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notesMasterIdLst>
    <p:notesMasterId r:id="rId21"/>
  </p:notesMasterIdLst>
  <p:sldIdLst>
    <p:sldId id="258" r:id="rId2"/>
    <p:sldId id="290" r:id="rId3"/>
    <p:sldId id="384" r:id="rId4"/>
    <p:sldId id="361" r:id="rId5"/>
    <p:sldId id="388" r:id="rId6"/>
    <p:sldId id="376" r:id="rId7"/>
    <p:sldId id="383" r:id="rId8"/>
    <p:sldId id="404" r:id="rId9"/>
    <p:sldId id="374" r:id="rId10"/>
    <p:sldId id="397" r:id="rId11"/>
    <p:sldId id="396" r:id="rId12"/>
    <p:sldId id="395" r:id="rId13"/>
    <p:sldId id="304" r:id="rId14"/>
    <p:sldId id="398" r:id="rId15"/>
    <p:sldId id="401" r:id="rId16"/>
    <p:sldId id="403" r:id="rId17"/>
    <p:sldId id="402" r:id="rId18"/>
    <p:sldId id="399" r:id="rId19"/>
    <p:sldId id="314" r:id="rId20"/>
  </p:sldIdLst>
  <p:sldSz cx="13504863" cy="7596188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93" userDrawn="1">
          <p15:clr>
            <a:srgbClr val="A4A3A4"/>
          </p15:clr>
        </p15:guide>
        <p15:guide id="2" pos="425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  <a:srgbClr val="0033CC"/>
    <a:srgbClr val="BF078A"/>
    <a:srgbClr val="F31976"/>
    <a:srgbClr val="D60093"/>
    <a:srgbClr val="008000"/>
    <a:srgbClr val="FF3399"/>
    <a:srgbClr val="13ADBD"/>
    <a:srgbClr val="903685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208" autoAdjust="0"/>
  </p:normalViewPr>
  <p:slideViewPr>
    <p:cSldViewPr>
      <p:cViewPr varScale="1">
        <p:scale>
          <a:sx n="74" d="100"/>
          <a:sy n="74" d="100"/>
        </p:scale>
        <p:origin x="706" y="528"/>
      </p:cViewPr>
      <p:guideLst>
        <p:guide orient="horz" pos="2393"/>
        <p:guide pos="425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rshini Velmurugan" userId="bd70d38e5a51dbee" providerId="LiveId" clId="{B35E9583-AE75-4AFD-BA0A-1CD4D8E235FF}"/>
    <pc:docChg chg="undo redo custSel modSld">
      <pc:chgData name="Varshini Velmurugan" userId="bd70d38e5a51dbee" providerId="LiveId" clId="{B35E9583-AE75-4AFD-BA0A-1CD4D8E235FF}" dt="2026-07-21T07:59:32.098" v="41" actId="20577"/>
      <pc:docMkLst>
        <pc:docMk/>
      </pc:docMkLst>
      <pc:sldChg chg="modSp mod">
        <pc:chgData name="Varshini Velmurugan" userId="bd70d38e5a51dbee" providerId="LiveId" clId="{B35E9583-AE75-4AFD-BA0A-1CD4D8E235FF}" dt="2026-07-21T07:59:32.098" v="41" actId="20577"/>
        <pc:sldMkLst>
          <pc:docMk/>
          <pc:sldMk cId="464939355" sldId="258"/>
        </pc:sldMkLst>
        <pc:spChg chg="mod">
          <ac:chgData name="Varshini Velmurugan" userId="bd70d38e5a51dbee" providerId="LiveId" clId="{B35E9583-AE75-4AFD-BA0A-1CD4D8E235FF}" dt="2026-07-21T07:59:26.324" v="38" actId="14100"/>
          <ac:spMkLst>
            <pc:docMk/>
            <pc:sldMk cId="464939355" sldId="258"/>
            <ac:spMk id="8" creationId="{90986A57-C1BB-4F6E-A362-39F2381523F4}"/>
          </ac:spMkLst>
        </pc:spChg>
        <pc:spChg chg="mod">
          <ac:chgData name="Varshini Velmurugan" userId="bd70d38e5a51dbee" providerId="LiveId" clId="{B35E9583-AE75-4AFD-BA0A-1CD4D8E235FF}" dt="2026-07-21T07:59:32.098" v="41" actId="20577"/>
          <ac:spMkLst>
            <pc:docMk/>
            <pc:sldMk cId="464939355" sldId="258"/>
            <ac:spMk id="9" creationId="{BE6EEAF8-B1D0-444B-9658-7ABB562EE798}"/>
          </ac:spMkLst>
        </pc:spChg>
      </pc:sldChg>
      <pc:sldChg chg="modSp mod">
        <pc:chgData name="Varshini Velmurugan" userId="bd70d38e5a51dbee" providerId="LiveId" clId="{B35E9583-AE75-4AFD-BA0A-1CD4D8E235FF}" dt="2026-07-21T07:59:27.088" v="39" actId="2711"/>
        <pc:sldMkLst>
          <pc:docMk/>
          <pc:sldMk cId="167789245" sldId="290"/>
        </pc:sldMkLst>
        <pc:spChg chg="mod">
          <ac:chgData name="Varshini Velmurugan" userId="bd70d38e5a51dbee" providerId="LiveId" clId="{B35E9583-AE75-4AFD-BA0A-1CD4D8E235FF}" dt="2026-07-21T07:59:27.088" v="39" actId="2711"/>
          <ac:spMkLst>
            <pc:docMk/>
            <pc:sldMk cId="167789245" sldId="290"/>
            <ac:spMk id="4" creationId="{A11D9F08-C83A-4602-979C-95EE1195A1FE}"/>
          </ac:spMkLst>
        </pc:spChg>
      </pc:sldChg>
      <pc:sldChg chg="modSp mod">
        <pc:chgData name="Varshini Velmurugan" userId="bd70d38e5a51dbee" providerId="LiveId" clId="{B35E9583-AE75-4AFD-BA0A-1CD4D8E235FF}" dt="2026-07-21T07:59:16.804" v="27" actId="1076"/>
        <pc:sldMkLst>
          <pc:docMk/>
          <pc:sldMk cId="3318834732" sldId="361"/>
        </pc:sldMkLst>
        <pc:spChg chg="mod">
          <ac:chgData name="Varshini Velmurugan" userId="bd70d38e5a51dbee" providerId="LiveId" clId="{B35E9583-AE75-4AFD-BA0A-1CD4D8E235FF}" dt="2026-07-21T07:59:16.036" v="23" actId="2711"/>
          <ac:spMkLst>
            <pc:docMk/>
            <pc:sldMk cId="3318834732" sldId="361"/>
            <ac:spMk id="8" creationId="{F6CA599C-36D8-4482-BCEC-22F74350034F}"/>
          </ac:spMkLst>
        </pc:spChg>
        <pc:spChg chg="mod">
          <ac:chgData name="Varshini Velmurugan" userId="bd70d38e5a51dbee" providerId="LiveId" clId="{B35E9583-AE75-4AFD-BA0A-1CD4D8E235FF}" dt="2026-07-21T07:59:16.804" v="27" actId="1076"/>
          <ac:spMkLst>
            <pc:docMk/>
            <pc:sldMk cId="3318834732" sldId="361"/>
            <ac:spMk id="10" creationId="{912DB8F9-E66D-4352-AA45-61BE8AB312A0}"/>
          </ac:spMkLst>
        </pc:spChg>
      </pc:sldChg>
      <pc:sldChg chg="modSp mod">
        <pc:chgData name="Varshini Velmurugan" userId="bd70d38e5a51dbee" providerId="LiveId" clId="{B35E9583-AE75-4AFD-BA0A-1CD4D8E235FF}" dt="2026-07-21T07:59:20.154" v="34" actId="1076"/>
        <pc:sldMkLst>
          <pc:docMk/>
          <pc:sldMk cId="636359039" sldId="384"/>
        </pc:sldMkLst>
        <pc:spChg chg="mod">
          <ac:chgData name="Varshini Velmurugan" userId="bd70d38e5a51dbee" providerId="LiveId" clId="{B35E9583-AE75-4AFD-BA0A-1CD4D8E235FF}" dt="2026-07-21T07:59:19.194" v="32" actId="2711"/>
          <ac:spMkLst>
            <pc:docMk/>
            <pc:sldMk cId="636359039" sldId="384"/>
            <ac:spMk id="7" creationId="{C7F92E7F-B544-41D9-BD9F-0AA6F65815B6}"/>
          </ac:spMkLst>
        </pc:spChg>
        <pc:spChg chg="mod">
          <ac:chgData name="Varshini Velmurugan" userId="bd70d38e5a51dbee" providerId="LiveId" clId="{B35E9583-AE75-4AFD-BA0A-1CD4D8E235FF}" dt="2026-07-21T07:59:18.415" v="30" actId="1076"/>
          <ac:spMkLst>
            <pc:docMk/>
            <pc:sldMk cId="636359039" sldId="384"/>
            <ac:spMk id="9" creationId="{8892DDF5-B590-48F0-9C8A-3887AF1EBB09}"/>
          </ac:spMkLst>
        </pc:spChg>
        <pc:spChg chg="mod">
          <ac:chgData name="Varshini Velmurugan" userId="bd70d38e5a51dbee" providerId="LiveId" clId="{B35E9583-AE75-4AFD-BA0A-1CD4D8E235FF}" dt="2026-07-21T07:59:20.154" v="34" actId="1076"/>
          <ac:spMkLst>
            <pc:docMk/>
            <pc:sldMk cId="636359039" sldId="384"/>
            <ac:spMk id="12" creationId="{1EE939B2-1409-4907-976F-C39E5E96970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BAE481-571C-4425-867D-DFAA63E39F30}" type="datetimeFigureOut">
              <a:rPr lang="en-IN" smtClean="0"/>
              <a:t>21-07-2026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AAB16B-E1DD-4373-BAFF-E0A56BAF5DA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31103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419476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502681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28912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00599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70836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580236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782864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4994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925153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580124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352796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329921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51780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659480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59277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8493224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5AAB16B-E1DD-4373-BAFF-E0A56BAF5DA0}" type="slidenum">
              <a:rPr lang="en-IN" smtClean="0"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06254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12865" y="2359745"/>
            <a:ext cx="11479134" cy="16282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5732" y="4304507"/>
            <a:ext cx="9453403" cy="194124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6418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12837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6925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2567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8209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3851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94929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5134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33F1D-2F62-4E98-A604-8F86C6EC341F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141C1-BF26-44A1-80D7-5EFEA6E4C8E9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791" y="4881258"/>
            <a:ext cx="11479134" cy="1508687"/>
          </a:xfrm>
        </p:spPr>
        <p:txBody>
          <a:bodyPr anchor="t"/>
          <a:lstStyle>
            <a:lvl1pPr algn="l">
              <a:defRPr sz="4936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791" y="3219589"/>
            <a:ext cx="11479134" cy="1661666"/>
          </a:xfrm>
        </p:spPr>
        <p:txBody>
          <a:bodyPr anchor="b"/>
          <a:lstStyle>
            <a:lvl1pPr marL="0" indent="0">
              <a:buNone/>
              <a:defRPr sz="2468">
                <a:solidFill>
                  <a:schemeClr val="tx1">
                    <a:tint val="75000"/>
                  </a:schemeClr>
                </a:solidFill>
              </a:defRPr>
            </a:lvl1pPr>
            <a:lvl2pPr marL="564185" indent="0">
              <a:buNone/>
              <a:defRPr sz="2221">
                <a:solidFill>
                  <a:schemeClr val="tx1">
                    <a:tint val="75000"/>
                  </a:schemeClr>
                </a:solidFill>
              </a:defRPr>
            </a:lvl2pPr>
            <a:lvl3pPr marL="1128370" indent="0">
              <a:buNone/>
              <a:defRPr sz="1974">
                <a:solidFill>
                  <a:schemeClr val="tx1">
                    <a:tint val="75000"/>
                  </a:schemeClr>
                </a:solidFill>
              </a:defRPr>
            </a:lvl3pPr>
            <a:lvl4pPr marL="1692554" indent="0">
              <a:buNone/>
              <a:defRPr sz="1728">
                <a:solidFill>
                  <a:schemeClr val="tx1">
                    <a:tint val="75000"/>
                  </a:schemeClr>
                </a:solidFill>
              </a:defRPr>
            </a:lvl4pPr>
            <a:lvl5pPr marL="2256739" indent="0">
              <a:buNone/>
              <a:defRPr sz="1728">
                <a:solidFill>
                  <a:schemeClr val="tx1">
                    <a:tint val="75000"/>
                  </a:schemeClr>
                </a:solidFill>
              </a:defRPr>
            </a:lvl5pPr>
            <a:lvl6pPr marL="2820924" indent="0">
              <a:buNone/>
              <a:defRPr sz="1728">
                <a:solidFill>
                  <a:schemeClr val="tx1">
                    <a:tint val="75000"/>
                  </a:schemeClr>
                </a:solidFill>
              </a:defRPr>
            </a:lvl6pPr>
            <a:lvl7pPr marL="3385109" indent="0">
              <a:buNone/>
              <a:defRPr sz="1728">
                <a:solidFill>
                  <a:schemeClr val="tx1">
                    <a:tint val="75000"/>
                  </a:schemeClr>
                </a:solidFill>
              </a:defRPr>
            </a:lvl7pPr>
            <a:lvl8pPr marL="3949294" indent="0">
              <a:buNone/>
              <a:defRPr sz="1728">
                <a:solidFill>
                  <a:schemeClr val="tx1">
                    <a:tint val="75000"/>
                  </a:schemeClr>
                </a:solidFill>
              </a:defRPr>
            </a:lvl8pPr>
            <a:lvl9pPr marL="4513478" indent="0">
              <a:buNone/>
              <a:defRPr sz="172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55B5E-5119-4426-88FC-E4DC058ADF45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5243" y="1772448"/>
            <a:ext cx="5964649" cy="5013133"/>
          </a:xfrm>
        </p:spPr>
        <p:txBody>
          <a:bodyPr/>
          <a:lstStyle>
            <a:lvl1pPr>
              <a:defRPr sz="3455"/>
            </a:lvl1pPr>
            <a:lvl2pPr>
              <a:defRPr sz="2962"/>
            </a:lvl2pPr>
            <a:lvl3pPr>
              <a:defRPr sz="2468"/>
            </a:lvl3pPr>
            <a:lvl4pPr>
              <a:defRPr sz="2221"/>
            </a:lvl4pPr>
            <a:lvl5pPr>
              <a:defRPr sz="2221"/>
            </a:lvl5pPr>
            <a:lvl6pPr>
              <a:defRPr sz="2221"/>
            </a:lvl6pPr>
            <a:lvl7pPr>
              <a:defRPr sz="2221"/>
            </a:lvl7pPr>
            <a:lvl8pPr>
              <a:defRPr sz="2221"/>
            </a:lvl8pPr>
            <a:lvl9pPr>
              <a:defRPr sz="222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64971" y="1772448"/>
            <a:ext cx="5964649" cy="5013133"/>
          </a:xfrm>
        </p:spPr>
        <p:txBody>
          <a:bodyPr/>
          <a:lstStyle>
            <a:lvl1pPr>
              <a:defRPr sz="3455"/>
            </a:lvl1pPr>
            <a:lvl2pPr>
              <a:defRPr sz="2962"/>
            </a:lvl2pPr>
            <a:lvl3pPr>
              <a:defRPr sz="2468"/>
            </a:lvl3pPr>
            <a:lvl4pPr>
              <a:defRPr sz="2221"/>
            </a:lvl4pPr>
            <a:lvl5pPr>
              <a:defRPr sz="2221"/>
            </a:lvl5pPr>
            <a:lvl6pPr>
              <a:defRPr sz="2221"/>
            </a:lvl6pPr>
            <a:lvl7pPr>
              <a:defRPr sz="2221"/>
            </a:lvl7pPr>
            <a:lvl8pPr>
              <a:defRPr sz="2221"/>
            </a:lvl8pPr>
            <a:lvl9pPr>
              <a:defRPr sz="222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EFE98-9EF5-4947-A2FC-EF3828937C94}" type="datetime1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245" y="1700352"/>
            <a:ext cx="5966993" cy="708625"/>
          </a:xfrm>
        </p:spPr>
        <p:txBody>
          <a:bodyPr anchor="b"/>
          <a:lstStyle>
            <a:lvl1pPr marL="0" indent="0">
              <a:buNone/>
              <a:defRPr sz="2962" b="1"/>
            </a:lvl1pPr>
            <a:lvl2pPr marL="564185" indent="0">
              <a:buNone/>
              <a:defRPr sz="2468" b="1"/>
            </a:lvl2pPr>
            <a:lvl3pPr marL="1128370" indent="0">
              <a:buNone/>
              <a:defRPr sz="2221" b="1"/>
            </a:lvl3pPr>
            <a:lvl4pPr marL="1692554" indent="0">
              <a:buNone/>
              <a:defRPr sz="1974" b="1"/>
            </a:lvl4pPr>
            <a:lvl5pPr marL="2256739" indent="0">
              <a:buNone/>
              <a:defRPr sz="1974" b="1"/>
            </a:lvl5pPr>
            <a:lvl6pPr marL="2820924" indent="0">
              <a:buNone/>
              <a:defRPr sz="1974" b="1"/>
            </a:lvl6pPr>
            <a:lvl7pPr marL="3385109" indent="0">
              <a:buNone/>
              <a:defRPr sz="1974" b="1"/>
            </a:lvl7pPr>
            <a:lvl8pPr marL="3949294" indent="0">
              <a:buNone/>
              <a:defRPr sz="1974" b="1"/>
            </a:lvl8pPr>
            <a:lvl9pPr marL="4513478" indent="0">
              <a:buNone/>
              <a:defRPr sz="197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245" y="2408978"/>
            <a:ext cx="5966993" cy="4376601"/>
          </a:xfrm>
        </p:spPr>
        <p:txBody>
          <a:bodyPr/>
          <a:lstStyle>
            <a:lvl1pPr>
              <a:defRPr sz="2962"/>
            </a:lvl1pPr>
            <a:lvl2pPr>
              <a:defRPr sz="2468"/>
            </a:lvl2pPr>
            <a:lvl3pPr>
              <a:defRPr sz="2221"/>
            </a:lvl3pPr>
            <a:lvl4pPr>
              <a:defRPr sz="1974"/>
            </a:lvl4pPr>
            <a:lvl5pPr>
              <a:defRPr sz="1974"/>
            </a:lvl5pPr>
            <a:lvl6pPr>
              <a:defRPr sz="1974"/>
            </a:lvl6pPr>
            <a:lvl7pPr>
              <a:defRPr sz="1974"/>
            </a:lvl7pPr>
            <a:lvl8pPr>
              <a:defRPr sz="1974"/>
            </a:lvl8pPr>
            <a:lvl9pPr>
              <a:defRPr sz="197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60284" y="1700352"/>
            <a:ext cx="5969338" cy="708625"/>
          </a:xfrm>
        </p:spPr>
        <p:txBody>
          <a:bodyPr anchor="b"/>
          <a:lstStyle>
            <a:lvl1pPr marL="0" indent="0">
              <a:buNone/>
              <a:defRPr sz="2962" b="1"/>
            </a:lvl1pPr>
            <a:lvl2pPr marL="564185" indent="0">
              <a:buNone/>
              <a:defRPr sz="2468" b="1"/>
            </a:lvl2pPr>
            <a:lvl3pPr marL="1128370" indent="0">
              <a:buNone/>
              <a:defRPr sz="2221" b="1"/>
            </a:lvl3pPr>
            <a:lvl4pPr marL="1692554" indent="0">
              <a:buNone/>
              <a:defRPr sz="1974" b="1"/>
            </a:lvl4pPr>
            <a:lvl5pPr marL="2256739" indent="0">
              <a:buNone/>
              <a:defRPr sz="1974" b="1"/>
            </a:lvl5pPr>
            <a:lvl6pPr marL="2820924" indent="0">
              <a:buNone/>
              <a:defRPr sz="1974" b="1"/>
            </a:lvl6pPr>
            <a:lvl7pPr marL="3385109" indent="0">
              <a:buNone/>
              <a:defRPr sz="1974" b="1"/>
            </a:lvl7pPr>
            <a:lvl8pPr marL="3949294" indent="0">
              <a:buNone/>
              <a:defRPr sz="1974" b="1"/>
            </a:lvl8pPr>
            <a:lvl9pPr marL="4513478" indent="0">
              <a:buNone/>
              <a:defRPr sz="1974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860284" y="2408978"/>
            <a:ext cx="5969338" cy="4376601"/>
          </a:xfrm>
        </p:spPr>
        <p:txBody>
          <a:bodyPr/>
          <a:lstStyle>
            <a:lvl1pPr>
              <a:defRPr sz="2962"/>
            </a:lvl1pPr>
            <a:lvl2pPr>
              <a:defRPr sz="2468"/>
            </a:lvl2pPr>
            <a:lvl3pPr>
              <a:defRPr sz="2221"/>
            </a:lvl3pPr>
            <a:lvl4pPr>
              <a:defRPr sz="1974"/>
            </a:lvl4pPr>
            <a:lvl5pPr>
              <a:defRPr sz="1974"/>
            </a:lvl5pPr>
            <a:lvl6pPr>
              <a:defRPr sz="1974"/>
            </a:lvl6pPr>
            <a:lvl7pPr>
              <a:defRPr sz="1974"/>
            </a:lvl7pPr>
            <a:lvl8pPr>
              <a:defRPr sz="1974"/>
            </a:lvl8pPr>
            <a:lvl9pPr>
              <a:defRPr sz="1974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7F1E5-AF02-41DD-A9DD-25771D6FCCBB}" type="datetime1">
              <a:rPr lang="en-US" smtClean="0"/>
              <a:t>7/21/2026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32101-C46B-4DD7-B50A-5063142B6FC5}" type="datetime1">
              <a:rPr lang="en-US" smtClean="0"/>
              <a:t>7/21/2026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56F6-E4B2-4F67-BDBB-A6081A6BA953}" type="datetime1">
              <a:rPr lang="en-US" smtClean="0"/>
              <a:t>7/21/2026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247" y="302441"/>
            <a:ext cx="4443007" cy="1287132"/>
          </a:xfrm>
        </p:spPr>
        <p:txBody>
          <a:bodyPr anchor="b"/>
          <a:lstStyle>
            <a:lvl1pPr algn="l">
              <a:defRPr sz="246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80029" y="302442"/>
            <a:ext cx="7549594" cy="6483136"/>
          </a:xfrm>
        </p:spPr>
        <p:txBody>
          <a:bodyPr/>
          <a:lstStyle>
            <a:lvl1pPr>
              <a:defRPr sz="3949"/>
            </a:lvl1pPr>
            <a:lvl2pPr>
              <a:defRPr sz="3455"/>
            </a:lvl2pPr>
            <a:lvl3pPr>
              <a:defRPr sz="2962"/>
            </a:lvl3pPr>
            <a:lvl4pPr>
              <a:defRPr sz="2468"/>
            </a:lvl4pPr>
            <a:lvl5pPr>
              <a:defRPr sz="2468"/>
            </a:lvl5pPr>
            <a:lvl6pPr>
              <a:defRPr sz="2468"/>
            </a:lvl6pPr>
            <a:lvl7pPr>
              <a:defRPr sz="2468"/>
            </a:lvl7pPr>
            <a:lvl8pPr>
              <a:defRPr sz="2468"/>
            </a:lvl8pPr>
            <a:lvl9pPr>
              <a:defRPr sz="246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5247" y="1589574"/>
            <a:ext cx="4443007" cy="5196004"/>
          </a:xfrm>
        </p:spPr>
        <p:txBody>
          <a:bodyPr/>
          <a:lstStyle>
            <a:lvl1pPr marL="0" indent="0">
              <a:buNone/>
              <a:defRPr sz="1728"/>
            </a:lvl1pPr>
            <a:lvl2pPr marL="564185" indent="0">
              <a:buNone/>
              <a:defRPr sz="1481"/>
            </a:lvl2pPr>
            <a:lvl3pPr marL="1128370" indent="0">
              <a:buNone/>
              <a:defRPr sz="1234"/>
            </a:lvl3pPr>
            <a:lvl4pPr marL="1692554" indent="0">
              <a:buNone/>
              <a:defRPr sz="1111"/>
            </a:lvl4pPr>
            <a:lvl5pPr marL="2256739" indent="0">
              <a:buNone/>
              <a:defRPr sz="1111"/>
            </a:lvl5pPr>
            <a:lvl6pPr marL="2820924" indent="0">
              <a:buNone/>
              <a:defRPr sz="1111"/>
            </a:lvl6pPr>
            <a:lvl7pPr marL="3385109" indent="0">
              <a:buNone/>
              <a:defRPr sz="1111"/>
            </a:lvl7pPr>
            <a:lvl8pPr marL="3949294" indent="0">
              <a:buNone/>
              <a:defRPr sz="1111"/>
            </a:lvl8pPr>
            <a:lvl9pPr marL="4513478" indent="0">
              <a:buNone/>
              <a:defRPr sz="111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FAC358-E586-4A34-92AB-86C1CF50799F}" type="datetime1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47047" y="5317334"/>
            <a:ext cx="8102918" cy="627741"/>
          </a:xfrm>
        </p:spPr>
        <p:txBody>
          <a:bodyPr anchor="b"/>
          <a:lstStyle>
            <a:lvl1pPr algn="l">
              <a:defRPr sz="2468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47047" y="678735"/>
            <a:ext cx="8102918" cy="4557713"/>
          </a:xfrm>
        </p:spPr>
        <p:txBody>
          <a:bodyPr/>
          <a:lstStyle>
            <a:lvl1pPr marL="0" indent="0">
              <a:buNone/>
              <a:defRPr sz="3949"/>
            </a:lvl1pPr>
            <a:lvl2pPr marL="564185" indent="0">
              <a:buNone/>
              <a:defRPr sz="3455"/>
            </a:lvl2pPr>
            <a:lvl3pPr marL="1128370" indent="0">
              <a:buNone/>
              <a:defRPr sz="2962"/>
            </a:lvl3pPr>
            <a:lvl4pPr marL="1692554" indent="0">
              <a:buNone/>
              <a:defRPr sz="2468"/>
            </a:lvl4pPr>
            <a:lvl5pPr marL="2256739" indent="0">
              <a:buNone/>
              <a:defRPr sz="2468"/>
            </a:lvl5pPr>
            <a:lvl6pPr marL="2820924" indent="0">
              <a:buNone/>
              <a:defRPr sz="2468"/>
            </a:lvl6pPr>
            <a:lvl7pPr marL="3385109" indent="0">
              <a:buNone/>
              <a:defRPr sz="2468"/>
            </a:lvl7pPr>
            <a:lvl8pPr marL="3949294" indent="0">
              <a:buNone/>
              <a:defRPr sz="2468"/>
            </a:lvl8pPr>
            <a:lvl9pPr marL="4513478" indent="0">
              <a:buNone/>
              <a:defRPr sz="2468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647047" y="5945074"/>
            <a:ext cx="8102918" cy="891497"/>
          </a:xfrm>
        </p:spPr>
        <p:txBody>
          <a:bodyPr/>
          <a:lstStyle>
            <a:lvl1pPr marL="0" indent="0">
              <a:buNone/>
              <a:defRPr sz="1728"/>
            </a:lvl1pPr>
            <a:lvl2pPr marL="564185" indent="0">
              <a:buNone/>
              <a:defRPr sz="1481"/>
            </a:lvl2pPr>
            <a:lvl3pPr marL="1128370" indent="0">
              <a:buNone/>
              <a:defRPr sz="1234"/>
            </a:lvl3pPr>
            <a:lvl4pPr marL="1692554" indent="0">
              <a:buNone/>
              <a:defRPr sz="1111"/>
            </a:lvl4pPr>
            <a:lvl5pPr marL="2256739" indent="0">
              <a:buNone/>
              <a:defRPr sz="1111"/>
            </a:lvl5pPr>
            <a:lvl6pPr marL="2820924" indent="0">
              <a:buNone/>
              <a:defRPr sz="1111"/>
            </a:lvl6pPr>
            <a:lvl7pPr marL="3385109" indent="0">
              <a:buNone/>
              <a:defRPr sz="1111"/>
            </a:lvl7pPr>
            <a:lvl8pPr marL="3949294" indent="0">
              <a:buNone/>
              <a:defRPr sz="1111"/>
            </a:lvl8pPr>
            <a:lvl9pPr marL="4513478" indent="0">
              <a:buNone/>
              <a:defRPr sz="111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4B340-C8C4-415E-9921-78E7531B7901}" type="datetime1">
              <a:rPr lang="en-US" smtClean="0"/>
              <a:t>7/21/2026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C0E60-493C-4887-B1D5-14682AF4D1BA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91027" y="304203"/>
            <a:ext cx="3038593" cy="64813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5245" y="304203"/>
            <a:ext cx="8890701" cy="64813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3A132-0920-4077-898E-C454F3B70CEB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5246" y="304202"/>
            <a:ext cx="12154377" cy="12660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246" y="1772448"/>
            <a:ext cx="12154377" cy="50131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5246" y="7040544"/>
            <a:ext cx="3151135" cy="404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8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B2247-29A2-4D9B-BCA0-E983E21AA919}" type="datetime1">
              <a:rPr lang="en-US" smtClean="0"/>
              <a:t>7/21/2026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14163" y="7040544"/>
            <a:ext cx="4276540" cy="404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8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678488" y="7040544"/>
            <a:ext cx="3151135" cy="404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8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128370" rtl="0" eaLnBrk="1" latinLnBrk="0" hangingPunct="1">
        <a:spcBef>
          <a:spcPct val="0"/>
        </a:spcBef>
        <a:buNone/>
        <a:defRPr sz="543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3139" indent="-423139" algn="l" defTabSz="1128370" rtl="0" eaLnBrk="1" latinLnBrk="0" hangingPunct="1">
        <a:spcBef>
          <a:spcPct val="20000"/>
        </a:spcBef>
        <a:buFont typeface="Arial" pitchFamily="34" charset="0"/>
        <a:buChar char="•"/>
        <a:defRPr sz="3949" kern="1200">
          <a:solidFill>
            <a:schemeClr val="tx1"/>
          </a:solidFill>
          <a:latin typeface="+mn-lt"/>
          <a:ea typeface="+mn-ea"/>
          <a:cs typeface="+mn-cs"/>
        </a:defRPr>
      </a:lvl1pPr>
      <a:lvl2pPr marL="916800" indent="-352616" algn="l" defTabSz="1128370" rtl="0" eaLnBrk="1" latinLnBrk="0" hangingPunct="1">
        <a:spcBef>
          <a:spcPct val="20000"/>
        </a:spcBef>
        <a:buFont typeface="Arial" pitchFamily="34" charset="0"/>
        <a:buChar char="–"/>
        <a:defRPr sz="3455" kern="1200">
          <a:solidFill>
            <a:schemeClr val="tx1"/>
          </a:solidFill>
          <a:latin typeface="+mn-lt"/>
          <a:ea typeface="+mn-ea"/>
          <a:cs typeface="+mn-cs"/>
        </a:defRPr>
      </a:lvl2pPr>
      <a:lvl3pPr marL="1410462" indent="-282092" algn="l" defTabSz="1128370" rtl="0" eaLnBrk="1" latinLnBrk="0" hangingPunct="1">
        <a:spcBef>
          <a:spcPct val="20000"/>
        </a:spcBef>
        <a:buFont typeface="Arial" pitchFamily="34" charset="0"/>
        <a:buChar char="•"/>
        <a:defRPr sz="2962" kern="1200">
          <a:solidFill>
            <a:schemeClr val="tx1"/>
          </a:solidFill>
          <a:latin typeface="+mn-lt"/>
          <a:ea typeface="+mn-ea"/>
          <a:cs typeface="+mn-cs"/>
        </a:defRPr>
      </a:lvl3pPr>
      <a:lvl4pPr marL="1974647" indent="-282092" algn="l" defTabSz="1128370" rtl="0" eaLnBrk="1" latinLnBrk="0" hangingPunct="1">
        <a:spcBef>
          <a:spcPct val="20000"/>
        </a:spcBef>
        <a:buFont typeface="Arial" pitchFamily="34" charset="0"/>
        <a:buChar char="–"/>
        <a:defRPr sz="2468" kern="1200">
          <a:solidFill>
            <a:schemeClr val="tx1"/>
          </a:solidFill>
          <a:latin typeface="+mn-lt"/>
          <a:ea typeface="+mn-ea"/>
          <a:cs typeface="+mn-cs"/>
        </a:defRPr>
      </a:lvl4pPr>
      <a:lvl5pPr marL="2538832" indent="-282092" algn="l" defTabSz="1128370" rtl="0" eaLnBrk="1" latinLnBrk="0" hangingPunct="1">
        <a:spcBef>
          <a:spcPct val="20000"/>
        </a:spcBef>
        <a:buFont typeface="Arial" pitchFamily="34" charset="0"/>
        <a:buChar char="»"/>
        <a:defRPr sz="2468" kern="1200">
          <a:solidFill>
            <a:schemeClr val="tx1"/>
          </a:solidFill>
          <a:latin typeface="+mn-lt"/>
          <a:ea typeface="+mn-ea"/>
          <a:cs typeface="+mn-cs"/>
        </a:defRPr>
      </a:lvl5pPr>
      <a:lvl6pPr marL="3103016" indent="-282092" algn="l" defTabSz="1128370" rtl="0" eaLnBrk="1" latinLnBrk="0" hangingPunct="1">
        <a:spcBef>
          <a:spcPct val="20000"/>
        </a:spcBef>
        <a:buFont typeface="Arial" pitchFamily="34" charset="0"/>
        <a:buChar char="•"/>
        <a:defRPr sz="2468" kern="1200">
          <a:solidFill>
            <a:schemeClr val="tx1"/>
          </a:solidFill>
          <a:latin typeface="+mn-lt"/>
          <a:ea typeface="+mn-ea"/>
          <a:cs typeface="+mn-cs"/>
        </a:defRPr>
      </a:lvl6pPr>
      <a:lvl7pPr marL="3667201" indent="-282092" algn="l" defTabSz="1128370" rtl="0" eaLnBrk="1" latinLnBrk="0" hangingPunct="1">
        <a:spcBef>
          <a:spcPct val="20000"/>
        </a:spcBef>
        <a:buFont typeface="Arial" pitchFamily="34" charset="0"/>
        <a:buChar char="•"/>
        <a:defRPr sz="2468" kern="1200">
          <a:solidFill>
            <a:schemeClr val="tx1"/>
          </a:solidFill>
          <a:latin typeface="+mn-lt"/>
          <a:ea typeface="+mn-ea"/>
          <a:cs typeface="+mn-cs"/>
        </a:defRPr>
      </a:lvl7pPr>
      <a:lvl8pPr marL="4231386" indent="-282092" algn="l" defTabSz="1128370" rtl="0" eaLnBrk="1" latinLnBrk="0" hangingPunct="1">
        <a:spcBef>
          <a:spcPct val="20000"/>
        </a:spcBef>
        <a:buFont typeface="Arial" pitchFamily="34" charset="0"/>
        <a:buChar char="•"/>
        <a:defRPr sz="2468" kern="1200">
          <a:solidFill>
            <a:schemeClr val="tx1"/>
          </a:solidFill>
          <a:latin typeface="+mn-lt"/>
          <a:ea typeface="+mn-ea"/>
          <a:cs typeface="+mn-cs"/>
        </a:defRPr>
      </a:lvl8pPr>
      <a:lvl9pPr marL="4795571" indent="-282092" algn="l" defTabSz="1128370" rtl="0" eaLnBrk="1" latinLnBrk="0" hangingPunct="1">
        <a:spcBef>
          <a:spcPct val="20000"/>
        </a:spcBef>
        <a:buFont typeface="Arial" pitchFamily="34" charset="0"/>
        <a:buChar char="•"/>
        <a:defRPr sz="246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128370" rtl="0" eaLnBrk="1" latinLnBrk="0" hangingPunct="1">
        <a:defRPr sz="2221" kern="1200">
          <a:solidFill>
            <a:schemeClr val="tx1"/>
          </a:solidFill>
          <a:latin typeface="+mn-lt"/>
          <a:ea typeface="+mn-ea"/>
          <a:cs typeface="+mn-cs"/>
        </a:defRPr>
      </a:lvl1pPr>
      <a:lvl2pPr marL="564185" algn="l" defTabSz="1128370" rtl="0" eaLnBrk="1" latinLnBrk="0" hangingPunct="1">
        <a:defRPr sz="2221" kern="1200">
          <a:solidFill>
            <a:schemeClr val="tx1"/>
          </a:solidFill>
          <a:latin typeface="+mn-lt"/>
          <a:ea typeface="+mn-ea"/>
          <a:cs typeface="+mn-cs"/>
        </a:defRPr>
      </a:lvl2pPr>
      <a:lvl3pPr marL="1128370" algn="l" defTabSz="1128370" rtl="0" eaLnBrk="1" latinLnBrk="0" hangingPunct="1">
        <a:defRPr sz="2221" kern="1200">
          <a:solidFill>
            <a:schemeClr val="tx1"/>
          </a:solidFill>
          <a:latin typeface="+mn-lt"/>
          <a:ea typeface="+mn-ea"/>
          <a:cs typeface="+mn-cs"/>
        </a:defRPr>
      </a:lvl3pPr>
      <a:lvl4pPr marL="1692554" algn="l" defTabSz="1128370" rtl="0" eaLnBrk="1" latinLnBrk="0" hangingPunct="1">
        <a:defRPr sz="2221" kern="1200">
          <a:solidFill>
            <a:schemeClr val="tx1"/>
          </a:solidFill>
          <a:latin typeface="+mn-lt"/>
          <a:ea typeface="+mn-ea"/>
          <a:cs typeface="+mn-cs"/>
        </a:defRPr>
      </a:lvl4pPr>
      <a:lvl5pPr marL="2256739" algn="l" defTabSz="1128370" rtl="0" eaLnBrk="1" latinLnBrk="0" hangingPunct="1">
        <a:defRPr sz="2221" kern="1200">
          <a:solidFill>
            <a:schemeClr val="tx1"/>
          </a:solidFill>
          <a:latin typeface="+mn-lt"/>
          <a:ea typeface="+mn-ea"/>
          <a:cs typeface="+mn-cs"/>
        </a:defRPr>
      </a:lvl5pPr>
      <a:lvl6pPr marL="2820924" algn="l" defTabSz="1128370" rtl="0" eaLnBrk="1" latinLnBrk="0" hangingPunct="1">
        <a:defRPr sz="2221" kern="1200">
          <a:solidFill>
            <a:schemeClr val="tx1"/>
          </a:solidFill>
          <a:latin typeface="+mn-lt"/>
          <a:ea typeface="+mn-ea"/>
          <a:cs typeface="+mn-cs"/>
        </a:defRPr>
      </a:lvl6pPr>
      <a:lvl7pPr marL="3385109" algn="l" defTabSz="1128370" rtl="0" eaLnBrk="1" latinLnBrk="0" hangingPunct="1">
        <a:defRPr sz="2221" kern="1200">
          <a:solidFill>
            <a:schemeClr val="tx1"/>
          </a:solidFill>
          <a:latin typeface="+mn-lt"/>
          <a:ea typeface="+mn-ea"/>
          <a:cs typeface="+mn-cs"/>
        </a:defRPr>
      </a:lvl7pPr>
      <a:lvl8pPr marL="3949294" algn="l" defTabSz="1128370" rtl="0" eaLnBrk="1" latinLnBrk="0" hangingPunct="1">
        <a:defRPr sz="2221" kern="1200">
          <a:solidFill>
            <a:schemeClr val="tx1"/>
          </a:solidFill>
          <a:latin typeface="+mn-lt"/>
          <a:ea typeface="+mn-ea"/>
          <a:cs typeface="+mn-cs"/>
        </a:defRPr>
      </a:lvl8pPr>
      <a:lvl9pPr marL="4513478" algn="l" defTabSz="1128370" rtl="0" eaLnBrk="1" latinLnBrk="0" hangingPunct="1">
        <a:defRPr sz="222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my.clevelandclinic.org/health/articles/16037-mediterranean-diet" TargetMode="External"/><Relationship Id="rId3" Type="http://schemas.openxmlformats.org/officeDocument/2006/relationships/hyperlink" Target="https://www.geeksforgeeks.org/feature-extraction-techniques-nlp/" TargetMode="External"/><Relationship Id="rId7" Type="http://schemas.openxmlformats.org/officeDocument/2006/relationships/hyperlink" Target="https://www.arcticgardens.ca/blog/what-is-mediterranean-cuisine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lay.google.com/store/apps/details?id=com.fitbit.FitbitMobile&amp;hl=en_IN" TargetMode="External"/><Relationship Id="rId11" Type="http://schemas.openxmlformats.org/officeDocument/2006/relationships/image" Target="../media/image20.jpeg"/><Relationship Id="rId5" Type="http://schemas.openxmlformats.org/officeDocument/2006/relationships/hyperlink" Target="https://en.wikipedia.org/wiki/Sentiment_analysis" TargetMode="External"/><Relationship Id="rId10" Type="http://schemas.openxmlformats.org/officeDocument/2006/relationships/image" Target="../media/image19.jpeg"/><Relationship Id="rId4" Type="http://schemas.openxmlformats.org/officeDocument/2006/relationships/hyperlink" Target="https://www.reddit.com/r/mediterraneandiet/comments/13wohtd/mediterranean_diet_app/" TargetMode="External"/><Relationship Id="rId9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my.clevelandclinic.org/health/articles/16037-mediterranean-diet" TargetMode="External"/><Relationship Id="rId3" Type="http://schemas.openxmlformats.org/officeDocument/2006/relationships/hyperlink" Target="https://www.geeksforgeeks.org/feature-extraction-techniques-nlp/" TargetMode="External"/><Relationship Id="rId7" Type="http://schemas.openxmlformats.org/officeDocument/2006/relationships/hyperlink" Target="https://www.arcticgardens.ca/blog/what-is-mediterranean-cuisine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lay.google.com/store/apps/details?id=com.fitbit.FitbitMobile&amp;hl=en_IN" TargetMode="External"/><Relationship Id="rId5" Type="http://schemas.openxmlformats.org/officeDocument/2006/relationships/hyperlink" Target="https://en.wikipedia.org/wiki/Sentiment_analysis" TargetMode="External"/><Relationship Id="rId4" Type="http://schemas.openxmlformats.org/officeDocument/2006/relationships/hyperlink" Target="https://www.reddit.com/r/mediterraneandiet/comments/13wohtd/mediterranean_diet_app/" TargetMode="External"/><Relationship Id="rId9" Type="http://schemas.openxmlformats.org/officeDocument/2006/relationships/hyperlink" Target="https://doi.org/10.1001/jama.260.12.1743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Abstract paper background concept">
            <a:extLst>
              <a:ext uri="{FF2B5EF4-FFF2-40B4-BE49-F238E27FC236}">
                <a16:creationId xmlns:a16="http://schemas.microsoft.com/office/drawing/2014/main" id="{18636A4A-AF17-4697-8CEF-5587E2441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46425"/>
            <a:ext cx="13686556" cy="9689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DBFFD3-9AA5-4E7D-93C1-667B1EB31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</a:t>
            </a:fld>
            <a:endParaRPr lang="en-US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/>
        </p:nvSpPr>
        <p:spPr>
          <a:xfrm>
            <a:off x="2926829" y="1447378"/>
            <a:ext cx="9279264" cy="5475031"/>
          </a:xfrm>
          <a:prstGeom prst="rect">
            <a:avLst/>
          </a:prstGeom>
        </p:spPr>
        <p:txBody>
          <a:bodyPr vert="horz" lIns="112834" tIns="56417" rIns="112834" bIns="56417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2000" b="0" i="0" kern="1200" cap="all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8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j-lt"/>
                <a:ea typeface="+mj-ea"/>
                <a:cs typeface="+mj-cs"/>
              </a:defRPr>
            </a:lvl9pPr>
          </a:lstStyle>
          <a:p>
            <a:endParaRPr lang="en-US" sz="2468" dirty="0"/>
          </a:p>
          <a:p>
            <a:endParaRPr lang="en-US" sz="2468" dirty="0"/>
          </a:p>
          <a:p>
            <a:endParaRPr lang="en-US" sz="2468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986A57-C1BB-4F6E-A362-39F2381523F4}"/>
              </a:ext>
            </a:extLst>
          </p:cNvPr>
          <p:cNvSpPr/>
          <p:nvPr/>
        </p:nvSpPr>
        <p:spPr>
          <a:xfrm>
            <a:off x="2667793" y="2452768"/>
            <a:ext cx="10956925" cy="1307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and Service Improvements</a:t>
            </a:r>
          </a:p>
          <a:p>
            <a:pPr algn="ctr">
              <a:lnSpc>
                <a:spcPct val="150000"/>
              </a:lnSpc>
            </a:pPr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Study: Mid Staffordshire NHS Foundation Trust (2005–2009)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6EEAF8-B1D0-444B-9658-7ABB562EE798}"/>
              </a:ext>
            </a:extLst>
          </p:cNvPr>
          <p:cNvSpPr/>
          <p:nvPr/>
        </p:nvSpPr>
        <p:spPr>
          <a:xfrm>
            <a:off x="5685631" y="3835883"/>
            <a:ext cx="5835650" cy="2345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IN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Varshini Velmurugan</a:t>
            </a:r>
          </a:p>
          <a:p>
            <a:pPr algn="just">
              <a:lnSpc>
                <a:spcPct val="150000"/>
              </a:lnSpc>
            </a:pPr>
            <a:r>
              <a:rPr lang="en-IN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2531984</a:t>
            </a:r>
          </a:p>
          <a:p>
            <a:pPr algn="just">
              <a:lnSpc>
                <a:spcPct val="150000"/>
              </a:lnSpc>
            </a:pPr>
            <a:r>
              <a:rPr lang="en-IN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LCHS7006</a:t>
            </a:r>
          </a:p>
          <a:p>
            <a:pPr algn="just">
              <a:lnSpc>
                <a:spcPct val="150000"/>
              </a:lnSpc>
            </a:pPr>
            <a:r>
              <a:rPr lang="en-IN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Name: </a:t>
            </a:r>
            <a:r>
              <a:rPr lang="en-IN" sz="20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Dilhara</a:t>
            </a:r>
            <a:r>
              <a:rPr lang="en-IN" sz="20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0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Mampitiya</a:t>
            </a:r>
            <a:endParaRPr lang="en-IN" sz="2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endParaRPr lang="en-IN" sz="20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49393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5F44825-47E1-49D3-A70F-E8869067F8AE}"/>
              </a:ext>
            </a:extLst>
          </p:cNvPr>
          <p:cNvSpPr/>
          <p:nvPr/>
        </p:nvSpPr>
        <p:spPr>
          <a:xfrm>
            <a:off x="1494631" y="369094"/>
            <a:ext cx="2869671" cy="7058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987" b="1" i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anose="02020603050405020304" pitchFamily="18" charset="0"/>
              </a:rPr>
              <a:t>OVERVIEW</a:t>
            </a:r>
            <a:endParaRPr lang="en-IN" sz="3987" dirty="0">
              <a:solidFill>
                <a:srgbClr val="FF0000"/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42B1BC8-6840-4D4E-95F4-691E8BFA8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11D9F08-C83A-4602-979C-95EE1195A1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9831" y="1120934"/>
            <a:ext cx="5105400" cy="59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Background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 Happened?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Failures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Root Causes Analysis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Leadership and Staffing Challenges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Swiss Cheese Model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Clinical Governance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Donabedian Model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Policy Issues and Reforms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Impact on Healthcare Service Provision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Lessons Learned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Future Practice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Structure of Component 2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6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67789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73B1E04-2073-41E9-BC37-69AD180AF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8FE51B0-92ED-4A19-90EC-1F576EA8F558}"/>
              </a:ext>
            </a:extLst>
          </p:cNvPr>
          <p:cNvSpPr/>
          <p:nvPr/>
        </p:nvSpPr>
        <p:spPr>
          <a:xfrm>
            <a:off x="732631" y="585747"/>
            <a:ext cx="122682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3200" b="1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92DDF5-B590-48F0-9C8A-3887AF1EBB09}"/>
              </a:ext>
            </a:extLst>
          </p:cNvPr>
          <p:cNvSpPr/>
          <p:nvPr/>
        </p:nvSpPr>
        <p:spPr>
          <a:xfrm>
            <a:off x="805870" y="5944434"/>
            <a:ext cx="11430000" cy="87889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buClr>
                <a:srgbClr val="002060"/>
              </a:buClr>
            </a:pPr>
            <a:r>
              <a:rPr lang="en-US" b="1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critically analyses the quality assurance failures, root causes, policy issues, impacts, and recommendations arising from the Mid Staffordshire case.</a:t>
            </a:r>
            <a:endParaRPr lang="en-IN" b="1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E939B2-1409-4907-976F-C39E5E969706}"/>
              </a:ext>
            </a:extLst>
          </p:cNvPr>
          <p:cNvSpPr/>
          <p:nvPr/>
        </p:nvSpPr>
        <p:spPr>
          <a:xfrm>
            <a:off x="4009231" y="805411"/>
            <a:ext cx="4331559" cy="729489"/>
          </a:xfrm>
          <a:prstGeom prst="rect">
            <a:avLst/>
          </a:prstGeom>
          <a:noFill/>
        </p:spPr>
        <p:txBody>
          <a:bodyPr wrap="none" lIns="112834" tIns="56417" rIns="112834" bIns="56417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4000" b="1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7F92E7F-B544-41D9-BD9F-0AA6F65815B6}"/>
              </a:ext>
            </a:extLst>
          </p:cNvPr>
          <p:cNvSpPr/>
          <p:nvPr/>
        </p:nvSpPr>
        <p:spPr>
          <a:xfrm>
            <a:off x="732631" y="1540989"/>
            <a:ext cx="11893121" cy="41336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250000"/>
              </a:lnSpc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High-quality healthcare is essential for patient safety and effective care.</a:t>
            </a:r>
          </a:p>
          <a:p>
            <a:pPr marL="285750" indent="-285750">
              <a:lnSpc>
                <a:spcPct val="250000"/>
              </a:lnSpc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Mid Staffordshire NHS Foundation Trust is one of the most significant healthcare failures in NHS history.</a:t>
            </a:r>
          </a:p>
          <a:p>
            <a:pPr marL="285750" indent="-285750">
              <a:lnSpc>
                <a:spcPct val="250000"/>
              </a:lnSpc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Between 2005 and 2009, serious failures in patient care resulted in avoidable harm.</a:t>
            </a:r>
          </a:p>
          <a:p>
            <a:pPr marL="285750" indent="-285750">
              <a:lnSpc>
                <a:spcPct val="250000"/>
              </a:lnSpc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Poor leadership, governance, staffing, and organizational culture contributed to declining standards.</a:t>
            </a:r>
          </a:p>
          <a:p>
            <a:pPr marL="285750" indent="-285750">
              <a:lnSpc>
                <a:spcPct val="250000"/>
              </a:lnSpc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Francis Public Inquiry (2013) exposed systemic failures and recommended 290 reforms to improve patient safety and quality of care.</a:t>
            </a:r>
          </a:p>
        </p:txBody>
      </p:sp>
      <p:pic>
        <p:nvPicPr>
          <p:cNvPr id="1030" name="Picture 6" descr="British Journal of Nursing - The NHS Constitution: a touchstone or out of  touch? - British Journal of Nursing">
            <a:extLst>
              <a:ext uri="{FF2B5EF4-FFF2-40B4-BE49-F238E27FC236}">
                <a16:creationId xmlns:a16="http://schemas.microsoft.com/office/drawing/2014/main" id="{00FB9BD4-010E-476C-B5A6-1B48DE2829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864"/>
          <a:stretch/>
        </p:blipFill>
        <p:spPr bwMode="auto">
          <a:xfrm>
            <a:off x="9343231" y="922164"/>
            <a:ext cx="3230963" cy="147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F3FA708-BF0E-43AE-9E87-DFA6479A9BF4}"/>
              </a:ext>
            </a:extLst>
          </p:cNvPr>
          <p:cNvSpPr/>
          <p:nvPr/>
        </p:nvSpPr>
        <p:spPr>
          <a:xfrm>
            <a:off x="723140" y="7040544"/>
            <a:ext cx="216437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2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(Francis, 2013; Roberts, 2013)</a:t>
            </a:r>
          </a:p>
        </p:txBody>
      </p:sp>
    </p:spTree>
    <p:extLst>
      <p:ext uri="{BB962C8B-B14F-4D97-AF65-F5344CB8AC3E}">
        <p14:creationId xmlns:p14="http://schemas.microsoft.com/office/powerpoint/2010/main" val="636359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BED914-7FC4-4ACD-B08C-EFF021979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26" name="Teardrop 25">
            <a:extLst>
              <a:ext uri="{FF2B5EF4-FFF2-40B4-BE49-F238E27FC236}">
                <a16:creationId xmlns:a16="http://schemas.microsoft.com/office/drawing/2014/main" id="{364C3219-9938-4022-896E-3BE73C176BA4}"/>
              </a:ext>
            </a:extLst>
          </p:cNvPr>
          <p:cNvSpPr/>
          <p:nvPr/>
        </p:nvSpPr>
        <p:spPr>
          <a:xfrm flipH="1">
            <a:off x="7971631" y="2616622"/>
            <a:ext cx="2286000" cy="519351"/>
          </a:xfrm>
          <a:prstGeom prst="teardrop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TIMELINE</a:t>
            </a:r>
            <a:endParaRPr lang="en-IN" b="1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E18023C8-4246-4C27-86FC-7EC1EBB6E7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44310" y="3320208"/>
            <a:ext cx="5804184" cy="333193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normalizeH="0" baseline="0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📅</a:t>
            </a: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2005–2009 – Patient care failures 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normalizeH="0" baseline="0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🔍</a:t>
            </a: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2008 – Healthcare Commission investigation </a:t>
            </a: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normalizeH="0" baseline="0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📄</a:t>
            </a: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2009 – </a:t>
            </a:r>
            <a:r>
              <a:rPr lang="en-IN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Independent Inquiry established</a:t>
            </a: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normalizeH="0" baseline="0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⚖️</a:t>
            </a: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2010 – Public Inquiry </a:t>
            </a: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chaired by Robert Francis QC</a:t>
            </a:r>
            <a:endParaRPr kumimoji="0" lang="en-US" altLang="en-US" sz="1800" b="1" i="0" u="none" strike="noStrike" normalizeH="0" baseline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1" i="0" u="none" strike="noStrike" normalizeH="0" baseline="0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📘</a:t>
            </a: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2013 – </a:t>
            </a: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Francis Report published with 290 recommendations</a:t>
            </a:r>
            <a:endParaRPr kumimoji="0" lang="en-US" altLang="en-US" sz="1800" b="1" i="0" u="none" strike="noStrike" normalizeH="0" baseline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FBD76D6-7658-43E8-81FD-6E87834F8B96}"/>
              </a:ext>
            </a:extLst>
          </p:cNvPr>
          <p:cNvSpPr/>
          <p:nvPr/>
        </p:nvSpPr>
        <p:spPr>
          <a:xfrm>
            <a:off x="5076031" y="832235"/>
            <a:ext cx="353352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BACKGROUND</a:t>
            </a:r>
            <a:endParaRPr lang="en-IN" sz="3200" b="1" dirty="0">
              <a:ln w="0"/>
              <a:solidFill>
                <a:schemeClr val="accent5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CA599C-36D8-4482-BCEC-22F74350034F}"/>
              </a:ext>
            </a:extLst>
          </p:cNvPr>
          <p:cNvSpPr/>
          <p:nvPr/>
        </p:nvSpPr>
        <p:spPr>
          <a:xfrm>
            <a:off x="429557" y="2215719"/>
            <a:ext cx="6781800" cy="44399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Provided healthcare services to around 300,000 people.</a:t>
            </a:r>
          </a:p>
          <a:p>
            <a:pPr marL="285750" indent="-285750">
              <a:lnSpc>
                <a:spcPct val="200000"/>
              </a:lnSpc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Between 2005–2009, serious failures in patient care occurred.</a:t>
            </a:r>
          </a:p>
          <a:p>
            <a:pPr marL="285750" indent="-285750">
              <a:lnSpc>
                <a:spcPct val="200000"/>
              </a:lnSpc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Poor standards resulted in avoidable harm, neglect, and increased mortality.</a:t>
            </a:r>
          </a:p>
          <a:p>
            <a:pPr marL="285750" indent="-285750">
              <a:lnSpc>
                <a:spcPct val="200000"/>
              </a:lnSpc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 priorities focused on financial targets and Foundation Trust status.</a:t>
            </a:r>
          </a:p>
          <a:p>
            <a:pPr marL="285750" indent="-285750">
              <a:lnSpc>
                <a:spcPct val="200000"/>
              </a:lnSpc>
              <a:buClr>
                <a:schemeClr val="accent5">
                  <a:lumMod val="75000"/>
                </a:schemeClr>
              </a:buClr>
              <a:buFont typeface="Wingdings" panose="05000000000000000000" pitchFamily="2" charset="2"/>
              <a:buChar char="Ø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Francis Public Inquiry (2013) exposed systemic failures and made 290 recommendations to improve patient safety.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2DB8F9-E66D-4352-AA45-61BE8AB312A0}"/>
              </a:ext>
            </a:extLst>
          </p:cNvPr>
          <p:cNvSpPr/>
          <p:nvPr/>
        </p:nvSpPr>
        <p:spPr>
          <a:xfrm>
            <a:off x="1022489" y="1582671"/>
            <a:ext cx="11640610" cy="561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IN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Mid Staffordshire NHS Foundation Trust was an acute NHS Trust located in Stafford, England</a:t>
            </a: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pic>
        <p:nvPicPr>
          <p:cNvPr id="1027" name="Picture 3" descr="Mid Staffordshire NHS Foundation Trust - Wikipedia">
            <a:extLst>
              <a:ext uri="{FF2B5EF4-FFF2-40B4-BE49-F238E27FC236}">
                <a16:creationId xmlns:a16="http://schemas.microsoft.com/office/drawing/2014/main" id="{9B00E76D-29BA-4A50-9BAE-786CC398F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4996" y="1295464"/>
            <a:ext cx="2454011" cy="184050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41F5466-C6F3-4969-8F6B-6B966BEE0E9E}"/>
              </a:ext>
            </a:extLst>
          </p:cNvPr>
          <p:cNvSpPr/>
          <p:nvPr/>
        </p:nvSpPr>
        <p:spPr>
          <a:xfrm>
            <a:off x="449884" y="6863453"/>
            <a:ext cx="89154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(Francis, 2013; </a:t>
            </a:r>
            <a:r>
              <a:rPr lang="en-US" sz="1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Woodmansey</a:t>
            </a:r>
            <a:r>
              <a:rPr lang="en-US" sz="1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2011; Hughes, 2009; Hughes, 2010; Roberts, 2013)</a:t>
            </a:r>
            <a:endParaRPr lang="en-IN" sz="1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8834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73B1E04-2073-41E9-BC37-69AD180AF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8FE51B0-92ED-4A19-90EC-1F576EA8F558}"/>
              </a:ext>
            </a:extLst>
          </p:cNvPr>
          <p:cNvSpPr/>
          <p:nvPr/>
        </p:nvSpPr>
        <p:spPr>
          <a:xfrm>
            <a:off x="4161631" y="790469"/>
            <a:ext cx="42672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3200" b="1" dirty="0">
                <a:ln w="0"/>
                <a:solidFill>
                  <a:srgbClr val="000099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 HAPPENED?</a:t>
            </a:r>
            <a:endParaRPr lang="en-US" sz="3200" b="1" dirty="0">
              <a:ln w="0"/>
              <a:solidFill>
                <a:srgbClr val="000099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1997349-DA68-41F6-BB4D-A9D844263598}"/>
              </a:ext>
            </a:extLst>
          </p:cNvPr>
          <p:cNvSpPr/>
          <p:nvPr/>
        </p:nvSpPr>
        <p:spPr>
          <a:xfrm>
            <a:off x="465931" y="5988874"/>
            <a:ext cx="8371878" cy="880369"/>
          </a:xfrm>
          <a:prstGeom prst="rect">
            <a:avLst/>
          </a:prstGeom>
          <a:solidFill>
            <a:srgbClr val="00206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"Patients must be the first priority in all of what the NHS does."</a:t>
            </a:r>
          </a:p>
          <a:p>
            <a:pPr algn="ctr">
              <a:lnSpc>
                <a:spcPct val="150000"/>
              </a:lnSpc>
            </a:pPr>
            <a:r>
              <a:rPr lang="en-US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– Francis Report (2013)</a:t>
            </a:r>
            <a:endParaRPr lang="en-IN" b="1" i="1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2" name="Picture 2" descr="How many people died &quot;unnecessarily&quot; at Mid Staffs? – Full Fact">
            <a:extLst>
              <a:ext uri="{FF2B5EF4-FFF2-40B4-BE49-F238E27FC236}">
                <a16:creationId xmlns:a16="http://schemas.microsoft.com/office/drawing/2014/main" id="{6419B87B-E3CB-4C66-903C-0EEFF0D50B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6531" y="1959009"/>
            <a:ext cx="4179965" cy="2677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49869E4-736F-49D5-B630-75429E224DF0}"/>
              </a:ext>
            </a:extLst>
          </p:cNvPr>
          <p:cNvSpPr/>
          <p:nvPr/>
        </p:nvSpPr>
        <p:spPr>
          <a:xfrm>
            <a:off x="465931" y="1455762"/>
            <a:ext cx="8610600" cy="44399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Patients experienced unsafe and substandard care across multiple hospital wards.</a:t>
            </a:r>
          </a:p>
          <a:p>
            <a:pPr marL="285750" indent="-285750">
              <a:lnSpc>
                <a:spcPct val="200000"/>
              </a:lnSpc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Basic care needs, including nutrition, hydration, hygiene, and pain management, were frequently unmet.</a:t>
            </a:r>
          </a:p>
          <a:p>
            <a:pPr marL="285750" indent="-285750">
              <a:lnSpc>
                <a:spcPct val="200000"/>
              </a:lnSpc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Delays in assessment, treatment, and medication increased the risk of patient harm.</a:t>
            </a:r>
          </a:p>
          <a:p>
            <a:pPr marL="285750" indent="-285750">
              <a:lnSpc>
                <a:spcPct val="200000"/>
              </a:lnSpc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Complaints raised by patients and families were often ignored or inadequately investigated.</a:t>
            </a:r>
          </a:p>
          <a:p>
            <a:pPr marL="285750" indent="-285750">
              <a:lnSpc>
                <a:spcPct val="200000"/>
              </a:lnSpc>
              <a:buClr>
                <a:srgbClr val="002060"/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 culture that prioritised performance targets over patient welfare allowed poor practices to continue.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F78BD05-2311-4353-A376-1A3C83F5C4E7}"/>
              </a:ext>
            </a:extLst>
          </p:cNvPr>
          <p:cNvSpPr/>
          <p:nvPr/>
        </p:nvSpPr>
        <p:spPr>
          <a:xfrm>
            <a:off x="9163679" y="4656177"/>
            <a:ext cx="4076700" cy="21200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Standardized Mortality Ratio (SMR) remained consistently above the national benchmark, highlighting persistent concerns regarding patient safety and quality of care.</a:t>
            </a:r>
            <a:endParaRPr lang="en-IN" b="1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124" name="Picture 4" descr="Download Free Happening Icons in PNG &amp; SVG | Magnific (formerly Freepik)">
            <a:extLst>
              <a:ext uri="{FF2B5EF4-FFF2-40B4-BE49-F238E27FC236}">
                <a16:creationId xmlns:a16="http://schemas.microsoft.com/office/drawing/2014/main" id="{0F2E9839-352C-4253-A4F7-AF99D42C72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7680" y="556645"/>
            <a:ext cx="899117" cy="899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D062BA7-6492-491C-982C-A1D26A7030F8}"/>
              </a:ext>
            </a:extLst>
          </p:cNvPr>
          <p:cNvSpPr/>
          <p:nvPr/>
        </p:nvSpPr>
        <p:spPr>
          <a:xfrm>
            <a:off x="453127" y="7055142"/>
            <a:ext cx="527977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(Francis, 2013; Roberts, 2013; </a:t>
            </a:r>
            <a:r>
              <a:rPr lang="en-IN" sz="1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Woodmansey</a:t>
            </a:r>
            <a:r>
              <a:rPr lang="en-IN" sz="1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2011, Full Fact, 2013)</a:t>
            </a:r>
          </a:p>
        </p:txBody>
      </p:sp>
    </p:spTree>
    <p:extLst>
      <p:ext uri="{BB962C8B-B14F-4D97-AF65-F5344CB8AC3E}">
        <p14:creationId xmlns:p14="http://schemas.microsoft.com/office/powerpoint/2010/main" val="657325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F7F23930-143A-4BF2-931E-E48BCE9015F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64" t="581" r="12621" b="1"/>
          <a:stretch/>
        </p:blipFill>
        <p:spPr>
          <a:xfrm>
            <a:off x="8581895" y="1574345"/>
            <a:ext cx="4403746" cy="4071072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2541C8D-8695-4844-BA4E-DDAAE7EEF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E8B8B63-1C4A-4B94-A506-DE3A0D13BB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5253" y="1574345"/>
            <a:ext cx="227936" cy="1139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12834" tIns="56417" rIns="112834" bIns="56417" numCol="1" anchor="ctr" anchorCtr="0" compatLnSpc="1">
            <a:prstTxWarp prst="textNoShape">
              <a:avLst/>
            </a:prstTxWarp>
            <a:spAutoFit/>
          </a:bodyPr>
          <a:lstStyle/>
          <a:p>
            <a:pPr defTabSz="112837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221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</a:endParaRPr>
          </a:p>
          <a:p>
            <a:pPr defTabSz="112837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2221" dirty="0">
              <a:latin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DAE266C-9247-4A63-B561-7AA351F724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2046" y="5816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E3AAD97-EFD3-486B-85E5-72DB21F009E5}"/>
              </a:ext>
            </a:extLst>
          </p:cNvPr>
          <p:cNvSpPr/>
          <p:nvPr/>
        </p:nvSpPr>
        <p:spPr>
          <a:xfrm>
            <a:off x="3355694" y="809627"/>
            <a:ext cx="6866485" cy="606378"/>
          </a:xfrm>
          <a:prstGeom prst="rect">
            <a:avLst/>
          </a:prstGeom>
          <a:noFill/>
        </p:spPr>
        <p:txBody>
          <a:bodyPr wrap="none" lIns="112834" tIns="56417" rIns="112834" bIns="56417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200" b="1" dirty="0">
                <a:ln w="0"/>
                <a:solidFill>
                  <a:srgbClr val="13ADBD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FAILURES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EB300-C4FB-4576-83C1-7B91CE5870E4}"/>
              </a:ext>
            </a:extLst>
          </p:cNvPr>
          <p:cNvSpPr/>
          <p:nvPr/>
        </p:nvSpPr>
        <p:spPr>
          <a:xfrm>
            <a:off x="733842" y="1659651"/>
            <a:ext cx="8305800" cy="33319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Weak clinical governance failed to monitor care quality effectively.</a:t>
            </a:r>
          </a:p>
          <a:p>
            <a:pPr marL="285750" indent="-285750">
              <a:lnSpc>
                <a:spcPct val="20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Patient complaints were ignored or inadequately addressed.</a:t>
            </a:r>
          </a:p>
          <a:p>
            <a:pPr marL="285750" indent="-285750">
              <a:lnSpc>
                <a:spcPct val="20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Clinical audits failed to identify declining standards of care.</a:t>
            </a:r>
          </a:p>
          <a:p>
            <a:pPr marL="285750" indent="-285750">
              <a:lnSpc>
                <a:spcPct val="20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Chronic understaffing compromised patient safety and quality of care.</a:t>
            </a:r>
          </a:p>
          <a:p>
            <a:pPr marL="285750" indent="-285750">
              <a:lnSpc>
                <a:spcPct val="20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Poor leadership and accountability delayed corrective action.</a:t>
            </a:r>
          </a:p>
          <a:p>
            <a:pPr marL="285750" indent="-285750">
              <a:lnSpc>
                <a:spcPct val="20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Limited transparency and organisational learning allowed failures to continue.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DAB2AB3-38A4-40A1-91FB-EE161371FEFE}"/>
              </a:ext>
            </a:extLst>
          </p:cNvPr>
          <p:cNvSpPr/>
          <p:nvPr/>
        </p:nvSpPr>
        <p:spPr>
          <a:xfrm>
            <a:off x="733842" y="5283969"/>
            <a:ext cx="8945857" cy="87357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Failures in quality assurance systems allowed unsafe practices to persist, resulting in avoidable patient harm and a significant loss of public trust.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2E605D7-46EE-4AB5-A3A9-57721D310512}"/>
              </a:ext>
            </a:extLst>
          </p:cNvPr>
          <p:cNvSpPr/>
          <p:nvPr/>
        </p:nvSpPr>
        <p:spPr>
          <a:xfrm>
            <a:off x="711099" y="6496695"/>
            <a:ext cx="505939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(Francis, 2013; Roberts, 2013; Boyle, Clayton and Samra, 2020)</a:t>
            </a:r>
            <a:endParaRPr lang="en-IN" sz="1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950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2" name="Picture 8" descr="Pulling roots cartoon Images - Free Download on Magnific (formerly Freepik)">
            <a:extLst>
              <a:ext uri="{FF2B5EF4-FFF2-40B4-BE49-F238E27FC236}">
                <a16:creationId xmlns:a16="http://schemas.microsoft.com/office/drawing/2014/main" id="{084B150B-25B8-4841-AAB6-C1F1616E95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3505" y="1644911"/>
            <a:ext cx="4673525" cy="5723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E8C6D13-1F50-461E-8F65-E6C476FB3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E9A8F7-596B-4329-8B50-74054ADDD173}"/>
              </a:ext>
            </a:extLst>
          </p:cNvPr>
          <p:cNvSpPr/>
          <p:nvPr/>
        </p:nvSpPr>
        <p:spPr>
          <a:xfrm>
            <a:off x="3653624" y="856382"/>
            <a:ext cx="52934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3200" b="1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ROOT CAUSES ANALYSIS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E460981-10D6-4BDC-8253-4B4D61EE1196}"/>
              </a:ext>
            </a:extLst>
          </p:cNvPr>
          <p:cNvSpPr/>
          <p:nvPr/>
        </p:nvSpPr>
        <p:spPr>
          <a:xfrm>
            <a:off x="668995" y="1605449"/>
            <a:ext cx="7832238" cy="4993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Poor leadership failed to establish a culture of patient safety and accountability.</a:t>
            </a:r>
          </a:p>
          <a:p>
            <a:pPr marL="285750" indent="-285750">
              <a:lnSpc>
                <a:spcPct val="200000"/>
              </a:lnSpc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Chronic understaffing reduced the Trust's ability to deliver safe and effective care.</a:t>
            </a:r>
          </a:p>
          <a:p>
            <a:pPr marL="285750" indent="-285750">
              <a:lnSpc>
                <a:spcPct val="200000"/>
              </a:lnSpc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Target-driven management prioritized financial targets over patient care.</a:t>
            </a:r>
          </a:p>
          <a:p>
            <a:pPr marL="285750" indent="-285750">
              <a:lnSpc>
                <a:spcPct val="200000"/>
              </a:lnSpc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Poor organizational culture discouraged staff from raising concerns.</a:t>
            </a:r>
          </a:p>
          <a:p>
            <a:pPr marL="285750" indent="-285750">
              <a:lnSpc>
                <a:spcPct val="200000"/>
              </a:lnSpc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Weak governance and oversight allowed poor standards to continue.</a:t>
            </a:r>
          </a:p>
          <a:p>
            <a:pPr marL="285750" indent="-285750">
              <a:lnSpc>
                <a:spcPct val="200000"/>
              </a:lnSpc>
              <a:buClr>
                <a:schemeClr val="accent4">
                  <a:lumMod val="75000"/>
                </a:schemeClr>
              </a:buClr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Poor communication between staff, management, and regulators delayed corrective action.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EEBB4F2-8FE3-427A-82B7-25BA44431F0F}"/>
              </a:ext>
            </a:extLst>
          </p:cNvPr>
          <p:cNvSpPr/>
          <p:nvPr/>
        </p:nvSpPr>
        <p:spPr>
          <a:xfrm>
            <a:off x="650543" y="6791478"/>
            <a:ext cx="81534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1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(Francis, 2013; Roberts, 2013; </a:t>
            </a:r>
            <a:r>
              <a:rPr lang="en-IN" sz="1400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Woodmansey</a:t>
            </a:r>
            <a:r>
              <a:rPr lang="en-IN" sz="1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2011; Boyle, Clayton and Samra, 2020</a:t>
            </a:r>
            <a:r>
              <a:rPr lang="en-IN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F7ACABA-FA1A-4F5B-9B7D-F74D6BA7C6C1}"/>
              </a:ext>
            </a:extLst>
          </p:cNvPr>
          <p:cNvSpPr/>
          <p:nvPr/>
        </p:nvSpPr>
        <p:spPr>
          <a:xfrm>
            <a:off x="9038431" y="2031416"/>
            <a:ext cx="1579725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Patient harm and avoidable deaths</a:t>
            </a:r>
            <a:endParaRPr lang="en-IN" sz="14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5745E48-00F8-4136-98A7-CADF454415BC}"/>
              </a:ext>
            </a:extLst>
          </p:cNvPr>
          <p:cNvSpPr/>
          <p:nvPr/>
        </p:nvSpPr>
        <p:spPr>
          <a:xfrm>
            <a:off x="11661444" y="3052910"/>
            <a:ext cx="1710725" cy="30777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IN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Loss of public trust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23CE124-A8B4-45B5-B1A7-C673BB24A195}"/>
              </a:ext>
            </a:extLst>
          </p:cNvPr>
          <p:cNvSpPr/>
          <p:nvPr/>
        </p:nvSpPr>
        <p:spPr>
          <a:xfrm>
            <a:off x="8620300" y="2880819"/>
            <a:ext cx="1364618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IN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Francis Public Inquiry (2013)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906FC79-B572-43B2-B2E2-B27B6E33A7DD}"/>
              </a:ext>
            </a:extLst>
          </p:cNvPr>
          <p:cNvSpPr/>
          <p:nvPr/>
        </p:nvSpPr>
        <p:spPr>
          <a:xfrm>
            <a:off x="11476830" y="1874753"/>
            <a:ext cx="1752600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NHS quality and safety reforms </a:t>
            </a:r>
            <a:endParaRPr lang="en-IN" sz="14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738B4A-F83E-436E-9430-B2694D143973}"/>
              </a:ext>
            </a:extLst>
          </p:cNvPr>
          <p:cNvSpPr/>
          <p:nvPr/>
        </p:nvSpPr>
        <p:spPr>
          <a:xfrm flipH="1">
            <a:off x="9365674" y="4132519"/>
            <a:ext cx="3151133" cy="73866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sz="14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MID STAFFORDSHIRE HEALTHCARE SCANDAL (Unsafe Patient Care)</a:t>
            </a:r>
            <a:endParaRPr lang="en-IN" sz="14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F495F9B1-B89F-4083-B0C9-26B896B2B8E7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30" t="74769" r="2549" b="1666"/>
          <a:stretch/>
        </p:blipFill>
        <p:spPr bwMode="auto">
          <a:xfrm>
            <a:off x="8844520" y="6199404"/>
            <a:ext cx="4193443" cy="9408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287BF70-BF41-4A8E-9AFB-4BF598DD4E67}"/>
              </a:ext>
            </a:extLst>
          </p:cNvPr>
          <p:cNvSpPr/>
          <p:nvPr/>
        </p:nvSpPr>
        <p:spPr>
          <a:xfrm>
            <a:off x="10233354" y="1441157"/>
            <a:ext cx="141577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6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Consequences</a:t>
            </a:r>
          </a:p>
        </p:txBody>
      </p:sp>
    </p:spTree>
    <p:extLst>
      <p:ext uri="{BB962C8B-B14F-4D97-AF65-F5344CB8AC3E}">
        <p14:creationId xmlns:p14="http://schemas.microsoft.com/office/powerpoint/2010/main" val="4208683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BBA28E8-7D61-4ABA-B00D-D7995D578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8A85712-12EF-419B-B700-8D1506A17E61}"/>
              </a:ext>
            </a:extLst>
          </p:cNvPr>
          <p:cNvSpPr/>
          <p:nvPr/>
        </p:nvSpPr>
        <p:spPr>
          <a:xfrm>
            <a:off x="2372971" y="750094"/>
            <a:ext cx="89014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3200" b="1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LEADERSHIP AND STAFFING CHALLENGES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962157E-37D2-4D7D-8F4E-9E5BEF589E1A}"/>
              </a:ext>
            </a:extLst>
          </p:cNvPr>
          <p:cNvSpPr/>
          <p:nvPr/>
        </p:nvSpPr>
        <p:spPr>
          <a:xfrm>
            <a:off x="542216" y="4429467"/>
            <a:ext cx="6927793" cy="17045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Chronic nurse shortages reduced quality of care.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Low nurse-to-patient ratios increased workload.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Poor supervision and inadequate skill mix affected patient safety.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Staff burnout contributed to declining standards of care.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5B2A4D-6C2D-445B-9416-D6945E3F24F1}"/>
              </a:ext>
            </a:extLst>
          </p:cNvPr>
          <p:cNvSpPr/>
          <p:nvPr/>
        </p:nvSpPr>
        <p:spPr>
          <a:xfrm>
            <a:off x="631087" y="2124948"/>
            <a:ext cx="6750050" cy="170456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Board failed to respond to early warning signs.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Weak accountability delayed corrective action.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culture discouraged staff from raising concerns.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Financial targets were </a:t>
            </a:r>
            <a:r>
              <a:rPr lang="en-US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prioritised</a:t>
            </a: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over patient safety.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6CF14E-A1C9-4C5B-8E95-0B4E5FED585C}"/>
              </a:ext>
            </a:extLst>
          </p:cNvPr>
          <p:cNvSpPr/>
          <p:nvPr/>
        </p:nvSpPr>
        <p:spPr>
          <a:xfrm>
            <a:off x="1570830" y="1538750"/>
            <a:ext cx="2435282" cy="4580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Leadership Challenges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2CA78B5-31E2-4CC8-86B2-E474EF187E29}"/>
              </a:ext>
            </a:extLst>
          </p:cNvPr>
          <p:cNvSpPr/>
          <p:nvPr/>
        </p:nvSpPr>
        <p:spPr>
          <a:xfrm>
            <a:off x="1570830" y="3896723"/>
            <a:ext cx="2101857" cy="4580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Staffing Challenges</a:t>
            </a:r>
          </a:p>
        </p:txBody>
      </p:sp>
      <p:pic>
        <p:nvPicPr>
          <p:cNvPr id="14342" name="Picture 6" descr="Medical Staffing Amid Crisis: Strategies for Healthcare Facilities | Prolink">
            <a:extLst>
              <a:ext uri="{FF2B5EF4-FFF2-40B4-BE49-F238E27FC236}">
                <a16:creationId xmlns:a16="http://schemas.microsoft.com/office/drawing/2014/main" id="{3F00F1EC-9E53-459C-9DCE-2281A6C46A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9831" y="3899245"/>
            <a:ext cx="3447258" cy="247098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4348" name="Picture 12" descr="Health System Leaders Face Disruption and Uncertainty in 2024 | Harvard  T.H. Chan School of Public Health">
            <a:extLst>
              <a:ext uri="{FF2B5EF4-FFF2-40B4-BE49-F238E27FC236}">
                <a16:creationId xmlns:a16="http://schemas.microsoft.com/office/drawing/2014/main" id="{B95C34CD-35EB-48D7-BE7C-5CBAE9F997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7436" y="1697993"/>
            <a:ext cx="4042103" cy="213152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6870DCF-3FDD-4702-8CE2-CB9F313BFA78}"/>
              </a:ext>
            </a:extLst>
          </p:cNvPr>
          <p:cNvSpPr/>
          <p:nvPr/>
        </p:nvSpPr>
        <p:spPr>
          <a:xfrm>
            <a:off x="542216" y="6409308"/>
            <a:ext cx="7315200" cy="87357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Effective clinical leadership and adequate staffing are fundamental to delivering safe, high-quality, patient-</a:t>
            </a:r>
            <a:r>
              <a:rPr lang="en-US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healthcare.</a:t>
            </a:r>
            <a:endParaRPr lang="en-IN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0FECEDC-34C2-4688-8256-732143FE2376}"/>
              </a:ext>
            </a:extLst>
          </p:cNvPr>
          <p:cNvSpPr/>
          <p:nvPr/>
        </p:nvSpPr>
        <p:spPr>
          <a:xfrm>
            <a:off x="8124031" y="6692205"/>
            <a:ext cx="496161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(Francis, 2013; Roberts, 2013; </a:t>
            </a:r>
            <a:r>
              <a:rPr lang="fr-FR" sz="1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Salhab</a:t>
            </a:r>
            <a:r>
              <a:rPr lang="fr-FR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2025; NHS </a:t>
            </a:r>
            <a:r>
              <a:rPr lang="fr-FR" sz="1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England</a:t>
            </a:r>
            <a:r>
              <a:rPr lang="fr-FR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  <a:endParaRPr lang="en-IN" sz="1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4061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47A22E6-82CB-4AD1-9AC2-2B60E652A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F481A0-0538-41F5-8605-7B26F9A11979}"/>
              </a:ext>
            </a:extLst>
          </p:cNvPr>
          <p:cNvSpPr/>
          <p:nvPr/>
        </p:nvSpPr>
        <p:spPr>
          <a:xfrm>
            <a:off x="3933031" y="672864"/>
            <a:ext cx="490512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>
                <a:ln w="0"/>
                <a:solidFill>
                  <a:schemeClr val="accent2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SWISS CHEESE MODEL</a:t>
            </a:r>
            <a:endParaRPr lang="en-IN" sz="3200" b="1" dirty="0">
              <a:ln w="0"/>
              <a:solidFill>
                <a:schemeClr val="accent2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35791D0-FB59-4056-9CB6-C6AC770A8A64}"/>
              </a:ext>
            </a:extLst>
          </p:cNvPr>
          <p:cNvSpPr/>
          <p:nvPr/>
        </p:nvSpPr>
        <p:spPr>
          <a:xfrm>
            <a:off x="503583" y="2132125"/>
            <a:ext cx="7239000" cy="33319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Multiple organisational safeguards contained system weaknesses ("holes").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Failures in leadership, staffing, governance, and communication aligned simultaneously.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Safety barriers failed to prevent unsafe care reaching patients.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IN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combination of these failures resulted in avoidable patient harm.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6070E91-A5EE-4438-87B3-0C4D603875C8}"/>
              </a:ext>
            </a:extLst>
          </p:cNvPr>
          <p:cNvSpPr/>
          <p:nvPr/>
        </p:nvSpPr>
        <p:spPr>
          <a:xfrm>
            <a:off x="732631" y="1645114"/>
            <a:ext cx="48077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i="1" dirty="0">
                <a:ln w="0"/>
                <a:solidFill>
                  <a:schemeClr val="accent2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How the Mid Staffordshire Scandal Occurred?</a:t>
            </a:r>
          </a:p>
        </p:txBody>
      </p:sp>
      <p:pic>
        <p:nvPicPr>
          <p:cNvPr id="7172" name="Picture 4" descr="Representation of the swiss cheese model. | Download Scientific Diagram">
            <a:extLst>
              <a:ext uri="{FF2B5EF4-FFF2-40B4-BE49-F238E27FC236}">
                <a16:creationId xmlns:a16="http://schemas.microsoft.com/office/drawing/2014/main" id="{94CFC22C-2DF8-4E51-B9CE-E88F269225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823"/>
          <a:stretch/>
        </p:blipFill>
        <p:spPr bwMode="auto">
          <a:xfrm>
            <a:off x="7864690" y="2959894"/>
            <a:ext cx="4837342" cy="2304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B6B061E-5FAA-4690-B69C-2BB002C7CB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2849" y="2342813"/>
            <a:ext cx="5416201" cy="1234162"/>
          </a:xfrm>
          <a:prstGeom prst="rect">
            <a:avLst/>
          </a:prstGeom>
        </p:spPr>
      </p:pic>
      <p:pic>
        <p:nvPicPr>
          <p:cNvPr id="7174" name="Picture 6" descr="7,694 Patient Safety Logo Royalty-Free Images, Stock Photos &amp; Pictures |  Shutterstock">
            <a:extLst>
              <a:ext uri="{FF2B5EF4-FFF2-40B4-BE49-F238E27FC236}">
                <a16:creationId xmlns:a16="http://schemas.microsoft.com/office/drawing/2014/main" id="{8FA90202-8416-4221-A7A3-61C8853972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75" t="12595" r="16654" b="18821"/>
          <a:stretch/>
        </p:blipFill>
        <p:spPr bwMode="auto">
          <a:xfrm>
            <a:off x="12252018" y="3798094"/>
            <a:ext cx="749262" cy="86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2C9D49D-545C-43EF-AE03-C57CC68F8F89}"/>
              </a:ext>
            </a:extLst>
          </p:cNvPr>
          <p:cNvSpPr/>
          <p:nvPr/>
        </p:nvSpPr>
        <p:spPr>
          <a:xfrm>
            <a:off x="12129911" y="4662149"/>
            <a:ext cx="114424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unsafe patient care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7C217CA-CF32-4FA4-A307-34F8A3C44EE4}"/>
              </a:ext>
            </a:extLst>
          </p:cNvPr>
          <p:cNvSpPr/>
          <p:nvPr/>
        </p:nvSpPr>
        <p:spPr>
          <a:xfrm>
            <a:off x="351631" y="5712895"/>
            <a:ext cx="8274498" cy="8788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b="1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When multiple weaknesses in healthcare systems aligned, existing safety barriers failed to protect patients, allowing unsafe care to occur</a:t>
            </a:r>
            <a:r>
              <a:rPr lang="en-IN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CF87997-9267-442C-B96F-65668BB34935}"/>
              </a:ext>
            </a:extLst>
          </p:cNvPr>
          <p:cNvSpPr/>
          <p:nvPr/>
        </p:nvSpPr>
        <p:spPr>
          <a:xfrm>
            <a:off x="503583" y="6862374"/>
            <a:ext cx="345799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(Reason, 2000; Francis, 2013; Roberts, 2013</a:t>
            </a:r>
            <a:r>
              <a:rPr lang="en-IN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97164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5C1870EC-6F1F-4DF2-B45D-961F8FEA6EB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40" r="17029"/>
          <a:stretch/>
        </p:blipFill>
        <p:spPr>
          <a:xfrm>
            <a:off x="8974860" y="2617850"/>
            <a:ext cx="4019793" cy="405847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73B1E04-2073-41E9-BC37-69AD180AF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E939B2-1409-4907-976F-C39E5E969706}"/>
              </a:ext>
            </a:extLst>
          </p:cNvPr>
          <p:cNvSpPr/>
          <p:nvPr/>
        </p:nvSpPr>
        <p:spPr>
          <a:xfrm>
            <a:off x="247996" y="928360"/>
            <a:ext cx="13008871" cy="590990"/>
          </a:xfrm>
          <a:prstGeom prst="rect">
            <a:avLst/>
          </a:prstGeom>
          <a:noFill/>
        </p:spPr>
        <p:txBody>
          <a:bodyPr wrap="none" lIns="112834" tIns="56417" rIns="112834" bIns="56417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100" b="1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CLINICAL GOVERNANCE: PREVENTING HEALTHCARE FAILURES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F5613-2945-4172-9427-8F0BD486D14A}"/>
              </a:ext>
            </a:extLst>
          </p:cNvPr>
          <p:cNvSpPr/>
          <p:nvPr/>
        </p:nvSpPr>
        <p:spPr>
          <a:xfrm>
            <a:off x="640945" y="5978067"/>
            <a:ext cx="8425602" cy="88036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clinical governance ensures accountability, continuous quality improvement, and patient-</a:t>
            </a:r>
            <a:r>
              <a:rPr lang="en-US" b="1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b="1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care, helping to prevent systemic healthcare failures.</a:t>
            </a:r>
            <a:endParaRPr lang="en-IN" b="1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ECA6C2-601E-4BA0-A34E-579F33908383}"/>
              </a:ext>
            </a:extLst>
          </p:cNvPr>
          <p:cNvSpPr/>
          <p:nvPr/>
        </p:nvSpPr>
        <p:spPr>
          <a:xfrm>
            <a:off x="1113631" y="1647076"/>
            <a:ext cx="10896600" cy="11159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US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Clinical governance is a framework that ensures accountability, continuous quality improvement, and safe, high-quality patient care. </a:t>
            </a:r>
            <a:endParaRPr lang="en-IN" b="1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DEAA9CA2-619E-4A81-BF31-B0835F1469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2631" y="2197894"/>
            <a:ext cx="8542147" cy="3470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2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1" i="0" u="none" strike="noStrike" normalizeH="0" baseline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Weak clinical governance failed to detect declining standards of care.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Patient complaints and staff concerns were not addressed promptly.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Limited accountability delayed corrective action.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Inadequate monitoring allowed unsafe practices to continue.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 stronger governance framework could have prevented prolonged patient harm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A97402-B695-49C5-98E6-44629CA424F7}"/>
              </a:ext>
            </a:extLst>
          </p:cNvPr>
          <p:cNvSpPr/>
          <p:nvPr/>
        </p:nvSpPr>
        <p:spPr>
          <a:xfrm>
            <a:off x="504031" y="7014603"/>
            <a:ext cx="675005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(Francis, 2013; Tingle, 2023; NHS England, 2023; Martin and O'Hara, 2025)</a:t>
            </a:r>
            <a:endParaRPr lang="en-IN" sz="1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506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73B1E04-2073-41E9-BC37-69AD180AF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8FE51B0-92ED-4A19-90EC-1F576EA8F558}"/>
              </a:ext>
            </a:extLst>
          </p:cNvPr>
          <p:cNvSpPr/>
          <p:nvPr/>
        </p:nvSpPr>
        <p:spPr>
          <a:xfrm>
            <a:off x="1559684" y="673894"/>
            <a:ext cx="106299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3200" b="1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DONABEDIAN MODEL FOR HEALTHCARE QUALITY</a:t>
            </a:r>
            <a:endParaRPr lang="en-US" sz="3200" b="1" dirty="0">
              <a:ln w="0"/>
              <a:solidFill>
                <a:schemeClr val="accent4">
                  <a:lumMod val="75000"/>
                </a:schemeClr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9463D74-F8F4-42A4-88C8-903275CA5D9F}"/>
              </a:ext>
            </a:extLst>
          </p:cNvPr>
          <p:cNvSpPr/>
          <p:nvPr/>
        </p:nvSpPr>
        <p:spPr>
          <a:xfrm>
            <a:off x="656431" y="1604981"/>
            <a:ext cx="11201400" cy="4580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 framework for evaluating healthcare quality through Structure, Process, and Outcomes. (Donabedian, 1988)</a:t>
            </a:r>
            <a:endParaRPr lang="en-IN" b="1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253CD24-7670-4E8D-B7D3-B43B2E1C40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431" y="2420652"/>
            <a:ext cx="6921158" cy="435186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342E35-E5D9-4E65-9977-D55F77AD1FB1}"/>
              </a:ext>
            </a:extLst>
          </p:cNvPr>
          <p:cNvSpPr/>
          <p:nvPr/>
        </p:nvSpPr>
        <p:spPr>
          <a:xfrm>
            <a:off x="8124031" y="4846883"/>
            <a:ext cx="4638846" cy="87357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Weak structures contributed to unsafe processes, leading to poor patient outcomes.</a:t>
            </a:r>
            <a:endParaRPr lang="en-IN" b="1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0B0B9F9-674D-4D26-84F9-7745E5FA486E}"/>
              </a:ext>
            </a:extLst>
          </p:cNvPr>
          <p:cNvSpPr/>
          <p:nvPr/>
        </p:nvSpPr>
        <p:spPr>
          <a:xfrm>
            <a:off x="7743032" y="3036094"/>
            <a:ext cx="5105400" cy="12890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Donabedian Model demonstrates how weaknesses in healthcare structures and processes can directly affect patient outcomes.</a:t>
            </a:r>
            <a:endParaRPr lang="en-IN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2FE77CE-05DC-4A6A-815C-425C30FB03AB}"/>
              </a:ext>
            </a:extLst>
          </p:cNvPr>
          <p:cNvSpPr/>
          <p:nvPr/>
        </p:nvSpPr>
        <p:spPr>
          <a:xfrm>
            <a:off x="1113631" y="6926387"/>
            <a:ext cx="486678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(Donabedian, 1988; Francis, 2013; Roberts, 2013; Tingle, 2023)</a:t>
            </a:r>
          </a:p>
        </p:txBody>
      </p:sp>
    </p:spTree>
    <p:extLst>
      <p:ext uri="{BB962C8B-B14F-4D97-AF65-F5344CB8AC3E}">
        <p14:creationId xmlns:p14="http://schemas.microsoft.com/office/powerpoint/2010/main" val="490552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73B1E04-2073-41E9-BC37-69AD180AF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8FE51B0-92ED-4A19-90EC-1F576EA8F558}"/>
              </a:ext>
            </a:extLst>
          </p:cNvPr>
          <p:cNvSpPr/>
          <p:nvPr/>
        </p:nvSpPr>
        <p:spPr>
          <a:xfrm>
            <a:off x="732631" y="585747"/>
            <a:ext cx="122682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3200" b="1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E939B2-1409-4907-976F-C39E5E969706}"/>
              </a:ext>
            </a:extLst>
          </p:cNvPr>
          <p:cNvSpPr/>
          <p:nvPr/>
        </p:nvSpPr>
        <p:spPr>
          <a:xfrm>
            <a:off x="3388410" y="644159"/>
            <a:ext cx="6449703" cy="606378"/>
          </a:xfrm>
          <a:prstGeom prst="rect">
            <a:avLst/>
          </a:prstGeom>
          <a:noFill/>
        </p:spPr>
        <p:txBody>
          <a:bodyPr wrap="none" lIns="112834" tIns="56417" rIns="112834" bIns="56417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200" b="1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POLICY ISSUES AND REFORMS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91FB1F-920D-4159-8B29-13B24F214451}"/>
              </a:ext>
            </a:extLst>
          </p:cNvPr>
          <p:cNvSpPr/>
          <p:nvPr/>
        </p:nvSpPr>
        <p:spPr>
          <a:xfrm>
            <a:off x="318991" y="5169694"/>
            <a:ext cx="6427262" cy="1289071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Mid Staffordshire scandal highlighted the need for stronger governance, transparent reporting, and patient-</a:t>
            </a:r>
            <a:r>
              <a:rPr lang="en-US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policies to improve healthcare quality and safety.</a:t>
            </a:r>
            <a:endParaRPr lang="en-IN" b="1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0C8CB092-439A-42D8-932B-632A41B328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247" y="1578029"/>
            <a:ext cx="6063943" cy="3331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endParaRPr kumimoji="0" lang="en-US" altLang="en-US" sz="1800" b="1" i="0" u="none" strike="noStrike" normalizeH="0" baseline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000099"/>
              </a:buClr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Performance targets prioritized over patient safety.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000099"/>
              </a:buClr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Weak regulatory oversight delayed intervention.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000099"/>
              </a:buClr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Poor transparency and accountability.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000099"/>
              </a:buClr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Ineffective complaint management.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000099"/>
              </a:buClr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Limited staff voice and patient involvement.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D424BE7-E446-4587-A454-998B37EC433A}"/>
              </a:ext>
            </a:extLst>
          </p:cNvPr>
          <p:cNvSpPr/>
          <p:nvPr/>
        </p:nvSpPr>
        <p:spPr>
          <a:xfrm>
            <a:off x="7116860" y="2850359"/>
            <a:ext cx="5883971" cy="38859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Clr>
                <a:srgbClr val="000099"/>
              </a:buClr>
              <a:buFont typeface="Wingdings" panose="05000000000000000000" pitchFamily="2" charset="2"/>
              <a:buChar char="Ø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Duty of </a:t>
            </a:r>
            <a:r>
              <a:rPr lang="en-US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Candour</a:t>
            </a: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promoted openness and honesty. </a:t>
            </a:r>
          </a:p>
          <a:p>
            <a:pPr marL="285750" indent="-285750">
              <a:lnSpc>
                <a:spcPct val="200000"/>
              </a:lnSpc>
              <a:buClr>
                <a:srgbClr val="000099"/>
              </a:buClr>
              <a:buFont typeface="Wingdings" panose="05000000000000000000" pitchFamily="2" charset="2"/>
              <a:buChar char="Ø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Enhanced CQC inspections strengthened quality monitoring. </a:t>
            </a:r>
          </a:p>
          <a:p>
            <a:pPr marL="285750" indent="-285750">
              <a:lnSpc>
                <a:spcPct val="200000"/>
              </a:lnSpc>
              <a:buClr>
                <a:srgbClr val="000099"/>
              </a:buClr>
              <a:buFont typeface="Wingdings" panose="05000000000000000000" pitchFamily="2" charset="2"/>
              <a:buChar char="Ø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NHS Patient Safety Strategy (2023) improved patient safety systems. </a:t>
            </a:r>
          </a:p>
          <a:p>
            <a:pPr marL="285750" indent="-285750">
              <a:lnSpc>
                <a:spcPct val="200000"/>
              </a:lnSpc>
              <a:buClr>
                <a:srgbClr val="000099"/>
              </a:buClr>
              <a:buFont typeface="Wingdings" panose="05000000000000000000" pitchFamily="2" charset="2"/>
              <a:buChar char="Ø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Greater emphasis on patient-</a:t>
            </a:r>
            <a:r>
              <a:rPr lang="en-US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care and staff engagement.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FD7F035-3B5F-4AF4-BA1B-6D9E9D639D8E}"/>
              </a:ext>
            </a:extLst>
          </p:cNvPr>
          <p:cNvSpPr/>
          <p:nvPr/>
        </p:nvSpPr>
        <p:spPr>
          <a:xfrm>
            <a:off x="955925" y="1723583"/>
            <a:ext cx="157126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20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Policy Issues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43A4DF-4F41-41D7-9EB2-5E3E2B76E335}"/>
              </a:ext>
            </a:extLst>
          </p:cNvPr>
          <p:cNvSpPr/>
          <p:nvPr/>
        </p:nvSpPr>
        <p:spPr>
          <a:xfrm>
            <a:off x="8771507" y="2361962"/>
            <a:ext cx="16914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Policy Reforms</a:t>
            </a:r>
          </a:p>
        </p:txBody>
      </p:sp>
      <p:pic>
        <p:nvPicPr>
          <p:cNvPr id="11269" name="Picture 5" descr="Reform - Free construction and tools icons">
            <a:extLst>
              <a:ext uri="{FF2B5EF4-FFF2-40B4-BE49-F238E27FC236}">
                <a16:creationId xmlns:a16="http://schemas.microsoft.com/office/drawing/2014/main" id="{B590B41E-A4C0-438D-A45D-273D38AB56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7934" y="2048863"/>
            <a:ext cx="806121" cy="806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Policy - Free security icons">
            <a:extLst>
              <a:ext uri="{FF2B5EF4-FFF2-40B4-BE49-F238E27FC236}">
                <a16:creationId xmlns:a16="http://schemas.microsoft.com/office/drawing/2014/main" id="{32E1CF41-5010-4182-8BF1-18FA4080D3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665" y="1510264"/>
            <a:ext cx="629745" cy="629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EF2BF06-3471-4ED6-AFD0-CBF94C8B5241}"/>
              </a:ext>
            </a:extLst>
          </p:cNvPr>
          <p:cNvSpPr/>
          <p:nvPr/>
        </p:nvSpPr>
        <p:spPr>
          <a:xfrm>
            <a:off x="427831" y="6816310"/>
            <a:ext cx="703677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(Francis, 2013; Tingle, 2023; NHS England, 2023; Martin and O'Hara, 2025)</a:t>
            </a:r>
            <a:endParaRPr lang="en-IN" sz="1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3139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D478AA6-F5EA-4100-961B-668EEAEE1A7A}"/>
              </a:ext>
            </a:extLst>
          </p:cNvPr>
          <p:cNvSpPr/>
          <p:nvPr/>
        </p:nvSpPr>
        <p:spPr>
          <a:xfrm>
            <a:off x="1855524" y="716081"/>
            <a:ext cx="98585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ln w="0"/>
                <a:solidFill>
                  <a:schemeClr val="accent4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IMPACT ON HEALTHCARE SERVICE PROVISION</a:t>
            </a:r>
            <a:endParaRPr lang="en-IN" sz="3200" b="1" dirty="0">
              <a:ln w="0"/>
              <a:solidFill>
                <a:schemeClr val="accent4">
                  <a:lumMod val="75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E84E72F-D166-40B1-ADE9-DDE639B36B3E}"/>
              </a:ext>
            </a:extLst>
          </p:cNvPr>
          <p:cNvSpPr/>
          <p:nvPr/>
        </p:nvSpPr>
        <p:spPr>
          <a:xfrm>
            <a:off x="434883" y="924444"/>
            <a:ext cx="13069980" cy="7127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2616" indent="-352616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728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221" dirty="0"/>
          </a:p>
          <a:p>
            <a:r>
              <a:rPr lang="en-US" sz="2221" dirty="0"/>
              <a:t>‌</a:t>
            </a:r>
          </a:p>
          <a:p>
            <a:endParaRPr lang="en-US" sz="2221" dirty="0"/>
          </a:p>
          <a:p>
            <a:r>
              <a:rPr lang="en-US" sz="2221" dirty="0"/>
              <a:t>‌</a:t>
            </a:r>
          </a:p>
          <a:p>
            <a:endParaRPr lang="en-IN" sz="2221" dirty="0"/>
          </a:p>
          <a:p>
            <a:r>
              <a:rPr lang="en-IN" sz="2221" dirty="0"/>
              <a:t>‌</a:t>
            </a:r>
          </a:p>
          <a:p>
            <a:endParaRPr lang="en-IN" sz="2221" dirty="0"/>
          </a:p>
          <a:p>
            <a:r>
              <a:rPr lang="en-IN" sz="2221" dirty="0"/>
              <a:t>‌</a:t>
            </a:r>
          </a:p>
          <a:p>
            <a:pPr marL="352616" indent="-352616">
              <a:lnSpc>
                <a:spcPct val="150000"/>
              </a:lnSpc>
              <a:buClr>
                <a:srgbClr val="008000"/>
              </a:buClr>
              <a:buFont typeface="Wingdings" panose="05000000000000000000" pitchFamily="2" charset="2"/>
              <a:buChar char="q"/>
            </a:pPr>
            <a:endParaRPr lang="en-IN" sz="2098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221" dirty="0"/>
          </a:p>
          <a:p>
            <a:endParaRPr lang="en-IN" sz="2221" dirty="0"/>
          </a:p>
          <a:p>
            <a:pPr marL="352616" indent="-352616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IN" sz="2221" u="sng" dirty="0">
              <a:solidFill>
                <a:srgbClr val="0033CC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352616" indent="-352616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it-IT" sz="2221" u="sng" dirty="0">
              <a:solidFill>
                <a:srgbClr val="0033CC"/>
              </a:solidFill>
              <a:latin typeface="Times New Roman" panose="02020603050405020304" pitchFamily="18" charset="0"/>
              <a:cs typeface="Times New Roman" panose="02020603050405020304" pitchFamily="18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IN" sz="2221" u="sng" dirty="0">
              <a:hlinkClick r:id="rId5"/>
            </a:endParaRPr>
          </a:p>
          <a:p>
            <a:endParaRPr lang="en-US" sz="2221" u="sng" dirty="0">
              <a:hlinkClick r:id="rId6"/>
            </a:endParaRPr>
          </a:p>
          <a:p>
            <a:endParaRPr lang="en-IN" sz="2221" u="sng" dirty="0">
              <a:hlinkClick r:id="rId7"/>
            </a:endParaRPr>
          </a:p>
          <a:p>
            <a:br>
              <a:rPr lang="en-IN" sz="2221" u="sng" dirty="0">
                <a:hlinkClick r:id="rId7"/>
              </a:rPr>
            </a:br>
            <a:endParaRPr lang="en-IN" sz="2221" u="sng" dirty="0">
              <a:latin typeface="Arial" panose="020B0604020202020204" pitchFamily="34" charset="0"/>
              <a:hlinkClick r:id="rId8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AF12B1-4098-4F6E-954B-4F7C4F079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0C4150-3641-4926-9B65-DC359506E2F7}"/>
              </a:ext>
            </a:extLst>
          </p:cNvPr>
          <p:cNvSpPr/>
          <p:nvPr/>
        </p:nvSpPr>
        <p:spPr>
          <a:xfrm>
            <a:off x="264455" y="535544"/>
            <a:ext cx="12805525" cy="18011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2221" dirty="0"/>
          </a:p>
          <a:p>
            <a:endParaRPr lang="en-US" sz="2221" dirty="0"/>
          </a:p>
          <a:p>
            <a:r>
              <a:rPr lang="en-US" sz="2221" dirty="0"/>
              <a:t>‌</a:t>
            </a:r>
          </a:p>
          <a:p>
            <a:endParaRPr lang="en-US" sz="2221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US" sz="2221" dirty="0">
                <a:solidFill>
                  <a:srgbClr val="000000"/>
                </a:solidFill>
                <a:latin typeface="Calibri" panose="020F0502020204030204" pitchFamily="34" charset="0"/>
              </a:rPr>
              <a:t>‌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6195B4-32FB-4AC0-83DA-8501A9E57FE5}"/>
              </a:ext>
            </a:extLst>
          </p:cNvPr>
          <p:cNvSpPr/>
          <p:nvPr/>
        </p:nvSpPr>
        <p:spPr>
          <a:xfrm>
            <a:off x="672895" y="2129496"/>
            <a:ext cx="5301072" cy="166994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Increased patient harm and preventable deaths.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Decline in patient safety and quality of care.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Reduced patient confidence in NHS services.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D46F2F2-7F3A-44BE-9F88-76C3ADC4D6C8}"/>
              </a:ext>
            </a:extLst>
          </p:cNvPr>
          <p:cNvSpPr/>
          <p:nvPr/>
        </p:nvSpPr>
        <p:spPr>
          <a:xfrm>
            <a:off x="650152" y="1460719"/>
            <a:ext cx="1435008" cy="4580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Patient Care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6180F90-4972-4B84-8BD9-DCCE124D2585}"/>
              </a:ext>
            </a:extLst>
          </p:cNvPr>
          <p:cNvSpPr/>
          <p:nvPr/>
        </p:nvSpPr>
        <p:spPr>
          <a:xfrm>
            <a:off x="7162969" y="1900459"/>
            <a:ext cx="2409634" cy="4580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n w="0"/>
                <a:solidFill>
                  <a:schemeClr val="accent5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Healthcare Workforce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7656710-0E1D-4641-A2BB-8330127D129E}"/>
              </a:ext>
            </a:extLst>
          </p:cNvPr>
          <p:cNvSpPr/>
          <p:nvPr/>
        </p:nvSpPr>
        <p:spPr>
          <a:xfrm>
            <a:off x="6969873" y="2561104"/>
            <a:ext cx="5859750" cy="22292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Lower staff morale and job satisfaction.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Increased accountability for healthcare professionals.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Greater emphasis on patient-</a:t>
            </a:r>
            <a:r>
              <a:rPr lang="en-US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care and professional standards</a:t>
            </a:r>
            <a:endParaRPr lang="en-IN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487BE16-C96C-4ADF-AA59-368C7B96289E}"/>
              </a:ext>
            </a:extLst>
          </p:cNvPr>
          <p:cNvSpPr/>
          <p:nvPr/>
        </p:nvSpPr>
        <p:spPr>
          <a:xfrm>
            <a:off x="1723231" y="4104461"/>
            <a:ext cx="2539305" cy="4580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n w="0"/>
                <a:solidFill>
                  <a:schemeClr val="accent4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Healthcare System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2B87A99-CCC3-4360-B83F-9CA7C59BC0B1}"/>
              </a:ext>
            </a:extLst>
          </p:cNvPr>
          <p:cNvSpPr/>
          <p:nvPr/>
        </p:nvSpPr>
        <p:spPr>
          <a:xfrm>
            <a:off x="469206" y="4726625"/>
            <a:ext cx="6315585" cy="212006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Strengthened clinical governance and quality assurance.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More rigorous Care Quality Commission (CQC) inspections.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Greater focus on patient safety culture and continuous quality improvement.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58F4DFA-00D1-42BD-8AC4-C4C13227FCDC}"/>
              </a:ext>
            </a:extLst>
          </p:cNvPr>
          <p:cNvSpPr/>
          <p:nvPr/>
        </p:nvSpPr>
        <p:spPr>
          <a:xfrm>
            <a:off x="7502405" y="5215913"/>
            <a:ext cx="5284843" cy="170456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Mid Staffordshire scandal transformed NHS healthcare delivery by reinforcing patient safety, accountability, and quality improvement across healthcare services.</a:t>
            </a:r>
            <a:endParaRPr lang="en-IN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F6D5CB8-7DC9-4D82-B047-A7FC6B067ED1}"/>
              </a:ext>
            </a:extLst>
          </p:cNvPr>
          <p:cNvSpPr/>
          <p:nvPr/>
        </p:nvSpPr>
        <p:spPr>
          <a:xfrm>
            <a:off x="732631" y="7074223"/>
            <a:ext cx="555554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(Francis, 2013; NHS England, 2023; Boyle, Clayton and Samra, 2020)</a:t>
            </a:r>
          </a:p>
        </p:txBody>
      </p:sp>
      <p:pic>
        <p:nvPicPr>
          <p:cNvPr id="12292" name="Picture 4" descr="Medical care and health care icon concept | Premium Vector">
            <a:extLst>
              <a:ext uri="{FF2B5EF4-FFF2-40B4-BE49-F238E27FC236}">
                <a16:creationId xmlns:a16="http://schemas.microsoft.com/office/drawing/2014/main" id="{52F0B877-61FE-4513-A9ED-3BC30DEFFA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6" t="4623" r="556" b="21586"/>
          <a:stretch/>
        </p:blipFill>
        <p:spPr bwMode="auto">
          <a:xfrm>
            <a:off x="2049165" y="1485476"/>
            <a:ext cx="620768" cy="45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228,100+ Healthcare Worker Icon Stock Illustrations, Royalty-Free Vector  Graphics &amp; Clip Art - iStock">
            <a:extLst>
              <a:ext uri="{FF2B5EF4-FFF2-40B4-BE49-F238E27FC236}">
                <a16:creationId xmlns:a16="http://schemas.microsoft.com/office/drawing/2014/main" id="{5E44EA28-8F37-46B9-926C-D53D2B4DB3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9364" y="1664314"/>
            <a:ext cx="620768" cy="683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Hospital icon medical design logo – Free Vector | VectorStock">
            <a:extLst>
              <a:ext uri="{FF2B5EF4-FFF2-40B4-BE49-F238E27FC236}">
                <a16:creationId xmlns:a16="http://schemas.microsoft.com/office/drawing/2014/main" id="{4B15A796-58AF-4C08-A5DD-4E3AE5681C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5" t="-8243" r="-845" b="8243"/>
          <a:stretch/>
        </p:blipFill>
        <p:spPr bwMode="auto">
          <a:xfrm>
            <a:off x="3730354" y="4034100"/>
            <a:ext cx="535943" cy="57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4583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428C30C-47F2-404D-BD78-F399D7D65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18B6885-B376-403D-B2E2-C28F020588C7}"/>
              </a:ext>
            </a:extLst>
          </p:cNvPr>
          <p:cNvSpPr/>
          <p:nvPr/>
        </p:nvSpPr>
        <p:spPr>
          <a:xfrm>
            <a:off x="4782178" y="712451"/>
            <a:ext cx="41424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ln w="0"/>
                <a:solidFill>
                  <a:srgbClr val="F3197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LESSONS LEARNED</a:t>
            </a:r>
            <a:endParaRPr lang="en-IN" sz="3200" b="1" dirty="0">
              <a:ln w="0"/>
              <a:solidFill>
                <a:srgbClr val="F31976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025BA7E-F301-481E-9B1D-A75608908C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3504863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73310B1-C08B-4910-9814-093EB38C6D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71631" y="4674470"/>
            <a:ext cx="4495800" cy="111594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ctr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normalizeH="0" baseline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Patient feedback and complaints should inform service improvement.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CC780B4-40B4-42E0-85C5-2C5F118F4B18}"/>
              </a:ext>
            </a:extLst>
          </p:cNvPr>
          <p:cNvSpPr/>
          <p:nvPr/>
        </p:nvSpPr>
        <p:spPr>
          <a:xfrm>
            <a:off x="701733" y="5401772"/>
            <a:ext cx="6249284" cy="1704569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Mid Staffordshire scandal demonstrated that a culture of openness, strong leadership, and continuous quality improvement is fundamental to delivering safe, high-quality healthcare.</a:t>
            </a:r>
            <a:endParaRPr lang="en-IN" b="1" i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376073-52D0-4CBA-AB7B-5BA5CA842B8F}"/>
              </a:ext>
            </a:extLst>
          </p:cNvPr>
          <p:cNvSpPr/>
          <p:nvPr/>
        </p:nvSpPr>
        <p:spPr>
          <a:xfrm>
            <a:off x="7690823" y="6170620"/>
            <a:ext cx="494077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(Francis, 2013; Roberts, 2013; NHS England, 2023; Tingle, 2023)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DE0D67B-1A3F-4542-8F37-DD04848C5998}"/>
              </a:ext>
            </a:extLst>
          </p:cNvPr>
          <p:cNvSpPr/>
          <p:nvPr/>
        </p:nvSpPr>
        <p:spPr>
          <a:xfrm>
            <a:off x="1189831" y="1614097"/>
            <a:ext cx="5141216" cy="56194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Patient safety must always be the highest priority.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FE3A099-3277-4713-9C5B-312D22EC51B9}"/>
              </a:ext>
            </a:extLst>
          </p:cNvPr>
          <p:cNvSpPr/>
          <p:nvPr/>
        </p:nvSpPr>
        <p:spPr>
          <a:xfrm>
            <a:off x="6877058" y="1980783"/>
            <a:ext cx="5141216" cy="111594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 algn="ctr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Compassionate, patient-</a:t>
            </a:r>
            <a:r>
              <a:rPr lang="en-US" altLang="en-US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alt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care is essential for quality healthcare.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698ED2-629C-41DE-9C58-FB1938BC23F8}"/>
              </a:ext>
            </a:extLst>
          </p:cNvPr>
          <p:cNvSpPr/>
          <p:nvPr/>
        </p:nvSpPr>
        <p:spPr>
          <a:xfrm>
            <a:off x="961231" y="2757326"/>
            <a:ext cx="4876800" cy="111594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 algn="ctr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Strong clinical leadership promotes accountability and quality improvement.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8B94FC-F7AD-428D-986B-4BE089EA164D}"/>
              </a:ext>
            </a:extLst>
          </p:cNvPr>
          <p:cNvSpPr/>
          <p:nvPr/>
        </p:nvSpPr>
        <p:spPr>
          <a:xfrm>
            <a:off x="6524715" y="3529893"/>
            <a:ext cx="6139566" cy="56194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Adequate staffing levels are critical for safe service delivery</a:t>
            </a:r>
            <a:r>
              <a:rPr lang="en-US" alt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D921FE-FA40-4F01-AF67-BAD5A5DA98F8}"/>
              </a:ext>
            </a:extLst>
          </p:cNvPr>
          <p:cNvSpPr/>
          <p:nvPr/>
        </p:nvSpPr>
        <p:spPr>
          <a:xfrm>
            <a:off x="351631" y="4454553"/>
            <a:ext cx="7073411" cy="56194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Continuous quality monitoring helps identify and address risks early. </a:t>
            </a:r>
          </a:p>
        </p:txBody>
      </p:sp>
    </p:spTree>
    <p:extLst>
      <p:ext uri="{BB962C8B-B14F-4D97-AF65-F5344CB8AC3E}">
        <p14:creationId xmlns:p14="http://schemas.microsoft.com/office/powerpoint/2010/main" val="2949196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73B1E04-2073-41E9-BC37-69AD180AF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8FE51B0-92ED-4A19-90EC-1F576EA8F558}"/>
              </a:ext>
            </a:extLst>
          </p:cNvPr>
          <p:cNvSpPr/>
          <p:nvPr/>
        </p:nvSpPr>
        <p:spPr>
          <a:xfrm>
            <a:off x="732631" y="585747"/>
            <a:ext cx="122682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3200" b="1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E939B2-1409-4907-976F-C39E5E969706}"/>
              </a:ext>
            </a:extLst>
          </p:cNvPr>
          <p:cNvSpPr/>
          <p:nvPr/>
        </p:nvSpPr>
        <p:spPr>
          <a:xfrm>
            <a:off x="1634209" y="816141"/>
            <a:ext cx="9607042" cy="606378"/>
          </a:xfrm>
          <a:prstGeom prst="rect">
            <a:avLst/>
          </a:prstGeom>
          <a:noFill/>
        </p:spPr>
        <p:txBody>
          <a:bodyPr wrap="none" lIns="112834" tIns="56417" rIns="112834" bIns="56417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200" b="1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FOR FUTURE PRACTICE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7468AC89-68E1-4BAB-95F7-76E328652F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9831" y="1422519"/>
            <a:ext cx="9213100" cy="3608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000099"/>
              </a:buClr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Strengthen clinical leadership through continuous leadership development </a:t>
            </a:r>
            <a:r>
              <a:rPr kumimoji="0" lang="en-US" altLang="en-US" sz="1800" b="1" i="0" u="none" strike="noStrike" normalizeH="0" baseline="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programmes</a:t>
            </a: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000099"/>
              </a:buClr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Maintain safe staffing levels to improve patient safety and quality of care.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000099"/>
              </a:buClr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Enhance clinical governance with regular audits and performance monitoring.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000099"/>
              </a:buClr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Foster a culture of openness by encouraging staff to raise concerns without fear.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000099"/>
              </a:buClr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Improve patient and family engagement in quality improvement and decision-making. </a:t>
            </a:r>
          </a:p>
          <a:p>
            <a:pPr marL="285750" marR="0" lvl="0" indent="-28575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>
                <a:srgbClr val="000099"/>
              </a:buClr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800" b="1" i="0" u="none" strike="noStrike" normalizeH="0" baseline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Promote continuous learning from incidents, complaints, and patient feedback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A701A09-D830-438F-BA3C-0640F383B205}"/>
              </a:ext>
            </a:extLst>
          </p:cNvPr>
          <p:cNvSpPr/>
          <p:nvPr/>
        </p:nvSpPr>
        <p:spPr>
          <a:xfrm>
            <a:off x="1200802" y="6432067"/>
            <a:ext cx="486069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(Francis, 2013; NHS England, 2023; </a:t>
            </a:r>
            <a:r>
              <a:rPr lang="en-IN" sz="1400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Salhab</a:t>
            </a:r>
            <a:r>
              <a:rPr lang="en-IN" sz="1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2025; Tingle, 2023)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D7F62C-22A3-4D59-A255-8C581A9E2B2C}"/>
              </a:ext>
            </a:extLst>
          </p:cNvPr>
          <p:cNvSpPr/>
          <p:nvPr/>
        </p:nvSpPr>
        <p:spPr>
          <a:xfrm>
            <a:off x="10001803" y="5646207"/>
            <a:ext cx="2827820" cy="3693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US" b="1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Continuous Improvement</a:t>
            </a:r>
            <a:endParaRPr lang="en-IN" b="1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8C4E7AF-9F0A-4921-B17F-C796C4FA9E84}"/>
              </a:ext>
            </a:extLst>
          </p:cNvPr>
          <p:cNvSpPr/>
          <p:nvPr/>
        </p:nvSpPr>
        <p:spPr>
          <a:xfrm>
            <a:off x="1468898" y="5585257"/>
            <a:ext cx="1300356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Leadership</a:t>
            </a:r>
            <a:endParaRPr lang="en-IN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464D4EB-CFE2-4613-AE97-964413722BD0}"/>
              </a:ext>
            </a:extLst>
          </p:cNvPr>
          <p:cNvSpPr/>
          <p:nvPr/>
        </p:nvSpPr>
        <p:spPr>
          <a:xfrm>
            <a:off x="3631147" y="5596874"/>
            <a:ext cx="1377300" cy="369332"/>
          </a:xfrm>
          <a:prstGeom prst="rect">
            <a:avLst/>
          </a:prstGeom>
          <a:solidFill>
            <a:srgbClr val="000099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Governance</a:t>
            </a:r>
            <a:endParaRPr lang="en-IN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31F722-3C12-434A-94C4-3C059D2599C1}"/>
              </a:ext>
            </a:extLst>
          </p:cNvPr>
          <p:cNvSpPr/>
          <p:nvPr/>
        </p:nvSpPr>
        <p:spPr>
          <a:xfrm>
            <a:off x="5796381" y="5608491"/>
            <a:ext cx="966931" cy="369332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Staffing</a:t>
            </a:r>
            <a:endParaRPr lang="en-IN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585C28C-CD55-4AFD-81AF-75BE9D0A81EF}"/>
              </a:ext>
            </a:extLst>
          </p:cNvPr>
          <p:cNvSpPr/>
          <p:nvPr/>
        </p:nvSpPr>
        <p:spPr>
          <a:xfrm>
            <a:off x="7477962" y="5608491"/>
            <a:ext cx="1620957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Patient Safety </a:t>
            </a:r>
            <a:endParaRPr lang="en-IN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3735B34-73A2-485E-9196-3A94779ABBE9}"/>
              </a:ext>
            </a:extLst>
          </p:cNvPr>
          <p:cNvCxnSpPr/>
          <p:nvPr/>
        </p:nvCxnSpPr>
        <p:spPr>
          <a:xfrm>
            <a:off x="3018631" y="5781862"/>
            <a:ext cx="3810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D475F50-E00E-4D57-A7E6-A9B5996AF1B4}"/>
              </a:ext>
            </a:extLst>
          </p:cNvPr>
          <p:cNvCxnSpPr/>
          <p:nvPr/>
        </p:nvCxnSpPr>
        <p:spPr>
          <a:xfrm>
            <a:off x="9297488" y="5820220"/>
            <a:ext cx="3810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9BEBEFA-4865-407D-8DE9-FA8AB050B421}"/>
              </a:ext>
            </a:extLst>
          </p:cNvPr>
          <p:cNvCxnSpPr/>
          <p:nvPr/>
        </p:nvCxnSpPr>
        <p:spPr>
          <a:xfrm>
            <a:off x="6981031" y="5793157"/>
            <a:ext cx="3810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2D9F09F-A723-4C85-BAEA-334363CDBE11}"/>
              </a:ext>
            </a:extLst>
          </p:cNvPr>
          <p:cNvCxnSpPr/>
          <p:nvPr/>
        </p:nvCxnSpPr>
        <p:spPr>
          <a:xfrm>
            <a:off x="5228431" y="5793157"/>
            <a:ext cx="38100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5365" name="Picture 5" descr="Hospital Patient Care Cartoon Illustration with Doctors and Nurses Smiling  and Happy Recovery Concept Ai Generated Stock Vector - Illustration of  smile, setting: 381024114">
            <a:extLst>
              <a:ext uri="{FF2B5EF4-FFF2-40B4-BE49-F238E27FC236}">
                <a16:creationId xmlns:a16="http://schemas.microsoft.com/office/drawing/2014/main" id="{BEB21420-B4D0-41C1-AA96-915E3C04DC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02931" y="3166097"/>
            <a:ext cx="2220980" cy="222098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9163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73B1E04-2073-41E9-BC37-69AD180AF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8FE51B0-92ED-4A19-90EC-1F576EA8F558}"/>
              </a:ext>
            </a:extLst>
          </p:cNvPr>
          <p:cNvSpPr/>
          <p:nvPr/>
        </p:nvSpPr>
        <p:spPr>
          <a:xfrm>
            <a:off x="732631" y="585747"/>
            <a:ext cx="122682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3200" b="1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E939B2-1409-4907-976F-C39E5E969706}"/>
              </a:ext>
            </a:extLst>
          </p:cNvPr>
          <p:cNvSpPr/>
          <p:nvPr/>
        </p:nvSpPr>
        <p:spPr>
          <a:xfrm>
            <a:off x="3323431" y="692691"/>
            <a:ext cx="6533830" cy="606378"/>
          </a:xfrm>
          <a:prstGeom prst="rect">
            <a:avLst/>
          </a:prstGeom>
          <a:noFill/>
        </p:spPr>
        <p:txBody>
          <a:bodyPr wrap="none" lIns="112834" tIns="56417" rIns="112834" bIns="56417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200" b="1" dirty="0">
                <a:ln w="0"/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STRUCTURE OF COMPONENT 2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63FB67-9A2F-4CBF-9040-2B89F0DC3637}"/>
              </a:ext>
            </a:extLst>
          </p:cNvPr>
          <p:cNvSpPr/>
          <p:nvPr/>
        </p:nvSpPr>
        <p:spPr>
          <a:xfrm>
            <a:off x="1772473" y="1722312"/>
            <a:ext cx="3406715" cy="12890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Chapter 1 – Introduction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Background and rationale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Aim and objectives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EC90144-F0B9-4302-B14C-676DD23D7EAF}"/>
              </a:ext>
            </a:extLst>
          </p:cNvPr>
          <p:cNvSpPr/>
          <p:nvPr/>
        </p:nvSpPr>
        <p:spPr>
          <a:xfrm>
            <a:off x="3863267" y="5909569"/>
            <a:ext cx="4572000" cy="128907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Chapter 5 – Conclusion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Summary of key findings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Implications for future healthcare practice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ED4F70C-0AFC-4503-9DCC-EA3FBB6E848B}"/>
              </a:ext>
            </a:extLst>
          </p:cNvPr>
          <p:cNvSpPr/>
          <p:nvPr/>
        </p:nvSpPr>
        <p:spPr>
          <a:xfrm>
            <a:off x="7057231" y="4297436"/>
            <a:ext cx="4495800" cy="128907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Chapter 4 – Recommendations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Quality improvement strategies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Leadership and workforce development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CADEA7E-5016-436B-A7B4-640F5FD45948}"/>
              </a:ext>
            </a:extLst>
          </p:cNvPr>
          <p:cNvSpPr/>
          <p:nvPr/>
        </p:nvSpPr>
        <p:spPr>
          <a:xfrm>
            <a:off x="6126956" y="1871492"/>
            <a:ext cx="3810000" cy="212006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Chapter 3 – Critical Analysis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Root causes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Swiss Cheese Model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Donabedian Model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Policy analysis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63DB5A-5F39-4EAB-8FE2-43CDFEB59FFF}"/>
              </a:ext>
            </a:extLst>
          </p:cNvPr>
          <p:cNvSpPr/>
          <p:nvPr/>
        </p:nvSpPr>
        <p:spPr>
          <a:xfrm>
            <a:off x="1647031" y="3576597"/>
            <a:ext cx="3657600" cy="21200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Chapter 2 – Literature Review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Quality management theories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Leadership and governance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Policy issues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Service improvement </a:t>
            </a:r>
          </a:p>
        </p:txBody>
      </p:sp>
    </p:spTree>
    <p:extLst>
      <p:ext uri="{BB962C8B-B14F-4D97-AF65-F5344CB8AC3E}">
        <p14:creationId xmlns:p14="http://schemas.microsoft.com/office/powerpoint/2010/main" val="20158590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73B1E04-2073-41E9-BC37-69AD180AF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8FE51B0-92ED-4A19-90EC-1F576EA8F558}"/>
              </a:ext>
            </a:extLst>
          </p:cNvPr>
          <p:cNvSpPr/>
          <p:nvPr/>
        </p:nvSpPr>
        <p:spPr>
          <a:xfrm>
            <a:off x="732631" y="585747"/>
            <a:ext cx="122682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3200" b="1" dirty="0">
              <a:ln w="0"/>
              <a:solidFill>
                <a:srgbClr val="C0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E939B2-1409-4907-976F-C39E5E969706}"/>
              </a:ext>
            </a:extLst>
          </p:cNvPr>
          <p:cNvSpPr/>
          <p:nvPr/>
        </p:nvSpPr>
        <p:spPr>
          <a:xfrm>
            <a:off x="4551221" y="778118"/>
            <a:ext cx="3704786" cy="729489"/>
          </a:xfrm>
          <a:prstGeom prst="rect">
            <a:avLst/>
          </a:prstGeom>
          <a:noFill/>
        </p:spPr>
        <p:txBody>
          <a:bodyPr wrap="none" lIns="112834" tIns="56417" rIns="112834" bIns="56417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4000" b="1" dirty="0">
                <a:ln w="0"/>
                <a:solidFill>
                  <a:schemeClr val="accent6">
                    <a:lumMod val="75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BF38F87-63AD-4F16-A451-C8685638F851}"/>
              </a:ext>
            </a:extLst>
          </p:cNvPr>
          <p:cNvSpPr/>
          <p:nvPr/>
        </p:nvSpPr>
        <p:spPr>
          <a:xfrm>
            <a:off x="732631" y="1667020"/>
            <a:ext cx="12617954" cy="4128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Mid Staffordshire scandal exposed significant failures in healthcare quality, leadership, and governance. 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Systemic weaknesses in staffing, organizational culture, and quality assurance compromised patient safety. 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Swiss Cheese Model and Donabedian Model demonstrate how multiple system failures contributed to poor outcomes. 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Policy reforms have strengthened clinical governance, transparency, and patient safety across the NHS. </a:t>
            </a:r>
          </a:p>
          <a:p>
            <a:pPr marL="285750" indent="-285750">
              <a:lnSpc>
                <a:spcPct val="250000"/>
              </a:lnSpc>
              <a:buFont typeface="Wingdings" panose="05000000000000000000" pitchFamily="2" charset="2"/>
              <a:buChar char="q"/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Continuous leadership development, safe staffing, and a culture of learning remain essential for delivering high-quality healthcare.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98DDE73-D5CD-43D5-898C-C3FECD7F4F1F}"/>
              </a:ext>
            </a:extLst>
          </p:cNvPr>
          <p:cNvSpPr/>
          <p:nvPr/>
        </p:nvSpPr>
        <p:spPr>
          <a:xfrm>
            <a:off x="3323431" y="5795330"/>
            <a:ext cx="8663640" cy="8735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Delivering safe, high-quality healthcare requires strong leadership, robust governance, effective quality assurance, and an unwavering commitment to patient-</a:t>
            </a:r>
            <a:r>
              <a:rPr lang="en-US" b="1" dirty="0" err="1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care.</a:t>
            </a:r>
            <a:endParaRPr lang="en-IN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6386" name="Picture 2" descr="Good health - Free medical icons">
            <a:extLst>
              <a:ext uri="{FF2B5EF4-FFF2-40B4-BE49-F238E27FC236}">
                <a16:creationId xmlns:a16="http://schemas.microsoft.com/office/drawing/2014/main" id="{863AECBF-CA4C-4E9D-9BAC-5D15AABC3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22560" y="5878584"/>
            <a:ext cx="707063" cy="707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03672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D478AA6-F5EA-4100-961B-668EEAEE1A7A}"/>
              </a:ext>
            </a:extLst>
          </p:cNvPr>
          <p:cNvSpPr/>
          <p:nvPr/>
        </p:nvSpPr>
        <p:spPr>
          <a:xfrm>
            <a:off x="4695031" y="534700"/>
            <a:ext cx="3308919" cy="7000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949" b="1" dirty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  <a:endParaRPr lang="en-IN" sz="3949" b="1" dirty="0">
              <a:ln w="0"/>
              <a:solidFill>
                <a:srgbClr val="00B05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E84E72F-D166-40B1-ADE9-DDE639B36B3E}"/>
              </a:ext>
            </a:extLst>
          </p:cNvPr>
          <p:cNvSpPr/>
          <p:nvPr/>
        </p:nvSpPr>
        <p:spPr>
          <a:xfrm>
            <a:off x="434883" y="924444"/>
            <a:ext cx="13069980" cy="7127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2616" indent="-352616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728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221" dirty="0"/>
          </a:p>
          <a:p>
            <a:r>
              <a:rPr lang="en-US" sz="2221" dirty="0"/>
              <a:t>‌</a:t>
            </a:r>
          </a:p>
          <a:p>
            <a:endParaRPr lang="en-US" sz="2221" dirty="0"/>
          </a:p>
          <a:p>
            <a:r>
              <a:rPr lang="en-US" sz="2221" dirty="0"/>
              <a:t>‌</a:t>
            </a:r>
          </a:p>
          <a:p>
            <a:endParaRPr lang="en-IN" sz="2221" dirty="0"/>
          </a:p>
          <a:p>
            <a:endParaRPr lang="en-IN" sz="2221" dirty="0"/>
          </a:p>
          <a:p>
            <a:endParaRPr lang="en-IN" sz="2221" dirty="0"/>
          </a:p>
          <a:p>
            <a:r>
              <a:rPr lang="en-IN" sz="2221" dirty="0"/>
              <a:t>‌</a:t>
            </a:r>
          </a:p>
          <a:p>
            <a:pPr marL="352616" indent="-352616">
              <a:lnSpc>
                <a:spcPct val="150000"/>
              </a:lnSpc>
              <a:buClr>
                <a:srgbClr val="008000"/>
              </a:buClr>
              <a:buFont typeface="Wingdings" panose="05000000000000000000" pitchFamily="2" charset="2"/>
              <a:buChar char="q"/>
            </a:pPr>
            <a:endParaRPr lang="en-IN" sz="2098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2221" dirty="0"/>
          </a:p>
          <a:p>
            <a:endParaRPr lang="en-IN" sz="2221" dirty="0"/>
          </a:p>
          <a:p>
            <a:pPr marL="352616" indent="-352616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IN" sz="2221" u="sng" dirty="0">
              <a:solidFill>
                <a:srgbClr val="0033CC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352616" indent="-352616"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it-IT" sz="2221" u="sng" dirty="0">
              <a:solidFill>
                <a:srgbClr val="0033CC"/>
              </a:solidFill>
              <a:latin typeface="Times New Roman" panose="02020603050405020304" pitchFamily="18" charset="0"/>
              <a:cs typeface="Times New Roman" panose="02020603050405020304" pitchFamily="18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IN" sz="2221" u="sng" dirty="0">
              <a:hlinkClick r:id="rId5"/>
            </a:endParaRPr>
          </a:p>
          <a:p>
            <a:endParaRPr lang="en-US" sz="2221" u="sng" dirty="0">
              <a:hlinkClick r:id="rId6"/>
            </a:endParaRPr>
          </a:p>
          <a:p>
            <a:endParaRPr lang="en-IN" sz="2221" u="sng" dirty="0">
              <a:hlinkClick r:id="rId7"/>
            </a:endParaRPr>
          </a:p>
          <a:p>
            <a:br>
              <a:rPr lang="en-IN" sz="2221" u="sng" dirty="0">
                <a:hlinkClick r:id="rId7"/>
              </a:rPr>
            </a:br>
            <a:endParaRPr lang="en-IN" sz="2221" u="sng" dirty="0">
              <a:latin typeface="Arial" panose="020B0604020202020204" pitchFamily="34" charset="0"/>
              <a:hlinkClick r:id="rId8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AF12B1-4098-4F6E-954B-4F7C4F079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5334074-88B4-4327-A3A5-F0564F438E62}"/>
              </a:ext>
            </a:extLst>
          </p:cNvPr>
          <p:cNvSpPr/>
          <p:nvPr/>
        </p:nvSpPr>
        <p:spPr>
          <a:xfrm>
            <a:off x="134451" y="1351179"/>
            <a:ext cx="12841502" cy="44741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‌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IN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‌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dirty="0"/>
          </a:p>
          <a:p>
            <a:r>
              <a:rPr lang="en-US" dirty="0"/>
              <a:t>‌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  <a:p>
            <a:endParaRPr lang="en-IN" dirty="0"/>
          </a:p>
          <a:p>
            <a:endParaRPr lang="en-US" dirty="0"/>
          </a:p>
          <a:p>
            <a:r>
              <a:rPr lang="en-US" dirty="0"/>
              <a:t>‌</a:t>
            </a:r>
          </a:p>
          <a:p>
            <a:r>
              <a:rPr lang="en-US" sz="1974" dirty="0"/>
              <a:t>‌</a:t>
            </a:r>
            <a:endParaRPr lang="en-IN" sz="1974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8785586-7515-4B37-A1DB-DB3B4E5C0EB9}"/>
              </a:ext>
            </a:extLst>
          </p:cNvPr>
          <p:cNvSpPr/>
          <p:nvPr/>
        </p:nvSpPr>
        <p:spPr>
          <a:xfrm>
            <a:off x="580801" y="1266762"/>
            <a:ext cx="12695584" cy="70788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Roberts, D.J. (2013). The Francis report on the Mid‐Staffordshire &lt;</a:t>
            </a:r>
            <a:r>
              <a:rPr lang="en-I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scp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&gt;NHS&lt;/</a:t>
            </a:r>
            <a:r>
              <a:rPr lang="en-I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scp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&gt; Foundation Trust: putting patients first. Transfusion Medicine, 23(2), pp.73–76. doi:10.1111/tme.12032.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I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Woodmansey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(2011). Mid Staffordshire NHS Foundation Trust: surviving the storm. Clinical Medicine, 11(1), pp.17–19. doi:10.7861/clinmedicine.11-1-17.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Hughes, G. (2010). Mid Staffordshire NHS Foundation Trust: another progress report. Emergency Medicine Journal, 27(4), pp.252–252. doi:10.1136/emj.2010.091991.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Hughes, G. (2009). Mid Staffordshire NHS Foundation Trust: two progress reports. Emergency Medicine Journal, 26(8), pp.548–548. doi:10.1136/emj.2009.077685.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Nurses’ case notes to be scrutinised at mid </a:t>
            </a:r>
            <a:r>
              <a:rPr lang="en-I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staffordshire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NHS trust. (2009). Nursing Standard, 23(29), pp.7–7. doi:10.7748/ns.23.29.7.s5.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Boyle, M., Clayton, J. and Samra, G. (2020). A change in perspective to see the bigger picture. A thematic analysis of Audit and Quality Improvement submissions to the last seven UK based SAM Conferences. Acute Medicine Journal, 19(2), pp.97–101. doi:10.52964/amja.0808.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Fact (2013) How many people died "unnecessarily" at Mid Staffs? Available at: Full Fact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Waller, S. (2025). Medication safety standards and the World Health Organization global patient safety challenge. </a:t>
            </a:r>
            <a:r>
              <a:rPr lang="en-US" alt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Pharmacy Practice and Research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doi:10.1002/jppr.70040.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Tingle, J. (2023). Patient safety in the NHS: after Francis. </a:t>
            </a:r>
            <a:r>
              <a:rPr lang="en-US" alt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Journal of Nursing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32(8), pp.394–395. doi:10.12968/bjon.2023.32.8.394.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(2023) NHS Patient Safety Strategy: Safer culture, safer systems, safer patients.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 Bell, S., Zhelev, Z., Bethel, A., Clarke, M., Anderson, R. and Thompson Coon, J. (2026). Implementation of safety management systems (SMS) in healthcare: a systematic review and international comparison. BMJ Open, 16(5), p.e107772. doi:10.1136/bmjopen-2025-107772.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Martin, G. and O’Hara, J. (2025). Hope over experience? Patient and staff voice in the NHS after the Dash review. BMJ, 390, p.r1514. doi:10.1136/bmj.r1514.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Reason, J. (2000). Human Error: Models and Management. </a:t>
            </a:r>
            <a:r>
              <a:rPr lang="en-US" alt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Medical Journal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320(7237), pp.768–770. doi:10.1136/bmj.320.7237.768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Donabedian, A. (1988) 'The quality of care: How can it be assessed?', JAMA, 260(12), pp. 1743–1748.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https://doi.org/10.1001/jama.260.12.1743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alt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Salhab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M.A. (2025). Fostering leadership and innovation in UK healthcare: insights from the NHS clinical entrepreneur </a:t>
            </a:r>
            <a:r>
              <a:rPr lang="en-US" alt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application of clinical leadership models – a systematic review and reflective analysis. </a:t>
            </a:r>
            <a:r>
              <a:rPr lang="en-US" alt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in Health Services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38(4), pp.574–596. doi:10.1108/lhs-02-2025-0020.</a:t>
            </a:r>
          </a:p>
          <a:p>
            <a:endParaRPr lang="en-US" sz="1600" dirty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IN" sz="1600" dirty="0"/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07626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BAD2B82-CDC5-4816-8695-4BF3EED9EDFA}"/>
              </a:ext>
            </a:extLst>
          </p:cNvPr>
          <p:cNvSpPr/>
          <p:nvPr/>
        </p:nvSpPr>
        <p:spPr>
          <a:xfrm>
            <a:off x="3650184" y="2951837"/>
            <a:ext cx="5610756" cy="1253350"/>
          </a:xfrm>
          <a:prstGeom prst="rect">
            <a:avLst/>
          </a:prstGeom>
          <a:solidFill>
            <a:schemeClr val="bg1"/>
          </a:solidFill>
        </p:spPr>
        <p:txBody>
          <a:bodyPr wrap="none" lIns="112834" tIns="56417" rIns="112834" bIns="56417">
            <a:spAutoFit/>
          </a:bodyPr>
          <a:lstStyle/>
          <a:p>
            <a:pPr algn="ctr"/>
            <a:r>
              <a:rPr lang="en-US" sz="7404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THANKYOU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425EAA-0D0C-4686-8C70-509316E68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1030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6258</TotalTime>
  <Words>2334</Words>
  <Application>Microsoft Office PowerPoint</Application>
  <PresentationFormat>Custom</PresentationFormat>
  <Paragraphs>305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KIRAN</dc:creator>
  <cp:lastModifiedBy>Varshini Velmurugan</cp:lastModifiedBy>
  <cp:revision>1843</cp:revision>
  <dcterms:created xsi:type="dcterms:W3CDTF">2006-08-16T00:00:00Z</dcterms:created>
  <dcterms:modified xsi:type="dcterms:W3CDTF">2026-07-21T08:00:56Z</dcterms:modified>
</cp:coreProperties>
</file>