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comment1.xml" ContentType="application/vnd.openxmlformats-officedocument.presentationml.comments+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0"/>
  </p:notesMasterIdLst>
  <p:sldIdLst>
    <p:sldId id="311" r:id="rId5"/>
    <p:sldId id="312" r:id="rId6"/>
    <p:sldId id="294" r:id="rId7"/>
    <p:sldId id="280" r:id="rId8"/>
    <p:sldId id="281" r:id="rId9"/>
    <p:sldId id="283" r:id="rId10"/>
    <p:sldId id="308" r:id="rId11"/>
    <p:sldId id="295" r:id="rId12"/>
    <p:sldId id="291" r:id="rId13"/>
    <p:sldId id="309" r:id="rId14"/>
    <p:sldId id="288" r:id="rId15"/>
    <p:sldId id="289" r:id="rId16"/>
    <p:sldId id="310" r:id="rId17"/>
    <p:sldId id="265" r:id="rId18"/>
    <p:sldId id="30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han Morgan (1801338)" initials="N(" lastIdx="18" clrIdx="0">
    <p:extLst>
      <p:ext uri="{19B8F6BF-5375-455C-9EA6-DF929625EA0E}">
        <p15:presenceInfo xmlns:p15="http://schemas.microsoft.com/office/powerpoint/2012/main" userId="S::1801338@student.uwtsd.ac.uk::c0e76291-f8bc-4341-9398-a82526e6a01e" providerId="AD"/>
      </p:ext>
    </p:extLst>
  </p:cmAuthor>
  <p:cmAuthor id="2" name="Daniel Algie (1706977)" initials="D(" lastIdx="13" clrIdx="1">
    <p:extLst>
      <p:ext uri="{19B8F6BF-5375-455C-9EA6-DF929625EA0E}">
        <p15:presenceInfo xmlns:p15="http://schemas.microsoft.com/office/powerpoint/2012/main" userId="S::1706977@student.uwtsd.ac.uk::039c2abf-29b2-4de6-9a4b-40db1914ef8e" providerId="AD"/>
      </p:ext>
    </p:extLst>
  </p:cmAuthor>
  <p:cmAuthor id="3" name="Ryan Morgan (1706559)" initials="R(" lastIdx="7" clrIdx="2">
    <p:extLst>
      <p:ext uri="{19B8F6BF-5375-455C-9EA6-DF929625EA0E}">
        <p15:presenceInfo xmlns:p15="http://schemas.microsoft.com/office/powerpoint/2012/main" userId="S::1706559@student.uwtsd.ac.uk::5c8fcc25-a84e-4d35-a0fc-6686dc480f5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7C80"/>
    <a:srgbClr val="FFFF66"/>
    <a:srgbClr val="FFCC99"/>
    <a:srgbClr val="33CCFF"/>
    <a:srgbClr val="CC99FF"/>
    <a:srgbClr val="00CC66"/>
    <a:srgbClr val="FF5050"/>
    <a:srgbClr val="99CCFF"/>
    <a:srgbClr val="336699"/>
    <a:srgbClr val="00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4336AC-075B-4A2A-65D7-820C722C9282}" v="310" dt="2019-12-03T18:21:18.486"/>
    <p1510:client id="{3D5C76D3-492A-B095-9DE6-0418083E7554}" v="145" dt="2019-12-03T20:19:52.307"/>
    <p1510:client id="{4D61CA7E-E49B-D467-9E6A-AFB3F65054FA}" v="238" dt="2019-12-03T21:26:25.750"/>
    <p1510:client id="{5CEF7612-BD84-447D-B972-F1C411B73DB3}" v="3" dt="2019-12-03T16:14:37.999"/>
    <p1510:client id="{620B05E6-8383-BDD5-4AAE-A6DD6399A251}" v="347" dt="2019-12-03T16:44:48.817"/>
    <p1510:client id="{63180A6E-5CD8-417F-B193-31E41703F838}" v="130" dt="2019-12-03T16:09:38.087"/>
    <p1510:client id="{68D3668B-D7AB-766D-1774-B2E40643666B}" v="3" dt="2019-12-04T08:52:08.994"/>
    <p1510:client id="{88DCF9B0-33C6-0835-8C2C-DC2ACA4D8C7C}" v="9" dt="2019-12-03T22:42:17.046"/>
    <p1510:client id="{8A69D03E-61B3-4C45-950F-E52B2EBA876D}" v="2810" dt="2019-12-04T00:20:54.752"/>
    <p1510:client id="{97985B44-4837-72D0-795E-C3F8B10933BA}" v="7" dt="2019-12-03T14:51:12.275"/>
    <p1510:client id="{AA2CE010-D52C-4A31-9878-1852937F820B}" v="129" dt="2019-12-03T21:46:11.508"/>
    <p1510:client id="{BCB61B43-0732-9000-BF83-0714626DDC79}" v="238" dt="2019-12-03T12:59:01.965"/>
    <p1510:client id="{C7EA933D-0E3C-4E56-8A37-90CAE1533AFE}" v="55" dt="2019-12-03T13:41:17.280"/>
    <p1510:client id="{D26D10D7-1919-4552-9E34-38ED257CA348}" v="57" dt="2019-12-03T12:21:03.747"/>
    <p1510:client id="{DA30D953-D230-1BFB-7884-043C3AABBF56}" v="2" dt="2019-12-04T11:15:18.966"/>
    <p1510:client id="{FB9FDD5A-5BC0-36CD-8B94-2BCE97786982}" v="856" dt="2019-12-03T09:58:42.2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3" autoAdjust="0"/>
    <p:restoredTop sz="88791" autoAdjust="0"/>
  </p:normalViewPr>
  <p:slideViewPr>
    <p:cSldViewPr snapToGrid="0">
      <p:cViewPr varScale="1">
        <p:scale>
          <a:sx n="76" d="100"/>
          <a:sy n="76" d="100"/>
        </p:scale>
        <p:origin x="883"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12-03T12:33:12.326" idx="17">
    <p:pos x="10" y="10"/>
    <p:text>https://alcosense.co.uk/products.html
</p:text>
    <p:extLst>
      <p:ext uri="{C676402C-5697-4E1C-873F-D02D1690AC5C}">
        <p15:threadingInfo xmlns:p15="http://schemas.microsoft.com/office/powerpoint/2012/main" timeZoneBias="480"/>
      </p:ext>
    </p:extLst>
  </p:cm>
  <p:cm authorId="1" dt="2019-12-03T12:34:56.952" idx="18">
    <p:pos x="10" y="106"/>
    <p:text>https://alcosense.co.uk/alcosense/alcosense-trutouch.html
</p:text>
    <p:extLst>
      <p:ext uri="{C676402C-5697-4E1C-873F-D02D1690AC5C}">
        <p15:threadingInfo xmlns:p15="http://schemas.microsoft.com/office/powerpoint/2012/main" timeZoneBias="480">
          <p15:parentCm authorId="1" idx="17"/>
        </p15:threadingInfo>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20D949-2B7B-43E7-AB2B-240FB3F7D19A}" type="datetimeFigureOut">
              <a:rPr lang="en-GB" smtClean="0"/>
              <a:t>04/12/2019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3EB9D4-5683-45A2-AA4A-F35729A2A718}" type="slidenum">
              <a:rPr lang="en-GB" smtClean="0"/>
              <a:t>‹#›</a:t>
            </a:fld>
            <a:endParaRPr lang="en-GB"/>
          </a:p>
        </p:txBody>
      </p:sp>
    </p:spTree>
    <p:extLst>
      <p:ext uri="{BB962C8B-B14F-4D97-AF65-F5344CB8AC3E}">
        <p14:creationId xmlns:p14="http://schemas.microsoft.com/office/powerpoint/2010/main" val="892688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inews.co.uk/inews-lifestyle/cars/drink-drive-deaths-rise-to-eight-year-high-494908"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www.transport-network.co.uk/Steep-rise-in-drink-driving-deaths-prompts-calls-for-action/16116"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faddintl.org/nationalstats.html"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s://www.psychologytoday.com/gb/blog/here-there-and-everywhere/201204/50-quotes-consequences" TargetMode="External"/><Relationship Id="rId5" Type="http://schemas.openxmlformats.org/officeDocument/2006/relationships/hyperlink" Target="https://www.capitalfm.com/southcoast/radio/news/local/drink-drive-crash-car-display-isle-wight/" TargetMode="External"/><Relationship Id="rId4" Type="http://schemas.openxmlformats.org/officeDocument/2006/relationships/hyperlink" Target="https://www.itv.com/news/wales/2017-02-13/woman-destroys-two-cars-four-times-over-the-drink-drive-limit/"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birminghammail.co.uk/news/showbiz-tv/katie-price-hit-fourth-driving-17064023"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ukspygear.com/collections/car-key-fob-spy-cameras/products/premium-full-hd-1080p-ir-car-key-fob-dvr-recorder-with-motion-detection-0290"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dailymail.co.uk/news/article-2313355/Companies-introduce-fingerprint-test-drunk-starting-days-work.html" TargetMode="External"/><Relationship Id="rId2" Type="http://schemas.openxmlformats.org/officeDocument/2006/relationships/slide" Target="../slides/slide11.xml"/><Relationship Id="rId1" Type="http://schemas.openxmlformats.org/officeDocument/2006/relationships/notesMaster" Target="../notesMasters/notesMaster1.xml"/><Relationship Id="rId5" Type="http://schemas.openxmlformats.org/officeDocument/2006/relationships/hyperlink" Target="https://www.youtube.com/watch?v=35oC6W4jVu4" TargetMode="External"/><Relationship Id="rId4" Type="http://schemas.openxmlformats.org/officeDocument/2006/relationships/hyperlink" Target="https://www.thefix.com/content/workplaces-start-testing-employees-booze91579"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thefix.com/fingerprint-test-can-identify-drug-use-striking-accuracy"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rPr>
              <a:t>References</a:t>
            </a:r>
          </a:p>
          <a:p>
            <a:r>
              <a:rPr lang="en-GB" dirty="0">
                <a:hlinkClick r:id="rId3">
                  <a:extLst>
                    <a:ext uri="{A12FA001-AC4F-418D-AE19-62706E023703}">
                      <ahyp:hlinkClr xmlns:ahyp="http://schemas.microsoft.com/office/drawing/2018/hyperlinkcolor" val="tx"/>
                    </a:ext>
                  </a:extLst>
                </a:hlinkClick>
              </a:rPr>
              <a:t>[1]https://inews.co.uk/inews-lifestyle/cars/drink-drive-deaths-rise-to-eight-year-high-494908</a:t>
            </a:r>
            <a:endParaRPr lang="en-GB" dirty="0">
              <a:hlinkClick r:id="rId4">
                <a:extLst>
                  <a:ext uri="{A12FA001-AC4F-418D-AE19-62706E023703}">
                    <ahyp:hlinkClr xmlns:ahyp="http://schemas.microsoft.com/office/drawing/2018/hyperlinkcolor" val="tx"/>
                  </a:ext>
                </a:extLst>
              </a:hlinkClick>
            </a:endParaRPr>
          </a:p>
          <a:p>
            <a:r>
              <a:rPr lang="en-GB" dirty="0">
                <a:solidFill>
                  <a:schemeClr val="bg1"/>
                </a:solidFill>
                <a:hlinkClick r:id="rId4">
                  <a:extLst>
                    <a:ext uri="{A12FA001-AC4F-418D-AE19-62706E023703}">
                      <ahyp:hlinkClr xmlns:ahyp="http://schemas.microsoft.com/office/drawing/2018/hyperlinkcolor" val="tx"/>
                    </a:ext>
                  </a:extLst>
                </a:hlinkClick>
              </a:rPr>
              <a:t>[2]https://www.transport-network.co.uk/Steep-rise-in-drink-driving-deaths-prompts-calls-for-action/16116</a:t>
            </a:r>
            <a:endParaRPr lang="en-GB" dirty="0">
              <a:solidFill>
                <a:schemeClr val="bg1"/>
              </a:solidFill>
            </a:endParaRPr>
          </a:p>
          <a:p>
            <a:endParaRPr lang="en-GB" dirty="0">
              <a:solidFill>
                <a:schemeClr val="bg1"/>
              </a:solidFill>
            </a:endParaRPr>
          </a:p>
          <a:p>
            <a:endParaRPr lang="en-GB" dirty="0"/>
          </a:p>
          <a:p>
            <a:endParaRPr lang="en-GB" dirty="0"/>
          </a:p>
        </p:txBody>
      </p:sp>
      <p:sp>
        <p:nvSpPr>
          <p:cNvPr id="4" name="Slide Number Placeholder 3"/>
          <p:cNvSpPr>
            <a:spLocks noGrp="1"/>
          </p:cNvSpPr>
          <p:nvPr>
            <p:ph type="sldNum" sz="quarter" idx="5"/>
          </p:nvPr>
        </p:nvSpPr>
        <p:spPr/>
        <p:txBody>
          <a:bodyPr/>
          <a:lstStyle/>
          <a:p>
            <a:fld id="{273EB9D4-5683-45A2-AA4A-F35729A2A718}" type="slidenum">
              <a:rPr lang="en-GB" smtClean="0"/>
              <a:t>4</a:t>
            </a:fld>
            <a:endParaRPr lang="en-GB"/>
          </a:p>
        </p:txBody>
      </p:sp>
    </p:spTree>
    <p:extLst>
      <p:ext uri="{BB962C8B-B14F-4D97-AF65-F5344CB8AC3E}">
        <p14:creationId xmlns:p14="http://schemas.microsoft.com/office/powerpoint/2010/main" val="16767600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rPr>
              <a:t>References</a:t>
            </a:r>
          </a:p>
          <a:p>
            <a:r>
              <a:rPr lang="en-GB" dirty="0">
                <a:solidFill>
                  <a:schemeClr val="bg1"/>
                </a:solidFill>
                <a:hlinkClick r:id="rId3">
                  <a:extLst>
                    <a:ext uri="{A12FA001-AC4F-418D-AE19-62706E023703}">
                      <ahyp:hlinkClr xmlns:ahyp="http://schemas.microsoft.com/office/drawing/2018/hyperlinkcolor" val="tx"/>
                    </a:ext>
                  </a:extLst>
                </a:hlinkClick>
              </a:rPr>
              <a:t>[3]http://www.faddintl.org/nationalstats.html</a:t>
            </a:r>
            <a:endParaRPr lang="en-GB" b="1" u="none" dirty="0">
              <a:solidFill>
                <a:schemeClr val="bg1"/>
              </a:solidFill>
              <a:hlinkClick r:id="rId4">
                <a:extLst>
                  <a:ext uri="{A12FA001-AC4F-418D-AE19-62706E023703}">
                    <ahyp:hlinkClr xmlns:ahyp="http://schemas.microsoft.com/office/drawing/2018/hyperlinkcolor" val="tx"/>
                  </a:ext>
                </a:extLst>
              </a:hlinkClick>
            </a:endParaRPr>
          </a:p>
          <a:p>
            <a:r>
              <a:rPr lang="en-GB" dirty="0">
                <a:solidFill>
                  <a:schemeClr val="bg1"/>
                </a:solidFill>
                <a:hlinkClick r:id="rId4">
                  <a:extLst>
                    <a:ext uri="{A12FA001-AC4F-418D-AE19-62706E023703}">
                      <ahyp:hlinkClr xmlns:ahyp="http://schemas.microsoft.com/office/drawing/2018/hyperlinkcolor" val="tx"/>
                    </a:ext>
                  </a:extLst>
                </a:hlinkClick>
              </a:rPr>
              <a:t>[4]https://www.itv.com/news/wales/2017-02-13/woman-destroys-two-cars-four-times-over-the-drink-drive-limit/</a:t>
            </a:r>
            <a:endParaRPr lang="en-GB" dirty="0">
              <a:solidFill>
                <a:schemeClr val="bg1"/>
              </a:solidFill>
            </a:endParaRPr>
          </a:p>
          <a:p>
            <a:r>
              <a:rPr lang="en-GB" dirty="0">
                <a:solidFill>
                  <a:schemeClr val="bg1"/>
                </a:solidFill>
                <a:hlinkClick r:id="rId5">
                  <a:extLst>
                    <a:ext uri="{A12FA001-AC4F-418D-AE19-62706E023703}">
                      <ahyp:hlinkClr xmlns:ahyp="http://schemas.microsoft.com/office/drawing/2018/hyperlinkcolor" val="tx"/>
                    </a:ext>
                  </a:extLst>
                </a:hlinkClick>
              </a:rPr>
              <a:t>[5]https://www.capitalfm.com/southcoast/radio/news/local/drink-drive-crash-car-display-isle-wight/</a:t>
            </a:r>
            <a:endParaRPr lang="en-GB" dirty="0">
              <a:solidFill>
                <a:schemeClr val="bg1"/>
              </a:solidFill>
            </a:endParaRPr>
          </a:p>
          <a:p>
            <a:r>
              <a:rPr lang="en-GB" dirty="0">
                <a:solidFill>
                  <a:schemeClr val="bg1"/>
                </a:solidFill>
                <a:hlinkClick r:id="rId6">
                  <a:extLst>
                    <a:ext uri="{A12FA001-AC4F-418D-AE19-62706E023703}">
                      <ahyp:hlinkClr xmlns:ahyp="http://schemas.microsoft.com/office/drawing/2018/hyperlinkcolor" val="tx"/>
                    </a:ext>
                  </a:extLst>
                </a:hlinkClick>
              </a:rPr>
              <a:t>[6]https://www.psychologytoday.com/gb/blog/here-there-and-everywhere/201204/50-quotes-consequences</a:t>
            </a:r>
            <a:endParaRPr lang="en-GB" dirty="0">
              <a:solidFill>
                <a:schemeClr val="bg1"/>
              </a:solidFill>
            </a:endParaRPr>
          </a:p>
        </p:txBody>
      </p:sp>
      <p:sp>
        <p:nvSpPr>
          <p:cNvPr id="4" name="Slide Number Placeholder 3"/>
          <p:cNvSpPr>
            <a:spLocks noGrp="1"/>
          </p:cNvSpPr>
          <p:nvPr>
            <p:ph type="sldNum" sz="quarter" idx="5"/>
          </p:nvPr>
        </p:nvSpPr>
        <p:spPr/>
        <p:txBody>
          <a:bodyPr/>
          <a:lstStyle/>
          <a:p>
            <a:fld id="{273EB9D4-5683-45A2-AA4A-F35729A2A718}" type="slidenum">
              <a:rPr lang="en-GB" smtClean="0"/>
              <a:t>5</a:t>
            </a:fld>
            <a:endParaRPr lang="en-GB"/>
          </a:p>
        </p:txBody>
      </p:sp>
    </p:spTree>
    <p:extLst>
      <p:ext uri="{BB962C8B-B14F-4D97-AF65-F5344CB8AC3E}">
        <p14:creationId xmlns:p14="http://schemas.microsoft.com/office/powerpoint/2010/main" val="39458519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References</a:t>
            </a:r>
          </a:p>
          <a:p>
            <a:r>
              <a:rPr lang="en-GB" dirty="0">
                <a:solidFill>
                  <a:schemeClr val="bg1"/>
                </a:solidFill>
                <a:hlinkClick r:id="rId3">
                  <a:extLst>
                    <a:ext uri="{A12FA001-AC4F-418D-AE19-62706E023703}">
                      <ahyp:hlinkClr xmlns:ahyp="http://schemas.microsoft.com/office/drawing/2018/hyperlinkcolor" val="tx"/>
                    </a:ext>
                  </a:extLst>
                </a:hlinkClick>
              </a:rPr>
              <a:t>[7]https://www.birminghammail.co.uk/news/showbiz-tv/katie-price-hit-fourth-driving-17064023</a:t>
            </a:r>
            <a:endParaRPr lang="en-GB" dirty="0">
              <a:solidFill>
                <a:schemeClr val="bg1"/>
              </a:solidFill>
            </a:endParaRPr>
          </a:p>
        </p:txBody>
      </p:sp>
      <p:sp>
        <p:nvSpPr>
          <p:cNvPr id="4" name="Slide Number Placeholder 3"/>
          <p:cNvSpPr>
            <a:spLocks noGrp="1"/>
          </p:cNvSpPr>
          <p:nvPr>
            <p:ph type="sldNum" sz="quarter" idx="5"/>
          </p:nvPr>
        </p:nvSpPr>
        <p:spPr/>
        <p:txBody>
          <a:bodyPr/>
          <a:lstStyle/>
          <a:p>
            <a:fld id="{273EB9D4-5683-45A2-AA4A-F35729A2A718}" type="slidenum">
              <a:rPr lang="en-GB" smtClean="0"/>
              <a:t>6</a:t>
            </a:fld>
            <a:endParaRPr lang="en-GB"/>
          </a:p>
        </p:txBody>
      </p:sp>
    </p:spTree>
    <p:extLst>
      <p:ext uri="{BB962C8B-B14F-4D97-AF65-F5344CB8AC3E}">
        <p14:creationId xmlns:p14="http://schemas.microsoft.com/office/powerpoint/2010/main" val="3908171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schemeClr val="bg1"/>
                </a:solidFill>
              </a:rPr>
              <a:t>References</a:t>
            </a:r>
          </a:p>
          <a:p>
            <a:r>
              <a:rPr lang="en-GB" dirty="0">
                <a:solidFill>
                  <a:schemeClr val="bg1"/>
                </a:solidFill>
                <a:hlinkClick r:id="rId3">
                  <a:extLst>
                    <a:ext uri="{A12FA001-AC4F-418D-AE19-62706E023703}">
                      <ahyp:hlinkClr xmlns:ahyp="http://schemas.microsoft.com/office/drawing/2018/hyperlinkcolor" val="tx"/>
                    </a:ext>
                  </a:extLst>
                </a:hlinkClick>
              </a:rPr>
              <a:t>[8] https://ukspygear.com/collections/car-key-fob-spy-cameras/products/premium-full-hd-1080p-ir-car-key-fob-dvr-recorder-with-motion-detection-0290</a:t>
            </a:r>
            <a:endParaRPr lang="en-GB" dirty="0">
              <a:solidFill>
                <a:schemeClr val="bg1"/>
              </a:solidFill>
            </a:endParaRPr>
          </a:p>
        </p:txBody>
      </p:sp>
      <p:sp>
        <p:nvSpPr>
          <p:cNvPr id="4" name="Slide Number Placeholder 3"/>
          <p:cNvSpPr>
            <a:spLocks noGrp="1"/>
          </p:cNvSpPr>
          <p:nvPr>
            <p:ph type="sldNum" sz="quarter" idx="5"/>
          </p:nvPr>
        </p:nvSpPr>
        <p:spPr/>
        <p:txBody>
          <a:bodyPr/>
          <a:lstStyle/>
          <a:p>
            <a:fld id="{273EB9D4-5683-45A2-AA4A-F35729A2A718}" type="slidenum">
              <a:rPr lang="en-GB" smtClean="0"/>
              <a:t>9</a:t>
            </a:fld>
            <a:endParaRPr lang="en-GB"/>
          </a:p>
        </p:txBody>
      </p:sp>
    </p:spTree>
    <p:extLst>
      <p:ext uri="{BB962C8B-B14F-4D97-AF65-F5344CB8AC3E}">
        <p14:creationId xmlns:p14="http://schemas.microsoft.com/office/powerpoint/2010/main" val="5573537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References</a:t>
            </a:r>
          </a:p>
          <a:p>
            <a:r>
              <a:rPr lang="en-GB" dirty="0">
                <a:solidFill>
                  <a:schemeClr val="bg1"/>
                </a:solidFill>
                <a:hlinkClick r:id="rId3">
                  <a:extLst>
                    <a:ext uri="{A12FA001-AC4F-418D-AE19-62706E023703}">
                      <ahyp:hlinkClr xmlns:ahyp="http://schemas.microsoft.com/office/drawing/2018/hyperlinkcolor" val="tx"/>
                    </a:ext>
                  </a:extLst>
                </a:hlinkClick>
              </a:rPr>
              <a:t>[9] https://www.dailymail.co.uk/news/article-2313355/Companies-introduce-fingerprint-test-drunk-starting-days-work.html</a:t>
            </a:r>
            <a:endParaRPr lang="en-GB" dirty="0">
              <a:solidFill>
                <a:schemeClr val="bg1"/>
              </a:solidFill>
            </a:endParaRPr>
          </a:p>
          <a:p>
            <a:r>
              <a:rPr lang="en-GB" dirty="0">
                <a:solidFill>
                  <a:schemeClr val="bg1"/>
                </a:solidFill>
                <a:hlinkClick r:id="rId4">
                  <a:extLst>
                    <a:ext uri="{A12FA001-AC4F-418D-AE19-62706E023703}">
                      <ahyp:hlinkClr xmlns:ahyp="http://schemas.microsoft.com/office/drawing/2018/hyperlinkcolor" val="tx"/>
                    </a:ext>
                  </a:extLst>
                </a:hlinkClick>
              </a:rPr>
              <a:t>[10] https://www.thefix.com/content/workplaces-start-testing-employees-booze91579</a:t>
            </a:r>
            <a:endParaRPr lang="en-GB" dirty="0">
              <a:solidFill>
                <a:schemeClr val="bg1"/>
              </a:solidFill>
            </a:endParaRPr>
          </a:p>
          <a:p>
            <a:r>
              <a:rPr lang="en-GB" dirty="0">
                <a:solidFill>
                  <a:schemeClr val="bg1"/>
                </a:solidFill>
                <a:hlinkClick r:id="rId5">
                  <a:extLst>
                    <a:ext uri="{A12FA001-AC4F-418D-AE19-62706E023703}">
                      <ahyp:hlinkClr xmlns:ahyp="http://schemas.microsoft.com/office/drawing/2018/hyperlinkcolor" val="tx"/>
                    </a:ext>
                  </a:extLst>
                </a:hlinkClick>
              </a:rPr>
              <a:t>[11] https://www.youtube.com/watch?v=35oC6W4jVu4</a:t>
            </a:r>
            <a:endParaRPr lang="en-GB" dirty="0">
              <a:solidFill>
                <a:schemeClr val="bg1"/>
              </a:solidFill>
            </a:endParaRPr>
          </a:p>
        </p:txBody>
      </p:sp>
      <p:sp>
        <p:nvSpPr>
          <p:cNvPr id="4" name="Slide Number Placeholder 3"/>
          <p:cNvSpPr>
            <a:spLocks noGrp="1"/>
          </p:cNvSpPr>
          <p:nvPr>
            <p:ph type="sldNum" sz="quarter" idx="5"/>
          </p:nvPr>
        </p:nvSpPr>
        <p:spPr/>
        <p:txBody>
          <a:bodyPr/>
          <a:lstStyle/>
          <a:p>
            <a:fld id="{273EB9D4-5683-45A2-AA4A-F35729A2A718}" type="slidenum">
              <a:rPr lang="en-GB" smtClean="0"/>
              <a:t>11</a:t>
            </a:fld>
            <a:endParaRPr lang="en-GB"/>
          </a:p>
        </p:txBody>
      </p:sp>
    </p:spTree>
    <p:extLst>
      <p:ext uri="{BB962C8B-B14F-4D97-AF65-F5344CB8AC3E}">
        <p14:creationId xmlns:p14="http://schemas.microsoft.com/office/powerpoint/2010/main" val="4253211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References</a:t>
            </a:r>
          </a:p>
          <a:p>
            <a:r>
              <a:rPr lang="en-GB" dirty="0">
                <a:solidFill>
                  <a:schemeClr val="bg1"/>
                </a:solidFill>
                <a:hlinkClick r:id="rId3">
                  <a:extLst>
                    <a:ext uri="{A12FA001-AC4F-418D-AE19-62706E023703}">
                      <ahyp:hlinkClr xmlns:ahyp="http://schemas.microsoft.com/office/drawing/2018/hyperlinkcolor" val="tx"/>
                    </a:ext>
                  </a:extLst>
                </a:hlinkClick>
              </a:rPr>
              <a:t>[12] https://www.thefix.com/fingerprint-test-can-identify-drug-use-striking-accuracy</a:t>
            </a:r>
            <a:endParaRPr lang="en-GB" dirty="0">
              <a:solidFill>
                <a:schemeClr val="bg1"/>
              </a:solidFill>
            </a:endParaRPr>
          </a:p>
        </p:txBody>
      </p:sp>
      <p:sp>
        <p:nvSpPr>
          <p:cNvPr id="4" name="Slide Number Placeholder 3"/>
          <p:cNvSpPr>
            <a:spLocks noGrp="1"/>
          </p:cNvSpPr>
          <p:nvPr>
            <p:ph type="sldNum" sz="quarter" idx="5"/>
          </p:nvPr>
        </p:nvSpPr>
        <p:spPr/>
        <p:txBody>
          <a:bodyPr/>
          <a:lstStyle/>
          <a:p>
            <a:fld id="{273EB9D4-5683-45A2-AA4A-F35729A2A718}" type="slidenum">
              <a:rPr lang="en-GB" smtClean="0"/>
              <a:t>12</a:t>
            </a:fld>
            <a:endParaRPr lang="en-GB"/>
          </a:p>
        </p:txBody>
      </p:sp>
    </p:spTree>
    <p:extLst>
      <p:ext uri="{BB962C8B-B14F-4D97-AF65-F5344CB8AC3E}">
        <p14:creationId xmlns:p14="http://schemas.microsoft.com/office/powerpoint/2010/main" val="4817437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166325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2350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a:t>Click to edit Master title style</a:t>
            </a:r>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218162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9CEED88-215C-4518-87DD-E6FEDD784B65}"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702735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CEED88-215C-4518-87DD-E6FEDD784B65}" type="datetimeFigureOut">
              <a:rPr lang="en-GB" smtClean="0"/>
              <a:t>04/12/2019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425839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9CEED88-215C-4518-87DD-E6FEDD784B65}" type="datetimeFigureOut">
              <a:rPr lang="en-GB" smtClean="0"/>
              <a:t>04/12/2019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757156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CEED88-215C-4518-87DD-E6FEDD784B65}" type="datetimeFigureOut">
              <a:rPr lang="en-GB" smtClean="0"/>
              <a:t>04/12/2019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3614846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CEED88-215C-4518-87DD-E6FEDD784B65}"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1535351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19CEED88-215C-4518-87DD-E6FEDD784B65}" type="datetimeFigureOut">
              <a:rPr lang="en-GB" smtClean="0"/>
              <a:t>04/12/2019</a:t>
            </a:fld>
            <a:endParaRPr lang="en-GB"/>
          </a:p>
        </p:txBody>
      </p:sp>
      <p:sp>
        <p:nvSpPr>
          <p:cNvPr id="6" name="Footer Placeholder 5"/>
          <p:cNvSpPr>
            <a:spLocks noGrp="1"/>
          </p:cNvSpPr>
          <p:nvPr>
            <p:ph type="ftr" sz="quarter" idx="11"/>
          </p:nvPr>
        </p:nvSpPr>
        <p:spPr>
          <a:xfrm>
            <a:off x="1141412" y="5883275"/>
            <a:ext cx="5105400" cy="365125"/>
          </a:xfrm>
        </p:spPr>
        <p:txBody>
          <a:bodyPr/>
          <a:lstStyle/>
          <a:p>
            <a:endParaRPr lang="en-GB"/>
          </a:p>
        </p:txBody>
      </p:sp>
      <p:sp>
        <p:nvSpPr>
          <p:cNvPr id="7" name="Slide Number Placeholder 6"/>
          <p:cNvSpPr>
            <a:spLocks noGrp="1"/>
          </p:cNvSpPr>
          <p:nvPr>
            <p:ph type="sldNum" sz="quarter" idx="12"/>
          </p:nvPr>
        </p:nvSpPr>
        <p:spPr>
          <a:xfrm>
            <a:off x="10742612" y="5883275"/>
            <a:ext cx="322567" cy="365125"/>
          </a:xfrm>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998152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9CEED88-215C-4518-87DD-E6FEDD784B65}"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426310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41121210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669783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3908351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a:t>Click to edit Master title style</a:t>
            </a:r>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8593935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36253576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5361827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srcRect/>
          <a:stretch>
            <a:fillRect t="-17000" b="-17000"/>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EED88-215C-4518-87DD-E6FEDD784B65}"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26FD51-CE79-4762-A350-E96754387FC6}" type="slidenum">
              <a:rPr lang="en-GB" smtClean="0"/>
              <a:t>‹#›</a:t>
            </a:fld>
            <a:endParaRPr lang="en-GB"/>
          </a:p>
        </p:txBody>
      </p:sp>
    </p:spTree>
    <p:extLst>
      <p:ext uri="{BB962C8B-B14F-4D97-AF65-F5344CB8AC3E}">
        <p14:creationId xmlns:p14="http://schemas.microsoft.com/office/powerpoint/2010/main" val="2472798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19CEED88-215C-4518-87DD-E6FEDD784B65}" type="datetimeFigureOut">
              <a:rPr lang="en-GB" smtClean="0"/>
              <a:t>04/12/2019</a:t>
            </a:fld>
            <a:endParaRPr lang="en-GB"/>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GB"/>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A726FD51-CE79-4762-A350-E96754387FC6}" type="slidenum">
              <a:rPr lang="en-GB" smtClean="0"/>
              <a:t>‹#›</a:t>
            </a:fld>
            <a:endParaRPr lang="en-GB"/>
          </a:p>
        </p:txBody>
      </p:sp>
    </p:spTree>
    <p:extLst>
      <p:ext uri="{BB962C8B-B14F-4D97-AF65-F5344CB8AC3E}">
        <p14:creationId xmlns:p14="http://schemas.microsoft.com/office/powerpoint/2010/main" val="1160336288"/>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comments" Target="../comments/comment1.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hyperlink" Target="https://www.psychologytoday.com/gb/blog/here-there-and-everywhere/201204/50-quotes-consequences" TargetMode="External"/><Relationship Id="rId13" Type="http://schemas.openxmlformats.org/officeDocument/2006/relationships/hyperlink" Target="https://www.youtube.com/watch?v=35oC6W4jVu4" TargetMode="External"/><Relationship Id="rId3" Type="http://schemas.openxmlformats.org/officeDocument/2006/relationships/hyperlink" Target="https://www.transport-network.co.uk/Steep-rise-in-drink-driving-deaths-prompts-calls-for-action/16116" TargetMode="External"/><Relationship Id="rId7" Type="http://schemas.openxmlformats.org/officeDocument/2006/relationships/hyperlink" Target="https://www.capitalfm.com/southcoast/radio/news/local/drink-drive-crash-car-display-isle-wight/" TargetMode="External"/><Relationship Id="rId12" Type="http://schemas.openxmlformats.org/officeDocument/2006/relationships/hyperlink" Target="https://www.thefix.com/content/workplaces-start-testing-employees-booze91579" TargetMode="External"/><Relationship Id="rId2" Type="http://schemas.openxmlformats.org/officeDocument/2006/relationships/hyperlink" Target="https://inews.co.uk/inews-lifestyle/cars/drink-drive-deaths-rise-to-eight-year-high-494908" TargetMode="External"/><Relationship Id="rId1" Type="http://schemas.openxmlformats.org/officeDocument/2006/relationships/slideLayout" Target="../slideLayouts/slideLayout7.xml"/><Relationship Id="rId6" Type="http://schemas.openxmlformats.org/officeDocument/2006/relationships/hyperlink" Target="https://www.itv.com/news/wales/2017-02-13/woman-destroys-two-cars-four-times-over-the-drink-drive-limit/" TargetMode="External"/><Relationship Id="rId11" Type="http://schemas.openxmlformats.org/officeDocument/2006/relationships/hyperlink" Target="https://www.dailymail.co.uk/news/article-2313355/Companies-introduce-fingerprint-test-drunk-starting-days-work.html" TargetMode="External"/><Relationship Id="rId5" Type="http://schemas.openxmlformats.org/officeDocument/2006/relationships/hyperlink" Target="http://www.faddintl.org/nationalstats.html" TargetMode="External"/><Relationship Id="rId10" Type="http://schemas.openxmlformats.org/officeDocument/2006/relationships/hyperlink" Target="https://ukspygear.com/collections/car-key-fob-spy-cameras/products/premium-full-hd-1080p-ir-car-key-fob-dvr-recorder-with-motion-detection-0290" TargetMode="External"/><Relationship Id="rId4" Type="http://schemas.openxmlformats.org/officeDocument/2006/relationships/hyperlink" Target="https://www.thefix.com/fingerprint-test-can-identify-drug-use-striking-accuracy" TargetMode="External"/><Relationship Id="rId9" Type="http://schemas.openxmlformats.org/officeDocument/2006/relationships/hyperlink" Target="https://www.birminghammail.co.uk/news/showbiz-tv/katie-price-hit-fourth-driving-1706402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65F32515-9322-44A5-8C72-4C7BFB4618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617F13B-5021-454F-90E5-3AB2383BFD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A30917A3-0DAE-4D8F-9D6C-261BD0557D5A}"/>
              </a:ext>
            </a:extLst>
          </p:cNvPr>
          <p:cNvPicPr>
            <a:picLocks noChangeAspect="1"/>
          </p:cNvPicPr>
          <p:nvPr/>
        </p:nvPicPr>
        <p:blipFill>
          <a:blip r:embed="rId2"/>
          <a:stretch>
            <a:fillRect/>
          </a:stretch>
        </p:blipFill>
        <p:spPr>
          <a:xfrm>
            <a:off x="4090416" y="643467"/>
            <a:ext cx="4011167" cy="5571066"/>
          </a:xfrm>
          <a:prstGeom prst="rect">
            <a:avLst/>
          </a:prstGeom>
        </p:spPr>
      </p:pic>
      <p:sp>
        <p:nvSpPr>
          <p:cNvPr id="3" name="TextBox 2">
            <a:extLst>
              <a:ext uri="{FF2B5EF4-FFF2-40B4-BE49-F238E27FC236}">
                <a16:creationId xmlns:a16="http://schemas.microsoft.com/office/drawing/2014/main" id="{9F276BA1-1897-4419-B0AB-D01F1CC4B2F6}"/>
              </a:ext>
            </a:extLst>
          </p:cNvPr>
          <p:cNvSpPr txBox="1"/>
          <p:nvPr/>
        </p:nvSpPr>
        <p:spPr>
          <a:xfrm>
            <a:off x="2893923" y="2007563"/>
            <a:ext cx="6404151" cy="4031873"/>
          </a:xfrm>
          <a:prstGeom prst="rect">
            <a:avLst/>
          </a:prstGeom>
          <a:noFill/>
        </p:spPr>
        <p:txBody>
          <a:bodyPr wrap="square" rtlCol="0">
            <a:spAutoFit/>
          </a:bodyPr>
          <a:lstStyle/>
          <a:p>
            <a:pPr algn="ctr"/>
            <a:r>
              <a:rPr lang="en-GB" sz="2400" b="1" dirty="0">
                <a:solidFill>
                  <a:schemeClr val="bg1"/>
                </a:solidFill>
              </a:rPr>
              <a:t>Enterprise and Innovation Group Project</a:t>
            </a:r>
          </a:p>
          <a:p>
            <a:pPr algn="ctr"/>
            <a:r>
              <a:rPr lang="en-GB" b="1" dirty="0">
                <a:solidFill>
                  <a:schemeClr val="bg1"/>
                </a:solidFill>
              </a:rPr>
              <a:t>ACDA5003</a:t>
            </a:r>
          </a:p>
          <a:p>
            <a:pPr algn="ctr"/>
            <a:endParaRPr lang="en-GB" b="1" dirty="0">
              <a:solidFill>
                <a:schemeClr val="bg1"/>
              </a:solidFill>
            </a:endParaRPr>
          </a:p>
          <a:p>
            <a:pPr algn="ctr"/>
            <a:r>
              <a:rPr lang="en-GB" sz="1400" b="1" dirty="0">
                <a:solidFill>
                  <a:schemeClr val="bg1"/>
                </a:solidFill>
              </a:rPr>
              <a:t>Assignment on:</a:t>
            </a:r>
          </a:p>
          <a:p>
            <a:pPr algn="ctr"/>
            <a:r>
              <a:rPr lang="en-GB" b="1" dirty="0">
                <a:solidFill>
                  <a:schemeClr val="bg1"/>
                </a:solidFill>
              </a:rPr>
              <a:t>Group Presentation PowerPoint</a:t>
            </a:r>
          </a:p>
          <a:p>
            <a:pPr algn="ctr"/>
            <a:r>
              <a:rPr lang="en-GB" b="1" dirty="0">
                <a:solidFill>
                  <a:schemeClr val="bg1"/>
                </a:solidFill>
              </a:rPr>
              <a:t>Assignment 1</a:t>
            </a:r>
          </a:p>
          <a:p>
            <a:pPr algn="ctr"/>
            <a:endParaRPr lang="en-GB" b="1" dirty="0">
              <a:solidFill>
                <a:schemeClr val="bg1"/>
              </a:solidFill>
            </a:endParaRPr>
          </a:p>
          <a:p>
            <a:pPr algn="ctr"/>
            <a:r>
              <a:rPr lang="en-GB" sz="1400" b="1" dirty="0">
                <a:solidFill>
                  <a:schemeClr val="bg1"/>
                </a:solidFill>
              </a:rPr>
              <a:t>Submitted to:</a:t>
            </a:r>
          </a:p>
          <a:p>
            <a:pPr algn="ctr"/>
            <a:r>
              <a:rPr lang="en-GB" b="1" dirty="0">
                <a:solidFill>
                  <a:schemeClr val="bg1"/>
                </a:solidFill>
              </a:rPr>
              <a:t>James Williams</a:t>
            </a:r>
          </a:p>
          <a:p>
            <a:pPr algn="ctr"/>
            <a:endParaRPr lang="en-GB" b="1" dirty="0">
              <a:solidFill>
                <a:schemeClr val="bg1"/>
              </a:solidFill>
            </a:endParaRPr>
          </a:p>
          <a:p>
            <a:pPr algn="ctr"/>
            <a:r>
              <a:rPr lang="en-GB" sz="1400" b="1" dirty="0">
                <a:solidFill>
                  <a:schemeClr val="bg1"/>
                </a:solidFill>
              </a:rPr>
              <a:t>Submitted by:</a:t>
            </a:r>
          </a:p>
          <a:p>
            <a:pPr algn="ctr"/>
            <a:r>
              <a:rPr lang="en-GB" b="1" dirty="0">
                <a:solidFill>
                  <a:schemeClr val="bg1"/>
                </a:solidFill>
              </a:rPr>
              <a:t>Anthony Smith</a:t>
            </a:r>
          </a:p>
          <a:p>
            <a:pPr algn="ctr"/>
            <a:r>
              <a:rPr lang="en-GB" b="1" dirty="0">
                <a:solidFill>
                  <a:schemeClr val="bg1"/>
                </a:solidFill>
              </a:rPr>
              <a:t>1704559</a:t>
            </a:r>
          </a:p>
          <a:p>
            <a:pPr algn="ctr"/>
            <a:endParaRPr lang="en-GB" sz="1400" b="1" dirty="0">
              <a:solidFill>
                <a:schemeClr val="bg1"/>
              </a:solidFill>
            </a:endParaRPr>
          </a:p>
          <a:p>
            <a:pPr algn="ctr"/>
            <a:r>
              <a:rPr lang="en-GB" sz="1400" b="1" dirty="0">
                <a:solidFill>
                  <a:schemeClr val="bg1"/>
                </a:solidFill>
              </a:rPr>
              <a:t>Year 2 semester 1</a:t>
            </a:r>
          </a:p>
        </p:txBody>
      </p:sp>
    </p:spTree>
    <p:extLst>
      <p:ext uri="{BB962C8B-B14F-4D97-AF65-F5344CB8AC3E}">
        <p14:creationId xmlns:p14="http://schemas.microsoft.com/office/powerpoint/2010/main" val="1672122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E2EC13-EDA8-4D86-B5A9-90AA68747F0E}"/>
              </a:ext>
            </a:extLst>
          </p:cNvPr>
          <p:cNvSpPr txBox="1"/>
          <p:nvPr/>
        </p:nvSpPr>
        <p:spPr>
          <a:xfrm>
            <a:off x="5030875" y="442128"/>
            <a:ext cx="2130249" cy="584775"/>
          </a:xfrm>
          <a:prstGeom prst="rect">
            <a:avLst/>
          </a:prstGeom>
          <a:noFill/>
        </p:spPr>
        <p:txBody>
          <a:bodyPr wrap="square" rtlCol="0">
            <a:spAutoFit/>
          </a:bodyPr>
          <a:lstStyle/>
          <a:p>
            <a:r>
              <a:rPr lang="en-GB" sz="3200" b="1" dirty="0">
                <a:solidFill>
                  <a:schemeClr val="bg1"/>
                </a:solidFill>
              </a:rPr>
              <a:t>Contents</a:t>
            </a:r>
          </a:p>
        </p:txBody>
      </p:sp>
      <p:sp>
        <p:nvSpPr>
          <p:cNvPr id="3" name="TextBox 2">
            <a:extLst>
              <a:ext uri="{FF2B5EF4-FFF2-40B4-BE49-F238E27FC236}">
                <a16:creationId xmlns:a16="http://schemas.microsoft.com/office/drawing/2014/main" id="{029AEFBC-FF45-444C-B66B-4AC26BDD58C2}"/>
              </a:ext>
            </a:extLst>
          </p:cNvPr>
          <p:cNvSpPr txBox="1"/>
          <p:nvPr/>
        </p:nvSpPr>
        <p:spPr>
          <a:xfrm>
            <a:off x="1165609" y="1788607"/>
            <a:ext cx="9837336" cy="3693319"/>
          </a:xfrm>
          <a:prstGeom prst="rect">
            <a:avLst/>
          </a:prstGeom>
          <a:noFill/>
        </p:spPr>
        <p:txBody>
          <a:bodyPr wrap="square" rtlCol="0">
            <a:spAutoFit/>
          </a:bodyPr>
          <a:lstStyle/>
          <a:p>
            <a:r>
              <a:rPr lang="en-GB" dirty="0">
                <a:solidFill>
                  <a:schemeClr val="bg1"/>
                </a:solidFill>
              </a:rPr>
              <a:t>Presentation section title											Slide 3</a:t>
            </a:r>
          </a:p>
          <a:p>
            <a:r>
              <a:rPr lang="en-GB" dirty="0">
                <a:solidFill>
                  <a:schemeClr val="bg1"/>
                </a:solidFill>
              </a:rPr>
              <a:t>Effects of Drink driving											Slide 4 – 6</a:t>
            </a:r>
          </a:p>
          <a:p>
            <a:r>
              <a:rPr lang="en-GB" dirty="0">
                <a:solidFill>
                  <a:schemeClr val="bg1"/>
                </a:solidFill>
              </a:rPr>
              <a:t>Cark-E Logo														Slide 7</a:t>
            </a:r>
          </a:p>
          <a:p>
            <a:r>
              <a:rPr lang="en-GB" dirty="0">
                <a:solidFill>
                  <a:schemeClr val="bg1"/>
                </a:solidFill>
              </a:rPr>
              <a:t>Unique Selling points												Slide 8</a:t>
            </a:r>
          </a:p>
          <a:p>
            <a:r>
              <a:rPr lang="en-GB" dirty="0">
                <a:solidFill>
                  <a:schemeClr val="bg1"/>
                </a:solidFill>
              </a:rPr>
              <a:t>Design Prototype												Slide 9</a:t>
            </a:r>
          </a:p>
          <a:p>
            <a:r>
              <a:rPr lang="en-GB" dirty="0">
                <a:solidFill>
                  <a:schemeClr val="bg1"/>
                </a:solidFill>
              </a:rPr>
              <a:t>MOSCOW Chart													Slide 10</a:t>
            </a:r>
          </a:p>
          <a:p>
            <a:r>
              <a:rPr lang="en-GB" dirty="0">
                <a:solidFill>
                  <a:schemeClr val="bg1"/>
                </a:solidFill>
              </a:rPr>
              <a:t>Capabilities of fingerprint Scanners								Slide 11 - 12</a:t>
            </a:r>
          </a:p>
          <a:p>
            <a:r>
              <a:rPr lang="en-GB" dirty="0">
                <a:solidFill>
                  <a:schemeClr val="bg1"/>
                </a:solidFill>
              </a:rPr>
              <a:t>Conclusion														Slide 13</a:t>
            </a:r>
          </a:p>
          <a:p>
            <a:r>
              <a:rPr lang="en-GB" dirty="0">
                <a:solidFill>
                  <a:schemeClr val="bg1"/>
                </a:solidFill>
              </a:rPr>
              <a:t>Business Logo													Slide 14</a:t>
            </a:r>
          </a:p>
          <a:p>
            <a:r>
              <a:rPr lang="en-GB" dirty="0">
                <a:solidFill>
                  <a:schemeClr val="bg1"/>
                </a:solidFill>
              </a:rPr>
              <a:t>References														Slide 15</a:t>
            </a:r>
          </a:p>
          <a:p>
            <a:endParaRPr lang="en-GB" dirty="0">
              <a:solidFill>
                <a:schemeClr val="bg1"/>
              </a:solidFill>
            </a:endParaRP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2684249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CCD729-3EC3-412E-A6A6-239F232D5D90}"/>
              </a:ext>
            </a:extLst>
          </p:cNvPr>
          <p:cNvSpPr txBox="1"/>
          <p:nvPr/>
        </p:nvSpPr>
        <p:spPr>
          <a:xfrm>
            <a:off x="2006599" y="2274838"/>
            <a:ext cx="8178800" cy="2308324"/>
          </a:xfrm>
          <a:prstGeom prst="rect">
            <a:avLst/>
          </a:prstGeom>
          <a:noFill/>
        </p:spPr>
        <p:txBody>
          <a:bodyPr wrap="square" rtlCol="0">
            <a:spAutoFit/>
          </a:bodyPr>
          <a:lstStyle/>
          <a:p>
            <a:pPr algn="ctr"/>
            <a:r>
              <a:rPr lang="en-GB" sz="4800" b="1">
                <a:solidFill>
                  <a:schemeClr val="bg1"/>
                </a:solidFill>
                <a:latin typeface="Alien Encounters" panose="00000400000000000000" pitchFamily="2" charset="0"/>
              </a:rPr>
              <a:t>Background Overview </a:t>
            </a:r>
          </a:p>
          <a:p>
            <a:pPr algn="ctr"/>
            <a:r>
              <a:rPr lang="en-GB" sz="4800" b="1">
                <a:solidFill>
                  <a:schemeClr val="bg1"/>
                </a:solidFill>
                <a:latin typeface="Alien Encounters" panose="00000400000000000000" pitchFamily="2" charset="0"/>
              </a:rPr>
              <a:t>and</a:t>
            </a:r>
          </a:p>
          <a:p>
            <a:pPr algn="ctr"/>
            <a:r>
              <a:rPr lang="en-GB" sz="4800" b="1">
                <a:solidFill>
                  <a:schemeClr val="bg1"/>
                </a:solidFill>
                <a:latin typeface="Alien Encounters" panose="00000400000000000000" pitchFamily="2" charset="0"/>
              </a:rPr>
              <a:t> initial Idea</a:t>
            </a:r>
          </a:p>
        </p:txBody>
      </p:sp>
      <p:sp>
        <p:nvSpPr>
          <p:cNvPr id="3" name="TextBox 2">
            <a:extLst>
              <a:ext uri="{FF2B5EF4-FFF2-40B4-BE49-F238E27FC236}">
                <a16:creationId xmlns:a16="http://schemas.microsoft.com/office/drawing/2014/main" id="{D7CDFE45-7563-4EB8-BFF8-95B9DD4B8145}"/>
              </a:ext>
            </a:extLst>
          </p:cNvPr>
          <p:cNvSpPr txBox="1"/>
          <p:nvPr/>
        </p:nvSpPr>
        <p:spPr>
          <a:xfrm>
            <a:off x="3757157" y="711933"/>
            <a:ext cx="4677685" cy="923330"/>
          </a:xfrm>
          <a:prstGeom prst="rect">
            <a:avLst/>
          </a:prstGeom>
          <a:noFill/>
        </p:spPr>
        <p:txBody>
          <a:bodyPr wrap="square" rtlCol="0">
            <a:spAutoFit/>
          </a:bodyPr>
          <a:lstStyle/>
          <a:p>
            <a:pPr algn="ctr"/>
            <a:r>
              <a:rPr lang="en-GB" b="1">
                <a:solidFill>
                  <a:schemeClr val="bg1"/>
                </a:solidFill>
              </a:rPr>
              <a:t>Anthony Smith 1704559</a:t>
            </a:r>
          </a:p>
          <a:p>
            <a:pPr algn="ctr"/>
            <a:r>
              <a:rPr lang="en-GB" b="1">
                <a:solidFill>
                  <a:schemeClr val="bg1"/>
                </a:solidFill>
              </a:rPr>
              <a:t>Database Designer / Printing Engineer</a:t>
            </a:r>
          </a:p>
          <a:p>
            <a:pPr algn="ctr"/>
            <a:endParaRPr lang="en-GB" b="1">
              <a:solidFill>
                <a:schemeClr val="bg1"/>
              </a:solidFill>
            </a:endParaRPr>
          </a:p>
        </p:txBody>
      </p:sp>
    </p:spTree>
    <p:extLst>
      <p:ext uri="{BB962C8B-B14F-4D97-AF65-F5344CB8AC3E}">
        <p14:creationId xmlns:p14="http://schemas.microsoft.com/office/powerpoint/2010/main" val="4052901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B3F04676-86F7-4DE3-8A03-1E2BB2438A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8095" y="1707400"/>
            <a:ext cx="4049602" cy="4478585"/>
          </a:xfrm>
          <a:prstGeom prst="rect">
            <a:avLst/>
          </a:prstGeom>
        </p:spPr>
      </p:pic>
      <p:pic>
        <p:nvPicPr>
          <p:cNvPr id="5" name="Picture 4" descr="A picture containing knife&#10;&#10;Description automatically generated">
            <a:extLst>
              <a:ext uri="{FF2B5EF4-FFF2-40B4-BE49-F238E27FC236}">
                <a16:creationId xmlns:a16="http://schemas.microsoft.com/office/drawing/2014/main" id="{FD293B53-4261-49EB-95EC-084EF213BC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5572" y="367645"/>
            <a:ext cx="6173114" cy="1060579"/>
          </a:xfrm>
          <a:prstGeom prst="rect">
            <a:avLst/>
          </a:prstGeom>
        </p:spPr>
      </p:pic>
      <p:pic>
        <p:nvPicPr>
          <p:cNvPr id="7" name="Picture 6" descr="A picture containing knife&#10;&#10;Description automatically generated">
            <a:extLst>
              <a:ext uri="{FF2B5EF4-FFF2-40B4-BE49-F238E27FC236}">
                <a16:creationId xmlns:a16="http://schemas.microsoft.com/office/drawing/2014/main" id="{378EE1EA-5E15-4649-8582-E2DB011C65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5572" y="2045616"/>
            <a:ext cx="6204306" cy="961486"/>
          </a:xfrm>
          <a:prstGeom prst="rect">
            <a:avLst/>
          </a:prstGeom>
        </p:spPr>
      </p:pic>
      <p:pic>
        <p:nvPicPr>
          <p:cNvPr id="9" name="Picture 8" descr="A picture containing knife&#10;&#10;Description automatically generated">
            <a:extLst>
              <a:ext uri="{FF2B5EF4-FFF2-40B4-BE49-F238E27FC236}">
                <a16:creationId xmlns:a16="http://schemas.microsoft.com/office/drawing/2014/main" id="{284814E5-F9C7-4A44-AB3C-A79BAE11AE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93401" y="3429000"/>
            <a:ext cx="6270616" cy="797264"/>
          </a:xfrm>
          <a:prstGeom prst="rect">
            <a:avLst/>
          </a:prstGeom>
        </p:spPr>
      </p:pic>
      <p:pic>
        <p:nvPicPr>
          <p:cNvPr id="11" name="Picture 10" descr="A screenshot of a cell phone&#10;&#10;Description automatically generated">
            <a:extLst>
              <a:ext uri="{FF2B5EF4-FFF2-40B4-BE49-F238E27FC236}">
                <a16:creationId xmlns:a16="http://schemas.microsoft.com/office/drawing/2014/main" id="{77401E72-18CA-476A-83D6-22C5A9F7032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64094" y="4495608"/>
            <a:ext cx="4647209" cy="1918625"/>
          </a:xfrm>
          <a:prstGeom prst="rect">
            <a:avLst/>
          </a:prstGeom>
        </p:spPr>
      </p:pic>
      <p:sp>
        <p:nvSpPr>
          <p:cNvPr id="2" name="TextBox 1">
            <a:extLst>
              <a:ext uri="{FF2B5EF4-FFF2-40B4-BE49-F238E27FC236}">
                <a16:creationId xmlns:a16="http://schemas.microsoft.com/office/drawing/2014/main" id="{9D016437-18D8-4640-80FB-DF4BDC1FA36D}"/>
              </a:ext>
            </a:extLst>
          </p:cNvPr>
          <p:cNvSpPr txBox="1"/>
          <p:nvPr/>
        </p:nvSpPr>
        <p:spPr>
          <a:xfrm>
            <a:off x="166541" y="6414233"/>
            <a:ext cx="1945063" cy="276999"/>
          </a:xfrm>
          <a:prstGeom prst="rect">
            <a:avLst/>
          </a:prstGeom>
          <a:noFill/>
        </p:spPr>
        <p:txBody>
          <a:bodyPr wrap="square" rtlCol="0">
            <a:spAutoFit/>
          </a:bodyPr>
          <a:lstStyle/>
          <a:p>
            <a:r>
              <a:rPr lang="en-GB" sz="1200" b="1">
                <a:solidFill>
                  <a:schemeClr val="bg1"/>
                </a:solidFill>
              </a:rPr>
              <a:t>Anthony Smith 1704559</a:t>
            </a:r>
          </a:p>
        </p:txBody>
      </p:sp>
      <p:sp>
        <p:nvSpPr>
          <p:cNvPr id="6" name="TextBox 5">
            <a:extLst>
              <a:ext uri="{FF2B5EF4-FFF2-40B4-BE49-F238E27FC236}">
                <a16:creationId xmlns:a16="http://schemas.microsoft.com/office/drawing/2014/main" id="{CBF92CC7-3204-4B02-9D68-051C17DE48CE}"/>
              </a:ext>
            </a:extLst>
          </p:cNvPr>
          <p:cNvSpPr txBox="1"/>
          <p:nvPr/>
        </p:nvSpPr>
        <p:spPr>
          <a:xfrm>
            <a:off x="405354" y="367645"/>
            <a:ext cx="4049602" cy="954107"/>
          </a:xfrm>
          <a:prstGeom prst="rect">
            <a:avLst/>
          </a:prstGeom>
          <a:noFill/>
        </p:spPr>
        <p:txBody>
          <a:bodyPr wrap="square" rtlCol="0">
            <a:spAutoFit/>
          </a:bodyPr>
          <a:lstStyle/>
          <a:p>
            <a:pPr algn="ctr"/>
            <a:r>
              <a:rPr lang="en-GB" sz="2800" b="1">
                <a:solidFill>
                  <a:schemeClr val="bg1"/>
                </a:solidFill>
              </a:rPr>
              <a:t>Circumstances behind the Project</a:t>
            </a:r>
          </a:p>
        </p:txBody>
      </p:sp>
      <p:sp>
        <p:nvSpPr>
          <p:cNvPr id="4" name="TextBox 3">
            <a:extLst>
              <a:ext uri="{FF2B5EF4-FFF2-40B4-BE49-F238E27FC236}">
                <a16:creationId xmlns:a16="http://schemas.microsoft.com/office/drawing/2014/main" id="{FC083918-129A-441D-8873-A74B163DAB21}"/>
              </a:ext>
            </a:extLst>
          </p:cNvPr>
          <p:cNvSpPr txBox="1"/>
          <p:nvPr/>
        </p:nvSpPr>
        <p:spPr>
          <a:xfrm>
            <a:off x="612467" y="5816653"/>
            <a:ext cx="526605" cy="369332"/>
          </a:xfrm>
          <a:prstGeom prst="rect">
            <a:avLst/>
          </a:prstGeom>
          <a:noFill/>
        </p:spPr>
        <p:txBody>
          <a:bodyPr wrap="square" rtlCol="0">
            <a:spAutoFit/>
          </a:bodyPr>
          <a:lstStyle/>
          <a:p>
            <a:r>
              <a:rPr lang="en-GB" dirty="0">
                <a:solidFill>
                  <a:schemeClr val="bg1"/>
                </a:solidFill>
              </a:rPr>
              <a:t>[1]</a:t>
            </a:r>
          </a:p>
        </p:txBody>
      </p:sp>
      <p:sp>
        <p:nvSpPr>
          <p:cNvPr id="8" name="TextBox 7">
            <a:extLst>
              <a:ext uri="{FF2B5EF4-FFF2-40B4-BE49-F238E27FC236}">
                <a16:creationId xmlns:a16="http://schemas.microsoft.com/office/drawing/2014/main" id="{25CEB744-4D0E-45BB-B988-09D2875545E5}"/>
              </a:ext>
            </a:extLst>
          </p:cNvPr>
          <p:cNvSpPr txBox="1"/>
          <p:nvPr/>
        </p:nvSpPr>
        <p:spPr>
          <a:xfrm>
            <a:off x="10911303" y="5816653"/>
            <a:ext cx="575847" cy="369332"/>
          </a:xfrm>
          <a:prstGeom prst="rect">
            <a:avLst/>
          </a:prstGeom>
          <a:noFill/>
        </p:spPr>
        <p:txBody>
          <a:bodyPr wrap="square" rtlCol="0">
            <a:spAutoFit/>
          </a:bodyPr>
          <a:lstStyle/>
          <a:p>
            <a:r>
              <a:rPr lang="en-GB" dirty="0">
                <a:solidFill>
                  <a:schemeClr val="bg1"/>
                </a:solidFill>
              </a:rPr>
              <a:t>[2]</a:t>
            </a:r>
          </a:p>
        </p:txBody>
      </p:sp>
    </p:spTree>
    <p:extLst>
      <p:ext uri="{BB962C8B-B14F-4D97-AF65-F5344CB8AC3E}">
        <p14:creationId xmlns:p14="http://schemas.microsoft.com/office/powerpoint/2010/main" val="1519136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863714E6-71A7-438B-8B4B-774DA3F114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750" y="1402080"/>
            <a:ext cx="5867400" cy="2026920"/>
          </a:xfrm>
          <a:prstGeom prst="rect">
            <a:avLst/>
          </a:prstGeom>
        </p:spPr>
      </p:pic>
      <p:sp>
        <p:nvSpPr>
          <p:cNvPr id="4" name="TextBox 3">
            <a:extLst>
              <a:ext uri="{FF2B5EF4-FFF2-40B4-BE49-F238E27FC236}">
                <a16:creationId xmlns:a16="http://schemas.microsoft.com/office/drawing/2014/main" id="{BCF2FFE4-CACE-4F4B-A4BE-881150DE3736}"/>
              </a:ext>
            </a:extLst>
          </p:cNvPr>
          <p:cNvSpPr txBox="1"/>
          <p:nvPr/>
        </p:nvSpPr>
        <p:spPr>
          <a:xfrm>
            <a:off x="450937" y="613775"/>
            <a:ext cx="5645063" cy="646331"/>
          </a:xfrm>
          <a:prstGeom prst="rect">
            <a:avLst/>
          </a:prstGeom>
          <a:noFill/>
        </p:spPr>
        <p:txBody>
          <a:bodyPr wrap="square" rtlCol="0">
            <a:spAutoFit/>
          </a:bodyPr>
          <a:lstStyle/>
          <a:p>
            <a:r>
              <a:rPr lang="en-GB">
                <a:solidFill>
                  <a:schemeClr val="bg1"/>
                </a:solidFill>
              </a:rPr>
              <a:t>Taken from FADD Fathers Against Drunk Drivers</a:t>
            </a:r>
          </a:p>
          <a:p>
            <a:r>
              <a:rPr lang="en-GB">
                <a:solidFill>
                  <a:schemeClr val="bg1"/>
                </a:solidFill>
              </a:rPr>
              <a:t>In the United States</a:t>
            </a:r>
          </a:p>
        </p:txBody>
      </p:sp>
      <p:pic>
        <p:nvPicPr>
          <p:cNvPr id="6" name="Picture 5" descr="A close up of a car&#10;&#10;Description automatically generated">
            <a:extLst>
              <a:ext uri="{FF2B5EF4-FFF2-40B4-BE49-F238E27FC236}">
                <a16:creationId xmlns:a16="http://schemas.microsoft.com/office/drawing/2014/main" id="{4F630BE8-3A77-4E6E-8264-5014929232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10156" y="382048"/>
            <a:ext cx="3300191" cy="2636359"/>
          </a:xfrm>
          <a:prstGeom prst="rect">
            <a:avLst/>
          </a:prstGeom>
        </p:spPr>
      </p:pic>
      <p:pic>
        <p:nvPicPr>
          <p:cNvPr id="8" name="Picture 7" descr="A picture containing transport, outdoor, man, blue&#10;&#10;Description automatically generated">
            <a:extLst>
              <a:ext uri="{FF2B5EF4-FFF2-40B4-BE49-F238E27FC236}">
                <a16:creationId xmlns:a16="http://schemas.microsoft.com/office/drawing/2014/main" id="{A6303193-192C-48EC-951E-C769249C0E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58499" y="3182941"/>
            <a:ext cx="3603503" cy="2673251"/>
          </a:xfrm>
          <a:prstGeom prst="rect">
            <a:avLst/>
          </a:prstGeom>
        </p:spPr>
      </p:pic>
      <p:sp>
        <p:nvSpPr>
          <p:cNvPr id="2" name="TextBox 1">
            <a:extLst>
              <a:ext uri="{FF2B5EF4-FFF2-40B4-BE49-F238E27FC236}">
                <a16:creationId xmlns:a16="http://schemas.microsoft.com/office/drawing/2014/main" id="{FD0B19EE-807B-4462-9D10-39B947A99865}"/>
              </a:ext>
            </a:extLst>
          </p:cNvPr>
          <p:cNvSpPr txBox="1"/>
          <p:nvPr/>
        </p:nvSpPr>
        <p:spPr>
          <a:xfrm>
            <a:off x="311085" y="6475952"/>
            <a:ext cx="2648931" cy="276999"/>
          </a:xfrm>
          <a:prstGeom prst="rect">
            <a:avLst/>
          </a:prstGeom>
          <a:noFill/>
        </p:spPr>
        <p:txBody>
          <a:bodyPr wrap="square" rtlCol="0">
            <a:spAutoFit/>
          </a:bodyPr>
          <a:lstStyle/>
          <a:p>
            <a:r>
              <a:rPr lang="en-GB" sz="1200" b="1">
                <a:solidFill>
                  <a:schemeClr val="bg1"/>
                </a:solidFill>
              </a:rPr>
              <a:t>Anthony Smith 1704559</a:t>
            </a:r>
          </a:p>
        </p:txBody>
      </p:sp>
      <p:sp>
        <p:nvSpPr>
          <p:cNvPr id="5" name="TextBox 4">
            <a:extLst>
              <a:ext uri="{FF2B5EF4-FFF2-40B4-BE49-F238E27FC236}">
                <a16:creationId xmlns:a16="http://schemas.microsoft.com/office/drawing/2014/main" id="{5F415CEB-4273-4BAD-85E9-CF273E0FEB27}"/>
              </a:ext>
            </a:extLst>
          </p:cNvPr>
          <p:cNvSpPr txBox="1"/>
          <p:nvPr/>
        </p:nvSpPr>
        <p:spPr>
          <a:xfrm>
            <a:off x="4734195" y="3873415"/>
            <a:ext cx="2723610" cy="1754326"/>
          </a:xfrm>
          <a:prstGeom prst="rect">
            <a:avLst/>
          </a:prstGeom>
          <a:noFill/>
        </p:spPr>
        <p:txBody>
          <a:bodyPr wrap="square" rtlCol="0">
            <a:spAutoFit/>
          </a:bodyPr>
          <a:lstStyle/>
          <a:p>
            <a:r>
              <a:rPr lang="en-GB" b="1">
                <a:solidFill>
                  <a:schemeClr val="bg1"/>
                </a:solidFill>
              </a:rPr>
              <a:t>It’s global issue, that seems uncontrollable</a:t>
            </a:r>
          </a:p>
          <a:p>
            <a:endParaRPr lang="en-GB" b="1">
              <a:solidFill>
                <a:schemeClr val="bg1"/>
              </a:solidFill>
            </a:endParaRPr>
          </a:p>
          <a:p>
            <a:r>
              <a:rPr lang="en-GB" b="1">
                <a:solidFill>
                  <a:schemeClr val="bg1"/>
                </a:solidFill>
              </a:rPr>
              <a:t>People will always push the boundaries of what is acceptable  </a:t>
            </a:r>
          </a:p>
        </p:txBody>
      </p:sp>
      <p:sp>
        <p:nvSpPr>
          <p:cNvPr id="7" name="TextBox 6">
            <a:extLst>
              <a:ext uri="{FF2B5EF4-FFF2-40B4-BE49-F238E27FC236}">
                <a16:creationId xmlns:a16="http://schemas.microsoft.com/office/drawing/2014/main" id="{DA45B173-7FA5-43B0-AF58-AC6E482FAC3B}"/>
              </a:ext>
            </a:extLst>
          </p:cNvPr>
          <p:cNvSpPr txBox="1"/>
          <p:nvPr/>
        </p:nvSpPr>
        <p:spPr>
          <a:xfrm>
            <a:off x="541750" y="4427412"/>
            <a:ext cx="3505200" cy="1200329"/>
          </a:xfrm>
          <a:prstGeom prst="rect">
            <a:avLst/>
          </a:prstGeom>
          <a:noFill/>
        </p:spPr>
        <p:txBody>
          <a:bodyPr wrap="square" rtlCol="0">
            <a:spAutoFit/>
          </a:bodyPr>
          <a:lstStyle/>
          <a:p>
            <a:r>
              <a:rPr lang="en-GB" b="1" dirty="0">
                <a:solidFill>
                  <a:schemeClr val="bg1"/>
                </a:solidFill>
              </a:rPr>
              <a:t>All human sin seems so much worse in its consequences than in its intentions. — Reinhold Niebuhr [6]</a:t>
            </a:r>
          </a:p>
        </p:txBody>
      </p:sp>
      <p:sp>
        <p:nvSpPr>
          <p:cNvPr id="9" name="TextBox 8">
            <a:extLst>
              <a:ext uri="{FF2B5EF4-FFF2-40B4-BE49-F238E27FC236}">
                <a16:creationId xmlns:a16="http://schemas.microsoft.com/office/drawing/2014/main" id="{CCC660F1-7A10-453E-A61F-16F35076832D}"/>
              </a:ext>
            </a:extLst>
          </p:cNvPr>
          <p:cNvSpPr txBox="1"/>
          <p:nvPr/>
        </p:nvSpPr>
        <p:spPr>
          <a:xfrm>
            <a:off x="6515100" y="2731770"/>
            <a:ext cx="537210" cy="369332"/>
          </a:xfrm>
          <a:prstGeom prst="rect">
            <a:avLst/>
          </a:prstGeom>
          <a:noFill/>
        </p:spPr>
        <p:txBody>
          <a:bodyPr wrap="square" rtlCol="0">
            <a:spAutoFit/>
          </a:bodyPr>
          <a:lstStyle/>
          <a:p>
            <a:r>
              <a:rPr lang="en-GB" dirty="0">
                <a:solidFill>
                  <a:schemeClr val="bg1"/>
                </a:solidFill>
              </a:rPr>
              <a:t>[3]</a:t>
            </a:r>
          </a:p>
        </p:txBody>
      </p:sp>
      <p:sp>
        <p:nvSpPr>
          <p:cNvPr id="10" name="TextBox 9">
            <a:extLst>
              <a:ext uri="{FF2B5EF4-FFF2-40B4-BE49-F238E27FC236}">
                <a16:creationId xmlns:a16="http://schemas.microsoft.com/office/drawing/2014/main" id="{8AA63CDE-C73E-4EC7-9EA2-2D6F574FAF9F}"/>
              </a:ext>
            </a:extLst>
          </p:cNvPr>
          <p:cNvSpPr txBox="1"/>
          <p:nvPr/>
        </p:nvSpPr>
        <p:spPr>
          <a:xfrm>
            <a:off x="7986874" y="610330"/>
            <a:ext cx="543249" cy="369332"/>
          </a:xfrm>
          <a:prstGeom prst="rect">
            <a:avLst/>
          </a:prstGeom>
          <a:noFill/>
        </p:spPr>
        <p:txBody>
          <a:bodyPr wrap="square" rtlCol="0">
            <a:spAutoFit/>
          </a:bodyPr>
          <a:lstStyle/>
          <a:p>
            <a:r>
              <a:rPr lang="en-GB" dirty="0">
                <a:solidFill>
                  <a:schemeClr val="bg1"/>
                </a:solidFill>
              </a:rPr>
              <a:t>[4]</a:t>
            </a:r>
          </a:p>
        </p:txBody>
      </p:sp>
      <p:sp>
        <p:nvSpPr>
          <p:cNvPr id="11" name="TextBox 10">
            <a:extLst>
              <a:ext uri="{FF2B5EF4-FFF2-40B4-BE49-F238E27FC236}">
                <a16:creationId xmlns:a16="http://schemas.microsoft.com/office/drawing/2014/main" id="{F3710C24-54BA-4420-AAFE-26D7C96036BF}"/>
              </a:ext>
            </a:extLst>
          </p:cNvPr>
          <p:cNvSpPr txBox="1"/>
          <p:nvPr/>
        </p:nvSpPr>
        <p:spPr>
          <a:xfrm>
            <a:off x="7873425" y="5557301"/>
            <a:ext cx="543249" cy="369332"/>
          </a:xfrm>
          <a:prstGeom prst="rect">
            <a:avLst/>
          </a:prstGeom>
          <a:noFill/>
        </p:spPr>
        <p:txBody>
          <a:bodyPr wrap="square" rtlCol="0">
            <a:spAutoFit/>
          </a:bodyPr>
          <a:lstStyle/>
          <a:p>
            <a:r>
              <a:rPr lang="en-GB" dirty="0">
                <a:solidFill>
                  <a:schemeClr val="bg1"/>
                </a:solidFill>
              </a:rPr>
              <a:t>[5]</a:t>
            </a:r>
          </a:p>
        </p:txBody>
      </p:sp>
    </p:spTree>
    <p:extLst>
      <p:ext uri="{BB962C8B-B14F-4D97-AF65-F5344CB8AC3E}">
        <p14:creationId xmlns:p14="http://schemas.microsoft.com/office/powerpoint/2010/main" val="1733725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person&#10;&#10;Description automatically generated">
            <a:extLst>
              <a:ext uri="{FF2B5EF4-FFF2-40B4-BE49-F238E27FC236}">
                <a16:creationId xmlns:a16="http://schemas.microsoft.com/office/drawing/2014/main" id="{0E193B46-AD26-4AB9-A554-04B9AC900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8911" y="1322070"/>
            <a:ext cx="7673340" cy="5318760"/>
          </a:xfrm>
          <a:prstGeom prst="rect">
            <a:avLst/>
          </a:prstGeom>
        </p:spPr>
      </p:pic>
      <p:pic>
        <p:nvPicPr>
          <p:cNvPr id="6" name="Picture 5">
            <a:extLst>
              <a:ext uri="{FF2B5EF4-FFF2-40B4-BE49-F238E27FC236}">
                <a16:creationId xmlns:a16="http://schemas.microsoft.com/office/drawing/2014/main" id="{1F226E17-3B49-4C6E-A1CF-D1F5A453C3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8911" y="622071"/>
            <a:ext cx="9802529" cy="1152525"/>
          </a:xfrm>
          <a:prstGeom prst="rect">
            <a:avLst/>
          </a:prstGeom>
        </p:spPr>
      </p:pic>
      <p:sp>
        <p:nvSpPr>
          <p:cNvPr id="7" name="TextBox 6">
            <a:extLst>
              <a:ext uri="{FF2B5EF4-FFF2-40B4-BE49-F238E27FC236}">
                <a16:creationId xmlns:a16="http://schemas.microsoft.com/office/drawing/2014/main" id="{205351C5-836E-4834-9623-B5B3269B56A3}"/>
              </a:ext>
            </a:extLst>
          </p:cNvPr>
          <p:cNvSpPr txBox="1"/>
          <p:nvPr/>
        </p:nvSpPr>
        <p:spPr>
          <a:xfrm>
            <a:off x="8524875" y="3226058"/>
            <a:ext cx="3358214" cy="1938992"/>
          </a:xfrm>
          <a:prstGeom prst="rect">
            <a:avLst/>
          </a:prstGeom>
          <a:noFill/>
        </p:spPr>
        <p:txBody>
          <a:bodyPr wrap="square" rtlCol="0">
            <a:spAutoFit/>
          </a:bodyPr>
          <a:lstStyle/>
          <a:p>
            <a:pPr algn="ctr"/>
            <a:r>
              <a:rPr lang="en-GB" sz="4000" b="1">
                <a:solidFill>
                  <a:schemeClr val="bg1"/>
                </a:solidFill>
              </a:rPr>
              <a:t>Why Didn’t</a:t>
            </a:r>
          </a:p>
          <a:p>
            <a:pPr algn="ctr"/>
            <a:r>
              <a:rPr lang="en-GB" sz="4000" b="1">
                <a:solidFill>
                  <a:schemeClr val="bg1"/>
                </a:solidFill>
              </a:rPr>
              <a:t>The Police</a:t>
            </a:r>
          </a:p>
          <a:p>
            <a:pPr algn="ctr"/>
            <a:r>
              <a:rPr lang="en-GB" sz="4000" b="1">
                <a:solidFill>
                  <a:schemeClr val="bg1"/>
                </a:solidFill>
              </a:rPr>
              <a:t>Know!!</a:t>
            </a:r>
          </a:p>
        </p:txBody>
      </p:sp>
      <p:sp>
        <p:nvSpPr>
          <p:cNvPr id="2" name="TextBox 1">
            <a:extLst>
              <a:ext uri="{FF2B5EF4-FFF2-40B4-BE49-F238E27FC236}">
                <a16:creationId xmlns:a16="http://schemas.microsoft.com/office/drawing/2014/main" id="{8CF92ABC-F20F-45F8-8BE5-4E62B64CD681}"/>
              </a:ext>
            </a:extLst>
          </p:cNvPr>
          <p:cNvSpPr txBox="1"/>
          <p:nvPr/>
        </p:nvSpPr>
        <p:spPr>
          <a:xfrm>
            <a:off x="9721745" y="6363831"/>
            <a:ext cx="2028295" cy="276999"/>
          </a:xfrm>
          <a:prstGeom prst="rect">
            <a:avLst/>
          </a:prstGeom>
          <a:noFill/>
        </p:spPr>
        <p:txBody>
          <a:bodyPr wrap="square" rtlCol="0">
            <a:spAutoFit/>
          </a:bodyPr>
          <a:lstStyle/>
          <a:p>
            <a:r>
              <a:rPr lang="en-GB" sz="1200" b="1" dirty="0">
                <a:solidFill>
                  <a:schemeClr val="bg1"/>
                </a:solidFill>
              </a:rPr>
              <a:t>Anthony Smith 1704559</a:t>
            </a:r>
          </a:p>
        </p:txBody>
      </p:sp>
      <p:cxnSp>
        <p:nvCxnSpPr>
          <p:cNvPr id="9" name="Straight Connector 8">
            <a:extLst>
              <a:ext uri="{FF2B5EF4-FFF2-40B4-BE49-F238E27FC236}">
                <a16:creationId xmlns:a16="http://schemas.microsoft.com/office/drawing/2014/main" id="{45FF0D76-50D5-4190-8E1D-7B5A8135EDCA}"/>
              </a:ext>
            </a:extLst>
          </p:cNvPr>
          <p:cNvCxnSpPr/>
          <p:nvPr/>
        </p:nvCxnSpPr>
        <p:spPr>
          <a:xfrm>
            <a:off x="6297105" y="1168924"/>
            <a:ext cx="3195687"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B5D7A504-F4FE-4A8C-BDA9-DB29426CC686}"/>
              </a:ext>
            </a:extLst>
          </p:cNvPr>
          <p:cNvSpPr txBox="1"/>
          <p:nvPr/>
        </p:nvSpPr>
        <p:spPr>
          <a:xfrm>
            <a:off x="7982251" y="6092190"/>
            <a:ext cx="758648" cy="369332"/>
          </a:xfrm>
          <a:prstGeom prst="rect">
            <a:avLst/>
          </a:prstGeom>
          <a:noFill/>
        </p:spPr>
        <p:txBody>
          <a:bodyPr wrap="square" rtlCol="0">
            <a:spAutoFit/>
          </a:bodyPr>
          <a:lstStyle/>
          <a:p>
            <a:r>
              <a:rPr lang="en-GB" dirty="0">
                <a:solidFill>
                  <a:schemeClr val="bg1"/>
                </a:solidFill>
              </a:rPr>
              <a:t>[7]</a:t>
            </a:r>
          </a:p>
        </p:txBody>
      </p:sp>
    </p:spTree>
    <p:extLst>
      <p:ext uri="{BB962C8B-B14F-4D97-AF65-F5344CB8AC3E}">
        <p14:creationId xmlns:p14="http://schemas.microsoft.com/office/powerpoint/2010/main" val="3638611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0643D78-580F-49C6-8915-572DC5A357E3}"/>
              </a:ext>
            </a:extLst>
          </p:cNvPr>
          <p:cNvGrpSpPr/>
          <p:nvPr/>
        </p:nvGrpSpPr>
        <p:grpSpPr>
          <a:xfrm>
            <a:off x="2701943" y="1816781"/>
            <a:ext cx="6788114" cy="2854786"/>
            <a:chOff x="2480575" y="1935757"/>
            <a:chExt cx="6788114" cy="2854786"/>
          </a:xfrm>
        </p:grpSpPr>
        <p:sp>
          <p:nvSpPr>
            <p:cNvPr id="3" name="TextBox 2">
              <a:extLst>
                <a:ext uri="{FF2B5EF4-FFF2-40B4-BE49-F238E27FC236}">
                  <a16:creationId xmlns:a16="http://schemas.microsoft.com/office/drawing/2014/main" id="{31E4998E-0600-4A60-8619-BB4800829540}"/>
                </a:ext>
              </a:extLst>
            </p:cNvPr>
            <p:cNvSpPr txBox="1"/>
            <p:nvPr/>
          </p:nvSpPr>
          <p:spPr>
            <a:xfrm>
              <a:off x="5524130" y="4267323"/>
              <a:ext cx="334191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solidFill>
                    <a:schemeClr val="bg1">
                      <a:lumMod val="75000"/>
                      <a:lumOff val="25000"/>
                    </a:schemeClr>
                  </a:solidFill>
                </a:rPr>
                <a:t>KEY TO THE FUTURE</a:t>
              </a:r>
              <a:endParaRPr lang="en-US" sz="2800">
                <a:solidFill>
                  <a:schemeClr val="bg1">
                    <a:lumMod val="75000"/>
                    <a:lumOff val="25000"/>
                  </a:schemeClr>
                </a:solidFill>
              </a:endParaRPr>
            </a:p>
          </p:txBody>
        </p:sp>
        <p:sp>
          <p:nvSpPr>
            <p:cNvPr id="4" name="TextBox 3">
              <a:extLst>
                <a:ext uri="{FF2B5EF4-FFF2-40B4-BE49-F238E27FC236}">
                  <a16:creationId xmlns:a16="http://schemas.microsoft.com/office/drawing/2014/main" id="{EB674367-38C8-4C8D-ADC1-0F572EA74804}"/>
                </a:ext>
              </a:extLst>
            </p:cNvPr>
            <p:cNvSpPr txBox="1"/>
            <p:nvPr/>
          </p:nvSpPr>
          <p:spPr>
            <a:xfrm>
              <a:off x="5122719" y="3105150"/>
              <a:ext cx="414597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8000" b="1">
                  <a:solidFill>
                    <a:schemeClr val="bg1">
                      <a:lumMod val="75000"/>
                      <a:lumOff val="25000"/>
                    </a:schemeClr>
                  </a:solidFill>
                </a:rPr>
                <a:t>CARK-E</a:t>
              </a:r>
            </a:p>
          </p:txBody>
        </p:sp>
        <p:pic>
          <p:nvPicPr>
            <p:cNvPr id="5" name="Picture 7" descr="A picture containing clock, room&#10;&#10;Description generated with very high confidence">
              <a:extLst>
                <a:ext uri="{FF2B5EF4-FFF2-40B4-BE49-F238E27FC236}">
                  <a16:creationId xmlns:a16="http://schemas.microsoft.com/office/drawing/2014/main" id="{64B4CD13-69A6-4038-B7B3-08DF89477104}"/>
                </a:ext>
              </a:extLst>
            </p:cNvPr>
            <p:cNvPicPr>
              <a:picLocks noChangeAspect="1"/>
            </p:cNvPicPr>
            <p:nvPr/>
          </p:nvPicPr>
          <p:blipFill>
            <a:blip r:embed="rId2"/>
            <a:stretch>
              <a:fillRect/>
            </a:stretch>
          </p:blipFill>
          <p:spPr>
            <a:xfrm rot="-1800000">
              <a:off x="2480575" y="1935757"/>
              <a:ext cx="4024745" cy="2253926"/>
            </a:xfrm>
            <a:prstGeom prst="rect">
              <a:avLst/>
            </a:prstGeom>
            <a:effectLst/>
          </p:spPr>
        </p:pic>
      </p:grpSp>
      <p:sp>
        <p:nvSpPr>
          <p:cNvPr id="6" name="TextBox 5">
            <a:extLst>
              <a:ext uri="{FF2B5EF4-FFF2-40B4-BE49-F238E27FC236}">
                <a16:creationId xmlns:a16="http://schemas.microsoft.com/office/drawing/2014/main" id="{AB305B09-4DDF-4339-8DE2-8F064C5AEA79}"/>
              </a:ext>
            </a:extLst>
          </p:cNvPr>
          <p:cNvSpPr txBox="1"/>
          <p:nvPr/>
        </p:nvSpPr>
        <p:spPr>
          <a:xfrm>
            <a:off x="311285" y="6371617"/>
            <a:ext cx="3492230" cy="276999"/>
          </a:xfrm>
          <a:prstGeom prst="rect">
            <a:avLst/>
          </a:prstGeom>
          <a:noFill/>
        </p:spPr>
        <p:txBody>
          <a:bodyPr wrap="square" rtlCol="0">
            <a:spAutoFit/>
          </a:bodyPr>
          <a:lstStyle/>
          <a:p>
            <a:r>
              <a:rPr lang="en-GB" sz="1200" b="1">
                <a:solidFill>
                  <a:schemeClr val="bg1"/>
                </a:solidFill>
              </a:rPr>
              <a:t>Anthony Smith 1704559</a:t>
            </a:r>
          </a:p>
        </p:txBody>
      </p:sp>
    </p:spTree>
    <p:extLst>
      <p:ext uri="{BB962C8B-B14F-4D97-AF65-F5344CB8AC3E}">
        <p14:creationId xmlns:p14="http://schemas.microsoft.com/office/powerpoint/2010/main" val="1769907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B870F6-CA0E-414B-BE3B-DC1D2E31287F}"/>
              </a:ext>
            </a:extLst>
          </p:cNvPr>
          <p:cNvSpPr txBox="1"/>
          <p:nvPr/>
        </p:nvSpPr>
        <p:spPr>
          <a:xfrm>
            <a:off x="1168924" y="1074656"/>
            <a:ext cx="9530499" cy="1785104"/>
          </a:xfrm>
          <a:prstGeom prst="rect">
            <a:avLst/>
          </a:prstGeom>
          <a:noFill/>
        </p:spPr>
        <p:txBody>
          <a:bodyPr wrap="square" rtlCol="0">
            <a:spAutoFit/>
          </a:bodyPr>
          <a:lstStyle/>
          <a:p>
            <a:r>
              <a:rPr lang="en-GB" sz="2000" b="1">
                <a:solidFill>
                  <a:schemeClr val="bg1"/>
                </a:solidFill>
              </a:rPr>
              <a:t>A biometric car key that will insure the safety for drivers and non-drivers</a:t>
            </a:r>
            <a:r>
              <a:rPr lang="en-GB" b="1">
                <a:solidFill>
                  <a:schemeClr val="bg1"/>
                </a:solidFill>
              </a:rPr>
              <a:t>.</a:t>
            </a:r>
          </a:p>
          <a:p>
            <a:endParaRPr lang="en-GB" b="1">
              <a:solidFill>
                <a:schemeClr val="bg1"/>
              </a:solidFill>
            </a:endParaRPr>
          </a:p>
          <a:p>
            <a:r>
              <a:rPr lang="en-GB" b="1">
                <a:solidFill>
                  <a:schemeClr val="bg1"/>
                </a:solidFill>
              </a:rPr>
              <a:t>The concept behind the key, is to reduce accidents on the road and give countability to those who cause them.</a:t>
            </a:r>
          </a:p>
          <a:p>
            <a:endParaRPr lang="en-GB" b="1">
              <a:solidFill>
                <a:schemeClr val="bg1"/>
              </a:solidFill>
            </a:endParaRPr>
          </a:p>
          <a:p>
            <a:endParaRPr lang="en-GB" b="1">
              <a:solidFill>
                <a:schemeClr val="bg1"/>
              </a:solidFill>
            </a:endParaRPr>
          </a:p>
        </p:txBody>
      </p:sp>
      <p:sp>
        <p:nvSpPr>
          <p:cNvPr id="3" name="TextBox 2">
            <a:extLst>
              <a:ext uri="{FF2B5EF4-FFF2-40B4-BE49-F238E27FC236}">
                <a16:creationId xmlns:a16="http://schemas.microsoft.com/office/drawing/2014/main" id="{A9736D26-7A64-491A-B254-3C18BF382F8F}"/>
              </a:ext>
            </a:extLst>
          </p:cNvPr>
          <p:cNvSpPr txBox="1"/>
          <p:nvPr/>
        </p:nvSpPr>
        <p:spPr>
          <a:xfrm>
            <a:off x="1084082" y="2859760"/>
            <a:ext cx="5816339" cy="646331"/>
          </a:xfrm>
          <a:prstGeom prst="rect">
            <a:avLst/>
          </a:prstGeom>
          <a:noFill/>
        </p:spPr>
        <p:txBody>
          <a:bodyPr wrap="square" rtlCol="0">
            <a:spAutoFit/>
          </a:bodyPr>
          <a:lstStyle/>
          <a:p>
            <a:r>
              <a:rPr lang="en-GB" sz="3600" b="1">
                <a:solidFill>
                  <a:schemeClr val="bg1"/>
                </a:solidFill>
              </a:rPr>
              <a:t>USP – Unique Selling Point</a:t>
            </a:r>
          </a:p>
        </p:txBody>
      </p:sp>
      <p:sp>
        <p:nvSpPr>
          <p:cNvPr id="4" name="TextBox 3">
            <a:extLst>
              <a:ext uri="{FF2B5EF4-FFF2-40B4-BE49-F238E27FC236}">
                <a16:creationId xmlns:a16="http://schemas.microsoft.com/office/drawing/2014/main" id="{EC097853-BD94-4525-AB10-7CDEEEE9745A}"/>
              </a:ext>
            </a:extLst>
          </p:cNvPr>
          <p:cNvSpPr txBox="1"/>
          <p:nvPr/>
        </p:nvSpPr>
        <p:spPr>
          <a:xfrm>
            <a:off x="1168924" y="3752019"/>
            <a:ext cx="9747315" cy="2031325"/>
          </a:xfrm>
          <a:prstGeom prst="rect">
            <a:avLst/>
          </a:prstGeom>
          <a:noFill/>
        </p:spPr>
        <p:txBody>
          <a:bodyPr wrap="square" rtlCol="0">
            <a:spAutoFit/>
          </a:bodyPr>
          <a:lstStyle/>
          <a:p>
            <a:pPr marL="285750" indent="-285750">
              <a:buFont typeface="Arial" panose="020B0604020202020204" pitchFamily="34" charset="0"/>
              <a:buChar char="•"/>
            </a:pPr>
            <a:r>
              <a:rPr lang="en-GB" b="1">
                <a:solidFill>
                  <a:schemeClr val="bg1"/>
                </a:solidFill>
              </a:rPr>
              <a:t>A sensor that can read the alcohol content in the user’s sweat  to determine if they are over the drink drive limit and refuse them the opportunity to drive.</a:t>
            </a:r>
          </a:p>
          <a:p>
            <a:pPr marL="285750" indent="-285750">
              <a:buFont typeface="Arial" panose="020B0604020202020204" pitchFamily="34" charset="0"/>
              <a:buChar char="•"/>
            </a:pPr>
            <a:r>
              <a:rPr lang="en-GB" b="1">
                <a:solidFill>
                  <a:schemeClr val="bg1"/>
                </a:solidFill>
              </a:rPr>
              <a:t>Contain the user’s medical history in case of emergency’s. </a:t>
            </a:r>
          </a:p>
          <a:p>
            <a:pPr marL="285750" indent="-285750">
              <a:buFont typeface="Arial" panose="020B0604020202020204" pitchFamily="34" charset="0"/>
              <a:buChar char="•"/>
            </a:pPr>
            <a:r>
              <a:rPr lang="en-GB" b="1">
                <a:solidFill>
                  <a:schemeClr val="bg1"/>
                </a:solidFill>
              </a:rPr>
              <a:t>Store the name of the user/ Time / date of the journey in case evidence needs to be produced to the authorities.</a:t>
            </a:r>
          </a:p>
          <a:p>
            <a:pPr marL="285750" indent="-285750">
              <a:buFont typeface="Arial" panose="020B0604020202020204" pitchFamily="34" charset="0"/>
              <a:buChar char="•"/>
            </a:pPr>
            <a:r>
              <a:rPr lang="en-GB" b="1">
                <a:solidFill>
                  <a:schemeClr val="bg1"/>
                </a:solidFill>
              </a:rPr>
              <a:t>Gain access to DVLA database to store driver information such as points, which can result in the user not being able to drive if maximum points have been reached.</a:t>
            </a:r>
          </a:p>
        </p:txBody>
      </p:sp>
      <p:sp>
        <p:nvSpPr>
          <p:cNvPr id="5" name="TextBox 4">
            <a:extLst>
              <a:ext uri="{FF2B5EF4-FFF2-40B4-BE49-F238E27FC236}">
                <a16:creationId xmlns:a16="http://schemas.microsoft.com/office/drawing/2014/main" id="{59BACA25-26A3-45FE-90E6-303880D85D74}"/>
              </a:ext>
            </a:extLst>
          </p:cNvPr>
          <p:cNvSpPr txBox="1"/>
          <p:nvPr/>
        </p:nvSpPr>
        <p:spPr>
          <a:xfrm>
            <a:off x="9949992" y="6398604"/>
            <a:ext cx="1932494" cy="276999"/>
          </a:xfrm>
          <a:prstGeom prst="rect">
            <a:avLst/>
          </a:prstGeom>
          <a:noFill/>
        </p:spPr>
        <p:txBody>
          <a:bodyPr wrap="square" rtlCol="0">
            <a:spAutoFit/>
          </a:bodyPr>
          <a:lstStyle/>
          <a:p>
            <a:r>
              <a:rPr lang="en-GB" sz="1200" b="1">
                <a:solidFill>
                  <a:schemeClr val="bg1"/>
                </a:solidFill>
              </a:rPr>
              <a:t>Anthony Smith 1704559</a:t>
            </a:r>
          </a:p>
        </p:txBody>
      </p:sp>
    </p:spTree>
    <p:extLst>
      <p:ext uri="{BB962C8B-B14F-4D97-AF65-F5344CB8AC3E}">
        <p14:creationId xmlns:p14="http://schemas.microsoft.com/office/powerpoint/2010/main" val="818492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device&#10;&#10;Description automatically generated">
            <a:extLst>
              <a:ext uri="{FF2B5EF4-FFF2-40B4-BE49-F238E27FC236}">
                <a16:creationId xmlns:a16="http://schemas.microsoft.com/office/drawing/2014/main" id="{45B0C5EE-B14B-42DC-840F-FA5BB77D89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5513" y="314870"/>
            <a:ext cx="4894122" cy="4894122"/>
          </a:xfrm>
          <a:prstGeom prst="rect">
            <a:avLst/>
          </a:prstGeom>
        </p:spPr>
      </p:pic>
      <p:pic>
        <p:nvPicPr>
          <p:cNvPr id="5" name="Picture 4" descr="A picture containing black, sitting, luggage, white&#10;&#10;Description automatically generated">
            <a:extLst>
              <a:ext uri="{FF2B5EF4-FFF2-40B4-BE49-F238E27FC236}">
                <a16:creationId xmlns:a16="http://schemas.microsoft.com/office/drawing/2014/main" id="{5ECF8F91-C535-4E36-8777-30FBE3F194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75122" y="2761931"/>
            <a:ext cx="3499795" cy="3499795"/>
          </a:xfrm>
          <a:prstGeom prst="rect">
            <a:avLst/>
          </a:prstGeom>
        </p:spPr>
      </p:pic>
      <p:cxnSp>
        <p:nvCxnSpPr>
          <p:cNvPr id="9" name="Straight Arrow Connector 8">
            <a:extLst>
              <a:ext uri="{FF2B5EF4-FFF2-40B4-BE49-F238E27FC236}">
                <a16:creationId xmlns:a16="http://schemas.microsoft.com/office/drawing/2014/main" id="{2292F7D7-9FFF-4BBC-A155-4A7ECFCECD38}"/>
              </a:ext>
            </a:extLst>
          </p:cNvPr>
          <p:cNvCxnSpPr>
            <a:cxnSpLocks/>
          </p:cNvCxnSpPr>
          <p:nvPr/>
        </p:nvCxnSpPr>
        <p:spPr>
          <a:xfrm>
            <a:off x="1348033" y="1725105"/>
            <a:ext cx="1668544" cy="93325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AB55D1D3-5550-4FA9-9ED4-BB8E3E1352BD}"/>
              </a:ext>
            </a:extLst>
          </p:cNvPr>
          <p:cNvSpPr txBox="1"/>
          <p:nvPr/>
        </p:nvSpPr>
        <p:spPr>
          <a:xfrm>
            <a:off x="282532" y="1355773"/>
            <a:ext cx="2688483" cy="369332"/>
          </a:xfrm>
          <a:prstGeom prst="rect">
            <a:avLst/>
          </a:prstGeom>
          <a:noFill/>
        </p:spPr>
        <p:txBody>
          <a:bodyPr wrap="square" rtlCol="0">
            <a:spAutoFit/>
          </a:bodyPr>
          <a:lstStyle/>
          <a:p>
            <a:r>
              <a:rPr lang="en-GB" b="1">
                <a:solidFill>
                  <a:schemeClr val="bg1"/>
                </a:solidFill>
              </a:rPr>
              <a:t>OLED Touch Screen</a:t>
            </a:r>
          </a:p>
        </p:txBody>
      </p:sp>
      <p:cxnSp>
        <p:nvCxnSpPr>
          <p:cNvPr id="14" name="Straight Arrow Connector 13">
            <a:extLst>
              <a:ext uri="{FF2B5EF4-FFF2-40B4-BE49-F238E27FC236}">
                <a16:creationId xmlns:a16="http://schemas.microsoft.com/office/drawing/2014/main" id="{66DE1DC4-8EA1-465A-85FE-1701D76FECD2}"/>
              </a:ext>
            </a:extLst>
          </p:cNvPr>
          <p:cNvCxnSpPr/>
          <p:nvPr/>
        </p:nvCxnSpPr>
        <p:spPr>
          <a:xfrm flipV="1">
            <a:off x="1626773" y="3280528"/>
            <a:ext cx="1625474" cy="95210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F38742E-A1A5-47BF-BC53-2BEAF200200D}"/>
              </a:ext>
            </a:extLst>
          </p:cNvPr>
          <p:cNvSpPr txBox="1"/>
          <p:nvPr/>
        </p:nvSpPr>
        <p:spPr>
          <a:xfrm>
            <a:off x="187154" y="4232635"/>
            <a:ext cx="3157979" cy="369332"/>
          </a:xfrm>
          <a:prstGeom prst="rect">
            <a:avLst/>
          </a:prstGeom>
          <a:noFill/>
        </p:spPr>
        <p:txBody>
          <a:bodyPr wrap="square" rtlCol="0">
            <a:spAutoFit/>
          </a:bodyPr>
          <a:lstStyle/>
          <a:p>
            <a:r>
              <a:rPr lang="en-GB" b="1">
                <a:solidFill>
                  <a:schemeClr val="bg1">
                    <a:lumMod val="95000"/>
                    <a:lumOff val="5000"/>
                  </a:schemeClr>
                </a:solidFill>
              </a:rPr>
              <a:t>Business Logo Background</a:t>
            </a:r>
          </a:p>
        </p:txBody>
      </p:sp>
      <p:cxnSp>
        <p:nvCxnSpPr>
          <p:cNvPr id="17" name="Straight Arrow Connector 16">
            <a:extLst>
              <a:ext uri="{FF2B5EF4-FFF2-40B4-BE49-F238E27FC236}">
                <a16:creationId xmlns:a16="http://schemas.microsoft.com/office/drawing/2014/main" id="{0B10C5A6-4C37-42B7-A6B8-A5CA46A53F66}"/>
              </a:ext>
            </a:extLst>
          </p:cNvPr>
          <p:cNvCxnSpPr/>
          <p:nvPr/>
        </p:nvCxnSpPr>
        <p:spPr>
          <a:xfrm flipH="1">
            <a:off x="5722070" y="1027522"/>
            <a:ext cx="1329179" cy="116421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6D8C4895-71B2-44E3-887B-1F8914EF980B}"/>
              </a:ext>
            </a:extLst>
          </p:cNvPr>
          <p:cNvSpPr txBox="1"/>
          <p:nvPr/>
        </p:nvSpPr>
        <p:spPr>
          <a:xfrm>
            <a:off x="5344998" y="622868"/>
            <a:ext cx="4345757" cy="369332"/>
          </a:xfrm>
          <a:prstGeom prst="rect">
            <a:avLst/>
          </a:prstGeom>
          <a:noFill/>
        </p:spPr>
        <p:txBody>
          <a:bodyPr wrap="square" rtlCol="0">
            <a:spAutoFit/>
          </a:bodyPr>
          <a:lstStyle/>
          <a:p>
            <a:r>
              <a:rPr lang="en-GB" b="1">
                <a:solidFill>
                  <a:schemeClr val="bg1">
                    <a:lumMod val="95000"/>
                    <a:lumOff val="5000"/>
                  </a:schemeClr>
                </a:solidFill>
              </a:rPr>
              <a:t>Fingerprint Sensor Under Screen</a:t>
            </a:r>
          </a:p>
        </p:txBody>
      </p:sp>
      <p:cxnSp>
        <p:nvCxnSpPr>
          <p:cNvPr id="20" name="Straight Arrow Connector 19">
            <a:extLst>
              <a:ext uri="{FF2B5EF4-FFF2-40B4-BE49-F238E27FC236}">
                <a16:creationId xmlns:a16="http://schemas.microsoft.com/office/drawing/2014/main" id="{40600B59-42FB-4C7D-B459-0FC453602EAC}"/>
              </a:ext>
            </a:extLst>
          </p:cNvPr>
          <p:cNvCxnSpPr/>
          <p:nvPr/>
        </p:nvCxnSpPr>
        <p:spPr>
          <a:xfrm flipH="1">
            <a:off x="9049732" y="2356701"/>
            <a:ext cx="641023" cy="158370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E37FD07A-F06E-4F28-926A-DB784D329403}"/>
              </a:ext>
            </a:extLst>
          </p:cNvPr>
          <p:cNvSpPr txBox="1"/>
          <p:nvPr/>
        </p:nvSpPr>
        <p:spPr>
          <a:xfrm>
            <a:off x="8785781" y="1968195"/>
            <a:ext cx="2281287" cy="369332"/>
          </a:xfrm>
          <a:prstGeom prst="rect">
            <a:avLst/>
          </a:prstGeom>
          <a:noFill/>
        </p:spPr>
        <p:txBody>
          <a:bodyPr wrap="square" rtlCol="0">
            <a:spAutoFit/>
          </a:bodyPr>
          <a:lstStyle/>
          <a:p>
            <a:r>
              <a:rPr lang="en-GB" b="1">
                <a:solidFill>
                  <a:schemeClr val="bg1">
                    <a:lumMod val="95000"/>
                    <a:lumOff val="5000"/>
                  </a:schemeClr>
                </a:solidFill>
              </a:rPr>
              <a:t>Screen in Standby</a:t>
            </a:r>
          </a:p>
        </p:txBody>
      </p:sp>
      <p:cxnSp>
        <p:nvCxnSpPr>
          <p:cNvPr id="23" name="Straight Arrow Connector 22">
            <a:extLst>
              <a:ext uri="{FF2B5EF4-FFF2-40B4-BE49-F238E27FC236}">
                <a16:creationId xmlns:a16="http://schemas.microsoft.com/office/drawing/2014/main" id="{94A97F65-90F8-484C-80BD-682C40E00F16}"/>
              </a:ext>
            </a:extLst>
          </p:cNvPr>
          <p:cNvCxnSpPr/>
          <p:nvPr/>
        </p:nvCxnSpPr>
        <p:spPr>
          <a:xfrm flipV="1">
            <a:off x="7503736" y="4986779"/>
            <a:ext cx="1470582" cy="82955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9E68B00C-5A8F-4943-85B3-20AAE69D1DFD}"/>
              </a:ext>
            </a:extLst>
          </p:cNvPr>
          <p:cNvSpPr txBox="1"/>
          <p:nvPr/>
        </p:nvSpPr>
        <p:spPr>
          <a:xfrm>
            <a:off x="6018163" y="5786894"/>
            <a:ext cx="2799761" cy="369332"/>
          </a:xfrm>
          <a:prstGeom prst="rect">
            <a:avLst/>
          </a:prstGeom>
          <a:noFill/>
        </p:spPr>
        <p:txBody>
          <a:bodyPr wrap="square" rtlCol="0">
            <a:spAutoFit/>
          </a:bodyPr>
          <a:lstStyle/>
          <a:p>
            <a:r>
              <a:rPr lang="en-GB" b="1">
                <a:solidFill>
                  <a:schemeClr val="bg1">
                    <a:lumMod val="95000"/>
                    <a:lumOff val="5000"/>
                  </a:schemeClr>
                </a:solidFill>
              </a:rPr>
              <a:t>USB-c Charger Port</a:t>
            </a:r>
          </a:p>
        </p:txBody>
      </p:sp>
      <p:cxnSp>
        <p:nvCxnSpPr>
          <p:cNvPr id="26" name="Straight Arrow Connector 25">
            <a:extLst>
              <a:ext uri="{FF2B5EF4-FFF2-40B4-BE49-F238E27FC236}">
                <a16:creationId xmlns:a16="http://schemas.microsoft.com/office/drawing/2014/main" id="{4769A727-A151-4D2F-87E7-114954303BE2}"/>
              </a:ext>
            </a:extLst>
          </p:cNvPr>
          <p:cNvCxnSpPr/>
          <p:nvPr/>
        </p:nvCxnSpPr>
        <p:spPr>
          <a:xfrm flipV="1">
            <a:off x="10444899" y="5118755"/>
            <a:ext cx="329938" cy="1142971"/>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C48A7863-6D82-4069-B27B-5373FCFEA8F5}"/>
              </a:ext>
            </a:extLst>
          </p:cNvPr>
          <p:cNvSpPr txBox="1"/>
          <p:nvPr/>
        </p:nvSpPr>
        <p:spPr>
          <a:xfrm>
            <a:off x="7909089" y="6297228"/>
            <a:ext cx="4392890" cy="369332"/>
          </a:xfrm>
          <a:prstGeom prst="rect">
            <a:avLst/>
          </a:prstGeom>
          <a:noFill/>
        </p:spPr>
        <p:txBody>
          <a:bodyPr wrap="square" rtlCol="0">
            <a:spAutoFit/>
          </a:bodyPr>
          <a:lstStyle/>
          <a:p>
            <a:r>
              <a:rPr lang="en-GB" b="1">
                <a:solidFill>
                  <a:schemeClr val="bg1">
                    <a:lumMod val="95000"/>
                    <a:lumOff val="5000"/>
                  </a:schemeClr>
                </a:solidFill>
              </a:rPr>
              <a:t>Key barrel dependant on Car Make</a:t>
            </a:r>
          </a:p>
        </p:txBody>
      </p:sp>
      <p:cxnSp>
        <p:nvCxnSpPr>
          <p:cNvPr id="29" name="Straight Arrow Connector 28">
            <a:extLst>
              <a:ext uri="{FF2B5EF4-FFF2-40B4-BE49-F238E27FC236}">
                <a16:creationId xmlns:a16="http://schemas.microsoft.com/office/drawing/2014/main" id="{3392FF21-AF8C-48A1-A9D4-BCBA511EDBB2}"/>
              </a:ext>
            </a:extLst>
          </p:cNvPr>
          <p:cNvCxnSpPr/>
          <p:nvPr/>
        </p:nvCxnSpPr>
        <p:spPr>
          <a:xfrm flipV="1">
            <a:off x="4524866" y="3855563"/>
            <a:ext cx="433633" cy="164026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0A212A2B-CCD4-44CD-88D8-9C3745B2EFD3}"/>
              </a:ext>
            </a:extLst>
          </p:cNvPr>
          <p:cNvSpPr txBox="1"/>
          <p:nvPr/>
        </p:nvSpPr>
        <p:spPr>
          <a:xfrm>
            <a:off x="2263329" y="5513517"/>
            <a:ext cx="3402784" cy="646331"/>
          </a:xfrm>
          <a:prstGeom prst="rect">
            <a:avLst/>
          </a:prstGeom>
          <a:noFill/>
        </p:spPr>
        <p:txBody>
          <a:bodyPr wrap="square" rtlCol="0">
            <a:spAutoFit/>
          </a:bodyPr>
          <a:lstStyle/>
          <a:p>
            <a:pPr algn="ctr"/>
            <a:r>
              <a:rPr lang="en-GB" b="1">
                <a:solidFill>
                  <a:schemeClr val="bg1">
                    <a:lumMod val="95000"/>
                    <a:lumOff val="5000"/>
                  </a:schemeClr>
                </a:solidFill>
              </a:rPr>
              <a:t>Charger Pad Underneath (optional)</a:t>
            </a:r>
          </a:p>
        </p:txBody>
      </p:sp>
      <p:sp>
        <p:nvSpPr>
          <p:cNvPr id="31" name="TextBox 30">
            <a:extLst>
              <a:ext uri="{FF2B5EF4-FFF2-40B4-BE49-F238E27FC236}">
                <a16:creationId xmlns:a16="http://schemas.microsoft.com/office/drawing/2014/main" id="{3C9F884F-992D-45A0-BB51-78CF28892D76}"/>
              </a:ext>
            </a:extLst>
          </p:cNvPr>
          <p:cNvSpPr txBox="1"/>
          <p:nvPr/>
        </p:nvSpPr>
        <p:spPr>
          <a:xfrm>
            <a:off x="219267" y="276248"/>
            <a:ext cx="4563955" cy="584775"/>
          </a:xfrm>
          <a:prstGeom prst="rect">
            <a:avLst/>
          </a:prstGeom>
          <a:noFill/>
        </p:spPr>
        <p:txBody>
          <a:bodyPr wrap="square" rtlCol="0">
            <a:spAutoFit/>
          </a:bodyPr>
          <a:lstStyle/>
          <a:p>
            <a:r>
              <a:rPr lang="en-GB" sz="3200" b="1">
                <a:solidFill>
                  <a:srgbClr val="0070C0"/>
                </a:solidFill>
                <a:latin typeface="Alien Encounters" panose="00000400000000000000" pitchFamily="2" charset="0"/>
              </a:rPr>
              <a:t>Design Prototype</a:t>
            </a:r>
          </a:p>
        </p:txBody>
      </p:sp>
      <p:sp>
        <p:nvSpPr>
          <p:cNvPr id="32" name="TextBox 31">
            <a:extLst>
              <a:ext uri="{FF2B5EF4-FFF2-40B4-BE49-F238E27FC236}">
                <a16:creationId xmlns:a16="http://schemas.microsoft.com/office/drawing/2014/main" id="{4C73F978-AF4D-40E2-BB50-0976FC761072}"/>
              </a:ext>
            </a:extLst>
          </p:cNvPr>
          <p:cNvSpPr txBox="1"/>
          <p:nvPr/>
        </p:nvSpPr>
        <p:spPr>
          <a:xfrm>
            <a:off x="187154" y="6528060"/>
            <a:ext cx="3139125" cy="276999"/>
          </a:xfrm>
          <a:prstGeom prst="rect">
            <a:avLst/>
          </a:prstGeom>
          <a:noFill/>
        </p:spPr>
        <p:txBody>
          <a:bodyPr wrap="square" rtlCol="0">
            <a:spAutoFit/>
          </a:bodyPr>
          <a:lstStyle/>
          <a:p>
            <a:r>
              <a:rPr lang="en-GB" sz="1200" b="1">
                <a:solidFill>
                  <a:schemeClr val="bg1"/>
                </a:solidFill>
              </a:rPr>
              <a:t>Anthony Smith 1704559</a:t>
            </a:r>
          </a:p>
        </p:txBody>
      </p:sp>
      <p:sp>
        <p:nvSpPr>
          <p:cNvPr id="2" name="TextBox 1">
            <a:extLst>
              <a:ext uri="{FF2B5EF4-FFF2-40B4-BE49-F238E27FC236}">
                <a16:creationId xmlns:a16="http://schemas.microsoft.com/office/drawing/2014/main" id="{86659326-8B5A-4262-BC8A-3824260B3448}"/>
              </a:ext>
            </a:extLst>
          </p:cNvPr>
          <p:cNvSpPr txBox="1"/>
          <p:nvPr/>
        </p:nvSpPr>
        <p:spPr>
          <a:xfrm>
            <a:off x="11174917" y="5909310"/>
            <a:ext cx="597983" cy="369332"/>
          </a:xfrm>
          <a:prstGeom prst="rect">
            <a:avLst/>
          </a:prstGeom>
          <a:noFill/>
        </p:spPr>
        <p:txBody>
          <a:bodyPr wrap="square" rtlCol="0">
            <a:spAutoFit/>
          </a:bodyPr>
          <a:lstStyle/>
          <a:p>
            <a:r>
              <a:rPr lang="en-GB" dirty="0">
                <a:solidFill>
                  <a:schemeClr val="bg1"/>
                </a:solidFill>
              </a:rPr>
              <a:t>[8]</a:t>
            </a:r>
          </a:p>
        </p:txBody>
      </p:sp>
    </p:spTree>
    <p:extLst>
      <p:ext uri="{BB962C8B-B14F-4D97-AF65-F5344CB8AC3E}">
        <p14:creationId xmlns:p14="http://schemas.microsoft.com/office/powerpoint/2010/main" val="6406691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0E8A61E-44BB-4F5D-B479-CE86E4497862}"/>
              </a:ext>
            </a:extLst>
          </p:cNvPr>
          <p:cNvSpPr/>
          <p:nvPr/>
        </p:nvSpPr>
        <p:spPr>
          <a:xfrm>
            <a:off x="9249634" y="2782669"/>
            <a:ext cx="2243580" cy="237379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F4BB0B09-A7C2-4E2B-87E8-C04E6D9A2241}"/>
              </a:ext>
            </a:extLst>
          </p:cNvPr>
          <p:cNvSpPr/>
          <p:nvPr/>
        </p:nvSpPr>
        <p:spPr>
          <a:xfrm>
            <a:off x="564053" y="2782669"/>
            <a:ext cx="1767326" cy="237379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34D4F1B7-A19F-4966-8D9D-05110E017BD6}"/>
              </a:ext>
            </a:extLst>
          </p:cNvPr>
          <p:cNvSpPr/>
          <p:nvPr/>
        </p:nvSpPr>
        <p:spPr>
          <a:xfrm>
            <a:off x="2593725" y="2782669"/>
            <a:ext cx="2635493" cy="237379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30BE29D6-979F-40CD-933B-E37135F07A95}"/>
              </a:ext>
            </a:extLst>
          </p:cNvPr>
          <p:cNvSpPr/>
          <p:nvPr/>
        </p:nvSpPr>
        <p:spPr>
          <a:xfrm>
            <a:off x="5636342" y="2782669"/>
            <a:ext cx="3025504" cy="237379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9C903050-32A9-4A6C-B97C-D63345865CED}"/>
              </a:ext>
            </a:extLst>
          </p:cNvPr>
          <p:cNvSpPr txBox="1"/>
          <p:nvPr/>
        </p:nvSpPr>
        <p:spPr>
          <a:xfrm>
            <a:off x="2054041" y="623784"/>
            <a:ext cx="7957225" cy="1631216"/>
          </a:xfrm>
          <a:prstGeom prst="rect">
            <a:avLst/>
          </a:prstGeom>
          <a:noFill/>
        </p:spPr>
        <p:txBody>
          <a:bodyPr wrap="square" rtlCol="0">
            <a:spAutoFit/>
          </a:bodyPr>
          <a:lstStyle/>
          <a:p>
            <a:pPr algn="ctr"/>
            <a:r>
              <a:rPr lang="en-GB" sz="2800" b="1" u="sng">
                <a:solidFill>
                  <a:schemeClr val="bg1"/>
                </a:solidFill>
              </a:rPr>
              <a:t>Initial Requirements</a:t>
            </a:r>
          </a:p>
          <a:p>
            <a:endParaRPr lang="en-GB" b="1">
              <a:solidFill>
                <a:schemeClr val="bg1"/>
              </a:solidFill>
            </a:endParaRPr>
          </a:p>
          <a:p>
            <a:endParaRPr lang="en-GB" b="1">
              <a:solidFill>
                <a:schemeClr val="bg1"/>
              </a:solidFill>
            </a:endParaRPr>
          </a:p>
          <a:p>
            <a:pPr algn="ctr"/>
            <a:r>
              <a:rPr lang="en-GB" b="1">
                <a:solidFill>
                  <a:schemeClr val="bg1"/>
                </a:solidFill>
              </a:rPr>
              <a:t>As a group, we compiled a MOSCOW chart to cover the functionality of the key:</a:t>
            </a:r>
          </a:p>
        </p:txBody>
      </p:sp>
      <p:sp>
        <p:nvSpPr>
          <p:cNvPr id="3" name="TextBox 2">
            <a:extLst>
              <a:ext uri="{FF2B5EF4-FFF2-40B4-BE49-F238E27FC236}">
                <a16:creationId xmlns:a16="http://schemas.microsoft.com/office/drawing/2014/main" id="{9E04EC89-4711-4532-9381-8200DA91CEBE}"/>
              </a:ext>
            </a:extLst>
          </p:cNvPr>
          <p:cNvSpPr txBox="1"/>
          <p:nvPr/>
        </p:nvSpPr>
        <p:spPr>
          <a:xfrm>
            <a:off x="550142" y="2883095"/>
            <a:ext cx="1767325" cy="1815882"/>
          </a:xfrm>
          <a:prstGeom prst="rect">
            <a:avLst/>
          </a:prstGeom>
          <a:noFill/>
        </p:spPr>
        <p:txBody>
          <a:bodyPr wrap="square" rtlCol="0">
            <a:spAutoFit/>
          </a:bodyPr>
          <a:lstStyle/>
          <a:p>
            <a:pPr algn="ctr"/>
            <a:r>
              <a:rPr lang="en-GB" sz="1400" b="1" u="sng">
                <a:solidFill>
                  <a:schemeClr val="bg1"/>
                </a:solidFill>
              </a:rPr>
              <a:t>Must Have</a:t>
            </a:r>
          </a:p>
          <a:p>
            <a:pPr algn="ctr"/>
            <a:endParaRPr lang="en-GB" sz="1400" b="1">
              <a:solidFill>
                <a:schemeClr val="bg1"/>
              </a:solidFill>
            </a:endParaRPr>
          </a:p>
          <a:p>
            <a:pPr algn="ctr"/>
            <a:r>
              <a:rPr lang="en-GB" sz="1400" b="1">
                <a:solidFill>
                  <a:schemeClr val="bg1"/>
                </a:solidFill>
              </a:rPr>
              <a:t>Biometrics</a:t>
            </a:r>
          </a:p>
          <a:p>
            <a:pPr algn="ctr"/>
            <a:r>
              <a:rPr lang="en-GB" sz="1400" b="1">
                <a:solidFill>
                  <a:schemeClr val="bg1"/>
                </a:solidFill>
              </a:rPr>
              <a:t> </a:t>
            </a:r>
            <a:r>
              <a:rPr lang="en-GB" sz="1400" b="1" err="1">
                <a:solidFill>
                  <a:schemeClr val="bg1"/>
                </a:solidFill>
              </a:rPr>
              <a:t>Blutooth</a:t>
            </a:r>
            <a:endParaRPr lang="en-GB" sz="1400" b="1">
              <a:solidFill>
                <a:schemeClr val="bg1"/>
              </a:solidFill>
            </a:endParaRPr>
          </a:p>
          <a:p>
            <a:pPr algn="ctr"/>
            <a:r>
              <a:rPr lang="en-GB" sz="1400" b="1">
                <a:solidFill>
                  <a:schemeClr val="bg1"/>
                </a:solidFill>
              </a:rPr>
              <a:t>Prototype</a:t>
            </a:r>
          </a:p>
          <a:p>
            <a:pPr algn="ctr"/>
            <a:r>
              <a:rPr lang="en-GB" sz="1400" b="1">
                <a:solidFill>
                  <a:schemeClr val="bg1"/>
                </a:solidFill>
              </a:rPr>
              <a:t>Website / App</a:t>
            </a:r>
          </a:p>
          <a:p>
            <a:pPr algn="ctr"/>
            <a:r>
              <a:rPr lang="en-GB" sz="1400" b="1">
                <a:solidFill>
                  <a:schemeClr val="bg1"/>
                </a:solidFill>
              </a:rPr>
              <a:t>Database</a:t>
            </a:r>
          </a:p>
          <a:p>
            <a:pPr algn="ctr"/>
            <a:endParaRPr lang="en-GB" sz="1400" b="1">
              <a:solidFill>
                <a:schemeClr val="bg1"/>
              </a:solidFill>
            </a:endParaRPr>
          </a:p>
        </p:txBody>
      </p:sp>
      <p:sp>
        <p:nvSpPr>
          <p:cNvPr id="4" name="TextBox 3">
            <a:extLst>
              <a:ext uri="{FF2B5EF4-FFF2-40B4-BE49-F238E27FC236}">
                <a16:creationId xmlns:a16="http://schemas.microsoft.com/office/drawing/2014/main" id="{7B6837CF-DD56-48AC-9D1B-BC7C0CDCD4A0}"/>
              </a:ext>
            </a:extLst>
          </p:cNvPr>
          <p:cNvSpPr txBox="1"/>
          <p:nvPr/>
        </p:nvSpPr>
        <p:spPr>
          <a:xfrm>
            <a:off x="2525731" y="2881588"/>
            <a:ext cx="2771480" cy="1600438"/>
          </a:xfrm>
          <a:prstGeom prst="rect">
            <a:avLst/>
          </a:prstGeom>
          <a:noFill/>
        </p:spPr>
        <p:txBody>
          <a:bodyPr wrap="square" rtlCol="0">
            <a:spAutoFit/>
          </a:bodyPr>
          <a:lstStyle/>
          <a:p>
            <a:pPr algn="ctr"/>
            <a:r>
              <a:rPr lang="en-GB" sz="1400" b="1" u="sng">
                <a:solidFill>
                  <a:schemeClr val="bg1"/>
                </a:solidFill>
              </a:rPr>
              <a:t>Should Have</a:t>
            </a:r>
          </a:p>
          <a:p>
            <a:pPr algn="ctr"/>
            <a:endParaRPr lang="en-GB" sz="1400" b="1">
              <a:solidFill>
                <a:schemeClr val="bg1"/>
              </a:solidFill>
            </a:endParaRPr>
          </a:p>
          <a:p>
            <a:pPr algn="ctr"/>
            <a:r>
              <a:rPr lang="en-GB" sz="1400" b="1">
                <a:solidFill>
                  <a:schemeClr val="bg1"/>
                </a:solidFill>
              </a:rPr>
              <a:t>OLED</a:t>
            </a:r>
          </a:p>
          <a:p>
            <a:pPr algn="ctr"/>
            <a:r>
              <a:rPr lang="en-GB" sz="1400" b="1">
                <a:solidFill>
                  <a:schemeClr val="bg1"/>
                </a:solidFill>
              </a:rPr>
              <a:t>GPS / Tracker</a:t>
            </a:r>
          </a:p>
          <a:p>
            <a:pPr algn="ctr"/>
            <a:r>
              <a:rPr lang="en-GB" sz="1400" b="1">
                <a:solidFill>
                  <a:schemeClr val="bg1"/>
                </a:solidFill>
              </a:rPr>
              <a:t>Indicator to show Operation</a:t>
            </a:r>
          </a:p>
          <a:p>
            <a:pPr algn="ctr"/>
            <a:r>
              <a:rPr lang="en-GB" sz="1400" b="1">
                <a:solidFill>
                  <a:schemeClr val="bg1"/>
                </a:solidFill>
              </a:rPr>
              <a:t>Charging Capabilities</a:t>
            </a:r>
          </a:p>
          <a:p>
            <a:pPr algn="ctr"/>
            <a:r>
              <a:rPr lang="en-GB" sz="1400" b="1">
                <a:solidFill>
                  <a:schemeClr val="bg1"/>
                </a:solidFill>
              </a:rPr>
              <a:t>Alcohol Reader</a:t>
            </a:r>
          </a:p>
        </p:txBody>
      </p:sp>
      <p:sp>
        <p:nvSpPr>
          <p:cNvPr id="5" name="TextBox 4">
            <a:extLst>
              <a:ext uri="{FF2B5EF4-FFF2-40B4-BE49-F238E27FC236}">
                <a16:creationId xmlns:a16="http://schemas.microsoft.com/office/drawing/2014/main" id="{05FD984E-0BA8-4481-B018-8831C986586A}"/>
              </a:ext>
            </a:extLst>
          </p:cNvPr>
          <p:cNvSpPr txBox="1"/>
          <p:nvPr/>
        </p:nvSpPr>
        <p:spPr>
          <a:xfrm>
            <a:off x="5716219" y="2883095"/>
            <a:ext cx="2865750" cy="2462213"/>
          </a:xfrm>
          <a:prstGeom prst="rect">
            <a:avLst/>
          </a:prstGeom>
          <a:noFill/>
        </p:spPr>
        <p:txBody>
          <a:bodyPr wrap="square" rtlCol="0">
            <a:spAutoFit/>
          </a:bodyPr>
          <a:lstStyle/>
          <a:p>
            <a:pPr algn="ctr"/>
            <a:r>
              <a:rPr lang="en-GB" sz="1400" b="1" u="sng">
                <a:solidFill>
                  <a:schemeClr val="bg1"/>
                </a:solidFill>
              </a:rPr>
              <a:t>Could Have</a:t>
            </a:r>
          </a:p>
          <a:p>
            <a:pPr algn="ctr"/>
            <a:endParaRPr lang="en-GB" sz="1400" b="1" u="sng">
              <a:solidFill>
                <a:schemeClr val="bg1"/>
              </a:solidFill>
            </a:endParaRPr>
          </a:p>
          <a:p>
            <a:pPr algn="ctr"/>
            <a:r>
              <a:rPr lang="en-GB" sz="1400" b="1">
                <a:solidFill>
                  <a:schemeClr val="bg1"/>
                </a:solidFill>
              </a:rPr>
              <a:t>Medical Records</a:t>
            </a:r>
          </a:p>
          <a:p>
            <a:pPr algn="ctr"/>
            <a:r>
              <a:rPr lang="en-GB" sz="1400" b="1">
                <a:solidFill>
                  <a:schemeClr val="bg1"/>
                </a:solidFill>
              </a:rPr>
              <a:t>Security Features</a:t>
            </a:r>
          </a:p>
          <a:p>
            <a:pPr algn="ctr"/>
            <a:r>
              <a:rPr lang="en-GB" sz="1400" b="1">
                <a:solidFill>
                  <a:schemeClr val="bg1"/>
                </a:solidFill>
              </a:rPr>
              <a:t>SOS Feature</a:t>
            </a:r>
          </a:p>
          <a:p>
            <a:pPr algn="ctr"/>
            <a:r>
              <a:rPr lang="en-GB" sz="1400" b="1">
                <a:solidFill>
                  <a:schemeClr val="bg1"/>
                </a:solidFill>
              </a:rPr>
              <a:t>Public Transport Feature</a:t>
            </a:r>
          </a:p>
          <a:p>
            <a:pPr algn="ctr"/>
            <a:r>
              <a:rPr lang="en-GB" sz="1400" b="1">
                <a:solidFill>
                  <a:schemeClr val="bg1"/>
                </a:solidFill>
              </a:rPr>
              <a:t>Voice Recognition</a:t>
            </a:r>
          </a:p>
          <a:p>
            <a:pPr algn="ctr"/>
            <a:r>
              <a:rPr lang="en-GB" sz="1400" b="1">
                <a:solidFill>
                  <a:schemeClr val="bg1"/>
                </a:solidFill>
              </a:rPr>
              <a:t>DVLA Connection</a:t>
            </a:r>
          </a:p>
          <a:p>
            <a:pPr algn="ctr"/>
            <a:r>
              <a:rPr lang="en-GB" sz="1400" b="1">
                <a:solidFill>
                  <a:schemeClr val="bg1"/>
                </a:solidFill>
              </a:rPr>
              <a:t>Police Accessibility</a:t>
            </a:r>
          </a:p>
          <a:p>
            <a:pPr algn="ctr"/>
            <a:r>
              <a:rPr lang="en-GB" sz="1400" b="1">
                <a:solidFill>
                  <a:schemeClr val="bg1"/>
                </a:solidFill>
              </a:rPr>
              <a:t>Insurance Purposes / Blackbox</a:t>
            </a:r>
          </a:p>
          <a:p>
            <a:pPr algn="ctr"/>
            <a:endParaRPr lang="en-GB" sz="1400" b="1">
              <a:solidFill>
                <a:schemeClr val="bg1"/>
              </a:solidFill>
            </a:endParaRPr>
          </a:p>
        </p:txBody>
      </p:sp>
      <p:sp>
        <p:nvSpPr>
          <p:cNvPr id="6" name="TextBox 5">
            <a:extLst>
              <a:ext uri="{FF2B5EF4-FFF2-40B4-BE49-F238E27FC236}">
                <a16:creationId xmlns:a16="http://schemas.microsoft.com/office/drawing/2014/main" id="{ACA05C36-DC85-4FC2-9C5A-316CD6EB06A5}"/>
              </a:ext>
            </a:extLst>
          </p:cNvPr>
          <p:cNvSpPr txBox="1"/>
          <p:nvPr/>
        </p:nvSpPr>
        <p:spPr>
          <a:xfrm>
            <a:off x="9249634" y="2883095"/>
            <a:ext cx="2243580" cy="1169551"/>
          </a:xfrm>
          <a:prstGeom prst="rect">
            <a:avLst/>
          </a:prstGeom>
          <a:noFill/>
        </p:spPr>
        <p:txBody>
          <a:bodyPr wrap="square" rtlCol="0">
            <a:spAutoFit/>
          </a:bodyPr>
          <a:lstStyle/>
          <a:p>
            <a:pPr algn="ctr"/>
            <a:r>
              <a:rPr lang="en-GB" sz="1400" b="1" u="sng">
                <a:solidFill>
                  <a:schemeClr val="bg1"/>
                </a:solidFill>
              </a:rPr>
              <a:t>Won’t Have</a:t>
            </a:r>
          </a:p>
          <a:p>
            <a:endParaRPr lang="en-GB" sz="1400" b="1">
              <a:solidFill>
                <a:schemeClr val="bg1"/>
              </a:solidFill>
            </a:endParaRPr>
          </a:p>
          <a:p>
            <a:pPr algn="ctr"/>
            <a:r>
              <a:rPr lang="en-GB" sz="1400" b="1">
                <a:solidFill>
                  <a:schemeClr val="bg1"/>
                </a:solidFill>
              </a:rPr>
              <a:t>ECU Connection</a:t>
            </a:r>
          </a:p>
          <a:p>
            <a:pPr algn="ctr"/>
            <a:r>
              <a:rPr lang="en-GB" sz="1400" b="1">
                <a:solidFill>
                  <a:schemeClr val="bg1"/>
                </a:solidFill>
              </a:rPr>
              <a:t>None Universal</a:t>
            </a:r>
          </a:p>
          <a:p>
            <a:pPr algn="ctr"/>
            <a:r>
              <a:rPr lang="en-GB" sz="1400" b="1">
                <a:solidFill>
                  <a:schemeClr val="bg1"/>
                </a:solidFill>
              </a:rPr>
              <a:t>No Input Data Features</a:t>
            </a:r>
          </a:p>
        </p:txBody>
      </p:sp>
      <p:sp>
        <p:nvSpPr>
          <p:cNvPr id="16" name="TextBox 15">
            <a:extLst>
              <a:ext uri="{FF2B5EF4-FFF2-40B4-BE49-F238E27FC236}">
                <a16:creationId xmlns:a16="http://schemas.microsoft.com/office/drawing/2014/main" id="{2B8A9F41-7A54-4056-B05C-1EE8E3F6B7E2}"/>
              </a:ext>
            </a:extLst>
          </p:cNvPr>
          <p:cNvSpPr txBox="1"/>
          <p:nvPr/>
        </p:nvSpPr>
        <p:spPr>
          <a:xfrm>
            <a:off x="197963" y="6513921"/>
            <a:ext cx="3280528" cy="276999"/>
          </a:xfrm>
          <a:prstGeom prst="rect">
            <a:avLst/>
          </a:prstGeom>
          <a:noFill/>
        </p:spPr>
        <p:txBody>
          <a:bodyPr wrap="square" rtlCol="0">
            <a:spAutoFit/>
          </a:bodyPr>
          <a:lstStyle/>
          <a:p>
            <a:r>
              <a:rPr lang="en-GB" sz="1200" b="1">
                <a:solidFill>
                  <a:schemeClr val="bg1"/>
                </a:solidFill>
              </a:rPr>
              <a:t>Anthony Smith 1704559</a:t>
            </a:r>
          </a:p>
        </p:txBody>
      </p:sp>
    </p:spTree>
    <p:extLst>
      <p:ext uri="{BB962C8B-B14F-4D97-AF65-F5344CB8AC3E}">
        <p14:creationId xmlns:p14="http://schemas.microsoft.com/office/powerpoint/2010/main" val="4104575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A32969BF-36CA-49BB-97EA-5C0CE52530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740" y="478568"/>
            <a:ext cx="6202680" cy="3261360"/>
          </a:xfrm>
          <a:prstGeom prst="rect">
            <a:avLst/>
          </a:prstGeom>
        </p:spPr>
      </p:pic>
      <p:pic>
        <p:nvPicPr>
          <p:cNvPr id="5" name="Picture 4" descr="A screenshot of a cell phone&#10;&#10;Description automatically generated">
            <a:extLst>
              <a:ext uri="{FF2B5EF4-FFF2-40B4-BE49-F238E27FC236}">
                <a16:creationId xmlns:a16="http://schemas.microsoft.com/office/drawing/2014/main" id="{07E848FC-7500-4982-9096-545FFDBBD0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39046" y="852305"/>
            <a:ext cx="4163666" cy="5153390"/>
          </a:xfrm>
          <a:prstGeom prst="rect">
            <a:avLst/>
          </a:prstGeom>
        </p:spPr>
      </p:pic>
      <p:sp>
        <p:nvSpPr>
          <p:cNvPr id="8" name="TextBox 7">
            <a:extLst>
              <a:ext uri="{FF2B5EF4-FFF2-40B4-BE49-F238E27FC236}">
                <a16:creationId xmlns:a16="http://schemas.microsoft.com/office/drawing/2014/main" id="{EFA2D9C7-BBF8-4227-A32C-B82632B9EA13}"/>
              </a:ext>
            </a:extLst>
          </p:cNvPr>
          <p:cNvSpPr txBox="1"/>
          <p:nvPr/>
        </p:nvSpPr>
        <p:spPr>
          <a:xfrm>
            <a:off x="330740" y="6459166"/>
            <a:ext cx="3891064" cy="276999"/>
          </a:xfrm>
          <a:prstGeom prst="rect">
            <a:avLst/>
          </a:prstGeom>
          <a:noFill/>
        </p:spPr>
        <p:txBody>
          <a:bodyPr wrap="square" rtlCol="0">
            <a:spAutoFit/>
          </a:bodyPr>
          <a:lstStyle/>
          <a:p>
            <a:r>
              <a:rPr lang="en-GB" sz="1200" b="1">
                <a:solidFill>
                  <a:schemeClr val="bg1"/>
                </a:solidFill>
              </a:rPr>
              <a:t>Anthony Smith 1704559</a:t>
            </a:r>
          </a:p>
        </p:txBody>
      </p:sp>
      <p:sp>
        <p:nvSpPr>
          <p:cNvPr id="2" name="TextBox 1">
            <a:extLst>
              <a:ext uri="{FF2B5EF4-FFF2-40B4-BE49-F238E27FC236}">
                <a16:creationId xmlns:a16="http://schemas.microsoft.com/office/drawing/2014/main" id="{E922A2C2-FE14-45B9-AD93-433606CFA927}"/>
              </a:ext>
            </a:extLst>
          </p:cNvPr>
          <p:cNvSpPr txBox="1"/>
          <p:nvPr/>
        </p:nvSpPr>
        <p:spPr>
          <a:xfrm>
            <a:off x="424206" y="4590854"/>
            <a:ext cx="6109214" cy="1169551"/>
          </a:xfrm>
          <a:prstGeom prst="rect">
            <a:avLst/>
          </a:prstGeom>
          <a:noFill/>
        </p:spPr>
        <p:txBody>
          <a:bodyPr wrap="square" rtlCol="0">
            <a:spAutoFit/>
          </a:bodyPr>
          <a:lstStyle/>
          <a:p>
            <a:r>
              <a:rPr lang="en-GB" sz="1400" b="1" dirty="0">
                <a:solidFill>
                  <a:schemeClr val="bg1"/>
                </a:solidFill>
              </a:rPr>
              <a:t>The True Touch Alcohol fingerprint scanner Can read the sample from your finger in 8 seconds. [11]</a:t>
            </a:r>
          </a:p>
          <a:p>
            <a:endParaRPr lang="en-GB" sz="1400" b="1" dirty="0">
              <a:solidFill>
                <a:schemeClr val="bg1"/>
              </a:solidFill>
            </a:endParaRPr>
          </a:p>
          <a:p>
            <a:r>
              <a:rPr lang="en-GB" sz="1400" b="1" dirty="0">
                <a:solidFill>
                  <a:schemeClr val="bg1"/>
                </a:solidFill>
              </a:rPr>
              <a:t>This can suggest that taking a sample will not become a hassle for the user.</a:t>
            </a:r>
          </a:p>
        </p:txBody>
      </p:sp>
      <p:sp>
        <p:nvSpPr>
          <p:cNvPr id="4" name="TextBox 3">
            <a:extLst>
              <a:ext uri="{FF2B5EF4-FFF2-40B4-BE49-F238E27FC236}">
                <a16:creationId xmlns:a16="http://schemas.microsoft.com/office/drawing/2014/main" id="{9C21E8DF-7D3A-42E2-9EEA-92536FFE9E71}"/>
              </a:ext>
            </a:extLst>
          </p:cNvPr>
          <p:cNvSpPr txBox="1"/>
          <p:nvPr/>
        </p:nvSpPr>
        <p:spPr>
          <a:xfrm>
            <a:off x="6533420" y="3429000"/>
            <a:ext cx="484600" cy="369332"/>
          </a:xfrm>
          <a:prstGeom prst="rect">
            <a:avLst/>
          </a:prstGeom>
          <a:noFill/>
        </p:spPr>
        <p:txBody>
          <a:bodyPr wrap="square" rtlCol="0">
            <a:spAutoFit/>
          </a:bodyPr>
          <a:lstStyle/>
          <a:p>
            <a:r>
              <a:rPr lang="en-GB" dirty="0">
                <a:solidFill>
                  <a:schemeClr val="bg1"/>
                </a:solidFill>
              </a:rPr>
              <a:t>[9]</a:t>
            </a:r>
          </a:p>
        </p:txBody>
      </p:sp>
      <p:sp>
        <p:nvSpPr>
          <p:cNvPr id="6" name="TextBox 5">
            <a:extLst>
              <a:ext uri="{FF2B5EF4-FFF2-40B4-BE49-F238E27FC236}">
                <a16:creationId xmlns:a16="http://schemas.microsoft.com/office/drawing/2014/main" id="{5BB47882-7A9A-4F77-B9F5-EADBEFC9D511}"/>
              </a:ext>
            </a:extLst>
          </p:cNvPr>
          <p:cNvSpPr txBox="1"/>
          <p:nvPr/>
        </p:nvSpPr>
        <p:spPr>
          <a:xfrm>
            <a:off x="11424894" y="5636363"/>
            <a:ext cx="685800" cy="369332"/>
          </a:xfrm>
          <a:prstGeom prst="rect">
            <a:avLst/>
          </a:prstGeom>
          <a:noFill/>
        </p:spPr>
        <p:txBody>
          <a:bodyPr wrap="square" rtlCol="0">
            <a:spAutoFit/>
          </a:bodyPr>
          <a:lstStyle/>
          <a:p>
            <a:r>
              <a:rPr lang="en-GB" dirty="0">
                <a:solidFill>
                  <a:schemeClr val="bg1"/>
                </a:solidFill>
              </a:rPr>
              <a:t>[10]</a:t>
            </a:r>
          </a:p>
        </p:txBody>
      </p:sp>
    </p:spTree>
    <p:extLst>
      <p:ext uri="{BB962C8B-B14F-4D97-AF65-F5344CB8AC3E}">
        <p14:creationId xmlns:p14="http://schemas.microsoft.com/office/powerpoint/2010/main" val="39437307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newspaper&#10;&#10;Description automatically generated">
            <a:extLst>
              <a:ext uri="{FF2B5EF4-FFF2-40B4-BE49-F238E27FC236}">
                <a16:creationId xmlns:a16="http://schemas.microsoft.com/office/drawing/2014/main" id="{7A12CF32-9625-4EFC-B62D-561D21278D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97260" y="699666"/>
            <a:ext cx="6252424" cy="5397392"/>
          </a:xfrm>
          <a:prstGeom prst="rect">
            <a:avLst/>
          </a:prstGeom>
        </p:spPr>
      </p:pic>
      <p:sp>
        <p:nvSpPr>
          <p:cNvPr id="6" name="Arrow: Right 5">
            <a:extLst>
              <a:ext uri="{FF2B5EF4-FFF2-40B4-BE49-F238E27FC236}">
                <a16:creationId xmlns:a16="http://schemas.microsoft.com/office/drawing/2014/main" id="{C696C6FF-B4E8-4C9F-BDA7-CBACD5BB12DF}"/>
              </a:ext>
            </a:extLst>
          </p:cNvPr>
          <p:cNvSpPr/>
          <p:nvPr/>
        </p:nvSpPr>
        <p:spPr>
          <a:xfrm>
            <a:off x="4205408" y="1405312"/>
            <a:ext cx="791852" cy="2922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62C1BF39-1575-4F63-838E-F3DC9F8A71C7}"/>
              </a:ext>
            </a:extLst>
          </p:cNvPr>
          <p:cNvSpPr txBox="1"/>
          <p:nvPr/>
        </p:nvSpPr>
        <p:spPr>
          <a:xfrm>
            <a:off x="188536" y="6391373"/>
            <a:ext cx="3770722" cy="276999"/>
          </a:xfrm>
          <a:prstGeom prst="rect">
            <a:avLst/>
          </a:prstGeom>
          <a:noFill/>
        </p:spPr>
        <p:txBody>
          <a:bodyPr wrap="square" rtlCol="0">
            <a:spAutoFit/>
          </a:bodyPr>
          <a:lstStyle/>
          <a:p>
            <a:r>
              <a:rPr lang="en-GB" sz="1200" b="1">
                <a:solidFill>
                  <a:schemeClr val="bg1"/>
                </a:solidFill>
              </a:rPr>
              <a:t>Anthony Smith 1704559</a:t>
            </a:r>
          </a:p>
        </p:txBody>
      </p:sp>
      <p:sp>
        <p:nvSpPr>
          <p:cNvPr id="8" name="TextBox 7">
            <a:extLst>
              <a:ext uri="{FF2B5EF4-FFF2-40B4-BE49-F238E27FC236}">
                <a16:creationId xmlns:a16="http://schemas.microsoft.com/office/drawing/2014/main" id="{6CD3AEC0-AAED-4252-9772-F2CD7CFB771B}"/>
              </a:ext>
            </a:extLst>
          </p:cNvPr>
          <p:cNvSpPr txBox="1"/>
          <p:nvPr/>
        </p:nvSpPr>
        <p:spPr>
          <a:xfrm>
            <a:off x="1437788" y="866546"/>
            <a:ext cx="3855563" cy="830997"/>
          </a:xfrm>
          <a:prstGeom prst="rect">
            <a:avLst/>
          </a:prstGeom>
          <a:noFill/>
        </p:spPr>
        <p:txBody>
          <a:bodyPr wrap="square" rtlCol="0">
            <a:spAutoFit/>
          </a:bodyPr>
          <a:lstStyle/>
          <a:p>
            <a:r>
              <a:rPr lang="en-GB" sz="2400" b="1">
                <a:solidFill>
                  <a:schemeClr val="bg1"/>
                </a:solidFill>
              </a:rPr>
              <a:t>Upgrading Possibilities Are endless…</a:t>
            </a:r>
          </a:p>
        </p:txBody>
      </p:sp>
      <p:sp>
        <p:nvSpPr>
          <p:cNvPr id="2" name="TextBox 1">
            <a:extLst>
              <a:ext uri="{FF2B5EF4-FFF2-40B4-BE49-F238E27FC236}">
                <a16:creationId xmlns:a16="http://schemas.microsoft.com/office/drawing/2014/main" id="{77779D82-9195-4C93-9E30-EE24247C1758}"/>
              </a:ext>
            </a:extLst>
          </p:cNvPr>
          <p:cNvSpPr txBox="1"/>
          <p:nvPr/>
        </p:nvSpPr>
        <p:spPr>
          <a:xfrm>
            <a:off x="379379" y="2470826"/>
            <a:ext cx="4051219" cy="1754326"/>
          </a:xfrm>
          <a:prstGeom prst="rect">
            <a:avLst/>
          </a:prstGeom>
          <a:noFill/>
        </p:spPr>
        <p:txBody>
          <a:bodyPr wrap="square" rtlCol="0" anchor="t">
            <a:spAutoFit/>
          </a:bodyPr>
          <a:lstStyle/>
          <a:p>
            <a:pPr marL="285750" indent="-285750">
              <a:buFont typeface="Arial" panose="020B0604020202020204" pitchFamily="34" charset="0"/>
              <a:buChar char="•"/>
            </a:pPr>
            <a:r>
              <a:rPr lang="en-GB" b="1">
                <a:solidFill>
                  <a:schemeClr val="bg1"/>
                </a:solidFill>
              </a:rPr>
              <a:t>Drugs in the system</a:t>
            </a:r>
          </a:p>
          <a:p>
            <a:pPr marL="285750" indent="-285750">
              <a:buFont typeface="Arial" panose="020B0604020202020204" pitchFamily="34" charset="0"/>
              <a:buChar char="•"/>
            </a:pPr>
            <a:r>
              <a:rPr lang="en-GB" b="1">
                <a:solidFill>
                  <a:schemeClr val="bg1"/>
                </a:solidFill>
              </a:rPr>
              <a:t>To many points on your License</a:t>
            </a:r>
          </a:p>
          <a:p>
            <a:pPr marL="285750" indent="-285750">
              <a:buFont typeface="Arial" panose="020B0604020202020204" pitchFamily="34" charset="0"/>
              <a:buChar char="•"/>
            </a:pPr>
            <a:r>
              <a:rPr lang="en-GB" b="1">
                <a:solidFill>
                  <a:schemeClr val="bg1"/>
                </a:solidFill>
              </a:rPr>
              <a:t>Banned drivers</a:t>
            </a:r>
          </a:p>
          <a:p>
            <a:pPr marL="285750" indent="-285750">
              <a:buFont typeface="Arial" panose="020B0604020202020204" pitchFamily="34" charset="0"/>
              <a:buChar char="•"/>
            </a:pPr>
            <a:r>
              <a:rPr lang="en-GB" b="1">
                <a:solidFill>
                  <a:schemeClr val="bg1"/>
                </a:solidFill>
              </a:rPr>
              <a:t>Uninsured drivers</a:t>
            </a:r>
          </a:p>
          <a:p>
            <a:pPr marL="285750" indent="-285750">
              <a:buFont typeface="Arial" panose="020B0604020202020204" pitchFamily="34" charset="0"/>
              <a:buChar char="•"/>
            </a:pPr>
            <a:r>
              <a:rPr lang="en-GB" b="1">
                <a:solidFill>
                  <a:schemeClr val="bg1"/>
                </a:solidFill>
              </a:rPr>
              <a:t>Drivers without permission</a:t>
            </a:r>
          </a:p>
          <a:p>
            <a:r>
              <a:rPr lang="en-GB" b="1">
                <a:solidFill>
                  <a:schemeClr val="bg1"/>
                </a:solidFill>
              </a:rPr>
              <a:t> </a:t>
            </a:r>
          </a:p>
        </p:txBody>
      </p:sp>
      <p:sp>
        <p:nvSpPr>
          <p:cNvPr id="4" name="TextBox 3">
            <a:extLst>
              <a:ext uri="{FF2B5EF4-FFF2-40B4-BE49-F238E27FC236}">
                <a16:creationId xmlns:a16="http://schemas.microsoft.com/office/drawing/2014/main" id="{0559DC6B-7D9A-455F-8133-05EF0993B671}"/>
              </a:ext>
            </a:extLst>
          </p:cNvPr>
          <p:cNvSpPr txBox="1"/>
          <p:nvPr/>
        </p:nvSpPr>
        <p:spPr>
          <a:xfrm>
            <a:off x="379379" y="4732256"/>
            <a:ext cx="3956951" cy="1200329"/>
          </a:xfrm>
          <a:prstGeom prst="rect">
            <a:avLst/>
          </a:prstGeom>
          <a:noFill/>
        </p:spPr>
        <p:txBody>
          <a:bodyPr wrap="square" rtlCol="0">
            <a:spAutoFit/>
          </a:bodyPr>
          <a:lstStyle/>
          <a:p>
            <a:r>
              <a:rPr lang="en-GB" sz="2400" b="1">
                <a:solidFill>
                  <a:schemeClr val="bg1"/>
                </a:solidFill>
              </a:rPr>
              <a:t>We can make the roads safer for the people who use them.</a:t>
            </a:r>
          </a:p>
        </p:txBody>
      </p:sp>
      <p:sp>
        <p:nvSpPr>
          <p:cNvPr id="5" name="TextBox 4">
            <a:extLst>
              <a:ext uri="{FF2B5EF4-FFF2-40B4-BE49-F238E27FC236}">
                <a16:creationId xmlns:a16="http://schemas.microsoft.com/office/drawing/2014/main" id="{8EEA57D6-CFD8-47C7-AA48-643237DA8D8A}"/>
              </a:ext>
            </a:extLst>
          </p:cNvPr>
          <p:cNvSpPr txBox="1"/>
          <p:nvPr/>
        </p:nvSpPr>
        <p:spPr>
          <a:xfrm>
            <a:off x="11166795" y="5727726"/>
            <a:ext cx="645826" cy="369332"/>
          </a:xfrm>
          <a:prstGeom prst="rect">
            <a:avLst/>
          </a:prstGeom>
          <a:noFill/>
        </p:spPr>
        <p:txBody>
          <a:bodyPr wrap="square" rtlCol="0">
            <a:spAutoFit/>
          </a:bodyPr>
          <a:lstStyle/>
          <a:p>
            <a:r>
              <a:rPr lang="en-GB" dirty="0">
                <a:solidFill>
                  <a:schemeClr val="bg1"/>
                </a:solidFill>
              </a:rPr>
              <a:t>[12]</a:t>
            </a:r>
          </a:p>
        </p:txBody>
      </p:sp>
    </p:spTree>
    <p:extLst>
      <p:ext uri="{BB962C8B-B14F-4D97-AF65-F5344CB8AC3E}">
        <p14:creationId xmlns:p14="http://schemas.microsoft.com/office/powerpoint/2010/main" val="18675033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B2211A-EFB2-4640-B864-88B6BB7F0FA4}"/>
              </a:ext>
            </a:extLst>
          </p:cNvPr>
          <p:cNvSpPr txBox="1"/>
          <p:nvPr/>
        </p:nvSpPr>
        <p:spPr>
          <a:xfrm>
            <a:off x="4977352" y="480767"/>
            <a:ext cx="2828041" cy="646331"/>
          </a:xfrm>
          <a:prstGeom prst="rect">
            <a:avLst/>
          </a:prstGeom>
          <a:noFill/>
        </p:spPr>
        <p:txBody>
          <a:bodyPr wrap="square" rtlCol="0">
            <a:spAutoFit/>
          </a:bodyPr>
          <a:lstStyle/>
          <a:p>
            <a:r>
              <a:rPr lang="en-GB" sz="3600" b="1" u="sng" dirty="0">
                <a:solidFill>
                  <a:schemeClr val="bg1"/>
                </a:solidFill>
              </a:rPr>
              <a:t>Conclusion</a:t>
            </a:r>
          </a:p>
        </p:txBody>
      </p:sp>
      <p:sp>
        <p:nvSpPr>
          <p:cNvPr id="4" name="TextBox 3">
            <a:extLst>
              <a:ext uri="{FF2B5EF4-FFF2-40B4-BE49-F238E27FC236}">
                <a16:creationId xmlns:a16="http://schemas.microsoft.com/office/drawing/2014/main" id="{5A05E72C-C793-4A62-BEDA-E24AAA5CD9FF}"/>
              </a:ext>
            </a:extLst>
          </p:cNvPr>
          <p:cNvSpPr txBox="1"/>
          <p:nvPr/>
        </p:nvSpPr>
        <p:spPr>
          <a:xfrm>
            <a:off x="2224724" y="1628507"/>
            <a:ext cx="8333295" cy="3600986"/>
          </a:xfrm>
          <a:prstGeom prst="rect">
            <a:avLst/>
          </a:prstGeom>
          <a:noFill/>
        </p:spPr>
        <p:txBody>
          <a:bodyPr wrap="square" rtlCol="0">
            <a:spAutoFit/>
          </a:bodyPr>
          <a:lstStyle/>
          <a:p>
            <a:r>
              <a:rPr lang="en-GB" sz="1200" b="1" dirty="0">
                <a:solidFill>
                  <a:schemeClr val="bg1"/>
                </a:solidFill>
              </a:rPr>
              <a:t>The idea behind the Cark-e is to provide safety, not only to drivers but also to pedestrians. Using technology that is available such as fingerprint scanners and software, makes this concept attainable and unique. </a:t>
            </a:r>
          </a:p>
          <a:p>
            <a:r>
              <a:rPr lang="en-GB" sz="1200" b="1" dirty="0">
                <a:solidFill>
                  <a:schemeClr val="bg1"/>
                </a:solidFill>
              </a:rPr>
              <a:t>    Working as a group and highlighting what the requirements are to make the key a success, it installed confidence in each member of the group and increased the faith in the product. Using the MOSCOW chart, it refined what was important to have on the key and what should be left out at the present time.</a:t>
            </a:r>
          </a:p>
          <a:p>
            <a:r>
              <a:rPr lang="en-GB" sz="1200" b="1" dirty="0">
                <a:solidFill>
                  <a:schemeClr val="bg1"/>
                </a:solidFill>
              </a:rPr>
              <a:t>   The design of the key is very much in keeping with the designs of fobs you can acquire from any vehicle, which can have that familiar feel to it. But the major difference is, is that the OLED will be fully functioning and display information on the screen.</a:t>
            </a:r>
          </a:p>
          <a:p>
            <a:r>
              <a:rPr lang="en-GB" sz="1200" b="1" dirty="0">
                <a:solidFill>
                  <a:schemeClr val="bg1"/>
                </a:solidFill>
              </a:rPr>
              <a:t>       </a:t>
            </a:r>
          </a:p>
          <a:p>
            <a:r>
              <a:rPr lang="en-GB" sz="1200" b="1" dirty="0">
                <a:solidFill>
                  <a:schemeClr val="bg1"/>
                </a:solidFill>
              </a:rPr>
              <a:t>   The Key can have endless possibilities and upgraded to do more than just drink driving. Drug use, banned drivers or people who do not have authorisation to drive the car, can be stopped. Banned drivers or drivers that have reached their maximum points can be prevented from driving by accessing the DVLA database and access that kind of information, but this concept would have to be discussed with the DVLA.</a:t>
            </a:r>
          </a:p>
          <a:p>
            <a:endParaRPr lang="en-GB" sz="1200" b="1" dirty="0">
              <a:solidFill>
                <a:schemeClr val="bg1"/>
              </a:solidFill>
            </a:endParaRPr>
          </a:p>
          <a:p>
            <a:r>
              <a:rPr lang="en-GB" sz="1200" b="1" dirty="0">
                <a:solidFill>
                  <a:schemeClr val="bg1"/>
                </a:solidFill>
              </a:rPr>
              <a:t>Overall, the group are trying to achieve a goal that secures the safety to all and accessibility of the key to be put into global legislation.  The aim is to make sure the key is put into every vehicle by law, just like the seatbelt and not a luxury addon like some of the key fobs you can get with certain vehicles.</a:t>
            </a:r>
          </a:p>
          <a:p>
            <a:endParaRPr lang="en-GB" sz="1200" b="1" dirty="0">
              <a:solidFill>
                <a:schemeClr val="bg1"/>
              </a:solidFill>
            </a:endParaRPr>
          </a:p>
          <a:p>
            <a:r>
              <a:rPr lang="en-GB" sz="1200" b="1" dirty="0">
                <a:solidFill>
                  <a:schemeClr val="bg1"/>
                </a:solidFill>
              </a:rPr>
              <a:t> </a:t>
            </a:r>
          </a:p>
        </p:txBody>
      </p:sp>
      <p:sp>
        <p:nvSpPr>
          <p:cNvPr id="6" name="TextBox 5">
            <a:extLst>
              <a:ext uri="{FF2B5EF4-FFF2-40B4-BE49-F238E27FC236}">
                <a16:creationId xmlns:a16="http://schemas.microsoft.com/office/drawing/2014/main" id="{205C4272-0B27-4CA8-B01C-341545948376}"/>
              </a:ext>
            </a:extLst>
          </p:cNvPr>
          <p:cNvSpPr txBox="1"/>
          <p:nvPr/>
        </p:nvSpPr>
        <p:spPr>
          <a:xfrm>
            <a:off x="228600" y="6333559"/>
            <a:ext cx="3006090" cy="276999"/>
          </a:xfrm>
          <a:prstGeom prst="rect">
            <a:avLst/>
          </a:prstGeom>
          <a:noFill/>
        </p:spPr>
        <p:txBody>
          <a:bodyPr wrap="square" rtlCol="0">
            <a:spAutoFit/>
          </a:bodyPr>
          <a:lstStyle/>
          <a:p>
            <a:r>
              <a:rPr lang="en-GB" sz="1200" b="1" dirty="0">
                <a:solidFill>
                  <a:schemeClr val="bg1"/>
                </a:solidFill>
              </a:rPr>
              <a:t>Anthony Smith 1704559</a:t>
            </a:r>
          </a:p>
        </p:txBody>
      </p:sp>
    </p:spTree>
    <p:extLst>
      <p:ext uri="{BB962C8B-B14F-4D97-AF65-F5344CB8AC3E}">
        <p14:creationId xmlns:p14="http://schemas.microsoft.com/office/powerpoint/2010/main" val="3111185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632ACB-5930-4F8F-AB23-BCD119AC9D23}"/>
              </a:ext>
            </a:extLst>
          </p:cNvPr>
          <p:cNvSpPr/>
          <p:nvPr/>
        </p:nvSpPr>
        <p:spPr>
          <a:xfrm>
            <a:off x="1731" y="1731"/>
            <a:ext cx="12191998" cy="68579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picture containing food&#10;&#10;Description automatically generated">
            <a:extLst>
              <a:ext uri="{FF2B5EF4-FFF2-40B4-BE49-F238E27FC236}">
                <a16:creationId xmlns:a16="http://schemas.microsoft.com/office/drawing/2014/main" id="{864714C1-B81A-4C9C-B65E-8B0128285F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0325" y="400270"/>
            <a:ext cx="8758445" cy="5093090"/>
          </a:xfrm>
          <a:prstGeom prst="rect">
            <a:avLst/>
          </a:prstGeom>
        </p:spPr>
      </p:pic>
      <p:sp>
        <p:nvSpPr>
          <p:cNvPr id="7" name="TextBox 6">
            <a:extLst>
              <a:ext uri="{FF2B5EF4-FFF2-40B4-BE49-F238E27FC236}">
                <a16:creationId xmlns:a16="http://schemas.microsoft.com/office/drawing/2014/main" id="{247C9152-C27D-4336-A91E-447772B28019}"/>
              </a:ext>
            </a:extLst>
          </p:cNvPr>
          <p:cNvSpPr txBox="1"/>
          <p:nvPr/>
        </p:nvSpPr>
        <p:spPr>
          <a:xfrm>
            <a:off x="392380" y="5135088"/>
            <a:ext cx="11416470" cy="716545"/>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ctr"/>
            <a:r>
              <a:rPr lang="en-GB" sz="4000"/>
              <a:t>Thanks For Listening</a:t>
            </a:r>
            <a:endParaRPr lang="en-US"/>
          </a:p>
        </p:txBody>
      </p:sp>
    </p:spTree>
    <p:extLst>
      <p:ext uri="{BB962C8B-B14F-4D97-AF65-F5344CB8AC3E}">
        <p14:creationId xmlns:p14="http://schemas.microsoft.com/office/powerpoint/2010/main" val="2617309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CE0CB0-3598-415E-85FB-4410416CD9B5}"/>
              </a:ext>
            </a:extLst>
          </p:cNvPr>
          <p:cNvSpPr txBox="1"/>
          <p:nvPr/>
        </p:nvSpPr>
        <p:spPr>
          <a:xfrm>
            <a:off x="4677266" y="277421"/>
            <a:ext cx="2837468" cy="646331"/>
          </a:xfrm>
          <a:prstGeom prst="rect">
            <a:avLst/>
          </a:prstGeom>
          <a:noFill/>
        </p:spPr>
        <p:txBody>
          <a:bodyPr wrap="square" rtlCol="0">
            <a:spAutoFit/>
          </a:bodyPr>
          <a:lstStyle/>
          <a:p>
            <a:r>
              <a:rPr lang="en-GB" sz="3600" b="1" u="sng" dirty="0">
                <a:solidFill>
                  <a:schemeClr val="bg1"/>
                </a:solidFill>
              </a:rPr>
              <a:t>References</a:t>
            </a:r>
          </a:p>
        </p:txBody>
      </p:sp>
      <p:sp>
        <p:nvSpPr>
          <p:cNvPr id="3" name="TextBox 2">
            <a:extLst>
              <a:ext uri="{FF2B5EF4-FFF2-40B4-BE49-F238E27FC236}">
                <a16:creationId xmlns:a16="http://schemas.microsoft.com/office/drawing/2014/main" id="{D821F71F-9AF1-4601-85D8-A63EE325E73D}"/>
              </a:ext>
            </a:extLst>
          </p:cNvPr>
          <p:cNvSpPr txBox="1"/>
          <p:nvPr/>
        </p:nvSpPr>
        <p:spPr>
          <a:xfrm>
            <a:off x="571775" y="1341963"/>
            <a:ext cx="11727455" cy="5693866"/>
          </a:xfrm>
          <a:prstGeom prst="rect">
            <a:avLst/>
          </a:prstGeom>
          <a:noFill/>
        </p:spPr>
        <p:txBody>
          <a:bodyPr wrap="square" rtlCol="0">
            <a:spAutoFit/>
          </a:bodyPr>
          <a:lstStyle/>
          <a:p>
            <a:r>
              <a:rPr lang="en-GB" sz="1400" b="1" dirty="0">
                <a:solidFill>
                  <a:schemeClr val="bg1"/>
                </a:solidFill>
                <a:hlinkClick r:id="rId2">
                  <a:extLst>
                    <a:ext uri="{A12FA001-AC4F-418D-AE19-62706E023703}">
                      <ahyp:hlinkClr xmlns:ahyp="http://schemas.microsoft.com/office/drawing/2018/hyperlinkcolor" val="tx"/>
                    </a:ext>
                  </a:extLst>
                </a:hlinkClick>
              </a:rPr>
              <a:t>https://inews.co.uk/inews-lifestyle/cars/drink-drive-deaths-rise-to-eight-year-high-494908</a:t>
            </a:r>
            <a:endParaRPr lang="en-GB" sz="1400" b="1" dirty="0">
              <a:solidFill>
                <a:schemeClr val="bg1"/>
              </a:solidFill>
              <a:hlinkClick r:id="rId3">
                <a:extLst>
                  <a:ext uri="{A12FA001-AC4F-418D-AE19-62706E023703}">
                    <ahyp:hlinkClr xmlns:ahyp="http://schemas.microsoft.com/office/drawing/2018/hyperlinkcolor" val="tx"/>
                  </a:ext>
                </a:extLst>
              </a:hlinkClick>
            </a:endParaRPr>
          </a:p>
          <a:p>
            <a:endParaRPr lang="en-GB" sz="1400" b="1" dirty="0">
              <a:solidFill>
                <a:schemeClr val="bg1"/>
              </a:solidFill>
              <a:hlinkClick r:id="rId3">
                <a:extLst>
                  <a:ext uri="{A12FA001-AC4F-418D-AE19-62706E023703}">
                    <ahyp:hlinkClr xmlns:ahyp="http://schemas.microsoft.com/office/drawing/2018/hyperlinkcolor" val="tx"/>
                  </a:ext>
                </a:extLst>
              </a:hlinkClick>
            </a:endParaRPr>
          </a:p>
          <a:p>
            <a:r>
              <a:rPr lang="en-GB" sz="1400" b="1" dirty="0">
                <a:solidFill>
                  <a:schemeClr val="bg1"/>
                </a:solidFill>
                <a:hlinkClick r:id="rId3">
                  <a:extLst>
                    <a:ext uri="{A12FA001-AC4F-418D-AE19-62706E023703}">
                      <ahyp:hlinkClr xmlns:ahyp="http://schemas.microsoft.com/office/drawing/2018/hyperlinkcolor" val="tx"/>
                    </a:ext>
                  </a:extLst>
                </a:hlinkClick>
              </a:rPr>
              <a:t>https://www.transport-network.co.uk/Steep-rise-in-drink-driving-deaths-prompts-calls-for-action/16116</a:t>
            </a:r>
            <a:endParaRPr lang="en-GB" sz="1400" b="1" dirty="0">
              <a:solidFill>
                <a:schemeClr val="bg1"/>
              </a:solidFill>
            </a:endParaRPr>
          </a:p>
          <a:p>
            <a:endParaRPr lang="en-GB" sz="1400" b="1" dirty="0">
              <a:solidFill>
                <a:schemeClr val="bg1"/>
              </a:solidFill>
              <a:hlinkClick r:id="rId4">
                <a:extLst>
                  <a:ext uri="{A12FA001-AC4F-418D-AE19-62706E023703}">
                    <ahyp:hlinkClr xmlns:ahyp="http://schemas.microsoft.com/office/drawing/2018/hyperlinkcolor" val="tx"/>
                  </a:ext>
                </a:extLst>
              </a:hlinkClick>
            </a:endParaRPr>
          </a:p>
          <a:p>
            <a:r>
              <a:rPr lang="en-GB" sz="1400" b="1" dirty="0">
                <a:solidFill>
                  <a:schemeClr val="bg1"/>
                </a:solidFill>
                <a:hlinkClick r:id="rId5">
                  <a:extLst>
                    <a:ext uri="{A12FA001-AC4F-418D-AE19-62706E023703}">
                      <ahyp:hlinkClr xmlns:ahyp="http://schemas.microsoft.com/office/drawing/2018/hyperlinkcolor" val="tx"/>
                    </a:ext>
                  </a:extLst>
                </a:hlinkClick>
              </a:rPr>
              <a:t>http://www.faddintl.org/nationalstats.html</a:t>
            </a:r>
            <a:endParaRPr lang="en-GB" sz="1400" b="1" dirty="0">
              <a:solidFill>
                <a:schemeClr val="bg1"/>
              </a:solidFill>
            </a:endParaRPr>
          </a:p>
          <a:p>
            <a:endParaRPr lang="en-GB" sz="1400" b="1" dirty="0">
              <a:solidFill>
                <a:schemeClr val="bg1"/>
              </a:solidFill>
            </a:endParaRPr>
          </a:p>
          <a:p>
            <a:r>
              <a:rPr lang="en-GB" sz="1400" b="1" dirty="0">
                <a:solidFill>
                  <a:schemeClr val="bg1"/>
                </a:solidFill>
                <a:hlinkClick r:id="rId6">
                  <a:extLst>
                    <a:ext uri="{A12FA001-AC4F-418D-AE19-62706E023703}">
                      <ahyp:hlinkClr xmlns:ahyp="http://schemas.microsoft.com/office/drawing/2018/hyperlinkcolor" val="tx"/>
                    </a:ext>
                  </a:extLst>
                </a:hlinkClick>
              </a:rPr>
              <a:t>https://www.itv.com/news/wales/2017-02-13/woman-destroys-two-cars-four-times-over-the-drink-drive-limit/</a:t>
            </a:r>
            <a:endParaRPr lang="en-GB" sz="1400" b="1" dirty="0">
              <a:solidFill>
                <a:schemeClr val="bg1"/>
              </a:solidFill>
            </a:endParaRPr>
          </a:p>
          <a:p>
            <a:endParaRPr lang="en-GB" sz="1400" b="1" dirty="0">
              <a:solidFill>
                <a:schemeClr val="bg1"/>
              </a:solidFill>
            </a:endParaRPr>
          </a:p>
          <a:p>
            <a:r>
              <a:rPr lang="en-GB" sz="1400" b="1" dirty="0">
                <a:solidFill>
                  <a:schemeClr val="bg1"/>
                </a:solidFill>
                <a:hlinkClick r:id="rId7">
                  <a:extLst>
                    <a:ext uri="{A12FA001-AC4F-418D-AE19-62706E023703}">
                      <ahyp:hlinkClr xmlns:ahyp="http://schemas.microsoft.com/office/drawing/2018/hyperlinkcolor" val="tx"/>
                    </a:ext>
                  </a:extLst>
                </a:hlinkClick>
              </a:rPr>
              <a:t>https://www.capitalfm.com/southcoast/radio/news/local/drink-drive-crash-car-display-isle-wight/</a:t>
            </a:r>
            <a:endParaRPr lang="en-GB" sz="1400" b="1" dirty="0">
              <a:solidFill>
                <a:schemeClr val="bg1"/>
              </a:solidFill>
            </a:endParaRPr>
          </a:p>
          <a:p>
            <a:endParaRPr lang="en-GB" sz="1400" b="1" dirty="0">
              <a:solidFill>
                <a:schemeClr val="bg1"/>
              </a:solidFill>
            </a:endParaRPr>
          </a:p>
          <a:p>
            <a:r>
              <a:rPr lang="en-GB" sz="1400" b="1" dirty="0">
                <a:solidFill>
                  <a:schemeClr val="bg1"/>
                </a:solidFill>
                <a:hlinkClick r:id="rId8">
                  <a:extLst>
                    <a:ext uri="{A12FA001-AC4F-418D-AE19-62706E023703}">
                      <ahyp:hlinkClr xmlns:ahyp="http://schemas.microsoft.com/office/drawing/2018/hyperlinkcolor" val="tx"/>
                    </a:ext>
                  </a:extLst>
                </a:hlinkClick>
              </a:rPr>
              <a:t>https://www.psychologytoday.com/gb/blog/here-there-and-everywhere/201204/50-quotes-consequences</a:t>
            </a:r>
            <a:endParaRPr lang="en-GB" sz="1400" b="1" dirty="0">
              <a:solidFill>
                <a:schemeClr val="bg1"/>
              </a:solidFill>
              <a:hlinkClick r:id="rId9">
                <a:extLst>
                  <a:ext uri="{A12FA001-AC4F-418D-AE19-62706E023703}">
                    <ahyp:hlinkClr xmlns:ahyp="http://schemas.microsoft.com/office/drawing/2018/hyperlinkcolor" val="tx"/>
                  </a:ext>
                </a:extLst>
              </a:hlinkClick>
            </a:endParaRPr>
          </a:p>
          <a:p>
            <a:endParaRPr lang="en-GB" sz="1400" b="1" dirty="0">
              <a:solidFill>
                <a:schemeClr val="bg1"/>
              </a:solidFill>
              <a:hlinkClick r:id="rId9">
                <a:extLst>
                  <a:ext uri="{A12FA001-AC4F-418D-AE19-62706E023703}">
                    <ahyp:hlinkClr xmlns:ahyp="http://schemas.microsoft.com/office/drawing/2018/hyperlinkcolor" val="tx"/>
                  </a:ext>
                </a:extLst>
              </a:hlinkClick>
            </a:endParaRPr>
          </a:p>
          <a:p>
            <a:r>
              <a:rPr lang="en-GB" sz="1400" b="1" dirty="0">
                <a:solidFill>
                  <a:schemeClr val="bg1"/>
                </a:solidFill>
                <a:hlinkClick r:id="rId9">
                  <a:extLst>
                    <a:ext uri="{A12FA001-AC4F-418D-AE19-62706E023703}">
                      <ahyp:hlinkClr xmlns:ahyp="http://schemas.microsoft.com/office/drawing/2018/hyperlinkcolor" val="tx"/>
                    </a:ext>
                  </a:extLst>
                </a:hlinkClick>
              </a:rPr>
              <a:t>https://www.birminghammail.co.uk/news/showbiz-tv/katie-price-hit-fourth-driving-17064023</a:t>
            </a:r>
            <a:endParaRPr lang="en-GB" sz="1400" b="1" dirty="0">
              <a:solidFill>
                <a:schemeClr val="bg1"/>
              </a:solidFill>
            </a:endParaRPr>
          </a:p>
          <a:p>
            <a:endParaRPr lang="en-GB" sz="1400" b="1" dirty="0">
              <a:solidFill>
                <a:schemeClr val="bg1"/>
              </a:solidFill>
              <a:hlinkClick r:id="rId10">
                <a:extLst>
                  <a:ext uri="{A12FA001-AC4F-418D-AE19-62706E023703}">
                    <ahyp:hlinkClr xmlns:ahyp="http://schemas.microsoft.com/office/drawing/2018/hyperlinkcolor" val="tx"/>
                  </a:ext>
                </a:extLst>
              </a:hlinkClick>
            </a:endParaRPr>
          </a:p>
          <a:p>
            <a:r>
              <a:rPr lang="en-GB" sz="1400" b="1" dirty="0">
                <a:solidFill>
                  <a:schemeClr val="bg1"/>
                </a:solidFill>
                <a:hlinkClick r:id="rId10">
                  <a:extLst>
                    <a:ext uri="{A12FA001-AC4F-418D-AE19-62706E023703}">
                      <ahyp:hlinkClr xmlns:ahyp="http://schemas.microsoft.com/office/drawing/2018/hyperlinkcolor" val="tx"/>
                    </a:ext>
                  </a:extLst>
                </a:hlinkClick>
              </a:rPr>
              <a:t>https://ukspygear.com/collections/car-key-fob-spy-cameras/products/premium-full-hd-1080p-ir-car-key-fob-dvr-recorder-with-motion-detection-0290</a:t>
            </a:r>
          </a:p>
          <a:p>
            <a:endParaRPr lang="en-GB" sz="1400" b="1" dirty="0">
              <a:solidFill>
                <a:schemeClr val="bg1"/>
              </a:solidFill>
              <a:hlinkClick r:id="rId11">
                <a:extLst>
                  <a:ext uri="{A12FA001-AC4F-418D-AE19-62706E023703}">
                    <ahyp:hlinkClr xmlns:ahyp="http://schemas.microsoft.com/office/drawing/2018/hyperlinkcolor" val="tx"/>
                  </a:ext>
                </a:extLst>
              </a:hlinkClick>
            </a:endParaRPr>
          </a:p>
          <a:p>
            <a:r>
              <a:rPr lang="en-GB" sz="1400" b="1" dirty="0">
                <a:solidFill>
                  <a:schemeClr val="bg1"/>
                </a:solidFill>
                <a:hlinkClick r:id="rId11">
                  <a:extLst>
                    <a:ext uri="{A12FA001-AC4F-418D-AE19-62706E023703}">
                      <ahyp:hlinkClr xmlns:ahyp="http://schemas.microsoft.com/office/drawing/2018/hyperlinkcolor" val="tx"/>
                    </a:ext>
                  </a:extLst>
                </a:hlinkClick>
              </a:rPr>
              <a:t>https://www.dailymail.co.uk/news/article-2313355/Companies-introduce-fingerprint-test-drunk-starting-days-work.html</a:t>
            </a:r>
            <a:endParaRPr lang="en-GB" sz="1400" b="1" dirty="0">
              <a:solidFill>
                <a:schemeClr val="bg1"/>
              </a:solidFill>
            </a:endParaRPr>
          </a:p>
          <a:p>
            <a:endParaRPr lang="en-GB" sz="1400" b="1" dirty="0">
              <a:solidFill>
                <a:schemeClr val="bg1"/>
              </a:solidFill>
              <a:hlinkClick r:id="rId12">
                <a:extLst>
                  <a:ext uri="{A12FA001-AC4F-418D-AE19-62706E023703}">
                    <ahyp:hlinkClr xmlns:ahyp="http://schemas.microsoft.com/office/drawing/2018/hyperlinkcolor" val="tx"/>
                  </a:ext>
                </a:extLst>
              </a:hlinkClick>
            </a:endParaRPr>
          </a:p>
          <a:p>
            <a:r>
              <a:rPr lang="en-GB" sz="1400" b="1" dirty="0">
                <a:solidFill>
                  <a:schemeClr val="bg1"/>
                </a:solidFill>
                <a:hlinkClick r:id="rId12">
                  <a:extLst>
                    <a:ext uri="{A12FA001-AC4F-418D-AE19-62706E023703}">
                      <ahyp:hlinkClr xmlns:ahyp="http://schemas.microsoft.com/office/drawing/2018/hyperlinkcolor" val="tx"/>
                    </a:ext>
                  </a:extLst>
                </a:hlinkClick>
              </a:rPr>
              <a:t>https://www.thefix.com/content/workplaces-start-testing-employees-booze91579</a:t>
            </a:r>
            <a:endParaRPr lang="en-GB" sz="1400" b="1" dirty="0">
              <a:solidFill>
                <a:schemeClr val="bg1"/>
              </a:solidFill>
            </a:endParaRPr>
          </a:p>
          <a:p>
            <a:endParaRPr lang="en-GB" sz="1400" b="1" dirty="0">
              <a:solidFill>
                <a:schemeClr val="bg1"/>
              </a:solidFill>
              <a:hlinkClick r:id="rId13">
                <a:extLst>
                  <a:ext uri="{A12FA001-AC4F-418D-AE19-62706E023703}">
                    <ahyp:hlinkClr xmlns:ahyp="http://schemas.microsoft.com/office/drawing/2018/hyperlinkcolor" val="tx"/>
                  </a:ext>
                </a:extLst>
              </a:hlinkClick>
            </a:endParaRPr>
          </a:p>
          <a:p>
            <a:r>
              <a:rPr lang="en-GB" sz="1400" b="1" dirty="0">
                <a:solidFill>
                  <a:schemeClr val="bg1"/>
                </a:solidFill>
                <a:hlinkClick r:id="rId13">
                  <a:extLst>
                    <a:ext uri="{A12FA001-AC4F-418D-AE19-62706E023703}">
                      <ahyp:hlinkClr xmlns:ahyp="http://schemas.microsoft.com/office/drawing/2018/hyperlinkcolor" val="tx"/>
                    </a:ext>
                  </a:extLst>
                </a:hlinkClick>
              </a:rPr>
              <a:t>https://www.youtube.com/watch?v=35oC6W4jVu4</a:t>
            </a:r>
            <a:endParaRPr lang="en-GB" sz="1400" b="1" dirty="0">
              <a:solidFill>
                <a:schemeClr val="bg1"/>
              </a:solidFill>
            </a:endParaRPr>
          </a:p>
          <a:p>
            <a:endParaRPr lang="en-GB" sz="1400" b="1" dirty="0">
              <a:solidFill>
                <a:schemeClr val="bg1"/>
              </a:solidFill>
              <a:hlinkClick r:id="rId4">
                <a:extLst>
                  <a:ext uri="{A12FA001-AC4F-418D-AE19-62706E023703}">
                    <ahyp:hlinkClr xmlns:ahyp="http://schemas.microsoft.com/office/drawing/2018/hyperlinkcolor" val="tx"/>
                  </a:ext>
                </a:extLst>
              </a:hlinkClick>
            </a:endParaRPr>
          </a:p>
          <a:p>
            <a:r>
              <a:rPr lang="en-GB" sz="1400" b="1" dirty="0">
                <a:solidFill>
                  <a:schemeClr val="bg1"/>
                </a:solidFill>
                <a:hlinkClick r:id="rId4">
                  <a:extLst>
                    <a:ext uri="{A12FA001-AC4F-418D-AE19-62706E023703}">
                      <ahyp:hlinkClr xmlns:ahyp="http://schemas.microsoft.com/office/drawing/2018/hyperlinkcolor" val="tx"/>
                    </a:ext>
                  </a:extLst>
                </a:hlinkClick>
              </a:rPr>
              <a:t>https://www.thefix.com/fingerprint-test-can-identify-drug-use-striking-accuracy</a:t>
            </a:r>
            <a:endParaRPr lang="en-GB" sz="1400" b="1" dirty="0">
              <a:solidFill>
                <a:schemeClr val="bg1"/>
              </a:solidFill>
            </a:endParaRPr>
          </a:p>
          <a:p>
            <a:endParaRPr lang="en-GB" sz="1400" b="1" dirty="0">
              <a:solidFill>
                <a:schemeClr val="bg1"/>
              </a:solidFill>
            </a:endParaRPr>
          </a:p>
          <a:p>
            <a:endParaRPr lang="en-GB" sz="1400" b="1" dirty="0">
              <a:solidFill>
                <a:schemeClr val="bg1"/>
              </a:solidFill>
            </a:endParaRPr>
          </a:p>
        </p:txBody>
      </p:sp>
      <p:sp>
        <p:nvSpPr>
          <p:cNvPr id="4" name="TextBox 3">
            <a:extLst>
              <a:ext uri="{FF2B5EF4-FFF2-40B4-BE49-F238E27FC236}">
                <a16:creationId xmlns:a16="http://schemas.microsoft.com/office/drawing/2014/main" id="{8624124E-3362-49A8-A955-6EB37C1F6583}"/>
              </a:ext>
            </a:extLst>
          </p:cNvPr>
          <p:cNvSpPr txBox="1"/>
          <p:nvPr/>
        </p:nvSpPr>
        <p:spPr>
          <a:xfrm>
            <a:off x="194585" y="138922"/>
            <a:ext cx="5147035" cy="276999"/>
          </a:xfrm>
          <a:prstGeom prst="rect">
            <a:avLst/>
          </a:prstGeom>
          <a:noFill/>
        </p:spPr>
        <p:txBody>
          <a:bodyPr wrap="square" rtlCol="0">
            <a:spAutoFit/>
          </a:bodyPr>
          <a:lstStyle/>
          <a:p>
            <a:r>
              <a:rPr lang="en-GB" sz="1200" b="1" u="sng" dirty="0">
                <a:solidFill>
                  <a:schemeClr val="bg1"/>
                </a:solidFill>
              </a:rPr>
              <a:t>Anthony Smith 1704559</a:t>
            </a:r>
          </a:p>
        </p:txBody>
      </p:sp>
      <p:sp>
        <p:nvSpPr>
          <p:cNvPr id="5" name="TextBox 4">
            <a:extLst>
              <a:ext uri="{FF2B5EF4-FFF2-40B4-BE49-F238E27FC236}">
                <a16:creationId xmlns:a16="http://schemas.microsoft.com/office/drawing/2014/main" id="{470E2C57-E383-47F5-85A3-2BE36553AE4C}"/>
              </a:ext>
            </a:extLst>
          </p:cNvPr>
          <p:cNvSpPr txBox="1"/>
          <p:nvPr/>
        </p:nvSpPr>
        <p:spPr>
          <a:xfrm>
            <a:off x="194585" y="1341963"/>
            <a:ext cx="754380" cy="5262979"/>
          </a:xfrm>
          <a:prstGeom prst="rect">
            <a:avLst/>
          </a:prstGeom>
          <a:noFill/>
        </p:spPr>
        <p:txBody>
          <a:bodyPr wrap="square" rtlCol="0">
            <a:spAutoFit/>
          </a:bodyPr>
          <a:lstStyle/>
          <a:p>
            <a:r>
              <a:rPr lang="en-GB" sz="1400" dirty="0">
                <a:solidFill>
                  <a:schemeClr val="bg1"/>
                </a:solidFill>
              </a:rPr>
              <a:t>[1]</a:t>
            </a:r>
          </a:p>
          <a:p>
            <a:endParaRPr lang="en-GB" sz="1400" dirty="0">
              <a:solidFill>
                <a:schemeClr val="bg1"/>
              </a:solidFill>
            </a:endParaRPr>
          </a:p>
          <a:p>
            <a:r>
              <a:rPr lang="en-GB" sz="1400" dirty="0">
                <a:solidFill>
                  <a:schemeClr val="bg1"/>
                </a:solidFill>
              </a:rPr>
              <a:t>[2]</a:t>
            </a:r>
          </a:p>
          <a:p>
            <a:endParaRPr lang="en-GB" sz="1400" dirty="0">
              <a:solidFill>
                <a:schemeClr val="bg1"/>
              </a:solidFill>
            </a:endParaRPr>
          </a:p>
          <a:p>
            <a:r>
              <a:rPr lang="en-GB" sz="1400" dirty="0">
                <a:solidFill>
                  <a:schemeClr val="bg1"/>
                </a:solidFill>
              </a:rPr>
              <a:t>[3]</a:t>
            </a:r>
          </a:p>
          <a:p>
            <a:endParaRPr lang="en-GB" sz="1400" dirty="0">
              <a:solidFill>
                <a:schemeClr val="bg1"/>
              </a:solidFill>
            </a:endParaRPr>
          </a:p>
          <a:p>
            <a:r>
              <a:rPr lang="en-GB" sz="1400" dirty="0">
                <a:solidFill>
                  <a:schemeClr val="bg1"/>
                </a:solidFill>
              </a:rPr>
              <a:t>[4]</a:t>
            </a:r>
          </a:p>
          <a:p>
            <a:endParaRPr lang="en-GB" sz="1400" dirty="0">
              <a:solidFill>
                <a:schemeClr val="bg1"/>
              </a:solidFill>
            </a:endParaRPr>
          </a:p>
          <a:p>
            <a:r>
              <a:rPr lang="en-GB" sz="1400" dirty="0">
                <a:solidFill>
                  <a:schemeClr val="bg1"/>
                </a:solidFill>
              </a:rPr>
              <a:t>[5]</a:t>
            </a:r>
          </a:p>
          <a:p>
            <a:endParaRPr lang="en-GB" sz="1400" dirty="0">
              <a:solidFill>
                <a:schemeClr val="bg1"/>
              </a:solidFill>
            </a:endParaRPr>
          </a:p>
          <a:p>
            <a:r>
              <a:rPr lang="en-GB" sz="1400" dirty="0">
                <a:solidFill>
                  <a:schemeClr val="bg1"/>
                </a:solidFill>
              </a:rPr>
              <a:t>[6]</a:t>
            </a:r>
          </a:p>
          <a:p>
            <a:endParaRPr lang="en-GB" sz="1400" dirty="0">
              <a:solidFill>
                <a:schemeClr val="bg1"/>
              </a:solidFill>
            </a:endParaRPr>
          </a:p>
          <a:p>
            <a:r>
              <a:rPr lang="en-GB" sz="1400" dirty="0">
                <a:solidFill>
                  <a:schemeClr val="bg1"/>
                </a:solidFill>
              </a:rPr>
              <a:t>[7]</a:t>
            </a:r>
          </a:p>
          <a:p>
            <a:endParaRPr lang="en-GB" sz="1400" dirty="0">
              <a:solidFill>
                <a:schemeClr val="bg1"/>
              </a:solidFill>
            </a:endParaRPr>
          </a:p>
          <a:p>
            <a:r>
              <a:rPr lang="en-GB" sz="1400" dirty="0">
                <a:solidFill>
                  <a:schemeClr val="bg1"/>
                </a:solidFill>
              </a:rPr>
              <a:t>[8]</a:t>
            </a:r>
          </a:p>
          <a:p>
            <a:endParaRPr lang="en-GB" sz="1400" dirty="0">
              <a:solidFill>
                <a:schemeClr val="bg1"/>
              </a:solidFill>
            </a:endParaRPr>
          </a:p>
          <a:p>
            <a:endParaRPr lang="en-GB" sz="1400" dirty="0">
              <a:solidFill>
                <a:schemeClr val="bg1"/>
              </a:solidFill>
            </a:endParaRPr>
          </a:p>
          <a:p>
            <a:r>
              <a:rPr lang="en-GB" sz="1400" dirty="0">
                <a:solidFill>
                  <a:schemeClr val="bg1"/>
                </a:solidFill>
              </a:rPr>
              <a:t>[9]</a:t>
            </a:r>
          </a:p>
          <a:p>
            <a:endParaRPr lang="en-GB" sz="1400" dirty="0">
              <a:solidFill>
                <a:schemeClr val="bg1"/>
              </a:solidFill>
            </a:endParaRPr>
          </a:p>
          <a:p>
            <a:r>
              <a:rPr lang="en-GB" sz="1400" dirty="0">
                <a:solidFill>
                  <a:schemeClr val="bg1"/>
                </a:solidFill>
              </a:rPr>
              <a:t>[10]</a:t>
            </a:r>
          </a:p>
          <a:p>
            <a:endParaRPr lang="en-GB" sz="1400" dirty="0">
              <a:solidFill>
                <a:schemeClr val="bg1"/>
              </a:solidFill>
            </a:endParaRPr>
          </a:p>
          <a:p>
            <a:r>
              <a:rPr lang="en-GB" sz="1400" dirty="0">
                <a:solidFill>
                  <a:schemeClr val="bg1"/>
                </a:solidFill>
              </a:rPr>
              <a:t>[11]</a:t>
            </a:r>
          </a:p>
          <a:p>
            <a:endParaRPr lang="en-GB" sz="1400" dirty="0">
              <a:solidFill>
                <a:schemeClr val="bg1"/>
              </a:solidFill>
            </a:endParaRPr>
          </a:p>
          <a:p>
            <a:r>
              <a:rPr lang="en-GB" sz="1400" dirty="0">
                <a:solidFill>
                  <a:schemeClr val="bg1"/>
                </a:solidFill>
              </a:rPr>
              <a:t>[12]</a:t>
            </a:r>
          </a:p>
        </p:txBody>
      </p:sp>
    </p:spTree>
    <p:extLst>
      <p:ext uri="{BB962C8B-B14F-4D97-AF65-F5344CB8AC3E}">
        <p14:creationId xmlns:p14="http://schemas.microsoft.com/office/powerpoint/2010/main" val="39020287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F5B9F87D69BA54197DE015BB36D6107" ma:contentTypeVersion="6" ma:contentTypeDescription="Create a new document." ma:contentTypeScope="" ma:versionID="170e6f2c33a5109ad492175dc5ff159f">
  <xsd:schema xmlns:xsd="http://www.w3.org/2001/XMLSchema" xmlns:xs="http://www.w3.org/2001/XMLSchema" xmlns:p="http://schemas.microsoft.com/office/2006/metadata/properties" xmlns:ns3="e5b087ed-fd45-4b48-bae7-5ede8327259a" xmlns:ns4="009d2e54-86c4-4f39-be94-35164ff440f7" targetNamespace="http://schemas.microsoft.com/office/2006/metadata/properties" ma:root="true" ma:fieldsID="c049005347ced1759d59de77c75b4482" ns3:_="" ns4:_="">
    <xsd:import namespace="e5b087ed-fd45-4b48-bae7-5ede8327259a"/>
    <xsd:import namespace="009d2e54-86c4-4f39-be94-35164ff440f7"/>
    <xsd:element name="properties">
      <xsd:complexType>
        <xsd:sequence>
          <xsd:element name="documentManagement">
            <xsd:complexType>
              <xsd:all>
                <xsd:element ref="ns3:MediaServiceMetadata" minOccurs="0"/>
                <xsd:element ref="ns3:MediaServiceFastMetadata" minOccurs="0"/>
                <xsd:element ref="ns3:MediaServiceAutoTag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b087ed-fd45-4b48-bae7-5ede8327259a"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09d2e54-86c4-4f39-be94-35164ff440f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SharingHintHash" ma:index="1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213ABFB-2854-45E5-B50F-AB6B175C169F}">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624BB33-6257-4FD5-9E58-A5A4DF7988D1}">
  <ds:schemaRefs>
    <ds:schemaRef ds:uri="009d2e54-86c4-4f39-be94-35164ff440f7"/>
    <ds:schemaRef ds:uri="e5b087ed-fd45-4b48-bae7-5ede832725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09DA95A-6805-4E1E-9E9E-85618A30D10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Gallery</Template>
  <TotalTime>88</TotalTime>
  <Words>1367</Words>
  <Application>Microsoft Office PowerPoint</Application>
  <PresentationFormat>Widescreen</PresentationFormat>
  <Paragraphs>209</Paragraphs>
  <Slides>15</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Alien Encounters</vt:lpstr>
      <vt:lpstr>Arial</vt:lpstr>
      <vt:lpstr>Calibri</vt:lpstr>
      <vt:lpstr>Century Gothic</vt:lpstr>
      <vt:lpstr>Mesh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Anthony Smith (1704559)</dc:creator>
  <cp:lastModifiedBy>Anthony Smith (1704559)</cp:lastModifiedBy>
  <cp:revision>17</cp:revision>
  <dcterms:created xsi:type="dcterms:W3CDTF">2019-11-27T11:11:59Z</dcterms:created>
  <dcterms:modified xsi:type="dcterms:W3CDTF">2019-12-04T16:03:34Z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0x0101003F5B9F87D69BA54197DE015BB36D6107</vt:lpwstr>
  </property>
</Properties>
</file>