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20935C7-B10E-47F2-B59E-B5AFDD1981F5}" v="3" dt="2025-10-05T13:06:01.2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sia Bakari" userId="9bdac7c0a0108118" providerId="LiveId" clId="{E20935C7-B10E-47F2-B59E-B5AFDD1981F5}"/>
    <pc:docChg chg="custSel modSld">
      <pc:chgData name="Asia Bakari" userId="9bdac7c0a0108118" providerId="LiveId" clId="{E20935C7-B10E-47F2-B59E-B5AFDD1981F5}" dt="2025-10-12T12:08:25.970" v="377" actId="20577"/>
      <pc:docMkLst>
        <pc:docMk/>
      </pc:docMkLst>
      <pc:sldChg chg="modSp mod">
        <pc:chgData name="Asia Bakari" userId="9bdac7c0a0108118" providerId="LiveId" clId="{E20935C7-B10E-47F2-B59E-B5AFDD1981F5}" dt="2025-10-12T12:08:25.970" v="377" actId="20577"/>
        <pc:sldMkLst>
          <pc:docMk/>
          <pc:sldMk cId="2947352816" sldId="257"/>
        </pc:sldMkLst>
        <pc:spChg chg="mod">
          <ac:chgData name="Asia Bakari" userId="9bdac7c0a0108118" providerId="LiveId" clId="{E20935C7-B10E-47F2-B59E-B5AFDD1981F5}" dt="2025-10-12T12:08:25.970" v="377" actId="20577"/>
          <ac:spMkLst>
            <pc:docMk/>
            <pc:sldMk cId="2947352816" sldId="257"/>
            <ac:spMk id="2" creationId="{C99BA09A-3DD7-4787-8A8A-C22453D5609D}"/>
          </ac:spMkLst>
        </pc:spChg>
      </pc:sldChg>
      <pc:sldChg chg="modSp">
        <pc:chgData name="Asia Bakari" userId="9bdac7c0a0108118" providerId="LiveId" clId="{E20935C7-B10E-47F2-B59E-B5AFDD1981F5}" dt="2025-10-05T13:06:01.271" v="299" actId="1076"/>
        <pc:sldMkLst>
          <pc:docMk/>
          <pc:sldMk cId="4040632560" sldId="259"/>
        </pc:sldMkLst>
        <pc:picChg chg="mod">
          <ac:chgData name="Asia Bakari" userId="9bdac7c0a0108118" providerId="LiveId" clId="{E20935C7-B10E-47F2-B59E-B5AFDD1981F5}" dt="2025-10-05T13:06:01.271" v="299" actId="1076"/>
          <ac:picMkLst>
            <pc:docMk/>
            <pc:sldMk cId="4040632560" sldId="259"/>
            <ac:picMk id="2052" creationId="{DF768487-DD32-4B5E-BC9F-1858C78592C5}"/>
          </ac:picMkLst>
        </pc:picChg>
      </pc:sldChg>
      <pc:sldChg chg="modSp mod">
        <pc:chgData name="Asia Bakari" userId="9bdac7c0a0108118" providerId="LiveId" clId="{E20935C7-B10E-47F2-B59E-B5AFDD1981F5}" dt="2025-10-05T13:09:17.098" v="367" actId="20577"/>
        <pc:sldMkLst>
          <pc:docMk/>
          <pc:sldMk cId="1966590976" sldId="260"/>
        </pc:sldMkLst>
        <pc:spChg chg="mod">
          <ac:chgData name="Asia Bakari" userId="9bdac7c0a0108118" providerId="LiveId" clId="{E20935C7-B10E-47F2-B59E-B5AFDD1981F5}" dt="2025-10-05T13:09:17.098" v="367" actId="20577"/>
          <ac:spMkLst>
            <pc:docMk/>
            <pc:sldMk cId="1966590976" sldId="260"/>
            <ac:spMk id="6" creationId="{F17314EE-0F98-47E0-88B6-59A2F2B59019}"/>
          </ac:spMkLst>
        </pc:spChg>
      </pc:sldChg>
      <pc:sldChg chg="modSp mod">
        <pc:chgData name="Asia Bakari" userId="9bdac7c0a0108118" providerId="LiveId" clId="{E20935C7-B10E-47F2-B59E-B5AFDD1981F5}" dt="2025-10-04T11:29:56.361" v="104" actId="20577"/>
        <pc:sldMkLst>
          <pc:docMk/>
          <pc:sldMk cId="2244732771" sldId="264"/>
        </pc:sldMkLst>
        <pc:spChg chg="mod">
          <ac:chgData name="Asia Bakari" userId="9bdac7c0a0108118" providerId="LiveId" clId="{E20935C7-B10E-47F2-B59E-B5AFDD1981F5}" dt="2025-10-04T11:29:56.361" v="104" actId="20577"/>
          <ac:spMkLst>
            <pc:docMk/>
            <pc:sldMk cId="2244732771" sldId="264"/>
            <ac:spMk id="4" creationId="{F20668BE-1B29-48CA-BC46-90692FF35830}"/>
          </ac:spMkLst>
        </pc:spChg>
        <pc:spChg chg="mod">
          <ac:chgData name="Asia Bakari" userId="9bdac7c0a0108118" providerId="LiveId" clId="{E20935C7-B10E-47F2-B59E-B5AFDD1981F5}" dt="2025-10-04T11:28:57.693" v="26" actId="20577"/>
          <ac:spMkLst>
            <pc:docMk/>
            <pc:sldMk cId="2244732771" sldId="264"/>
            <ac:spMk id="6" creationId="{2B3857B5-39F0-471C-B888-32A31EAA0A2B}"/>
          </ac:spMkLst>
        </pc:spChg>
        <pc:spChg chg="mod">
          <ac:chgData name="Asia Bakari" userId="9bdac7c0a0108118" providerId="LiveId" clId="{E20935C7-B10E-47F2-B59E-B5AFDD1981F5}" dt="2025-10-04T11:29:15.807" v="51" actId="20577"/>
          <ac:spMkLst>
            <pc:docMk/>
            <pc:sldMk cId="2244732771" sldId="264"/>
            <ac:spMk id="9" creationId="{CD7459DC-4071-43A8-846B-E3D2F6247F3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8305BB-931E-445C-93DA-9E2B689A54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67AF57-04FB-441B-A15A-ADFBAA3472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69B7D2-CCA4-4E11-B07A-1463BB57E1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46A82-0F98-456D-80BB-5E892D1E4081}" type="datetimeFigureOut">
              <a:rPr lang="en-IN" smtClean="0"/>
              <a:t>12-10-2025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1C42C4-7166-4394-855D-42553B39A1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B59E10-4768-45BD-A4C2-E2E285995B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CD40FD-AD5F-43CE-BD1D-6FCD3E4427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67487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724F1-0573-4A78-B6BA-B8A68C7667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8EF2BA-4E8C-4631-9416-3135B2C697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B1E668-7992-49D6-8ADF-19D750ADB1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46A82-0F98-456D-80BB-5E892D1E4081}" type="datetimeFigureOut">
              <a:rPr lang="en-IN" smtClean="0"/>
              <a:t>12-10-2025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1542DE-53FA-4F6A-82CA-BCB6C0687F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46F1C2-21E3-418D-AF8F-76C4437C9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CD40FD-AD5F-43CE-BD1D-6FCD3E4427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188630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74653C-CBD0-475A-AFCB-BE6EF35C29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9B7DAF-7AAF-4BFD-9737-3CBCDF8561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70D36C-9AC5-4E02-B2FB-8F6CCF1300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46A82-0F98-456D-80BB-5E892D1E4081}" type="datetimeFigureOut">
              <a:rPr lang="en-IN" smtClean="0"/>
              <a:t>12-10-2025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398A7F-AA12-4740-B37A-51A0E901F5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F0C9BB-D214-438B-B61A-BBD4084E75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CD40FD-AD5F-43CE-BD1D-6FCD3E4427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078833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053994-FECC-4C43-AB51-F2B4A22542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EA200D-1B9F-4DF5-A523-36322C2C83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3F9C39-0074-4D05-8B8D-9D7C8BCEAC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2F879D-45D7-4198-8C38-9BA5A993A2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46A82-0F98-456D-80BB-5E892D1E4081}" type="datetimeFigureOut">
              <a:rPr lang="en-IN" smtClean="0"/>
              <a:t>12-10-2025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DFB047-9C73-47D8-9273-598FEF5197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8833DF-7495-4FE6-B302-7CF5EFFF49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CD40FD-AD5F-43CE-BD1D-6FCD3E4427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748820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E3432-6B4B-493D-93C9-46A57B9377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700AB7-EFC1-49A8-AC03-E86C603D73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C48FDC-D32D-4436-9F11-B1924DBBFD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86CFF12-87D7-4238-85D2-BD946DAB853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DC60E60-5C03-4C1B-A2CB-2A5524E80D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2FF8D6-A6E9-4F8E-B69B-2AE0240B7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46A82-0F98-456D-80BB-5E892D1E4081}" type="datetimeFigureOut">
              <a:rPr lang="en-IN" smtClean="0"/>
              <a:t>12-10-2025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02D369-5C4D-46EF-A0BC-B00808FFDF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7F4EE1D-54E3-4488-81C6-E13D0EE63F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CD40FD-AD5F-43CE-BD1D-6FCD3E4427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644544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0FD91-F239-4C9D-A9F1-2C138927C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426AC4-614B-48C9-8F4D-DC0F60D449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46A82-0F98-456D-80BB-5E892D1E4081}" type="datetimeFigureOut">
              <a:rPr lang="en-IN" smtClean="0"/>
              <a:t>12-10-2025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4EDCDB-CBB5-4055-B187-4DE2AAAD95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B2E252-F4FA-4D9F-A1F9-0768622EB2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CD40FD-AD5F-43CE-BD1D-6FCD3E4427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844472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C862BAE-E0EA-470B-B60B-5D5E354CFA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46A82-0F98-456D-80BB-5E892D1E4081}" type="datetimeFigureOut">
              <a:rPr lang="en-IN" smtClean="0"/>
              <a:t>12-10-2025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09154F-78D0-4155-9E96-DEC532B5D0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B57C2D-68D4-4335-8375-978B7B9110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CD40FD-AD5F-43CE-BD1D-6FCD3E4427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83674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64A20-D080-4BA4-9970-FC28E0C4E7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ADEB27-2D9C-49AB-808D-EBA9EA9EAB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736B4C-6B5D-412E-B5FC-6683A63D3A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A8B313-1D1B-47FB-A10E-61B1F6A0D9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46A82-0F98-456D-80BB-5E892D1E4081}" type="datetimeFigureOut">
              <a:rPr lang="en-IN" smtClean="0"/>
              <a:t>12-10-2025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63301C-63AE-4C6E-92E0-47331D02A6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2A4857-6E3D-4EB6-8420-24AD3E3A73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CD40FD-AD5F-43CE-BD1D-6FCD3E4427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909981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07CB06-8D88-4544-8F44-7C8A7C29AB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4AA612B-0974-4A17-AD76-61B152E8FB7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2DB91F-C5AB-411F-8982-080663EE0A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549749-D35A-4A35-8A8F-A0ECBCD8E7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46A82-0F98-456D-80BB-5E892D1E4081}" type="datetimeFigureOut">
              <a:rPr lang="en-IN" smtClean="0"/>
              <a:t>12-10-2025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ABE6AD-D17D-47E4-87AA-D7EC3964FC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6516F6-3FD6-4874-921D-24B37FA7A3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CD40FD-AD5F-43CE-BD1D-6FCD3E4427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053801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8BBBB-80C2-4928-91CF-3ADAF0BA25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69CDC3-85FF-4DD7-8DF2-F25D08E0A75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9255-FFF1-45DC-A023-B2B2099A0A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46A82-0F98-456D-80BB-5E892D1E4081}" type="datetimeFigureOut">
              <a:rPr lang="en-IN" smtClean="0"/>
              <a:t>12-10-2025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5FF5CA-AFCC-4465-9AA4-9B05CE1609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07DB6D-B679-4B5D-AE29-E7CF979714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CD40FD-AD5F-43CE-BD1D-6FCD3E4427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983403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E70D1AA-FFE1-47C5-B559-F0FF731AD6B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5636A5-111C-4C31-B922-5161D1DFC6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83325F-A261-4601-8271-7BD9E6131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46A82-0F98-456D-80BB-5E892D1E4081}" type="datetimeFigureOut">
              <a:rPr lang="en-IN" smtClean="0"/>
              <a:t>12-10-2025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722DEF-5044-4FE8-A755-74EE56B41E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FC681A-D55E-4ACF-A124-AF6B294ABF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CD40FD-AD5F-43CE-BD1D-6FCD3E4427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703756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E5D8DB-9F1C-4C7F-8C2C-0056B57C8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4C5C7C-1A30-4FF3-B8D7-CD5003DA70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9CA7EB-9291-4338-A190-487D07364E1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B46A82-0F98-456D-80BB-5E892D1E4081}" type="datetimeFigureOut">
              <a:rPr lang="en-IN" smtClean="0"/>
              <a:t>12-10-2025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36E9D2-F61A-42BA-BE65-C3F603BB036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825733-A842-4861-9E92-F5F95AB735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CD40FD-AD5F-43CE-BD1D-6FCD3E44277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4969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hsinform.scot/illnesses-and-conditions/mental-health/anxiety-disorders-in-children-and-young-people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eriksonstheory.weebly.com/initiative-vs-guilt.html" TargetMode="External"/><Relationship Id="rId2" Type="http://schemas.openxmlformats.org/officeDocument/2006/relationships/hyperlink" Target="https://online.maryville.edu/blog/nature-vs-nurture-child-development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naitreetgrandir.com/en/step/3-5-years/behaviour/separation-anxiety-in-children/" TargetMode="External"/><Relationship Id="rId5" Type="http://schemas.openxmlformats.org/officeDocument/2006/relationships/hyperlink" Target="https://timesofindia.indiatimes.com/city/kolkata/pandemic-isolation-stunting-speech-skills-in-kids/articleshow/87675391" TargetMode="External"/><Relationship Id="rId4" Type="http://schemas.openxmlformats.org/officeDocument/2006/relationships/hyperlink" Target="https://www.healthline.com/health/parenting/erikson-stag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99BA09A-3DD7-4787-8A8A-C22453D5609D}"/>
              </a:ext>
            </a:extLst>
          </p:cNvPr>
          <p:cNvSpPr/>
          <p:nvPr/>
        </p:nvSpPr>
        <p:spPr>
          <a:xfrm>
            <a:off x="0" y="0"/>
            <a:ext cx="12331959" cy="68580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r>
              <a:rPr lang="en-IN" sz="2400" b="1" dirty="0">
                <a:solidFill>
                  <a:srgbClr val="002060"/>
                </a:solidFill>
              </a:rPr>
              <a:t>                              NAME:ASIA BAKARI</a:t>
            </a:r>
          </a:p>
          <a:p>
            <a:pPr algn="just">
              <a:lnSpc>
                <a:spcPct val="150000"/>
              </a:lnSpc>
            </a:pPr>
            <a:r>
              <a:rPr lang="en-IN" sz="2400" b="1" dirty="0">
                <a:solidFill>
                  <a:srgbClr val="002060"/>
                </a:solidFill>
              </a:rPr>
              <a:t>                              STUDENT NUMBER:2419862</a:t>
            </a:r>
          </a:p>
          <a:p>
            <a:pPr algn="just">
              <a:lnSpc>
                <a:spcPct val="150000"/>
              </a:lnSpc>
            </a:pPr>
            <a:r>
              <a:rPr lang="en-IN" sz="2400" b="1" dirty="0">
                <a:solidFill>
                  <a:srgbClr val="002060"/>
                </a:solidFill>
              </a:rPr>
              <a:t>                              MODULE CODE:LCHS4010</a:t>
            </a:r>
          </a:p>
          <a:p>
            <a:pPr algn="just">
              <a:lnSpc>
                <a:spcPct val="150000"/>
              </a:lnSpc>
            </a:pPr>
            <a:r>
              <a:rPr lang="en-IN" sz="2400" b="1" dirty="0">
                <a:solidFill>
                  <a:srgbClr val="002060"/>
                </a:solidFill>
              </a:rPr>
              <a:t>                              MODULE TITTLE:PSYCHOLOGY IN HEALTH AND SOCIAL CARE</a:t>
            </a:r>
          </a:p>
          <a:p>
            <a:pPr algn="just">
              <a:lnSpc>
                <a:spcPct val="150000"/>
              </a:lnSpc>
            </a:pPr>
            <a:r>
              <a:rPr lang="en-IN" sz="2400" b="1" dirty="0">
                <a:solidFill>
                  <a:srgbClr val="002060"/>
                </a:solidFill>
              </a:rPr>
              <a:t>                              LECTURER NAME:KENNEDY OBOHWEMU</a:t>
            </a:r>
          </a:p>
          <a:p>
            <a:pPr algn="just">
              <a:lnSpc>
                <a:spcPct val="150000"/>
              </a:lnSpc>
            </a:pPr>
            <a:r>
              <a:rPr lang="en-IN" sz="2400" b="1" dirty="0">
                <a:solidFill>
                  <a:srgbClr val="002060"/>
                </a:solidFill>
              </a:rPr>
              <a:t>                              </a:t>
            </a:r>
            <a:r>
              <a:rPr lang="en-IN" sz="2400" b="1">
                <a:solidFill>
                  <a:srgbClr val="002060"/>
                </a:solidFill>
              </a:rPr>
              <a:t>ASSIGNMENT:  </a:t>
            </a:r>
            <a:r>
              <a:rPr lang="en-IN" sz="2400" b="1" dirty="0">
                <a:solidFill>
                  <a:srgbClr val="002060"/>
                </a:solidFill>
              </a:rPr>
              <a:t>INDIVIDUAL PRESENTATION</a:t>
            </a:r>
          </a:p>
          <a:p>
            <a:pPr algn="ctr"/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9473528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C7E8EFD-ECFC-4F56-84A3-0F16C31F673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E0911D-C201-4D71-A092-9B94D4B11443}"/>
              </a:ext>
            </a:extLst>
          </p:cNvPr>
          <p:cNvSpPr txBox="1"/>
          <p:nvPr/>
        </p:nvSpPr>
        <p:spPr>
          <a:xfrm>
            <a:off x="4214192" y="250284"/>
            <a:ext cx="6096000" cy="3740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IN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Introduction &amp; Case Context</a:t>
            </a:r>
            <a:endParaRPr lang="en-IN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5AFE9A3-92DD-4879-8EEE-692F16E779F3}"/>
              </a:ext>
            </a:extLst>
          </p:cNvPr>
          <p:cNvSpPr txBox="1"/>
          <p:nvPr/>
        </p:nvSpPr>
        <p:spPr>
          <a:xfrm>
            <a:off x="821635" y="1244342"/>
            <a:ext cx="6096000" cy="3885038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Amira is a three-year-old child 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Showing signs of emotional insecurity and developmental delay in social behaviour.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She becomes frightened when away from her parents, has a restricted vocabulary, and shows very low engagement in shared activities.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These issues affect her independence and confidence.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 way to interpret her struggles is Erikson's psychosocial model.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Stage 3 Initiative vs Guilt is the chosen stage.</a:t>
            </a:r>
          </a:p>
        </p:txBody>
      </p:sp>
      <p:pic>
        <p:nvPicPr>
          <p:cNvPr id="1030" name="Picture 6" descr="Age-by-age symptoms of separation anxiety and how to help kids">
            <a:extLst>
              <a:ext uri="{FF2B5EF4-FFF2-40B4-BE49-F238E27FC236}">
                <a16:creationId xmlns:a16="http://schemas.microsoft.com/office/drawing/2014/main" id="{7D3B4E53-9B59-4417-B1C4-86CF5EE88F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3397" y="624361"/>
            <a:ext cx="3896968" cy="5195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AE27AB8-ECB4-4AE0-BF8F-F88A1C6FCFD9}"/>
              </a:ext>
            </a:extLst>
          </p:cNvPr>
          <p:cNvSpPr txBox="1"/>
          <p:nvPr/>
        </p:nvSpPr>
        <p:spPr>
          <a:xfrm>
            <a:off x="7871792" y="5895085"/>
            <a:ext cx="60960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6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Naitreetgrandir.com</a:t>
            </a:r>
            <a:r>
              <a:rPr lang="en-IN" sz="16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IN" sz="16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2023</a:t>
            </a:r>
            <a:endParaRPr lang="en-IN" sz="16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05996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7EECD78-D86E-4B1B-8D1F-DE13E969375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540182A-7413-4012-B71F-681FD575C23B}"/>
              </a:ext>
            </a:extLst>
          </p:cNvPr>
          <p:cNvSpPr txBox="1"/>
          <p:nvPr/>
        </p:nvSpPr>
        <p:spPr>
          <a:xfrm>
            <a:off x="4572000" y="316544"/>
            <a:ext cx="6096000" cy="3740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IN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Developmental Concerns</a:t>
            </a:r>
            <a:endParaRPr lang="en-IN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37D91F0-397F-427B-ABBA-66E921A9373F}"/>
              </a:ext>
            </a:extLst>
          </p:cNvPr>
          <p:cNvSpPr txBox="1"/>
          <p:nvPr/>
        </p:nvSpPr>
        <p:spPr>
          <a:xfrm>
            <a:off x="569843" y="887943"/>
            <a:ext cx="7619999" cy="5772734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Distraught at the separation</a:t>
            </a:r>
            <a:endParaRPr lang="en-IN" sz="1600" b="1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Amira finds it difficult to regulate her emotions due to the absence of her parents.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Minimal verbal interaction</a:t>
            </a:r>
            <a:endParaRPr lang="en-IN" sz="1600" b="1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Her limited language makes it difficult to join in group activities.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IN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Low peer involvement</a:t>
            </a:r>
            <a:endParaRPr lang="en-IN" sz="1600" b="1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She is mostly solitary in group settings, does not actively engage in imaginative play, or cooperate with others.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Risk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Without assistance, these behaviours may lead to withdrawal and low self-esteem (NHS, 2025).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Theoretical Link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These dilemmas emphasise the central concern about taking initiative versus fearing disapproval at this stage.</a:t>
            </a:r>
          </a:p>
        </p:txBody>
      </p:sp>
      <p:pic>
        <p:nvPicPr>
          <p:cNvPr id="2052" name="Picture 4" descr="Separation Anxiety at Drop Off From Paradigm Childcare">
            <a:extLst>
              <a:ext uri="{FF2B5EF4-FFF2-40B4-BE49-F238E27FC236}">
                <a16:creationId xmlns:a16="http://schemas.microsoft.com/office/drawing/2014/main" id="{DF768487-DD32-4B5E-BC9F-1858C78592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7374" y="1288181"/>
            <a:ext cx="3507094" cy="3673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B4B6166-D2CA-4CF5-A8FB-DB800E0317BE}"/>
              </a:ext>
            </a:extLst>
          </p:cNvPr>
          <p:cNvSpPr txBox="1"/>
          <p:nvPr/>
        </p:nvSpPr>
        <p:spPr>
          <a:xfrm>
            <a:off x="8759685" y="5559287"/>
            <a:ext cx="60960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6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Mitra, 2021</a:t>
            </a:r>
            <a:endParaRPr lang="en-IN" sz="16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06325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0D19EBE-A66B-48D3-AB28-7269B477E20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A1E5A4-D9CC-4F77-AA94-E97C3E2DDC05}"/>
              </a:ext>
            </a:extLst>
          </p:cNvPr>
          <p:cNvSpPr txBox="1"/>
          <p:nvPr/>
        </p:nvSpPr>
        <p:spPr>
          <a:xfrm>
            <a:off x="4492487" y="276788"/>
            <a:ext cx="6096000" cy="3740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IN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Psychosocial theory by Erikson</a:t>
            </a:r>
            <a:endParaRPr lang="en-IN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17314EE-0F98-47E0-88B6-59A2F2B59019}"/>
              </a:ext>
            </a:extLst>
          </p:cNvPr>
          <p:cNvSpPr txBox="1"/>
          <p:nvPr/>
        </p:nvSpPr>
        <p:spPr>
          <a:xfrm>
            <a:off x="542377" y="926967"/>
            <a:ext cx="7116418" cy="5670142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Eight psychosocial stages of development were theorised to be taking place from birth to death.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Preschool stage applies in </a:t>
            </a:r>
            <a:r>
              <a:rPr lang="en-IN" sz="160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Amira’s scenario</a:t>
            </a:r>
            <a:endParaRPr lang="en-IN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From 3 to 5 years of age, focus on the Initiating Versus Guilt stage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child encounters an upsurge of initiative as </a:t>
            </a:r>
            <a:r>
              <a:rPr lang="en-IN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</a:t>
            </a: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 tries to assert herself through play activities, questioning, and exploration.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If adults accept and validate the child's initiative, the child is nourished in creativity, 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Criticism and discouragement may lead to guilt feelings in the child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 1997 Joan Erikson added the ninth stage after Erik Erikson died.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deals with the peculiar problems of very old age </a:t>
            </a: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IN" sz="16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(Jones and Waite-</a:t>
            </a:r>
            <a:r>
              <a:rPr lang="en-IN" sz="16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Stupiansky</a:t>
            </a:r>
            <a:r>
              <a:rPr lang="en-IN" sz="16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2022).</a:t>
            </a:r>
            <a:endParaRPr lang="en-US" sz="1600" dirty="0">
              <a:solidFill>
                <a:schemeClr val="tx1">
                  <a:lumMod val="95000"/>
                  <a:lumOff val="5000"/>
                </a:schemeClr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Crisis again may come to the surface, and integrity may again be examined.</a:t>
            </a:r>
            <a:endParaRPr lang="en-IN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074" name="Picture 2" descr="Erikson's Stages of Development">
            <a:extLst>
              <a:ext uri="{FF2B5EF4-FFF2-40B4-BE49-F238E27FC236}">
                <a16:creationId xmlns:a16="http://schemas.microsoft.com/office/drawing/2014/main" id="{3645AEC4-5741-4DDB-8FBA-7C5366A1CFC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087"/>
          <a:stretch/>
        </p:blipFill>
        <p:spPr bwMode="auto">
          <a:xfrm>
            <a:off x="7915701" y="1019317"/>
            <a:ext cx="3623609" cy="2270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PPT - Erikson's theory: Psychosocial Theory of Development PowerPoint  Presentation - ID:2946998">
            <a:extLst>
              <a:ext uri="{FF2B5EF4-FFF2-40B4-BE49-F238E27FC236}">
                <a16:creationId xmlns:a16="http://schemas.microsoft.com/office/drawing/2014/main" id="{0C60CCFA-3242-4DFD-98B3-4931CC5A9F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5701" y="3429000"/>
            <a:ext cx="4019393" cy="289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82A9389-E028-4E15-8A19-FCBAA50F6866}"/>
              </a:ext>
            </a:extLst>
          </p:cNvPr>
          <p:cNvSpPr txBox="1"/>
          <p:nvPr/>
        </p:nvSpPr>
        <p:spPr>
          <a:xfrm>
            <a:off x="8694267" y="6349968"/>
            <a:ext cx="2845043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6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Erik Erikson</a:t>
            </a:r>
            <a:r>
              <a:rPr lang="en-IN" sz="16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IN" sz="16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2025</a:t>
            </a:r>
            <a:endParaRPr lang="en-IN" sz="16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65909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99F5678-0812-4E54-8B03-7A5B1BE2672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17A3B0-6943-4FE9-8727-D37E563528CD}"/>
              </a:ext>
            </a:extLst>
          </p:cNvPr>
          <p:cNvSpPr txBox="1"/>
          <p:nvPr/>
        </p:nvSpPr>
        <p:spPr>
          <a:xfrm>
            <a:off x="4306956" y="356301"/>
            <a:ext cx="6096000" cy="3740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IN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Applying the theory to Amira</a:t>
            </a:r>
            <a:endParaRPr lang="en-IN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E684AE-9406-4373-949B-520C1B04732D}"/>
              </a:ext>
            </a:extLst>
          </p:cNvPr>
          <p:cNvSpPr txBox="1"/>
          <p:nvPr/>
        </p:nvSpPr>
        <p:spPr>
          <a:xfrm>
            <a:off x="755372" y="770230"/>
            <a:ext cx="8163341" cy="5772734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Difficulty with Autonomy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Separation distress stands in the way of independent functioning (NHS, 2025).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Language barrier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Weak communication poses hurdles for her: initiating play or putting forward ideas.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Social hesitation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Limited involvement in the group activities prevents her from the exposure needed to stretch her creative ends and leadership abilities.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Consequences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Long-standing feelings might cause Amira to feel guilty for "not joining in" and affect her self-worth.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Interpretation</a:t>
            </a:r>
            <a:endParaRPr lang="en-IN" sz="1600" b="1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According to Erikson's model, with the correct guidance, Amira may develop toward initiative rather than guilt.</a:t>
            </a:r>
          </a:p>
        </p:txBody>
      </p:sp>
      <p:pic>
        <p:nvPicPr>
          <p:cNvPr id="4098" name="Picture 2" descr="Initiative vs. Guilt: Stage 3 of Psychosocial Development">
            <a:extLst>
              <a:ext uri="{FF2B5EF4-FFF2-40B4-BE49-F238E27FC236}">
                <a16:creationId xmlns:a16="http://schemas.microsoft.com/office/drawing/2014/main" id="{20A1B8FB-B88E-48BA-ADD0-9C0ACAAF2D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10870" y="3290550"/>
            <a:ext cx="2888973" cy="2752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hildhood anxiety">
            <a:extLst>
              <a:ext uri="{FF2B5EF4-FFF2-40B4-BE49-F238E27FC236}">
                <a16:creationId xmlns:a16="http://schemas.microsoft.com/office/drawing/2014/main" id="{03922495-7B4B-4095-B6E2-F8A17309B8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8229" y="1086679"/>
            <a:ext cx="2994254" cy="1997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0958D09-8A72-4527-86E6-BB735E3D7A16}"/>
              </a:ext>
            </a:extLst>
          </p:cNvPr>
          <p:cNvSpPr txBox="1"/>
          <p:nvPr/>
        </p:nvSpPr>
        <p:spPr>
          <a:xfrm>
            <a:off x="9220287" y="6053668"/>
            <a:ext cx="221634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6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Lewis, 2020</a:t>
            </a:r>
            <a:endParaRPr lang="en-IN" sz="16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55783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D64C632-8004-4B30-AED3-0E1C2F2F4F0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C0AB40-6183-4094-A321-6081897DC9DA}"/>
              </a:ext>
            </a:extLst>
          </p:cNvPr>
          <p:cNvSpPr txBox="1"/>
          <p:nvPr/>
        </p:nvSpPr>
        <p:spPr>
          <a:xfrm>
            <a:off x="4585252" y="316545"/>
            <a:ext cx="6096000" cy="3740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IN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Practical Intervention</a:t>
            </a:r>
            <a:endParaRPr lang="en-IN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A06C417-D89E-46CC-AE26-57A42B873AF5}"/>
              </a:ext>
            </a:extLst>
          </p:cNvPr>
          <p:cNvSpPr txBox="1"/>
          <p:nvPr/>
        </p:nvSpPr>
        <p:spPr>
          <a:xfrm>
            <a:off x="1020418" y="1336091"/>
            <a:ext cx="6096000" cy="4828886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Comfort objects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 facilitate transitions, she could take her favourite toy to school.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Small leadership roles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Small leadership roles can foster a sense of initiative in Amira.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Visual Aids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Picture cards or gestures could help to develop language and confidence.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Encouragement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Praise should be given for the attempt as opposed to the actual achievement in encouraging positive risk-taking behaviours (</a:t>
            </a:r>
            <a:r>
              <a:rPr lang="en-IN" sz="16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Schwartz et al., 2024)</a:t>
            </a: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</p:txBody>
      </p:sp>
      <p:pic>
        <p:nvPicPr>
          <p:cNvPr id="5124" name="Picture 4" descr="Peer Learning For Preschool Kids - Benefits &amp; Activities">
            <a:extLst>
              <a:ext uri="{FF2B5EF4-FFF2-40B4-BE49-F238E27FC236}">
                <a16:creationId xmlns:a16="http://schemas.microsoft.com/office/drawing/2014/main" id="{78729476-95C8-45CD-8536-20471756A7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061" y="738690"/>
            <a:ext cx="3339548" cy="2282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F951B47-D8B3-4D41-85F6-04ACB000DB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91060" y="3429000"/>
            <a:ext cx="3339549" cy="228289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B6E434D-A514-4973-A238-FF5FD5E91DD0}"/>
              </a:ext>
            </a:extLst>
          </p:cNvPr>
          <p:cNvSpPr txBox="1"/>
          <p:nvPr/>
        </p:nvSpPr>
        <p:spPr>
          <a:xfrm>
            <a:off x="7858539" y="5795645"/>
            <a:ext cx="34720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Naitreetgrandir.com</a:t>
            </a:r>
            <a:r>
              <a:rPr lang="en-IN" sz="18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IN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2023</a:t>
            </a:r>
            <a:endParaRPr lang="en-IN" sz="18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97973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B4AC017-1159-4ED6-962C-5D4C11063EC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4203B09-408F-4E2B-A249-21C2881C5E0B}"/>
              </a:ext>
            </a:extLst>
          </p:cNvPr>
          <p:cNvSpPr txBox="1"/>
          <p:nvPr/>
        </p:nvSpPr>
        <p:spPr>
          <a:xfrm>
            <a:off x="3882887" y="369553"/>
            <a:ext cx="6096000" cy="3740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IN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Nature, Nurture, and Interaction</a:t>
            </a:r>
            <a:endParaRPr lang="en-IN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7AB612-2295-4FBE-B1C9-67861F7F1984}"/>
              </a:ext>
            </a:extLst>
          </p:cNvPr>
          <p:cNvSpPr txBox="1"/>
          <p:nvPr/>
        </p:nvSpPr>
        <p:spPr>
          <a:xfrm>
            <a:off x="834886" y="1219228"/>
            <a:ext cx="6599583" cy="4459554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Biological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Slower language development may shape her difficulties.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Environmental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Parental attachment and an unfamiliar classroom contribute to her uneasiness.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IN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Interaction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Development results from the interface of inner traits and social surroundings (</a:t>
            </a:r>
            <a:r>
              <a:rPr lang="en-IN" sz="16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Hart et al., 2021)</a:t>
            </a: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Relevance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 help Amira, one must see her natural dispositions as well as the environmental pressures that aggravate them.</a:t>
            </a: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6927A42F-121F-4E9B-B81D-40B0E7DABF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10423" y="677018"/>
            <a:ext cx="3186700" cy="2300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A group of children playing tug of war in the park">
            <a:extLst>
              <a:ext uri="{FF2B5EF4-FFF2-40B4-BE49-F238E27FC236}">
                <a16:creationId xmlns:a16="http://schemas.microsoft.com/office/drawing/2014/main" id="{0FE194F7-C80E-4E0A-AECA-B3C74720D5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5704" y="3192887"/>
            <a:ext cx="3651410" cy="2393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ED0A46C-9C8C-43E5-9409-D5509D41FCD4}"/>
              </a:ext>
            </a:extLst>
          </p:cNvPr>
          <p:cNvSpPr txBox="1"/>
          <p:nvPr/>
        </p:nvSpPr>
        <p:spPr>
          <a:xfrm>
            <a:off x="8189843" y="5714311"/>
            <a:ext cx="2782957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6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Andres, (2020)</a:t>
            </a:r>
            <a:endParaRPr lang="en-IN" sz="16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1382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93CF53B-3EB9-4D1F-AB1F-4FA28E30950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0668BE-1B29-48CA-BC46-90692FF35830}"/>
              </a:ext>
            </a:extLst>
          </p:cNvPr>
          <p:cNvSpPr txBox="1"/>
          <p:nvPr/>
        </p:nvSpPr>
        <p:spPr>
          <a:xfrm>
            <a:off x="3048000" y="369553"/>
            <a:ext cx="6096000" cy="3740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IN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Strengths </a:t>
            </a:r>
            <a:r>
              <a:rPr lang="en-IN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and criticism</a:t>
            </a:r>
            <a:r>
              <a:rPr lang="en-IN" sz="1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IN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of Erikson’s Theory</a:t>
            </a:r>
            <a:endParaRPr lang="en-IN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B3857B5-39F0-471C-B888-32A31EAA0A2B}"/>
              </a:ext>
            </a:extLst>
          </p:cNvPr>
          <p:cNvSpPr txBox="1"/>
          <p:nvPr/>
        </p:nvSpPr>
        <p:spPr>
          <a:xfrm>
            <a:off x="437322" y="857142"/>
            <a:ext cx="5830955" cy="2571858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Strengths</a:t>
            </a:r>
            <a:endParaRPr lang="en-IN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Demonstrates how early struggles influence lifelong development.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Relates the growth of the individual with the ascertainment of family and cultural context.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is applicable in early education interventions (</a:t>
            </a:r>
            <a:r>
              <a:rPr lang="en-IN" sz="16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Worth, 2021)</a:t>
            </a: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D7459DC-4071-43A8-846B-E3D2F6247F32}"/>
              </a:ext>
            </a:extLst>
          </p:cNvPr>
          <p:cNvSpPr txBox="1"/>
          <p:nvPr/>
        </p:nvSpPr>
        <p:spPr>
          <a:xfrm>
            <a:off x="437322" y="3533792"/>
            <a:ext cx="6096000" cy="3043782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Criticisms</a:t>
            </a:r>
            <a:endParaRPr lang="en-IN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Stages may be too rigid, not allowing diverse developmental paths.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addition of the 9th stage seems to imply a level of adaptability; 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However, a question remains as to whether the order of development is fixed or not.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Aside from biological and cognitive development, it appears to overlook other factors of development (</a:t>
            </a:r>
            <a:r>
              <a:rPr lang="en-IN" sz="16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Wijaya, 2022)</a:t>
            </a: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</p:txBody>
      </p:sp>
      <p:pic>
        <p:nvPicPr>
          <p:cNvPr id="7172" name="Picture 4" descr="Erik Erikson's Stages of Psychosocial Development — They Don't Always  Happen in Order | by Thomas W. Moore | Medium">
            <a:extLst>
              <a:ext uri="{FF2B5EF4-FFF2-40B4-BE49-F238E27FC236}">
                <a16:creationId xmlns:a16="http://schemas.microsoft.com/office/drawing/2014/main" id="{FF6BAB42-2883-44C3-B291-873F0478C2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9888" y="1152542"/>
            <a:ext cx="4000500" cy="476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935A35E-3536-40C9-8929-101FEF944600}"/>
              </a:ext>
            </a:extLst>
          </p:cNvPr>
          <p:cNvSpPr txBox="1"/>
          <p:nvPr/>
        </p:nvSpPr>
        <p:spPr>
          <a:xfrm>
            <a:off x="7487478" y="6042991"/>
            <a:ext cx="308775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Erik Erikson</a:t>
            </a:r>
            <a:r>
              <a:rPr lang="en-IN" sz="18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IN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2025</a:t>
            </a:r>
            <a:endParaRPr lang="en-IN" sz="18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47327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73CF496-878C-4DCC-93A4-E87F4CEB5B6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CC56A27-BA1F-4FC5-9952-1D5F5EB29C95}"/>
              </a:ext>
            </a:extLst>
          </p:cNvPr>
          <p:cNvSpPr txBox="1"/>
          <p:nvPr/>
        </p:nvSpPr>
        <p:spPr>
          <a:xfrm>
            <a:off x="5141843" y="356302"/>
            <a:ext cx="6096000" cy="3740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IN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Conclusion</a:t>
            </a:r>
            <a:endParaRPr lang="en-IN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38A2381-12E2-4F90-BE01-5A48F9B6A85E}"/>
              </a:ext>
            </a:extLst>
          </p:cNvPr>
          <p:cNvSpPr txBox="1"/>
          <p:nvPr/>
        </p:nvSpPr>
        <p:spPr>
          <a:xfrm>
            <a:off x="670620" y="1252164"/>
            <a:ext cx="6565067" cy="4049185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Separation, speech, and social play challenges for Amira correspond to the Initiative vs Guilt stage.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If adequately supported, Amira can overcome feelings of guilt and grow in confidence. 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While Erikson's theory is very useful in guiding development, its application needs to remain flexible in consideration of individual differences and cultural settings.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The symbolism of the 9th stage illuminates the need for continuous nurturing as unresolved challenges tend to return later in life (Worth, 2021).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10DEEDE-BADF-4A50-87FA-4B363B06A50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3161"/>
          <a:stretch/>
        </p:blipFill>
        <p:spPr>
          <a:xfrm>
            <a:off x="7454348" y="1252164"/>
            <a:ext cx="4406348" cy="4049185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60C4FD6-6EA8-4F0E-A392-27E031D212C1}"/>
              </a:ext>
            </a:extLst>
          </p:cNvPr>
          <p:cNvSpPr txBox="1"/>
          <p:nvPr/>
        </p:nvSpPr>
        <p:spPr>
          <a:xfrm>
            <a:off x="7906307" y="5236504"/>
            <a:ext cx="318576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Source: Erik Erikson</a:t>
            </a:r>
            <a:r>
              <a:rPr lang="en-IN" sz="18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IN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2025</a:t>
            </a:r>
            <a:endParaRPr lang="en-IN" sz="18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87357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DDF78E5-B4ED-4714-BF03-1DA0AB097B2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95DC09-78C5-437D-A958-2601A94D1882}"/>
              </a:ext>
            </a:extLst>
          </p:cNvPr>
          <p:cNvSpPr txBox="1"/>
          <p:nvPr/>
        </p:nvSpPr>
        <p:spPr>
          <a:xfrm>
            <a:off x="5221357" y="338145"/>
            <a:ext cx="6096000" cy="4633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IN" sz="1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</a:t>
            </a:r>
            <a:endParaRPr lang="en-IN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13D330-93D9-4FFF-AA7A-DC957B491325}"/>
              </a:ext>
            </a:extLst>
          </p:cNvPr>
          <p:cNvSpPr txBox="1"/>
          <p:nvPr/>
        </p:nvSpPr>
        <p:spPr>
          <a:xfrm>
            <a:off x="848139" y="1040081"/>
            <a:ext cx="10880035" cy="53623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Hart, S.A., Little, C. and van Bergen, E., 2021. Nurture might be nature: Cautionary tales and proposed solutions. </a:t>
            </a:r>
            <a:r>
              <a:rPr lang="en-IN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NPJ science of learning</a:t>
            </a: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IN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6</a:t>
            </a: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p.2.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Jones, E. and Waite-Stupiansky, S., 2022. The </a:t>
            </a:r>
            <a:r>
              <a:rPr lang="en-IN" sz="16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Eriksons</a:t>
            </a:r>
            <a:r>
              <a:rPr lang="en-IN" sz="16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' Psychosocial Developmental Theory. In </a:t>
            </a:r>
            <a:r>
              <a:rPr lang="en-IN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Theories of early childhood education</a:t>
            </a: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(pp. 34-49). Routledge.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NHS inform. (2025). Anxiety disorders in children. Available at: </a:t>
            </a:r>
            <a:r>
              <a:rPr lang="en-IN" sz="16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https://www.nhsinform.scot/illnesses-and-conditions/mental-health/anxiety-disorders-in-children-and-young-people</a:t>
            </a:r>
            <a:endParaRPr lang="en-IN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Schwartz, C., Waddell, C., </a:t>
            </a:r>
            <a:r>
              <a:rPr lang="en-IN" sz="16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Barican</a:t>
            </a:r>
            <a:r>
              <a:rPr lang="en-IN" sz="16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J., Tang, J., White, O. and Thomson, K., 2024. Preventing problematic childhood anxiety. </a:t>
            </a:r>
            <a:r>
              <a:rPr lang="en-IN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Children’s Mental Health Research Quarterly</a:t>
            </a: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IN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18</a:t>
            </a: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(4), pp.1-14.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Wijaya, S., 2022. The Roles of Parents Teachers Association in School-Age Children’s Psychosocial Development According to Erik Erikson. </a:t>
            </a:r>
            <a:r>
              <a:rPr lang="en-IN" sz="1600" i="1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Edunesia</a:t>
            </a:r>
            <a:r>
              <a:rPr lang="en-IN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IN" sz="1600" i="1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Jurnal</a:t>
            </a:r>
            <a:r>
              <a:rPr lang="en-IN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IN" sz="1600" i="1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Ilmiah</a:t>
            </a:r>
            <a:r>
              <a:rPr lang="en-IN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Pendidikan</a:t>
            </a: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IN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</a:t>
            </a: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pp.45-54.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Worth, P., 2021. A re-conceptualisation of Erikson’s life cycle: A proposed process to address individual experiences of ‘shame’. In </a:t>
            </a:r>
            <a:r>
              <a:rPr lang="en-IN" sz="16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Shame 4.0: Investigating an Emotion in Digital Worlds and the Fourth Industrial Revolution</a:t>
            </a:r>
            <a:r>
              <a:rPr lang="en-IN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(pp. 159-175). Cham: Springer International Publishing.</a:t>
            </a:r>
          </a:p>
        </p:txBody>
      </p:sp>
    </p:spTree>
    <p:extLst>
      <p:ext uri="{BB962C8B-B14F-4D97-AF65-F5344CB8AC3E}">
        <p14:creationId xmlns:p14="http://schemas.microsoft.com/office/powerpoint/2010/main" val="10289300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FADF0F6-61A3-4AC5-A5FC-EA3E509EE7E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B152A8-325A-448E-AF2E-E16FE48B29DA}"/>
              </a:ext>
            </a:extLst>
          </p:cNvPr>
          <p:cNvSpPr txBox="1"/>
          <p:nvPr/>
        </p:nvSpPr>
        <p:spPr>
          <a:xfrm>
            <a:off x="1113182" y="619577"/>
            <a:ext cx="9886122" cy="52495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200"/>
              </a:spcAft>
            </a:pPr>
            <a:endParaRPr lang="en-IN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Andres, M. (2020). </a:t>
            </a:r>
            <a:r>
              <a:rPr lang="en-IN" sz="16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Nature vs. Nurture Child Development: Exploring Key Differences</a:t>
            </a:r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Maryville University Online. Available at: </a:t>
            </a:r>
            <a:r>
              <a:rPr lang="en-IN" sz="1600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https://online.maryville.edu/blog/nature-vs-nurture-child-development/</a:t>
            </a:r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IN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Erik Erikson. (2025). </a:t>
            </a:r>
            <a:r>
              <a:rPr lang="en-IN" sz="16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Initiative vs. Guilt</a:t>
            </a:r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Available at: </a:t>
            </a:r>
            <a:r>
              <a:rPr lang="en-IN" sz="1600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https://eriksonstheory.weebly.com/initiative-vs-guilt.html</a:t>
            </a:r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IN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Lewis, R. (2020). </a:t>
            </a:r>
            <a:r>
              <a:rPr lang="en-IN" sz="16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Erikson’s 8 Stages of Psychosocial Development, Explained for Parents</a:t>
            </a:r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Healthline. Available at: </a:t>
            </a:r>
            <a:r>
              <a:rPr lang="en-IN" sz="1600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https://www.healthline.com/health/parenting/erikson-stages</a:t>
            </a:r>
            <a:endParaRPr lang="en-IN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Mitra, P. (2021). </a:t>
            </a:r>
            <a:r>
              <a:rPr lang="en-IN" sz="16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Kolkata: Pandemic isolation stunting speech skills in kids</a:t>
            </a:r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The Times of India. Available at: </a:t>
            </a:r>
            <a:r>
              <a:rPr lang="en-IN" sz="1600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https://timesofindia.indiatimes.com/city/kolkata/pandemic-isolation-stunting-speech-skills-in-kids/articleshow/87675391</a:t>
            </a:r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IN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Naitreetgrandir.com. (2023). </a:t>
            </a:r>
            <a:r>
              <a:rPr lang="en-IN" sz="16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Separation anxiety in children</a:t>
            </a:r>
            <a:r>
              <a:rPr lang="en-IN" sz="16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 Available at: </a:t>
            </a:r>
            <a:r>
              <a:rPr lang="en-IN" sz="1600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https://naitreetgrandir.com/en/step/3-5-years/behaviour/separation-anxiety-in-children/</a:t>
            </a:r>
            <a:endParaRPr lang="en-IN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99471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</TotalTime>
  <Words>1243</Words>
  <Application>Microsoft Office PowerPoint</Application>
  <PresentationFormat>Widescreen</PresentationFormat>
  <Paragraphs>99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Hp</dc:creator>
  <cp:lastModifiedBy>Asia Bakari</cp:lastModifiedBy>
  <cp:revision>7</cp:revision>
  <dcterms:created xsi:type="dcterms:W3CDTF">2025-09-25T17:58:12Z</dcterms:created>
  <dcterms:modified xsi:type="dcterms:W3CDTF">2025-10-12T12:08:38Z</dcterms:modified>
</cp:coreProperties>
</file>