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6" r:id="rId1"/>
  </p:sldMasterIdLst>
  <p:notesMasterIdLst>
    <p:notesMasterId r:id="rId18"/>
  </p:notesMasterIdLst>
  <p:sldIdLst>
    <p:sldId id="262" r:id="rId2"/>
    <p:sldId id="298" r:id="rId3"/>
    <p:sldId id="288" r:id="rId4"/>
    <p:sldId id="287" r:id="rId5"/>
    <p:sldId id="289" r:id="rId6"/>
    <p:sldId id="264" r:id="rId7"/>
    <p:sldId id="301" r:id="rId8"/>
    <p:sldId id="303" r:id="rId9"/>
    <p:sldId id="302" r:id="rId10"/>
    <p:sldId id="296" r:id="rId11"/>
    <p:sldId id="297" r:id="rId12"/>
    <p:sldId id="284" r:id="rId13"/>
    <p:sldId id="299" r:id="rId14"/>
    <p:sldId id="300" r:id="rId15"/>
    <p:sldId id="294" r:id="rId16"/>
    <p:sldId id="285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956" y="-4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27/09/2013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7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lgrave.com/skills4study/studyskills/thinking/critical.asp" TargetMode="External"/><Relationship Id="rId2" Type="http://schemas.openxmlformats.org/officeDocument/2006/relationships/hyperlink" Target="http://dictionary.reference.com/browse/analytic%20think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lgrave.com/skills4study/" TargetMode="External"/><Relationship Id="rId7" Type="http://schemas.openxmlformats.org/officeDocument/2006/relationships/hyperlink" Target="http://www.brunel.ac.uk/~mastmmg/ssguide/sshome.htm" TargetMode="External"/><Relationship Id="rId2" Type="http://schemas.openxmlformats.org/officeDocument/2006/relationships/hyperlink" Target="http://www.skills4study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how-to-study.com/" TargetMode="External"/><Relationship Id="rId5" Type="http://schemas.openxmlformats.org/officeDocument/2006/relationships/hyperlink" Target="http://www.bized.co.uk/reference/studyskills/index.htm" TargetMode="External"/><Relationship Id="rId4" Type="http://schemas.openxmlformats.org/officeDocument/2006/relationships/hyperlink" Target="http://www.ltscotland.org.uk/studyskills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James Williams\AppData\Local\Microsoft\Windows\Temporary Internet Files\Content.IE5\Q5ZP6VQN\MP9102208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429000"/>
            <a:ext cx="2750164" cy="273630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994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51520" y="1052736"/>
            <a:ext cx="7128792" cy="2189801"/>
          </a:xfrm>
        </p:spPr>
        <p:txBody>
          <a:bodyPr>
            <a:noAutofit/>
          </a:bodyPr>
          <a:lstStyle/>
          <a:p>
            <a:pPr algn="l"/>
            <a:r>
              <a:rPr lang="en-GB" sz="6000" dirty="0" smtClean="0">
                <a:solidFill>
                  <a:srgbClr val="0070C0"/>
                </a:solidFill>
                <a:latin typeface="Calibri" pitchFamily="34" charset="0"/>
              </a:rPr>
              <a:t>Study Skills: for</a:t>
            </a:r>
            <a:br>
              <a:rPr lang="en-GB" sz="6000" dirty="0" smtClean="0">
                <a:solidFill>
                  <a:srgbClr val="0070C0"/>
                </a:solidFill>
                <a:latin typeface="Calibri" pitchFamily="34" charset="0"/>
              </a:rPr>
            </a:br>
            <a:r>
              <a:rPr lang="en-GB" sz="6000" dirty="0" smtClean="0">
                <a:solidFill>
                  <a:srgbClr val="0070C0"/>
                </a:solidFill>
                <a:latin typeface="Calibri" pitchFamily="34" charset="0"/>
              </a:rPr>
              <a:t>Academic Personal &amp; Professional Success.</a:t>
            </a:r>
            <a:endParaRPr lang="en-GB" sz="60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3994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472008" y="5658296"/>
            <a:ext cx="7772400" cy="867048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  <a:softEdge rad="63500"/>
          </a:effectLst>
        </p:spPr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chemeClr val="bg1"/>
                </a:solidFill>
                <a:latin typeface="Calibri" pitchFamily="34" charset="0"/>
              </a:rPr>
              <a:t>Lecturer: James Williams.</a:t>
            </a:r>
            <a:endParaRPr lang="en-GB" sz="3600" b="1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686800" cy="4525963"/>
          </a:xfrm>
        </p:spPr>
        <p:txBody>
          <a:bodyPr/>
          <a:lstStyle/>
          <a:p>
            <a:r>
              <a:rPr lang="en-GB" dirty="0" smtClean="0"/>
              <a:t>The Module Aims to help you learn essential skills for success.</a:t>
            </a:r>
          </a:p>
          <a:p>
            <a:r>
              <a:rPr lang="en-GB" dirty="0" smtClean="0"/>
              <a:t>To gain the:</a:t>
            </a:r>
          </a:p>
          <a:p>
            <a:pPr lvl="1"/>
            <a:r>
              <a:rPr lang="en-GB" sz="2700" b="1" dirty="0" smtClean="0"/>
              <a:t>Knowledge</a:t>
            </a:r>
            <a:r>
              <a:rPr lang="en-GB" sz="2700" dirty="0" smtClean="0"/>
              <a:t> </a:t>
            </a:r>
          </a:p>
          <a:p>
            <a:pPr lvl="1"/>
            <a:r>
              <a:rPr lang="en-GB" sz="2700" b="1" dirty="0" smtClean="0"/>
              <a:t>Self-Awareness</a:t>
            </a:r>
          </a:p>
          <a:p>
            <a:pPr lvl="1"/>
            <a:r>
              <a:rPr lang="en-GB" sz="2700" b="1" dirty="0" smtClean="0"/>
              <a:t>Skills</a:t>
            </a:r>
            <a:r>
              <a:rPr lang="en-GB" sz="2700" dirty="0" smtClean="0"/>
              <a:t> </a:t>
            </a:r>
          </a:p>
          <a:p>
            <a:pPr lvl="1"/>
            <a:r>
              <a:rPr lang="en-GB" sz="2700" b="1" dirty="0" smtClean="0"/>
              <a:t>Self-belief</a:t>
            </a:r>
            <a:r>
              <a:rPr lang="en-GB" sz="2700" dirty="0" smtClean="0"/>
              <a:t> &amp; </a:t>
            </a:r>
            <a:r>
              <a:rPr lang="en-GB" sz="2700" b="1" dirty="0" smtClean="0"/>
              <a:t>Confidence</a:t>
            </a:r>
            <a:r>
              <a:rPr lang="en-GB" sz="2700" dirty="0" smtClean="0"/>
              <a:t> </a:t>
            </a:r>
          </a:p>
          <a:p>
            <a:r>
              <a:rPr lang="en-GB" dirty="0" smtClean="0"/>
              <a:t>that underpin </a:t>
            </a:r>
            <a:r>
              <a:rPr lang="en-GB" b="1" dirty="0" smtClean="0"/>
              <a:t>Personal</a:t>
            </a:r>
            <a:r>
              <a:rPr lang="en-GB" dirty="0" smtClean="0"/>
              <a:t> </a:t>
            </a:r>
            <a:r>
              <a:rPr lang="en-GB" b="1" dirty="0" smtClean="0"/>
              <a:t>Academic</a:t>
            </a:r>
            <a:r>
              <a:rPr lang="en-GB" dirty="0" smtClean="0"/>
              <a:t> &amp; </a:t>
            </a:r>
            <a:r>
              <a:rPr lang="en-GB" b="1" dirty="0" smtClean="0"/>
              <a:t>Professional</a:t>
            </a:r>
            <a:r>
              <a:rPr lang="en-GB" dirty="0" smtClean="0"/>
              <a:t> success.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pic>
        <p:nvPicPr>
          <p:cNvPr id="4099" name="Picture 3" descr="C:\Users\Pamela\AppData\Local\Microsoft\Windows\Temporary Internet Files\Content.IE5\57BTOVYG\MC900295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844824"/>
            <a:ext cx="2145671" cy="26888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780928"/>
            <a:ext cx="7643192" cy="2431742"/>
          </a:xfrm>
        </p:spPr>
        <p:txBody>
          <a:bodyPr>
            <a:noAutofit/>
          </a:bodyPr>
          <a:lstStyle/>
          <a:p>
            <a:pPr lvl="0"/>
            <a:r>
              <a:rPr lang="en-GB" dirty="0" smtClean="0"/>
              <a:t>Report writing</a:t>
            </a:r>
          </a:p>
          <a:p>
            <a:pPr lvl="0"/>
            <a:r>
              <a:rPr lang="en-GB" dirty="0" smtClean="0"/>
              <a:t>Research &amp; referencing</a:t>
            </a:r>
          </a:p>
          <a:p>
            <a:r>
              <a:rPr lang="en-GB" dirty="0" smtClean="0"/>
              <a:t>Presentation skills</a:t>
            </a:r>
          </a:p>
          <a:p>
            <a:pPr lvl="0"/>
            <a:r>
              <a:rPr lang="en-GB" dirty="0" smtClean="0"/>
              <a:t>Analytical (</a:t>
            </a:r>
            <a:r>
              <a:rPr lang="en-GB" dirty="0" smtClean="0">
                <a:hlinkClick r:id="rId2"/>
              </a:rPr>
              <a:t>1</a:t>
            </a:r>
            <a:r>
              <a:rPr lang="en-GB" dirty="0" smtClean="0"/>
              <a:t>, </a:t>
            </a:r>
            <a:r>
              <a:rPr lang="en-GB" dirty="0" smtClean="0">
                <a:hlinkClick r:id="rId3"/>
              </a:rPr>
              <a:t>2</a:t>
            </a:r>
            <a:r>
              <a:rPr lang="en-GB" dirty="0" smtClean="0"/>
              <a:t>) thinking </a:t>
            </a:r>
          </a:p>
          <a:p>
            <a:pPr lvl="0"/>
            <a:r>
              <a:rPr lang="en-GB" dirty="0" smtClean="0"/>
              <a:t>Creativity</a:t>
            </a:r>
          </a:p>
          <a:p>
            <a:pPr lvl="0"/>
            <a:r>
              <a:rPr lang="en-GB" dirty="0" smtClean="0"/>
              <a:t>Team-working</a:t>
            </a:r>
          </a:p>
          <a:p>
            <a:pPr lvl="0"/>
            <a:r>
              <a:rPr lang="en-GB" dirty="0" smtClean="0"/>
              <a:t>Time-management.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Contents:</a:t>
            </a:r>
            <a:endParaRPr lang="en-GB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0" y="1340768"/>
            <a:ext cx="9144000" cy="1243608"/>
          </a:xfrm>
          <a:prstGeom prst="rect">
            <a:avLst/>
          </a:prstGeom>
        </p:spPr>
        <p:txBody>
          <a:bodyPr vert="horz" lIns="54864" tIns="91440" rtlCol="0">
            <a:noAutofit/>
          </a:bodyPr>
          <a:lstStyle/>
          <a:p>
            <a:pPr marL="438912" indent="-320040">
              <a:buClr>
                <a:schemeClr val="accent1"/>
              </a:buClr>
              <a:buSzPct val="80000"/>
              <a:buFont typeface="Arial" pitchFamily="34" charset="0"/>
              <a:buChar char="•"/>
            </a:pPr>
            <a:r>
              <a:rPr lang="en-GB" sz="2700" dirty="0" smtClean="0"/>
              <a:t>This module helps you to develop the transferable skills that are required and underpin all other modules e.g. 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en-GB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1" name="Picture 3" descr="C:\Users\Pamela\AppData\Local\Microsoft\Windows\Temporary Internet Files\Content.IE5\ZRA2GB1R\MC90020042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924944"/>
            <a:ext cx="2503657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176" y="1340768"/>
            <a:ext cx="8938320" cy="4032448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To develop skills to </a:t>
            </a:r>
            <a:r>
              <a:rPr lang="en-GB" b="1" dirty="0" smtClean="0"/>
              <a:t>succeed</a:t>
            </a:r>
            <a:r>
              <a:rPr lang="en-GB" dirty="0" smtClean="0"/>
              <a:t> in Higher-education.</a:t>
            </a:r>
          </a:p>
          <a:p>
            <a:pPr lvl="0"/>
            <a:r>
              <a:rPr lang="en-GB" b="1" dirty="0" smtClean="0"/>
              <a:t>Understand yourself: </a:t>
            </a:r>
            <a:r>
              <a:rPr lang="en-GB" dirty="0" smtClean="0"/>
              <a:t>your skills strengths qualities and attributes.</a:t>
            </a:r>
          </a:p>
          <a:p>
            <a:r>
              <a:rPr lang="en-GB" dirty="0" smtClean="0"/>
              <a:t>Help you learn</a:t>
            </a:r>
            <a:r>
              <a:rPr lang="en-GB" b="1" dirty="0" smtClean="0"/>
              <a:t> transferable skills </a:t>
            </a:r>
            <a:r>
              <a:rPr lang="en-GB" dirty="0" smtClean="0"/>
              <a:t>desired in Employment.</a:t>
            </a:r>
          </a:p>
          <a:p>
            <a:pPr lvl="0"/>
            <a:r>
              <a:rPr lang="en-GB" dirty="0" smtClean="0"/>
              <a:t>Support your </a:t>
            </a:r>
            <a:r>
              <a:rPr lang="en-GB" b="1" dirty="0" smtClean="0"/>
              <a:t>Lifelong Learning</a:t>
            </a:r>
            <a:r>
              <a:rPr lang="en-GB" dirty="0" smtClean="0"/>
              <a:t>.</a:t>
            </a:r>
          </a:p>
          <a:p>
            <a:pPr lvl="0"/>
            <a:r>
              <a:rPr lang="en-GB" dirty="0" smtClean="0"/>
              <a:t>Support your </a:t>
            </a:r>
            <a:r>
              <a:rPr lang="en-GB" b="1" dirty="0" smtClean="0"/>
              <a:t>Personal &amp; Professional </a:t>
            </a:r>
            <a:r>
              <a:rPr lang="en-GB" dirty="0" smtClean="0"/>
              <a:t>development.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This module will help you to:</a:t>
            </a:r>
            <a:endParaRPr lang="en-GB" dirty="0"/>
          </a:p>
        </p:txBody>
      </p:sp>
      <p:pic>
        <p:nvPicPr>
          <p:cNvPr id="3081" name="Picture 9" descr="C:\Users\Pamela\AppData\Local\Microsoft\Windows\Temporary Internet Files\Content.IE5\WEAUD3S2\MC9003611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509120"/>
            <a:ext cx="1737342" cy="17391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07504" y="1268760"/>
          <a:ext cx="8964488" cy="4884420"/>
        </p:xfrm>
        <a:graphic>
          <a:graphicData uri="http://schemas.openxmlformats.org/drawingml/2006/table">
            <a:tbl>
              <a:tblPr/>
              <a:tblGrid>
                <a:gridCol w="3789294"/>
                <a:gridCol w="5175194"/>
              </a:tblGrid>
              <a:tr h="2337345"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457200" algn="l"/>
                        </a:tabLst>
                      </a:pPr>
                      <a:r>
                        <a:rPr lang="en-GB" sz="1800" dirty="0" smtClean="0">
                          <a:latin typeface="+mn-lt"/>
                          <a:ea typeface="Times New Roman"/>
                          <a:cs typeface="Times New Roman"/>
                        </a:rPr>
                        <a:t>Create </a:t>
                      </a:r>
                      <a:r>
                        <a:rPr lang="en-GB" sz="1800" dirty="0">
                          <a:latin typeface="+mn-lt"/>
                          <a:ea typeface="Times New Roman"/>
                          <a:cs typeface="Times New Roman"/>
                        </a:rPr>
                        <a:t>a personal development plan based on a </a:t>
                      </a:r>
                      <a:r>
                        <a:rPr lang="en-GB" sz="1800" b="1" dirty="0">
                          <a:latin typeface="+mn-lt"/>
                          <a:ea typeface="Times New Roman"/>
                          <a:cs typeface="Times New Roman"/>
                        </a:rPr>
                        <a:t>self-evaluation</a:t>
                      </a:r>
                      <a:r>
                        <a:rPr lang="en-GB" sz="1800" dirty="0">
                          <a:latin typeface="+mn-lt"/>
                          <a:ea typeface="Times New Roman"/>
                          <a:cs typeface="Times New Roman"/>
                        </a:rPr>
                        <a:t> of skills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Symbol"/>
                        <a:buChar char=""/>
                        <a:tabLst>
                          <a:tab pos="228600" algn="l"/>
                          <a:tab pos="274320" algn="l"/>
                          <a:tab pos="502920" algn="l"/>
                          <a:tab pos="1463040" algn="l"/>
                          <a:tab pos="1920240" algn="l"/>
                          <a:tab pos="2377440" algn="l"/>
                          <a:tab pos="2834640" algn="l"/>
                          <a:tab pos="3291840" algn="l"/>
                          <a:tab pos="3749040" algn="l"/>
                          <a:tab pos="4206240" algn="l"/>
                          <a:tab pos="4663440" algn="l"/>
                          <a:tab pos="5120640" algn="l"/>
                          <a:tab pos="5577840" algn="l"/>
                          <a:tab pos="6035040" algn="l"/>
                          <a:tab pos="6492240" algn="l"/>
                          <a:tab pos="6949440" algn="l"/>
                          <a:tab pos="7406640" algn="l"/>
                          <a:tab pos="7863840" algn="l"/>
                          <a:tab pos="8321040" algn="l"/>
                          <a:tab pos="8778240" algn="l"/>
                          <a:tab pos="9235440" algn="l"/>
                          <a:tab pos="9692640" algn="l"/>
                          <a:tab pos="10149840" algn="l"/>
                        </a:tabLst>
                      </a:pPr>
                      <a:r>
                        <a:rPr lang="en-GB" sz="1800" dirty="0">
                          <a:latin typeface="+mn-lt"/>
                          <a:ea typeface="Times New Roman"/>
                          <a:cs typeface="Times New Roman"/>
                        </a:rPr>
                        <a:t>Document the results of a personal skills </a:t>
                      </a:r>
                      <a:r>
                        <a:rPr lang="en-GB" sz="1800" dirty="0" smtClean="0">
                          <a:latin typeface="+mn-lt"/>
                          <a:ea typeface="Times New Roman"/>
                          <a:cs typeface="Times New Roman"/>
                        </a:rPr>
                        <a:t>analysis</a:t>
                      </a:r>
                      <a:r>
                        <a:rPr lang="en-GB" sz="1800" baseline="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GB" sz="1800" dirty="0" smtClean="0">
                          <a:latin typeface="+mn-lt"/>
                          <a:ea typeface="Times New Roman"/>
                          <a:cs typeface="Times New Roman"/>
                        </a:rPr>
                        <a:t>that identifies your strengths and </a:t>
                      </a:r>
                      <a:r>
                        <a:rPr lang="en-GB" sz="1800" dirty="0">
                          <a:latin typeface="+mn-lt"/>
                          <a:ea typeface="Times New Roman"/>
                          <a:cs typeface="Times New Roman"/>
                        </a:rPr>
                        <a:t>areas for </a:t>
                      </a:r>
                      <a:r>
                        <a:rPr lang="en-GB" sz="1800" dirty="0" smtClean="0">
                          <a:latin typeface="+mn-lt"/>
                          <a:ea typeface="Times New Roman"/>
                          <a:cs typeface="Times New Roman"/>
                        </a:rPr>
                        <a:t>potential improvement</a:t>
                      </a:r>
                      <a:r>
                        <a:rPr lang="en-GB" sz="1800" dirty="0">
                          <a:latin typeface="+mn-lt"/>
                          <a:ea typeface="Times New Roman"/>
                          <a:cs typeface="Times New Roman"/>
                        </a:rPr>
                        <a:t>.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Symbol"/>
                        <a:buChar char=""/>
                        <a:tabLst>
                          <a:tab pos="228600" algn="l"/>
                          <a:tab pos="274320" algn="l"/>
                          <a:tab pos="502920" algn="l"/>
                          <a:tab pos="1463040" algn="l"/>
                          <a:tab pos="1920240" algn="l"/>
                          <a:tab pos="2377440" algn="l"/>
                          <a:tab pos="2834640" algn="l"/>
                          <a:tab pos="3291840" algn="l"/>
                          <a:tab pos="3749040" algn="l"/>
                          <a:tab pos="4206240" algn="l"/>
                          <a:tab pos="4663440" algn="l"/>
                          <a:tab pos="5120640" algn="l"/>
                          <a:tab pos="5577840" algn="l"/>
                          <a:tab pos="6035040" algn="l"/>
                          <a:tab pos="6492240" algn="l"/>
                          <a:tab pos="6949440" algn="l"/>
                          <a:tab pos="7406640" algn="l"/>
                          <a:tab pos="7863840" algn="l"/>
                          <a:tab pos="8321040" algn="l"/>
                          <a:tab pos="8778240" algn="l"/>
                          <a:tab pos="9235440" algn="l"/>
                          <a:tab pos="9692640" algn="l"/>
                          <a:tab pos="10149840" algn="l"/>
                        </a:tabLst>
                      </a:pPr>
                      <a:r>
                        <a:rPr lang="en-GB" sz="1800" dirty="0" smtClean="0">
                          <a:latin typeface="+mn-lt"/>
                          <a:ea typeface="Times New Roman"/>
                          <a:cs typeface="Times New Roman"/>
                        </a:rPr>
                        <a:t>Identify</a:t>
                      </a:r>
                      <a:r>
                        <a:rPr lang="en-GB" sz="1800" baseline="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GB" sz="1800" dirty="0" smtClean="0">
                          <a:latin typeface="+mn-lt"/>
                          <a:ea typeface="Times New Roman"/>
                          <a:cs typeface="Times New Roman"/>
                        </a:rPr>
                        <a:t>the </a:t>
                      </a:r>
                      <a:r>
                        <a:rPr lang="en-GB" sz="1800" dirty="0">
                          <a:latin typeface="+mn-lt"/>
                          <a:ea typeface="Times New Roman"/>
                          <a:cs typeface="Times New Roman"/>
                        </a:rPr>
                        <a:t>skills required for successful </a:t>
                      </a:r>
                      <a:r>
                        <a:rPr lang="en-GB" sz="1800" dirty="0" smtClean="0">
                          <a:latin typeface="+mn-lt"/>
                          <a:ea typeface="Times New Roman"/>
                          <a:cs typeface="Times New Roman"/>
                        </a:rPr>
                        <a:t>learning in higher education.</a:t>
                      </a:r>
                      <a:endParaRPr lang="en-GB" sz="1800" dirty="0"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Symbol"/>
                        <a:buChar char=""/>
                        <a:tabLst>
                          <a:tab pos="228600" algn="l"/>
                          <a:tab pos="274320" algn="l"/>
                          <a:tab pos="502920" algn="l"/>
                          <a:tab pos="1463040" algn="l"/>
                          <a:tab pos="1920240" algn="l"/>
                          <a:tab pos="2377440" algn="l"/>
                          <a:tab pos="2834640" algn="l"/>
                          <a:tab pos="3291840" algn="l"/>
                          <a:tab pos="3749040" algn="l"/>
                          <a:tab pos="4206240" algn="l"/>
                          <a:tab pos="4663440" algn="l"/>
                          <a:tab pos="5120640" algn="l"/>
                          <a:tab pos="5577840" algn="l"/>
                          <a:tab pos="6035040" algn="l"/>
                          <a:tab pos="6492240" algn="l"/>
                          <a:tab pos="6949440" algn="l"/>
                          <a:tab pos="7406640" algn="l"/>
                          <a:tab pos="7863840" algn="l"/>
                          <a:tab pos="8321040" algn="l"/>
                          <a:tab pos="8778240" algn="l"/>
                          <a:tab pos="9235440" algn="l"/>
                          <a:tab pos="9692640" algn="l"/>
                          <a:tab pos="10149840" algn="l"/>
                        </a:tabLst>
                      </a:pPr>
                      <a:r>
                        <a:rPr lang="en-GB" sz="1800" dirty="0" smtClean="0">
                          <a:latin typeface="+mn-lt"/>
                          <a:ea typeface="Times New Roman"/>
                          <a:cs typeface="Times New Roman"/>
                        </a:rPr>
                        <a:t>Identify</a:t>
                      </a:r>
                      <a:r>
                        <a:rPr lang="en-GB" sz="1800" baseline="0" dirty="0" smtClean="0">
                          <a:latin typeface="+mn-lt"/>
                          <a:ea typeface="Times New Roman"/>
                          <a:cs typeface="Times New Roman"/>
                        </a:rPr>
                        <a:t> and document the skills you need to obtain or enhance in order to succeed on your Higher Education course.</a:t>
                      </a:r>
                      <a:endParaRPr lang="en-GB" sz="18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95363"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Font typeface="+mj-lt"/>
                        <a:buAutoNum type="arabicPeriod" startAt="2"/>
                        <a:tabLst>
                          <a:tab pos="228600" algn="l"/>
                          <a:tab pos="457200" algn="l"/>
                        </a:tabLst>
                      </a:pPr>
                      <a:r>
                        <a:rPr lang="en-GB" sz="1800" b="1" dirty="0" smtClean="0">
                          <a:latin typeface="+mn-lt"/>
                          <a:ea typeface="Times New Roman"/>
                          <a:cs typeface="Times New Roman"/>
                        </a:rPr>
                        <a:t>Reflect</a:t>
                      </a:r>
                      <a:r>
                        <a:rPr lang="en-GB" sz="180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GB" sz="1800" b="1" dirty="0">
                          <a:latin typeface="+mn-lt"/>
                          <a:ea typeface="Times New Roman"/>
                          <a:cs typeface="Times New Roman"/>
                        </a:rPr>
                        <a:t>on the application </a:t>
                      </a:r>
                      <a:r>
                        <a:rPr lang="en-GB" sz="1800" dirty="0">
                          <a:latin typeface="+mn-lt"/>
                          <a:ea typeface="Times New Roman"/>
                          <a:cs typeface="Times New Roman"/>
                        </a:rPr>
                        <a:t>and achievement of the study skills learned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Bef>
                          <a:spcPts val="300"/>
                        </a:spcBef>
                        <a:spcAft>
                          <a:spcPts val="300"/>
                        </a:spcAft>
                        <a:buFont typeface="Symbol"/>
                        <a:buChar char=""/>
                        <a:tabLst>
                          <a:tab pos="228600" algn="l"/>
                          <a:tab pos="274320" algn="l"/>
                          <a:tab pos="1005840" algn="l"/>
                          <a:tab pos="1463040" algn="l"/>
                          <a:tab pos="1920240" algn="l"/>
                          <a:tab pos="2377440" algn="l"/>
                          <a:tab pos="2834640" algn="l"/>
                          <a:tab pos="3291840" algn="l"/>
                          <a:tab pos="3749040" algn="l"/>
                          <a:tab pos="4206240" algn="l"/>
                          <a:tab pos="4663440" algn="l"/>
                          <a:tab pos="5120640" algn="l"/>
                          <a:tab pos="5577840" algn="l"/>
                          <a:tab pos="6035040" algn="l"/>
                          <a:tab pos="6492240" algn="l"/>
                          <a:tab pos="6949440" algn="l"/>
                          <a:tab pos="7406640" algn="l"/>
                          <a:tab pos="7863840" algn="l"/>
                          <a:tab pos="8321040" algn="l"/>
                          <a:tab pos="8778240" algn="l"/>
                          <a:tab pos="9235440" algn="l"/>
                          <a:tab pos="9692640" algn="l"/>
                          <a:tab pos="10149840" algn="l"/>
                        </a:tabLst>
                      </a:pPr>
                      <a:r>
                        <a:rPr lang="en-GB" sz="1800" dirty="0">
                          <a:latin typeface="+mn-lt"/>
                          <a:ea typeface="Times New Roman"/>
                          <a:cs typeface="Times New Roman"/>
                        </a:rPr>
                        <a:t>In report format produce a written reflection upon the application of the </a:t>
                      </a:r>
                      <a:r>
                        <a:rPr lang="en-GB" sz="1800" dirty="0" smtClean="0">
                          <a:latin typeface="+mn-lt"/>
                          <a:ea typeface="Times New Roman"/>
                          <a:cs typeface="Times New Roman"/>
                        </a:rPr>
                        <a:t>skills </a:t>
                      </a:r>
                      <a:r>
                        <a:rPr lang="en-GB" sz="1800" dirty="0">
                          <a:latin typeface="+mn-lt"/>
                          <a:ea typeface="Times New Roman"/>
                          <a:cs typeface="Times New Roman"/>
                        </a:rPr>
                        <a:t>learned (e.g. report writing, </a:t>
                      </a:r>
                      <a:r>
                        <a:rPr lang="en-GB" sz="1800" dirty="0" smtClean="0">
                          <a:latin typeface="+mn-lt"/>
                          <a:ea typeface="Times New Roman"/>
                          <a:cs typeface="Times New Roman"/>
                        </a:rPr>
                        <a:t> time-management, presentation </a:t>
                      </a:r>
                      <a:r>
                        <a:rPr lang="en-GB" sz="1800" dirty="0">
                          <a:latin typeface="+mn-lt"/>
                          <a:ea typeface="Times New Roman"/>
                          <a:cs typeface="Times New Roman"/>
                        </a:rPr>
                        <a:t>techniques, analytical </a:t>
                      </a:r>
                      <a:r>
                        <a:rPr lang="en-GB" sz="1800" dirty="0" smtClean="0">
                          <a:latin typeface="+mn-lt"/>
                          <a:ea typeface="Times New Roman"/>
                          <a:cs typeface="Times New Roman"/>
                        </a:rPr>
                        <a:t>techniques, revision techniques, </a:t>
                      </a:r>
                      <a:r>
                        <a:rPr lang="en-GB" sz="1800" dirty="0">
                          <a:latin typeface="+mn-lt"/>
                          <a:ea typeface="Times New Roman"/>
                          <a:cs typeface="Times New Roman"/>
                        </a:rPr>
                        <a:t>etc</a:t>
                      </a:r>
                      <a:r>
                        <a:rPr lang="en-GB" sz="1800" dirty="0" smtClean="0">
                          <a:latin typeface="+mn-lt"/>
                          <a:ea typeface="Times New Roman"/>
                          <a:cs typeface="Times New Roman"/>
                        </a:rPr>
                        <a:t>.)</a:t>
                      </a:r>
                      <a:r>
                        <a:rPr lang="en-GB" sz="1800" baseline="0" dirty="0" smtClean="0"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n-GB" sz="1800" dirty="0" smtClean="0">
                          <a:latin typeface="+mn-lt"/>
                          <a:ea typeface="Times New Roman"/>
                          <a:cs typeface="Times New Roman"/>
                        </a:rPr>
                        <a:t>using </a:t>
                      </a:r>
                      <a:r>
                        <a:rPr lang="en-GB" sz="1800" dirty="0">
                          <a:latin typeface="+mn-lt"/>
                          <a:ea typeface="Times New Roman"/>
                          <a:cs typeface="Times New Roman"/>
                        </a:rPr>
                        <a:t>examples to illustrate their use.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itle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43000"/>
          </a:xfrm>
        </p:spPr>
        <p:txBody>
          <a:bodyPr/>
          <a:lstStyle/>
          <a:p>
            <a:r>
              <a:rPr lang="en-GB" dirty="0" smtClean="0"/>
              <a:t>Learning Outcomes: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39552" y="908721"/>
            <a:ext cx="8604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To successfully complete this module you will need to be able to:</a:t>
            </a:r>
          </a:p>
          <a:p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484784"/>
            <a:ext cx="8229600" cy="3612659"/>
          </a:xfrm>
        </p:spPr>
        <p:txBody>
          <a:bodyPr>
            <a:normAutofit/>
          </a:bodyPr>
          <a:lstStyle/>
          <a:p>
            <a:r>
              <a:rPr lang="en-GB" b="1" dirty="0" smtClean="0"/>
              <a:t>One Assignment:</a:t>
            </a:r>
            <a:r>
              <a:rPr lang="en-GB" dirty="0" smtClean="0"/>
              <a:t> Both Outcomes will be assessed via one assignment, which will be completed in two parts:</a:t>
            </a:r>
          </a:p>
          <a:p>
            <a:pPr>
              <a:buNone/>
            </a:pP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Group Presentation (Lecture sessions)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Individual Report (Tutorial sessions).</a:t>
            </a:r>
          </a:p>
        </p:txBody>
      </p:sp>
      <p:pic>
        <p:nvPicPr>
          <p:cNvPr id="5124" name="Picture 4" descr="MCj0088942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4857760"/>
            <a:ext cx="1890710" cy="1781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337312"/>
            <a:ext cx="8640960" cy="4827992"/>
          </a:xfrm>
        </p:spPr>
        <p:txBody>
          <a:bodyPr>
            <a:normAutofit/>
          </a:bodyPr>
          <a:lstStyle/>
          <a:p>
            <a:r>
              <a:rPr lang="en-GB" b="1" u="sng" dirty="0" smtClean="0"/>
              <a:t>Topic:</a:t>
            </a:r>
            <a:r>
              <a:rPr lang="en-GB" b="1" dirty="0" smtClean="0"/>
              <a:t> </a:t>
            </a:r>
            <a:r>
              <a:rPr lang="en-GB" dirty="0" smtClean="0"/>
              <a:t>A </a:t>
            </a:r>
            <a:r>
              <a:rPr lang="en-GB" dirty="0" smtClean="0"/>
              <a:t>Guide to Success in University Employment &amp; </a:t>
            </a:r>
            <a:r>
              <a:rPr lang="en-GB" dirty="0" smtClean="0"/>
              <a:t>Life.</a:t>
            </a:r>
            <a:endParaRPr lang="en-GB" sz="2700" dirty="0" smtClean="0"/>
          </a:p>
          <a:p>
            <a:endParaRPr lang="en-GB" dirty="0" smtClean="0"/>
          </a:p>
          <a:p>
            <a:r>
              <a:rPr lang="en-GB" dirty="0" smtClean="0"/>
              <a:t>Group Presentations will take place during the Lecture hour allocated on your timetable.</a:t>
            </a:r>
          </a:p>
          <a:p>
            <a:r>
              <a:rPr lang="en-GB" dirty="0" smtClean="0"/>
              <a:t>You will be </a:t>
            </a:r>
            <a:r>
              <a:rPr lang="en-GB" b="1" dirty="0" smtClean="0"/>
              <a:t>allocated a date </a:t>
            </a:r>
            <a:r>
              <a:rPr lang="en-GB" dirty="0" smtClean="0"/>
              <a:t>to deliver your presentation in the tutorial sessions.</a:t>
            </a:r>
          </a:p>
          <a:p>
            <a:r>
              <a:rPr lang="en-GB" dirty="0" smtClean="0"/>
              <a:t>You are required to attend </a:t>
            </a:r>
            <a:r>
              <a:rPr lang="en-GB" b="1" u="sng" dirty="0" smtClean="0"/>
              <a:t>‘ALL’ </a:t>
            </a:r>
            <a:r>
              <a:rPr lang="en-GB" dirty="0" smtClean="0"/>
              <a:t>tutorials.</a:t>
            </a:r>
          </a:p>
          <a:p>
            <a:r>
              <a:rPr lang="en-GB" dirty="0" smtClean="0"/>
              <a:t>You only need to attend the Lecture hour on the date you will be presenting.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Group Presentation (25%)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Reminder: Only attend the Lecture hour on the date you will be presenting. </a:t>
            </a:r>
          </a:p>
          <a:p>
            <a:r>
              <a:rPr lang="en-GB" dirty="0" smtClean="0"/>
              <a:t>Presentation Teams and dates will be arranged in the tutorial sessions.</a:t>
            </a:r>
          </a:p>
          <a:p>
            <a:r>
              <a:rPr lang="en-GB" dirty="0" smtClean="0"/>
              <a:t>Based on feedback and to help ‘ease’ everyone into ‘talking’ in front of others &amp; delivering presentations, you will deliver your presentation to a small group of students. </a:t>
            </a:r>
          </a:p>
          <a:p>
            <a:r>
              <a:rPr lang="en-GB" dirty="0" smtClean="0"/>
              <a:t>Tip: just Be Yourself </a:t>
            </a:r>
            <a:r>
              <a:rPr lang="en-GB" sz="3600" dirty="0" smtClean="0">
                <a:sym typeface="Wingdings" pitchFamily="2" charset="2"/>
              </a:rPr>
              <a:t></a:t>
            </a:r>
            <a:r>
              <a:rPr lang="en-GB" dirty="0" smtClean="0">
                <a:sym typeface="Wingdings" pitchFamily="2" charset="2"/>
              </a:rPr>
              <a:t>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Group Presentation (25%)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279301"/>
            <a:ext cx="9144000" cy="4525963"/>
          </a:xfrm>
        </p:spPr>
        <p:txBody>
          <a:bodyPr>
            <a:noAutofit/>
          </a:bodyPr>
          <a:lstStyle/>
          <a:p>
            <a:pPr marL="850392" lvl="1" indent="-457200"/>
            <a:r>
              <a:rPr lang="en-GB" sz="2700" b="1" dirty="0" smtClean="0"/>
              <a:t>The written report will consist of four parts</a:t>
            </a:r>
            <a:r>
              <a:rPr lang="en-GB" sz="2700" dirty="0" smtClean="0"/>
              <a:t>: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sz="2700" dirty="0" smtClean="0"/>
              <a:t>Self-Evaluation of skills and identification of personal strengths and positive qualities.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sz="2700" dirty="0" smtClean="0"/>
              <a:t>Action Plan to complete several Assignments.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sz="2700" dirty="0" smtClean="0"/>
              <a:t>Reflection and Evaluation of how you completed several Assignments and what you could do to improve next time.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sz="2700" dirty="0" smtClean="0"/>
              <a:t>e-Portfolio / e-PDP: Online Personal Development Portfolio.</a:t>
            </a:r>
          </a:p>
          <a:p>
            <a:pPr marL="850392" lvl="1" indent="-457200"/>
            <a:r>
              <a:rPr lang="en-GB" sz="2700" dirty="0" smtClean="0"/>
              <a:t>The tutorial sessions will guide you through the process required to complete each part.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Individual Report (75%)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16632"/>
            <a:ext cx="9144000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smtClean="0"/>
              <a:t>Recommended reading:</a:t>
            </a:r>
            <a:endParaRPr lang="en-GB" sz="2400" dirty="0" smtClean="0"/>
          </a:p>
          <a:p>
            <a:r>
              <a:rPr lang="en-GB" sz="2400" dirty="0" smtClean="0"/>
              <a:t> </a:t>
            </a:r>
          </a:p>
          <a:p>
            <a:r>
              <a:rPr lang="en-GB" sz="2400" dirty="0" smtClean="0"/>
              <a:t>Cottrell, S. (Latest edition) </a:t>
            </a:r>
            <a:r>
              <a:rPr lang="en-GB" sz="2400" u="sng" dirty="0" smtClean="0"/>
              <a:t>Study Skills Handbook</a:t>
            </a:r>
            <a:r>
              <a:rPr lang="en-GB" sz="2400" dirty="0" smtClean="0"/>
              <a:t>, 3</a:t>
            </a:r>
            <a:r>
              <a:rPr lang="en-GB" sz="2400" baseline="30000" dirty="0" smtClean="0"/>
              <a:t>rd</a:t>
            </a:r>
            <a:r>
              <a:rPr lang="en-GB" sz="2400" dirty="0" smtClean="0"/>
              <a:t> Ed., Palgrave Macmillan: Basingstoke</a:t>
            </a:r>
          </a:p>
          <a:p>
            <a:endParaRPr lang="en-GB" sz="2400" dirty="0" smtClean="0"/>
          </a:p>
          <a:p>
            <a:r>
              <a:rPr lang="en-GB" sz="2400" b="1" u="sng" dirty="0" smtClean="0"/>
              <a:t>Background Reading / Reference material:</a:t>
            </a:r>
            <a:endParaRPr lang="en-GB" sz="2400" u="sng" dirty="0" smtClean="0"/>
          </a:p>
          <a:p>
            <a:endParaRPr lang="en-GB" sz="2400" dirty="0" smtClean="0"/>
          </a:p>
          <a:p>
            <a:r>
              <a:rPr lang="en-GB" sz="2400" dirty="0" smtClean="0"/>
              <a:t>Peck, J. &amp; Coyle, M. (Latest edition) </a:t>
            </a:r>
          </a:p>
          <a:p>
            <a:r>
              <a:rPr lang="en-GB" sz="2400" u="sng" dirty="0" smtClean="0"/>
              <a:t>The Student's Guide to Writing: Grammar, Punctuation and Spelling</a:t>
            </a:r>
            <a:r>
              <a:rPr lang="en-GB" sz="2400" dirty="0" smtClean="0"/>
              <a:t> 2</a:t>
            </a:r>
            <a:r>
              <a:rPr lang="en-GB" sz="2400" baseline="30000" dirty="0" smtClean="0"/>
              <a:t>nd</a:t>
            </a:r>
            <a:r>
              <a:rPr lang="en-GB" sz="2400" dirty="0" smtClean="0"/>
              <a:t> Ed., Palgrave Macmillan: Basingstoke   </a:t>
            </a:r>
          </a:p>
          <a:p>
            <a:r>
              <a:rPr lang="en-GB" sz="2400" dirty="0" smtClean="0"/>
              <a:t>  </a:t>
            </a:r>
          </a:p>
          <a:p>
            <a:r>
              <a:rPr lang="en-GB" sz="2400" dirty="0" smtClean="0"/>
              <a:t>Price, G. &amp; Meier, P. (Latest edition)</a:t>
            </a:r>
          </a:p>
          <a:p>
            <a:r>
              <a:rPr lang="en-GB" sz="2400" u="sng" dirty="0" smtClean="0"/>
              <a:t>Effective Study Skills: Essential skills for academic and career success</a:t>
            </a:r>
            <a:r>
              <a:rPr lang="en-GB" sz="2400" dirty="0" smtClean="0"/>
              <a:t>, Prentice Hall: Harlow</a:t>
            </a:r>
          </a:p>
          <a:p>
            <a:r>
              <a:rPr lang="en-GB" sz="2400" dirty="0" smtClean="0"/>
              <a:t> </a:t>
            </a:r>
          </a:p>
          <a:p>
            <a:r>
              <a:rPr lang="en-GB" sz="2400" dirty="0" err="1" smtClean="0"/>
              <a:t>Piscitelli</a:t>
            </a:r>
            <a:r>
              <a:rPr lang="en-GB" sz="2400" dirty="0" smtClean="0"/>
              <a:t>, S.V. (Latest edition)</a:t>
            </a:r>
          </a:p>
          <a:p>
            <a:r>
              <a:rPr lang="en-GB" sz="2400" u="sng" dirty="0" smtClean="0"/>
              <a:t>Study Skills: Do I Really Need This Stuff? 2nd Ed., Prentice Hall: Harlow</a:t>
            </a:r>
            <a:endParaRPr lang="en-GB" sz="2400" dirty="0" smtClean="0"/>
          </a:p>
          <a:p>
            <a:r>
              <a:rPr lang="en-GB" sz="2400" dirty="0" smtClean="0"/>
              <a:t> </a:t>
            </a:r>
          </a:p>
          <a:p>
            <a:endParaRPr lang="en-GB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83568" y="404664"/>
            <a:ext cx="655272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smtClean="0"/>
              <a:t>Useful websites:</a:t>
            </a:r>
          </a:p>
          <a:p>
            <a:endParaRPr lang="en-GB" sz="2400" u="sng" dirty="0" smtClean="0"/>
          </a:p>
          <a:p>
            <a:r>
              <a:rPr lang="en-GB" sz="2400" u="sng" dirty="0" smtClean="0">
                <a:hlinkClick r:id="rId2"/>
              </a:rPr>
              <a:t>www.skills4study.com</a:t>
            </a:r>
            <a:r>
              <a:rPr lang="en-GB" sz="2400" i="1" dirty="0" smtClean="0">
                <a:hlinkClick r:id="rId2"/>
              </a:rPr>
              <a:t> </a:t>
            </a:r>
            <a:endParaRPr lang="en-GB" sz="2400" i="1" dirty="0" smtClean="0"/>
          </a:p>
          <a:p>
            <a:endParaRPr lang="en-GB" sz="2400" dirty="0" smtClean="0"/>
          </a:p>
          <a:p>
            <a:r>
              <a:rPr lang="en-GB" sz="2400" u="sng" dirty="0" smtClean="0">
                <a:hlinkClick r:id="rId3"/>
              </a:rPr>
              <a:t>www.palgrave.com/skills4study/</a:t>
            </a:r>
            <a:r>
              <a:rPr lang="en-GB" sz="2400" i="1" dirty="0" smtClean="0"/>
              <a:t> </a:t>
            </a:r>
          </a:p>
          <a:p>
            <a:endParaRPr lang="en-GB" sz="2400" dirty="0" smtClean="0"/>
          </a:p>
          <a:p>
            <a:r>
              <a:rPr lang="en-GB" sz="2400" u="sng" dirty="0" smtClean="0">
                <a:hlinkClick r:id="rId4"/>
              </a:rPr>
              <a:t>www.ltscotland.org.uk/studyskills/</a:t>
            </a:r>
            <a:r>
              <a:rPr lang="en-GB" sz="2400" i="1" dirty="0" smtClean="0"/>
              <a:t> </a:t>
            </a:r>
          </a:p>
          <a:p>
            <a:endParaRPr lang="en-GB" sz="2400" dirty="0" smtClean="0"/>
          </a:p>
          <a:p>
            <a:r>
              <a:rPr lang="en-GB" sz="2400" u="sng" dirty="0" smtClean="0">
                <a:hlinkClick r:id="rId5"/>
              </a:rPr>
              <a:t>www.bized.co.uk/reference/studyskills/index.htm</a:t>
            </a:r>
            <a:r>
              <a:rPr lang="en-GB" sz="2400" i="1" dirty="0" smtClean="0"/>
              <a:t> </a:t>
            </a:r>
          </a:p>
          <a:p>
            <a:endParaRPr lang="en-GB" sz="2400" dirty="0" smtClean="0"/>
          </a:p>
          <a:p>
            <a:r>
              <a:rPr lang="en-GB" sz="2400" u="sng" dirty="0" smtClean="0">
                <a:hlinkClick r:id="rId6"/>
              </a:rPr>
              <a:t>www.how-to-study.com/</a:t>
            </a:r>
            <a:r>
              <a:rPr lang="en-GB" sz="2400" dirty="0" smtClean="0"/>
              <a:t> </a:t>
            </a:r>
          </a:p>
          <a:p>
            <a:endParaRPr lang="en-GB" sz="2400" dirty="0" smtClean="0"/>
          </a:p>
          <a:p>
            <a:r>
              <a:rPr lang="en-GB" sz="2400" u="sng" dirty="0" smtClean="0">
                <a:hlinkClick r:id="rId7"/>
              </a:rPr>
              <a:t>www.brunel.ac.uk/~mastmmg/ssguide/sshome.htm</a:t>
            </a:r>
            <a:r>
              <a:rPr lang="en-GB" sz="2400" i="1" dirty="0" smtClean="0"/>
              <a:t> </a:t>
            </a:r>
            <a:endParaRPr lang="en-GB" sz="2400" dirty="0" smtClean="0"/>
          </a:p>
          <a:p>
            <a:endParaRPr lang="en-GB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Module Value:  </a:t>
            </a:r>
            <a:r>
              <a:rPr lang="en-GB" dirty="0" smtClean="0"/>
              <a:t>10 credits.</a:t>
            </a:r>
          </a:p>
          <a:p>
            <a:endParaRPr lang="en-GB" dirty="0" smtClean="0"/>
          </a:p>
          <a:p>
            <a:r>
              <a:rPr lang="en-GB" b="1" dirty="0" smtClean="0"/>
              <a:t>Duration:  </a:t>
            </a:r>
            <a:r>
              <a:rPr lang="en-GB" dirty="0" smtClean="0"/>
              <a:t>October to January.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Value &amp; Duration</a:t>
            </a:r>
            <a:endParaRPr lang="en-GB" dirty="0"/>
          </a:p>
        </p:txBody>
      </p:sp>
      <p:pic>
        <p:nvPicPr>
          <p:cNvPr id="10" name="Picture 11" descr="C:\Users\Pamela\AppData\Local\Microsoft\Windows\Temporary Internet Files\Content.IE5\57BTOVYG\MC9003352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4653136"/>
            <a:ext cx="2160240" cy="15536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21296"/>
            <a:ext cx="8568952" cy="49160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 Lecturing team in the School </a:t>
            </a:r>
            <a:r>
              <a:rPr lang="en-GB" b="1" dirty="0" smtClean="0"/>
              <a:t>structure </a:t>
            </a:r>
            <a:r>
              <a:rPr lang="en-GB" dirty="0" smtClean="0"/>
              <a:t>the learning process </a:t>
            </a:r>
            <a:r>
              <a:rPr lang="en-GB" b="1" dirty="0" smtClean="0"/>
              <a:t>and support </a:t>
            </a:r>
            <a:r>
              <a:rPr lang="en-GB" dirty="0" smtClean="0"/>
              <a:t>you in learning and understanding everything you need to complete your assessments.</a:t>
            </a:r>
          </a:p>
          <a:p>
            <a:r>
              <a:rPr lang="en-GB" dirty="0" smtClean="0"/>
              <a:t>How successful you are in Higher Education is entirely </a:t>
            </a:r>
            <a:r>
              <a:rPr lang="en-GB" b="1" u="sng" dirty="0" smtClean="0"/>
              <a:t>up to you</a:t>
            </a:r>
            <a:r>
              <a:rPr lang="en-GB" dirty="0" smtClean="0"/>
              <a:t>: You get out what you put in.</a:t>
            </a:r>
          </a:p>
          <a:p>
            <a:r>
              <a:rPr lang="en-GB" b="1" dirty="0" smtClean="0"/>
              <a:t>You are in control of </a:t>
            </a:r>
            <a:r>
              <a:rPr lang="en-GB" dirty="0" smtClean="0"/>
              <a:t>what you get out of University.</a:t>
            </a:r>
          </a:p>
          <a:p>
            <a:r>
              <a:rPr lang="en-GB" dirty="0" smtClean="0"/>
              <a:t>In Higher education you are supported in becoming an ‘</a:t>
            </a:r>
            <a:r>
              <a:rPr lang="en-GB" b="1" dirty="0" smtClean="0"/>
              <a:t>Independent learner</a:t>
            </a:r>
            <a:r>
              <a:rPr lang="en-GB" dirty="0" smtClean="0"/>
              <a:t>’ i.e. Taking the initiative and managing your time effectively to complete the required learning activities and assessments.</a:t>
            </a:r>
          </a:p>
          <a:p>
            <a:endParaRPr lang="en-GB" dirty="0" smtClean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26976"/>
          </a:xfrm>
        </p:spPr>
        <p:txBody>
          <a:bodyPr>
            <a:normAutofit/>
          </a:bodyPr>
          <a:lstStyle/>
          <a:p>
            <a:r>
              <a:rPr lang="en-GB" dirty="0" smtClean="0"/>
              <a:t>Overview: Higher Education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481328"/>
            <a:ext cx="8435280" cy="4525963"/>
          </a:xfrm>
        </p:spPr>
        <p:txBody>
          <a:bodyPr/>
          <a:lstStyle/>
          <a:p>
            <a:r>
              <a:rPr lang="en-GB" dirty="0" smtClean="0"/>
              <a:t>You are here because you have demonstrated that </a:t>
            </a:r>
            <a:r>
              <a:rPr lang="en-GB" b="1" dirty="0" smtClean="0"/>
              <a:t>you have the Potential </a:t>
            </a:r>
            <a:r>
              <a:rPr lang="en-GB" dirty="0" smtClean="0"/>
              <a:t>to succeed in HE.</a:t>
            </a:r>
          </a:p>
          <a:p>
            <a:r>
              <a:rPr lang="en-GB" dirty="0" smtClean="0"/>
              <a:t>Take advantage of the Opportunity that you have created and has been given to you.</a:t>
            </a:r>
          </a:p>
          <a:p>
            <a:r>
              <a:rPr lang="en-GB" dirty="0" smtClean="0"/>
              <a:t>We are here to </a:t>
            </a:r>
            <a:r>
              <a:rPr lang="en-GB" b="1" dirty="0" smtClean="0"/>
              <a:t>assist</a:t>
            </a:r>
            <a:r>
              <a:rPr lang="en-GB" dirty="0" smtClean="0"/>
              <a:t>  and support you. So always ask your tutor if you don’t understand something.</a:t>
            </a:r>
          </a:p>
          <a:p>
            <a:r>
              <a:rPr lang="en-GB" dirty="0" smtClean="0"/>
              <a:t>Stay Positive, Believe in Yourself and </a:t>
            </a:r>
            <a:r>
              <a:rPr lang="en-GB" b="1" u="sng" dirty="0" smtClean="0"/>
              <a:t>You Will Succeed</a:t>
            </a:r>
            <a:r>
              <a:rPr lang="en-GB" dirty="0" smtClean="0"/>
              <a:t>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Overview: Higher Education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918761"/>
            <a:ext cx="1774850" cy="7982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86800" cy="5082809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 study skills needed for Higher education are ultimately gained through studying at Higher Education. </a:t>
            </a:r>
          </a:p>
          <a:p>
            <a:r>
              <a:rPr lang="en-GB" dirty="0" smtClean="0"/>
              <a:t>They evolve through engagement with the learning activities and assessments, through practice, trial and error, feedback and your reflection</a:t>
            </a:r>
          </a:p>
          <a:p>
            <a:r>
              <a:rPr lang="en-GB" dirty="0" smtClean="0"/>
              <a:t>You are encouraged to develop a Positive and reflective approach to learning.</a:t>
            </a:r>
          </a:p>
          <a:p>
            <a:r>
              <a:rPr lang="en-GB" dirty="0" smtClean="0"/>
              <a:t>Higher Education assists you in developing yourself and  becoming more mature and independent.</a:t>
            </a:r>
          </a:p>
          <a:p>
            <a:r>
              <a:rPr lang="en-GB" dirty="0" smtClean="0"/>
              <a:t>You will need to manage your time effectively to complete all learning-activities and assessments.</a:t>
            </a:r>
          </a:p>
          <a:p>
            <a:r>
              <a:rPr lang="en-GB" dirty="0" smtClean="0"/>
              <a:t>You are encouraged to develop a Positive and reflective approach to learning.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26976"/>
          </a:xfrm>
        </p:spPr>
        <p:txBody>
          <a:bodyPr>
            <a:normAutofit/>
          </a:bodyPr>
          <a:lstStyle/>
          <a:p>
            <a:r>
              <a:rPr lang="en-GB" dirty="0" smtClean="0"/>
              <a:t>Higher Education skills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819</TotalTime>
  <Words>805</Words>
  <Application>Microsoft Office PowerPoint</Application>
  <PresentationFormat>On-screen Show (4:3)</PresentationFormat>
  <Paragraphs>107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Concourse</vt:lpstr>
      <vt:lpstr>Study Skills: for Academic Personal &amp; Professional Success.</vt:lpstr>
      <vt:lpstr>Overview</vt:lpstr>
      <vt:lpstr>Module Contents:</vt:lpstr>
      <vt:lpstr>This module will help you to:</vt:lpstr>
      <vt:lpstr>Learning Outcomes:</vt:lpstr>
      <vt:lpstr>Assessment</vt:lpstr>
      <vt:lpstr>1. Group Presentation (25%)</vt:lpstr>
      <vt:lpstr>1. Group Presentation (25%)</vt:lpstr>
      <vt:lpstr>2. Individual Report (75%)</vt:lpstr>
      <vt:lpstr>Slide 10</vt:lpstr>
      <vt:lpstr>Slide 11</vt:lpstr>
      <vt:lpstr>Module Value &amp; Duration</vt:lpstr>
      <vt:lpstr>Overview: Higher Education</vt:lpstr>
      <vt:lpstr>Overview: Higher Education</vt:lpstr>
      <vt:lpstr>Slide 15</vt:lpstr>
      <vt:lpstr>Higher Education skills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Rees-Evans &amp; James Williams</dc:creator>
  <cp:lastModifiedBy>Pamela</cp:lastModifiedBy>
  <cp:revision>79</cp:revision>
  <dcterms:created xsi:type="dcterms:W3CDTF">2011-10-04T23:02:56Z</dcterms:created>
  <dcterms:modified xsi:type="dcterms:W3CDTF">2013-09-27T16:28:26Z</dcterms:modified>
</cp:coreProperties>
</file>