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5932"/>
  </p:normalViewPr>
  <p:slideViewPr>
    <p:cSldViewPr snapToGrid="0" snapToObjects="1">
      <p:cViewPr>
        <p:scale>
          <a:sx n="89" d="100"/>
          <a:sy n="89" d="100"/>
        </p:scale>
        <p:origin x="143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9F344D-2878-CF4F-AD37-B47AFCDEC754}" type="datetimeFigureOut">
              <a:rPr lang="en-US" smtClean="0"/>
              <a:t>2/17/19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1A0CBA-B4CA-474C-BA92-8AF21917A40C}" type="slidenum">
              <a:rPr lang="en-US" smtClean="0"/>
              <a:t>‹#›</a:t>
            </a:fld>
            <a:endParaRPr lang="en-US"/>
          </a:p>
        </p:txBody>
      </p:sp>
    </p:spTree>
    <p:extLst>
      <p:ext uri="{BB962C8B-B14F-4D97-AF65-F5344CB8AC3E}">
        <p14:creationId xmlns:p14="http://schemas.microsoft.com/office/powerpoint/2010/main" val="19011390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It's often easier to say what good dialogue isn't rather than define what it actually is. In much the same way that good dramatic writing is not simply the verbatim recording of something that has happened, so good dialogue is not simply a transcription of something someone has said. Your dialogue, just like every other element of your screenplay, is serving a function. That's not to say it's lifeless, on the contrary, dialogue that is merely exposition has no place either. What do I mean by exposition? The bare, uninflected statement of facts. This has its place and, indeed, it can be a the correct kind of dialogue for the right character in the right circumstances but it has to be </a:t>
            </a:r>
            <a:r>
              <a:rPr lang="en-GB" sz="1200" kern="1200" dirty="0" err="1" smtClean="0">
                <a:solidFill>
                  <a:schemeClr val="tx1"/>
                </a:solidFill>
                <a:effectLst/>
                <a:latin typeface="+mn-lt"/>
                <a:ea typeface="+mn-ea"/>
                <a:cs typeface="+mn-cs"/>
              </a:rPr>
              <a:t>dramatised</a:t>
            </a:r>
            <a:r>
              <a:rPr lang="en-GB" sz="1200" kern="1200" dirty="0" smtClean="0">
                <a:solidFill>
                  <a:schemeClr val="tx1"/>
                </a:solidFill>
                <a:effectLst/>
                <a:latin typeface="+mn-lt"/>
                <a:ea typeface="+mn-ea"/>
                <a:cs typeface="+mn-cs"/>
              </a:rPr>
              <a:t> and not just a convenient info dump.</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2</a:t>
            </a:fld>
            <a:endParaRPr lang="en-US"/>
          </a:p>
        </p:txBody>
      </p:sp>
    </p:spTree>
    <p:extLst>
      <p:ext uri="{BB962C8B-B14F-4D97-AF65-F5344CB8AC3E}">
        <p14:creationId xmlns:p14="http://schemas.microsoft.com/office/powerpoint/2010/main" val="2116762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You will remember McKee's distinction between characterization and character, between the surface details of any movie character and their true self revealed by their actions. The family life, the </a:t>
            </a:r>
            <a:r>
              <a:rPr lang="en-GB" sz="1200" kern="1200" dirty="0" err="1" smtClean="0">
                <a:solidFill>
                  <a:schemeClr val="tx1"/>
                </a:solidFill>
                <a:effectLst/>
                <a:latin typeface="+mn-lt"/>
                <a:ea typeface="+mn-ea"/>
                <a:cs typeface="+mn-cs"/>
              </a:rPr>
              <a:t>eduction</a:t>
            </a:r>
            <a:r>
              <a:rPr lang="en-GB" sz="1200" kern="1200" dirty="0" smtClean="0">
                <a:solidFill>
                  <a:schemeClr val="tx1"/>
                </a:solidFill>
                <a:effectLst/>
                <a:latin typeface="+mn-lt"/>
                <a:ea typeface="+mn-ea"/>
                <a:cs typeface="+mn-cs"/>
              </a:rPr>
              <a:t>, the job, the personal life, in short, the characterization, will all inform what vocabulary a character would use, how talkative they might, how open or closed they might be, and that's just for a start. The best dialogue is an expression of what McKee termed character, the true self revealed through action, that action, in this case, being what statements they make.</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3</a:t>
            </a:fld>
            <a:endParaRPr lang="en-US"/>
          </a:p>
        </p:txBody>
      </p:sp>
    </p:spTree>
    <p:extLst>
      <p:ext uri="{BB962C8B-B14F-4D97-AF65-F5344CB8AC3E}">
        <p14:creationId xmlns:p14="http://schemas.microsoft.com/office/powerpoint/2010/main" val="18449216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//CLIP Saving Private Ryan (CH 6, 34-35 to 39-36) (5 mins)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4</a:t>
            </a:fld>
            <a:endParaRPr lang="en-US"/>
          </a:p>
        </p:txBody>
      </p:sp>
    </p:spTree>
    <p:extLst>
      <p:ext uri="{BB962C8B-B14F-4D97-AF65-F5344CB8AC3E}">
        <p14:creationId xmlns:p14="http://schemas.microsoft.com/office/powerpoint/2010/main" val="797311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5</a:t>
            </a:fld>
            <a:endParaRPr lang="en-US"/>
          </a:p>
        </p:txBody>
      </p:sp>
    </p:spTree>
    <p:extLst>
      <p:ext uri="{BB962C8B-B14F-4D97-AF65-F5344CB8AC3E}">
        <p14:creationId xmlns:p14="http://schemas.microsoft.com/office/powerpoint/2010/main" val="1813420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Real world dialogue can be </a:t>
            </a:r>
            <a:r>
              <a:rPr lang="en-GB" sz="1200" kern="1200" dirty="0" err="1" smtClean="0">
                <a:solidFill>
                  <a:schemeClr val="tx1"/>
                </a:solidFill>
                <a:effectLst/>
                <a:latin typeface="+mn-lt"/>
                <a:ea typeface="+mn-ea"/>
                <a:cs typeface="+mn-cs"/>
              </a:rPr>
              <a:t>waffly</a:t>
            </a:r>
            <a:r>
              <a:rPr lang="en-GB" sz="1200" kern="1200" dirty="0" smtClean="0">
                <a:solidFill>
                  <a:schemeClr val="tx1"/>
                </a:solidFill>
                <a:effectLst/>
                <a:latin typeface="+mn-lt"/>
                <a:ea typeface="+mn-ea"/>
                <a:cs typeface="+mn-cs"/>
              </a:rPr>
              <a:t>. We go through the motions of hello, hi, how are you, I'm fine, how are you, and so on. All of which may have its place in the right scene at the right moment but more often than not, dialogue in a scene should come in as close to the main action and turning point as possible and should finish very soon after the turning point of the scene. Very often, in real world dialogue, people repeat the same point or slightly vary it; not in movie dialogue. Lastly, think long and hard about any chunk of speech that runs longer than three lines.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6</a:t>
            </a:fld>
            <a:endParaRPr lang="en-US"/>
          </a:p>
        </p:txBody>
      </p:sp>
    </p:spTree>
    <p:extLst>
      <p:ext uri="{BB962C8B-B14F-4D97-AF65-F5344CB8AC3E}">
        <p14:creationId xmlns:p14="http://schemas.microsoft.com/office/powerpoint/2010/main" val="2415965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If a dialogue scene consists of two characters explaining exactly how they feel or think then chances are this has no place in a screenplay. If you recall the concept we discussed of divergent wants and needs, of conscious and unconscious goals in a well-designed character, then it should be clear that the character doesn't even know what they want and only discover it through the challenges they overcome in the extraordinary world. Therefore, may say what they think they feel but they will not actually be articulating what they really feel. Similarly, when we looked at Visual Writing, we examined how the action writing should show something rather than tell. Avoid writing dialogue that explains what has happened to the character or what will happen – reporting and telegraphing – if at all possible. However, this can work in a comedy, where what is being reported or telegraphed is a joke. But it has to be funny.</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7</a:t>
            </a:fld>
            <a:endParaRPr lang="en-US"/>
          </a:p>
        </p:txBody>
      </p:sp>
    </p:spTree>
    <p:extLst>
      <p:ext uri="{BB962C8B-B14F-4D97-AF65-F5344CB8AC3E}">
        <p14:creationId xmlns:p14="http://schemas.microsoft.com/office/powerpoint/2010/main" val="1222647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If you have designed your characters and your scenes well, then your dialogue will often function as part of the conflict. The challenge that the character is facing will often be to gain knowledge or information in a scene, with dialogue the way that this information is at first withheld then ultimately delivered. Dialogue, therefore, can become an expression of different points of view on, the use of and exchange of information in a scene, is a power struggle between the metaphorical ideas that the story explores.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8</a:t>
            </a:fld>
            <a:endParaRPr lang="en-US"/>
          </a:p>
        </p:txBody>
      </p:sp>
    </p:spTree>
    <p:extLst>
      <p:ext uri="{BB962C8B-B14F-4D97-AF65-F5344CB8AC3E}">
        <p14:creationId xmlns:p14="http://schemas.microsoft.com/office/powerpoint/2010/main" val="654368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//CLIP The Silence Of The Lambs (CH4, 11-21 to 18-45) (7-24 mins)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9</a:t>
            </a:fld>
            <a:endParaRPr lang="en-US"/>
          </a:p>
        </p:txBody>
      </p:sp>
    </p:spTree>
    <p:extLst>
      <p:ext uri="{BB962C8B-B14F-4D97-AF65-F5344CB8AC3E}">
        <p14:creationId xmlns:p14="http://schemas.microsoft.com/office/powerpoint/2010/main" val="257117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Certain genres will have highly stylised dialogue. Film noir has the rhythms of the hard-boiled detective and femme fatale trading knowing phrases. Comedy has the set up/pay off of jokes, as well as sarcasm, litotes, </a:t>
            </a:r>
            <a:r>
              <a:rPr lang="en-GB" sz="1200" kern="1200" dirty="0" err="1" smtClean="0">
                <a:solidFill>
                  <a:schemeClr val="tx1"/>
                </a:solidFill>
                <a:effectLst/>
                <a:latin typeface="+mn-lt"/>
                <a:ea typeface="+mn-ea"/>
                <a:cs typeface="+mn-cs"/>
              </a:rPr>
              <a:t>eupemism</a:t>
            </a:r>
            <a:r>
              <a:rPr lang="en-GB" sz="1200" kern="1200" dirty="0" smtClean="0">
                <a:solidFill>
                  <a:schemeClr val="tx1"/>
                </a:solidFill>
                <a:effectLst/>
                <a:latin typeface="+mn-lt"/>
                <a:ea typeface="+mn-ea"/>
                <a:cs typeface="+mn-cs"/>
              </a:rPr>
              <a:t> and much more. </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11</a:t>
            </a:fld>
            <a:endParaRPr lang="en-US"/>
          </a:p>
        </p:txBody>
      </p:sp>
    </p:spTree>
    <p:extLst>
      <p:ext uri="{BB962C8B-B14F-4D97-AF65-F5344CB8AC3E}">
        <p14:creationId xmlns:p14="http://schemas.microsoft.com/office/powerpoint/2010/main" val="3406050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//CLIP Brick, dir. </a:t>
            </a:r>
            <a:r>
              <a:rPr lang="en-GB" sz="1200" kern="1200" dirty="0" err="1" smtClean="0">
                <a:solidFill>
                  <a:schemeClr val="tx1"/>
                </a:solidFill>
                <a:effectLst/>
                <a:latin typeface="+mn-lt"/>
                <a:ea typeface="+mn-ea"/>
                <a:cs typeface="+mn-cs"/>
              </a:rPr>
              <a:t>Rian</a:t>
            </a:r>
            <a:r>
              <a:rPr lang="en-GB" sz="1200" kern="1200" dirty="0" smtClean="0">
                <a:solidFill>
                  <a:schemeClr val="tx1"/>
                </a:solidFill>
                <a:effectLst/>
                <a:latin typeface="+mn-lt"/>
                <a:ea typeface="+mn-ea"/>
                <a:cs typeface="+mn-cs"/>
              </a:rPr>
              <a:t> Johnson (2006) (CH3, 13-33 to 15-54) (2-30 mins)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12</a:t>
            </a:fld>
            <a:endParaRPr lang="en-US"/>
          </a:p>
        </p:txBody>
      </p:sp>
    </p:spTree>
    <p:extLst>
      <p:ext uri="{BB962C8B-B14F-4D97-AF65-F5344CB8AC3E}">
        <p14:creationId xmlns:p14="http://schemas.microsoft.com/office/powerpoint/2010/main" val="1048271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a:t>
            </a:r>
            <a:r>
              <a:rPr lang="en-US" dirty="0" err="1" smtClean="0"/>
              <a:t>psSQsNqgUzg</a:t>
            </a:r>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13</a:t>
            </a:fld>
            <a:endParaRPr lang="en-US"/>
          </a:p>
        </p:txBody>
      </p:sp>
    </p:spTree>
    <p:extLst>
      <p:ext uri="{BB962C8B-B14F-4D97-AF65-F5344CB8AC3E}">
        <p14:creationId xmlns:p14="http://schemas.microsoft.com/office/powerpoint/2010/main" val="1713264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5EB4B62-386D-584B-B668-8A1E28C3C906}" type="datetimeFigureOut">
              <a:rPr lang="en-US" smtClean="0"/>
              <a:t>2/17/19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EB4B62-386D-584B-B668-8A1E28C3C906}" type="datetimeFigureOut">
              <a:rPr lang="en-US" smtClean="0"/>
              <a:t>2/17/19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5EB4B62-386D-584B-B668-8A1E28C3C906}" type="datetimeFigureOut">
              <a:rPr lang="en-US" smtClean="0"/>
              <a:t>2/17/19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5EB4B62-386D-584B-B668-8A1E28C3C906}" type="datetimeFigureOut">
              <a:rPr lang="en-US" smtClean="0"/>
              <a:t>2/17/19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5EB4B62-386D-584B-B668-8A1E28C3C906}" type="datetimeFigureOut">
              <a:rPr lang="en-US" smtClean="0"/>
              <a:t>2/17/19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5EB4B62-386D-584B-B668-8A1E28C3C906}" type="datetimeFigureOut">
              <a:rPr lang="en-US" smtClean="0"/>
              <a:t>2/17/19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EB4B62-386D-584B-B668-8A1E28C3C906}" type="datetimeFigureOut">
              <a:rPr lang="en-US" smtClean="0"/>
              <a:t>2/17/19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EB4B62-386D-584B-B668-8A1E28C3C906}" type="datetimeFigureOut">
              <a:rPr lang="en-US" smtClean="0"/>
              <a:t>2/17/19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EB4B62-386D-584B-B668-8A1E28C3C906}" type="datetimeFigureOut">
              <a:rPr lang="en-US" smtClean="0"/>
              <a:t>2/17/19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EB4B62-386D-584B-B668-8A1E28C3C906}" type="datetimeFigureOut">
              <a:rPr lang="en-US" smtClean="0"/>
              <a:t>2/17/19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5EB4B62-386D-584B-B668-8A1E28C3C906}" type="datetimeFigureOut">
              <a:rPr lang="en-US" smtClean="0"/>
              <a:t>2/17/19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5F1161-430A-A741-BCF5-13B125F47E6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EB4B62-386D-584B-B668-8A1E28C3C906}" type="datetimeFigureOut">
              <a:rPr lang="en-US" smtClean="0"/>
              <a:t>2/17/19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5F1161-430A-A741-BCF5-13B125F47E6C}" type="slidenum">
              <a:rPr lang="en-US" smtClean="0"/>
              <a:t>‹#›</a:t>
            </a:fld>
            <a:endParaRPr lang="en-US"/>
          </a:p>
        </p:txBody>
      </p:sp>
    </p:spTree>
    <p:extLst>
      <p:ext uri="{BB962C8B-B14F-4D97-AF65-F5344CB8AC3E}">
        <p14:creationId xmlns:p14="http://schemas.microsoft.com/office/powerpoint/2010/main" val="202959839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Scriptwriting</a:t>
            </a:r>
            <a:endParaRPr lang="en-US" dirty="0"/>
          </a:p>
        </p:txBody>
      </p:sp>
      <p:sp>
        <p:nvSpPr>
          <p:cNvPr id="3" name="Subtitle 2"/>
          <p:cNvSpPr>
            <a:spLocks noGrp="1"/>
          </p:cNvSpPr>
          <p:nvPr>
            <p:ph type="subTitle" idx="1"/>
          </p:nvPr>
        </p:nvSpPr>
        <p:spPr/>
        <p:txBody>
          <a:bodyPr/>
          <a:lstStyle/>
          <a:p>
            <a:r>
              <a:rPr lang="en-US" dirty="0" smtClean="0"/>
              <a:t>M4X01654</a:t>
            </a:r>
          </a:p>
          <a:p>
            <a:endParaRPr lang="en-US" dirty="0"/>
          </a:p>
        </p:txBody>
      </p:sp>
    </p:spTree>
    <p:extLst>
      <p:ext uri="{BB962C8B-B14F-4D97-AF65-F5344CB8AC3E}">
        <p14:creationId xmlns:p14="http://schemas.microsoft.com/office/powerpoint/2010/main" val="894510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Dialogue Strategies</a:t>
            </a:r>
            <a:endParaRPr lang="en-US" dirty="0"/>
          </a:p>
        </p:txBody>
      </p:sp>
      <p:sp>
        <p:nvSpPr>
          <p:cNvPr id="3" name="Content Placeholder 2"/>
          <p:cNvSpPr>
            <a:spLocks noGrp="1"/>
          </p:cNvSpPr>
          <p:nvPr>
            <p:ph idx="1"/>
          </p:nvPr>
        </p:nvSpPr>
        <p:spPr/>
        <p:txBody>
          <a:bodyPr/>
          <a:lstStyle/>
          <a:p>
            <a:r>
              <a:rPr lang="en-GB" dirty="0"/>
              <a:t>Good dialogue is not the transcription of everyday speech</a:t>
            </a:r>
          </a:p>
          <a:p>
            <a:r>
              <a:rPr lang="en-GB" dirty="0"/>
              <a:t>Dialogue is not simply exposition</a:t>
            </a:r>
          </a:p>
          <a:p>
            <a:r>
              <a:rPr lang="en-GB" dirty="0"/>
              <a:t>Dialogue exposition can be useful but needs careful handling</a:t>
            </a:r>
          </a:p>
          <a:p>
            <a:endParaRPr lang="en-US" dirty="0"/>
          </a:p>
        </p:txBody>
      </p:sp>
    </p:spTree>
    <p:extLst>
      <p:ext uri="{BB962C8B-B14F-4D97-AF65-F5344CB8AC3E}">
        <p14:creationId xmlns:p14="http://schemas.microsoft.com/office/powerpoint/2010/main" val="1000534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Dialogue Strategies</a:t>
            </a:r>
          </a:p>
        </p:txBody>
      </p:sp>
      <p:sp>
        <p:nvSpPr>
          <p:cNvPr id="3" name="Content Placeholder 2"/>
          <p:cNvSpPr>
            <a:spLocks noGrp="1"/>
          </p:cNvSpPr>
          <p:nvPr>
            <p:ph idx="1"/>
          </p:nvPr>
        </p:nvSpPr>
        <p:spPr/>
        <p:txBody>
          <a:bodyPr/>
          <a:lstStyle/>
          <a:p>
            <a:r>
              <a:rPr lang="en-GB" dirty="0"/>
              <a:t>Good dialogue is tied to characterization</a:t>
            </a:r>
          </a:p>
          <a:p>
            <a:r>
              <a:rPr lang="en-GB" dirty="0"/>
              <a:t>Best dialogue is an expression of character</a:t>
            </a:r>
          </a:p>
          <a:p>
            <a:endParaRPr lang="en-US" dirty="0"/>
          </a:p>
        </p:txBody>
      </p:sp>
    </p:spTree>
    <p:extLst>
      <p:ext uri="{BB962C8B-B14F-4D97-AF65-F5344CB8AC3E}">
        <p14:creationId xmlns:p14="http://schemas.microsoft.com/office/powerpoint/2010/main" val="121088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Saving Private Ryan (1998)</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35087" y="1825625"/>
            <a:ext cx="6521826" cy="4351338"/>
          </a:xfrm>
        </p:spPr>
      </p:pic>
    </p:spTree>
    <p:extLst>
      <p:ext uri="{BB962C8B-B14F-4D97-AF65-F5344CB8AC3E}">
        <p14:creationId xmlns:p14="http://schemas.microsoft.com/office/powerpoint/2010/main" val="818597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Saving Private Ryan (1998)</a:t>
            </a:r>
          </a:p>
        </p:txBody>
      </p:sp>
      <p:sp>
        <p:nvSpPr>
          <p:cNvPr id="3" name="Content Placeholder 2"/>
          <p:cNvSpPr>
            <a:spLocks noGrp="1"/>
          </p:cNvSpPr>
          <p:nvPr>
            <p:ph idx="1"/>
          </p:nvPr>
        </p:nvSpPr>
        <p:spPr/>
        <p:txBody>
          <a:bodyPr/>
          <a:lstStyle/>
          <a:p>
            <a:r>
              <a:rPr lang="en-GB" dirty="0"/>
              <a:t>How is dialogue tied to characterization?</a:t>
            </a:r>
          </a:p>
          <a:p>
            <a:r>
              <a:rPr lang="en-GB" dirty="0"/>
              <a:t>How is it an expression of character?</a:t>
            </a:r>
          </a:p>
          <a:p>
            <a:r>
              <a:rPr lang="en-GB" dirty="0"/>
              <a:t>How is exposition handled?</a:t>
            </a:r>
          </a:p>
          <a:p>
            <a:endParaRPr lang="en-US" dirty="0"/>
          </a:p>
        </p:txBody>
      </p:sp>
    </p:spTree>
    <p:extLst>
      <p:ext uri="{BB962C8B-B14F-4D97-AF65-F5344CB8AC3E}">
        <p14:creationId xmlns:p14="http://schemas.microsoft.com/office/powerpoint/2010/main" val="110120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Brevity is the soul of wit</a:t>
            </a:r>
            <a:endParaRPr lang="en-US" dirty="0"/>
          </a:p>
        </p:txBody>
      </p:sp>
      <p:sp>
        <p:nvSpPr>
          <p:cNvPr id="3" name="Content Placeholder 2"/>
          <p:cNvSpPr>
            <a:spLocks noGrp="1"/>
          </p:cNvSpPr>
          <p:nvPr>
            <p:ph idx="1"/>
          </p:nvPr>
        </p:nvSpPr>
        <p:spPr/>
        <p:txBody>
          <a:bodyPr/>
          <a:lstStyle/>
          <a:p>
            <a:r>
              <a:rPr lang="en-GB" dirty="0"/>
              <a:t>Good dialogue is economical</a:t>
            </a:r>
          </a:p>
          <a:p>
            <a:r>
              <a:rPr lang="en-GB" dirty="0"/>
              <a:t>Get in late, get out early</a:t>
            </a:r>
          </a:p>
          <a:p>
            <a:r>
              <a:rPr lang="en-GB" dirty="0"/>
              <a:t>Avoid repetition</a:t>
            </a:r>
          </a:p>
          <a:p>
            <a:endParaRPr lang="en-US" dirty="0"/>
          </a:p>
        </p:txBody>
      </p:sp>
    </p:spTree>
    <p:extLst>
      <p:ext uri="{BB962C8B-B14F-4D97-AF65-F5344CB8AC3E}">
        <p14:creationId xmlns:p14="http://schemas.microsoft.com/office/powerpoint/2010/main" val="1063668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Your subtext is showing</a:t>
            </a:r>
            <a:endParaRPr lang="en-US" dirty="0"/>
          </a:p>
        </p:txBody>
      </p:sp>
      <p:sp>
        <p:nvSpPr>
          <p:cNvPr id="3" name="Content Placeholder 2"/>
          <p:cNvSpPr>
            <a:spLocks noGrp="1"/>
          </p:cNvSpPr>
          <p:nvPr>
            <p:ph idx="1"/>
          </p:nvPr>
        </p:nvSpPr>
        <p:spPr/>
        <p:txBody>
          <a:bodyPr/>
          <a:lstStyle/>
          <a:p>
            <a:r>
              <a:rPr lang="en-GB" dirty="0"/>
              <a:t>Characters rarely say exactly what they think or feel</a:t>
            </a:r>
          </a:p>
          <a:p>
            <a:r>
              <a:rPr lang="en-GB" dirty="0"/>
              <a:t>Remember conscious and unconscious goals</a:t>
            </a:r>
          </a:p>
          <a:p>
            <a:r>
              <a:rPr lang="en-GB" dirty="0"/>
              <a:t>Show don't tell</a:t>
            </a:r>
          </a:p>
          <a:p>
            <a:r>
              <a:rPr lang="en-GB" dirty="0"/>
              <a:t>Avoid overt reporting and telegraphing</a:t>
            </a:r>
          </a:p>
          <a:p>
            <a:endParaRPr lang="en-US" dirty="0"/>
          </a:p>
        </p:txBody>
      </p:sp>
    </p:spTree>
    <p:extLst>
      <p:ext uri="{BB962C8B-B14F-4D97-AF65-F5344CB8AC3E}">
        <p14:creationId xmlns:p14="http://schemas.microsoft.com/office/powerpoint/2010/main" val="1769055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Dialogue as conflict</a:t>
            </a:r>
            <a:endParaRPr lang="en-US" dirty="0"/>
          </a:p>
        </p:txBody>
      </p:sp>
      <p:sp>
        <p:nvSpPr>
          <p:cNvPr id="3" name="Content Placeholder 2"/>
          <p:cNvSpPr>
            <a:spLocks noGrp="1"/>
          </p:cNvSpPr>
          <p:nvPr>
            <p:ph idx="1"/>
          </p:nvPr>
        </p:nvSpPr>
        <p:spPr/>
        <p:txBody>
          <a:bodyPr/>
          <a:lstStyle/>
          <a:p>
            <a:r>
              <a:rPr lang="en-GB" dirty="0"/>
              <a:t>Dialogue as duel for dominance</a:t>
            </a:r>
          </a:p>
          <a:p>
            <a:r>
              <a:rPr lang="en-GB" dirty="0"/>
              <a:t>Expression of differing points of view</a:t>
            </a:r>
          </a:p>
          <a:p>
            <a:r>
              <a:rPr lang="en-GB" dirty="0"/>
              <a:t>Exchange/use of information for power</a:t>
            </a:r>
          </a:p>
          <a:p>
            <a:endParaRPr lang="en-US" dirty="0"/>
          </a:p>
        </p:txBody>
      </p:sp>
    </p:spTree>
    <p:extLst>
      <p:ext uri="{BB962C8B-B14F-4D97-AF65-F5344CB8AC3E}">
        <p14:creationId xmlns:p14="http://schemas.microsoft.com/office/powerpoint/2010/main" val="19090987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The Silence Of The Lambs (1991)</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74394" y="1825625"/>
            <a:ext cx="10443211" cy="4351338"/>
          </a:xfrm>
        </p:spPr>
      </p:pic>
    </p:spTree>
    <p:extLst>
      <p:ext uri="{BB962C8B-B14F-4D97-AF65-F5344CB8AC3E}">
        <p14:creationId xmlns:p14="http://schemas.microsoft.com/office/powerpoint/2010/main" val="1083427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Silence Of The Lambs (1991)</a:t>
            </a:r>
            <a:endParaRPr lang="en-US" dirty="0"/>
          </a:p>
        </p:txBody>
      </p:sp>
      <p:sp>
        <p:nvSpPr>
          <p:cNvPr id="3" name="Content Placeholder 2"/>
          <p:cNvSpPr>
            <a:spLocks noGrp="1"/>
          </p:cNvSpPr>
          <p:nvPr>
            <p:ph idx="1"/>
          </p:nvPr>
        </p:nvSpPr>
        <p:spPr/>
        <p:txBody>
          <a:bodyPr/>
          <a:lstStyle/>
          <a:p>
            <a:r>
              <a:rPr lang="en-GB" dirty="0"/>
              <a:t>When, if at all, do the character(s) say what they really think?</a:t>
            </a:r>
          </a:p>
          <a:p>
            <a:r>
              <a:rPr lang="en-GB" dirty="0"/>
              <a:t>How does Clarice reveal her unconscious goal in this scene?</a:t>
            </a:r>
          </a:p>
          <a:p>
            <a:r>
              <a:rPr lang="en-GB" dirty="0"/>
              <a:t>How does it use reporting/telegraphing?</a:t>
            </a:r>
          </a:p>
          <a:p>
            <a:endParaRPr lang="en-US" dirty="0"/>
          </a:p>
        </p:txBody>
      </p:sp>
    </p:spTree>
    <p:extLst>
      <p:ext uri="{BB962C8B-B14F-4D97-AF65-F5344CB8AC3E}">
        <p14:creationId xmlns:p14="http://schemas.microsoft.com/office/powerpoint/2010/main" val="701085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Heightened dialogue</a:t>
            </a:r>
            <a:endParaRPr lang="en-US" dirty="0"/>
          </a:p>
        </p:txBody>
      </p:sp>
      <p:sp>
        <p:nvSpPr>
          <p:cNvPr id="3" name="Content Placeholder 2"/>
          <p:cNvSpPr>
            <a:spLocks noGrp="1"/>
          </p:cNvSpPr>
          <p:nvPr>
            <p:ph idx="1"/>
          </p:nvPr>
        </p:nvSpPr>
        <p:spPr/>
        <p:txBody>
          <a:bodyPr/>
          <a:lstStyle/>
          <a:p>
            <a:r>
              <a:rPr lang="en-GB" dirty="0"/>
              <a:t>Genres have their own dialogue conventions</a:t>
            </a:r>
          </a:p>
          <a:p>
            <a:endParaRPr lang="en-US" dirty="0"/>
          </a:p>
        </p:txBody>
      </p:sp>
    </p:spTree>
    <p:extLst>
      <p:ext uri="{BB962C8B-B14F-4D97-AF65-F5344CB8AC3E}">
        <p14:creationId xmlns:p14="http://schemas.microsoft.com/office/powerpoint/2010/main" val="19625642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Brick (2006)</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85989" y="1825625"/>
            <a:ext cx="7743824" cy="4351338"/>
          </a:xfrm>
        </p:spPr>
      </p:pic>
    </p:spTree>
    <p:extLst>
      <p:ext uri="{BB962C8B-B14F-4D97-AF65-F5344CB8AC3E}">
        <p14:creationId xmlns:p14="http://schemas.microsoft.com/office/powerpoint/2010/main" val="118199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Before Sunrise (1995)</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21000" y="2216944"/>
            <a:ext cx="6350000" cy="3568700"/>
          </a:xfrm>
        </p:spPr>
      </p:pic>
    </p:spTree>
    <p:extLst>
      <p:ext uri="{BB962C8B-B14F-4D97-AF65-F5344CB8AC3E}">
        <p14:creationId xmlns:p14="http://schemas.microsoft.com/office/powerpoint/2010/main" val="6439685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Dialogue strategies</a:t>
            </a:r>
            <a:endParaRPr lang="en-US" dirty="0"/>
          </a:p>
        </p:txBody>
      </p:sp>
      <p:sp>
        <p:nvSpPr>
          <p:cNvPr id="3" name="Content Placeholder 2"/>
          <p:cNvSpPr>
            <a:spLocks noGrp="1"/>
          </p:cNvSpPr>
          <p:nvPr>
            <p:ph idx="1"/>
          </p:nvPr>
        </p:nvSpPr>
        <p:spPr/>
        <p:txBody>
          <a:bodyPr/>
          <a:lstStyle/>
          <a:p>
            <a:r>
              <a:rPr lang="en-US" dirty="0" smtClean="0"/>
              <a:t>How does your dialogue reflect character &amp; characterization?</a:t>
            </a:r>
          </a:p>
          <a:p>
            <a:r>
              <a:rPr lang="en-US" dirty="0" smtClean="0"/>
              <a:t>How does your dialogue reflect conflict?</a:t>
            </a:r>
          </a:p>
          <a:p>
            <a:r>
              <a:rPr lang="en-US" dirty="0" smtClean="0"/>
              <a:t>How does your dialogue employ subtext?</a:t>
            </a:r>
          </a:p>
          <a:p>
            <a:r>
              <a:rPr lang="en-US" smtClean="0"/>
              <a:t>How does your dialogue respond to genre?</a:t>
            </a:r>
            <a:endParaRPr lang="en-US"/>
          </a:p>
        </p:txBody>
      </p:sp>
    </p:spTree>
    <p:extLst>
      <p:ext uri="{BB962C8B-B14F-4D97-AF65-F5344CB8AC3E}">
        <p14:creationId xmlns:p14="http://schemas.microsoft.com/office/powerpoint/2010/main" val="12860400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423</TotalTime>
  <Words>999</Words>
  <Application>Microsoft Macintosh PowerPoint</Application>
  <PresentationFormat>Widescreen</PresentationFormat>
  <Paragraphs>62</Paragraphs>
  <Slides>14</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Calibri</vt:lpstr>
      <vt:lpstr>Calibri Light</vt:lpstr>
      <vt:lpstr>Arial</vt:lpstr>
      <vt:lpstr>Office Theme</vt:lpstr>
      <vt:lpstr>Scriptwriting</vt:lpstr>
      <vt:lpstr>Dialogue Strategies</vt:lpstr>
      <vt:lpstr>Dialogue Strategies</vt:lpstr>
      <vt:lpstr>Saving Private Ryan (1998)</vt:lpstr>
      <vt:lpstr>Saving Private Ryan (1998)</vt:lpstr>
      <vt:lpstr>Brevity is the soul of wit</vt:lpstr>
      <vt:lpstr>Your subtext is showing</vt:lpstr>
      <vt:lpstr>Dialogue as conflict</vt:lpstr>
      <vt:lpstr>The Silence Of The Lambs (1991)</vt:lpstr>
      <vt:lpstr>The Silence Of The Lambs (1991)</vt:lpstr>
      <vt:lpstr>Heightened dialogue</vt:lpstr>
      <vt:lpstr>Brick (2006)</vt:lpstr>
      <vt:lpstr>Before Sunrise (1995)</vt:lpstr>
      <vt:lpstr>Dialogue strategies</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Scriptwriting</dc:title>
  <dc:creator>Christopher Buxton</dc:creator>
  <cp:lastModifiedBy>Christopher Buxton</cp:lastModifiedBy>
  <cp:revision>59</cp:revision>
  <dcterms:created xsi:type="dcterms:W3CDTF">2017-10-22T22:43:38Z</dcterms:created>
  <dcterms:modified xsi:type="dcterms:W3CDTF">2019-02-17T21:12:21Z</dcterms:modified>
</cp:coreProperties>
</file>