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4045" r:id="rId1"/>
  </p:sldMasterIdLst>
  <p:notesMasterIdLst>
    <p:notesMasterId r:id="rId26"/>
  </p:notesMasterIdLst>
  <p:handoutMasterIdLst>
    <p:handoutMasterId r:id="rId27"/>
  </p:handoutMasterIdLst>
  <p:sldIdLst>
    <p:sldId id="257" r:id="rId2"/>
    <p:sldId id="278" r:id="rId3"/>
    <p:sldId id="274" r:id="rId4"/>
    <p:sldId id="283" r:id="rId5"/>
    <p:sldId id="291" r:id="rId6"/>
    <p:sldId id="292" r:id="rId7"/>
    <p:sldId id="289" r:id="rId8"/>
    <p:sldId id="307" r:id="rId9"/>
    <p:sldId id="302" r:id="rId10"/>
    <p:sldId id="284" r:id="rId11"/>
    <p:sldId id="295" r:id="rId12"/>
    <p:sldId id="305" r:id="rId13"/>
    <p:sldId id="303" r:id="rId14"/>
    <p:sldId id="279" r:id="rId15"/>
    <p:sldId id="282" r:id="rId16"/>
    <p:sldId id="280" r:id="rId17"/>
    <p:sldId id="276" r:id="rId18"/>
    <p:sldId id="297" r:id="rId19"/>
    <p:sldId id="304" r:id="rId20"/>
    <p:sldId id="296" r:id="rId21"/>
    <p:sldId id="298" r:id="rId22"/>
    <p:sldId id="299" r:id="rId23"/>
    <p:sldId id="300" r:id="rId24"/>
    <p:sldId id="301" r:id="rId25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42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422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914"/>
    </p:cViewPr>
  </p:sorterViewPr>
  <p:notesViewPr>
    <p:cSldViewPr snapToGrid="0">
      <p:cViewPr varScale="1">
        <p:scale>
          <a:sx n="58" d="100"/>
          <a:sy n="58" d="100"/>
        </p:scale>
        <p:origin x="-1068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Bashford" userId="5fd3d9a1-443c-4717-9608-098946ca22e0" providerId="ADAL" clId="{C186FAD0-B65B-4074-8C1A-743F6A002C3C}"/>
    <pc:docChg chg="custSel modSld">
      <pc:chgData name="Tim Bashford" userId="5fd3d9a1-443c-4717-9608-098946ca22e0" providerId="ADAL" clId="{C186FAD0-B65B-4074-8C1A-743F6A002C3C}" dt="2020-10-06T10:00:57.323" v="18" actId="478"/>
      <pc:docMkLst>
        <pc:docMk/>
      </pc:docMkLst>
      <pc:sldChg chg="delSp modSp mod">
        <pc:chgData name="Tim Bashford" userId="5fd3d9a1-443c-4717-9608-098946ca22e0" providerId="ADAL" clId="{C186FAD0-B65B-4074-8C1A-743F6A002C3C}" dt="2020-10-06T10:00:57.323" v="18" actId="478"/>
        <pc:sldMkLst>
          <pc:docMk/>
          <pc:sldMk cId="0" sldId="257"/>
        </pc:sldMkLst>
        <pc:spChg chg="del">
          <ac:chgData name="Tim Bashford" userId="5fd3d9a1-443c-4717-9608-098946ca22e0" providerId="ADAL" clId="{C186FAD0-B65B-4074-8C1A-743F6A002C3C}" dt="2020-10-06T10:00:57.323" v="18" actId="478"/>
          <ac:spMkLst>
            <pc:docMk/>
            <pc:sldMk cId="0" sldId="257"/>
            <ac:spMk id="5122" creationId="{6170625D-D5E6-44F1-BDAC-51741CAFD998}"/>
          </ac:spMkLst>
        </pc:spChg>
        <pc:spChg chg="mod">
          <ac:chgData name="Tim Bashford" userId="5fd3d9a1-443c-4717-9608-098946ca22e0" providerId="ADAL" clId="{C186FAD0-B65B-4074-8C1A-743F6A002C3C}" dt="2020-10-06T10:00:53.454" v="17" actId="20577"/>
          <ac:spMkLst>
            <pc:docMk/>
            <pc:sldMk cId="0" sldId="257"/>
            <ac:spMk id="5123" creationId="{F3BF8E0B-477A-40EC-A9B2-A491CD0D76A4}"/>
          </ac:spMkLst>
        </pc:spChg>
        <pc:spChg chg="mod">
          <ac:chgData name="Tim Bashford" userId="5fd3d9a1-443c-4717-9608-098946ca22e0" providerId="ADAL" clId="{C186FAD0-B65B-4074-8C1A-743F6A002C3C}" dt="2020-10-06T10:00:43.546" v="4" actId="20577"/>
          <ac:spMkLst>
            <pc:docMk/>
            <pc:sldMk cId="0" sldId="257"/>
            <ac:spMk id="5124" creationId="{CF73E484-1D43-4C5B-8A28-0916C8F435BB}"/>
          </ac:spMkLst>
        </pc:spChg>
      </pc:sldChg>
    </pc:docChg>
  </pc:docChgLst>
  <pc:docChgLst>
    <pc:chgData name="Tim Bashford" userId="5fd3d9a1-443c-4717-9608-098946ca22e0" providerId="ADAL" clId="{B5764B81-F9D1-45B4-A7A9-6C1A0CFD4705}"/>
    <pc:docChg chg="modSld">
      <pc:chgData name="Tim Bashford" userId="5fd3d9a1-443c-4717-9608-098946ca22e0" providerId="ADAL" clId="{B5764B81-F9D1-45B4-A7A9-6C1A0CFD4705}" dt="2019-11-05T09:08:06.193" v="0"/>
      <pc:docMkLst>
        <pc:docMk/>
      </pc:docMkLst>
      <pc:sldChg chg="modSp">
        <pc:chgData name="Tim Bashford" userId="5fd3d9a1-443c-4717-9608-098946ca22e0" providerId="ADAL" clId="{B5764B81-F9D1-45B4-A7A9-6C1A0CFD4705}" dt="2019-11-05T09:08:06.193" v="0"/>
        <pc:sldMkLst>
          <pc:docMk/>
          <pc:sldMk cId="0" sldId="302"/>
        </pc:sldMkLst>
        <pc:spChg chg="mod">
          <ac:chgData name="Tim Bashford" userId="5fd3d9a1-443c-4717-9608-098946ca22e0" providerId="ADAL" clId="{B5764B81-F9D1-45B4-A7A9-6C1A0CFD4705}" dt="2019-11-05T09:08:06.193" v="0"/>
          <ac:spMkLst>
            <pc:docMk/>
            <pc:sldMk cId="0" sldId="302"/>
            <ac:spMk id="13340" creationId="{AABD05D9-6D1A-4515-86AB-15F027C9834D}"/>
          </ac:spMkLst>
        </pc:spChg>
      </pc:sldChg>
      <pc:sldChg chg="modSp">
        <pc:chgData name="Tim Bashford" userId="5fd3d9a1-443c-4717-9608-098946ca22e0" providerId="ADAL" clId="{B5764B81-F9D1-45B4-A7A9-6C1A0CFD4705}" dt="2019-11-05T09:08:06.193" v="0"/>
        <pc:sldMkLst>
          <pc:docMk/>
          <pc:sldMk cId="0" sldId="303"/>
        </pc:sldMkLst>
        <pc:spChg chg="mod">
          <ac:chgData name="Tim Bashford" userId="5fd3d9a1-443c-4717-9608-098946ca22e0" providerId="ADAL" clId="{B5764B81-F9D1-45B4-A7A9-6C1A0CFD4705}" dt="2019-11-05T09:08:06.193" v="0"/>
          <ac:spMkLst>
            <pc:docMk/>
            <pc:sldMk cId="0" sldId="303"/>
            <ac:spMk id="17413" creationId="{57C3D245-4476-4CC5-8E27-557F28EBA943}"/>
          </ac:spMkLst>
        </pc:spChg>
      </pc:sldChg>
      <pc:sldChg chg="modSp">
        <pc:chgData name="Tim Bashford" userId="5fd3d9a1-443c-4717-9608-098946ca22e0" providerId="ADAL" clId="{B5764B81-F9D1-45B4-A7A9-6C1A0CFD4705}" dt="2019-11-05T09:08:06.193" v="0"/>
        <pc:sldMkLst>
          <pc:docMk/>
          <pc:sldMk cId="0" sldId="304"/>
        </pc:sldMkLst>
        <pc:spChg chg="mod">
          <ac:chgData name="Tim Bashford" userId="5fd3d9a1-443c-4717-9608-098946ca22e0" providerId="ADAL" clId="{B5764B81-F9D1-45B4-A7A9-6C1A0CFD4705}" dt="2019-11-05T09:08:06.193" v="0"/>
          <ac:spMkLst>
            <pc:docMk/>
            <pc:sldMk cId="0" sldId="304"/>
            <ac:spMk id="23557" creationId="{1A77390C-F25F-455E-9F76-421615B7E81F}"/>
          </ac:spMkLst>
        </pc:spChg>
      </pc:sldChg>
      <pc:sldChg chg="modSp">
        <pc:chgData name="Tim Bashford" userId="5fd3d9a1-443c-4717-9608-098946ca22e0" providerId="ADAL" clId="{B5764B81-F9D1-45B4-A7A9-6C1A0CFD4705}" dt="2019-11-05T09:08:06.193" v="0"/>
        <pc:sldMkLst>
          <pc:docMk/>
          <pc:sldMk cId="0" sldId="305"/>
        </pc:sldMkLst>
        <pc:spChg chg="mod">
          <ac:chgData name="Tim Bashford" userId="5fd3d9a1-443c-4717-9608-098946ca22e0" providerId="ADAL" clId="{B5764B81-F9D1-45B4-A7A9-6C1A0CFD4705}" dt="2019-11-05T09:08:06.193" v="0"/>
          <ac:spMkLst>
            <pc:docMk/>
            <pc:sldMk cId="0" sldId="305"/>
            <ac:spMk id="16389" creationId="{A98EFB34-BBF2-4327-8C90-E25994EAE66B}"/>
          </ac:spMkLst>
        </pc:spChg>
      </pc:sldChg>
    </pc:docChg>
  </pc:docChgLst>
  <pc:docChgLst>
    <pc:chgData name="Tim Bashford" userId="5fd3d9a1-443c-4717-9608-098946ca22e0" providerId="ADAL" clId="{B66D2CE2-D140-4E7A-A133-DF8D1B239F06}"/>
    <pc:docChg chg="modSld">
      <pc:chgData name="Tim Bashford" userId="5fd3d9a1-443c-4717-9608-098946ca22e0" providerId="ADAL" clId="{B66D2CE2-D140-4E7A-A133-DF8D1B239F06}" dt="2019-10-30T09:10:54.723" v="8" actId="14100"/>
      <pc:docMkLst>
        <pc:docMk/>
      </pc:docMkLst>
      <pc:sldChg chg="modSp">
        <pc:chgData name="Tim Bashford" userId="5fd3d9a1-443c-4717-9608-098946ca22e0" providerId="ADAL" clId="{B66D2CE2-D140-4E7A-A133-DF8D1B239F06}" dt="2019-10-30T09:05:51.295" v="6" actId="20577"/>
        <pc:sldMkLst>
          <pc:docMk/>
          <pc:sldMk cId="0" sldId="257"/>
        </pc:sldMkLst>
        <pc:spChg chg="mod">
          <ac:chgData name="Tim Bashford" userId="5fd3d9a1-443c-4717-9608-098946ca22e0" providerId="ADAL" clId="{B66D2CE2-D140-4E7A-A133-DF8D1B239F06}" dt="2019-10-30T09:05:51.295" v="6" actId="20577"/>
          <ac:spMkLst>
            <pc:docMk/>
            <pc:sldMk cId="0" sldId="257"/>
            <ac:spMk id="5123" creationId="{F3BF8E0B-477A-40EC-A9B2-A491CD0D76A4}"/>
          </ac:spMkLst>
        </pc:spChg>
      </pc:sldChg>
      <pc:sldChg chg="modSp">
        <pc:chgData name="Tim Bashford" userId="5fd3d9a1-443c-4717-9608-098946ca22e0" providerId="ADAL" clId="{B66D2CE2-D140-4E7A-A133-DF8D1B239F06}" dt="2019-10-30T09:10:54.723" v="8" actId="14100"/>
        <pc:sldMkLst>
          <pc:docMk/>
          <pc:sldMk cId="0" sldId="278"/>
        </pc:sldMkLst>
        <pc:cxnChg chg="mod">
          <ac:chgData name="Tim Bashford" userId="5fd3d9a1-443c-4717-9608-098946ca22e0" providerId="ADAL" clId="{B66D2CE2-D140-4E7A-A133-DF8D1B239F06}" dt="2019-10-30T09:10:54.723" v="8" actId="14100"/>
          <ac:cxnSpMkLst>
            <pc:docMk/>
            <pc:sldMk cId="0" sldId="278"/>
            <ac:cxnSpMk id="7174" creationId="{CA2C9450-3F50-48B2-A15B-4FB19CC95AE7}"/>
          </ac:cxnSpMkLst>
        </pc:cxn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599EF269-CFC5-4122-91EE-8A75E56BDB7D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973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0A17A4F5-0112-4824-BD5E-B4CC78A5E36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30638" y="0"/>
            <a:ext cx="2978150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>
            <a:extLst>
              <a:ext uri="{FF2B5EF4-FFF2-40B4-BE49-F238E27FC236}">
                <a16:creationId xmlns:a16="http://schemas.microsoft.com/office/drawing/2014/main" id="{EDA2BE2D-9CFB-435F-B4F6-9C87853AD4F1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66263"/>
            <a:ext cx="297973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>
            <a:extLst>
              <a:ext uri="{FF2B5EF4-FFF2-40B4-BE49-F238E27FC236}">
                <a16:creationId xmlns:a16="http://schemas.microsoft.com/office/drawing/2014/main" id="{6070394E-F4D0-4889-A1BF-63911D6D11C7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30638" y="9466263"/>
            <a:ext cx="2978150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C95503AB-E699-4B40-B0FB-A5223EFD0AD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3B29722A-0BA2-4294-8DFD-84BDCC874E4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813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E436B2AF-D321-4CE3-A1E3-D15BDED2CBC6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52863" y="0"/>
            <a:ext cx="2944812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>
            <a:extLst>
              <a:ext uri="{FF2B5EF4-FFF2-40B4-BE49-F238E27FC236}">
                <a16:creationId xmlns:a16="http://schemas.microsoft.com/office/drawing/2014/main" id="{47492F1E-DB1A-4856-B523-78360BCA0214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C4FE7EDD-E720-4A7B-BE79-84E7C66E82FA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463" y="4714875"/>
            <a:ext cx="4984750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>
            <a:extLst>
              <a:ext uri="{FF2B5EF4-FFF2-40B4-BE49-F238E27FC236}">
                <a16:creationId xmlns:a16="http://schemas.microsoft.com/office/drawing/2014/main" id="{DE859602-9FCB-4351-ACB0-6779D35129A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944813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>
            <a:extLst>
              <a:ext uri="{FF2B5EF4-FFF2-40B4-BE49-F238E27FC236}">
                <a16:creationId xmlns:a16="http://schemas.microsoft.com/office/drawing/2014/main" id="{1B3AC1E7-F28B-42F3-B0DA-816F1E5BA8B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2863" y="9429750"/>
            <a:ext cx="2944812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7483AE44-4D67-40BC-9697-E99147C8B3F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D3D8D470-4BDB-4283-88AF-06D0ADBA85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fld id="{84CA6A5A-B228-4686-BB3A-D83BE5394B61}" type="slidenum">
              <a:rPr lang="en-US" altLang="en-US" smtClean="0">
                <a:latin typeface="Times New Roman" panose="02020603050405020304" pitchFamily="18" charset="0"/>
              </a:rPr>
              <a:pPr/>
              <a:t>1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A5FCF703-8799-495A-BD23-A00C2489F5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E78C410A-26E8-455F-B5D1-DE35F049DAD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2A4AA7-7A0E-472C-B977-FF7E1D75FEBF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004269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90994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30589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7277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43508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04011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30447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49739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13343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4817740"/>
      </p:ext>
    </p:extLst>
  </p:cSld>
  <p:clrMapOvr>
    <a:masterClrMapping/>
  </p:clrMapOvr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9905384"/>
      </p:ext>
    </p:extLst>
  </p:cSld>
  <p:clrMapOvr>
    <a:masterClrMapping/>
  </p:clrMapOvr>
  <p:hf sldNum="0"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7875576"/>
      </p:ext>
    </p:extLst>
  </p:cSld>
  <p:clrMapOvr>
    <a:masterClrMapping/>
  </p:clrMapOvr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65814630"/>
      </p:ext>
    </p:extLst>
  </p:cSld>
  <p:clrMapOvr>
    <a:masterClrMapping/>
  </p:clrMapOvr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7748877"/>
      </p:ext>
    </p:extLst>
  </p:cSld>
  <p:clrMapOvr>
    <a:masterClrMapping/>
  </p:clrMapOvr>
  <p:hf sldNum="0"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66258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1155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72549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6" r:id="rId1"/>
    <p:sldLayoutId id="2147484047" r:id="rId2"/>
    <p:sldLayoutId id="2147484048" r:id="rId3"/>
    <p:sldLayoutId id="2147484049" r:id="rId4"/>
    <p:sldLayoutId id="2147484050" r:id="rId5"/>
    <p:sldLayoutId id="2147484051" r:id="rId6"/>
    <p:sldLayoutId id="2147484052" r:id="rId7"/>
    <p:sldLayoutId id="2147484053" r:id="rId8"/>
    <p:sldLayoutId id="2147484054" r:id="rId9"/>
    <p:sldLayoutId id="2147484055" r:id="rId10"/>
    <p:sldLayoutId id="2147484056" r:id="rId11"/>
    <p:sldLayoutId id="2147484057" r:id="rId12"/>
    <p:sldLayoutId id="2147484058" r:id="rId13"/>
    <p:sldLayoutId id="2147484059" r:id="rId14"/>
    <p:sldLayoutId id="2147484060" r:id="rId15"/>
    <p:sldLayoutId id="2147484061" r:id="rId16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>
            <a:extLst>
              <a:ext uri="{FF2B5EF4-FFF2-40B4-BE49-F238E27FC236}">
                <a16:creationId xmlns:a16="http://schemas.microsoft.com/office/drawing/2014/main" id="{F3BF8E0B-477A-40EC-A9B2-A491CD0D76A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Session 4-2 Java</a:t>
            </a:r>
          </a:p>
        </p:txBody>
      </p:sp>
      <p:sp>
        <p:nvSpPr>
          <p:cNvPr id="5124" name="Rectangle 3">
            <a:extLst>
              <a:ext uri="{FF2B5EF4-FFF2-40B4-BE49-F238E27FC236}">
                <a16:creationId xmlns:a16="http://schemas.microsoft.com/office/drawing/2014/main" id="{CF73E484-1D43-4C5B-8A28-0916C8F435BB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Loops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9C494711-55BD-4376-83BA-1E953700D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Counting Loop Pattern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C6652181-5F07-455A-AAB7-B83CD14947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588" y="1724025"/>
            <a:ext cx="8013700" cy="4114800"/>
          </a:xfrm>
        </p:spPr>
        <p:txBody>
          <a:bodyPr/>
          <a:lstStyle/>
          <a:p>
            <a:pPr marL="0" indent="0">
              <a:buFont typeface="Monotype Sorts" pitchFamily="2" charset="2"/>
              <a:buNone/>
            </a:pPr>
            <a:r>
              <a:rPr lang="en-GB" altLang="en-US"/>
              <a:t>int   </a:t>
            </a:r>
            <a:r>
              <a:rPr lang="en-GB" altLang="en-US" i="1"/>
              <a:t>countName</a:t>
            </a:r>
            <a:r>
              <a:rPr lang="en-GB" altLang="en-US" sz="2400" b="1"/>
              <a:t>;</a:t>
            </a:r>
          </a:p>
          <a:p>
            <a:pPr marL="0" indent="0">
              <a:buFont typeface="Monotype Sorts" pitchFamily="2" charset="2"/>
              <a:buNone/>
            </a:pPr>
            <a:endParaRPr lang="en-GB" altLang="en-US"/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for(</a:t>
            </a:r>
            <a:r>
              <a:rPr lang="en-GB" altLang="en-US" i="1"/>
              <a:t>countName</a:t>
            </a:r>
            <a:r>
              <a:rPr lang="en-GB" altLang="en-US"/>
              <a:t> = 0</a:t>
            </a:r>
            <a:r>
              <a:rPr lang="en-GB" altLang="en-US" sz="2800" b="1"/>
              <a:t>;</a:t>
            </a:r>
            <a:r>
              <a:rPr lang="en-GB" altLang="en-US"/>
              <a:t> </a:t>
            </a:r>
            <a:r>
              <a:rPr lang="en-GB" altLang="en-US" i="1"/>
              <a:t>countName </a:t>
            </a:r>
            <a:r>
              <a:rPr lang="en-GB" altLang="en-US"/>
              <a:t>&lt; maxCount</a:t>
            </a:r>
            <a:r>
              <a:rPr lang="en-GB" altLang="en-US" sz="2800" b="1"/>
              <a:t>;</a:t>
            </a:r>
            <a:r>
              <a:rPr lang="en-GB" altLang="en-US"/>
              <a:t> </a:t>
            </a:r>
            <a:r>
              <a:rPr lang="en-GB" altLang="en-US" i="1"/>
              <a:t>countName</a:t>
            </a:r>
            <a:r>
              <a:rPr lang="en-GB" altLang="en-US" sz="2400" b="1"/>
              <a:t>++</a:t>
            </a:r>
            <a:r>
              <a:rPr lang="en-GB" altLang="en-US"/>
              <a:t>)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{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       // Your code goes here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}</a:t>
            </a:r>
          </a:p>
        </p:txBody>
      </p:sp>
      <p:sp>
        <p:nvSpPr>
          <p:cNvPr id="7172" name="Footer Placeholder 3">
            <a:extLst>
              <a:ext uri="{FF2B5EF4-FFF2-40B4-BE49-F238E27FC236}">
                <a16:creationId xmlns:a16="http://schemas.microsoft.com/office/drawing/2014/main" id="{ACF65063-AF53-4E58-A0BC-1E0097ED7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7173" name="TextBox 4">
            <a:extLst>
              <a:ext uri="{FF2B5EF4-FFF2-40B4-BE49-F238E27FC236}">
                <a16:creationId xmlns:a16="http://schemas.microsoft.com/office/drawing/2014/main" id="{636F6C0F-DD78-4220-B374-1B6F94A2DD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16413" y="1100138"/>
            <a:ext cx="43338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maxCount = integer variable or value</a:t>
            </a:r>
          </a:p>
        </p:txBody>
      </p:sp>
      <p:cxnSp>
        <p:nvCxnSpPr>
          <p:cNvPr id="7174" name="Straight Arrow Connector 6">
            <a:extLst>
              <a:ext uri="{FF2B5EF4-FFF2-40B4-BE49-F238E27FC236}">
                <a16:creationId xmlns:a16="http://schemas.microsoft.com/office/drawing/2014/main" id="{CA2C9450-3F50-48B2-A15B-4FB19CC95AE7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4910203" y="1549400"/>
            <a:ext cx="963547" cy="1056014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FBB7913B-5AD2-419F-B8D8-9004805A0B30}"/>
              </a:ext>
            </a:extLst>
          </p:cNvPr>
          <p:cNvSpPr txBox="1"/>
          <p:nvPr/>
        </p:nvSpPr>
        <p:spPr>
          <a:xfrm>
            <a:off x="4808858" y="3412093"/>
            <a:ext cx="3879588" cy="369332"/>
          </a:xfrm>
          <a:prstGeom prst="rect">
            <a:avLst/>
          </a:prstGeom>
          <a:noFill/>
          <a:ln w="25400">
            <a:solidFill>
              <a:schemeClr val="tx1">
                <a:alpha val="57000"/>
              </a:schemeClr>
            </a:solidFill>
            <a:prstDash val="sysDash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dirty="0">
                <a:solidFill>
                  <a:schemeClr val="tx1">
                    <a:alpha val="53000"/>
                  </a:schemeClr>
                </a:solidFill>
                <a:sym typeface="Wingdings" panose="05000000000000000000" pitchFamily="2" charset="2"/>
              </a:rPr>
              <a:t>   </a:t>
            </a:r>
            <a:r>
              <a:rPr lang="en-GB" dirty="0" err="1">
                <a:solidFill>
                  <a:schemeClr val="tx1">
                    <a:alpha val="53000"/>
                  </a:schemeClr>
                </a:solidFill>
              </a:rPr>
              <a:t>countName</a:t>
            </a:r>
            <a:r>
              <a:rPr lang="en-GB" dirty="0">
                <a:solidFill>
                  <a:schemeClr val="tx1">
                    <a:alpha val="53000"/>
                  </a:schemeClr>
                </a:solidFill>
              </a:rPr>
              <a:t> = 0 to </a:t>
            </a:r>
            <a:r>
              <a:rPr lang="en-GB" dirty="0" err="1">
                <a:solidFill>
                  <a:schemeClr val="tx1">
                    <a:alpha val="53000"/>
                  </a:schemeClr>
                </a:solidFill>
              </a:rPr>
              <a:t>maxCount</a:t>
            </a:r>
            <a:r>
              <a:rPr lang="en-GB" dirty="0">
                <a:solidFill>
                  <a:schemeClr val="tx1">
                    <a:alpha val="53000"/>
                  </a:schemeClr>
                </a:solidFill>
              </a:rPr>
              <a:t> - 1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5F3E6C5-E9D9-4753-8F16-F74AD476EB86}"/>
              </a:ext>
            </a:extLst>
          </p:cNvPr>
          <p:cNvSpPr txBox="1"/>
          <p:nvPr/>
        </p:nvSpPr>
        <p:spPr>
          <a:xfrm>
            <a:off x="620495" y="4440793"/>
            <a:ext cx="3161443" cy="369332"/>
          </a:xfrm>
          <a:prstGeom prst="rect">
            <a:avLst/>
          </a:prstGeom>
          <a:noFill/>
          <a:ln w="25400">
            <a:solidFill>
              <a:schemeClr val="tx1">
                <a:alpha val="57000"/>
              </a:schemeClr>
            </a:solidFill>
            <a:prstDash val="sysDash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dirty="0">
                <a:solidFill>
                  <a:schemeClr val="tx1">
                    <a:alpha val="57000"/>
                  </a:schemeClr>
                </a:solidFill>
                <a:sym typeface="Wingdings" panose="05000000000000000000" pitchFamily="2" charset="2"/>
              </a:rPr>
              <a:t>   </a:t>
            </a:r>
            <a:r>
              <a:rPr lang="en-GB" dirty="0" err="1">
                <a:solidFill>
                  <a:schemeClr val="tx1">
                    <a:alpha val="57000"/>
                  </a:schemeClr>
                </a:solidFill>
              </a:rPr>
              <a:t>countName</a:t>
            </a:r>
            <a:r>
              <a:rPr lang="en-GB" dirty="0">
                <a:solidFill>
                  <a:schemeClr val="tx1">
                    <a:alpha val="57000"/>
                  </a:schemeClr>
                </a:solidFill>
              </a:rPr>
              <a:t> = </a:t>
            </a:r>
            <a:r>
              <a:rPr lang="en-GB" dirty="0" err="1">
                <a:solidFill>
                  <a:schemeClr val="tx1">
                    <a:alpha val="57000"/>
                  </a:schemeClr>
                </a:solidFill>
              </a:rPr>
              <a:t>maxCount</a:t>
            </a:r>
            <a:r>
              <a:rPr lang="en-GB" dirty="0">
                <a:solidFill>
                  <a:schemeClr val="tx1">
                    <a:alpha val="57000"/>
                  </a:schemeClr>
                </a:solidFill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972183D0-9CD9-4AB0-A506-847F89E10B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1 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93345936-02FA-4117-AD11-F92F5EF8C3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9888" y="1128713"/>
            <a:ext cx="4194175" cy="4662487"/>
          </a:xfrm>
        </p:spPr>
        <p:txBody>
          <a:bodyPr/>
          <a:lstStyle/>
          <a:p>
            <a:r>
              <a:rPr lang="en-GB" altLang="en-US" u="sng" dirty="0"/>
              <a:t>Display:</a:t>
            </a:r>
            <a:br>
              <a:rPr lang="en-GB" altLang="en-US" dirty="0"/>
            </a:br>
            <a:r>
              <a:rPr lang="en-GB" altLang="en-US" dirty="0"/>
              <a:t>Number 0</a:t>
            </a:r>
            <a:br>
              <a:rPr lang="en-GB" altLang="en-US" dirty="0"/>
            </a:br>
            <a:r>
              <a:rPr lang="en-GB" altLang="en-US" dirty="0"/>
              <a:t>Number 1</a:t>
            </a:r>
            <a:br>
              <a:rPr lang="en-GB" altLang="en-US" dirty="0"/>
            </a:br>
            <a:r>
              <a:rPr lang="en-GB" altLang="en-US" dirty="0"/>
              <a:t>Number 2</a:t>
            </a:r>
          </a:p>
          <a:p>
            <a:endParaRPr lang="en-GB" altLang="en-US" dirty="0"/>
          </a:p>
          <a:p>
            <a:r>
              <a:rPr lang="en-GB" altLang="en-US" u="sng" dirty="0"/>
              <a:t>Display: </a:t>
            </a:r>
            <a:br>
              <a:rPr lang="en-GB" altLang="en-US" u="sng" dirty="0"/>
            </a:br>
            <a:r>
              <a:rPr lang="en-GB" altLang="en-US" dirty="0"/>
              <a:t>Number 56</a:t>
            </a:r>
            <a:br>
              <a:rPr lang="en-GB" altLang="en-US" dirty="0"/>
            </a:br>
            <a:r>
              <a:rPr lang="en-GB" altLang="en-US" dirty="0"/>
              <a:t>Number 57</a:t>
            </a:r>
            <a:br>
              <a:rPr lang="en-GB" altLang="en-US" dirty="0"/>
            </a:br>
            <a:r>
              <a:rPr lang="en-GB" altLang="en-US" dirty="0"/>
              <a:t>Number 58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8196" name="Footer Placeholder 3">
            <a:extLst>
              <a:ext uri="{FF2B5EF4-FFF2-40B4-BE49-F238E27FC236}">
                <a16:creationId xmlns:a16="http://schemas.microsoft.com/office/drawing/2014/main" id="{FC065C09-1F04-4574-91EE-EFAE116430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 dirty="0"/>
              <a:t>WAN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E330FAD-18F3-4321-97B3-CF1C1FDA5D8B}"/>
              </a:ext>
            </a:extLst>
          </p:cNvPr>
          <p:cNvSpPr txBox="1">
            <a:spLocks/>
          </p:cNvSpPr>
          <p:nvPr/>
        </p:nvSpPr>
        <p:spPr bwMode="auto">
          <a:xfrm>
            <a:off x="4678363" y="1128713"/>
            <a:ext cx="4333875" cy="4662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u="sng" kern="0" dirty="0"/>
              <a:t>Display 6 times table:</a:t>
            </a:r>
            <a:br>
              <a:rPr lang="en-GB" kern="0" dirty="0"/>
            </a:br>
            <a:r>
              <a:rPr lang="en-GB" kern="0" dirty="0"/>
              <a:t>1 x 6 = 6</a:t>
            </a:r>
            <a:br>
              <a:rPr lang="en-GB" kern="0" dirty="0"/>
            </a:br>
            <a:r>
              <a:rPr lang="en-GB" kern="0" dirty="0"/>
              <a:t>2 x 6 = 12</a:t>
            </a:r>
            <a:br>
              <a:rPr lang="en-GB" kern="0" dirty="0"/>
            </a:br>
            <a:r>
              <a:rPr lang="en-GB" kern="0" dirty="0"/>
              <a:t>……..</a:t>
            </a:r>
            <a:br>
              <a:rPr lang="en-GB" kern="0" dirty="0"/>
            </a:br>
            <a:r>
              <a:rPr lang="en-GB" kern="0" dirty="0"/>
              <a:t>9 x 6   = 54</a:t>
            </a:r>
            <a:br>
              <a:rPr lang="en-GB" kern="0" dirty="0"/>
            </a:br>
            <a:r>
              <a:rPr lang="en-GB" kern="0" dirty="0"/>
              <a:t>10 x 6 = 60</a:t>
            </a:r>
          </a:p>
          <a:p>
            <a:pPr>
              <a:defRPr/>
            </a:pPr>
            <a:endParaRPr lang="en-GB" kern="0" dirty="0"/>
          </a:p>
          <a:p>
            <a:pPr>
              <a:defRPr/>
            </a:pPr>
            <a:r>
              <a:rPr lang="en-GB" kern="0" dirty="0"/>
              <a:t>Number of additions to perform: </a:t>
            </a:r>
            <a:r>
              <a:rPr lang="en-GB" b="1" kern="0" dirty="0"/>
              <a:t>3</a:t>
            </a:r>
            <a:br>
              <a:rPr lang="en-GB" kern="0" dirty="0"/>
            </a:br>
            <a:r>
              <a:rPr lang="en-GB" kern="0" dirty="0"/>
              <a:t>Enter Number 1: </a:t>
            </a:r>
            <a:r>
              <a:rPr lang="en-GB" b="1" kern="0" dirty="0"/>
              <a:t>2</a:t>
            </a:r>
            <a:br>
              <a:rPr lang="en-GB" kern="0" dirty="0"/>
            </a:br>
            <a:r>
              <a:rPr lang="en-GB" kern="0" dirty="0"/>
              <a:t>Enter Number 2: </a:t>
            </a:r>
            <a:r>
              <a:rPr lang="en-GB" b="1" kern="0" dirty="0"/>
              <a:t>4</a:t>
            </a:r>
            <a:br>
              <a:rPr lang="en-GB" kern="0" dirty="0"/>
            </a:br>
            <a:r>
              <a:rPr lang="en-GB" kern="0" dirty="0"/>
              <a:t>Result is 6</a:t>
            </a:r>
            <a:br>
              <a:rPr lang="en-GB" kern="0" dirty="0"/>
            </a:br>
            <a:r>
              <a:rPr lang="en-GB" kern="0" dirty="0"/>
              <a:t>Enter Number 1: </a:t>
            </a:r>
            <a:r>
              <a:rPr lang="en-GB" b="1" kern="0" dirty="0"/>
              <a:t>4</a:t>
            </a:r>
            <a:br>
              <a:rPr lang="en-GB" kern="0" dirty="0"/>
            </a:br>
            <a:r>
              <a:rPr lang="en-GB" kern="0" dirty="0"/>
              <a:t>Enter Number 2: </a:t>
            </a:r>
            <a:r>
              <a:rPr lang="en-GB" b="1" kern="0" dirty="0"/>
              <a:t>5</a:t>
            </a:r>
            <a:br>
              <a:rPr lang="en-GB" kern="0" dirty="0"/>
            </a:br>
            <a:r>
              <a:rPr lang="en-GB" kern="0" dirty="0"/>
              <a:t>Result is 9</a:t>
            </a:r>
            <a:br>
              <a:rPr lang="en-GB" kern="0" dirty="0"/>
            </a:br>
            <a:r>
              <a:rPr lang="en-GB" kern="0" dirty="0"/>
              <a:t>Enter Number 1: </a:t>
            </a:r>
            <a:r>
              <a:rPr lang="en-GB" b="1" kern="0" dirty="0"/>
              <a:t>7</a:t>
            </a:r>
            <a:br>
              <a:rPr lang="en-GB" kern="0" dirty="0"/>
            </a:br>
            <a:r>
              <a:rPr lang="en-GB" kern="0" dirty="0"/>
              <a:t>Enter Number 2: </a:t>
            </a:r>
            <a:r>
              <a:rPr lang="en-GB" b="1" kern="0" dirty="0"/>
              <a:t>8</a:t>
            </a:r>
            <a:br>
              <a:rPr lang="en-GB" kern="0" dirty="0"/>
            </a:br>
            <a:r>
              <a:rPr lang="en-GB" kern="0" dirty="0"/>
              <a:t>Result is 15</a:t>
            </a:r>
          </a:p>
        </p:txBody>
      </p:sp>
      <p:sp>
        <p:nvSpPr>
          <p:cNvPr id="8198" name="TextBox 5">
            <a:extLst>
              <a:ext uri="{FF2B5EF4-FFF2-40B4-BE49-F238E27FC236}">
                <a16:creationId xmlns:a16="http://schemas.microsoft.com/office/drawing/2014/main" id="{8C95E90C-E5C0-494F-98EC-ACB8A18D16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66975" y="6275388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Write the code</a:t>
            </a:r>
          </a:p>
        </p:txBody>
      </p:sp>
      <p:sp>
        <p:nvSpPr>
          <p:cNvPr id="8199" name="TextBox 1">
            <a:extLst>
              <a:ext uri="{FF2B5EF4-FFF2-40B4-BE49-F238E27FC236}">
                <a16:creationId xmlns:a16="http://schemas.microsoft.com/office/drawing/2014/main" id="{F95DC50E-6243-4C67-BEF6-83E1020072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66975" y="692150"/>
            <a:ext cx="422433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Complete the following using a for loop:</a:t>
            </a:r>
          </a:p>
        </p:txBody>
      </p:sp>
      <p:sp>
        <p:nvSpPr>
          <p:cNvPr id="8200" name="TextBox 2">
            <a:extLst>
              <a:ext uri="{FF2B5EF4-FFF2-40B4-BE49-F238E27FC236}">
                <a16:creationId xmlns:a16="http://schemas.microsoft.com/office/drawing/2014/main" id="{170B534F-0B52-4639-BCA4-8FCFC04158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67638" y="2522538"/>
            <a:ext cx="12446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User enters this</a:t>
            </a:r>
          </a:p>
        </p:txBody>
      </p:sp>
      <p:cxnSp>
        <p:nvCxnSpPr>
          <p:cNvPr id="8201" name="Straight Arrow Connector 5">
            <a:extLst>
              <a:ext uri="{FF2B5EF4-FFF2-40B4-BE49-F238E27FC236}">
                <a16:creationId xmlns:a16="http://schemas.microsoft.com/office/drawing/2014/main" id="{11E82C68-BC57-49E9-A496-579BA6EBA33B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8418513" y="3168650"/>
            <a:ext cx="314325" cy="29051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202" name="TextBox 6">
            <a:extLst>
              <a:ext uri="{FF2B5EF4-FFF2-40B4-BE49-F238E27FC236}">
                <a16:creationId xmlns:a16="http://schemas.microsoft.com/office/drawing/2014/main" id="{0AD76882-0DE4-493D-AEAB-DBAA264C10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47913" y="2498725"/>
            <a:ext cx="2273300" cy="1938992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b="1" u="sng" dirty="0"/>
              <a:t>For now, don’t alter the counting loop pattern i.e. work with a count starting at 0</a:t>
            </a:r>
          </a:p>
        </p:txBody>
      </p:sp>
      <p:sp>
        <p:nvSpPr>
          <p:cNvPr id="8203" name="Right Brace 7">
            <a:extLst>
              <a:ext uri="{FF2B5EF4-FFF2-40B4-BE49-F238E27FC236}">
                <a16:creationId xmlns:a16="http://schemas.microsoft.com/office/drawing/2014/main" id="{C08944DD-1603-495A-A35F-5A126822CC59}"/>
              </a:ext>
            </a:extLst>
          </p:cNvPr>
          <p:cNvSpPr>
            <a:spLocks/>
          </p:cNvSpPr>
          <p:nvPr/>
        </p:nvSpPr>
        <p:spPr bwMode="auto">
          <a:xfrm>
            <a:off x="7364413" y="3805238"/>
            <a:ext cx="330200" cy="2603500"/>
          </a:xfrm>
          <a:prstGeom prst="rightBrace">
            <a:avLst>
              <a:gd name="adj1" fmla="val 8323"/>
              <a:gd name="adj2" fmla="val 50000"/>
            </a:avLst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8204" name="TextBox 8">
            <a:extLst>
              <a:ext uri="{FF2B5EF4-FFF2-40B4-BE49-F238E27FC236}">
                <a16:creationId xmlns:a16="http://schemas.microsoft.com/office/drawing/2014/main" id="{64C79A7A-4BC3-4041-BBDA-04ADBD0CFA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20013" y="4922838"/>
            <a:ext cx="13017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3 additions</a:t>
            </a:r>
          </a:p>
        </p:txBody>
      </p:sp>
      <p:cxnSp>
        <p:nvCxnSpPr>
          <p:cNvPr id="8205" name="Straight Arrow Connector 10">
            <a:extLst>
              <a:ext uri="{FF2B5EF4-FFF2-40B4-BE49-F238E27FC236}">
                <a16:creationId xmlns:a16="http://schemas.microsoft.com/office/drawing/2014/main" id="{ADEEA1B7-DE34-4F68-AB34-C91B73FFE686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7958138" y="3805238"/>
            <a:ext cx="865187" cy="111760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206" name="TextBox 1">
            <a:extLst>
              <a:ext uri="{FF2B5EF4-FFF2-40B4-BE49-F238E27FC236}">
                <a16:creationId xmlns:a16="http://schemas.microsoft.com/office/drawing/2014/main" id="{3D868C2A-C96A-4C34-BF28-6C4C6427EA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94613" y="1322388"/>
            <a:ext cx="1450975" cy="1200150"/>
          </a:xfrm>
          <a:prstGeom prst="rect">
            <a:avLst/>
          </a:prstGeom>
          <a:noFill/>
          <a:ln w="22225">
            <a:solidFill>
              <a:schemeClr val="tx1"/>
            </a:solidFill>
            <a:prstDash val="sys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0 x 6 will be OK to start (but can you fix it)</a:t>
            </a:r>
          </a:p>
        </p:txBody>
      </p:sp>
      <p:cxnSp>
        <p:nvCxnSpPr>
          <p:cNvPr id="8207" name="Straight Arrow Connector 3">
            <a:extLst>
              <a:ext uri="{FF2B5EF4-FFF2-40B4-BE49-F238E27FC236}">
                <a16:creationId xmlns:a16="http://schemas.microsoft.com/office/drawing/2014/main" id="{0BC9B490-E0C5-4741-B243-98194F7F8EF3}"/>
              </a:ext>
            </a:extLst>
          </p:cNvPr>
          <p:cNvCxnSpPr>
            <a:cxnSpLocks noChangeShapeType="1"/>
            <a:stCxn id="8206" idx="1"/>
          </p:cNvCxnSpPr>
          <p:nvPr/>
        </p:nvCxnSpPr>
        <p:spPr bwMode="auto">
          <a:xfrm flipH="1" flipV="1">
            <a:off x="6167438" y="1631950"/>
            <a:ext cx="1527175" cy="29051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ECB7CDE3-E43C-4C31-AFA1-8698B93C29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The Count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B2F8CFC3-0A50-4195-AA47-32097038B0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7275" y="1399844"/>
            <a:ext cx="7029450" cy="5172075"/>
          </a:xfrm>
        </p:spPr>
        <p:txBody>
          <a:bodyPr/>
          <a:lstStyle/>
          <a:p>
            <a:r>
              <a:rPr lang="en-GB" altLang="en-US" dirty="0"/>
              <a:t>When using a counting loop, avoid changing the count variable inside the loop i.e. let the counting loop do the counting.</a:t>
            </a:r>
          </a:p>
          <a:p>
            <a:endParaRPr lang="en-GB" altLang="en-US" dirty="0"/>
          </a:p>
          <a:p>
            <a:r>
              <a:rPr lang="en-GB" altLang="en-US" dirty="0"/>
              <a:t>We may want to generate different numbers instead of 0, 1, 2, … etc.</a:t>
            </a:r>
          </a:p>
          <a:p>
            <a:r>
              <a:rPr lang="en-GB" altLang="en-US" dirty="0"/>
              <a:t>You can use the count in calculations (but remember </a:t>
            </a:r>
            <a:r>
              <a:rPr lang="en-GB" altLang="en-US" b="1" u="sng" dirty="0"/>
              <a:t>avoid</a:t>
            </a:r>
            <a:r>
              <a:rPr lang="en-GB" altLang="en-US" dirty="0"/>
              <a:t> changing the count value itself)</a:t>
            </a:r>
          </a:p>
          <a:p>
            <a:r>
              <a:rPr lang="en-GB" altLang="en-US" dirty="0"/>
              <a:t>Build a table with 0, 1, 2, …etc. on the Left and the numbers you want on the Right.</a:t>
            </a:r>
          </a:p>
          <a:p>
            <a:r>
              <a:rPr lang="en-GB" altLang="en-US" dirty="0"/>
              <a:t>Now “maths” the problem i.e. how do create the numbers on the right from those on the left</a:t>
            </a:r>
          </a:p>
          <a:p>
            <a:r>
              <a:rPr lang="en-GB" altLang="en-US" dirty="0"/>
              <a:t>See examples on next slide…</a:t>
            </a:r>
          </a:p>
          <a:p>
            <a:endParaRPr lang="en-GB" altLang="en-US" dirty="0"/>
          </a:p>
        </p:txBody>
      </p:sp>
      <p:sp>
        <p:nvSpPr>
          <p:cNvPr id="9220" name="Footer Placeholder 3">
            <a:extLst>
              <a:ext uri="{FF2B5EF4-FFF2-40B4-BE49-F238E27FC236}">
                <a16:creationId xmlns:a16="http://schemas.microsoft.com/office/drawing/2014/main" id="{76463A5A-2046-493E-95B9-773A4FD174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B5B4B7E2-64FE-4833-9EAD-604BDF75BD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Example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CC430CF5-5D70-46D4-95B7-A6E267DACC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5498" y="1144587"/>
            <a:ext cx="7029450" cy="4994275"/>
          </a:xfrm>
        </p:spPr>
        <p:txBody>
          <a:bodyPr/>
          <a:lstStyle/>
          <a:p>
            <a:r>
              <a:rPr lang="en-GB" altLang="en-US" dirty="0"/>
              <a:t>Say we want 5, 6, 7, 8, 9.</a:t>
            </a:r>
          </a:p>
          <a:p>
            <a:endParaRPr lang="en-GB" altLang="en-US" dirty="0"/>
          </a:p>
        </p:txBody>
      </p:sp>
      <p:sp>
        <p:nvSpPr>
          <p:cNvPr id="10244" name="Footer Placeholder 3">
            <a:extLst>
              <a:ext uri="{FF2B5EF4-FFF2-40B4-BE49-F238E27FC236}">
                <a16:creationId xmlns:a16="http://schemas.microsoft.com/office/drawing/2014/main" id="{C24670CF-52CA-4F99-9ACD-5940A55F05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13609A4-3CF9-4B26-81A8-A45465BC97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387428"/>
              </p:ext>
            </p:extLst>
          </p:nvPr>
        </p:nvGraphicFramePr>
        <p:xfrm>
          <a:off x="1395130" y="1612238"/>
          <a:ext cx="6096000" cy="2209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Required</a:t>
                      </a:r>
                      <a:r>
                        <a:rPr lang="en-GB" baseline="0" dirty="0" err="1"/>
                        <a:t>Values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 + count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 + 0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 + 1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361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 + 2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4214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 + 3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2361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 + 4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0275" name="TextBox 5">
            <a:extLst>
              <a:ext uri="{FF2B5EF4-FFF2-40B4-BE49-F238E27FC236}">
                <a16:creationId xmlns:a16="http://schemas.microsoft.com/office/drawing/2014/main" id="{3468B333-646C-4BC3-AE1E-A7F1F9626C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8250" y="3843338"/>
            <a:ext cx="3608388" cy="258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Solution: Add 5 to the count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int count;</a:t>
            </a:r>
            <a:br>
              <a:rPr kumimoji="0" lang="en-GB" altLang="en-US" sz="1800"/>
            </a:br>
            <a:r>
              <a:rPr kumimoji="0" lang="en-GB" altLang="en-US" sz="1800"/>
              <a:t>int plusFive;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for(count = 0; count &lt; 5; count++)</a:t>
            </a:r>
            <a:br>
              <a:rPr kumimoji="0" lang="en-GB" altLang="en-US" sz="1800"/>
            </a:br>
            <a:r>
              <a:rPr kumimoji="0" lang="en-GB" altLang="en-US" sz="1800"/>
              <a:t>{</a:t>
            </a:r>
            <a:br>
              <a:rPr kumimoji="0" lang="en-GB" altLang="en-US" sz="1800"/>
            </a:br>
            <a:r>
              <a:rPr kumimoji="0" lang="en-GB" altLang="en-US" sz="1800"/>
              <a:t>      plusFive = 5 + count;</a:t>
            </a:r>
            <a:br>
              <a:rPr kumimoji="0" lang="en-GB" altLang="en-US" sz="1800"/>
            </a:br>
            <a:r>
              <a:rPr kumimoji="0" lang="en-GB" altLang="en-US" sz="1800"/>
              <a:t>}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252BBE13-55C8-45D1-B684-B1443803B7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212725"/>
            <a:ext cx="6347713" cy="1320800"/>
          </a:xfrm>
        </p:spPr>
        <p:txBody>
          <a:bodyPr/>
          <a:lstStyle/>
          <a:p>
            <a:r>
              <a:rPr lang="en-GB" altLang="en-US" dirty="0"/>
              <a:t>Example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2C5A59DA-A4AE-43E7-B368-517E0C5C44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6763" y="846138"/>
            <a:ext cx="7927975" cy="4800600"/>
          </a:xfrm>
        </p:spPr>
        <p:txBody>
          <a:bodyPr/>
          <a:lstStyle/>
          <a:p>
            <a:r>
              <a:rPr lang="en-GB" altLang="en-US"/>
              <a:t>Create pairs of values 20 69, 21 70, 22 71</a:t>
            </a:r>
          </a:p>
        </p:txBody>
      </p:sp>
      <p:sp>
        <p:nvSpPr>
          <p:cNvPr id="11268" name="Footer Placeholder 3">
            <a:extLst>
              <a:ext uri="{FF2B5EF4-FFF2-40B4-BE49-F238E27FC236}">
                <a16:creationId xmlns:a16="http://schemas.microsoft.com/office/drawing/2014/main" id="{422D462E-B64A-49BB-9889-F08EE2AF3A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0FCFB98-E2F2-4D76-963D-7E1968BF4B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3368881"/>
              </p:ext>
            </p:extLst>
          </p:nvPr>
        </p:nvGraphicFramePr>
        <p:xfrm>
          <a:off x="1665288" y="1263650"/>
          <a:ext cx="5408612" cy="229077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541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6375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9074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660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Count</a:t>
                      </a:r>
                    </a:p>
                  </a:txBody>
                  <a:tcPr marL="91448" marR="91448" marT="45699" marB="4569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err="1"/>
                        <a:t>Required</a:t>
                      </a:r>
                      <a:r>
                        <a:rPr lang="en-GB" sz="1800" baseline="0" dirty="0" err="1"/>
                        <a:t>Values</a:t>
                      </a:r>
                      <a:endParaRPr lang="en-GB" sz="1800" dirty="0"/>
                    </a:p>
                  </a:txBody>
                  <a:tcPr marL="91448" marR="91448" marT="45699" marB="45699"/>
                </a:tc>
                <a:tc>
                  <a:txBody>
                    <a:bodyPr/>
                    <a:lstStyle/>
                    <a:p>
                      <a:pPr algn="ctr"/>
                      <a:endParaRPr lang="en-GB" sz="1800" dirty="0"/>
                    </a:p>
                  </a:txBody>
                  <a:tcPr marL="91448" marR="91448" marT="45699" marB="45699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0034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0</a:t>
                      </a:r>
                    </a:p>
                  </a:txBody>
                  <a:tcPr marL="91448" marR="91448" marT="45699" marB="4569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20 and 69</a:t>
                      </a:r>
                    </a:p>
                  </a:txBody>
                  <a:tcPr marL="91448" marR="91448" marT="45699" marB="4569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20 + 0</a:t>
                      </a:r>
                      <a:br>
                        <a:rPr lang="en-GB" sz="1800" dirty="0"/>
                      </a:br>
                      <a:r>
                        <a:rPr lang="en-GB" sz="1800" dirty="0"/>
                        <a:t>69 + 0</a:t>
                      </a:r>
                    </a:p>
                  </a:txBody>
                  <a:tcPr marL="91448" marR="91448" marT="45699" marB="4569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0034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</a:t>
                      </a:r>
                    </a:p>
                  </a:txBody>
                  <a:tcPr marL="91448" marR="91448" marT="45699" marB="4569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21 and 70</a:t>
                      </a:r>
                    </a:p>
                  </a:txBody>
                  <a:tcPr marL="91448" marR="91448" marT="45699" marB="4569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20 + 1</a:t>
                      </a:r>
                      <a:br>
                        <a:rPr lang="en-GB" sz="1800" dirty="0"/>
                      </a:br>
                      <a:r>
                        <a:rPr lang="en-GB" sz="1800" dirty="0"/>
                        <a:t>69 + 1</a:t>
                      </a:r>
                    </a:p>
                  </a:txBody>
                  <a:tcPr marL="91448" marR="91448" marT="45699" marB="4569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0034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</a:t>
                      </a:r>
                    </a:p>
                  </a:txBody>
                  <a:tcPr marL="91448" marR="91448" marT="45699" marB="4569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22 and 71</a:t>
                      </a:r>
                    </a:p>
                  </a:txBody>
                  <a:tcPr marL="91448" marR="91448" marT="45699" marB="4569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20 + 2</a:t>
                      </a:r>
                      <a:br>
                        <a:rPr lang="en-GB" sz="1800" dirty="0"/>
                      </a:br>
                      <a:r>
                        <a:rPr lang="en-GB" sz="1800" dirty="0"/>
                        <a:t>69 + 2</a:t>
                      </a:r>
                    </a:p>
                  </a:txBody>
                  <a:tcPr marL="91448" marR="91448" marT="45699" marB="45699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1291" name="TextBox 5">
            <a:extLst>
              <a:ext uri="{FF2B5EF4-FFF2-40B4-BE49-F238E27FC236}">
                <a16:creationId xmlns:a16="http://schemas.microsoft.com/office/drawing/2014/main" id="{6365E25E-08C5-4ED3-BF2D-7EF3020CE6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36788" y="3557588"/>
            <a:ext cx="4095750" cy="314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Solution 1: Add 20 and 69 to the count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int count;</a:t>
            </a:r>
            <a:br>
              <a:rPr kumimoji="0" lang="en-GB" altLang="en-US" sz="1800"/>
            </a:br>
            <a:r>
              <a:rPr kumimoji="0" lang="en-GB" altLang="en-US" sz="1800"/>
              <a:t>int x;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int y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for(count = 0; count &lt; 5; count++)</a:t>
            </a:r>
            <a:br>
              <a:rPr kumimoji="0" lang="en-GB" altLang="en-US" sz="1800"/>
            </a:br>
            <a:r>
              <a:rPr kumimoji="0" lang="en-GB" altLang="en-US" sz="1800"/>
              <a:t>{</a:t>
            </a:r>
            <a:br>
              <a:rPr kumimoji="0" lang="en-GB" altLang="en-US" sz="1800"/>
            </a:br>
            <a:r>
              <a:rPr kumimoji="0" lang="en-GB" altLang="en-US" sz="1800"/>
              <a:t>      x = 20 + count;</a:t>
            </a:r>
            <a:br>
              <a:rPr kumimoji="0" lang="en-GB" altLang="en-US" sz="1800"/>
            </a:br>
            <a:r>
              <a:rPr kumimoji="0" lang="en-GB" altLang="en-US" sz="1800"/>
              <a:t>      y = 69 + count;</a:t>
            </a:r>
            <a:br>
              <a:rPr kumimoji="0" lang="en-GB" altLang="en-US" sz="1800"/>
            </a:br>
            <a:r>
              <a:rPr kumimoji="0" lang="en-GB" altLang="en-US" sz="1800"/>
              <a:t>}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AF690502-BEF4-4648-B91F-58DBB30E17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Counting Down Loop Pattern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EF59E3E-0E96-4F5A-8961-1470C86B91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588" y="1724025"/>
            <a:ext cx="8013700" cy="4114800"/>
          </a:xfrm>
        </p:spPr>
        <p:txBody>
          <a:bodyPr/>
          <a:lstStyle/>
          <a:p>
            <a:pPr marL="0" indent="0">
              <a:buFont typeface="Monotype Sorts" pitchFamily="2" charset="2"/>
              <a:buNone/>
            </a:pPr>
            <a:r>
              <a:rPr lang="en-GB" altLang="en-US" dirty="0"/>
              <a:t>int   </a:t>
            </a:r>
            <a:r>
              <a:rPr lang="en-GB" altLang="en-US" i="1" dirty="0"/>
              <a:t>count</a:t>
            </a:r>
            <a:r>
              <a:rPr lang="en-GB" altLang="en-US" sz="2400" b="1" dirty="0"/>
              <a:t>;</a:t>
            </a:r>
            <a:br>
              <a:rPr lang="en-GB" altLang="en-US" sz="2400" b="1" dirty="0"/>
            </a:br>
            <a:r>
              <a:rPr lang="en-GB" altLang="en-US" dirty="0"/>
              <a:t>for(</a:t>
            </a:r>
            <a:r>
              <a:rPr lang="en-GB" altLang="en-US" i="1" dirty="0"/>
              <a:t>count</a:t>
            </a:r>
            <a:r>
              <a:rPr lang="en-GB" altLang="en-US" dirty="0"/>
              <a:t> = </a:t>
            </a:r>
            <a:r>
              <a:rPr lang="en-GB" altLang="en-US" dirty="0" err="1"/>
              <a:t>maxCount</a:t>
            </a:r>
            <a:r>
              <a:rPr lang="en-GB" altLang="en-US" dirty="0"/>
              <a:t> -1</a:t>
            </a:r>
            <a:r>
              <a:rPr lang="en-GB" altLang="en-US" sz="2800" b="1" dirty="0"/>
              <a:t>;</a:t>
            </a:r>
            <a:r>
              <a:rPr lang="en-GB" altLang="en-US" dirty="0"/>
              <a:t> </a:t>
            </a:r>
            <a:r>
              <a:rPr lang="en-GB" altLang="en-US" i="1" dirty="0"/>
              <a:t>count </a:t>
            </a:r>
            <a:r>
              <a:rPr lang="en-GB" altLang="en-US" dirty="0"/>
              <a:t>&gt;= 0</a:t>
            </a:r>
            <a:r>
              <a:rPr lang="en-GB" altLang="en-US" sz="2800" b="1" dirty="0"/>
              <a:t>;</a:t>
            </a:r>
            <a:r>
              <a:rPr lang="en-GB" altLang="en-US" dirty="0"/>
              <a:t> </a:t>
            </a:r>
            <a:r>
              <a:rPr lang="en-GB" altLang="en-US" i="1" dirty="0"/>
              <a:t>count</a:t>
            </a:r>
            <a:r>
              <a:rPr lang="en-GB" altLang="en-US" sz="2400" b="1" dirty="0"/>
              <a:t>--</a:t>
            </a:r>
            <a:r>
              <a:rPr lang="en-GB" altLang="en-US" dirty="0"/>
              <a:t>)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dirty="0"/>
              <a:t>{</a:t>
            </a:r>
            <a:br>
              <a:rPr lang="en-GB" altLang="en-US" dirty="0"/>
            </a:br>
            <a:r>
              <a:rPr lang="en-GB" altLang="en-US" dirty="0"/>
              <a:t>       // Your code goes here</a:t>
            </a:r>
            <a:br>
              <a:rPr lang="en-GB" altLang="en-US" dirty="0"/>
            </a:br>
            <a:r>
              <a:rPr lang="en-GB" altLang="en-US" dirty="0"/>
              <a:t>}</a:t>
            </a:r>
          </a:p>
        </p:txBody>
      </p:sp>
      <p:sp>
        <p:nvSpPr>
          <p:cNvPr id="12292" name="Footer Placeholder 3">
            <a:extLst>
              <a:ext uri="{FF2B5EF4-FFF2-40B4-BE49-F238E27FC236}">
                <a16:creationId xmlns:a16="http://schemas.microsoft.com/office/drawing/2014/main" id="{6D4875E8-B9A3-4534-8E04-2B5953000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12293" name="TextBox 4">
            <a:extLst>
              <a:ext uri="{FF2B5EF4-FFF2-40B4-BE49-F238E27FC236}">
                <a16:creationId xmlns:a16="http://schemas.microsoft.com/office/drawing/2014/main" id="{48C53DF4-3095-46D2-A875-13EEE38205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92575" y="1539875"/>
            <a:ext cx="43338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maxCount = integer variable or value</a:t>
            </a:r>
          </a:p>
        </p:txBody>
      </p:sp>
      <p:cxnSp>
        <p:nvCxnSpPr>
          <p:cNvPr id="12294" name="Straight Arrow Connector 6">
            <a:extLst>
              <a:ext uri="{FF2B5EF4-FFF2-40B4-BE49-F238E27FC236}">
                <a16:creationId xmlns:a16="http://schemas.microsoft.com/office/drawing/2014/main" id="{3E7DEF9D-CA05-44A5-BFD6-CB348559E005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2769326" y="1908175"/>
            <a:ext cx="1874113" cy="295094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AF690502-BEF4-4648-B91F-58DBB30E17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Which is the same as…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EF59E3E-0E96-4F5A-8961-1470C86B91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588" y="1724025"/>
            <a:ext cx="8013700" cy="4114800"/>
          </a:xfrm>
        </p:spPr>
        <p:txBody>
          <a:bodyPr/>
          <a:lstStyle/>
          <a:p>
            <a:pPr marL="0" indent="0">
              <a:buFont typeface="Monotype Sorts" pitchFamily="2" charset="2"/>
              <a:buNone/>
            </a:pPr>
            <a:r>
              <a:rPr lang="en-GB" altLang="en-US"/>
              <a:t>int   </a:t>
            </a:r>
            <a:r>
              <a:rPr lang="en-GB" altLang="en-US" i="1"/>
              <a:t>count</a:t>
            </a:r>
            <a:r>
              <a:rPr lang="en-GB" altLang="en-US" sz="2400" b="1"/>
              <a:t>;</a:t>
            </a:r>
            <a:br>
              <a:rPr lang="en-GB" altLang="en-US" sz="2400" b="1"/>
            </a:br>
            <a:r>
              <a:rPr lang="en-GB" altLang="en-US"/>
              <a:t>int   </a:t>
            </a:r>
            <a:r>
              <a:rPr lang="en-GB" altLang="en-US" i="1"/>
              <a:t>countdown = maxCount - 1</a:t>
            </a:r>
            <a:r>
              <a:rPr lang="en-GB" altLang="en-US" b="1"/>
              <a:t>;</a:t>
            </a:r>
          </a:p>
          <a:p>
            <a:pPr marL="0" indent="0">
              <a:buFont typeface="Monotype Sorts" pitchFamily="2" charset="2"/>
              <a:buNone/>
            </a:pPr>
            <a:endParaRPr lang="en-GB" altLang="en-US"/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for(</a:t>
            </a:r>
            <a:r>
              <a:rPr lang="en-GB" altLang="en-US" i="1"/>
              <a:t>count</a:t>
            </a:r>
            <a:r>
              <a:rPr lang="en-GB" altLang="en-US"/>
              <a:t> = 0</a:t>
            </a:r>
            <a:r>
              <a:rPr lang="en-GB" altLang="en-US" sz="2800" b="1"/>
              <a:t>;</a:t>
            </a:r>
            <a:r>
              <a:rPr lang="en-GB" altLang="en-US"/>
              <a:t> </a:t>
            </a:r>
            <a:r>
              <a:rPr lang="en-GB" altLang="en-US" i="1"/>
              <a:t>count </a:t>
            </a:r>
            <a:r>
              <a:rPr lang="en-GB" altLang="en-US"/>
              <a:t>&lt; maxCount</a:t>
            </a:r>
            <a:r>
              <a:rPr lang="en-GB" altLang="en-US" sz="2800" b="1"/>
              <a:t>;</a:t>
            </a:r>
            <a:r>
              <a:rPr lang="en-GB" altLang="en-US"/>
              <a:t> </a:t>
            </a:r>
            <a:r>
              <a:rPr lang="en-GB" altLang="en-US" i="1"/>
              <a:t>count</a:t>
            </a:r>
            <a:r>
              <a:rPr lang="en-GB" altLang="en-US" sz="2400" b="1"/>
              <a:t>++</a:t>
            </a:r>
            <a:r>
              <a:rPr lang="en-GB" altLang="en-US"/>
              <a:t>)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{</a:t>
            </a:r>
            <a:br>
              <a:rPr lang="en-GB" altLang="en-US"/>
            </a:br>
            <a:r>
              <a:rPr lang="en-GB" altLang="en-US"/>
              <a:t>       // Your code goes here</a:t>
            </a:r>
            <a:br>
              <a:rPr lang="en-GB" altLang="en-US"/>
            </a:br>
            <a:br>
              <a:rPr lang="en-GB" altLang="en-US"/>
            </a:br>
            <a:r>
              <a:rPr lang="en-GB" altLang="en-US"/>
              <a:t>       </a:t>
            </a:r>
            <a:r>
              <a:rPr lang="en-GB" altLang="en-US" i="1"/>
              <a:t>countDown</a:t>
            </a:r>
            <a:r>
              <a:rPr lang="en-GB" altLang="en-US"/>
              <a:t>--;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}</a:t>
            </a:r>
          </a:p>
        </p:txBody>
      </p:sp>
      <p:sp>
        <p:nvSpPr>
          <p:cNvPr id="12292" name="Footer Placeholder 3">
            <a:extLst>
              <a:ext uri="{FF2B5EF4-FFF2-40B4-BE49-F238E27FC236}">
                <a16:creationId xmlns:a16="http://schemas.microsoft.com/office/drawing/2014/main" id="{6D4875E8-B9A3-4534-8E04-2B5953000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12293" name="TextBox 4">
            <a:extLst>
              <a:ext uri="{FF2B5EF4-FFF2-40B4-BE49-F238E27FC236}">
                <a16:creationId xmlns:a16="http://schemas.microsoft.com/office/drawing/2014/main" id="{48C53DF4-3095-46D2-A875-13EEE38205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92575" y="1539875"/>
            <a:ext cx="43338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maxCount = integer variable or value</a:t>
            </a:r>
          </a:p>
        </p:txBody>
      </p:sp>
      <p:cxnSp>
        <p:nvCxnSpPr>
          <p:cNvPr id="12294" name="Straight Arrow Connector 6">
            <a:extLst>
              <a:ext uri="{FF2B5EF4-FFF2-40B4-BE49-F238E27FC236}">
                <a16:creationId xmlns:a16="http://schemas.microsoft.com/office/drawing/2014/main" id="{3E7DEF9D-CA05-44A5-BFD6-CB348559E005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3870325" y="1908175"/>
            <a:ext cx="773113" cy="102235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06F1D4C9-070D-46EB-866C-18217534D1BD}"/>
              </a:ext>
            </a:extLst>
          </p:cNvPr>
          <p:cNvSpPr txBox="1"/>
          <p:nvPr/>
        </p:nvSpPr>
        <p:spPr>
          <a:xfrm>
            <a:off x="4256881" y="3674333"/>
            <a:ext cx="3467616" cy="2031325"/>
          </a:xfrm>
          <a:prstGeom prst="rect">
            <a:avLst/>
          </a:prstGeom>
          <a:noFill/>
          <a:ln w="25400">
            <a:solidFill>
              <a:schemeClr val="tx1">
                <a:alpha val="57000"/>
              </a:schemeClr>
            </a:solidFill>
            <a:prstDash val="sysDash"/>
          </a:ln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ß"/>
              <a:defRPr/>
            </a:pPr>
            <a:r>
              <a:rPr lang="en-GB" dirty="0" err="1">
                <a:solidFill>
                  <a:schemeClr val="tx1">
                    <a:alpha val="53000"/>
                  </a:schemeClr>
                </a:solidFill>
              </a:rPr>
              <a:t>countDown</a:t>
            </a:r>
            <a:r>
              <a:rPr lang="en-GB" dirty="0">
                <a:solidFill>
                  <a:schemeClr val="tx1">
                    <a:alpha val="53000"/>
                  </a:schemeClr>
                </a:solidFill>
              </a:rPr>
              <a:t> =	</a:t>
            </a:r>
            <a:r>
              <a:rPr lang="en-GB" dirty="0" err="1">
                <a:solidFill>
                  <a:schemeClr val="tx1">
                    <a:alpha val="53000"/>
                  </a:schemeClr>
                </a:solidFill>
              </a:rPr>
              <a:t>maxCount</a:t>
            </a:r>
            <a:r>
              <a:rPr lang="en-GB" dirty="0">
                <a:solidFill>
                  <a:schemeClr val="tx1">
                    <a:alpha val="53000"/>
                  </a:schemeClr>
                </a:solidFill>
              </a:rPr>
              <a:t> – 1</a:t>
            </a:r>
            <a:br>
              <a:rPr lang="en-GB" dirty="0">
                <a:solidFill>
                  <a:schemeClr val="tx1">
                    <a:alpha val="53000"/>
                  </a:schemeClr>
                </a:solidFill>
              </a:rPr>
            </a:br>
            <a:r>
              <a:rPr lang="en-GB" dirty="0">
                <a:solidFill>
                  <a:schemeClr val="tx1">
                    <a:alpha val="53000"/>
                  </a:schemeClr>
                </a:solidFill>
              </a:rPr>
              <a:t>		</a:t>
            </a:r>
            <a:r>
              <a:rPr lang="en-GB" dirty="0" err="1">
                <a:solidFill>
                  <a:schemeClr val="tx1">
                    <a:alpha val="53000"/>
                  </a:schemeClr>
                </a:solidFill>
              </a:rPr>
              <a:t>maxCount</a:t>
            </a:r>
            <a:r>
              <a:rPr lang="en-GB" dirty="0">
                <a:solidFill>
                  <a:schemeClr val="tx1">
                    <a:alpha val="53000"/>
                  </a:schemeClr>
                </a:solidFill>
              </a:rPr>
              <a:t> – 2</a:t>
            </a:r>
            <a:br>
              <a:rPr lang="en-GB" dirty="0">
                <a:solidFill>
                  <a:schemeClr val="tx1">
                    <a:alpha val="53000"/>
                  </a:schemeClr>
                </a:solidFill>
              </a:rPr>
            </a:br>
            <a:r>
              <a:rPr lang="en-GB" dirty="0">
                <a:solidFill>
                  <a:schemeClr val="tx1">
                    <a:alpha val="53000"/>
                  </a:schemeClr>
                </a:solidFill>
              </a:rPr>
              <a:t>		</a:t>
            </a:r>
            <a:r>
              <a:rPr lang="en-GB" dirty="0" err="1">
                <a:solidFill>
                  <a:schemeClr val="tx1">
                    <a:alpha val="53000"/>
                  </a:schemeClr>
                </a:solidFill>
              </a:rPr>
              <a:t>maxCount</a:t>
            </a:r>
            <a:r>
              <a:rPr lang="en-GB" dirty="0">
                <a:solidFill>
                  <a:schemeClr val="tx1">
                    <a:alpha val="53000"/>
                  </a:schemeClr>
                </a:solidFill>
              </a:rPr>
              <a:t> – 3</a:t>
            </a:r>
            <a:br>
              <a:rPr lang="en-GB" dirty="0">
                <a:solidFill>
                  <a:schemeClr val="tx1">
                    <a:alpha val="53000"/>
                  </a:schemeClr>
                </a:solidFill>
              </a:rPr>
            </a:br>
            <a:r>
              <a:rPr lang="en-GB" dirty="0">
                <a:solidFill>
                  <a:schemeClr val="tx1">
                    <a:alpha val="53000"/>
                  </a:schemeClr>
                </a:solidFill>
              </a:rPr>
              <a:t>		…. etc.</a:t>
            </a:r>
            <a:br>
              <a:rPr lang="en-GB" dirty="0">
                <a:solidFill>
                  <a:schemeClr val="tx1">
                    <a:alpha val="53000"/>
                  </a:schemeClr>
                </a:solidFill>
              </a:rPr>
            </a:br>
            <a:r>
              <a:rPr lang="en-GB" dirty="0">
                <a:solidFill>
                  <a:schemeClr val="tx1">
                    <a:alpha val="53000"/>
                  </a:schemeClr>
                </a:solidFill>
              </a:rPr>
              <a:t>		2</a:t>
            </a:r>
            <a:br>
              <a:rPr lang="en-GB" dirty="0">
                <a:solidFill>
                  <a:schemeClr val="tx1">
                    <a:alpha val="53000"/>
                  </a:schemeClr>
                </a:solidFill>
              </a:rPr>
            </a:br>
            <a:r>
              <a:rPr lang="en-GB" dirty="0">
                <a:solidFill>
                  <a:schemeClr val="tx1">
                    <a:alpha val="53000"/>
                  </a:schemeClr>
                </a:solidFill>
              </a:rPr>
              <a:t>		1</a:t>
            </a:r>
            <a:br>
              <a:rPr lang="en-GB" dirty="0">
                <a:solidFill>
                  <a:schemeClr val="tx1">
                    <a:alpha val="53000"/>
                  </a:schemeClr>
                </a:solidFill>
              </a:rPr>
            </a:br>
            <a:r>
              <a:rPr lang="en-GB" dirty="0">
                <a:solidFill>
                  <a:schemeClr val="tx1">
                    <a:alpha val="53000"/>
                  </a:schemeClr>
                </a:solidFill>
              </a:rPr>
              <a:t>		0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47092C9-134F-4D19-8519-CF032705ADB2}"/>
              </a:ext>
            </a:extLst>
          </p:cNvPr>
          <p:cNvSpPr txBox="1"/>
          <p:nvPr/>
        </p:nvSpPr>
        <p:spPr>
          <a:xfrm>
            <a:off x="636588" y="5108061"/>
            <a:ext cx="1558440" cy="369332"/>
          </a:xfrm>
          <a:prstGeom prst="rect">
            <a:avLst/>
          </a:prstGeom>
          <a:noFill/>
          <a:ln w="25400">
            <a:solidFill>
              <a:schemeClr val="tx1">
                <a:alpha val="57000"/>
              </a:schemeClr>
            </a:solidFill>
            <a:prstDash val="sysDash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dirty="0">
                <a:solidFill>
                  <a:schemeClr val="tx1">
                    <a:alpha val="57000"/>
                  </a:schemeClr>
                </a:solidFill>
                <a:sym typeface="Wingdings" panose="05000000000000000000" pitchFamily="2" charset="2"/>
              </a:rPr>
              <a:t>   </a:t>
            </a:r>
            <a:r>
              <a:rPr lang="en-GB" dirty="0">
                <a:solidFill>
                  <a:schemeClr val="tx1">
                    <a:alpha val="57000"/>
                  </a:schemeClr>
                </a:solidFill>
              </a:rPr>
              <a:t>count = 0</a:t>
            </a:r>
          </a:p>
        </p:txBody>
      </p:sp>
    </p:spTree>
    <p:extLst>
      <p:ext uri="{BB962C8B-B14F-4D97-AF65-F5344CB8AC3E}">
        <p14:creationId xmlns:p14="http://schemas.microsoft.com/office/powerpoint/2010/main" val="3872254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0563A78B-A22C-4228-AC78-52B569899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679450"/>
          </a:xfrm>
        </p:spPr>
        <p:txBody>
          <a:bodyPr/>
          <a:lstStyle/>
          <a:p>
            <a:r>
              <a:rPr lang="en-GB" altLang="en-US"/>
              <a:t>Example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A074174D-911D-4A47-A346-E6C2D98589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1738" y="679450"/>
            <a:ext cx="7029450" cy="4994275"/>
          </a:xfrm>
        </p:spPr>
        <p:txBody>
          <a:bodyPr/>
          <a:lstStyle/>
          <a:p>
            <a:r>
              <a:rPr lang="en-GB" altLang="en-US"/>
              <a:t>Count down from 4 to 0.</a:t>
            </a:r>
          </a:p>
          <a:p>
            <a:endParaRPr lang="en-GB" altLang="en-US"/>
          </a:p>
        </p:txBody>
      </p:sp>
      <p:sp>
        <p:nvSpPr>
          <p:cNvPr id="13316" name="Footer Placeholder 3">
            <a:extLst>
              <a:ext uri="{FF2B5EF4-FFF2-40B4-BE49-F238E27FC236}">
                <a16:creationId xmlns:a16="http://schemas.microsoft.com/office/drawing/2014/main" id="{6CC7CAA8-CAE1-4291-BDEB-27EC54949B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F31617E-2336-44EB-A3EF-B30D0345E15B}"/>
              </a:ext>
            </a:extLst>
          </p:cNvPr>
          <p:cNvGraphicFramePr>
            <a:graphicFrameLocks noGrp="1"/>
          </p:cNvGraphicFramePr>
          <p:nvPr/>
        </p:nvGraphicFramePr>
        <p:xfrm>
          <a:off x="2152650" y="1309688"/>
          <a:ext cx="4064000" cy="2209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Required</a:t>
                      </a:r>
                      <a:r>
                        <a:rPr lang="en-GB" baseline="0" dirty="0" err="1"/>
                        <a:t>Values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361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4214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2361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3340" name="TextBox 5">
            <a:extLst>
              <a:ext uri="{FF2B5EF4-FFF2-40B4-BE49-F238E27FC236}">
                <a16:creationId xmlns:a16="http://schemas.microsoft.com/office/drawing/2014/main" id="{AABD05D9-6D1A-4515-86AB-15F027C983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6688" y="3767138"/>
            <a:ext cx="6108700" cy="2586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int </a:t>
            </a:r>
            <a:r>
              <a:rPr kumimoji="0" lang="en-GB" altLang="en-US" sz="1800" dirty="0" err="1"/>
              <a:t>maxCount</a:t>
            </a:r>
            <a:r>
              <a:rPr kumimoji="0" lang="en-GB" altLang="en-US" sz="1800" dirty="0"/>
              <a:t> = 5;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int count;</a:t>
            </a:r>
            <a:br>
              <a:rPr kumimoji="0" lang="en-GB" altLang="en-US" sz="1800" dirty="0"/>
            </a:br>
            <a:r>
              <a:rPr kumimoji="0" lang="en-GB" altLang="en-US" sz="1800" dirty="0"/>
              <a:t>int countdown = </a:t>
            </a:r>
            <a:r>
              <a:rPr kumimoji="0" lang="en-GB" altLang="en-US" sz="1800" dirty="0" err="1"/>
              <a:t>maxCount</a:t>
            </a:r>
            <a:r>
              <a:rPr kumimoji="0" lang="en-GB" altLang="en-US" sz="1800" dirty="0"/>
              <a:t> - 1;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for(count = 0; count &lt; </a:t>
            </a:r>
            <a:r>
              <a:rPr kumimoji="0" lang="en-GB" altLang="en-US" sz="1800" dirty="0" err="1"/>
              <a:t>maxCount</a:t>
            </a:r>
            <a:r>
              <a:rPr kumimoji="0" lang="en-GB" altLang="en-US" sz="1800" dirty="0"/>
              <a:t>; count++)</a:t>
            </a:r>
            <a:br>
              <a:rPr kumimoji="0" lang="en-GB" altLang="en-US" sz="1800" dirty="0"/>
            </a:br>
            <a:r>
              <a:rPr kumimoji="0" lang="en-GB" altLang="en-US" sz="1800" dirty="0"/>
              <a:t>{</a:t>
            </a:r>
            <a:br>
              <a:rPr kumimoji="0" lang="en-GB" altLang="en-US" sz="1800" dirty="0"/>
            </a:br>
            <a:r>
              <a:rPr kumimoji="0" lang="en-GB" altLang="en-US" sz="1800" dirty="0"/>
              <a:t>      </a:t>
            </a:r>
            <a:r>
              <a:rPr kumimoji="0" lang="en-GB" altLang="en-US" sz="1800" dirty="0" err="1"/>
              <a:t>System.out.printf</a:t>
            </a:r>
            <a:r>
              <a:rPr kumimoji="0" lang="en-GB" altLang="en-US" sz="1800" dirty="0"/>
              <a:t>(“Count down is %d\n”, countdown);</a:t>
            </a:r>
            <a:br>
              <a:rPr kumimoji="0" lang="en-GB" altLang="en-US" sz="1800" dirty="0"/>
            </a:br>
            <a:r>
              <a:rPr kumimoji="0" lang="en-GB" altLang="en-US" sz="1800" dirty="0"/>
              <a:t>      countdown--;</a:t>
            </a:r>
            <a:br>
              <a:rPr kumimoji="0" lang="en-GB" altLang="en-US" sz="1800" dirty="0"/>
            </a:br>
            <a:r>
              <a:rPr kumimoji="0" lang="en-GB" altLang="en-US" sz="1800" dirty="0"/>
              <a:t>}</a:t>
            </a:r>
          </a:p>
        </p:txBody>
      </p:sp>
      <p:sp>
        <p:nvSpPr>
          <p:cNvPr id="13341" name="TextBox 2">
            <a:extLst>
              <a:ext uri="{FF2B5EF4-FFF2-40B4-BE49-F238E27FC236}">
                <a16:creationId xmlns:a16="http://schemas.microsoft.com/office/drawing/2014/main" id="{3C427C2B-074D-4C30-B13A-3511E6BD13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18063" y="4319588"/>
            <a:ext cx="128111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// 5 – 1 = </a:t>
            </a:r>
            <a:r>
              <a:rPr kumimoji="0" lang="en-GB" altLang="en-US" sz="1800" b="1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13342" name="Right Brace 3">
            <a:extLst>
              <a:ext uri="{FF2B5EF4-FFF2-40B4-BE49-F238E27FC236}">
                <a16:creationId xmlns:a16="http://schemas.microsoft.com/office/drawing/2014/main" id="{60AEDF64-FA91-40CF-A44C-3B89846E29AD}"/>
              </a:ext>
            </a:extLst>
          </p:cNvPr>
          <p:cNvSpPr>
            <a:spLocks/>
          </p:cNvSpPr>
          <p:nvPr/>
        </p:nvSpPr>
        <p:spPr bwMode="auto">
          <a:xfrm>
            <a:off x="6392863" y="1689100"/>
            <a:ext cx="296862" cy="1803400"/>
          </a:xfrm>
          <a:prstGeom prst="rightBrace">
            <a:avLst>
              <a:gd name="adj1" fmla="val 8325"/>
              <a:gd name="adj2" fmla="val 50000"/>
            </a:avLst>
          </a:prstGeom>
          <a:noFill/>
          <a:ln w="222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3343" name="TextBox 9">
            <a:extLst>
              <a:ext uri="{FF2B5EF4-FFF2-40B4-BE49-F238E27FC236}">
                <a16:creationId xmlns:a16="http://schemas.microsoft.com/office/drawing/2014/main" id="{411123ED-D881-4D5A-B377-31BDBE868AC5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6273006" y="2405857"/>
            <a:ext cx="13128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rgbClr val="FF0000"/>
                </a:solidFill>
              </a:rPr>
              <a:t>5</a:t>
            </a:r>
            <a:r>
              <a:rPr kumimoji="0" lang="en-GB" altLang="en-US" sz="1800"/>
              <a:t> iterations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94300877-47D5-4099-AF5E-D50F2F0B2D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2</a:t>
            </a:r>
          </a:p>
        </p:txBody>
      </p:sp>
      <p:sp>
        <p:nvSpPr>
          <p:cNvPr id="14339" name="Footer Placeholder 3">
            <a:extLst>
              <a:ext uri="{FF2B5EF4-FFF2-40B4-BE49-F238E27FC236}">
                <a16:creationId xmlns:a16="http://schemas.microsoft.com/office/drawing/2014/main" id="{4B5BAB5E-D074-4531-94B1-476AB85865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14340" name="TextBox 1">
            <a:extLst>
              <a:ext uri="{FF2B5EF4-FFF2-40B4-BE49-F238E27FC236}">
                <a16:creationId xmlns:a16="http://schemas.microsoft.com/office/drawing/2014/main" id="{85FB0630-46B9-4BD4-80CE-FDB2CAD827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66988" y="1157950"/>
            <a:ext cx="42227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Complete the following using a for loop: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C2FA109-5ADB-4474-9585-1B831418233E}"/>
              </a:ext>
            </a:extLst>
          </p:cNvPr>
          <p:cNvSpPr txBox="1">
            <a:spLocks/>
          </p:cNvSpPr>
          <p:nvPr/>
        </p:nvSpPr>
        <p:spPr bwMode="auto">
          <a:xfrm>
            <a:off x="4678363" y="1635125"/>
            <a:ext cx="4333875" cy="466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u="sng" kern="0" dirty="0"/>
              <a:t>Display:</a:t>
            </a:r>
            <a:br>
              <a:rPr lang="en-GB" kern="0" dirty="0"/>
            </a:br>
            <a:r>
              <a:rPr lang="en-GB" kern="0" dirty="0"/>
              <a:t>Numbers are 34  22</a:t>
            </a:r>
            <a:br>
              <a:rPr lang="en-GB" kern="0" dirty="0"/>
            </a:br>
            <a:r>
              <a:rPr lang="en-GB" kern="0" dirty="0"/>
              <a:t>Numbers are 24  32</a:t>
            </a:r>
            <a:br>
              <a:rPr lang="en-GB" kern="0" dirty="0"/>
            </a:br>
            <a:r>
              <a:rPr lang="en-GB" kern="0" dirty="0"/>
              <a:t>Numbers are 14  42</a:t>
            </a:r>
          </a:p>
          <a:p>
            <a:pPr>
              <a:defRPr/>
            </a:pPr>
            <a:endParaRPr lang="en-GB" kern="0" dirty="0"/>
          </a:p>
          <a:p>
            <a:pPr>
              <a:defRPr/>
            </a:pPr>
            <a:r>
              <a:rPr lang="en-GB" u="sng" kern="0" dirty="0"/>
              <a:t>Calculate and display the saving on £28 given the following percentage discounts:</a:t>
            </a:r>
            <a:br>
              <a:rPr lang="en-GB" kern="0" dirty="0"/>
            </a:br>
            <a:r>
              <a:rPr lang="en-GB" kern="0" dirty="0"/>
              <a:t>5%, 6%, 7%, 8%, 9%, 10%, 11%</a:t>
            </a:r>
            <a:br>
              <a:rPr lang="en-GB" kern="0" dirty="0"/>
            </a:br>
            <a:r>
              <a:rPr lang="en-GB" kern="0" dirty="0"/>
              <a:t>Answers:</a:t>
            </a:r>
            <a:br>
              <a:rPr lang="en-GB" kern="0" dirty="0"/>
            </a:br>
            <a:r>
              <a:rPr lang="en-GB" kern="0" dirty="0"/>
              <a:t>1.4, 1.68, 1.96, 2.24, 2.52, 2.8, 3.08</a:t>
            </a:r>
          </a:p>
          <a:p>
            <a:pPr>
              <a:defRPr/>
            </a:pPr>
            <a:endParaRPr lang="en-GB" kern="0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292BFFE-CBE7-4502-B21B-ACE78C37D5A0}"/>
              </a:ext>
            </a:extLst>
          </p:cNvPr>
          <p:cNvSpPr txBox="1">
            <a:spLocks/>
          </p:cNvSpPr>
          <p:nvPr/>
        </p:nvSpPr>
        <p:spPr bwMode="auto">
          <a:xfrm>
            <a:off x="369888" y="1635125"/>
            <a:ext cx="4194175" cy="466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u="sng" dirty="0"/>
              <a:t>Display: </a:t>
            </a:r>
            <a:br>
              <a:rPr lang="en-GB" altLang="en-US" u="sng" dirty="0"/>
            </a:br>
            <a:r>
              <a:rPr lang="en-GB" altLang="en-US" dirty="0"/>
              <a:t>10 green bottles</a:t>
            </a:r>
            <a:br>
              <a:rPr lang="en-GB" altLang="en-US" dirty="0"/>
            </a:br>
            <a:r>
              <a:rPr lang="en-GB" altLang="en-US" dirty="0"/>
              <a:t> 9  green bottles</a:t>
            </a:r>
            <a:br>
              <a:rPr lang="en-GB" altLang="en-US" dirty="0"/>
            </a:br>
            <a:r>
              <a:rPr lang="en-GB" altLang="en-US" dirty="0"/>
              <a:t>…..</a:t>
            </a:r>
            <a:br>
              <a:rPr lang="en-GB" altLang="en-US" dirty="0"/>
            </a:br>
            <a:r>
              <a:rPr lang="en-GB" altLang="en-US" dirty="0"/>
              <a:t> 1  green bottles</a:t>
            </a:r>
            <a:br>
              <a:rPr lang="en-GB" altLang="en-US" dirty="0"/>
            </a:br>
            <a:r>
              <a:rPr lang="en-GB" altLang="en-US" dirty="0"/>
              <a:t> 0  green bottles</a:t>
            </a:r>
          </a:p>
          <a:p>
            <a:pPr>
              <a:defRPr/>
            </a:pPr>
            <a:endParaRPr lang="en-GB" altLang="en-US" kern="0" dirty="0"/>
          </a:p>
          <a:p>
            <a:pPr>
              <a:defRPr/>
            </a:pPr>
            <a:r>
              <a:rPr lang="en-GB" altLang="en-US" u="sng" kern="0" dirty="0"/>
              <a:t>Display: </a:t>
            </a:r>
            <a:br>
              <a:rPr lang="en-GB" altLang="en-US" u="sng" kern="0" dirty="0"/>
            </a:br>
            <a:r>
              <a:rPr lang="en-GB" altLang="en-US" kern="0" dirty="0"/>
              <a:t>Number 101</a:t>
            </a:r>
            <a:br>
              <a:rPr lang="en-GB" altLang="en-US" kern="0" dirty="0"/>
            </a:br>
            <a:r>
              <a:rPr lang="en-GB" altLang="en-US" kern="0" dirty="0"/>
              <a:t>Number 105</a:t>
            </a:r>
            <a:br>
              <a:rPr lang="en-GB" altLang="en-US" kern="0" dirty="0"/>
            </a:br>
            <a:r>
              <a:rPr lang="en-GB" altLang="en-US" kern="0" dirty="0"/>
              <a:t>Number 109</a:t>
            </a:r>
          </a:p>
          <a:p>
            <a:pPr>
              <a:defRPr/>
            </a:pPr>
            <a:endParaRPr lang="en-GB" altLang="en-US" kern="0" dirty="0"/>
          </a:p>
          <a:p>
            <a:pPr>
              <a:defRPr/>
            </a:pPr>
            <a:endParaRPr lang="en-GB" altLang="en-US" kern="0" dirty="0"/>
          </a:p>
          <a:p>
            <a:pPr>
              <a:defRPr/>
            </a:pPr>
            <a:endParaRPr lang="en-GB" altLang="en-US" kern="0" dirty="0"/>
          </a:p>
          <a:p>
            <a:pPr>
              <a:defRPr/>
            </a:pPr>
            <a:endParaRPr lang="en-GB" altLang="en-US" kern="0" dirty="0"/>
          </a:p>
          <a:p>
            <a:pPr>
              <a:defRPr/>
            </a:pPr>
            <a:endParaRPr lang="en-GB" altLang="en-US" kern="0" dirty="0"/>
          </a:p>
          <a:p>
            <a:pPr>
              <a:defRPr/>
            </a:pPr>
            <a:endParaRPr lang="en-GB" altLang="en-US" kern="0" dirty="0"/>
          </a:p>
          <a:p>
            <a:pPr>
              <a:defRPr/>
            </a:pPr>
            <a:endParaRPr lang="en-GB" altLang="en-US" kern="0" dirty="0"/>
          </a:p>
          <a:p>
            <a:pPr>
              <a:defRPr/>
            </a:pPr>
            <a:endParaRPr lang="en-GB" altLang="en-US" kern="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0E3581AB-950D-4AE9-AB09-1939305764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Conditional Loop Pattern</a:t>
            </a:r>
          </a:p>
        </p:txBody>
      </p:sp>
      <p:sp>
        <p:nvSpPr>
          <p:cNvPr id="15363" name="Footer Placeholder 3">
            <a:extLst>
              <a:ext uri="{FF2B5EF4-FFF2-40B4-BE49-F238E27FC236}">
                <a16:creationId xmlns:a16="http://schemas.microsoft.com/office/drawing/2014/main" id="{E1018016-0443-4B94-89E5-A240A19BBE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15364" name="TextBox 4">
            <a:extLst>
              <a:ext uri="{FF2B5EF4-FFF2-40B4-BE49-F238E27FC236}">
                <a16:creationId xmlns:a16="http://schemas.microsoft.com/office/drawing/2014/main" id="{89A4DC16-4F80-49C2-B52E-8B0F3536A2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49488" y="1857375"/>
            <a:ext cx="4965700" cy="206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3200"/>
              <a:t>while(condition)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3200"/>
              <a:t>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3200"/>
              <a:t>      // Your code goes here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3200"/>
              <a:t>}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596BE5F9-4B8B-4855-8ABE-63384686D9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Example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C24B7CC2-D1E6-4C0E-8ABB-6D25C31B10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1544" y="1112837"/>
            <a:ext cx="7029450" cy="639763"/>
          </a:xfrm>
        </p:spPr>
        <p:txBody>
          <a:bodyPr/>
          <a:lstStyle/>
          <a:p>
            <a:r>
              <a:rPr lang="en-GB" altLang="en-US" b="1" dirty="0"/>
              <a:t>Pre-test</a:t>
            </a:r>
            <a:r>
              <a:rPr lang="en-GB" altLang="en-US" dirty="0"/>
              <a:t>: keep iterating until the number exceeds 100</a:t>
            </a:r>
          </a:p>
        </p:txBody>
      </p:sp>
      <p:sp>
        <p:nvSpPr>
          <p:cNvPr id="16388" name="Footer Placeholder 3">
            <a:extLst>
              <a:ext uri="{FF2B5EF4-FFF2-40B4-BE49-F238E27FC236}">
                <a16:creationId xmlns:a16="http://schemas.microsoft.com/office/drawing/2014/main" id="{F4F86011-F58F-45C0-A8CF-DB4B4B5F54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16389" name="TextBox 4">
            <a:extLst>
              <a:ext uri="{FF2B5EF4-FFF2-40B4-BE49-F238E27FC236}">
                <a16:creationId xmlns:a16="http://schemas.microsoft.com/office/drawing/2014/main" id="{A98EFB34-BBF2-4327-8C90-E25994EAE6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81213" y="1566863"/>
            <a:ext cx="5076825" cy="3970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int sum;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int number;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 err="1">
                <a:solidFill>
                  <a:srgbClr val="FF0000"/>
                </a:solidFill>
              </a:rPr>
              <a:t>System.out.printf</a:t>
            </a:r>
            <a:r>
              <a:rPr kumimoji="0" lang="en-GB" altLang="en-US" sz="1800" dirty="0">
                <a:solidFill>
                  <a:srgbClr val="FF0000"/>
                </a:solidFill>
              </a:rPr>
              <a:t>(“Enter value:\n”);</a:t>
            </a:r>
            <a:br>
              <a:rPr kumimoji="0" lang="en-GB" altLang="en-US" sz="1800" dirty="0">
                <a:solidFill>
                  <a:srgbClr val="FF0000"/>
                </a:solidFill>
              </a:rPr>
            </a:br>
            <a:r>
              <a:rPr kumimoji="0" lang="en-GB" altLang="en-US" sz="1800" dirty="0">
                <a:solidFill>
                  <a:srgbClr val="FF0000"/>
                </a:solidFill>
              </a:rPr>
              <a:t>sum = </a:t>
            </a:r>
            <a:r>
              <a:rPr kumimoji="0" lang="en-GB" altLang="en-US" sz="1800" dirty="0" err="1">
                <a:solidFill>
                  <a:srgbClr val="FF0000"/>
                </a:solidFill>
              </a:rPr>
              <a:t>Integer.parseInt</a:t>
            </a:r>
            <a:r>
              <a:rPr kumimoji="0" lang="en-GB" altLang="en-US" sz="1800" dirty="0">
                <a:solidFill>
                  <a:srgbClr val="FF0000"/>
                </a:solidFill>
              </a:rPr>
              <a:t>(</a:t>
            </a:r>
            <a:r>
              <a:rPr kumimoji="0" lang="en-GB" altLang="en-US" sz="1800" dirty="0" err="1">
                <a:solidFill>
                  <a:srgbClr val="FF0000"/>
                </a:solidFill>
              </a:rPr>
              <a:t>stdin.nextLine</a:t>
            </a:r>
            <a:r>
              <a:rPr kumimoji="0" lang="en-GB" altLang="en-US" sz="1800" dirty="0">
                <a:solidFill>
                  <a:srgbClr val="FF0000"/>
                </a:solidFill>
              </a:rPr>
              <a:t>());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while(sum &lt; 100)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  </a:t>
            </a:r>
            <a:r>
              <a:rPr kumimoji="0" lang="en-GB" altLang="en-US" sz="1800" dirty="0" err="1"/>
              <a:t>System.out.printf</a:t>
            </a:r>
            <a:r>
              <a:rPr kumimoji="0" lang="en-GB" altLang="en-US" sz="1800" dirty="0"/>
              <a:t>(“Sum is %d:\n”, sum);</a:t>
            </a:r>
            <a:br>
              <a:rPr kumimoji="0" lang="en-GB" altLang="en-US" sz="1800" dirty="0"/>
            </a:br>
            <a:endParaRPr kumimoji="0" lang="en-GB" altLang="en-US" sz="18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  </a:t>
            </a:r>
            <a:r>
              <a:rPr kumimoji="0" lang="en-GB" altLang="en-US" sz="1800" dirty="0" err="1">
                <a:solidFill>
                  <a:srgbClr val="FF0000"/>
                </a:solidFill>
              </a:rPr>
              <a:t>System.out.printf</a:t>
            </a:r>
            <a:r>
              <a:rPr kumimoji="0" lang="en-GB" altLang="en-US" sz="1800" dirty="0">
                <a:solidFill>
                  <a:srgbClr val="FF0000"/>
                </a:solidFill>
              </a:rPr>
              <a:t>(“Enter value:\n”);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>
                <a:solidFill>
                  <a:srgbClr val="FF0000"/>
                </a:solidFill>
              </a:rPr>
              <a:t>       number = </a:t>
            </a:r>
            <a:r>
              <a:rPr kumimoji="0" lang="en-GB" altLang="en-US" sz="1800" dirty="0" err="1">
                <a:solidFill>
                  <a:srgbClr val="FF0000"/>
                </a:solidFill>
              </a:rPr>
              <a:t>Integer.parseInt</a:t>
            </a:r>
            <a:r>
              <a:rPr kumimoji="0" lang="en-GB" altLang="en-US" sz="1800" dirty="0">
                <a:solidFill>
                  <a:srgbClr val="FF0000"/>
                </a:solidFill>
              </a:rPr>
              <a:t>(</a:t>
            </a:r>
            <a:r>
              <a:rPr kumimoji="0" lang="en-GB" altLang="en-US" sz="1800" dirty="0" err="1">
                <a:solidFill>
                  <a:srgbClr val="FF0000"/>
                </a:solidFill>
              </a:rPr>
              <a:t>stdin.nextLine</a:t>
            </a:r>
            <a:r>
              <a:rPr kumimoji="0" lang="en-GB" altLang="en-US" sz="1800" dirty="0">
                <a:solidFill>
                  <a:srgbClr val="FF0000"/>
                </a:solidFill>
              </a:rPr>
              <a:t>());</a:t>
            </a:r>
            <a:br>
              <a:rPr kumimoji="0" lang="en-GB" altLang="en-US" sz="1800" dirty="0"/>
            </a:br>
            <a:r>
              <a:rPr kumimoji="0" lang="en-GB" altLang="en-US" sz="1800" dirty="0"/>
              <a:t>       sum = sum + number;</a:t>
            </a:r>
            <a:br>
              <a:rPr kumimoji="0" lang="en-GB" altLang="en-US" sz="1800" dirty="0"/>
            </a:br>
            <a:r>
              <a:rPr kumimoji="0" lang="en-GB" altLang="en-US" sz="1800" dirty="0"/>
              <a:t>}</a:t>
            </a:r>
          </a:p>
        </p:txBody>
      </p:sp>
      <p:sp>
        <p:nvSpPr>
          <p:cNvPr id="16390" name="TextBox 5">
            <a:extLst>
              <a:ext uri="{FF2B5EF4-FFF2-40B4-BE49-F238E27FC236}">
                <a16:creationId xmlns:a16="http://schemas.microsoft.com/office/drawing/2014/main" id="{CC0BF4F9-E61D-458E-9FC5-46F7B494BF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80100" y="5302250"/>
            <a:ext cx="1993900" cy="646113"/>
          </a:xfrm>
          <a:prstGeom prst="rect">
            <a:avLst/>
          </a:prstGeom>
          <a:noFill/>
          <a:ln w="22225">
            <a:solidFill>
              <a:schemeClr val="tx1"/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u="sng"/>
              <a:t>Shorthand</a:t>
            </a:r>
            <a:br>
              <a:rPr kumimoji="0" lang="en-GB" altLang="en-US" sz="1800"/>
            </a:br>
            <a:r>
              <a:rPr kumimoji="0" lang="en-GB" altLang="en-US" sz="1800"/>
              <a:t>sum  +=  number;</a:t>
            </a:r>
          </a:p>
        </p:txBody>
      </p:sp>
      <p:sp>
        <p:nvSpPr>
          <p:cNvPr id="16391" name="TextBox 6">
            <a:extLst>
              <a:ext uri="{FF2B5EF4-FFF2-40B4-BE49-F238E27FC236}">
                <a16:creationId xmlns:a16="http://schemas.microsoft.com/office/drawing/2014/main" id="{A1754357-EA85-4B03-B125-C1BFAC1319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75375" y="5992813"/>
            <a:ext cx="14033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Plus Equals</a:t>
            </a:r>
          </a:p>
        </p:txBody>
      </p:sp>
      <p:sp>
        <p:nvSpPr>
          <p:cNvPr id="16392" name="TextBox 7">
            <a:extLst>
              <a:ext uri="{FF2B5EF4-FFF2-40B4-BE49-F238E27FC236}">
                <a16:creationId xmlns:a16="http://schemas.microsoft.com/office/drawing/2014/main" id="{ED402A51-E855-4093-B3E9-F2C987D83B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15138" y="2490788"/>
            <a:ext cx="2271712" cy="12001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Use the first entered value as the initial sum and test it immediately</a:t>
            </a:r>
          </a:p>
        </p:txBody>
      </p:sp>
      <p:cxnSp>
        <p:nvCxnSpPr>
          <p:cNvPr id="16393" name="Straight Arrow Connector 9">
            <a:extLst>
              <a:ext uri="{FF2B5EF4-FFF2-40B4-BE49-F238E27FC236}">
                <a16:creationId xmlns:a16="http://schemas.microsoft.com/office/drawing/2014/main" id="{FCE00C61-7733-4DCC-B40D-8FD87EE427D6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4237038" y="3406775"/>
            <a:ext cx="2578100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CBFCF5B6-2B6A-4929-88D6-5B2235F81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469238"/>
            <a:ext cx="6347713" cy="1320800"/>
          </a:xfrm>
        </p:spPr>
        <p:txBody>
          <a:bodyPr/>
          <a:lstStyle/>
          <a:p>
            <a:r>
              <a:rPr lang="en-GB" altLang="en-US" dirty="0"/>
              <a:t>Example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4A018ACB-D60F-44C3-BEA5-DF47098DA3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030288"/>
            <a:ext cx="7029450" cy="4808537"/>
          </a:xfrm>
        </p:spPr>
        <p:txBody>
          <a:bodyPr/>
          <a:lstStyle/>
          <a:p>
            <a:r>
              <a:rPr lang="en-GB" altLang="en-US" dirty="0"/>
              <a:t>Post test: Keep printing hello until user decides to quit</a:t>
            </a:r>
          </a:p>
        </p:txBody>
      </p:sp>
      <p:sp>
        <p:nvSpPr>
          <p:cNvPr id="17412" name="Footer Placeholder 3">
            <a:extLst>
              <a:ext uri="{FF2B5EF4-FFF2-40B4-BE49-F238E27FC236}">
                <a16:creationId xmlns:a16="http://schemas.microsoft.com/office/drawing/2014/main" id="{0D3D0FAB-DCCA-43CE-9207-549A816E3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17413" name="TextBox 4">
            <a:extLst>
              <a:ext uri="{FF2B5EF4-FFF2-40B4-BE49-F238E27FC236}">
                <a16:creationId xmlns:a16="http://schemas.microsoft.com/office/drawing/2014/main" id="{57C3D245-4476-4CC5-8E27-557F28EBA9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52525" y="1897063"/>
            <a:ext cx="5570538" cy="48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 err="1"/>
              <a:t>boolean</a:t>
            </a:r>
            <a:r>
              <a:rPr kumimoji="0" lang="en-GB" altLang="en-US" sz="1800" dirty="0"/>
              <a:t>  </a:t>
            </a:r>
            <a:r>
              <a:rPr kumimoji="0" lang="en-GB" altLang="en-US" sz="1800" dirty="0">
                <a:solidFill>
                  <a:srgbClr val="FF0000"/>
                </a:solidFill>
              </a:rPr>
              <a:t>quit = false</a:t>
            </a:r>
            <a:r>
              <a:rPr kumimoji="0" lang="en-GB" altLang="en-US" sz="1800" dirty="0"/>
              <a:t>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while(quit == false)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{</a:t>
            </a:r>
            <a:br>
              <a:rPr kumimoji="0" lang="en-GB" altLang="en-US" sz="1800" dirty="0"/>
            </a:br>
            <a:r>
              <a:rPr kumimoji="0" lang="en-GB" altLang="en-US" sz="1800" dirty="0"/>
              <a:t>     </a:t>
            </a:r>
            <a:r>
              <a:rPr kumimoji="0" lang="en-GB" altLang="en-US" sz="1800" dirty="0" err="1"/>
              <a:t>System.out.printf</a:t>
            </a:r>
            <a:r>
              <a:rPr kumimoji="0" lang="en-GB" altLang="en-US" sz="1800" dirty="0"/>
              <a:t>(“Hello\n”);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</a:t>
            </a:r>
            <a:r>
              <a:rPr kumimoji="0" lang="en-GB" altLang="en-US" sz="1800" dirty="0" err="1">
                <a:solidFill>
                  <a:srgbClr val="FF0000"/>
                </a:solidFill>
              </a:rPr>
              <a:t>System.out.printf</a:t>
            </a:r>
            <a:r>
              <a:rPr kumimoji="0" lang="en-GB" altLang="en-US" sz="1800" dirty="0">
                <a:solidFill>
                  <a:srgbClr val="FF0000"/>
                </a:solidFill>
              </a:rPr>
              <a:t>(“Quit?”);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>
                <a:solidFill>
                  <a:srgbClr val="FF0000"/>
                </a:solidFill>
              </a:rPr>
              <a:t>     if(</a:t>
            </a:r>
            <a:r>
              <a:rPr kumimoji="0" lang="en-GB" altLang="en-US" sz="1800" dirty="0" err="1">
                <a:solidFill>
                  <a:srgbClr val="FF0000"/>
                </a:solidFill>
              </a:rPr>
              <a:t>stdin.nextLine</a:t>
            </a:r>
            <a:r>
              <a:rPr kumimoji="0" lang="en-GB" altLang="en-US" sz="1800" dirty="0">
                <a:solidFill>
                  <a:srgbClr val="FF0000"/>
                </a:solidFill>
              </a:rPr>
              <a:t>() .</a:t>
            </a:r>
            <a:r>
              <a:rPr kumimoji="0" lang="en-GB" altLang="en-US" sz="1800" dirty="0" err="1">
                <a:solidFill>
                  <a:srgbClr val="FF0000"/>
                </a:solidFill>
              </a:rPr>
              <a:t>toUpperCase</a:t>
            </a:r>
            <a:r>
              <a:rPr kumimoji="0" lang="en-GB" altLang="en-US" sz="1800" dirty="0">
                <a:solidFill>
                  <a:srgbClr val="FF0000"/>
                </a:solidFill>
              </a:rPr>
              <a:t>().equals( “YES”))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    quit = true;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else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    quit = false;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dirty="0"/>
          </a:p>
        </p:txBody>
      </p:sp>
      <p:sp>
        <p:nvSpPr>
          <p:cNvPr id="17414" name="TextBox 5">
            <a:extLst>
              <a:ext uri="{FF2B5EF4-FFF2-40B4-BE49-F238E27FC236}">
                <a16:creationId xmlns:a16="http://schemas.microsoft.com/office/drawing/2014/main" id="{BA49D86D-9486-4996-9926-B7B5E7D24E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26275" y="2306638"/>
            <a:ext cx="1339850" cy="1477962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u="sng"/>
              <a:t>Shorthand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while(!quit)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}</a:t>
            </a:r>
          </a:p>
        </p:txBody>
      </p:sp>
      <p:sp>
        <p:nvSpPr>
          <p:cNvPr id="17415" name="TextBox 6">
            <a:extLst>
              <a:ext uri="{FF2B5EF4-FFF2-40B4-BE49-F238E27FC236}">
                <a16:creationId xmlns:a16="http://schemas.microsoft.com/office/drawing/2014/main" id="{DF30F0D2-61AB-4C27-B941-607AF10EE3A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56013" y="4660900"/>
            <a:ext cx="5321300" cy="922338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u="sng"/>
              <a:t>Shorthand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You can assign a condition directly to a boolean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quit = (</a:t>
            </a:r>
            <a:r>
              <a:rPr kumimoji="0" lang="en-GB" altLang="en-US" sz="1800"/>
              <a:t>stdin.nextLine() .toUpperCase() == “YES”);</a:t>
            </a:r>
          </a:p>
        </p:txBody>
      </p:sp>
      <p:sp>
        <p:nvSpPr>
          <p:cNvPr id="17416" name="TextBox 7">
            <a:extLst>
              <a:ext uri="{FF2B5EF4-FFF2-40B4-BE49-F238E27FC236}">
                <a16:creationId xmlns:a16="http://schemas.microsoft.com/office/drawing/2014/main" id="{78401543-06FC-4673-8786-FFD8A4578B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21175" y="1466850"/>
            <a:ext cx="2271713" cy="9239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Prime the quit variable so first loop is executed.</a:t>
            </a:r>
          </a:p>
        </p:txBody>
      </p:sp>
      <p:cxnSp>
        <p:nvCxnSpPr>
          <p:cNvPr id="17417" name="Straight Arrow Connector 9">
            <a:extLst>
              <a:ext uri="{FF2B5EF4-FFF2-40B4-BE49-F238E27FC236}">
                <a16:creationId xmlns:a16="http://schemas.microsoft.com/office/drawing/2014/main" id="{BBF17F6B-D02F-4952-8FD0-C63FB905412C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3473450" y="2081213"/>
            <a:ext cx="847725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7418" name="TextBox 10">
            <a:extLst>
              <a:ext uri="{FF2B5EF4-FFF2-40B4-BE49-F238E27FC236}">
                <a16:creationId xmlns:a16="http://schemas.microsoft.com/office/drawing/2014/main" id="{05476947-B384-4962-AE34-9964350F1E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8738" y="6137275"/>
            <a:ext cx="4519612" cy="369888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Note: you can use a do…..while(condition)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B42E8E5A-970F-443B-B665-972A40897E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187" y="166689"/>
            <a:ext cx="6347713" cy="1320800"/>
          </a:xfrm>
        </p:spPr>
        <p:txBody>
          <a:bodyPr/>
          <a:lstStyle/>
          <a:p>
            <a:r>
              <a:rPr lang="en-GB" altLang="en-US" dirty="0"/>
              <a:t>Exercise 3 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37F2FB06-812E-4DD2-B3AD-F58BB1488C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9888" y="1128713"/>
            <a:ext cx="4194175" cy="4662487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dirty="0"/>
              <a:t>The user must enter “yes” to stop the loop.</a:t>
            </a:r>
            <a:br>
              <a:rPr lang="en-GB" altLang="en-US" dirty="0"/>
            </a:br>
            <a:r>
              <a:rPr lang="en-GB" altLang="en-US" dirty="0"/>
              <a:t>Enter number: </a:t>
            </a:r>
            <a:r>
              <a:rPr lang="en-GB" altLang="en-US" b="1" dirty="0"/>
              <a:t>2</a:t>
            </a:r>
            <a:br>
              <a:rPr lang="en-GB" altLang="en-US" dirty="0"/>
            </a:br>
            <a:r>
              <a:rPr lang="en-GB" altLang="en-US" dirty="0"/>
              <a:t>Number x 5 = 10</a:t>
            </a:r>
            <a:br>
              <a:rPr lang="en-GB" altLang="en-US" dirty="0"/>
            </a:br>
            <a:r>
              <a:rPr lang="en-GB" altLang="en-US" dirty="0"/>
              <a:t>Exit ? </a:t>
            </a:r>
            <a:r>
              <a:rPr lang="en-GB" altLang="en-US" b="1" dirty="0"/>
              <a:t>no</a:t>
            </a:r>
            <a:br>
              <a:rPr lang="en-GB" altLang="en-US" dirty="0"/>
            </a:br>
            <a:r>
              <a:rPr lang="en-GB" altLang="en-US" dirty="0"/>
              <a:t>Enter number: </a:t>
            </a:r>
            <a:r>
              <a:rPr lang="en-GB" altLang="en-US" b="1" dirty="0"/>
              <a:t>3</a:t>
            </a:r>
            <a:br>
              <a:rPr lang="en-GB" altLang="en-US" dirty="0"/>
            </a:br>
            <a:r>
              <a:rPr lang="en-GB" altLang="en-US" dirty="0"/>
              <a:t>Number x 5 = 15</a:t>
            </a:r>
            <a:br>
              <a:rPr lang="en-GB" altLang="en-US" dirty="0"/>
            </a:br>
            <a:r>
              <a:rPr lang="en-GB" altLang="en-US" dirty="0"/>
              <a:t>Exit ? </a:t>
            </a:r>
            <a:r>
              <a:rPr lang="en-GB" altLang="en-US" b="1" dirty="0"/>
              <a:t>yes</a:t>
            </a:r>
            <a:br>
              <a:rPr lang="en-GB" altLang="en-US" dirty="0"/>
            </a:br>
            <a:r>
              <a:rPr lang="en-GB" altLang="en-US" dirty="0"/>
              <a:t>Finished!!</a:t>
            </a:r>
          </a:p>
          <a:p>
            <a:endParaRPr lang="en-GB" altLang="en-US" dirty="0"/>
          </a:p>
          <a:p>
            <a:r>
              <a:rPr lang="en-GB" altLang="en-US" dirty="0"/>
              <a:t>User provides product prices and program calculates the total cost. Stop calculating when </a:t>
            </a:r>
            <a:r>
              <a:rPr lang="en-GB" altLang="en-US" u="sng" dirty="0"/>
              <a:t>total cost exceeds</a:t>
            </a:r>
            <a:r>
              <a:rPr lang="en-GB" altLang="en-US" dirty="0"/>
              <a:t> £100</a:t>
            </a:r>
            <a:br>
              <a:rPr lang="en-GB" altLang="en-US" dirty="0"/>
            </a:br>
            <a:r>
              <a:rPr lang="en-GB" altLang="en-US" dirty="0"/>
              <a:t>Product price £:</a:t>
            </a:r>
            <a:r>
              <a:rPr lang="en-GB" altLang="en-US" b="1" dirty="0"/>
              <a:t>2.99</a:t>
            </a:r>
            <a:br>
              <a:rPr lang="en-GB" altLang="en-US" dirty="0"/>
            </a:br>
            <a:r>
              <a:rPr lang="en-GB" altLang="en-US" dirty="0"/>
              <a:t>Product price £:</a:t>
            </a:r>
            <a:r>
              <a:rPr lang="en-GB" altLang="en-US" b="1" dirty="0"/>
              <a:t>80.22</a:t>
            </a:r>
            <a:br>
              <a:rPr lang="en-GB" altLang="en-US" dirty="0"/>
            </a:br>
            <a:r>
              <a:rPr lang="en-GB" altLang="en-US" dirty="0"/>
              <a:t>Product price £:</a:t>
            </a:r>
            <a:r>
              <a:rPr lang="en-GB" altLang="en-US" b="1" dirty="0"/>
              <a:t>50.00</a:t>
            </a:r>
            <a:br>
              <a:rPr lang="en-GB" altLang="en-US" dirty="0"/>
            </a:br>
            <a:r>
              <a:rPr lang="en-GB" altLang="en-US" dirty="0"/>
              <a:t>Total is £133.21</a:t>
            </a:r>
          </a:p>
        </p:txBody>
      </p:sp>
      <p:sp>
        <p:nvSpPr>
          <p:cNvPr id="18436" name="Footer Placeholder 3">
            <a:extLst>
              <a:ext uri="{FF2B5EF4-FFF2-40B4-BE49-F238E27FC236}">
                <a16:creationId xmlns:a16="http://schemas.microsoft.com/office/drawing/2014/main" id="{40D5713C-BE02-4689-990F-C7C55B9101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6EF7641-B2F7-46F2-A48A-3BDFC52E8F38}"/>
              </a:ext>
            </a:extLst>
          </p:cNvPr>
          <p:cNvSpPr txBox="1">
            <a:spLocks/>
          </p:cNvSpPr>
          <p:nvPr/>
        </p:nvSpPr>
        <p:spPr bwMode="auto">
          <a:xfrm>
            <a:off x="4678363" y="1128713"/>
            <a:ext cx="4333875" cy="4662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kern="0" dirty="0"/>
              <a:t>Build a simple calculator that exits when user finishes their calculations and displays result</a:t>
            </a:r>
            <a:br>
              <a:rPr lang="en-GB" kern="0" dirty="0"/>
            </a:br>
            <a:r>
              <a:rPr lang="en-GB" kern="0" dirty="0"/>
              <a:t>1. Add, 2. Subtract, 3. Exit</a:t>
            </a:r>
            <a:br>
              <a:rPr lang="en-GB" kern="0" dirty="0"/>
            </a:br>
            <a:r>
              <a:rPr lang="en-GB" kern="0" dirty="0"/>
              <a:t>Select option: </a:t>
            </a:r>
            <a:r>
              <a:rPr lang="en-GB" b="1" kern="0" dirty="0"/>
              <a:t>1</a:t>
            </a:r>
            <a:br>
              <a:rPr lang="en-GB" kern="0" dirty="0"/>
            </a:br>
            <a:r>
              <a:rPr lang="en-GB" kern="0" dirty="0"/>
              <a:t>Enter number: </a:t>
            </a:r>
            <a:r>
              <a:rPr lang="en-GB" b="1" kern="0" dirty="0"/>
              <a:t>2</a:t>
            </a:r>
            <a:br>
              <a:rPr lang="en-GB" b="1" kern="0" dirty="0"/>
            </a:br>
            <a:r>
              <a:rPr lang="en-GB" kern="0" dirty="0"/>
              <a:t>1. Add, 2. Subtract, 3. Exit</a:t>
            </a:r>
            <a:br>
              <a:rPr lang="en-GB" kern="0" dirty="0"/>
            </a:br>
            <a:r>
              <a:rPr lang="en-GB" kern="0" dirty="0"/>
              <a:t>Select option: </a:t>
            </a:r>
            <a:r>
              <a:rPr lang="en-GB" b="1" kern="0" dirty="0"/>
              <a:t>1</a:t>
            </a:r>
            <a:br>
              <a:rPr lang="en-GB" kern="0" dirty="0"/>
            </a:br>
            <a:r>
              <a:rPr lang="en-GB" kern="0" dirty="0"/>
              <a:t>Enter number: </a:t>
            </a:r>
            <a:r>
              <a:rPr lang="en-GB" b="1" kern="0" dirty="0"/>
              <a:t>6</a:t>
            </a:r>
            <a:br>
              <a:rPr lang="en-GB" b="1" kern="0" dirty="0"/>
            </a:br>
            <a:r>
              <a:rPr lang="en-GB" kern="0" dirty="0"/>
              <a:t>1. Add, 2. Subtract, 3. Exit</a:t>
            </a:r>
            <a:br>
              <a:rPr lang="en-GB" kern="0" dirty="0"/>
            </a:br>
            <a:r>
              <a:rPr lang="en-GB" kern="0" dirty="0"/>
              <a:t>Select option: </a:t>
            </a:r>
            <a:r>
              <a:rPr lang="en-GB" b="1" kern="0" dirty="0"/>
              <a:t>2</a:t>
            </a:r>
            <a:br>
              <a:rPr lang="en-GB" kern="0" dirty="0"/>
            </a:br>
            <a:r>
              <a:rPr lang="en-GB" kern="0" dirty="0"/>
              <a:t>Enter number: </a:t>
            </a:r>
            <a:r>
              <a:rPr lang="en-GB" b="1" kern="0" dirty="0"/>
              <a:t>3</a:t>
            </a:r>
            <a:br>
              <a:rPr lang="en-GB" b="1" kern="0" dirty="0"/>
            </a:br>
            <a:r>
              <a:rPr lang="en-GB" kern="0" dirty="0"/>
              <a:t>1. Add, 2. Subtract, 3. Exit</a:t>
            </a:r>
            <a:br>
              <a:rPr lang="en-GB" kern="0" dirty="0"/>
            </a:br>
            <a:r>
              <a:rPr lang="en-GB" kern="0" dirty="0"/>
              <a:t>Select option: </a:t>
            </a:r>
            <a:r>
              <a:rPr lang="en-GB" b="1" kern="0" dirty="0"/>
              <a:t>3</a:t>
            </a:r>
            <a:br>
              <a:rPr lang="en-GB" kern="0" dirty="0"/>
            </a:br>
            <a:r>
              <a:rPr lang="en-GB" kern="0" dirty="0"/>
              <a:t>Result is 5</a:t>
            </a:r>
          </a:p>
        </p:txBody>
      </p:sp>
      <p:sp>
        <p:nvSpPr>
          <p:cNvPr id="18438" name="TextBox 5">
            <a:extLst>
              <a:ext uri="{FF2B5EF4-FFF2-40B4-BE49-F238E27FC236}">
                <a16:creationId xmlns:a16="http://schemas.microsoft.com/office/drawing/2014/main" id="{63E9A7EF-9286-4D45-980E-C74A9CA9F4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37088" y="6022975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Write the code</a:t>
            </a:r>
          </a:p>
        </p:txBody>
      </p:sp>
      <p:sp>
        <p:nvSpPr>
          <p:cNvPr id="18439" name="TextBox 1">
            <a:extLst>
              <a:ext uri="{FF2B5EF4-FFF2-40B4-BE49-F238E27FC236}">
                <a16:creationId xmlns:a16="http://schemas.microsoft.com/office/drawing/2014/main" id="{AB57152A-D7B1-40A6-A74A-66976B7282F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66975" y="692150"/>
            <a:ext cx="44799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Complete the following using a while loop:</a:t>
            </a:r>
          </a:p>
        </p:txBody>
      </p:sp>
      <p:sp>
        <p:nvSpPr>
          <p:cNvPr id="18440" name="TextBox 3">
            <a:extLst>
              <a:ext uri="{FF2B5EF4-FFF2-40B4-BE49-F238E27FC236}">
                <a16:creationId xmlns:a16="http://schemas.microsoft.com/office/drawing/2014/main" id="{E2C6FDF5-9413-4F79-94BF-E09F7A3D1F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78725" y="2381250"/>
            <a:ext cx="59531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Add</a:t>
            </a:r>
          </a:p>
        </p:txBody>
      </p:sp>
      <p:cxnSp>
        <p:nvCxnSpPr>
          <p:cNvPr id="18441" name="Straight Arrow Connector 8">
            <a:extLst>
              <a:ext uri="{FF2B5EF4-FFF2-40B4-BE49-F238E27FC236}">
                <a16:creationId xmlns:a16="http://schemas.microsoft.com/office/drawing/2014/main" id="{5BF4CFAA-0917-413D-8705-CD02DA0102C1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6946900" y="2562225"/>
            <a:ext cx="623888" cy="41275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442" name="Straight Arrow Connector 10">
            <a:extLst>
              <a:ext uri="{FF2B5EF4-FFF2-40B4-BE49-F238E27FC236}">
                <a16:creationId xmlns:a16="http://schemas.microsoft.com/office/drawing/2014/main" id="{D06FDB6E-22EE-4D6D-A7B7-C9044DAE3C9D}"/>
              </a:ext>
            </a:extLst>
          </p:cNvPr>
          <p:cNvCxnSpPr>
            <a:cxnSpLocks noChangeShapeType="1"/>
            <a:stCxn id="18440" idx="1"/>
          </p:cNvCxnSpPr>
          <p:nvPr/>
        </p:nvCxnSpPr>
        <p:spPr bwMode="auto">
          <a:xfrm flipH="1">
            <a:off x="6946900" y="2565400"/>
            <a:ext cx="631825" cy="89376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8443" name="TextBox 11">
            <a:extLst>
              <a:ext uri="{FF2B5EF4-FFF2-40B4-BE49-F238E27FC236}">
                <a16:creationId xmlns:a16="http://schemas.microsoft.com/office/drawing/2014/main" id="{69E576C5-32F4-4E7B-BFF5-A0FCF1B6F4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37475" y="4391025"/>
            <a:ext cx="104298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Subtract</a:t>
            </a:r>
          </a:p>
        </p:txBody>
      </p:sp>
      <p:cxnSp>
        <p:nvCxnSpPr>
          <p:cNvPr id="18444" name="Straight Arrow Connector 13">
            <a:extLst>
              <a:ext uri="{FF2B5EF4-FFF2-40B4-BE49-F238E27FC236}">
                <a16:creationId xmlns:a16="http://schemas.microsoft.com/office/drawing/2014/main" id="{4B019BC2-447B-494D-BE44-7280D0EB8336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6946900" y="4383088"/>
            <a:ext cx="779463" cy="22225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8445" name="TextBox 14">
            <a:extLst>
              <a:ext uri="{FF2B5EF4-FFF2-40B4-BE49-F238E27FC236}">
                <a16:creationId xmlns:a16="http://schemas.microsoft.com/office/drawing/2014/main" id="{417E2BA7-B337-46C1-BD04-75FEDCAEC3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37475" y="5421313"/>
            <a:ext cx="5699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Exit</a:t>
            </a:r>
          </a:p>
        </p:txBody>
      </p:sp>
      <p:cxnSp>
        <p:nvCxnSpPr>
          <p:cNvPr id="18446" name="Straight Arrow Connector 16">
            <a:extLst>
              <a:ext uri="{FF2B5EF4-FFF2-40B4-BE49-F238E27FC236}">
                <a16:creationId xmlns:a16="http://schemas.microsoft.com/office/drawing/2014/main" id="{E1935FDD-7DAD-4090-AAC5-05E09E5BD703}"/>
              </a:ext>
            </a:extLst>
          </p:cNvPr>
          <p:cNvCxnSpPr>
            <a:cxnSpLocks noChangeShapeType="1"/>
            <a:stCxn id="18445" idx="1"/>
          </p:cNvCxnSpPr>
          <p:nvPr/>
        </p:nvCxnSpPr>
        <p:spPr bwMode="auto">
          <a:xfrm flipH="1" flipV="1">
            <a:off x="6946900" y="5329238"/>
            <a:ext cx="790575" cy="277812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8447" name="TextBox 1">
            <a:extLst>
              <a:ext uri="{FF2B5EF4-FFF2-40B4-BE49-F238E27FC236}">
                <a16:creationId xmlns:a16="http://schemas.microsoft.com/office/drawing/2014/main" id="{07768F5E-29F9-4308-815B-ACADBDC183A9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3168650" y="2919413"/>
            <a:ext cx="28638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Use Display Menu Pattern</a:t>
            </a:r>
          </a:p>
        </p:txBody>
      </p:sp>
      <p:cxnSp>
        <p:nvCxnSpPr>
          <p:cNvPr id="18448" name="Straight Arrow Connector 3">
            <a:extLst>
              <a:ext uri="{FF2B5EF4-FFF2-40B4-BE49-F238E27FC236}">
                <a16:creationId xmlns:a16="http://schemas.microsoft.com/office/drawing/2014/main" id="{5CD20D0E-4EC2-49D5-901D-D9E3DCAB76CB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4799013" y="2259013"/>
            <a:ext cx="296862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449" name="Straight Arrow Connector 6">
            <a:extLst>
              <a:ext uri="{FF2B5EF4-FFF2-40B4-BE49-F238E27FC236}">
                <a16:creationId xmlns:a16="http://schemas.microsoft.com/office/drawing/2014/main" id="{5D643295-249F-415B-9EAE-B432FE1C3C0D}"/>
              </a:ext>
            </a:extLst>
          </p:cNvPr>
          <p:cNvCxnSpPr>
            <a:cxnSpLocks noChangeShapeType="1"/>
            <a:stCxn id="18447" idx="2"/>
          </p:cNvCxnSpPr>
          <p:nvPr/>
        </p:nvCxnSpPr>
        <p:spPr bwMode="auto">
          <a:xfrm>
            <a:off x="4784725" y="3103563"/>
            <a:ext cx="249238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450" name="Straight Arrow Connector 8">
            <a:extLst>
              <a:ext uri="{FF2B5EF4-FFF2-40B4-BE49-F238E27FC236}">
                <a16:creationId xmlns:a16="http://schemas.microsoft.com/office/drawing/2014/main" id="{49E58873-D7F0-4579-956B-15628BBA1324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4784725" y="4094163"/>
            <a:ext cx="311150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451" name="Straight Arrow Connector 10">
            <a:extLst>
              <a:ext uri="{FF2B5EF4-FFF2-40B4-BE49-F238E27FC236}">
                <a16:creationId xmlns:a16="http://schemas.microsoft.com/office/drawing/2014/main" id="{236351B5-2F33-4990-BB57-9176D89D2334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4784725" y="4383088"/>
            <a:ext cx="311150" cy="519112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B8556D6A-B3A1-4E87-AF75-7600C6F5B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320675"/>
            <a:ext cx="6347713" cy="1320800"/>
          </a:xfrm>
        </p:spPr>
        <p:txBody>
          <a:bodyPr/>
          <a:lstStyle/>
          <a:p>
            <a:r>
              <a:rPr lang="en-GB" altLang="en-US" dirty="0"/>
              <a:t>Exercise 4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D71D361C-C26F-4059-93E9-71C354A5F4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altLang="en-US"/>
              <a:t>A nuclear reactor allows the operator to enter the initial temperature and pressure</a:t>
            </a:r>
          </a:p>
          <a:p>
            <a:r>
              <a:rPr lang="en-GB" altLang="en-US"/>
              <a:t>When the temperature exceeds 1234</a:t>
            </a:r>
            <a:r>
              <a:rPr lang="en-GB" altLang="en-US" baseline="30000"/>
              <a:t>o</a:t>
            </a:r>
            <a:r>
              <a:rPr lang="en-GB" altLang="en-US"/>
              <a:t>C the program prints out a final warning </a:t>
            </a:r>
            <a:r>
              <a:rPr lang="en-GB" altLang="en-US" b="1"/>
              <a:t>and ends</a:t>
            </a:r>
          </a:p>
          <a:p>
            <a:r>
              <a:rPr lang="en-GB" altLang="en-US"/>
              <a:t>The user continually enterd new pressure values until the program ends</a:t>
            </a:r>
          </a:p>
          <a:p>
            <a:r>
              <a:rPr lang="en-GB" altLang="en-US"/>
              <a:t>The temperature depends on the pressure and the change in temperature is calculated as follows:</a:t>
            </a:r>
          </a:p>
          <a:p>
            <a:pPr lvl="1"/>
            <a:r>
              <a:rPr lang="en-GB" altLang="en-US"/>
              <a:t>Tchange = (newPressure – oldPressure) * 5</a:t>
            </a:r>
          </a:p>
        </p:txBody>
      </p:sp>
      <p:sp>
        <p:nvSpPr>
          <p:cNvPr id="19460" name="Footer Placeholder 3">
            <a:extLst>
              <a:ext uri="{FF2B5EF4-FFF2-40B4-BE49-F238E27FC236}">
                <a16:creationId xmlns:a16="http://schemas.microsoft.com/office/drawing/2014/main" id="{C4204615-AAE1-44B5-B45E-67CF1215CC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19461" name="TextBox 4">
            <a:extLst>
              <a:ext uri="{FF2B5EF4-FFF2-40B4-BE49-F238E27FC236}">
                <a16:creationId xmlns:a16="http://schemas.microsoft.com/office/drawing/2014/main" id="{AE94F012-7076-494F-8D1A-1BB9647B1E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00350" y="4097338"/>
            <a:ext cx="3148013" cy="2586037"/>
          </a:xfrm>
          <a:prstGeom prst="rect">
            <a:avLst/>
          </a:prstGeom>
          <a:noFill/>
          <a:ln w="25400">
            <a:solidFill>
              <a:schemeClr val="tx1"/>
            </a:solidFill>
            <a:prstDash val="sys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Enter initial temperature: </a:t>
            </a:r>
            <a:r>
              <a:rPr kumimoji="0" lang="en-GB" altLang="en-US" sz="1800" b="1"/>
              <a:t>300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Enter initial pressure: </a:t>
            </a:r>
            <a:r>
              <a:rPr kumimoji="0" lang="en-GB" altLang="en-US" sz="1800" b="1"/>
              <a:t>100</a:t>
            </a:r>
            <a:br>
              <a:rPr kumimoji="0" lang="en-GB" altLang="en-US" sz="1800"/>
            </a:br>
            <a:br>
              <a:rPr kumimoji="0" lang="en-GB" altLang="en-US" sz="1800"/>
            </a:br>
            <a:r>
              <a:rPr kumimoji="0" lang="en-GB" altLang="en-US" sz="1800"/>
              <a:t>Enter new pressure: </a:t>
            </a:r>
            <a:r>
              <a:rPr kumimoji="0" lang="en-GB" altLang="en-US" sz="1800" b="1"/>
              <a:t>80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Pressure change is -20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Temperature change is -100</a:t>
            </a:r>
            <a:br>
              <a:rPr kumimoji="0" lang="en-GB" altLang="en-US" sz="1800"/>
            </a:br>
            <a:r>
              <a:rPr kumimoji="0" lang="en-GB" altLang="en-US" sz="1800"/>
              <a:t>Enter new pressure: </a:t>
            </a:r>
            <a:r>
              <a:rPr kumimoji="0" lang="en-GB" altLang="en-US" sz="1800" b="1"/>
              <a:t>90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Pressure change is 10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Temperature change is 50</a:t>
            </a:r>
          </a:p>
        </p:txBody>
      </p:sp>
      <p:sp>
        <p:nvSpPr>
          <p:cNvPr id="19462" name="TextBox 5">
            <a:extLst>
              <a:ext uri="{FF2B5EF4-FFF2-40B4-BE49-F238E27FC236}">
                <a16:creationId xmlns:a16="http://schemas.microsoft.com/office/drawing/2014/main" id="{D8EB5976-EE4D-4195-A73F-94EB1ED630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10338" y="5468938"/>
            <a:ext cx="2159000" cy="369887"/>
          </a:xfrm>
          <a:prstGeom prst="rect">
            <a:avLst/>
          </a:prstGeom>
          <a:noFill/>
          <a:ln w="22225">
            <a:solidFill>
              <a:schemeClr val="tx1"/>
            </a:solidFill>
            <a:prstDash val="sys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Temperature is 200</a:t>
            </a:r>
          </a:p>
        </p:txBody>
      </p:sp>
      <p:sp>
        <p:nvSpPr>
          <p:cNvPr id="19463" name="TextBox 6">
            <a:extLst>
              <a:ext uri="{FF2B5EF4-FFF2-40B4-BE49-F238E27FC236}">
                <a16:creationId xmlns:a16="http://schemas.microsoft.com/office/drawing/2014/main" id="{6D4C7C94-46B6-4E4D-B0A1-038114B81B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10338" y="6167438"/>
            <a:ext cx="2159000" cy="369887"/>
          </a:xfrm>
          <a:prstGeom prst="rect">
            <a:avLst/>
          </a:prstGeom>
          <a:noFill/>
          <a:ln w="22225">
            <a:solidFill>
              <a:schemeClr val="tx1"/>
            </a:solidFill>
            <a:prstDash val="sys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Temperature is 250</a:t>
            </a:r>
          </a:p>
        </p:txBody>
      </p:sp>
      <p:cxnSp>
        <p:nvCxnSpPr>
          <p:cNvPr id="19464" name="Straight Arrow Connector 8">
            <a:extLst>
              <a:ext uri="{FF2B5EF4-FFF2-40B4-BE49-F238E27FC236}">
                <a16:creationId xmlns:a16="http://schemas.microsoft.com/office/drawing/2014/main" id="{0D1CD848-A63A-45A7-A558-A1FA54801C28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5791200" y="5643563"/>
            <a:ext cx="719138" cy="11112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9465" name="Straight Arrow Connector 10">
            <a:extLst>
              <a:ext uri="{FF2B5EF4-FFF2-40B4-BE49-F238E27FC236}">
                <a16:creationId xmlns:a16="http://schemas.microsoft.com/office/drawing/2014/main" id="{805F1B67-9E97-42DF-9019-F99C4F9EF603}"/>
              </a:ext>
            </a:extLst>
          </p:cNvPr>
          <p:cNvCxnSpPr>
            <a:cxnSpLocks noChangeShapeType="1"/>
            <a:stCxn id="19463" idx="1"/>
          </p:cNvCxnSpPr>
          <p:nvPr/>
        </p:nvCxnSpPr>
        <p:spPr bwMode="auto">
          <a:xfrm flipH="1">
            <a:off x="5584825" y="6353175"/>
            <a:ext cx="925513" cy="11430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C6969C3A-2D61-4051-90DB-EE8A76BC6F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5 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F5D08841-D8EF-4A67-9511-CA7E11B862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9888" y="1128713"/>
            <a:ext cx="4194175" cy="4662487"/>
          </a:xfrm>
        </p:spPr>
        <p:txBody>
          <a:bodyPr/>
          <a:lstStyle/>
          <a:p>
            <a:r>
              <a:rPr lang="en-GB" altLang="en-US"/>
              <a:t>Display the widths and lengths of a square that will result in an area of 960 (whole number values only) e.g.</a:t>
            </a:r>
            <a:br>
              <a:rPr lang="en-GB" altLang="en-US"/>
            </a:br>
            <a:r>
              <a:rPr lang="en-GB" altLang="en-US"/>
              <a:t>1 x 960 = 960</a:t>
            </a:r>
            <a:br>
              <a:rPr lang="en-GB" altLang="en-US"/>
            </a:br>
            <a:r>
              <a:rPr lang="en-GB" altLang="en-US"/>
              <a:t>2 x 480 = 960</a:t>
            </a:r>
          </a:p>
          <a:p>
            <a:endParaRPr lang="en-GB" altLang="en-US"/>
          </a:p>
        </p:txBody>
      </p:sp>
      <p:sp>
        <p:nvSpPr>
          <p:cNvPr id="20484" name="Footer Placeholder 3">
            <a:extLst>
              <a:ext uri="{FF2B5EF4-FFF2-40B4-BE49-F238E27FC236}">
                <a16:creationId xmlns:a16="http://schemas.microsoft.com/office/drawing/2014/main" id="{38025CD2-78BA-43C5-A9C5-81D22DCE5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20485" name="Content Placeholder 2">
            <a:extLst>
              <a:ext uri="{FF2B5EF4-FFF2-40B4-BE49-F238E27FC236}">
                <a16:creationId xmlns:a16="http://schemas.microsoft.com/office/drawing/2014/main" id="{E250DFC9-7E3C-48E6-B3BB-A2D858B48DAA}"/>
              </a:ext>
            </a:extLst>
          </p:cNvPr>
          <p:cNvSpPr txBox="1">
            <a:spLocks/>
          </p:cNvSpPr>
          <p:nvPr/>
        </p:nvSpPr>
        <p:spPr bwMode="auto">
          <a:xfrm>
            <a:off x="4678363" y="1128713"/>
            <a:ext cx="4333875" cy="4662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Build a simple math quiz game </a:t>
            </a:r>
          </a:p>
          <a:p>
            <a:pPr lvl="1"/>
            <a:r>
              <a:rPr lang="en-GB" altLang="en-US"/>
              <a:t>The player is presented with a random math question e.g.</a:t>
            </a:r>
            <a:br>
              <a:rPr lang="en-GB" altLang="en-US"/>
            </a:br>
            <a:r>
              <a:rPr lang="en-GB" altLang="en-US"/>
              <a:t>4 + 5 = ?</a:t>
            </a:r>
          </a:p>
          <a:p>
            <a:pPr lvl="1"/>
            <a:r>
              <a:rPr lang="en-GB" altLang="en-US"/>
              <a:t>They one point per a correct answer</a:t>
            </a:r>
          </a:p>
          <a:p>
            <a:pPr lvl="1"/>
            <a:r>
              <a:rPr lang="en-GB" altLang="en-US"/>
              <a:t>They have three lives</a:t>
            </a:r>
          </a:p>
          <a:p>
            <a:pPr lvl="1"/>
            <a:r>
              <a:rPr lang="en-GB" altLang="en-US"/>
              <a:t>Display the score when they lose all their lives</a:t>
            </a:r>
          </a:p>
        </p:txBody>
      </p:sp>
      <p:sp>
        <p:nvSpPr>
          <p:cNvPr id="20486" name="TextBox 5">
            <a:extLst>
              <a:ext uri="{FF2B5EF4-FFF2-40B4-BE49-F238E27FC236}">
                <a16:creationId xmlns:a16="http://schemas.microsoft.com/office/drawing/2014/main" id="{573FF031-8DCD-436A-90B8-96E1ACCE4B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59163" y="6013450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Write the code</a:t>
            </a:r>
          </a:p>
        </p:txBody>
      </p:sp>
      <p:sp>
        <p:nvSpPr>
          <p:cNvPr id="20487" name="TextBox 1">
            <a:extLst>
              <a:ext uri="{FF2B5EF4-FFF2-40B4-BE49-F238E27FC236}">
                <a16:creationId xmlns:a16="http://schemas.microsoft.com/office/drawing/2014/main" id="{6142B5C0-5316-4B9B-8863-4956D337E3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45050" y="4303713"/>
            <a:ext cx="3960813" cy="1200150"/>
          </a:xfrm>
          <a:prstGeom prst="rect">
            <a:avLst/>
          </a:prstGeom>
          <a:solidFill>
            <a:schemeClr val="bg1"/>
          </a:solidFill>
          <a:ln w="25400">
            <a:solidFill>
              <a:schemeClr val="tx1"/>
            </a:solidFill>
            <a:prstDash val="sysDash"/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static Random rnd = new Random();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int  randomNumber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    = rnd.nextInt(5);   // 0 to 4</a:t>
            </a:r>
          </a:p>
        </p:txBody>
      </p:sp>
      <p:sp>
        <p:nvSpPr>
          <p:cNvPr id="20488" name="TextBox 1">
            <a:extLst>
              <a:ext uri="{FF2B5EF4-FFF2-40B4-BE49-F238E27FC236}">
                <a16:creationId xmlns:a16="http://schemas.microsoft.com/office/drawing/2014/main" id="{D3F4874D-1721-4927-AC15-F2DFEC5798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7538" y="3332163"/>
            <a:ext cx="3979862" cy="2308225"/>
          </a:xfrm>
          <a:prstGeom prst="rect">
            <a:avLst/>
          </a:prstGeom>
          <a:solidFill>
            <a:schemeClr val="bg1"/>
          </a:solidFill>
          <a:ln w="25400">
            <a:solidFill>
              <a:schemeClr val="tx1"/>
            </a:solidFill>
            <a:prstDash val="sysDash"/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HINT: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Whole numbers have no remainder.</a:t>
            </a:r>
            <a:br>
              <a:rPr kumimoji="0" lang="en-GB" altLang="en-US" sz="1800"/>
            </a:br>
            <a:r>
              <a:rPr kumimoji="0" lang="en-GB" altLang="en-US" sz="1800" i="1"/>
              <a:t>result</a:t>
            </a:r>
            <a:r>
              <a:rPr kumimoji="0" lang="en-GB" altLang="en-US" sz="1800"/>
              <a:t> = X / Y;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remainder</a:t>
            </a:r>
            <a:r>
              <a:rPr kumimoji="0" lang="en-GB" altLang="en-US" sz="1800"/>
              <a:t> = (X % Y)</a:t>
            </a:r>
          </a:p>
          <a:p>
            <a:pPr>
              <a:spcBef>
                <a:spcPct val="0"/>
              </a:spcBef>
              <a:buClrTx/>
              <a:buSzTx/>
              <a:buFont typeface="Monotype Sorts" pitchFamily="2" charset="2"/>
              <a:buNone/>
            </a:pPr>
            <a:r>
              <a:rPr kumimoji="0" lang="en-GB" altLang="en-US" sz="1800"/>
              <a:t>Say X = 2 and Y = 2</a:t>
            </a:r>
            <a:br>
              <a:rPr kumimoji="0" lang="en-GB" altLang="en-US" sz="1800"/>
            </a:br>
            <a:r>
              <a:rPr kumimoji="0" lang="en-GB" altLang="en-US" sz="1800"/>
              <a:t>result is 1.0 and remainder = 0.0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Say X = 3 and Y = 2</a:t>
            </a:r>
            <a:br>
              <a:rPr kumimoji="0" lang="en-GB" altLang="en-US" sz="1800"/>
            </a:br>
            <a:r>
              <a:rPr kumimoji="0" lang="en-GB" altLang="en-US" sz="1800"/>
              <a:t>result is 1.5 and remainder = 0.5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550F2D81-FCC7-4FF6-BE64-38F95AC15B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6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12737E20-4F2F-4E28-8C2D-E72218015D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If we list all the integer numbers below 16 that are multiples of 3 or 5, we get 3, 5, 6, 9, 10, 12, 15. The sum of these multiples is 60.</a:t>
            </a:r>
          </a:p>
          <a:p>
            <a:r>
              <a:rPr lang="en-GB" altLang="en-US"/>
              <a:t>Find the sum of all the multiples of 3 or 5 below 1000.</a:t>
            </a:r>
          </a:p>
          <a:p>
            <a:endParaRPr lang="en-GB" altLang="en-US"/>
          </a:p>
        </p:txBody>
      </p:sp>
      <p:sp>
        <p:nvSpPr>
          <p:cNvPr id="21508" name="Footer Placeholder 3">
            <a:extLst>
              <a:ext uri="{FF2B5EF4-FFF2-40B4-BE49-F238E27FC236}">
                <a16:creationId xmlns:a16="http://schemas.microsoft.com/office/drawing/2014/main" id="{93D4ED11-43FA-42D9-AED1-6CB48CCB8E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F7B4A19E-DE32-408C-8BFE-1A26663CA7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Break Pattern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C0FDD-6B15-4798-AB33-6DC03836D3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You can leave a loop early using a break statement</a:t>
            </a:r>
          </a:p>
          <a:p>
            <a:pPr>
              <a:defRPr/>
            </a:pPr>
            <a:endParaRPr lang="en-GB" dirty="0"/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while(condition)</a:t>
            </a:r>
            <a:br>
              <a:rPr lang="en-GB" dirty="0"/>
            </a:br>
            <a:r>
              <a:rPr lang="en-GB" dirty="0"/>
              <a:t>{</a:t>
            </a:r>
            <a:br>
              <a:rPr lang="en-GB" dirty="0"/>
            </a:br>
            <a:r>
              <a:rPr lang="en-GB" dirty="0"/>
              <a:t>     if(condition2)</a:t>
            </a:r>
            <a:br>
              <a:rPr lang="en-GB" dirty="0"/>
            </a:br>
            <a:r>
              <a:rPr lang="en-GB" dirty="0"/>
              <a:t>     {</a:t>
            </a:r>
            <a:br>
              <a:rPr lang="en-GB" dirty="0"/>
            </a:br>
            <a:r>
              <a:rPr lang="en-GB" dirty="0"/>
              <a:t>          // Do something</a:t>
            </a:r>
            <a:br>
              <a:rPr lang="en-GB" dirty="0"/>
            </a:br>
            <a:r>
              <a:rPr lang="en-GB" dirty="0"/>
              <a:t>          </a:t>
            </a:r>
            <a:r>
              <a:rPr lang="en-GB" b="1" dirty="0"/>
              <a:t>break;</a:t>
            </a:r>
            <a:r>
              <a:rPr lang="en-GB" dirty="0"/>
              <a:t>    // Leave conditional loop immediately</a:t>
            </a:r>
            <a:br>
              <a:rPr lang="en-GB" dirty="0"/>
            </a:br>
            <a:r>
              <a:rPr lang="en-GB" dirty="0"/>
              <a:t>     }</a:t>
            </a:r>
            <a:br>
              <a:rPr lang="en-GB" dirty="0"/>
            </a:br>
            <a:r>
              <a:rPr lang="en-GB" dirty="0"/>
              <a:t>}</a:t>
            </a:r>
          </a:p>
        </p:txBody>
      </p:sp>
      <p:sp>
        <p:nvSpPr>
          <p:cNvPr id="22532" name="Footer Placeholder 3">
            <a:extLst>
              <a:ext uri="{FF2B5EF4-FFF2-40B4-BE49-F238E27FC236}">
                <a16:creationId xmlns:a16="http://schemas.microsoft.com/office/drawing/2014/main" id="{0606D7F2-77B2-44B0-AEE6-BCB907DA53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22533" name="TextBox 1">
            <a:extLst>
              <a:ext uri="{FF2B5EF4-FFF2-40B4-BE49-F238E27FC236}">
                <a16:creationId xmlns:a16="http://schemas.microsoft.com/office/drawing/2014/main" id="{583810AE-15B6-4EE2-8F19-5000658371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62475" y="5264150"/>
            <a:ext cx="367347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Be careful: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Some people consider these to be bad practice!!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378C5E90-4C3F-4FDD-82B5-93EDBE464A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Example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9EA2F6AA-D084-4833-A810-935DB4D1D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120775"/>
            <a:ext cx="7029450" cy="4718050"/>
          </a:xfrm>
        </p:spPr>
        <p:txBody>
          <a:bodyPr/>
          <a:lstStyle/>
          <a:p>
            <a:r>
              <a:rPr lang="en-GB" altLang="en-US"/>
              <a:t>Loop until a value exceedes 100 or the user decides to quit</a:t>
            </a:r>
          </a:p>
        </p:txBody>
      </p:sp>
      <p:sp>
        <p:nvSpPr>
          <p:cNvPr id="23556" name="Footer Placeholder 3">
            <a:extLst>
              <a:ext uri="{FF2B5EF4-FFF2-40B4-BE49-F238E27FC236}">
                <a16:creationId xmlns:a16="http://schemas.microsoft.com/office/drawing/2014/main" id="{2DAC2B31-BBBA-4E56-BC17-15B83DB87D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23557" name="TextBox 4">
            <a:extLst>
              <a:ext uri="{FF2B5EF4-FFF2-40B4-BE49-F238E27FC236}">
                <a16:creationId xmlns:a16="http://schemas.microsoft.com/office/drawing/2014/main" id="{1A77390C-F25F-455E-9F76-421615B7E81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217738"/>
            <a:ext cx="5827713" cy="3970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int  result = 0;</a:t>
            </a:r>
            <a:br>
              <a:rPr kumimoji="0" lang="en-GB" altLang="en-US" sz="1800" dirty="0"/>
            </a:br>
            <a:endParaRPr kumimoji="0" lang="en-GB" altLang="en-US" sz="18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while(result &lt; 100)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</a:t>
            </a:r>
            <a:r>
              <a:rPr kumimoji="0" lang="en-GB" altLang="en-US" sz="1800" dirty="0" err="1"/>
              <a:t>System.out.printf</a:t>
            </a:r>
            <a:r>
              <a:rPr kumimoji="0" lang="en-GB" altLang="en-US" sz="1800" dirty="0"/>
              <a:t>(“Enter number:\n”);</a:t>
            </a:r>
            <a:br>
              <a:rPr kumimoji="0" lang="en-GB" altLang="en-US" sz="1800" dirty="0"/>
            </a:br>
            <a:r>
              <a:rPr kumimoji="0" lang="en-GB" altLang="en-US" sz="1800" dirty="0"/>
              <a:t>     result = result + </a:t>
            </a:r>
            <a:r>
              <a:rPr kumimoji="0" lang="en-GB" altLang="en-US" sz="1800" dirty="0" err="1"/>
              <a:t>Integer.parseInt</a:t>
            </a:r>
            <a:r>
              <a:rPr kumimoji="0" lang="en-GB" altLang="en-US" sz="1800" dirty="0"/>
              <a:t>( </a:t>
            </a:r>
            <a:r>
              <a:rPr kumimoji="0" lang="en-GB" altLang="en-US" sz="1800" dirty="0" err="1"/>
              <a:t>stdin.nextLine</a:t>
            </a:r>
            <a:r>
              <a:rPr kumimoji="0" lang="en-GB" altLang="en-US" sz="1800" dirty="0"/>
              <a:t>() 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</a:t>
            </a:r>
            <a:r>
              <a:rPr kumimoji="0" lang="en-GB" altLang="en-US" sz="1800" dirty="0" err="1"/>
              <a:t>System.out.printf</a:t>
            </a:r>
            <a:r>
              <a:rPr kumimoji="0" lang="en-GB" altLang="en-US" sz="1800" dirty="0"/>
              <a:t>(“Quit?”);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if(</a:t>
            </a:r>
            <a:r>
              <a:rPr kumimoji="0" lang="en-GB" altLang="en-US" sz="1800" dirty="0" err="1"/>
              <a:t>stdin.nextLine</a:t>
            </a:r>
            <a:r>
              <a:rPr kumimoji="0" lang="en-GB" altLang="en-US" sz="1800" dirty="0"/>
              <a:t>() .</a:t>
            </a:r>
            <a:r>
              <a:rPr kumimoji="0" lang="en-GB" altLang="en-US" sz="1800" dirty="0" err="1"/>
              <a:t>toUpperCase</a:t>
            </a:r>
            <a:r>
              <a:rPr kumimoji="0" lang="en-GB" altLang="en-US" sz="1800" dirty="0"/>
              <a:t>().equals(“YES”))</a:t>
            </a:r>
            <a:br>
              <a:rPr kumimoji="0" lang="en-GB" altLang="en-US" sz="1800" dirty="0"/>
            </a:br>
            <a:r>
              <a:rPr kumimoji="0" lang="en-GB" altLang="en-US" sz="1800" dirty="0"/>
              <a:t>     {</a:t>
            </a:r>
            <a:br>
              <a:rPr kumimoji="0" lang="en-GB" altLang="en-US" sz="1800" dirty="0">
                <a:solidFill>
                  <a:srgbClr val="FF0000"/>
                </a:solidFill>
              </a:rPr>
            </a:br>
            <a:r>
              <a:rPr kumimoji="0" lang="en-GB" altLang="en-US" sz="1800" dirty="0">
                <a:solidFill>
                  <a:srgbClr val="FF0000"/>
                </a:solidFill>
              </a:rPr>
              <a:t>             break;</a:t>
            </a:r>
            <a:br>
              <a:rPr kumimoji="0" lang="en-GB" altLang="en-US" sz="1800" dirty="0">
                <a:solidFill>
                  <a:srgbClr val="FF0000"/>
                </a:solidFill>
              </a:rPr>
            </a:br>
            <a:r>
              <a:rPr kumimoji="0" lang="en-GB" altLang="en-US" sz="1800" dirty="0"/>
              <a:t>     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}</a:t>
            </a:r>
            <a:br>
              <a:rPr kumimoji="0" lang="en-GB" altLang="en-US" sz="1800" dirty="0"/>
            </a:br>
            <a:r>
              <a:rPr kumimoji="0" lang="en-GB" altLang="en-US" sz="1800" dirty="0" err="1"/>
              <a:t>System.out.printf</a:t>
            </a:r>
            <a:r>
              <a:rPr kumimoji="0" lang="en-GB" altLang="en-US" sz="1800" dirty="0"/>
              <a:t>(“Result is %d\n”, result);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44B123F7-66F8-4ED9-BF53-E176A36C2F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7</a:t>
            </a:r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94EAAF80-4E16-4E9D-A1E8-AA2D45D4A2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Create a game.</a:t>
            </a:r>
            <a:br>
              <a:rPr lang="en-GB" altLang="en-US"/>
            </a:br>
            <a:r>
              <a:rPr lang="en-GB" altLang="en-US"/>
              <a:t>Player one enters a secret number</a:t>
            </a:r>
            <a:br>
              <a:rPr lang="en-GB" altLang="en-US"/>
            </a:br>
            <a:r>
              <a:rPr lang="en-GB" altLang="en-US"/>
              <a:t>Player two has three chances to guess this number. </a:t>
            </a:r>
            <a:br>
              <a:rPr lang="en-GB" altLang="en-US"/>
            </a:br>
            <a:r>
              <a:rPr lang="en-GB" altLang="en-US"/>
              <a:t>If they succeed they win otherwise they lose and player one wins.</a:t>
            </a:r>
          </a:p>
        </p:txBody>
      </p:sp>
      <p:sp>
        <p:nvSpPr>
          <p:cNvPr id="24580" name="Footer Placeholder 3">
            <a:extLst>
              <a:ext uri="{FF2B5EF4-FFF2-40B4-BE49-F238E27FC236}">
                <a16:creationId xmlns:a16="http://schemas.microsoft.com/office/drawing/2014/main" id="{35059163-5A38-4052-B201-0D9AC102E7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24581" name="TextBox 4">
            <a:extLst>
              <a:ext uri="{FF2B5EF4-FFF2-40B4-BE49-F238E27FC236}">
                <a16:creationId xmlns:a16="http://schemas.microsoft.com/office/drawing/2014/main" id="{9FFD2464-DB68-497B-954B-B0590A647F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0200" y="3683000"/>
            <a:ext cx="4056063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Player one enter secret number: </a:t>
            </a:r>
            <a:r>
              <a:rPr kumimoji="0" lang="en-GB" altLang="en-US" sz="1800" b="1"/>
              <a:t>8383</a:t>
            </a:r>
            <a:br>
              <a:rPr kumimoji="0" lang="en-GB" altLang="en-US" sz="1800"/>
            </a:br>
            <a:r>
              <a:rPr kumimoji="0" lang="en-GB" altLang="en-US" sz="1800"/>
              <a:t>Player two make a guess: </a:t>
            </a:r>
            <a:r>
              <a:rPr kumimoji="0" lang="en-GB" altLang="en-US" sz="1800" b="1"/>
              <a:t>22</a:t>
            </a:r>
            <a:br>
              <a:rPr kumimoji="0" lang="en-GB" altLang="en-US" sz="1800"/>
            </a:br>
            <a:r>
              <a:rPr kumimoji="0" lang="en-GB" altLang="en-US" sz="1800"/>
              <a:t>Player two make a guess: </a:t>
            </a:r>
            <a:r>
              <a:rPr kumimoji="0" lang="en-GB" altLang="en-US" sz="1800" b="1"/>
              <a:t>3</a:t>
            </a:r>
            <a:br>
              <a:rPr kumimoji="0" lang="en-GB" altLang="en-US" sz="1800" b="1"/>
            </a:br>
            <a:r>
              <a:rPr kumimoji="0" lang="en-GB" altLang="en-US" sz="1800"/>
              <a:t>Player two make a guess: </a:t>
            </a:r>
            <a:r>
              <a:rPr kumimoji="0" lang="en-GB" altLang="en-US" sz="1800" b="1"/>
              <a:t>8494</a:t>
            </a:r>
            <a:br>
              <a:rPr kumimoji="0" lang="en-GB" altLang="en-US" sz="1800"/>
            </a:br>
            <a:r>
              <a:rPr kumimoji="0" lang="en-GB" altLang="en-US" sz="1800"/>
              <a:t>Player one has won</a:t>
            </a:r>
            <a:endParaRPr kumimoji="0" lang="en-GB" altLang="en-US" sz="1800" b="1"/>
          </a:p>
        </p:txBody>
      </p:sp>
      <p:sp>
        <p:nvSpPr>
          <p:cNvPr id="24582" name="TextBox 5">
            <a:extLst>
              <a:ext uri="{FF2B5EF4-FFF2-40B4-BE49-F238E27FC236}">
                <a16:creationId xmlns:a16="http://schemas.microsoft.com/office/drawing/2014/main" id="{B92C5805-E1E8-4E8F-B6B3-11C561C2BD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62475" y="3683000"/>
            <a:ext cx="380047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Player one enter secret number: </a:t>
            </a:r>
            <a:r>
              <a:rPr kumimoji="0" lang="en-GB" altLang="en-US" sz="1800" b="1"/>
              <a:t>12</a:t>
            </a:r>
            <a:br>
              <a:rPr kumimoji="0" lang="en-GB" altLang="en-US" sz="1800"/>
            </a:br>
            <a:r>
              <a:rPr kumimoji="0" lang="en-GB" altLang="en-US" sz="1800"/>
              <a:t>Player two make a guess: </a:t>
            </a:r>
            <a:r>
              <a:rPr kumimoji="0" lang="en-GB" altLang="en-US" sz="1800" b="1"/>
              <a:t>34</a:t>
            </a:r>
            <a:br>
              <a:rPr kumimoji="0" lang="en-GB" altLang="en-US" sz="1800"/>
            </a:br>
            <a:r>
              <a:rPr kumimoji="0" lang="en-GB" altLang="en-US" sz="1800"/>
              <a:t>Player two make a guess: </a:t>
            </a:r>
            <a:r>
              <a:rPr kumimoji="0" lang="en-GB" altLang="en-US" sz="1800" b="1"/>
              <a:t>12</a:t>
            </a:r>
            <a:br>
              <a:rPr kumimoji="0" lang="en-GB" altLang="en-US" sz="1800" b="1"/>
            </a:br>
            <a:r>
              <a:rPr kumimoji="0" lang="en-GB" altLang="en-US" sz="1800"/>
              <a:t>Player two has won</a:t>
            </a:r>
            <a:endParaRPr kumimoji="0" lang="en-GB" altLang="en-US" sz="1800" b="1"/>
          </a:p>
        </p:txBody>
      </p:sp>
      <p:sp>
        <p:nvSpPr>
          <p:cNvPr id="24583" name="TextBox 6">
            <a:extLst>
              <a:ext uri="{FF2B5EF4-FFF2-40B4-BE49-F238E27FC236}">
                <a16:creationId xmlns:a16="http://schemas.microsoft.com/office/drawing/2014/main" id="{1B82E453-2956-4067-A979-8F1551CB80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91125" y="5159375"/>
            <a:ext cx="2544763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Solution requires:</a:t>
            </a:r>
            <a:br>
              <a:rPr kumimoji="0" lang="en-GB" altLang="en-US" sz="1800"/>
            </a:br>
            <a:r>
              <a:rPr kumimoji="0" lang="en-GB" altLang="en-US" sz="1800"/>
              <a:t>Counting Loop Pattern</a:t>
            </a:r>
            <a:br>
              <a:rPr kumimoji="0" lang="en-GB" altLang="en-US" sz="1800"/>
            </a:br>
            <a:r>
              <a:rPr kumimoji="0" lang="en-GB" altLang="en-US" sz="1800"/>
              <a:t>followed by</a:t>
            </a:r>
            <a:br>
              <a:rPr kumimoji="0" lang="en-GB" altLang="en-US" sz="1800"/>
            </a:br>
            <a:r>
              <a:rPr kumimoji="0" lang="en-GB" altLang="en-US" sz="1800"/>
              <a:t>Condition Loop Pattern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5056E200-27D7-4921-A6D5-39B2CAE8F6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Nested For Loop Pattern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30ED3-BDED-4AB3-9590-97063CC455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388" y="1136650"/>
            <a:ext cx="8286750" cy="4702175"/>
          </a:xfrm>
        </p:spPr>
        <p:txBody>
          <a:bodyPr/>
          <a:lstStyle/>
          <a:p>
            <a:pPr>
              <a:defRPr/>
            </a:pPr>
            <a:r>
              <a:rPr lang="en-GB" dirty="0"/>
              <a:t>Loops can be nested within loops</a:t>
            </a:r>
          </a:p>
          <a:p>
            <a:pPr>
              <a:defRPr/>
            </a:pPr>
            <a:endParaRPr lang="en-GB" dirty="0"/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 err="1"/>
              <a:t>int</a:t>
            </a:r>
            <a:r>
              <a:rPr lang="en-GB" altLang="en-US" dirty="0"/>
              <a:t>   </a:t>
            </a:r>
            <a:r>
              <a:rPr lang="en-GB" altLang="en-US" i="1" dirty="0" err="1"/>
              <a:t>countName</a:t>
            </a:r>
            <a:r>
              <a:rPr lang="en-GB" altLang="en-US" sz="2400" b="1" dirty="0"/>
              <a:t>;</a:t>
            </a:r>
            <a:br>
              <a:rPr lang="en-GB" altLang="en-US" sz="2400" b="1" dirty="0"/>
            </a:br>
            <a:r>
              <a:rPr lang="en-GB" altLang="en-US" dirty="0" err="1"/>
              <a:t>int</a:t>
            </a:r>
            <a:r>
              <a:rPr lang="en-GB" altLang="en-US" dirty="0"/>
              <a:t>   </a:t>
            </a:r>
            <a:r>
              <a:rPr lang="en-GB" altLang="en-US" i="1" dirty="0"/>
              <a:t>countName2</a:t>
            </a:r>
            <a:r>
              <a:rPr lang="en-GB" altLang="en-US" sz="2400" b="1" dirty="0"/>
              <a:t>;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for(</a:t>
            </a:r>
            <a:r>
              <a:rPr lang="en-GB" altLang="en-US" i="1" dirty="0" err="1"/>
              <a:t>countName</a:t>
            </a:r>
            <a:r>
              <a:rPr lang="en-GB" altLang="en-US" dirty="0"/>
              <a:t> = 0</a:t>
            </a:r>
            <a:r>
              <a:rPr lang="en-GB" altLang="en-US" sz="2800" b="1" dirty="0"/>
              <a:t>;</a:t>
            </a:r>
            <a:r>
              <a:rPr lang="en-GB" altLang="en-US" dirty="0"/>
              <a:t> </a:t>
            </a:r>
            <a:r>
              <a:rPr lang="en-GB" altLang="en-US" i="1" dirty="0" err="1"/>
              <a:t>countName</a:t>
            </a:r>
            <a:r>
              <a:rPr lang="en-GB" altLang="en-US" i="1" dirty="0"/>
              <a:t> </a:t>
            </a:r>
            <a:r>
              <a:rPr lang="en-GB" altLang="en-US" dirty="0"/>
              <a:t>&lt; </a:t>
            </a:r>
            <a:r>
              <a:rPr lang="en-GB" altLang="en-US" dirty="0" err="1">
                <a:solidFill>
                  <a:srgbClr val="FF0000"/>
                </a:solidFill>
              </a:rPr>
              <a:t>maxCount</a:t>
            </a:r>
            <a:r>
              <a:rPr lang="en-GB" altLang="en-US" sz="2800" b="1" dirty="0"/>
              <a:t>;</a:t>
            </a:r>
            <a:r>
              <a:rPr lang="en-GB" altLang="en-US" dirty="0"/>
              <a:t> </a:t>
            </a:r>
            <a:r>
              <a:rPr lang="en-GB" altLang="en-US" dirty="0" err="1"/>
              <a:t>c</a:t>
            </a:r>
            <a:r>
              <a:rPr lang="en-GB" altLang="en-US" i="1" dirty="0" err="1"/>
              <a:t>ountName</a:t>
            </a:r>
            <a:r>
              <a:rPr lang="en-GB" altLang="en-US" sz="2400" b="1" dirty="0"/>
              <a:t>++</a:t>
            </a:r>
            <a:r>
              <a:rPr lang="en-GB" altLang="en-US" dirty="0"/>
              <a:t>)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{</a:t>
            </a:r>
            <a:br>
              <a:rPr lang="en-GB" altLang="en-US" dirty="0"/>
            </a:br>
            <a:r>
              <a:rPr lang="en-GB" altLang="en-US" dirty="0"/>
              <a:t>       for(</a:t>
            </a:r>
            <a:r>
              <a:rPr lang="en-GB" altLang="en-US" i="1" dirty="0"/>
              <a:t>countName2</a:t>
            </a:r>
            <a:r>
              <a:rPr lang="en-GB" altLang="en-US" dirty="0"/>
              <a:t> = 0</a:t>
            </a:r>
            <a:r>
              <a:rPr lang="en-GB" altLang="en-US" sz="2800" b="1" dirty="0"/>
              <a:t>;</a:t>
            </a:r>
            <a:r>
              <a:rPr lang="en-GB" altLang="en-US" dirty="0"/>
              <a:t> </a:t>
            </a:r>
            <a:r>
              <a:rPr lang="en-GB" altLang="en-US" i="1" dirty="0"/>
              <a:t>countName2 </a:t>
            </a:r>
            <a:r>
              <a:rPr lang="en-GB" altLang="en-US" dirty="0"/>
              <a:t>&lt; </a:t>
            </a:r>
            <a:r>
              <a:rPr lang="en-GB" altLang="en-US" dirty="0">
                <a:solidFill>
                  <a:srgbClr val="FF0000"/>
                </a:solidFill>
              </a:rPr>
              <a:t>maxCount2</a:t>
            </a:r>
            <a:r>
              <a:rPr lang="en-GB" altLang="en-US" sz="2800" b="1" dirty="0"/>
              <a:t>;</a:t>
            </a:r>
            <a:r>
              <a:rPr lang="en-GB" altLang="en-US" dirty="0"/>
              <a:t> c</a:t>
            </a:r>
            <a:r>
              <a:rPr lang="en-GB" altLang="en-US" i="1" dirty="0"/>
              <a:t>ountName2</a:t>
            </a:r>
            <a:r>
              <a:rPr lang="en-GB" altLang="en-US" sz="2400" b="1" dirty="0"/>
              <a:t>++</a:t>
            </a:r>
            <a:r>
              <a:rPr lang="en-GB" altLang="en-US" dirty="0"/>
              <a:t>)</a:t>
            </a:r>
            <a:br>
              <a:rPr lang="en-GB" altLang="en-US" dirty="0"/>
            </a:br>
            <a:r>
              <a:rPr lang="en-GB" altLang="en-US" dirty="0"/>
              <a:t>       {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            // Your code goes here</a:t>
            </a:r>
            <a:br>
              <a:rPr lang="en-GB" altLang="en-US" dirty="0"/>
            </a:br>
            <a:r>
              <a:rPr lang="en-GB" altLang="en-US" dirty="0"/>
              <a:t>       }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}</a:t>
            </a:r>
          </a:p>
          <a:p>
            <a:pPr marL="0" indent="0">
              <a:buFont typeface="Monotype Sorts" pitchFamily="2" charset="2"/>
              <a:buNone/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  <p:sp>
        <p:nvSpPr>
          <p:cNvPr id="25604" name="Footer Placeholder 3">
            <a:extLst>
              <a:ext uri="{FF2B5EF4-FFF2-40B4-BE49-F238E27FC236}">
                <a16:creationId xmlns:a16="http://schemas.microsoft.com/office/drawing/2014/main" id="{DCBED0FE-BF1C-448C-8FF3-CB3D03A43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25605" name="TextBox 4">
            <a:extLst>
              <a:ext uri="{FF2B5EF4-FFF2-40B4-BE49-F238E27FC236}">
                <a16:creationId xmlns:a16="http://schemas.microsoft.com/office/drawing/2014/main" id="{4454F20C-1A1F-4542-BB9A-15D7E15047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45213" y="1276350"/>
            <a:ext cx="2782887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Counting Loop Pattern</a:t>
            </a:r>
            <a:br>
              <a:rPr kumimoji="0" lang="en-GB" altLang="en-US" sz="1800"/>
            </a:br>
            <a:r>
              <a:rPr kumimoji="0" lang="en-GB" altLang="en-US" sz="1800">
                <a:sym typeface="Wingdings" panose="05000000000000000000" pitchFamily="2" charset="2"/>
              </a:rPr>
              <a:t> Counting Loop Pattern</a:t>
            </a:r>
            <a:endParaRPr kumimoji="0" lang="en-GB" altLang="en-US" sz="1800"/>
          </a:p>
        </p:txBody>
      </p:sp>
      <p:sp>
        <p:nvSpPr>
          <p:cNvPr id="25606" name="TextBox 5">
            <a:extLst>
              <a:ext uri="{FF2B5EF4-FFF2-40B4-BE49-F238E27FC236}">
                <a16:creationId xmlns:a16="http://schemas.microsoft.com/office/drawing/2014/main" id="{F2F6F64F-F4D2-466A-B262-60B3890721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35613" y="4752975"/>
            <a:ext cx="31559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Loop lengths can be different</a:t>
            </a:r>
          </a:p>
        </p:txBody>
      </p:sp>
      <p:cxnSp>
        <p:nvCxnSpPr>
          <p:cNvPr id="25607" name="Straight Arrow Connector 7">
            <a:extLst>
              <a:ext uri="{FF2B5EF4-FFF2-40B4-BE49-F238E27FC236}">
                <a16:creationId xmlns:a16="http://schemas.microsoft.com/office/drawing/2014/main" id="{E3302E1E-A998-4648-B0F3-67E92A84FF64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5907088" y="3998913"/>
            <a:ext cx="1049337" cy="815975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5608" name="Straight Arrow Connector 9">
            <a:extLst>
              <a:ext uri="{FF2B5EF4-FFF2-40B4-BE49-F238E27FC236}">
                <a16:creationId xmlns:a16="http://schemas.microsoft.com/office/drawing/2014/main" id="{9693FBBA-B988-40A7-A152-40684CB46921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5535613" y="3213100"/>
            <a:ext cx="1420812" cy="160178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4B1F3185-F5B1-4440-9209-9F5FD3FBC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261938"/>
            <a:ext cx="6347713" cy="1320800"/>
          </a:xfrm>
        </p:spPr>
        <p:txBody>
          <a:bodyPr/>
          <a:lstStyle/>
          <a:p>
            <a:r>
              <a:rPr lang="en-GB" altLang="en-US" dirty="0"/>
              <a:t>Example</a:t>
            </a:r>
          </a:p>
        </p:txBody>
      </p:sp>
      <p:sp>
        <p:nvSpPr>
          <p:cNvPr id="26627" name="Content Placeholder 2">
            <a:extLst>
              <a:ext uri="{FF2B5EF4-FFF2-40B4-BE49-F238E27FC236}">
                <a16:creationId xmlns:a16="http://schemas.microsoft.com/office/drawing/2014/main" id="{F57056B3-20F2-4468-A36F-B13892F094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altLang="en-US"/>
              <a:t>Calculate the areas of all rectangles with widths of 1 to 5 and heights of 1 to 8 </a:t>
            </a:r>
          </a:p>
        </p:txBody>
      </p:sp>
      <p:sp>
        <p:nvSpPr>
          <p:cNvPr id="26628" name="Footer Placeholder 3">
            <a:extLst>
              <a:ext uri="{FF2B5EF4-FFF2-40B4-BE49-F238E27FC236}">
                <a16:creationId xmlns:a16="http://schemas.microsoft.com/office/drawing/2014/main" id="{47E40545-8655-4721-9DBF-ACEC81B112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26629" name="TextBox 4">
            <a:extLst>
              <a:ext uri="{FF2B5EF4-FFF2-40B4-BE49-F238E27FC236}">
                <a16:creationId xmlns:a16="http://schemas.microsoft.com/office/drawing/2014/main" id="{543FB0AB-08F9-4F5B-A4EE-297EEC73268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1650" y="1874838"/>
            <a:ext cx="4384675" cy="363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int   width</a:t>
            </a:r>
            <a:r>
              <a:rPr kumimoji="0" lang="en-GB" altLang="en-US"/>
              <a:t>;</a:t>
            </a:r>
            <a:br>
              <a:rPr kumimoji="0" lang="en-GB" altLang="en-US"/>
            </a:br>
            <a:r>
              <a:rPr kumimoji="0" lang="en-GB" altLang="en-US" sz="1800"/>
              <a:t>int   height;</a:t>
            </a:r>
            <a:br>
              <a:rPr kumimoji="0" lang="en-GB" altLang="en-US" sz="1800"/>
            </a:br>
            <a:r>
              <a:rPr kumimoji="0" lang="en-GB" altLang="en-US" sz="1800"/>
              <a:t>int   area;</a:t>
            </a:r>
            <a:br>
              <a:rPr kumimoji="0" lang="en-GB" altLang="en-US" sz="1800"/>
            </a:b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for(width = 0</a:t>
            </a:r>
            <a:r>
              <a:rPr kumimoji="0" lang="en-GB" altLang="en-US" sz="2400"/>
              <a:t>;</a:t>
            </a:r>
            <a:r>
              <a:rPr kumimoji="0" lang="en-GB" altLang="en-US" sz="1800"/>
              <a:t> width &lt; 5</a:t>
            </a:r>
            <a:r>
              <a:rPr kumimoji="0" lang="en-GB" altLang="en-US" sz="2400"/>
              <a:t>;</a:t>
            </a:r>
            <a:r>
              <a:rPr kumimoji="0" lang="en-GB" altLang="en-US" sz="1800"/>
              <a:t> width </a:t>
            </a:r>
            <a:r>
              <a:rPr kumimoji="0" lang="en-GB" altLang="en-US"/>
              <a:t>++</a:t>
            </a:r>
            <a:r>
              <a:rPr kumimoji="0" lang="en-GB" altLang="en-US" sz="1800"/>
              <a:t>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{</a:t>
            </a:r>
            <a:br>
              <a:rPr kumimoji="0" lang="en-GB" altLang="en-US" sz="1800"/>
            </a:br>
            <a:r>
              <a:rPr kumimoji="0" lang="en-GB" altLang="en-US" sz="1800"/>
              <a:t>       for(height = 0</a:t>
            </a:r>
            <a:r>
              <a:rPr kumimoji="0" lang="en-GB" altLang="en-US" sz="2400"/>
              <a:t>;</a:t>
            </a:r>
            <a:r>
              <a:rPr kumimoji="0" lang="en-GB" altLang="en-US" sz="1800"/>
              <a:t> height &lt; 8</a:t>
            </a:r>
            <a:r>
              <a:rPr kumimoji="0" lang="en-GB" altLang="en-US" sz="2400"/>
              <a:t>;</a:t>
            </a:r>
            <a:r>
              <a:rPr kumimoji="0" lang="en-GB" altLang="en-US" sz="1800"/>
              <a:t> height </a:t>
            </a:r>
            <a:r>
              <a:rPr kumimoji="0" lang="en-GB" altLang="en-US"/>
              <a:t>++</a:t>
            </a:r>
            <a:r>
              <a:rPr kumimoji="0" lang="en-GB" altLang="en-US" sz="1800"/>
              <a:t>)</a:t>
            </a:r>
            <a:br>
              <a:rPr kumimoji="0" lang="en-GB" altLang="en-US" sz="1800"/>
            </a:br>
            <a:r>
              <a:rPr kumimoji="0" lang="en-GB" altLang="en-US" sz="1800"/>
              <a:t>       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      area = (width + 1) * (height + 1);</a:t>
            </a:r>
            <a:br>
              <a:rPr kumimoji="0" lang="en-GB" altLang="en-US" sz="1800"/>
            </a:br>
            <a:r>
              <a:rPr kumimoji="0" lang="en-GB" altLang="en-US" sz="1800"/>
              <a:t>       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6630" name="TextBox 5">
            <a:extLst>
              <a:ext uri="{FF2B5EF4-FFF2-40B4-BE49-F238E27FC236}">
                <a16:creationId xmlns:a16="http://schemas.microsoft.com/office/drawing/2014/main" id="{7DA9335A-80A8-49F9-9B96-8564B710B62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71913" y="2058988"/>
            <a:ext cx="37623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Starts at zero so you have to add 1</a:t>
            </a:r>
          </a:p>
        </p:txBody>
      </p:sp>
      <p:cxnSp>
        <p:nvCxnSpPr>
          <p:cNvPr id="26631" name="Straight Arrow Connector 7">
            <a:extLst>
              <a:ext uri="{FF2B5EF4-FFF2-40B4-BE49-F238E27FC236}">
                <a16:creationId xmlns:a16="http://schemas.microsoft.com/office/drawing/2014/main" id="{66D04895-0810-4827-97A3-0CA1E2546B7C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3163888" y="2454275"/>
            <a:ext cx="1704975" cy="70326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6632" name="Straight Arrow Connector 9">
            <a:extLst>
              <a:ext uri="{FF2B5EF4-FFF2-40B4-BE49-F238E27FC236}">
                <a16:creationId xmlns:a16="http://schemas.microsoft.com/office/drawing/2014/main" id="{9087C09E-4DCC-43B6-A415-5E3DD20957A2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4225925" y="2427288"/>
            <a:ext cx="700088" cy="1865312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211BF16C-A020-446A-94A2-55762CCC17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8</a:t>
            </a: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D8689DA4-088F-4680-8774-00C74D4217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8538" y="1268413"/>
            <a:ext cx="7029450" cy="773112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/>
              <a:t>Display the multiplication table for two numbers entered by the user, the first being the multiplier and the second being the multiplicand at which to stop.</a:t>
            </a:r>
          </a:p>
        </p:txBody>
      </p:sp>
      <p:sp>
        <p:nvSpPr>
          <p:cNvPr id="27652" name="Footer Placeholder 3">
            <a:extLst>
              <a:ext uri="{FF2B5EF4-FFF2-40B4-BE49-F238E27FC236}">
                <a16:creationId xmlns:a16="http://schemas.microsoft.com/office/drawing/2014/main" id="{9F123DD1-3DBA-4AE9-8249-CB2BB57046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27653" name="TextBox 4">
            <a:extLst>
              <a:ext uri="{FF2B5EF4-FFF2-40B4-BE49-F238E27FC236}">
                <a16:creationId xmlns:a16="http://schemas.microsoft.com/office/drawing/2014/main" id="{86A54E0B-9471-4492-9314-30E4411A56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92425" y="2570163"/>
            <a:ext cx="2646363" cy="20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Enter first number: </a:t>
            </a:r>
            <a:r>
              <a:rPr kumimoji="0" lang="en-GB" altLang="en-US" sz="1800" b="1"/>
              <a:t>3</a:t>
            </a:r>
            <a:br>
              <a:rPr kumimoji="0" lang="en-GB" altLang="en-US" sz="1800"/>
            </a:br>
            <a:r>
              <a:rPr kumimoji="0" lang="en-GB" altLang="en-US" sz="1800"/>
              <a:t>Enter second number: </a:t>
            </a:r>
            <a:r>
              <a:rPr kumimoji="0" lang="en-GB" altLang="en-US" sz="1800" b="1"/>
              <a:t>5</a:t>
            </a:r>
            <a:br>
              <a:rPr kumimoji="0" lang="en-GB" altLang="en-US" sz="1800"/>
            </a:br>
            <a:r>
              <a:rPr kumimoji="0" lang="en-GB" altLang="en-US" sz="1800"/>
              <a:t>1 x </a:t>
            </a:r>
            <a:r>
              <a:rPr kumimoji="0" lang="en-GB" altLang="en-US" sz="1800" b="1"/>
              <a:t>3</a:t>
            </a:r>
            <a:r>
              <a:rPr kumimoji="0" lang="en-GB" altLang="en-US" sz="1800"/>
              <a:t> = 3</a:t>
            </a:r>
            <a:br>
              <a:rPr kumimoji="0" lang="en-GB" altLang="en-US" sz="1800"/>
            </a:br>
            <a:r>
              <a:rPr kumimoji="0" lang="en-GB" altLang="en-US" sz="1800"/>
              <a:t>2 x </a:t>
            </a:r>
            <a:r>
              <a:rPr kumimoji="0" lang="en-GB" altLang="en-US" sz="1800" b="1"/>
              <a:t>3</a:t>
            </a:r>
            <a:r>
              <a:rPr kumimoji="0" lang="en-GB" altLang="en-US" sz="1800"/>
              <a:t> = 6</a:t>
            </a:r>
            <a:br>
              <a:rPr kumimoji="0" lang="en-GB" altLang="en-US" sz="1800"/>
            </a:br>
            <a:r>
              <a:rPr kumimoji="0" lang="en-GB" altLang="en-US" sz="1800"/>
              <a:t>3 x </a:t>
            </a:r>
            <a:r>
              <a:rPr kumimoji="0" lang="en-GB" altLang="en-US" sz="1800" b="1"/>
              <a:t>3</a:t>
            </a:r>
            <a:r>
              <a:rPr kumimoji="0" lang="en-GB" altLang="en-US" sz="1800"/>
              <a:t> = 9</a:t>
            </a:r>
            <a:br>
              <a:rPr kumimoji="0" lang="en-GB" altLang="en-US" sz="1800"/>
            </a:br>
            <a:r>
              <a:rPr kumimoji="0" lang="en-GB" altLang="en-US" sz="1800"/>
              <a:t>4 x </a:t>
            </a:r>
            <a:r>
              <a:rPr kumimoji="0" lang="en-GB" altLang="en-US" sz="1800" b="1"/>
              <a:t>3</a:t>
            </a:r>
            <a:r>
              <a:rPr kumimoji="0" lang="en-GB" altLang="en-US" sz="1800"/>
              <a:t> = 12</a:t>
            </a:r>
            <a:br>
              <a:rPr kumimoji="0" lang="en-GB" altLang="en-US" sz="1800"/>
            </a:br>
            <a:r>
              <a:rPr kumimoji="0" lang="en-GB" altLang="en-US" sz="1800" b="1"/>
              <a:t>5</a:t>
            </a:r>
            <a:r>
              <a:rPr kumimoji="0" lang="en-GB" altLang="en-US" sz="1800"/>
              <a:t> x </a:t>
            </a:r>
            <a:r>
              <a:rPr kumimoji="0" lang="en-GB" altLang="en-US" sz="1800" b="1"/>
              <a:t>3</a:t>
            </a:r>
            <a:r>
              <a:rPr kumimoji="0" lang="en-GB" altLang="en-US" sz="1800"/>
              <a:t> = 15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22369F72-60ED-40B9-9478-8A4CC4D0FA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9</a:t>
            </a:r>
          </a:p>
        </p:txBody>
      </p:sp>
      <p:sp>
        <p:nvSpPr>
          <p:cNvPr id="28675" name="Content Placeholder 2">
            <a:extLst>
              <a:ext uri="{FF2B5EF4-FFF2-40B4-BE49-F238E27FC236}">
                <a16:creationId xmlns:a16="http://schemas.microsoft.com/office/drawing/2014/main" id="{9B73FD3C-C0FC-4122-9EC0-91B7408BA3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Given the following formula:</a:t>
            </a:r>
            <a:br>
              <a:rPr lang="en-GB" altLang="en-US"/>
            </a:br>
            <a:r>
              <a:rPr lang="en-GB" altLang="en-US"/>
              <a:t>X = 3*A + 2*B + 4/B</a:t>
            </a:r>
          </a:p>
          <a:p>
            <a:r>
              <a:rPr lang="en-GB" altLang="en-US"/>
              <a:t>Calculate all values of for A = 0 to 22 and B = 1 to 14</a:t>
            </a:r>
          </a:p>
          <a:p>
            <a:r>
              <a:rPr lang="en-GB" altLang="en-US"/>
              <a:t>Display the values, except should the value exceed 100 then display “Limit exceeded” instead.</a:t>
            </a:r>
          </a:p>
        </p:txBody>
      </p:sp>
      <p:sp>
        <p:nvSpPr>
          <p:cNvPr id="28676" name="Footer Placeholder 3">
            <a:extLst>
              <a:ext uri="{FF2B5EF4-FFF2-40B4-BE49-F238E27FC236}">
                <a16:creationId xmlns:a16="http://schemas.microsoft.com/office/drawing/2014/main" id="{F61B59CC-B719-46CC-BD91-8CA1BB41C6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12408</TotalTime>
  <Words>2210</Words>
  <Application>Microsoft Office PowerPoint</Application>
  <PresentationFormat>On-screen Show (4:3)</PresentationFormat>
  <Paragraphs>292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3" baseType="lpstr">
      <vt:lpstr>Arial</vt:lpstr>
      <vt:lpstr>Calibri</vt:lpstr>
      <vt:lpstr>Helvetica</vt:lpstr>
      <vt:lpstr>Monotype Sorts</vt:lpstr>
      <vt:lpstr>Times New Roman</vt:lpstr>
      <vt:lpstr>Trebuchet MS</vt:lpstr>
      <vt:lpstr>Wingdings</vt:lpstr>
      <vt:lpstr>Wingdings 3</vt:lpstr>
      <vt:lpstr>Facet</vt:lpstr>
      <vt:lpstr>Session 4-2 Java</vt:lpstr>
      <vt:lpstr>Counting Loop Pattern</vt:lpstr>
      <vt:lpstr>Exercise 1 </vt:lpstr>
      <vt:lpstr>The Count</vt:lpstr>
      <vt:lpstr>Example</vt:lpstr>
      <vt:lpstr>Example</vt:lpstr>
      <vt:lpstr>Counting Down Loop Pattern</vt:lpstr>
      <vt:lpstr>Which is the same as…</vt:lpstr>
      <vt:lpstr>Example</vt:lpstr>
      <vt:lpstr>Exercise 2</vt:lpstr>
      <vt:lpstr>Conditional Loop Pattern</vt:lpstr>
      <vt:lpstr>Example</vt:lpstr>
      <vt:lpstr>Example</vt:lpstr>
      <vt:lpstr>Exercise 3 </vt:lpstr>
      <vt:lpstr>Exercise 4</vt:lpstr>
      <vt:lpstr>Exercise 5 </vt:lpstr>
      <vt:lpstr>Exercise 6</vt:lpstr>
      <vt:lpstr>Break Pattern</vt:lpstr>
      <vt:lpstr>Example</vt:lpstr>
      <vt:lpstr>Exercise 7</vt:lpstr>
      <vt:lpstr>Nested For Loop Pattern</vt:lpstr>
      <vt:lpstr>Example</vt:lpstr>
      <vt:lpstr>Exercise 8</vt:lpstr>
      <vt:lpstr>Exercise 9</vt:lpstr>
    </vt:vector>
  </TitlesOfParts>
  <Company>Lucent Technologies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Abstract View of System Components</dc:title>
  <dc:creator>Marilyn Turnamian</dc:creator>
  <cp:lastModifiedBy>Tim Bashford</cp:lastModifiedBy>
  <cp:revision>265</cp:revision>
  <cp:lastPrinted>2015-01-23T17:41:18Z</cp:lastPrinted>
  <dcterms:created xsi:type="dcterms:W3CDTF">1999-06-25T18:38:26Z</dcterms:created>
  <dcterms:modified xsi:type="dcterms:W3CDTF">2020-10-06T10:00:58Z</dcterms:modified>
</cp:coreProperties>
</file>