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5EEF6A-31E4-4BF3-B3A5-F022C6B158F7}" v="12" dt="2026-03-14T12:12:08.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6" d="100"/>
          <a:sy n="126" d="100"/>
        </p:scale>
        <p:origin x="100" y="1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c9c0a5222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c9c0a5222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SN: The presentation aims to evaluate Jenny’s case, which comprises memory and mobility issues of her mother. The psychological aspect faced by Jenny is going to be explored within this presentation. </a:t>
            </a:r>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c9c0a52224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3c9c0a5222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SN: as per the analysis of Cerovac and Keane (2025, p. 62), Piaget’s cognitive model captures the development of human cognition from birth to adulthood. In the context of Jenny’s case, the increasing workload has been a critical aspect for Jenny to afford quality time within her educational purpose. </a:t>
            </a:r>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3c9c0a52224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3c9c0a52224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SN: The theory emphasises that intelligence changes qualitatively with age, shifting from sensory-based action to logical, abstract reasoning, influenced by assimilation and accommodation.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c9c0a52224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c9c0a52224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SN: Piaget's work highlighted that children are not just small adults but think differently, urging educators to align teaching methods with the child's developmental stage in terms of supporting discovery-based learning</a:t>
            </a:r>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c9c0a52224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c9c0a52224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SN: The application of such a theoretical perspective in the case of Jenny has been beneficial in evaluating the level of anxiety and stress that has hinder het educational quality aspect. It has been recognised that the theory suggests that Children can perform mental operations, understand conservation, and grasp mathematical concepts, but only for concrete, real-world scenarios.</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c9c0a52224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c9c0a52224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SN: Metacognition Coaching acts as an internal strategist, enabling learners to consciously choose, adjust, and evaluate learning strategies to become more effective.</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c9c0a52224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c9c0a52224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SN: It has been recognised that nurturing environments can help individuals adapt to, or overcome, genetic limitations, such as developing social skills despite a shy temperament.</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c9c0a52224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c9c0a52224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SN: Piaget’s theory of cognitive development has been primarily limited by its underestimation of children’s abilities, rigid stage-based approach, and failure to account for social and cultural influences.</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c9c0a52224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c9c0a52224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SN: The presentation concludes that the Formal Operational Stage within Piaget's Theory focuses on hypothetical-deductive reasoning, along with finding future possibilities.</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c9c0a52224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c9c0a52224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hyperlink" Target="https://journal.eltaorganization.org/index.php/joal/index" TargetMode="External"/><Relationship Id="rId3" Type="http://schemas.openxmlformats.org/officeDocument/2006/relationships/hyperlink" Target="https://doi.org/10.1146/annurev-devpsych-010923-101709" TargetMode="External"/><Relationship Id="rId7" Type="http://schemas.openxmlformats.org/officeDocument/2006/relationships/hyperlink" Target="https://www.academia.edu/download/113959099/jp-journals-10083-1040.pdf"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hyperlink" Target="https://psycnet.apa.org/manuscript/2022-61115-002.pdf" TargetMode="External"/><Relationship Id="rId5" Type="http://schemas.openxmlformats.org/officeDocument/2006/relationships/hyperlink" Target="https://doi.org/10.1007/s10798-024-09906-5" TargetMode="External"/><Relationship Id="rId10" Type="http://schemas.openxmlformats.org/officeDocument/2006/relationships/hyperlink" Target="https://doi.org/10.1007/s10826-022-02472-1" TargetMode="External"/><Relationship Id="rId4" Type="http://schemas.openxmlformats.org/officeDocument/2006/relationships/hyperlink" Target="https://doi.org/10.24294/jipd.v8i2.28" TargetMode="External"/><Relationship Id="rId9" Type="http://schemas.openxmlformats.org/officeDocument/2006/relationships/hyperlink" Target="https://www.academia.edu/download/121626140/ijmh.9.3.202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5">
                <a:lumMod val="5000"/>
                <a:lumOff val="95000"/>
              </a:schemeClr>
            </a:gs>
            <a:gs pos="72000">
              <a:schemeClr val="accent5">
                <a:lumMod val="45000"/>
                <a:lumOff val="55000"/>
              </a:schemeClr>
            </a:gs>
            <a:gs pos="0">
              <a:schemeClr val="accent5">
                <a:lumMod val="45000"/>
                <a:lumOff val="55000"/>
              </a:schemeClr>
            </a:gs>
            <a:gs pos="100000">
              <a:schemeClr val="accent5">
                <a:lumMod val="30000"/>
                <a:lumOff val="70000"/>
              </a:schemeClr>
            </a:gs>
          </a:gsLst>
          <a:lin ang="5400000" scaled="1"/>
          <a:tileRect/>
        </a:gra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71325" y="1435395"/>
            <a:ext cx="8880900" cy="2565930"/>
          </a:xfrm>
          <a:prstGeom prst="rect">
            <a:avLst/>
          </a:prstGeom>
        </p:spPr>
        <p:txBody>
          <a:bodyPr spcFirstLastPara="1" wrap="square" lIns="91425" tIns="91425" rIns="91425" bIns="91425" anchor="b" anchorCtr="0">
            <a:noAutofit/>
          </a:bodyPr>
          <a:lstStyle/>
          <a:p>
            <a:pPr marL="0" lvl="0" indent="0" algn="ctr" rtl="0">
              <a:lnSpc>
                <a:spcPct val="150000"/>
              </a:lnSpc>
              <a:spcBef>
                <a:spcPts val="0"/>
              </a:spcBef>
              <a:spcAft>
                <a:spcPts val="0"/>
              </a:spcAft>
              <a:buSzPts val="990"/>
              <a:buNone/>
            </a:pPr>
            <a:r>
              <a:rPr lang="en-US" sz="1800" b="1" dirty="0"/>
              <a:t>PROGRAMME: CERTIFICATE OF HIGHER EDUCATION IN HEALTH AND SOCIAL CARE</a:t>
            </a:r>
            <a:br>
              <a:rPr lang="en-US" sz="1800" b="1" dirty="0"/>
            </a:br>
            <a:r>
              <a:rPr lang="en-US" sz="1800" b="1" dirty="0"/>
              <a:t>MODULE: PSYCHOLOGY IN HEALTH AND SOCIAL CARE</a:t>
            </a:r>
            <a:br>
              <a:rPr lang="en-US" sz="1800" b="1" dirty="0"/>
            </a:br>
            <a:r>
              <a:rPr lang="en-US" sz="1800" b="1" dirty="0"/>
              <a:t>MODULE CODE: LCHS4010</a:t>
            </a:r>
            <a:br>
              <a:rPr lang="en-US" sz="1800" b="1" dirty="0"/>
            </a:br>
            <a:r>
              <a:rPr lang="en-US" sz="1800" b="1" dirty="0"/>
              <a:t>Anne Simao – Masuma</a:t>
            </a:r>
            <a:br>
              <a:rPr lang="en-US" sz="1800" b="1" dirty="0"/>
            </a:br>
            <a:r>
              <a:rPr lang="en-US" sz="1800" b="1" dirty="0"/>
              <a:t>ID:2428694</a:t>
            </a:r>
            <a:br>
              <a:rPr lang="en-US" sz="1800" b="1" dirty="0"/>
            </a:br>
            <a:r>
              <a:rPr lang="en-US" sz="1800" b="1"/>
              <a:t>Lecture: DR </a:t>
            </a:r>
            <a:r>
              <a:rPr lang="en-US" sz="1800" b="1" dirty="0"/>
              <a:t>Pascal </a:t>
            </a:r>
            <a:r>
              <a:rPr lang="en-US" sz="1800" b="1" dirty="0" err="1"/>
              <a:t>Navelle</a:t>
            </a:r>
            <a:br>
              <a:rPr lang="en-US" sz="1800" b="1" dirty="0"/>
            </a:br>
            <a:r>
              <a:rPr lang="en-US" sz="1600" b="1" dirty="0"/>
              <a:t>PRESENTATION</a:t>
            </a:r>
          </a:p>
        </p:txBody>
      </p:sp>
      <p:pic>
        <p:nvPicPr>
          <p:cNvPr id="56" name="Google Shape;56;p13"/>
          <p:cNvPicPr preferRelativeResize="0"/>
          <p:nvPr/>
        </p:nvPicPr>
        <p:blipFill>
          <a:blip r:embed="rId3">
            <a:alphaModFix/>
          </a:blip>
          <a:stretch>
            <a:fillRect/>
          </a:stretch>
        </p:blipFill>
        <p:spPr>
          <a:xfrm>
            <a:off x="4267876" y="0"/>
            <a:ext cx="1357069" cy="74809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311700" y="328400"/>
            <a:ext cx="4143342"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 sz="2400" b="1"/>
              <a:t>INTRODUCTION</a:t>
            </a:r>
            <a:endParaRPr sz="2400" b="1"/>
          </a:p>
        </p:txBody>
      </p:sp>
      <p:sp>
        <p:nvSpPr>
          <p:cNvPr id="62" name="Google Shape;62;p14"/>
          <p:cNvSpPr txBox="1">
            <a:spLocks noGrp="1"/>
          </p:cNvSpPr>
          <p:nvPr>
            <p:ph type="body" idx="1"/>
          </p:nvPr>
        </p:nvSpPr>
        <p:spPr>
          <a:xfrm>
            <a:off x="311700" y="1152474"/>
            <a:ext cx="4260300" cy="3662625"/>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Char char="●"/>
            </a:pPr>
            <a:r>
              <a:rPr lang="en" sz="1200">
                <a:solidFill>
                  <a:schemeClr val="dk1"/>
                </a:solidFill>
              </a:rPr>
              <a:t>A crisis highlighted through Jenny’s case, which includes the lost of her father ,memory and mobility problems of her mother and indicates the requirements of  help in completing daily tasks.</a:t>
            </a:r>
            <a:endParaRPr sz="1200">
              <a:solidFill>
                <a:schemeClr val="dk1"/>
              </a:solidFill>
            </a:endParaRPr>
          </a:p>
          <a:p>
            <a:pPr marL="457200" lvl="0" indent="-304800" algn="just" rtl="0">
              <a:lnSpc>
                <a:spcPct val="150000"/>
              </a:lnSpc>
              <a:spcBef>
                <a:spcPts val="0"/>
              </a:spcBef>
              <a:spcAft>
                <a:spcPts val="0"/>
              </a:spcAft>
              <a:buClr>
                <a:schemeClr val="dk1"/>
              </a:buClr>
              <a:buSzPts val="1200"/>
              <a:buChar char="●"/>
            </a:pPr>
            <a:r>
              <a:rPr lang="en" sz="1200">
                <a:solidFill>
                  <a:schemeClr val="dk1"/>
                </a:solidFill>
              </a:rPr>
              <a:t>Jenny has been helping her mother for the past 5 years, and it has hindered this child’s own development, who is only 16 years old. </a:t>
            </a:r>
            <a:endParaRPr sz="1200">
              <a:solidFill>
                <a:schemeClr val="dk1"/>
              </a:solidFill>
            </a:endParaRPr>
          </a:p>
          <a:p>
            <a:pPr marL="457200" lvl="0" indent="-304800" algn="just" rtl="0">
              <a:lnSpc>
                <a:spcPct val="150000"/>
              </a:lnSpc>
              <a:spcBef>
                <a:spcPts val="0"/>
              </a:spcBef>
              <a:spcAft>
                <a:spcPts val="0"/>
              </a:spcAft>
              <a:buClr>
                <a:schemeClr val="dk1"/>
              </a:buClr>
              <a:buSzPts val="1200"/>
              <a:buChar char="●"/>
            </a:pPr>
            <a:r>
              <a:rPr lang="en" sz="1200">
                <a:solidFill>
                  <a:schemeClr val="dk1"/>
                </a:solidFill>
              </a:rPr>
              <a:t>The key aim of developing this presentation is to explore and elaborate on the current situation of Jenney as well as provide some solutions through physical therapy implications. </a:t>
            </a:r>
            <a:endParaRPr sz="1200">
              <a:solidFill>
                <a:schemeClr val="dk1"/>
              </a:solidFill>
            </a:endParaRPr>
          </a:p>
        </p:txBody>
      </p:sp>
      <p:pic>
        <p:nvPicPr>
          <p:cNvPr id="63" name="Google Shape;63;p14"/>
          <p:cNvPicPr preferRelativeResize="0"/>
          <p:nvPr/>
        </p:nvPicPr>
        <p:blipFill>
          <a:blip r:embed="rId3">
            <a:alphaModFix/>
          </a:blip>
          <a:stretch>
            <a:fillRect/>
          </a:stretch>
        </p:blipFill>
        <p:spPr>
          <a:xfrm>
            <a:off x="4837814" y="1152474"/>
            <a:ext cx="4111446" cy="3631914"/>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10000">
              <a:schemeClr val="accent3">
                <a:lumMod val="67000"/>
              </a:schemeClr>
            </a:gs>
            <a:gs pos="0">
              <a:schemeClr val="accent3">
                <a:lumMod val="97000"/>
                <a:lumOff val="3000"/>
              </a:schemeClr>
            </a:gs>
            <a:gs pos="13000">
              <a:schemeClr val="accent3">
                <a:lumMod val="60000"/>
                <a:lumOff val="40000"/>
              </a:schemeClr>
            </a:gs>
          </a:gsLst>
          <a:lin ang="16200000" scaled="1"/>
          <a:tileRect/>
        </a:gradFill>
        <a:effectLst/>
      </p:bgPr>
    </p:bg>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311700" y="252776"/>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US" sz="2400" b="1"/>
              <a:t>SELECTION OF A PSYCHOLOGICAL LIFESPAN THEORY</a:t>
            </a:r>
          </a:p>
        </p:txBody>
      </p:sp>
      <p:sp>
        <p:nvSpPr>
          <p:cNvPr id="69" name="Google Shape;69;p15"/>
          <p:cNvSpPr txBox="1">
            <a:spLocks noGrp="1"/>
          </p:cNvSpPr>
          <p:nvPr>
            <p:ph type="body" idx="1"/>
          </p:nvPr>
        </p:nvSpPr>
        <p:spPr>
          <a:xfrm>
            <a:off x="4954771" y="1158949"/>
            <a:ext cx="3877503" cy="3533226"/>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Char char="●"/>
            </a:pPr>
            <a:r>
              <a:rPr lang="en" sz="1200">
                <a:solidFill>
                  <a:schemeClr val="dk1"/>
                </a:solidFill>
              </a:rPr>
              <a:t>The examination of human growth, change, as well as stability from conception to death, despite focusing on adulthood or childhood, is considered the Psychological lifespan theory (Bleidorn, 2024, p. 457). </a:t>
            </a:r>
            <a:endParaRPr sz="1200">
              <a:solidFill>
                <a:schemeClr val="dk1"/>
              </a:solidFill>
            </a:endParaRPr>
          </a:p>
          <a:p>
            <a:pPr marL="457200" lvl="0" indent="-304800" algn="just" rtl="0">
              <a:lnSpc>
                <a:spcPct val="150000"/>
              </a:lnSpc>
              <a:spcBef>
                <a:spcPts val="0"/>
              </a:spcBef>
              <a:spcAft>
                <a:spcPts val="0"/>
              </a:spcAft>
              <a:buClr>
                <a:schemeClr val="dk1"/>
              </a:buClr>
              <a:buSzPts val="1200"/>
              <a:buChar char="●"/>
            </a:pPr>
            <a:r>
              <a:rPr lang="en" sz="1200">
                <a:solidFill>
                  <a:schemeClr val="dk1"/>
                </a:solidFill>
              </a:rPr>
              <a:t>Piaget’s Theory of Cognitive Development has been selected for understanding the psychological and developmental trajectory of Jenny.</a:t>
            </a:r>
            <a:endParaRPr sz="1200">
              <a:solidFill>
                <a:schemeClr val="dk1"/>
              </a:solidFill>
            </a:endParaRPr>
          </a:p>
          <a:p>
            <a:pPr marL="457200" lvl="0" indent="-304800" algn="just" rtl="0">
              <a:lnSpc>
                <a:spcPct val="150000"/>
              </a:lnSpc>
              <a:spcBef>
                <a:spcPts val="0"/>
              </a:spcBef>
              <a:spcAft>
                <a:spcPts val="0"/>
              </a:spcAft>
              <a:buClr>
                <a:schemeClr val="dk1"/>
              </a:buClr>
              <a:buSzPts val="1200"/>
              <a:buChar char="●"/>
            </a:pPr>
            <a:r>
              <a:rPr lang="en" sz="1200">
                <a:solidFill>
                  <a:schemeClr val="dk1"/>
                </a:solidFill>
              </a:rPr>
              <a:t>Abstract reasoning, along with critical thinking, is the key aspect of this selected theory that can lead to cognitive development in Jenny.</a:t>
            </a:r>
            <a:endParaRPr sz="1200">
              <a:solidFill>
                <a:schemeClr val="dk1"/>
              </a:solidFill>
            </a:endParaRPr>
          </a:p>
        </p:txBody>
      </p:sp>
      <p:pic>
        <p:nvPicPr>
          <p:cNvPr id="70" name="Google Shape;70;p15"/>
          <p:cNvPicPr preferRelativeResize="0"/>
          <p:nvPr/>
        </p:nvPicPr>
        <p:blipFill>
          <a:blip r:embed="rId3">
            <a:alphaModFix/>
          </a:blip>
          <a:stretch>
            <a:fillRect/>
          </a:stretch>
        </p:blipFill>
        <p:spPr>
          <a:xfrm>
            <a:off x="152399" y="1350336"/>
            <a:ext cx="4706680" cy="3051544"/>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Shape 74"/>
        <p:cNvGrpSpPr/>
        <p:nvPr/>
      </p:nvGrpSpPr>
      <p:grpSpPr>
        <a:xfrm>
          <a:off x="0" y="0"/>
          <a:ext cx="0" cy="0"/>
          <a:chOff x="0" y="0"/>
          <a:chExt cx="0" cy="0"/>
        </a:xfrm>
      </p:grpSpPr>
      <p:sp>
        <p:nvSpPr>
          <p:cNvPr id="75" name="Google Shape;75;p16"/>
          <p:cNvSpPr txBox="1">
            <a:spLocks noGrp="1"/>
          </p:cNvSpPr>
          <p:nvPr>
            <p:ph type="title"/>
          </p:nvPr>
        </p:nvSpPr>
        <p:spPr>
          <a:xfrm>
            <a:off x="95693" y="152900"/>
            <a:ext cx="8895907" cy="864825"/>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US" sz="2400" b="1"/>
              <a:t>THE LIFESPAN THEORY: PIAGET’S COGNITIVE DEVELOPMENT THEORY</a:t>
            </a:r>
            <a:br>
              <a:rPr lang="en-US" sz="2400" b="1"/>
            </a:br>
            <a:endParaRPr sz="2400" b="1"/>
          </a:p>
        </p:txBody>
      </p:sp>
      <p:sp>
        <p:nvSpPr>
          <p:cNvPr id="76" name="Google Shape;76;p16"/>
          <p:cNvSpPr txBox="1">
            <a:spLocks noGrp="1"/>
          </p:cNvSpPr>
          <p:nvPr>
            <p:ph type="body" idx="1"/>
          </p:nvPr>
        </p:nvSpPr>
        <p:spPr>
          <a:xfrm>
            <a:off x="171325" y="1573900"/>
            <a:ext cx="4169100" cy="3416700"/>
          </a:xfrm>
          <a:prstGeom prst="rect">
            <a:avLst/>
          </a:prstGeom>
        </p:spPr>
        <p:txBody>
          <a:bodyPr spcFirstLastPara="1" wrap="square" lIns="91425" tIns="91425" rIns="91425" bIns="91425" anchor="t" anchorCtr="0">
            <a:normAutofit/>
          </a:bodyPr>
          <a:lstStyle/>
          <a:p>
            <a:pPr marL="457200" lvl="0" indent="-298450" algn="just" rtl="0">
              <a:lnSpc>
                <a:spcPct val="150000"/>
              </a:lnSpc>
              <a:spcBef>
                <a:spcPts val="0"/>
              </a:spcBef>
              <a:spcAft>
                <a:spcPts val="0"/>
              </a:spcAft>
              <a:buClr>
                <a:schemeClr val="dk1"/>
              </a:buClr>
              <a:buSzPts val="1100"/>
              <a:buChar char="●"/>
            </a:pPr>
            <a:r>
              <a:rPr lang="en" sz="1100">
                <a:solidFill>
                  <a:schemeClr val="dk1"/>
                </a:solidFill>
              </a:rPr>
              <a:t>Sensorimotor Stage, Preoperational Stage, Concrete Operational Stage and Formal Operational Stage are the four stages of Piaget’s Theory to measure cognitive development of an individual ( Pakpahan and Saragih, 2022, p. 56).</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The Concrete Operational Stage and Formal Operational Stage can be relevant to explore Jenny’s case that signifies 7 to 11+ years.</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As per Pakpahan and Saragih (2022, p. 57), logics are applied to concrete objects in the Concrete Operational Stage, and the Formal Operational Stage promotes thinking through abstracts.</a:t>
            </a:r>
            <a:endParaRPr sz="1100">
              <a:solidFill>
                <a:schemeClr val="dk1"/>
              </a:solidFill>
            </a:endParaRPr>
          </a:p>
        </p:txBody>
      </p:sp>
      <p:pic>
        <p:nvPicPr>
          <p:cNvPr id="77" name="Google Shape;77;p16"/>
          <p:cNvPicPr preferRelativeResize="0"/>
          <p:nvPr/>
        </p:nvPicPr>
        <p:blipFill>
          <a:blip r:embed="rId3">
            <a:alphaModFix/>
          </a:blip>
          <a:stretch>
            <a:fillRect/>
          </a:stretch>
        </p:blipFill>
        <p:spPr>
          <a:xfrm>
            <a:off x="4463725" y="1524550"/>
            <a:ext cx="4527875" cy="346605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40000"/>
                <a:lumOff val="60000"/>
              </a:schemeClr>
            </a:gs>
            <a:gs pos="100000">
              <a:schemeClr val="accent5">
                <a:lumMod val="95000"/>
                <a:lumOff val="5000"/>
              </a:schemeClr>
            </a:gs>
            <a:gs pos="100000">
              <a:schemeClr val="accent5">
                <a:lumMod val="60000"/>
              </a:schemeClr>
            </a:gs>
          </a:gsLst>
          <a:path path="circle">
            <a:fillToRect l="50000" t="130000" r="50000" b="-30000"/>
          </a:path>
          <a:tileRect/>
        </a:gradFill>
        <a:effectLst/>
      </p:bgPr>
    </p:bg>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723014" y="260000"/>
            <a:ext cx="8109286"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IN" sz="2400" b="1"/>
              <a:t>ILLUSTRATION OF THE THEORY</a:t>
            </a:r>
          </a:p>
        </p:txBody>
      </p:sp>
      <p:sp>
        <p:nvSpPr>
          <p:cNvPr id="83" name="Google Shape;83;p17"/>
          <p:cNvSpPr txBox="1">
            <a:spLocks noGrp="1"/>
          </p:cNvSpPr>
          <p:nvPr>
            <p:ph type="body" idx="1"/>
          </p:nvPr>
        </p:nvSpPr>
        <p:spPr>
          <a:xfrm>
            <a:off x="4790978" y="1210491"/>
            <a:ext cx="4162547" cy="3432950"/>
          </a:xfrm>
          <a:prstGeom prst="rect">
            <a:avLst/>
          </a:prstGeom>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Clr>
                <a:schemeClr val="dk1"/>
              </a:buClr>
              <a:buSzPts val="1100"/>
              <a:buChar char="●"/>
            </a:pPr>
            <a:r>
              <a:rPr lang="en" sz="1100">
                <a:solidFill>
                  <a:schemeClr val="dk1"/>
                </a:solidFill>
              </a:rPr>
              <a:t>The main aspect of Piaget’s cognitive development theory is that children are not less intelligent than adults (Pedapati, 2022, p. 228).</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 Balance through applying mental health (Schemas), fitting new information into existing knowledge (Assimilation), and processing with the new information (Accommodation) are the main aspects behind the application of Piaget's Theory (Pedapati, 2022, p. 229).</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The illustration of Piaget's Theory signifies that learning sessions for children should be active, which can promote children’s developmental stage (Kumbar </a:t>
            </a:r>
            <a:r>
              <a:rPr lang="en" sz="1100" i="1">
                <a:solidFill>
                  <a:schemeClr val="dk1"/>
                </a:solidFill>
              </a:rPr>
              <a:t>et al</a:t>
            </a:r>
            <a:r>
              <a:rPr lang="en" sz="1100">
                <a:solidFill>
                  <a:schemeClr val="dk1"/>
                </a:solidFill>
              </a:rPr>
              <a:t>. 2023, p. 1).</a:t>
            </a:r>
            <a:endParaRPr sz="1100">
              <a:solidFill>
                <a:schemeClr val="dk1"/>
              </a:solidFill>
            </a:endParaRPr>
          </a:p>
        </p:txBody>
      </p:sp>
      <p:pic>
        <p:nvPicPr>
          <p:cNvPr id="84" name="Google Shape;84;p17"/>
          <p:cNvPicPr preferRelativeResize="0"/>
          <p:nvPr/>
        </p:nvPicPr>
        <p:blipFill>
          <a:blip r:embed="rId3">
            <a:alphaModFix/>
          </a:blip>
          <a:stretch>
            <a:fillRect/>
          </a:stretch>
        </p:blipFill>
        <p:spPr>
          <a:xfrm>
            <a:off x="409455" y="1072268"/>
            <a:ext cx="4162546" cy="3718409"/>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0">
              <a:schemeClr val="accent6">
                <a:lumMod val="45000"/>
                <a:lumOff val="55000"/>
              </a:schemeClr>
            </a:gs>
            <a:gs pos="0">
              <a:schemeClr val="accent6">
                <a:lumMod val="45000"/>
                <a:lumOff val="55000"/>
              </a:schemeClr>
            </a:gs>
            <a:gs pos="0">
              <a:schemeClr val="accent6">
                <a:lumMod val="30000"/>
                <a:lumOff val="70000"/>
              </a:schemeClr>
            </a:gs>
          </a:gsLst>
          <a:lin ang="5400000" scaled="1"/>
          <a:tileRect/>
        </a:gradFill>
        <a:effectLst/>
      </p:bgPr>
    </p:bg>
    <p:spTree>
      <p:nvGrpSpPr>
        <p:cNvPr id="1" name="Shape 88"/>
        <p:cNvGrpSpPr/>
        <p:nvPr/>
      </p:nvGrpSpPr>
      <p:grpSpPr>
        <a:xfrm>
          <a:off x="0" y="0"/>
          <a:ext cx="0" cy="0"/>
          <a:chOff x="0" y="0"/>
          <a:chExt cx="0" cy="0"/>
        </a:xfrm>
      </p:grpSpPr>
      <p:sp>
        <p:nvSpPr>
          <p:cNvPr id="89" name="Google Shape;89;p18"/>
          <p:cNvSpPr txBox="1">
            <a:spLocks noGrp="1"/>
          </p:cNvSpPr>
          <p:nvPr>
            <p:ph type="title"/>
          </p:nvPr>
        </p:nvSpPr>
        <p:spPr>
          <a:xfrm>
            <a:off x="311700" y="28837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US" sz="2400" b="1"/>
              <a:t>APPLY THE THEORY TO JENNY’S EXPERIENCES</a:t>
            </a:r>
          </a:p>
        </p:txBody>
      </p:sp>
      <p:sp>
        <p:nvSpPr>
          <p:cNvPr id="90" name="Google Shape;90;p18"/>
          <p:cNvSpPr txBox="1">
            <a:spLocks noGrp="1"/>
          </p:cNvSpPr>
          <p:nvPr>
            <p:ph type="body" idx="1"/>
          </p:nvPr>
        </p:nvSpPr>
        <p:spPr>
          <a:xfrm>
            <a:off x="311700" y="1351875"/>
            <a:ext cx="4260300" cy="3216900"/>
          </a:xfrm>
          <a:prstGeom prst="rect">
            <a:avLst/>
          </a:prstGeom>
        </p:spPr>
        <p:txBody>
          <a:bodyPr spcFirstLastPara="1" wrap="square" lIns="91425" tIns="91425" rIns="91425" bIns="91425" anchor="t" anchorCtr="0">
            <a:normAutofit/>
          </a:bodyPr>
          <a:lstStyle/>
          <a:p>
            <a:pPr marL="457200" lvl="0" indent="-298450" algn="just" rtl="0">
              <a:lnSpc>
                <a:spcPct val="150000"/>
              </a:lnSpc>
              <a:spcBef>
                <a:spcPts val="0"/>
              </a:spcBef>
              <a:spcAft>
                <a:spcPts val="0"/>
              </a:spcAft>
              <a:buClr>
                <a:schemeClr val="dk1"/>
              </a:buClr>
              <a:buSzPts val="1100"/>
              <a:buChar char="●"/>
            </a:pPr>
            <a:r>
              <a:rPr lang="en" sz="1100">
                <a:solidFill>
                  <a:schemeClr val="dk1"/>
                </a:solidFill>
              </a:rPr>
              <a:t>The Concrete Operational Stage in Piaget's Theory focuses on tangible events for understanding the situation (Pedapati, 2022, p. 237).</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It has been recognised that Jenny delivers caregiving to her mother from the age of 11, after her father’s death which disrupts her own educational performance.</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The Formal Operational Stage in Piaget's Theory focuses on hypothetical-deductive reasoning along with finding future possibilities (Pedapati, 2022, p. 230).</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The mindset development of adolescents is totally deducted from Jenny’s case, as this child is critically involved in her mother’s medication.</a:t>
            </a:r>
            <a:endParaRPr sz="1100">
              <a:solidFill>
                <a:schemeClr val="dk1"/>
              </a:solidFill>
            </a:endParaRPr>
          </a:p>
        </p:txBody>
      </p:sp>
      <p:pic>
        <p:nvPicPr>
          <p:cNvPr id="91" name="Google Shape;91;p18"/>
          <p:cNvPicPr preferRelativeResize="0"/>
          <p:nvPr/>
        </p:nvPicPr>
        <p:blipFill>
          <a:blip r:embed="rId3">
            <a:alphaModFix/>
          </a:blip>
          <a:stretch>
            <a:fillRect/>
          </a:stretch>
        </p:blipFill>
        <p:spPr>
          <a:xfrm>
            <a:off x="4784651" y="1351875"/>
            <a:ext cx="4145874" cy="3314176"/>
          </a:xfrm>
          <a:prstGeom prst="rect">
            <a:avLst/>
          </a:prstGeom>
          <a:noFill/>
          <a:ln w="28575">
            <a:solidFill>
              <a:schemeClr val="tx1"/>
            </a:solid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67000"/>
              </a:schemeClr>
            </a:gs>
            <a:gs pos="100000">
              <a:schemeClr val="accent1">
                <a:lumMod val="97000"/>
                <a:lumOff val="3000"/>
              </a:schemeClr>
            </a:gs>
            <a:gs pos="96000">
              <a:schemeClr val="accent1">
                <a:lumMod val="60000"/>
                <a:lumOff val="40000"/>
              </a:schemeClr>
            </a:gs>
          </a:gsLst>
          <a:lin ang="16200000" scaled="1"/>
          <a:tileRect/>
        </a:gradFill>
        <a:effectLst/>
      </p:bgPr>
    </p:bg>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xfrm>
            <a:off x="311700" y="257466"/>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IN" sz="2400" b="1"/>
              <a:t>PRACTICAL STRATEGIES OR INTERVENTIONS</a:t>
            </a:r>
          </a:p>
        </p:txBody>
      </p:sp>
      <p:sp>
        <p:nvSpPr>
          <p:cNvPr id="97" name="Google Shape;97;p19"/>
          <p:cNvSpPr txBox="1">
            <a:spLocks noGrp="1"/>
          </p:cNvSpPr>
          <p:nvPr>
            <p:ph type="body" idx="1"/>
          </p:nvPr>
        </p:nvSpPr>
        <p:spPr>
          <a:xfrm>
            <a:off x="311700" y="1152475"/>
            <a:ext cx="4260300" cy="3788700"/>
          </a:xfrm>
          <a:prstGeom prst="rect">
            <a:avLst/>
          </a:prstGeom>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Clr>
                <a:schemeClr val="dk1"/>
              </a:buClr>
              <a:buSzPts val="1100"/>
              <a:buChar char="●"/>
            </a:pPr>
            <a:r>
              <a:rPr lang="en" sz="1100">
                <a:solidFill>
                  <a:schemeClr val="dk1"/>
                </a:solidFill>
              </a:rPr>
              <a:t>Metacognition Coaching indicates the process of thinking about thinking and designing a self-regulation system for promoting cognitive development (Bocoș </a:t>
            </a:r>
            <a:r>
              <a:rPr lang="en" sz="1100" i="1">
                <a:solidFill>
                  <a:schemeClr val="dk1"/>
                </a:solidFill>
              </a:rPr>
              <a:t>et al.</a:t>
            </a:r>
            <a:r>
              <a:rPr lang="en" sz="1100">
                <a:solidFill>
                  <a:schemeClr val="dk1"/>
                </a:solidFill>
              </a:rPr>
              <a:t> 2024, p.7).</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Practical implications of this intervention, Metacognition Coaching in the case of Jenny, can include self-questioning and reflective journaling for motivating academic motivation.</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Another interview suitable to address Jenny’s case is Peer-group integration, which can help to keep an individual’s identity and cooperate to reach the common goals.</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An individual is being accepted, included, as well as socially connected within a group with the same interests through Peer-group integration (Ribeiro </a:t>
            </a:r>
            <a:r>
              <a:rPr lang="en" sz="1100" i="1">
                <a:solidFill>
                  <a:schemeClr val="dk1"/>
                </a:solidFill>
              </a:rPr>
              <a:t>et al</a:t>
            </a:r>
            <a:r>
              <a:rPr lang="en" sz="1100">
                <a:solidFill>
                  <a:schemeClr val="dk1"/>
                </a:solidFill>
              </a:rPr>
              <a:t>. 2023, p.2).</a:t>
            </a:r>
            <a:endParaRPr sz="1100">
              <a:solidFill>
                <a:schemeClr val="dk1"/>
              </a:solidFill>
            </a:endParaRPr>
          </a:p>
        </p:txBody>
      </p:sp>
      <p:pic>
        <p:nvPicPr>
          <p:cNvPr id="98" name="Google Shape;98;p19"/>
          <p:cNvPicPr preferRelativeResize="0"/>
          <p:nvPr/>
        </p:nvPicPr>
        <p:blipFill>
          <a:blip r:embed="rId3">
            <a:alphaModFix/>
          </a:blip>
          <a:stretch>
            <a:fillRect/>
          </a:stretch>
        </p:blipFill>
        <p:spPr>
          <a:xfrm>
            <a:off x="4724400" y="1298933"/>
            <a:ext cx="4107900" cy="3321593"/>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5">
                <a:lumMod val="67000"/>
              </a:schemeClr>
            </a:gs>
            <a:gs pos="8000">
              <a:schemeClr val="accent5">
                <a:lumMod val="97000"/>
                <a:lumOff val="3000"/>
              </a:schemeClr>
            </a:gs>
            <a:gs pos="76000">
              <a:schemeClr val="accent5">
                <a:lumMod val="60000"/>
                <a:lumOff val="40000"/>
              </a:schemeClr>
            </a:gs>
          </a:gsLst>
          <a:lin ang="16200000" scaled="1"/>
          <a:tileRect/>
        </a:gradFill>
        <a:effectLst/>
      </p:bgPr>
    </p:bg>
    <p:spTree>
      <p:nvGrpSpPr>
        <p:cNvPr id="1" name="Shape 102"/>
        <p:cNvGrpSpPr/>
        <p:nvPr/>
      </p:nvGrpSpPr>
      <p:grpSpPr>
        <a:xfrm>
          <a:off x="0" y="0"/>
          <a:ext cx="0" cy="0"/>
          <a:chOff x="0" y="0"/>
          <a:chExt cx="0" cy="0"/>
        </a:xfrm>
      </p:grpSpPr>
      <p:sp>
        <p:nvSpPr>
          <p:cNvPr id="103" name="Google Shape;103;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US" sz="2400" b="1"/>
              <a:t>NATURE AND NURTURE FOR SHAPING DEVELOPMENT</a:t>
            </a:r>
          </a:p>
        </p:txBody>
      </p:sp>
      <p:sp>
        <p:nvSpPr>
          <p:cNvPr id="104" name="Google Shape;104;p20"/>
          <p:cNvSpPr txBox="1">
            <a:spLocks noGrp="1"/>
          </p:cNvSpPr>
          <p:nvPr>
            <p:ph type="body" idx="1"/>
          </p:nvPr>
        </p:nvSpPr>
        <p:spPr>
          <a:xfrm>
            <a:off x="4572000" y="1697250"/>
            <a:ext cx="4260300" cy="2640834"/>
          </a:xfrm>
          <a:prstGeom prst="rect">
            <a:avLst/>
          </a:prstGeom>
        </p:spPr>
        <p:txBody>
          <a:bodyPr spcFirstLastPara="1" wrap="square" lIns="91425" tIns="91425" rIns="91425" bIns="91425" anchor="t" anchorCtr="0">
            <a:normAutofit/>
          </a:bodyPr>
          <a:lstStyle/>
          <a:p>
            <a:pPr marL="457200" lvl="0" indent="-298450" algn="just" rtl="0">
              <a:lnSpc>
                <a:spcPct val="150000"/>
              </a:lnSpc>
              <a:spcBef>
                <a:spcPts val="0"/>
              </a:spcBef>
              <a:spcAft>
                <a:spcPts val="0"/>
              </a:spcAft>
              <a:buClr>
                <a:schemeClr val="dk1"/>
              </a:buClr>
              <a:buSzPts val="1100"/>
              <a:buChar char="●"/>
            </a:pPr>
            <a:r>
              <a:rPr lang="en" sz="1100">
                <a:solidFill>
                  <a:schemeClr val="dk1"/>
                </a:solidFill>
              </a:rPr>
              <a:t>In shaping the cognitive development of Jenney, the biological influence (nature) can inspire the self-development indicated by her mid-adolescent mindset.</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Chiang </a:t>
            </a:r>
            <a:r>
              <a:rPr lang="en" sz="1100" i="1">
                <a:solidFill>
                  <a:schemeClr val="dk1"/>
                </a:solidFill>
              </a:rPr>
              <a:t>et al. </a:t>
            </a:r>
            <a:r>
              <a:rPr lang="en" sz="1100">
                <a:solidFill>
                  <a:schemeClr val="dk1"/>
                </a:solidFill>
              </a:rPr>
              <a:t>(2022, p.4) have stated that the adolescent stage is the era of brain development, and it easily handles stress levels. </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On the other hand, Environmental Influences (Nurture) regarding life experiences can hinder Jenney’s development through emotional regulation.</a:t>
            </a:r>
            <a:endParaRPr sz="1100">
              <a:solidFill>
                <a:schemeClr val="dk1"/>
              </a:solidFill>
            </a:endParaRPr>
          </a:p>
        </p:txBody>
      </p:sp>
      <p:pic>
        <p:nvPicPr>
          <p:cNvPr id="105" name="Google Shape;105;p20"/>
          <p:cNvPicPr preferRelativeResize="0"/>
          <p:nvPr/>
        </p:nvPicPr>
        <p:blipFill>
          <a:blip r:embed="rId3">
            <a:alphaModFix/>
          </a:blip>
          <a:stretch>
            <a:fillRect/>
          </a:stretch>
        </p:blipFill>
        <p:spPr>
          <a:xfrm>
            <a:off x="311700" y="1445708"/>
            <a:ext cx="4065700" cy="3293217"/>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0">
              <a:schemeClr val="accent3">
                <a:lumMod val="45000"/>
                <a:lumOff val="55000"/>
              </a:schemeClr>
            </a:gs>
            <a:gs pos="0">
              <a:schemeClr val="accent3">
                <a:lumMod val="45000"/>
                <a:lumOff val="55000"/>
              </a:schemeClr>
            </a:gs>
            <a:gs pos="100000">
              <a:schemeClr val="accent3">
                <a:lumMod val="30000"/>
                <a:lumOff val="70000"/>
              </a:schemeClr>
            </a:gs>
          </a:gsLst>
          <a:lin ang="5400000" scaled="1"/>
          <a:tileRect/>
        </a:gradFill>
        <a:effectLst/>
      </p:bgPr>
    </p:bg>
    <p:spTree>
      <p:nvGrpSpPr>
        <p:cNvPr id="1" name="Shape 109"/>
        <p:cNvGrpSpPr/>
        <p:nvPr/>
      </p:nvGrpSpPr>
      <p:grpSpPr>
        <a:xfrm>
          <a:off x="0" y="0"/>
          <a:ext cx="0" cy="0"/>
          <a:chOff x="0" y="0"/>
          <a:chExt cx="0" cy="0"/>
        </a:xfrm>
      </p:grpSpPr>
      <p:sp>
        <p:nvSpPr>
          <p:cNvPr id="110" name="Google Shape;110;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US" sz="2400" b="1"/>
              <a:t>USEFULNESS AND LIMITATIONS OF THE THEORY</a:t>
            </a:r>
            <a:endParaRPr sz="2400" b="1"/>
          </a:p>
        </p:txBody>
      </p:sp>
      <p:sp>
        <p:nvSpPr>
          <p:cNvPr id="111" name="Google Shape;111;p21"/>
          <p:cNvSpPr txBox="1">
            <a:spLocks noGrp="1"/>
          </p:cNvSpPr>
          <p:nvPr>
            <p:ph type="body" idx="1"/>
          </p:nvPr>
        </p:nvSpPr>
        <p:spPr>
          <a:xfrm>
            <a:off x="5029200" y="1330694"/>
            <a:ext cx="3803100" cy="3570915"/>
          </a:xfrm>
          <a:prstGeom prst="rect">
            <a:avLst/>
          </a:prstGeom>
        </p:spPr>
        <p:txBody>
          <a:bodyPr spcFirstLastPara="1" wrap="square" lIns="91425" tIns="91425" rIns="91425" bIns="91425" anchor="t" anchorCtr="0">
            <a:normAutofit lnSpcReduction="10000"/>
          </a:bodyPr>
          <a:lstStyle/>
          <a:p>
            <a:pPr marL="457200" lvl="0" indent="-298450" algn="just" rtl="0">
              <a:lnSpc>
                <a:spcPct val="150000"/>
              </a:lnSpc>
              <a:spcBef>
                <a:spcPts val="0"/>
              </a:spcBef>
              <a:spcAft>
                <a:spcPts val="0"/>
              </a:spcAft>
              <a:buClr>
                <a:schemeClr val="dk1"/>
              </a:buClr>
              <a:buSzPts val="1100"/>
              <a:buChar char="●"/>
            </a:pPr>
            <a:r>
              <a:rPr lang="en" sz="1100">
                <a:solidFill>
                  <a:schemeClr val="dk1"/>
                </a:solidFill>
              </a:rPr>
              <a:t>Piaget’s theory of cognitive development is useful in understanding the psychology of children based on the developmental stage (Pedapati, 2022, p. 231).</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Discovery-based learning has been tailored by Piaget’s theory, which balances knowledge and life experiences.</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For instance, Metacognition Coaching can be applied to address Jenny’s situation, which provides self-regulation tasks considering the current state.</a:t>
            </a:r>
            <a:endParaRPr sz="11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100">
                <a:solidFill>
                  <a:schemeClr val="dk1"/>
                </a:solidFill>
              </a:rPr>
              <a:t>However, Piaget’s theory does not consider social and cultural influences, which reduce the acceleration of learning.</a:t>
            </a:r>
            <a:endParaRPr sz="1100">
              <a:solidFill>
                <a:schemeClr val="dk1"/>
              </a:solidFill>
            </a:endParaRPr>
          </a:p>
        </p:txBody>
      </p:sp>
      <p:pic>
        <p:nvPicPr>
          <p:cNvPr id="112" name="Google Shape;112;p21"/>
          <p:cNvPicPr preferRelativeResize="0"/>
          <p:nvPr/>
        </p:nvPicPr>
        <p:blipFill>
          <a:blip r:embed="rId3">
            <a:alphaModFix/>
          </a:blip>
          <a:stretch>
            <a:fillRect/>
          </a:stretch>
        </p:blipFill>
        <p:spPr>
          <a:xfrm>
            <a:off x="482008" y="1396220"/>
            <a:ext cx="4185685" cy="3302255"/>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67000"/>
              </a:schemeClr>
            </a:gs>
            <a:gs pos="0">
              <a:schemeClr val="accent4">
                <a:lumMod val="97000"/>
                <a:lumOff val="3000"/>
              </a:schemeClr>
            </a:gs>
            <a:gs pos="0">
              <a:schemeClr val="accent4">
                <a:lumMod val="60000"/>
                <a:lumOff val="40000"/>
              </a:schemeClr>
            </a:gs>
          </a:gsLst>
          <a:lin ang="16200000" scaled="1"/>
          <a:tileRect/>
        </a:gradFill>
        <a:effectLst/>
      </p:bgPr>
    </p:bg>
    <p:spTree>
      <p:nvGrpSpPr>
        <p:cNvPr id="1" name="Shape 116"/>
        <p:cNvGrpSpPr/>
        <p:nvPr/>
      </p:nvGrpSpPr>
      <p:grpSpPr>
        <a:xfrm>
          <a:off x="0" y="0"/>
          <a:ext cx="0" cy="0"/>
          <a:chOff x="0" y="0"/>
          <a:chExt cx="0" cy="0"/>
        </a:xfrm>
      </p:grpSpPr>
      <p:sp>
        <p:nvSpPr>
          <p:cNvPr id="117" name="Google Shape;117;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IN" sz="2400" b="1"/>
              <a:t>CONCLUSION</a:t>
            </a:r>
          </a:p>
        </p:txBody>
      </p:sp>
      <p:sp>
        <p:nvSpPr>
          <p:cNvPr id="118" name="Google Shape;118;p22"/>
          <p:cNvSpPr txBox="1">
            <a:spLocks noGrp="1"/>
          </p:cNvSpPr>
          <p:nvPr>
            <p:ph type="body" idx="1"/>
          </p:nvPr>
        </p:nvSpPr>
        <p:spPr>
          <a:xfrm>
            <a:off x="742272" y="1421132"/>
            <a:ext cx="8208439" cy="1875181"/>
          </a:xfrm>
          <a:prstGeom prst="rect">
            <a:avLst/>
          </a:prstGeom>
          <a:solidFill>
            <a:schemeClr val="accent1">
              <a:lumMod val="40000"/>
              <a:lumOff val="60000"/>
            </a:schemeClr>
          </a:solidFill>
        </p:spPr>
        <p:txBody>
          <a:bodyPr spcFirstLastPara="1" wrap="square" lIns="91425" tIns="91425" rIns="91425" bIns="91425" anchor="t" anchorCtr="0">
            <a:normAutofit/>
          </a:bodyPr>
          <a:lstStyle/>
          <a:p>
            <a:pPr marL="457200" lvl="0" indent="-298450" algn="just" rtl="0">
              <a:lnSpc>
                <a:spcPct val="150000"/>
              </a:lnSpc>
              <a:spcBef>
                <a:spcPts val="0"/>
              </a:spcBef>
              <a:spcAft>
                <a:spcPts val="0"/>
              </a:spcAft>
              <a:buClr>
                <a:schemeClr val="dk1"/>
              </a:buClr>
              <a:buSzPts val="1100"/>
              <a:buChar char="●"/>
            </a:pPr>
            <a:r>
              <a:rPr lang="en" sz="1400">
                <a:solidFill>
                  <a:schemeClr val="dk1"/>
                </a:solidFill>
              </a:rPr>
              <a:t>It can be summed up from the above discussion that Piaget’s theory supports cognitive development of Jenney by designing activities such as self-reflection and journaling.</a:t>
            </a:r>
            <a:endParaRPr sz="14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 sz="1400">
                <a:solidFill>
                  <a:schemeClr val="dk1"/>
                </a:solidFill>
              </a:rPr>
              <a:t>Jenney’s mother's situation can be addressed by joining a similar social group that can provide support to balance the events through practical help.</a:t>
            </a:r>
            <a:endParaRPr sz="1400">
              <a:solidFill>
                <a:schemeClr val="dk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358950" y="-58793"/>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IN" sz="2400" b="1"/>
              <a:t>REFERENCES</a:t>
            </a:r>
          </a:p>
        </p:txBody>
      </p:sp>
      <p:sp>
        <p:nvSpPr>
          <p:cNvPr id="124" name="Google Shape;124;p23"/>
          <p:cNvSpPr txBox="1">
            <a:spLocks noGrp="1"/>
          </p:cNvSpPr>
          <p:nvPr>
            <p:ph type="body" idx="1"/>
          </p:nvPr>
        </p:nvSpPr>
        <p:spPr>
          <a:xfrm>
            <a:off x="264450" y="513907"/>
            <a:ext cx="8617200" cy="4233468"/>
          </a:xfrm>
          <a:prstGeom prst="rect">
            <a:avLst/>
          </a:prstGeom>
        </p:spPr>
        <p:txBody>
          <a:bodyPr spcFirstLastPara="1" wrap="square" lIns="91425" tIns="91425" rIns="91425" bIns="91425" anchor="t" anchorCtr="0">
            <a:noAutofit/>
          </a:bodyPr>
          <a:lstStyle/>
          <a:p>
            <a:pPr marL="457200" lvl="0" indent="-285750" algn="just" rtl="0">
              <a:lnSpc>
                <a:spcPct val="150000"/>
              </a:lnSpc>
              <a:spcBef>
                <a:spcPts val="1200"/>
              </a:spcBef>
              <a:spcAft>
                <a:spcPts val="0"/>
              </a:spcAft>
              <a:buClr>
                <a:schemeClr val="dk1"/>
              </a:buClr>
              <a:buSzPts val="900"/>
              <a:buChar char="●"/>
            </a:pPr>
            <a:r>
              <a:rPr lang="en" sz="900">
                <a:solidFill>
                  <a:schemeClr val="dk1"/>
                </a:solidFill>
                <a:highlight>
                  <a:srgbClr val="FFFFFF"/>
                </a:highlight>
              </a:rPr>
              <a:t>Bleidorn, W., (2024). ‘Toward a theory of lifespan personality trait development’. </a:t>
            </a:r>
            <a:r>
              <a:rPr lang="en" sz="900" i="1">
                <a:solidFill>
                  <a:schemeClr val="dk1"/>
                </a:solidFill>
                <a:highlight>
                  <a:srgbClr val="FFFFFF"/>
                </a:highlight>
              </a:rPr>
              <a:t>Annual Review of Developmental Psychology</a:t>
            </a:r>
            <a:r>
              <a:rPr lang="en" sz="900">
                <a:solidFill>
                  <a:schemeClr val="dk1"/>
                </a:solidFill>
                <a:highlight>
                  <a:srgbClr val="FFFFFF"/>
                </a:highlight>
              </a:rPr>
              <a:t>, </a:t>
            </a:r>
            <a:r>
              <a:rPr lang="en" sz="900" i="1">
                <a:solidFill>
                  <a:schemeClr val="dk1"/>
                </a:solidFill>
                <a:highlight>
                  <a:srgbClr val="FFFFFF"/>
                </a:highlight>
              </a:rPr>
              <a:t>6</a:t>
            </a:r>
            <a:r>
              <a:rPr lang="en" sz="900">
                <a:solidFill>
                  <a:schemeClr val="dk1"/>
                </a:solidFill>
                <a:highlight>
                  <a:srgbClr val="FFFFFF"/>
                </a:highlight>
              </a:rPr>
              <a:t>(1), pp.455-478. Available at:</a:t>
            </a:r>
            <a:r>
              <a:rPr lang="en" sz="900">
                <a:solidFill>
                  <a:schemeClr val="dk1"/>
                </a:solidFill>
                <a:highlight>
                  <a:srgbClr val="FFFFFF"/>
                </a:highlight>
                <a:uFill>
                  <a:noFill/>
                </a:uFill>
                <a:hlinkClick r:id="rId3">
                  <a:extLst>
                    <a:ext uri="{A12FA001-AC4F-418D-AE19-62706E023703}">
                      <ahyp:hlinkClr xmlns:ahyp="http://schemas.microsoft.com/office/drawing/2018/hyperlinkcolor" val="tx"/>
                    </a:ext>
                  </a:extLst>
                </a:hlinkClick>
              </a:rPr>
              <a:t> </a:t>
            </a:r>
            <a:r>
              <a:rPr lang="en" sz="900" u="sng">
                <a:solidFill>
                  <a:schemeClr val="dk1"/>
                </a:solidFill>
                <a:highlight>
                  <a:srgbClr val="FFFFFF"/>
                </a:highlight>
                <a:hlinkClick r:id="rId3">
                  <a:extLst>
                    <a:ext uri="{A12FA001-AC4F-418D-AE19-62706E023703}">
                      <ahyp:hlinkClr xmlns:ahyp="http://schemas.microsoft.com/office/drawing/2018/hyperlinkcolor" val="tx"/>
                    </a:ext>
                  </a:extLst>
                </a:hlinkClick>
              </a:rPr>
              <a:t>https://doi.org/10.1146/annurev-devpsych-010923-101709</a:t>
            </a:r>
            <a:r>
              <a:rPr lang="en" sz="900">
                <a:solidFill>
                  <a:schemeClr val="dk1"/>
                </a:solidFill>
                <a:highlight>
                  <a:srgbClr val="FFFFFF"/>
                </a:highlight>
              </a:rPr>
              <a:t> </a:t>
            </a:r>
            <a:r>
              <a:rPr lang="en" sz="900">
                <a:solidFill>
                  <a:schemeClr val="dk1"/>
                </a:solidFill>
              </a:rPr>
              <a:t>(Accessed: 20 February 2026)</a:t>
            </a:r>
            <a:endParaRPr sz="900">
              <a:solidFill>
                <a:schemeClr val="dk1"/>
              </a:solidFill>
            </a:endParaRPr>
          </a:p>
          <a:p>
            <a:pPr marL="457200" lvl="0" indent="-285750" algn="just" rtl="0">
              <a:lnSpc>
                <a:spcPct val="150000"/>
              </a:lnSpc>
              <a:spcBef>
                <a:spcPts val="0"/>
              </a:spcBef>
              <a:spcAft>
                <a:spcPts val="0"/>
              </a:spcAft>
              <a:buClr>
                <a:schemeClr val="dk1"/>
              </a:buClr>
              <a:buSzPts val="900"/>
              <a:buChar char="●"/>
            </a:pPr>
            <a:r>
              <a:rPr lang="en" sz="900">
                <a:solidFill>
                  <a:schemeClr val="dk1"/>
                </a:solidFill>
                <a:highlight>
                  <a:srgbClr val="FFFFFF"/>
                </a:highlight>
              </a:rPr>
              <a:t>Bocoș, M., Mara, D., Roman, A., Rad, D., Crișan, C., Balaș, E., Mara, E.L., Neacșu, M.G., Costache Colareza, C. and Ioana, T., (2024). ‘Mentoring and metacognition—Interferences and interdependencies’. </a:t>
            </a:r>
            <a:r>
              <a:rPr lang="en" sz="900" i="1">
                <a:solidFill>
                  <a:schemeClr val="dk1"/>
                </a:solidFill>
                <a:highlight>
                  <a:srgbClr val="FFFFFF"/>
                </a:highlight>
              </a:rPr>
              <a:t>Journal of Infrastructure, Policy and Development</a:t>
            </a:r>
            <a:r>
              <a:rPr lang="en" sz="900">
                <a:solidFill>
                  <a:schemeClr val="dk1"/>
                </a:solidFill>
                <a:highlight>
                  <a:srgbClr val="FFFFFF"/>
                </a:highlight>
              </a:rPr>
              <a:t>, </a:t>
            </a:r>
            <a:r>
              <a:rPr lang="en" sz="900" i="1">
                <a:solidFill>
                  <a:schemeClr val="dk1"/>
                </a:solidFill>
                <a:highlight>
                  <a:srgbClr val="FFFFFF"/>
                </a:highlight>
              </a:rPr>
              <a:t>8</a:t>
            </a:r>
            <a:r>
              <a:rPr lang="en" sz="900">
                <a:solidFill>
                  <a:schemeClr val="dk1"/>
                </a:solidFill>
                <a:highlight>
                  <a:srgbClr val="FFFFFF"/>
                </a:highlight>
              </a:rPr>
              <a:t>(2), p.2859. Available at:</a:t>
            </a:r>
            <a:r>
              <a:rPr lang="en" sz="900">
                <a:solidFill>
                  <a:schemeClr val="dk1"/>
                </a:solidFill>
                <a:highlight>
                  <a:srgbClr val="FFFFFF"/>
                </a:highlight>
                <a:uFill>
                  <a:noFill/>
                </a:uFill>
                <a:hlinkClick r:id="rId4">
                  <a:extLst>
                    <a:ext uri="{A12FA001-AC4F-418D-AE19-62706E023703}">
                      <ahyp:hlinkClr xmlns:ahyp="http://schemas.microsoft.com/office/drawing/2018/hyperlinkcolor" val="tx"/>
                    </a:ext>
                  </a:extLst>
                </a:hlinkClick>
              </a:rPr>
              <a:t> </a:t>
            </a:r>
            <a:r>
              <a:rPr lang="en" sz="900" u="sng">
                <a:solidFill>
                  <a:schemeClr val="dk1"/>
                </a:solidFill>
                <a:highlight>
                  <a:srgbClr val="FFFFFF"/>
                </a:highlight>
                <a:hlinkClick r:id="rId4">
                  <a:extLst>
                    <a:ext uri="{A12FA001-AC4F-418D-AE19-62706E023703}">
                      <ahyp:hlinkClr xmlns:ahyp="http://schemas.microsoft.com/office/drawing/2018/hyperlinkcolor" val="tx"/>
                    </a:ext>
                  </a:extLst>
                </a:hlinkClick>
              </a:rPr>
              <a:t>https://doi.org/10.24294/jipd.v8i2.28</a:t>
            </a:r>
            <a:r>
              <a:rPr lang="en" sz="900">
                <a:solidFill>
                  <a:schemeClr val="dk1"/>
                </a:solidFill>
                <a:highlight>
                  <a:srgbClr val="FFFFFF"/>
                </a:highlight>
              </a:rPr>
              <a:t> </a:t>
            </a:r>
            <a:r>
              <a:rPr lang="en" sz="900">
                <a:solidFill>
                  <a:schemeClr val="dk1"/>
                </a:solidFill>
              </a:rPr>
              <a:t>(Accessed: 20 February 2026)</a:t>
            </a:r>
            <a:endParaRPr sz="900">
              <a:solidFill>
                <a:schemeClr val="dk1"/>
              </a:solidFill>
            </a:endParaRPr>
          </a:p>
          <a:p>
            <a:pPr marL="457200" lvl="0" indent="-285750" algn="just" rtl="0">
              <a:lnSpc>
                <a:spcPct val="150000"/>
              </a:lnSpc>
              <a:spcBef>
                <a:spcPts val="0"/>
              </a:spcBef>
              <a:spcAft>
                <a:spcPts val="0"/>
              </a:spcAft>
              <a:buClr>
                <a:schemeClr val="dk1"/>
              </a:buClr>
              <a:buSzPts val="900"/>
              <a:buChar char="●"/>
            </a:pPr>
            <a:r>
              <a:rPr lang="en" sz="900">
                <a:solidFill>
                  <a:schemeClr val="dk1"/>
                </a:solidFill>
              </a:rPr>
              <a:t>Cerovac, M. and Keane, T., (2025). ‘Early insights into Piaget’s cognitive development model through the lens of the Technologies curriculum’. </a:t>
            </a:r>
            <a:r>
              <a:rPr lang="en" sz="900" i="1">
                <a:solidFill>
                  <a:schemeClr val="dk1"/>
                </a:solidFill>
              </a:rPr>
              <a:t>International Journal of Technology and Design Education</a:t>
            </a:r>
            <a:r>
              <a:rPr lang="en" sz="900">
                <a:solidFill>
                  <a:schemeClr val="dk1"/>
                </a:solidFill>
              </a:rPr>
              <a:t>, </a:t>
            </a:r>
            <a:r>
              <a:rPr lang="en" sz="900" i="1">
                <a:solidFill>
                  <a:schemeClr val="dk1"/>
                </a:solidFill>
              </a:rPr>
              <a:t>35</a:t>
            </a:r>
            <a:r>
              <a:rPr lang="en" sz="900">
                <a:solidFill>
                  <a:schemeClr val="dk1"/>
                </a:solidFill>
              </a:rPr>
              <a:t>(1), pp.61-81. Available at:</a:t>
            </a:r>
            <a:r>
              <a:rPr lang="en" sz="900">
                <a:solidFill>
                  <a:schemeClr val="dk1"/>
                </a:solidFill>
                <a:uFill>
                  <a:noFill/>
                </a:uFill>
                <a:hlinkClick r:id="rId5">
                  <a:extLst>
                    <a:ext uri="{A12FA001-AC4F-418D-AE19-62706E023703}">
                      <ahyp:hlinkClr xmlns:ahyp="http://schemas.microsoft.com/office/drawing/2018/hyperlinkcolor" val="tx"/>
                    </a:ext>
                  </a:extLst>
                </a:hlinkClick>
              </a:rPr>
              <a:t> </a:t>
            </a:r>
            <a:r>
              <a:rPr lang="en" sz="900" u="sng">
                <a:solidFill>
                  <a:schemeClr val="dk1"/>
                </a:solidFill>
                <a:hlinkClick r:id="rId5">
                  <a:extLst>
                    <a:ext uri="{A12FA001-AC4F-418D-AE19-62706E023703}">
                      <ahyp:hlinkClr xmlns:ahyp="http://schemas.microsoft.com/office/drawing/2018/hyperlinkcolor" val="tx"/>
                    </a:ext>
                  </a:extLst>
                </a:hlinkClick>
              </a:rPr>
              <a:t>https://doi.org/10.1007/s10798-024-09906-5</a:t>
            </a:r>
            <a:r>
              <a:rPr lang="en" sz="900">
                <a:solidFill>
                  <a:schemeClr val="dk1"/>
                </a:solidFill>
              </a:rPr>
              <a:t> (Accessed: 20 February 2026)</a:t>
            </a:r>
            <a:endParaRPr sz="900">
              <a:solidFill>
                <a:schemeClr val="dk1"/>
              </a:solidFill>
            </a:endParaRPr>
          </a:p>
          <a:p>
            <a:pPr marL="457200" lvl="0" indent="-285750" algn="just" rtl="0">
              <a:lnSpc>
                <a:spcPct val="150000"/>
              </a:lnSpc>
              <a:spcBef>
                <a:spcPts val="0"/>
              </a:spcBef>
              <a:spcAft>
                <a:spcPts val="0"/>
              </a:spcAft>
              <a:buClr>
                <a:schemeClr val="dk1"/>
              </a:buClr>
              <a:buSzPts val="900"/>
              <a:buChar char="●"/>
            </a:pPr>
            <a:r>
              <a:rPr lang="en" sz="900">
                <a:solidFill>
                  <a:schemeClr val="dk1"/>
                </a:solidFill>
                <a:highlight>
                  <a:srgbClr val="FFFFFF"/>
                </a:highlight>
              </a:rPr>
              <a:t>Chiang, J.J., Lam, P.H., Chen, E. and Miller, G.E., (2022). ‘Psychological stress during childhood and adolescence and its association with inflammation across the lifespan: A critical review and meta-analysis’. </a:t>
            </a:r>
            <a:r>
              <a:rPr lang="en" sz="900" i="1">
                <a:solidFill>
                  <a:schemeClr val="dk1"/>
                </a:solidFill>
                <a:highlight>
                  <a:srgbClr val="FFFFFF"/>
                </a:highlight>
              </a:rPr>
              <a:t>Psychological Bulletin</a:t>
            </a:r>
            <a:r>
              <a:rPr lang="en" sz="900">
                <a:solidFill>
                  <a:schemeClr val="dk1"/>
                </a:solidFill>
                <a:highlight>
                  <a:srgbClr val="FFFFFF"/>
                </a:highlight>
              </a:rPr>
              <a:t>, </a:t>
            </a:r>
            <a:r>
              <a:rPr lang="en" sz="900" i="1">
                <a:solidFill>
                  <a:schemeClr val="dk1"/>
                </a:solidFill>
                <a:highlight>
                  <a:srgbClr val="FFFFFF"/>
                </a:highlight>
              </a:rPr>
              <a:t>148</a:t>
            </a:r>
            <a:r>
              <a:rPr lang="en" sz="900">
                <a:solidFill>
                  <a:schemeClr val="dk1"/>
                </a:solidFill>
                <a:highlight>
                  <a:srgbClr val="FFFFFF"/>
                </a:highlight>
              </a:rPr>
              <a:t>(1-2), p.27. Available at:</a:t>
            </a:r>
            <a:r>
              <a:rPr lang="en" sz="900">
                <a:solidFill>
                  <a:schemeClr val="dk1"/>
                </a:solidFill>
                <a:highlight>
                  <a:srgbClr val="FFFFFF"/>
                </a:highlight>
                <a:uFill>
                  <a:noFill/>
                </a:uFill>
                <a:hlinkClick r:id="rId6">
                  <a:extLst>
                    <a:ext uri="{A12FA001-AC4F-418D-AE19-62706E023703}">
                      <ahyp:hlinkClr xmlns:ahyp="http://schemas.microsoft.com/office/drawing/2018/hyperlinkcolor" val="tx"/>
                    </a:ext>
                  </a:extLst>
                </a:hlinkClick>
              </a:rPr>
              <a:t> </a:t>
            </a:r>
            <a:r>
              <a:rPr lang="en" sz="900" u="sng">
                <a:solidFill>
                  <a:schemeClr val="dk1"/>
                </a:solidFill>
                <a:highlight>
                  <a:srgbClr val="FFFFFF"/>
                </a:highlight>
                <a:hlinkClick r:id="rId6">
                  <a:extLst>
                    <a:ext uri="{A12FA001-AC4F-418D-AE19-62706E023703}">
                      <ahyp:hlinkClr xmlns:ahyp="http://schemas.microsoft.com/office/drawing/2018/hyperlinkcolor" val="tx"/>
                    </a:ext>
                  </a:extLst>
                </a:hlinkClick>
              </a:rPr>
              <a:t>https://psycnet.apa.org/manuscript/2022-61115-002.pdf</a:t>
            </a:r>
            <a:r>
              <a:rPr lang="en" sz="900">
                <a:solidFill>
                  <a:schemeClr val="dk1"/>
                </a:solidFill>
                <a:highlight>
                  <a:srgbClr val="FFFFFF"/>
                </a:highlight>
              </a:rPr>
              <a:t> </a:t>
            </a:r>
            <a:r>
              <a:rPr lang="en" sz="900">
                <a:solidFill>
                  <a:schemeClr val="dk1"/>
                </a:solidFill>
              </a:rPr>
              <a:t>(Accessed: 20 February 2026)</a:t>
            </a:r>
            <a:endParaRPr sz="900">
              <a:solidFill>
                <a:schemeClr val="dk1"/>
              </a:solidFill>
            </a:endParaRPr>
          </a:p>
          <a:p>
            <a:pPr marL="457200" lvl="0" indent="-285750" algn="just" rtl="0">
              <a:lnSpc>
                <a:spcPct val="150000"/>
              </a:lnSpc>
              <a:spcBef>
                <a:spcPts val="0"/>
              </a:spcBef>
              <a:spcAft>
                <a:spcPts val="0"/>
              </a:spcAft>
              <a:buClr>
                <a:schemeClr val="dk1"/>
              </a:buClr>
              <a:buSzPts val="900"/>
              <a:buChar char="●"/>
            </a:pPr>
            <a:r>
              <a:rPr lang="en" sz="900">
                <a:solidFill>
                  <a:schemeClr val="dk1"/>
                </a:solidFill>
                <a:highlight>
                  <a:srgbClr val="FFFFFF"/>
                </a:highlight>
              </a:rPr>
              <a:t>Kumbar, S., Pursnani, V.K., Patil, A.T., Paranna, S., Bhurke, R.R. and Prakash, A., (2023). ‘Evaluate the perspective of the concrete operational stage of Piaget’s theory and its correlation with tell–show–do: A comparative study’. </a:t>
            </a:r>
            <a:r>
              <a:rPr lang="en" sz="900" i="1">
                <a:solidFill>
                  <a:schemeClr val="dk1"/>
                </a:solidFill>
                <a:highlight>
                  <a:srgbClr val="FFFFFF"/>
                </a:highlight>
              </a:rPr>
              <a:t>Journal of Scientific Dentistry</a:t>
            </a:r>
            <a:r>
              <a:rPr lang="en" sz="900">
                <a:solidFill>
                  <a:schemeClr val="dk1"/>
                </a:solidFill>
                <a:highlight>
                  <a:srgbClr val="FFFFFF"/>
                </a:highlight>
              </a:rPr>
              <a:t>, </a:t>
            </a:r>
            <a:r>
              <a:rPr lang="en" sz="900" i="1">
                <a:solidFill>
                  <a:schemeClr val="dk1"/>
                </a:solidFill>
                <a:highlight>
                  <a:srgbClr val="FFFFFF"/>
                </a:highlight>
              </a:rPr>
              <a:t>13</a:t>
            </a:r>
            <a:r>
              <a:rPr lang="en" sz="900">
                <a:solidFill>
                  <a:schemeClr val="dk1"/>
                </a:solidFill>
                <a:highlight>
                  <a:srgbClr val="FFFFFF"/>
                </a:highlight>
              </a:rPr>
              <a:t>(2), pp.41-44. Available at:</a:t>
            </a:r>
            <a:r>
              <a:rPr lang="en" sz="900">
                <a:solidFill>
                  <a:schemeClr val="dk1"/>
                </a:solidFill>
                <a:highlight>
                  <a:srgbClr val="FFFFFF"/>
                </a:highlight>
                <a:uFill>
                  <a:noFill/>
                </a:uFill>
                <a:hlinkClick r:id="rId7">
                  <a:extLst>
                    <a:ext uri="{A12FA001-AC4F-418D-AE19-62706E023703}">
                      <ahyp:hlinkClr xmlns:ahyp="http://schemas.microsoft.com/office/drawing/2018/hyperlinkcolor" val="tx"/>
                    </a:ext>
                  </a:extLst>
                </a:hlinkClick>
              </a:rPr>
              <a:t> </a:t>
            </a:r>
            <a:r>
              <a:rPr lang="en" sz="900" u="sng">
                <a:solidFill>
                  <a:schemeClr val="dk1"/>
                </a:solidFill>
                <a:highlight>
                  <a:srgbClr val="FFFFFF"/>
                </a:highlight>
                <a:hlinkClick r:id="rId7">
                  <a:extLst>
                    <a:ext uri="{A12FA001-AC4F-418D-AE19-62706E023703}">
                      <ahyp:hlinkClr xmlns:ahyp="http://schemas.microsoft.com/office/drawing/2018/hyperlinkcolor" val="tx"/>
                    </a:ext>
                  </a:extLst>
                </a:hlinkClick>
              </a:rPr>
              <a:t>https://www.academia.edu/download/113959099/jp-journals-10083-1040.pdf</a:t>
            </a:r>
            <a:r>
              <a:rPr lang="en" sz="900">
                <a:solidFill>
                  <a:schemeClr val="dk1"/>
                </a:solidFill>
                <a:highlight>
                  <a:srgbClr val="FFFFFF"/>
                </a:highlight>
              </a:rPr>
              <a:t> </a:t>
            </a:r>
            <a:r>
              <a:rPr lang="en" sz="900">
                <a:solidFill>
                  <a:schemeClr val="dk1"/>
                </a:solidFill>
              </a:rPr>
              <a:t>(Accessed: 20 February 2026)</a:t>
            </a:r>
            <a:endParaRPr sz="900">
              <a:solidFill>
                <a:schemeClr val="dk1"/>
              </a:solidFill>
            </a:endParaRPr>
          </a:p>
          <a:p>
            <a:pPr marL="457200" lvl="0" indent="-285750" algn="just" rtl="0">
              <a:lnSpc>
                <a:spcPct val="150000"/>
              </a:lnSpc>
              <a:spcBef>
                <a:spcPts val="0"/>
              </a:spcBef>
              <a:spcAft>
                <a:spcPts val="0"/>
              </a:spcAft>
              <a:buClr>
                <a:schemeClr val="dk1"/>
              </a:buClr>
              <a:buSzPts val="900"/>
              <a:buChar char="●"/>
            </a:pPr>
            <a:r>
              <a:rPr lang="en" sz="900">
                <a:solidFill>
                  <a:schemeClr val="dk1"/>
                </a:solidFill>
                <a:highlight>
                  <a:srgbClr val="FFFFFF"/>
                </a:highlight>
              </a:rPr>
              <a:t>Pakpahan, F.H. and Saragih, M., (2022). ‘Theory of cognitive development by Jean Piaget’. </a:t>
            </a:r>
            <a:r>
              <a:rPr lang="en" sz="900" i="1">
                <a:solidFill>
                  <a:schemeClr val="dk1"/>
                </a:solidFill>
                <a:highlight>
                  <a:srgbClr val="FFFFFF"/>
                </a:highlight>
              </a:rPr>
              <a:t>Journal of Applied Linguistics</a:t>
            </a:r>
            <a:r>
              <a:rPr lang="en" sz="900">
                <a:solidFill>
                  <a:schemeClr val="dk1"/>
                </a:solidFill>
                <a:highlight>
                  <a:srgbClr val="FFFFFF"/>
                </a:highlight>
              </a:rPr>
              <a:t>, </a:t>
            </a:r>
            <a:r>
              <a:rPr lang="en" sz="900" i="1">
                <a:solidFill>
                  <a:schemeClr val="dk1"/>
                </a:solidFill>
                <a:highlight>
                  <a:srgbClr val="FFFFFF"/>
                </a:highlight>
              </a:rPr>
              <a:t>2</a:t>
            </a:r>
            <a:r>
              <a:rPr lang="en" sz="900">
                <a:solidFill>
                  <a:schemeClr val="dk1"/>
                </a:solidFill>
                <a:highlight>
                  <a:srgbClr val="FFFFFF"/>
                </a:highlight>
              </a:rPr>
              <a:t>(1), pp.55-60. Available at:</a:t>
            </a:r>
            <a:r>
              <a:rPr lang="en" sz="900">
                <a:solidFill>
                  <a:schemeClr val="dk1"/>
                </a:solidFill>
                <a:highlight>
                  <a:srgbClr val="FFFFFF"/>
                </a:highlight>
                <a:uFill>
                  <a:noFill/>
                </a:uFill>
                <a:hlinkClick r:id="rId8">
                  <a:extLst>
                    <a:ext uri="{A12FA001-AC4F-418D-AE19-62706E023703}">
                      <ahyp:hlinkClr xmlns:ahyp="http://schemas.microsoft.com/office/drawing/2018/hyperlinkcolor" val="tx"/>
                    </a:ext>
                  </a:extLst>
                </a:hlinkClick>
              </a:rPr>
              <a:t> </a:t>
            </a:r>
            <a:r>
              <a:rPr lang="en" sz="900" u="sng">
                <a:solidFill>
                  <a:schemeClr val="dk1"/>
                </a:solidFill>
                <a:highlight>
                  <a:srgbClr val="FFFFFF"/>
                </a:highlight>
                <a:hlinkClick r:id="rId8">
                  <a:extLst>
                    <a:ext uri="{A12FA001-AC4F-418D-AE19-62706E023703}">
                      <ahyp:hlinkClr xmlns:ahyp="http://schemas.microsoft.com/office/drawing/2018/hyperlinkcolor" val="tx"/>
                    </a:ext>
                  </a:extLst>
                </a:hlinkClick>
              </a:rPr>
              <a:t>https://journal.eltaorganization.org/index.php/joal/index</a:t>
            </a:r>
            <a:r>
              <a:rPr lang="en" sz="900">
                <a:solidFill>
                  <a:schemeClr val="dk1"/>
                </a:solidFill>
                <a:highlight>
                  <a:srgbClr val="FFFFFF"/>
                </a:highlight>
              </a:rPr>
              <a:t> </a:t>
            </a:r>
            <a:r>
              <a:rPr lang="en" sz="900">
                <a:solidFill>
                  <a:schemeClr val="dk1"/>
                </a:solidFill>
              </a:rPr>
              <a:t>(Accessed: 20 February 2026)</a:t>
            </a:r>
            <a:endParaRPr sz="900">
              <a:solidFill>
                <a:schemeClr val="dk1"/>
              </a:solidFill>
            </a:endParaRPr>
          </a:p>
          <a:p>
            <a:pPr marL="457200" lvl="0" indent="-285750" algn="just" rtl="0">
              <a:lnSpc>
                <a:spcPct val="150000"/>
              </a:lnSpc>
              <a:spcBef>
                <a:spcPts val="0"/>
              </a:spcBef>
              <a:spcAft>
                <a:spcPts val="0"/>
              </a:spcAft>
              <a:buClr>
                <a:schemeClr val="dk1"/>
              </a:buClr>
              <a:buSzPts val="900"/>
              <a:buChar char="●"/>
            </a:pPr>
            <a:r>
              <a:rPr lang="en" sz="900">
                <a:solidFill>
                  <a:schemeClr val="dk1"/>
                </a:solidFill>
                <a:highlight>
                  <a:srgbClr val="FFFFFF"/>
                </a:highlight>
              </a:rPr>
              <a:t>Pedapati, K., (2022). ‘Piagetian and Vygotskian concepts of cognitive development: A review’. </a:t>
            </a:r>
            <a:r>
              <a:rPr lang="en" sz="900" i="1">
                <a:solidFill>
                  <a:schemeClr val="dk1"/>
                </a:solidFill>
                <a:highlight>
                  <a:srgbClr val="FFFFFF"/>
                </a:highlight>
              </a:rPr>
              <a:t>Indian Journal of Mental Health</a:t>
            </a:r>
            <a:r>
              <a:rPr lang="en" sz="900">
                <a:solidFill>
                  <a:schemeClr val="dk1"/>
                </a:solidFill>
                <a:highlight>
                  <a:srgbClr val="FFFFFF"/>
                </a:highlight>
              </a:rPr>
              <a:t>, </a:t>
            </a:r>
            <a:r>
              <a:rPr lang="en" sz="900" i="1">
                <a:solidFill>
                  <a:schemeClr val="dk1"/>
                </a:solidFill>
                <a:highlight>
                  <a:srgbClr val="FFFFFF"/>
                </a:highlight>
              </a:rPr>
              <a:t>9</a:t>
            </a:r>
            <a:r>
              <a:rPr lang="en" sz="900">
                <a:solidFill>
                  <a:schemeClr val="dk1"/>
                </a:solidFill>
                <a:highlight>
                  <a:srgbClr val="FFFFFF"/>
                </a:highlight>
              </a:rPr>
              <a:t>(3), pp.227-239. Available at:</a:t>
            </a:r>
            <a:r>
              <a:rPr lang="en" sz="900" u="sng">
                <a:solidFill>
                  <a:schemeClr val="dk1"/>
                </a:solidFill>
                <a:highlight>
                  <a:srgbClr val="FFFFFF"/>
                </a:highlight>
                <a:hlinkClick r:id="rId9">
                  <a:extLst>
                    <a:ext uri="{A12FA001-AC4F-418D-AE19-62706E023703}">
                      <ahyp:hlinkClr xmlns:ahyp="http://schemas.microsoft.com/office/drawing/2018/hyperlinkcolor" val="tx"/>
                    </a:ext>
                  </a:extLst>
                </a:hlinkClick>
              </a:rPr>
              <a:t>https://www.academia.edu/download/121626140/ijmh.9.3.2022.pdf</a:t>
            </a:r>
            <a:r>
              <a:rPr lang="en" sz="900">
                <a:solidFill>
                  <a:schemeClr val="dk1"/>
                </a:solidFill>
                <a:highlight>
                  <a:srgbClr val="FFFFFF"/>
                </a:highlight>
              </a:rPr>
              <a:t> </a:t>
            </a:r>
            <a:r>
              <a:rPr lang="en" sz="900">
                <a:solidFill>
                  <a:schemeClr val="dk1"/>
                </a:solidFill>
              </a:rPr>
              <a:t>(Accessed: 20 February 2026)</a:t>
            </a:r>
            <a:endParaRPr sz="900">
              <a:solidFill>
                <a:schemeClr val="dk1"/>
              </a:solidFill>
            </a:endParaRPr>
          </a:p>
          <a:p>
            <a:pPr marL="457200" lvl="0" indent="-285750" algn="just" rtl="0">
              <a:lnSpc>
                <a:spcPct val="150000"/>
              </a:lnSpc>
              <a:spcBef>
                <a:spcPts val="0"/>
              </a:spcBef>
              <a:spcAft>
                <a:spcPts val="0"/>
              </a:spcAft>
              <a:buClr>
                <a:schemeClr val="dk1"/>
              </a:buClr>
              <a:buSzPts val="900"/>
              <a:buChar char="●"/>
            </a:pPr>
            <a:r>
              <a:rPr lang="en" sz="900">
                <a:solidFill>
                  <a:schemeClr val="dk1"/>
                </a:solidFill>
                <a:highlight>
                  <a:srgbClr val="FFFFFF"/>
                </a:highlight>
              </a:rPr>
              <a:t>Ribeiro, O., Freitas, M., Rubin, K.H. and Santos, A.J., (2023). ‘Loneliness profiles in adolescence: Associations with sex and social adjustment to the peer group’. </a:t>
            </a:r>
            <a:r>
              <a:rPr lang="en" sz="900" i="1">
                <a:solidFill>
                  <a:schemeClr val="dk1"/>
                </a:solidFill>
                <a:highlight>
                  <a:srgbClr val="FFFFFF"/>
                </a:highlight>
              </a:rPr>
              <a:t>Journal of Child and Family Studies</a:t>
            </a:r>
            <a:r>
              <a:rPr lang="en" sz="900">
                <a:solidFill>
                  <a:schemeClr val="dk1"/>
                </a:solidFill>
                <a:highlight>
                  <a:srgbClr val="FFFFFF"/>
                </a:highlight>
              </a:rPr>
              <a:t>, </a:t>
            </a:r>
            <a:r>
              <a:rPr lang="en" sz="900" i="1">
                <a:solidFill>
                  <a:schemeClr val="dk1"/>
                </a:solidFill>
                <a:highlight>
                  <a:srgbClr val="FFFFFF"/>
                </a:highlight>
              </a:rPr>
              <a:t>32</a:t>
            </a:r>
            <a:r>
              <a:rPr lang="en" sz="900">
                <a:solidFill>
                  <a:schemeClr val="dk1"/>
                </a:solidFill>
                <a:highlight>
                  <a:srgbClr val="FFFFFF"/>
                </a:highlight>
              </a:rPr>
              <a:t>(4), pp.1204-1217. Available at:</a:t>
            </a:r>
            <a:r>
              <a:rPr lang="en" sz="900">
                <a:solidFill>
                  <a:schemeClr val="dk1"/>
                </a:solidFill>
                <a:highlight>
                  <a:srgbClr val="FFFFFF"/>
                </a:highlight>
                <a:uFill>
                  <a:noFill/>
                </a:uFill>
                <a:hlinkClick r:id="rId10">
                  <a:extLst>
                    <a:ext uri="{A12FA001-AC4F-418D-AE19-62706E023703}">
                      <ahyp:hlinkClr xmlns:ahyp="http://schemas.microsoft.com/office/drawing/2018/hyperlinkcolor" val="tx"/>
                    </a:ext>
                  </a:extLst>
                </a:hlinkClick>
              </a:rPr>
              <a:t> </a:t>
            </a:r>
            <a:r>
              <a:rPr lang="en" sz="900" u="sng">
                <a:solidFill>
                  <a:schemeClr val="dk1"/>
                </a:solidFill>
                <a:highlight>
                  <a:srgbClr val="FFFFFF"/>
                </a:highlight>
                <a:hlinkClick r:id="rId10">
                  <a:extLst>
                    <a:ext uri="{A12FA001-AC4F-418D-AE19-62706E023703}">
                      <ahyp:hlinkClr xmlns:ahyp="http://schemas.microsoft.com/office/drawing/2018/hyperlinkcolor" val="tx"/>
                    </a:ext>
                  </a:extLst>
                </a:hlinkClick>
              </a:rPr>
              <a:t>https://doi.org/10.1007/s10826-022-02472-1</a:t>
            </a:r>
            <a:r>
              <a:rPr lang="en" sz="900">
                <a:solidFill>
                  <a:schemeClr val="dk1"/>
                </a:solidFill>
                <a:highlight>
                  <a:srgbClr val="FFFFFF"/>
                </a:highlight>
              </a:rPr>
              <a:t> </a:t>
            </a:r>
            <a:r>
              <a:rPr lang="en" sz="900">
                <a:solidFill>
                  <a:schemeClr val="dk1"/>
                </a:solidFill>
              </a:rPr>
              <a:t>(Accessed: 20 February 2026)</a:t>
            </a:r>
            <a:endParaRPr sz="900">
              <a:solidFill>
                <a:schemeClr val="dk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1781</Words>
  <Application>Microsoft Office PowerPoint</Application>
  <PresentationFormat>On-screen Show (16:9)</PresentationFormat>
  <Paragraphs>57</Paragraphs>
  <Slides>11</Slides>
  <Notes>11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11</vt:i4>
      </vt:variant>
    </vt:vector>
  </HeadingPairs>
  <TitlesOfParts>
    <vt:vector size="13" baseType="lpstr">
      <vt:lpstr>Arial</vt:lpstr>
      <vt:lpstr>Simple Light</vt:lpstr>
      <vt:lpstr>PROGRAMME: CERTIFICATE OF HIGHER EDUCATION IN HEALTH AND SOCIAL CARE MODULE: PSYCHOLOGY IN HEALTH AND SOCIAL CARE MODULE CODE: LCHS4010 Anne Simao – Masuma ID:2428694 Lecture: DR Pascal Navelle PRESENTATION</vt:lpstr>
      <vt:lpstr>INTRODUCTION</vt:lpstr>
      <vt:lpstr>SELECTION OF A PSYCHOLOGICAL LIFESPAN THEORY</vt:lpstr>
      <vt:lpstr>THE LIFESPAN THEORY: PIAGET’S COGNITIVE DEVELOPMENT THEORY </vt:lpstr>
      <vt:lpstr>ILLUSTRATION OF THE THEORY</vt:lpstr>
      <vt:lpstr>APPLY THE THEORY TO JENNY’S EXPERIENCES</vt:lpstr>
      <vt:lpstr>PRACTICAL STRATEGIES OR INTERVENTIONS</vt:lpstr>
      <vt:lpstr>NATURE AND NURTURE FOR SHAPING DEVELOPMENT</vt:lpstr>
      <vt:lpstr>USEFULNESS AND LIMITATIONS OF THE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Anne Simao</dc:creator>
  <cp:lastModifiedBy>Anne Simao</cp:lastModifiedBy>
  <cp:revision>2</cp:revision>
  <dcterms:modified xsi:type="dcterms:W3CDTF">2026-03-14T17:29:43Z</dcterms:modified>
</cp:coreProperties>
</file>