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y="5143500" cx="9144000"/>
  <p:notesSz cx="6858000" cy="9144000"/>
  <p:embeddedFontLst>
    <p:embeddedFont>
      <p:font typeface="Roboto"/>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8F8DE71-F42F-4FE7-B372-B982B8C15ADB}">
  <a:tblStyle styleId="{08F8DE71-F42F-4FE7-B372-B982B8C15ADB}"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font" Target="fonts/Roboto-bold.fntdata"/><Relationship Id="rId10" Type="http://schemas.openxmlformats.org/officeDocument/2006/relationships/slide" Target="slides/slide4.xml"/><Relationship Id="rId21" Type="http://schemas.openxmlformats.org/officeDocument/2006/relationships/font" Target="fonts/Roboto-regular.fntdata"/><Relationship Id="rId13" Type="http://schemas.openxmlformats.org/officeDocument/2006/relationships/slide" Target="slides/slide7.xml"/><Relationship Id="rId24" Type="http://schemas.openxmlformats.org/officeDocument/2006/relationships/font" Target="fonts/Roboto-boldItalic.fntdata"/><Relationship Id="rId12" Type="http://schemas.openxmlformats.org/officeDocument/2006/relationships/slide" Target="slides/slide6.xml"/><Relationship Id="rId23" Type="http://schemas.openxmlformats.org/officeDocument/2006/relationships/font" Target="fonts/Roboto-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d9c453428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d9c453428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e9090756a_1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e9090756a_1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 u="sng">
                <a:solidFill>
                  <a:schemeClr val="dk1"/>
                </a:solidFill>
              </a:rPr>
              <a:t>Asesu'n feirniadol effaith y cyfryngau ar yr iaith Gymraeg  - Adfer y Gymraeg mewn Ymgysylltiad Pobl Ifanc â'r Cyfryngau</a:t>
            </a:r>
            <a:endParaRPr i="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Mae’r cyfryngau wedi cael eu cydnabod ers tro fel grym pwerus wrth lunio defnydd iaith, yn enwedig mewn cymunedau ieithoedd lleiafrifol. Mae defnydd iaith yn cael ei ddylanwadu gan ystod o ffactorau sosioieithyddol, economaidd a thechnolegol. Yn achos y Gymraeg, mae’r cyfryngau’n chwarae rhan hanfodol yn y gwaith o gynnal a newid iaith, gan ddylanwadu ar drosglwyddiad rhwng cenedlaethau, gwelededd a bri.</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Dyma gyflwyniad sy’n ystyried yn feirniadol y ffactorau sy’n dylanwadu ar ddefnydd iaith ymhlith pobl ifanc Cymru, gan ganolbwyntio’n arbennig ar eu defnydd o gyfryngau, gan dynnu ar fframwaith damcaniaethol Joshua Fishman (1991) ac ysgolheigion ieithyddol eraill. Bydd yn archwilio effaith defnydd o’r cyfryngau ar fywiogrwydd y Gymraeg, yn trafod heriau sy'n gysylltiedig â goruchafiaeth Saesneg, ac yn cynnig syniadau a strategaethau ar gyfer adfer y Gymraeg yn y cyd-destun hwn.</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Yn ôl Cyfrifiad 2021 roedd 27.5% o’r boblogaeth 3-25 oed yn gallu siarad Cymraeg, gostyngiad o 2.2 pwynt canran ers 2011 (oedd o’n 29.8% yn ôl cyfrifiad 2011). Mae data’r Arolwg Blynyddol o’r Boblogaeth yn nodi fod tua 28.0% o’r boblogaeth 3 oed a throsodd yn gallu siarad Cymraeg ond bod disgyniad o 1.6% yn y nifer o siaradwyr Cymraeg, gyda defnydd dyddiol yn haneru ymhlith pobl ifanc 16-24 oed o 31.6% i 15.1% yn gyffredinol.  Er bod y ddwy ffynhonnell data yma yn rhoi canlyniadau gwahanol – mae dau wedi gweld gostyngiad.  Mae grŵp oedran 16-24oed yn benodol yn bwysig – gan dyma’r cyfnod ble byddent yn gadael y system addysg a chartref ac yn mynd mewn i gymdeithas/ byd gwaith ehangach ac mae dylanwad ar iaith yn anodd ei reoli.</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d91e1f37e_1_10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d91e1f37e_1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 u="sng">
                <a:solidFill>
                  <a:schemeClr val="dk1"/>
                </a:solidFill>
              </a:rPr>
              <a:t>Cyfryngau fel arf ar gyfer Adfywio Iaith</a:t>
            </a:r>
            <a:endParaRPr i="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gwaith Fishman (1991) ar wrthdroi shifft iaith (RLS) yn pwysleisio'r angen am gefnogaeth sefydliadol i ieithoedd lleiafrifol, yn enwedig ym myd addysg a'r cyfryngau. Mae’r cyfryngau Cymraeg, gan gynnwys S4C, BBC Radio Cymru, a llwyfannau ar-lein, yn chwarae rhan arwyddocaol mewn darparu meysydd iaith lle mae’r Gymraeg wedi'i normaleiddio a’i werthfawrogi. Mae’r cyfryngau hyn yn gwasanaethu fel pilerau allweddol o gynllunio iaith drwy gynnig cynnwys Cymraeg ar gyfer gwahanol ddemograffeg, gan gryfhau dilysrwydd a defnydd beunyddiol yr iaith (Williams, 2020).</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Teledu a Radio - Roedd lansiad S4C yn 1982 yn garreg filltir bwysig ym mrwydr yr iaith, gan ddangos grym y cyfryngau i ddylanwadu ar bolisi iaith (Jones &amp; Williams, 2000). Mae’r sianel yn darparu rhaglenni amrywiol, o newyddion a dramâu i sioeau plant, gan sicrhau bod y Gymraeg yn parhau’n gyfrwng addas ar gyfer cynnwys cyfoes. Mae BBC Radio Cymru hefyd yn cyfrannu trwy ddarlledu yn Gymraeg, yn enwedig mewn ardaloedd gwledig lle mae’r Gymraeg yn parhau’n iaith gymunedol.</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Cyfryngau Digidol a Chymdeithasol - Mae twf cyfryngau digidol yn cyflwyno cyfleoedd a heriau i’r Gymraeg. Ar un llaw, mae platfformau fel TikTok, YouTube, a Twitter yn galluogi siaradwyr Cymraeg i greu a rhannu cynnwys yn eu hiaith, gan feithrin ymgysylltiad llawr gwlad a dysgu anffurfiol. Er enghraifft, mae mentrau fel "HWB" - platfform addysg ar-lein  - yn hybu defnydd o'r Gymraeg ymhlith pobl ifanc (Davies, 2021). Fodd bynnag, gall goruchafiaeth cynnwys Saesneg danseilio’r ymdrechion hyn, gan ei gwneud yn anodd i ofodau digidol Cymraeg gystadlu (Cunliffe, 2018).</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43bdf022d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43bdf022d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 u="sng">
                <a:solidFill>
                  <a:schemeClr val="dk1"/>
                </a:solidFill>
              </a:rPr>
              <a:t>Dylanwad y Cyfryngau ar Bobl Ifanc yn yr 21ain Ganrif</a:t>
            </a:r>
            <a:endParaRPr i="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Gwelodd yr 20fed ganrif newidiadau sylweddol ym mhatrymau defnydd cyfryngau ymhlith pobl ifanc, a gafodd effaith ddofn ar y Gymraeg. Ar ddechrau a chanol y ganrif, radio a phapurau newydd oedd y prif ffynonellau gwybodaeth ac adloniant. Roedd cynnwys Saesneg yn dominyddu, gan arwain at ddirywiad mewn llythrennedd Cymraeg a defnydd bob dydd, yn enwedig mewn ardaloedd trefol lle'r oedd Saesneg yn cael ei ystyried fwy fel iaith cyfle economaidd (Aitchinson &amp; Carter, 2000).</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Gwaethygodd dyfodiad teledu yn ail hanner y ganrif yr heriau hyn. Darlledodd y BBC ac ITV yn ddiweddarach yn Saesneg yn bennaf, gan gyfyngu ar amlygiad Cymraeg i gynulleidfaoedd ifanc. Roedd sefydlu rhaglenni Cymraeg ar y radio a’r teledu, yn enwedig gyda chreu S4C, yn gwrthbwyso. Cyflwynodd S4C raglenni plant fel SuperTed a Sali Mali, a helpodd i feithrin ymgysylltiad â’r Gymraeg ymhlith cenedlaethau iau (Williams, 2020). Er gwaethaf yr ymdrechion hyn, parhaodd dylanwad y cyfryngau Saesneg yn gryf. Erbyn diwedd yr 20fed ganrif, roedd y cynnydd mewn teledu cebl a llwyfannau rhyngrwyd cynnar yn amlygu pobl ifanc ymhellach i ddylanwadau diwylliannol Saesneg eu hiaith yn bennaf. Cyfrannodd hyn at newid cenhedlaeth lle daeth llawer o siaradwyr Cymraeg ifanc yn ddwyieithog goddefol, gan ddefnyddio’r Gymraeg yn bennaf mewn lleoliadau ffurfiol neu addysgol yn hytrach nag fel iaith cyfathrebu ddyddiol (Coupland et al., 2019).</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pobl ifanc yn arbennig o agored i ddylanwad y cyfryngau, gan eu bod yn frodorion digidol sy’n ymgysylltu’n helaeth â chynnwys ar-lein. Mae llwyfannau cyfryngau cymdeithasol fel Instagram, TikTok, a YouTube wedi dod yn brif ffynonellau adloniant a chyfathrebu, gan ffafrio’r Saesneg yn hytrach na’r Gymraeg yn aml. Canfu ymchwil gan Coupland et al. (2019) er bod siaradwyr Cymraeg ifanc yn gwerthfawrogi eu treftadaeth ieithyddol, maent yn defnyddio'r cyfryngau Saesneg yn bennaf, sy’n effeithio ar eu dewisiadau iaith bob dydd.</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Mae’r Gymraeg ar bwynt tyngedfennol, yn enwedig ymhlith pobl ifanc. Er y bu ymyrraeth polisi sylweddol, mae nifer y siaradwyr Cymraeg ifanc weithgar wedi bod yn gostwng. Byddaf yn archwilio’r rhesymau y tu ôl i’r dirywiad hwn ac yn amlinellu strategaethau i gynyddu defnydd o’r Gymraeg ymhlith ieuenctid. Y meysydd ffocws allweddol fydd dylanwadau sosioieithyddol, polisïau addysgol, ymgysylltu digidol, a mentrau cymunedol. Y nod yw sicrhau bod y Gymraeg nid yn unig yn cael ei chadw ond hefyd yn ffynnu mewn bywyd bob dydd.</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Un o’r heriau allweddol yw’r diffyg cymharol o ddylanwadwyr digidol a chrewyr cynnwys Cymraeg o’u chymharu â Lloegr. Mae hyn yn arwain at lai o gysylltiad â’r Gymraeg mewn gofodau digidol anffurfiol lle mae pobl ifanc yn treulio cryn dipyn o amser. Fodd bynnag, mae mentrau fel ymgyrch “Iaith y We” ac ymdrechion cangen ddigidol S4C “Hansh” yn anelu at greu cynnwys Cymraeg deniadol wedi’i dargedu at gynulleidfaoedd iau (Morris &amp; Jones, 2020). Mae mentrau o’r fath yn dangos y potensial i’r cyfryngau lunio ymgysylltiad pobl ifanc â’r iaith yn gadarnhaol pan fo’r cynnwys yn berthnasol ac yn hygyrch.</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Ar ben hynny, mae astudiaethau’n awgrymu y gallai cynnwys digidol dwyieithog— lle mae’r Gymraeg wedi’i hintegreiddio ochr yn ochr â’r Saesneg yn hytrach nag yn ynysig— fod yn fwy effeithiol wrth gynnal ymgysylltiad Cymraeg ymhlith pobl ifanc (Paterson, 2022). Bydd ymyriadau polisi a mwy o fuddsoddiad mewn llwyfannau digidol Cymraeg yn hanfodol i sicrhau bod y Gymraeg yn parhau i fod yn iaith fyw i ieuenctid yr 21ain ganrif.</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e9090756a_1_232: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e9090756a_1_2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solidFill>
                  <a:schemeClr val="dk1"/>
                </a:solidFill>
              </a:rPr>
              <a:t>Felly, beth sy'n dylanwadu ar ddefnydd iaith? Un o'r ffactorau mwyaf yw'r defnydd o gyfryngau.</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Mae’r defnydd o Gymraeg ymysg pobl ifanc yn cael ei lywio gan ffactorau cysylltiedig amrywiol, gan gynnwys addysg, mynediad i'r cyfryngau, ymgysylltu digidol, ac agweddau cymdeithasol.</a:t>
            </a:r>
            <a:endParaRPr>
              <a:solidFill>
                <a:schemeClr val="dk1"/>
              </a:solidFill>
            </a:endParaRPr>
          </a:p>
          <a:p>
            <a:pPr indent="0" lvl="0" marL="0" rtl="0" algn="l">
              <a:lnSpc>
                <a:spcPct val="115000"/>
              </a:lnSpc>
              <a:spcBef>
                <a:spcPts val="1200"/>
              </a:spcBef>
              <a:spcAft>
                <a:spcPts val="0"/>
              </a:spcAft>
              <a:buNone/>
            </a:pPr>
            <a:r>
              <a:rPr lang="en">
                <a:solidFill>
                  <a:schemeClr val="dk1"/>
                </a:solidFill>
              </a:rPr>
              <a:t>Defnydd o'r Cyfryngau a Dylanwad Digidol</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Mae cyfryngau Saesneg, yn enwedig teledu, gwasanaethau ffrydio, a chyfryngau cymdeithasol, yn dominyddu mannau adloniant a chyfathrebu i bobl ifanc yng Nghymru (Coupland et al., 2019).</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Mae astudiaethau'n dangos bod 90% o bobl ifanc yng Nghymru yn defnyddio cynnwys yn bennaf yn Saesneg.</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Mae ymchwil yn dangos, er bod llawer o bobl ifanc yn dysgu Cymraeg yn yr ysgol, eu bod yn ymgysylltu yn bennaf â chynnwys Saesneg yn eu hamser hamdden, sy’n cyfyngu ar eu hyfedredd gweithredol yn y Gymraeg (Cunliffe, 2018).</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Mae cyfryngau cymdeithasol, llwyfannau ffrydio, a gofodau gemau ar-lein yn cael eu dominyddu/boddi gan gynnwys Saesneg yn bennaf.</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dylanwad Cymunedol a Chyfoedion hefyd yn bwysig</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dim ond 23% o bobl ifanc sy'n siarad Cymraeg yn yr ysgol sy'n ei defnyddio y tu allan i'r ystafell ddosbarth.</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Mae rhyngweithiadau cymdeithasol yn hollbwysig wrth bennu defnydd iaith. Os nad yw’r Gymraeg yn cael ei siarad y tu allan i’r ystafell ddosbarth, mae pobl ifanc yn llai tebygol o’i gweld fel rhan naturiol o’u hunaniaeth a’u cyfathrebu dyddiol (Jones a Williams, 2000).</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Mae trefoli a phatrymau mudo wedi cyfrannu at gynnydd yn y cymunedau Saesneg eu hiaith, gan leihau ymhellach y peuoedd Cymraeg (Williams, 2000).</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Yn olaf, mae polisi a chefnogaeth sefydliadol yn chwarae rôl allweddol</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Nod Strategaeth Cymraeg 2050 Llywodraeth Cymru yw cynyddu nifer y siaradwyr Cymraeg I 1 miliwn erbyn 2050, ond mae angen mwy o fentrau penodol wedi’u targedu i wneud y Gymraeg yn ddeniadol ac yn berthnasol i Bobl Ifanc (Morris &amp; Jones, 2020).</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Hynny yw rhaid i ni wneud y Gymraeg yn berthnasol i fywydau dyddiol pobl ifanc – rhaid ymchwilio i pa mor dda mae unigolion yn siarad Cymraeg, pa mor aml maent yn ei ddefnyddio ym mhle a phryd a gyda phwy.</a:t>
            </a:r>
            <a:r>
              <a:rPr lang="en" sz="700">
                <a:solidFill>
                  <a:schemeClr val="dk1"/>
                </a:solidFill>
                <a:latin typeface="Times New Roman"/>
                <a:ea typeface="Times New Roman"/>
                <a:cs typeface="Times New Roman"/>
                <a:sym typeface="Times New Roman"/>
              </a:rPr>
              <a:t> </a:t>
            </a:r>
            <a:endParaRPr sz="700">
              <a:solidFill>
                <a:schemeClr val="dk1"/>
              </a:solidFill>
              <a:latin typeface="Times New Roman"/>
              <a:ea typeface="Times New Roman"/>
              <a:cs typeface="Times New Roman"/>
              <a:sym typeface="Times New Roman"/>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Nid yw polisïau cyfryngau presennol yn herio presenoldeb helaeth cynnwys digidol Saesneg yn ddigonol (Paterson, 2022).</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d91e1f37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d91e1f37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 u="sng">
                <a:solidFill>
                  <a:schemeClr val="dk1"/>
                </a:solidFill>
              </a:rPr>
              <a:t>Heriau a osodir gan y cyfryngau Saesneg</a:t>
            </a:r>
            <a:endParaRPr i="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Fishman (1991) yn dadlau bod newid iaith yn digwydd pan fydd ieithoedd lleiafrifol yn colli parthau swyddogaethol allweddol i ieithoedd dominyddol. Mae cyfryngau Saesneg, yn enwedig gwasanaethau ffrydio fel Netflix, YouTube, a rhwydweithiau cymdeithasol, yn parhau i erydu'r defnydd o’r Gymraeg ymhlith cenedlaethau iau. Mae ymchwil yn dangos, er y gall siaradwyr Cymraeg ddefnyddio cynnwys Cymraeg mewn lleoliadau ffurfiol, maent fel arfer yn ymgysylltu'n bennaf â chynnwys Saesneg yn eu hamser hamdden (Coupland et al., 2019). Mae gan hyn oblygiadau o ran trosglwyddo iaith, wrth i siaradwyr iau gysylltu Saesneg fwyfwy ag adloniant, arloesedd a chysylltedd byd-eang.</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Her arall yw cynaliadwyedd economaidd y cyfryngau Cymraeg. Gyda chynulleidfaoedd cyfyngedig, mae cynyrchiadau Cymraeg yn aml yn ei chael yn anodd sicrhau cyllid, gan arwain at lai o opsiynau cynnwys o ansawdd uchel. Mae’r gwahaniaeth economaidd hwn rhwng y cyfryngau Cymraeg a Saesneg yn cyflymu’r newid tuag at Saesneg ymhellach (Paterson, 2022).</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dylanwad y cyfryngau ar arferion iaith pobl ifanc yn amlwg yn eu hymgysylltiad â llwyfannau digidol fel YouTube, TikTok, a Netflix. Er gwaethaf mentrau fel S4C a BBC Radio Cymru, mae'r cyfryngau Cymraeg yn cael trafferth cystadlu â chynnwys Saesneg byd-eang.</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Gostyngiad yn nefnydd y Gymraeg Ar-lein: Er y gall pobl ifanc ddysgu Cymraeg yn ffurfiol, mae eu rhyngweithio digidol anffurfiol yn aml yn digwydd yn Saesneg. Mae astudiaethau wedi dangos bod hyd yn oed siaradwyr Cymraeg rhugl yn defnyddio Saesneg fel eu hiaith ddiofyn ar gyfryngau cymdeithasol (Davies, 2021).</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Diffyg Mannau Digidol Cymraeg: Mae bwlch sylweddol mewn adloniant digidol Cymraeg sy’n apelio at gynulleidfaoedd iau. Mae dylanwadwyr Saesneg, cymunedau gemau, a gwasanaethau ffrydio yn dominyddu eu hamser sgrin, gan gyfyngu ar gyfleoedd i ymgysylltu â’r Gymraeg mewn lleoliadau anffurfiol (Aitchinson &amp; Carter, 2000).</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Gadewch i ni edrych yn agosach ar yr heriau a’r cyfleoedd sy’n ein hwynebu. Mae ymchwil yn dangos bod 85% o siaradwyr Cymraeg ifanc yn newid i’r Saesneg wrth ddefnyddio cyfryngau cymdeithasol. Ychydig iawn o gynnwys Cymraeg a ddarperir gan lwyfannau ffrydio, lle mae pobl ifanc yn defnyddio’r rhan fwyaf o’u hadloniant. Ar yr ochr gadarnhaol, mae gennym ddarlledwyr Cymraeg cryf – mae S4C a BBC Radio Cymru yn denu dros 400,000 o wrandawyr wythnosol – ond mae angen ehangu y tu hwnt i’r cyfryngau traddodiadol i fannau digidol lle mae pobl ifanc yn treulio’r rhan fwyaf o’u hamser.</a:t>
            </a:r>
            <a:endParaRPr>
              <a:solidFill>
                <a:schemeClr val="dk1"/>
              </a:solidFill>
            </a:endParaRPr>
          </a:p>
          <a:p>
            <a:pPr indent="0" lvl="0" marL="0" rtl="0" algn="l">
              <a:lnSpc>
                <a:spcPct val="115000"/>
              </a:lnSpc>
              <a:spcBef>
                <a:spcPts val="1200"/>
              </a:spcBef>
              <a:spcAft>
                <a:spcPts val="1200"/>
              </a:spcAft>
              <a:buNone/>
            </a:pPr>
            <a:r>
              <a:rPr b="1" lang="en">
                <a:solidFill>
                  <a:schemeClr val="dk1"/>
                </a:solidFill>
              </a:rPr>
              <a:t>Her Ryngwladol:</a:t>
            </a:r>
            <a:r>
              <a:rPr lang="en">
                <a:solidFill>
                  <a:schemeClr val="dk1"/>
                </a:solidFill>
              </a:rPr>
              <a:t> Mae problemau tebyg i’w gweld yng Ngwlad y Basg, lle mae Sbaeneg yn cael ei ffafrio dros Fasgeg mewn sefyllfaoedd cymdeithasol, gan amlygu her ehangach o shifft ieithyddol. Neu yn Ffrainc gyda’r Brezhoneg, Gwyddeleg yn Iwerddon a llawer mwy. Mae band hip hop ‘Kneecap’ yn rhoi sylw i’r iaith Wyddeleg can apelio at gynulleidfaoedd ifanc. Angen mwy o hyn. Herio’r normau ac arferion.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42bbd2e936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342bbd2e936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 u="sng">
                <a:solidFill>
                  <a:schemeClr val="dk1"/>
                </a:solidFill>
              </a:rPr>
              <a:t>Dyfodol y Cyfryngau Cymraeg</a:t>
            </a:r>
            <a:endParaRPr i="1" u="sng">
              <a:solidFill>
                <a:schemeClr val="dk1"/>
              </a:solidFill>
            </a:endParaRPr>
          </a:p>
          <a:p>
            <a:pPr indent="0" lvl="0" marL="0" rtl="0" algn="l">
              <a:lnSpc>
                <a:spcPct val="115000"/>
              </a:lnSpc>
              <a:spcBef>
                <a:spcPts val="1200"/>
              </a:spcBef>
              <a:spcAft>
                <a:spcPts val="1200"/>
              </a:spcAft>
              <a:buNone/>
            </a:pPr>
            <a:r>
              <a:rPr lang="en">
                <a:solidFill>
                  <a:schemeClr val="dk1"/>
                </a:solidFill>
              </a:rPr>
              <a:t>Er gwaethaf yr heriau hyn, mae'r cyfryngau yn parhau i fod yn arf hanfodol ar gyfer adfywio iaith. Gallai ymyriadau polisi, megis mwy o gyllid ar gyfer cynnwys Cymraeg ar lwyfannau digidol, helpu i liniaru effaith goruchafiaeth cyfryngau Saesneg. Ar ben hynny, gallai integreiddio cynnwys Cymraeg i lwyfannau prif ffrwd fel Netflix a Spotify wella gwelededd a dymunoldeb ymhlith cenedlaethau iau (Morris &amp; Jones, 2020). Mae egwyddorion Fishman (1991) yn awgrymu na all y cyfryngau ar eu pen eu hunain wrthdroi newid iaith ond bod yn rhaid iddynt fod yn rhan o ymrwymiad cymdeithasol ehangach sy’n cynnwys addysg ac ymgysylltu â’r gymuned.</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e9090756a_1_78: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e9090756a_1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solidFill>
                  <a:schemeClr val="dk1"/>
                </a:solidFill>
              </a:rPr>
              <a:t>Syniadau ar gyfer Cynlluniau ar gyfer Adfer Defnydd Iaith yn y Cyd-destun Hwn</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Er mwyn adfywio’r Gymraeg ymhlith pobl ifanc, mae angen strategaethau wedi’u targedu i gynyddu ei phresenoldeb yn eu defnydd o’r cyfryngau a’u rhyngweithio cymdeithasol. Mae’r cynigion canlynol yn canolbwyntio ar wneud y Gymraeg yn fwy perthnasol, hygyrch ac apelgar.</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Datblygu Cynnwys Cymraeg Ddigidol Ddiddorol</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Cynyddu cyllid er mwyn cynyddu nifer o grewyr cynnwys Cymraeg ar TikTok, YouTube, a llwyfannau gemau i ddarparu adloniant modern, y gellir ei gyfnewid sy’n cystadlu â chyfryngau Saesneg – cefnogi adrodd straeon a chynhyrchu cynnwys o ansawdd uchel.</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Annog strategaethau cynnwys dwyieithog lle mae cynnwys Cymraeg wedi’i integreiddio’n naturiol o fewn llwyfannau prif ffrwd (e.e., isdeitlau Cymraeg a chynnwys wedi’i drosleisio ar Netflix a YouTube) - helpu i normaleiddio’r defnydd ohoni.</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Mae ymchwil gan Morris &amp; Jones (2020) yn amlygu bod ymgysylltu digidol yn elfen hollbwysig o adfywio iaith, ac mae angen inni fanteisio ar hynny.</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42cd2c168c_0_1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42cd2c168c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solidFill>
                  <a:schemeClr val="dk1"/>
                </a:solidFill>
              </a:rPr>
              <a:t>Er mwyn cael effaith wirioneddol, rhaid inni gofleidio cyfryngau cymdeithasol ac ymgysylltu dan arweiniad cyfoedion:</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Gall ymgyrchoedd digidol Cymraeg – gan ddefnyddio hashnodau, heriau, a thueddiadau firaol – wneud siarad Cymraeg ar-lein yn fwy apelgar.</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Sefydlu rhwydweithiau dylanwadwyr digidol Cymraeg i hybu defnydd o iaith mewn rhyngweithiadau ar-lein bob dydd.</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Dylem hefyd greu cymunedau Cymraeg ar-lein, fel grwpiau Discord neu fforymau Reddit, lle gall pobl ifanc ryngweithio’n anffurfiol yn Gymraeg.</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Datblygu ymgyrchoedd rhyngweithiol sy’n gwobrwyo pobl ifanc am ddefnyddio’r Gymraeg ar gyfryngau cymdeithasol (e.e., cystadlaethau, tueddiadau, a heriau sy’n normaleiddio’r Gymraeg mewn gofodau digidol).</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ymchwil gan Coupland et al. (2019) yn pwysleisio pwysigrwydd dylanwad cyfoedion o ran cadw iaith. Os daw’r Gymraeg yn rhan naturiol o fywydau cymdeithasol digidol pobl ifanc, maent yn llawer mwy tebygol o’i defnyddio mewn agweddau eraill ar fywyd.</a:t>
            </a:r>
            <a:endParaRPr>
              <a:solidFill>
                <a:schemeClr val="dk1"/>
              </a:solidFill>
            </a:endParaRPr>
          </a:p>
          <a:p>
            <a:pPr indent="0" lvl="0" marL="0" rtl="0" algn="l">
              <a:spcBef>
                <a:spcPts val="120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42cd2c168c_0_3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42cd2c168c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solidFill>
                  <a:schemeClr val="dk1"/>
                </a:solidFill>
              </a:rPr>
              <a:t>Cryfhau Cysylltiadau Addysgol a Chymunedol</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Mae addysg yn chwarae rhan allweddol wrth atgyfnerthu’r defnydd o’r Gymraeg.</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Dylai’r ysgol integreiddio mwy o ymgysylltu digidol â’r Gymraeg yn y cwricwlwm, gan annog myfyrwyr i greu cynnwys Cymraeg.</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Gall mentrau a arweinir gan y gymuned, megis canolfannau digidol lleol a chymunedau gemau Cymraeg ar-lein, helpu i adeiladu rhwydweithiau cyfoedion Cymraeg y tu allan i leoliadau ysgol.</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O ran polisi:</a:t>
            </a:r>
            <a:endParaRPr>
              <a:solidFill>
                <a:schemeClr val="dk1"/>
              </a:solidFill>
            </a:endParaRPr>
          </a:p>
          <a:p>
            <a:pPr indent="-317500" lvl="0" marL="457200" rtl="0" algn="l">
              <a:lnSpc>
                <a:spcPct val="115000"/>
              </a:lnSpc>
              <a:spcBef>
                <a:spcPts val="1200"/>
              </a:spcBef>
              <a:spcAft>
                <a:spcPts val="0"/>
              </a:spcAft>
              <a:buClr>
                <a:schemeClr val="dk1"/>
              </a:buClr>
              <a:buSzPts val="1400"/>
              <a:buChar char="●"/>
            </a:pPr>
            <a:r>
              <a:rPr lang="en">
                <a:solidFill>
                  <a:schemeClr val="dk1"/>
                </a:solidFill>
              </a:rPr>
              <a:t>Dylai Llywodraeth Cymru roi cymhellion i gynhyrchu cyfryngau Cymraeg gyda grantiau ar gyfer datblygu cynnwys digidol cystadleuol o ansawdd uchel.</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
                <a:solidFill>
                  <a:schemeClr val="dk1"/>
                </a:solidFill>
              </a:rPr>
              <a:t>Dylid ymchwilio i gydweithrediadau rhwng darlledwyr cyhoeddus a chwmnïau technoleg er mwyn ei gwneud yn haws darganfod cynnwys Cymraeg ar lwyfannau byd-eang e.g. sicrhau bod platfformau fel Netflix a YouTube yn cynnwys mwy o gynnwys Cymraeg.</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Fel y mae Paterson (2022) yn ei amlygu, mae rhwystrau economaidd yn atal cyfryngau Cymraeg rhag cystadlu â chynnwys Saesneg, felly mae angen buddsoddiad wedi’i dargedu i fynd i’r afael â hyn.</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e9090756a_1_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e9090756a_1_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n"/>
              <a:t>Mae'r cyfryngau yn chwarae rôl ddeuol yn nhrywydd yr iaith Gymraeg. Tra bod teledu, radio a llwyfannau digidol Cymraeg yn cyfrannu’n gadarnhaol at gynnal iaith, mae goruchafiaeth cyfryngau Saesneg yn cyflwyno heriau sylweddol. Wrth gymhwyso fframwaith Fishman (1991), mae’n amlwg bod yn rhaid i’r cyfryngau gael eu hategu gan bolisïau iaith gryf ac ymgysylltu ar lawr gwlad i sicrhau bod y Gymraeg yn parhau’n iaith fyw. Wrth symud ymlaen, gall buddsoddiad strategol mewn cyfryngau digidol Cymraeg a pholisïau sy’n cefnogi cynnwys dwyieithog helpu i gynnal ac ehangu rôl y Gymraeg yn y gymdeithas gyfoes.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d5b09a965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d5b09a965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t>I gloi - Mae ymgysylltiad pobl ifanc â’r cyfryngau yn ffactor allweddol wrth benderfynu ar eu defnydd o iaith. Er bod goruchafiaeth cynnwys cyfryngau digidol Saesneg yn creu heriau, mae gennym gyfleoedd sylweddol i adfer defnydd o’r Gymraeg ymhlith pobl ifanc. Trwy fuddsoddi mewn cynnwys digidol Cymraeg, meithrin mentrau a arweinir gan gyfoedion, integreiddio’r Gymraeg I ryngweithiadau cyfryngau cymdeithasol, a chryfhau cefnogaeth polisi, gallwn sicrhau parhad a thwf yr iaith.  Mae’r strategaethau hyn yn cyd-fynd â model Fishman (1991) o wrthdroi shifft iaith, gan dynnu sylw at yr angen am gefnogaeth sefydliadol gref ac ymgysylltiad cymunedol i sicrhau bod y Gymraeg yn ffynnu fel iaith fyw yn yr oes ddigidol.</a:t>
            </a:r>
            <a:endParaRPr/>
          </a:p>
          <a:p>
            <a:pPr indent="0" lvl="0" marL="0" rtl="0" algn="l">
              <a:lnSpc>
                <a:spcPct val="115000"/>
              </a:lnSpc>
              <a:spcBef>
                <a:spcPts val="1200"/>
              </a:spcBef>
              <a:spcAft>
                <a:spcPts val="1200"/>
              </a:spcAft>
              <a:buNone/>
            </a:pPr>
            <a:r>
              <a:rPr lang="en"/>
              <a:t>Y cwestiwn allweddol y mae’n rhaid inni ei ofyn i’n hunain yn hyn o beth: sut gallwn ni wneud y Gymraeg yn iaith y dyfodol digidol? Mae gennym ni i gyd ran i’w chwarae wrth ateb y cwestiwn hwnnw. Diolch am wrando. Mae rhaid I ni glywed gan bobl ifanc. Bydd gwaith ymchwil newydd Comisiynydd y Gymraeg ar ddefnydd Plant a Phobl Ifanc o Gyfryngau yn bwynt cychwyn cyntaf.</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3959cc31cb_0_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33959cc31cb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4647b7f0f1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4647b7f0f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lvl1pPr lvl="0" rtl="0">
              <a:spcBef>
                <a:spcPts val="0"/>
              </a:spcBef>
              <a:spcAft>
                <a:spcPts val="0"/>
              </a:spcAft>
              <a:buSzPts val="4200"/>
              <a:buNone/>
              <a:defRPr sz="4200"/>
            </a:lvl1pPr>
            <a:lvl2pPr lvl="1" rtl="0">
              <a:spcBef>
                <a:spcPts val="0"/>
              </a:spcBef>
              <a:spcAft>
                <a:spcPts val="0"/>
              </a:spcAft>
              <a:buSzPts val="4200"/>
              <a:buNone/>
              <a:defRPr sz="4200"/>
            </a:lvl2pPr>
            <a:lvl3pPr lvl="2" rtl="0">
              <a:spcBef>
                <a:spcPts val="0"/>
              </a:spcBef>
              <a:spcAft>
                <a:spcPts val="0"/>
              </a:spcAft>
              <a:buSzPts val="4200"/>
              <a:buNone/>
              <a:defRPr sz="4200"/>
            </a:lvl3pPr>
            <a:lvl4pPr lvl="3" rtl="0">
              <a:spcBef>
                <a:spcPts val="0"/>
              </a:spcBef>
              <a:spcAft>
                <a:spcPts val="0"/>
              </a:spcAft>
              <a:buSzPts val="4200"/>
              <a:buNone/>
              <a:defRPr sz="4200"/>
            </a:lvl4pPr>
            <a:lvl5pPr lvl="4" rtl="0">
              <a:spcBef>
                <a:spcPts val="0"/>
              </a:spcBef>
              <a:spcAft>
                <a:spcPts val="0"/>
              </a:spcAft>
              <a:buSzPts val="4200"/>
              <a:buNone/>
              <a:defRPr sz="4200"/>
            </a:lvl5pPr>
            <a:lvl6pPr lvl="5" rtl="0">
              <a:spcBef>
                <a:spcPts val="0"/>
              </a:spcBef>
              <a:spcAft>
                <a:spcPts val="0"/>
              </a:spcAft>
              <a:buSzPts val="4200"/>
              <a:buNone/>
              <a:defRPr sz="4200"/>
            </a:lvl6pPr>
            <a:lvl7pPr lvl="6" rtl="0">
              <a:spcBef>
                <a:spcPts val="0"/>
              </a:spcBef>
              <a:spcAft>
                <a:spcPts val="0"/>
              </a:spcAft>
              <a:buSzPts val="4200"/>
              <a:buNone/>
              <a:defRPr sz="4200"/>
            </a:lvl7pPr>
            <a:lvl8pPr lvl="7" rtl="0">
              <a:spcBef>
                <a:spcPts val="0"/>
              </a:spcBef>
              <a:spcAft>
                <a:spcPts val="0"/>
              </a:spcAft>
              <a:buSzPts val="4200"/>
              <a:buNone/>
              <a:defRPr sz="4200"/>
            </a:lvl8pPr>
            <a:lvl9pPr lvl="8" rtl="0">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Clr>
                <a:schemeClr val="lt1"/>
              </a:buClr>
              <a:buSzPts val="1200"/>
              <a:buChar char="●"/>
              <a:defRPr sz="1200">
                <a:solidFill>
                  <a:schemeClr val="lt1"/>
                </a:solidFill>
              </a:defRPr>
            </a:lvl1pPr>
            <a:lvl2pPr indent="-304800" lvl="1" marL="914400" rtl="0">
              <a:spcBef>
                <a:spcPts val="1600"/>
              </a:spcBef>
              <a:spcAft>
                <a:spcPts val="0"/>
              </a:spcAft>
              <a:buClr>
                <a:schemeClr val="lt1"/>
              </a:buClr>
              <a:buSzPts val="1200"/>
              <a:buChar char="○"/>
              <a:defRPr sz="1200">
                <a:solidFill>
                  <a:schemeClr val="lt1"/>
                </a:solidFill>
              </a:defRPr>
            </a:lvl2pPr>
            <a:lvl3pPr indent="-304800" lvl="2" marL="1371600" rtl="0">
              <a:spcBef>
                <a:spcPts val="1600"/>
              </a:spcBef>
              <a:spcAft>
                <a:spcPts val="0"/>
              </a:spcAft>
              <a:buClr>
                <a:schemeClr val="lt1"/>
              </a:buClr>
              <a:buSzPts val="1200"/>
              <a:buChar char="■"/>
              <a:defRPr sz="1200">
                <a:solidFill>
                  <a:schemeClr val="lt1"/>
                </a:solidFill>
              </a:defRPr>
            </a:lvl3pPr>
            <a:lvl4pPr indent="-304800" lvl="3" marL="1828800" rtl="0">
              <a:spcBef>
                <a:spcPts val="1600"/>
              </a:spcBef>
              <a:spcAft>
                <a:spcPts val="0"/>
              </a:spcAft>
              <a:buClr>
                <a:schemeClr val="lt1"/>
              </a:buClr>
              <a:buSzPts val="1200"/>
              <a:buChar char="●"/>
              <a:defRPr sz="1200">
                <a:solidFill>
                  <a:schemeClr val="lt1"/>
                </a:solidFill>
              </a:defRPr>
            </a:lvl4pPr>
            <a:lvl5pPr indent="-304800" lvl="4" marL="2286000" rtl="0">
              <a:spcBef>
                <a:spcPts val="1600"/>
              </a:spcBef>
              <a:spcAft>
                <a:spcPts val="0"/>
              </a:spcAft>
              <a:buClr>
                <a:schemeClr val="lt1"/>
              </a:buClr>
              <a:buSzPts val="1200"/>
              <a:buChar char="○"/>
              <a:defRPr sz="1200">
                <a:solidFill>
                  <a:schemeClr val="lt1"/>
                </a:solidFill>
              </a:defRPr>
            </a:lvl5pPr>
            <a:lvl6pPr indent="-304800" lvl="5" marL="2743200" rtl="0">
              <a:spcBef>
                <a:spcPts val="1600"/>
              </a:spcBef>
              <a:spcAft>
                <a:spcPts val="0"/>
              </a:spcAft>
              <a:buClr>
                <a:schemeClr val="lt1"/>
              </a:buClr>
              <a:buSzPts val="1200"/>
              <a:buChar char="■"/>
              <a:defRPr sz="1200">
                <a:solidFill>
                  <a:schemeClr val="lt1"/>
                </a:solidFill>
              </a:defRPr>
            </a:lvl6pPr>
            <a:lvl7pPr indent="-304800" lvl="6" marL="3200400" rtl="0">
              <a:spcBef>
                <a:spcPts val="1600"/>
              </a:spcBef>
              <a:spcAft>
                <a:spcPts val="0"/>
              </a:spcAft>
              <a:buClr>
                <a:schemeClr val="lt1"/>
              </a:buClr>
              <a:buSzPts val="1200"/>
              <a:buChar char="●"/>
              <a:defRPr sz="1200">
                <a:solidFill>
                  <a:schemeClr val="lt1"/>
                </a:solidFill>
              </a:defRPr>
            </a:lvl7pPr>
            <a:lvl8pPr indent="-304800" lvl="7" marL="3657600" rtl="0">
              <a:spcBef>
                <a:spcPts val="1600"/>
              </a:spcBef>
              <a:spcAft>
                <a:spcPts val="0"/>
              </a:spcAft>
              <a:buClr>
                <a:schemeClr val="lt1"/>
              </a:buClr>
              <a:buSzPts val="1200"/>
              <a:buChar char="○"/>
              <a:defRPr sz="1200">
                <a:solidFill>
                  <a:schemeClr val="lt1"/>
                </a:solidFill>
              </a:defRPr>
            </a:lvl8pPr>
            <a:lvl9pPr indent="-304800" lvl="8" marL="4114800" rtl="0">
              <a:spcBef>
                <a:spcPts val="1600"/>
              </a:spcBef>
              <a:spcAft>
                <a:spcPts val="160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2"/>
              </a:buClr>
              <a:buSzPts val="4200"/>
              <a:buNone/>
              <a:defRPr sz="4200">
                <a:solidFill>
                  <a:schemeClr val="dk2"/>
                </a:solidFill>
              </a:defRPr>
            </a:lvl1pPr>
            <a:lvl2pPr lvl="1" rtl="0" algn="ctr">
              <a:spcBef>
                <a:spcPts val="0"/>
              </a:spcBef>
              <a:spcAft>
                <a:spcPts val="0"/>
              </a:spcAft>
              <a:buClr>
                <a:schemeClr val="dk2"/>
              </a:buClr>
              <a:buSzPts val="4200"/>
              <a:buNone/>
              <a:defRPr sz="4200">
                <a:solidFill>
                  <a:schemeClr val="dk2"/>
                </a:solidFill>
              </a:defRPr>
            </a:lvl2pPr>
            <a:lvl3pPr lvl="2" rtl="0" algn="ctr">
              <a:spcBef>
                <a:spcPts val="0"/>
              </a:spcBef>
              <a:spcAft>
                <a:spcPts val="0"/>
              </a:spcAft>
              <a:buClr>
                <a:schemeClr val="dk2"/>
              </a:buClr>
              <a:buSzPts val="4200"/>
              <a:buNone/>
              <a:defRPr sz="4200">
                <a:solidFill>
                  <a:schemeClr val="dk2"/>
                </a:solidFill>
              </a:defRPr>
            </a:lvl3pPr>
            <a:lvl4pPr lvl="3" rtl="0" algn="ctr">
              <a:spcBef>
                <a:spcPts val="0"/>
              </a:spcBef>
              <a:spcAft>
                <a:spcPts val="0"/>
              </a:spcAft>
              <a:buClr>
                <a:schemeClr val="dk2"/>
              </a:buClr>
              <a:buSzPts val="4200"/>
              <a:buNone/>
              <a:defRPr sz="4200">
                <a:solidFill>
                  <a:schemeClr val="dk2"/>
                </a:solidFill>
              </a:defRPr>
            </a:lvl4pPr>
            <a:lvl5pPr lvl="4" rtl="0" algn="ctr">
              <a:spcBef>
                <a:spcPts val="0"/>
              </a:spcBef>
              <a:spcAft>
                <a:spcPts val="0"/>
              </a:spcAft>
              <a:buClr>
                <a:schemeClr val="dk2"/>
              </a:buClr>
              <a:buSzPts val="4200"/>
              <a:buNone/>
              <a:defRPr sz="4200">
                <a:solidFill>
                  <a:schemeClr val="dk2"/>
                </a:solidFill>
              </a:defRPr>
            </a:lvl5pPr>
            <a:lvl6pPr lvl="5" rtl="0" algn="ctr">
              <a:spcBef>
                <a:spcPts val="0"/>
              </a:spcBef>
              <a:spcAft>
                <a:spcPts val="0"/>
              </a:spcAft>
              <a:buClr>
                <a:schemeClr val="dk2"/>
              </a:buClr>
              <a:buSzPts val="4200"/>
              <a:buNone/>
              <a:defRPr sz="4200">
                <a:solidFill>
                  <a:schemeClr val="dk2"/>
                </a:solidFill>
              </a:defRPr>
            </a:lvl6pPr>
            <a:lvl7pPr lvl="6" rtl="0" algn="ctr">
              <a:spcBef>
                <a:spcPts val="0"/>
              </a:spcBef>
              <a:spcAft>
                <a:spcPts val="0"/>
              </a:spcAft>
              <a:buClr>
                <a:schemeClr val="dk2"/>
              </a:buClr>
              <a:buSzPts val="4200"/>
              <a:buNone/>
              <a:defRPr sz="4200">
                <a:solidFill>
                  <a:schemeClr val="dk2"/>
                </a:solidFill>
              </a:defRPr>
            </a:lvl7pPr>
            <a:lvl8pPr lvl="7" rtl="0" algn="ctr">
              <a:spcBef>
                <a:spcPts val="0"/>
              </a:spcBef>
              <a:spcAft>
                <a:spcPts val="0"/>
              </a:spcAft>
              <a:buClr>
                <a:schemeClr val="dk2"/>
              </a:buClr>
              <a:buSzPts val="4200"/>
              <a:buNone/>
              <a:defRPr sz="4200">
                <a:solidFill>
                  <a:schemeClr val="dk2"/>
                </a:solidFill>
              </a:defRPr>
            </a:lvl8pPr>
            <a:lvl9pPr lvl="8" rtl="0"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1600"/>
              </a:spcBef>
              <a:spcAft>
                <a:spcPts val="0"/>
              </a:spcAft>
              <a:buClr>
                <a:schemeClr val="lt1"/>
              </a:buClr>
              <a:buSzPts val="1400"/>
              <a:buChar char="○"/>
              <a:defRPr>
                <a:solidFill>
                  <a:schemeClr val="lt1"/>
                </a:solidFill>
              </a:defRPr>
            </a:lvl2pPr>
            <a:lvl3pPr indent="-317500" lvl="2" marL="1371600" rtl="0">
              <a:spcBef>
                <a:spcPts val="1600"/>
              </a:spcBef>
              <a:spcAft>
                <a:spcPts val="0"/>
              </a:spcAft>
              <a:buClr>
                <a:schemeClr val="lt1"/>
              </a:buClr>
              <a:buSzPts val="1400"/>
              <a:buChar char="■"/>
              <a:defRPr>
                <a:solidFill>
                  <a:schemeClr val="lt1"/>
                </a:solidFill>
              </a:defRPr>
            </a:lvl3pPr>
            <a:lvl4pPr indent="-317500" lvl="3" marL="1828800" rtl="0">
              <a:spcBef>
                <a:spcPts val="1600"/>
              </a:spcBef>
              <a:spcAft>
                <a:spcPts val="0"/>
              </a:spcAft>
              <a:buClr>
                <a:schemeClr val="lt1"/>
              </a:buClr>
              <a:buSzPts val="1400"/>
              <a:buChar char="●"/>
              <a:defRPr>
                <a:solidFill>
                  <a:schemeClr val="lt1"/>
                </a:solidFill>
              </a:defRPr>
            </a:lvl4pPr>
            <a:lvl5pPr indent="-317500" lvl="4" marL="2286000" rtl="0">
              <a:spcBef>
                <a:spcPts val="1600"/>
              </a:spcBef>
              <a:spcAft>
                <a:spcPts val="0"/>
              </a:spcAft>
              <a:buClr>
                <a:schemeClr val="lt1"/>
              </a:buClr>
              <a:buSzPts val="1400"/>
              <a:buChar char="○"/>
              <a:defRPr>
                <a:solidFill>
                  <a:schemeClr val="lt1"/>
                </a:solidFill>
              </a:defRPr>
            </a:lvl5pPr>
            <a:lvl6pPr indent="-317500" lvl="5" marL="2743200" rtl="0">
              <a:spcBef>
                <a:spcPts val="1600"/>
              </a:spcBef>
              <a:spcAft>
                <a:spcPts val="0"/>
              </a:spcAft>
              <a:buClr>
                <a:schemeClr val="lt1"/>
              </a:buClr>
              <a:buSzPts val="1400"/>
              <a:buChar char="■"/>
              <a:defRPr>
                <a:solidFill>
                  <a:schemeClr val="lt1"/>
                </a:solidFill>
              </a:defRPr>
            </a:lvl6pPr>
            <a:lvl7pPr indent="-317500" lvl="6" marL="3200400" rtl="0">
              <a:spcBef>
                <a:spcPts val="1600"/>
              </a:spcBef>
              <a:spcAft>
                <a:spcPts val="0"/>
              </a:spcAft>
              <a:buClr>
                <a:schemeClr val="lt1"/>
              </a:buClr>
              <a:buSzPts val="1400"/>
              <a:buChar char="●"/>
              <a:defRPr>
                <a:solidFill>
                  <a:schemeClr val="lt1"/>
                </a:solidFill>
              </a:defRPr>
            </a:lvl7pPr>
            <a:lvl8pPr indent="-317500" lvl="7" marL="3657600" rtl="0">
              <a:spcBef>
                <a:spcPts val="1600"/>
              </a:spcBef>
              <a:spcAft>
                <a:spcPts val="0"/>
              </a:spcAft>
              <a:buClr>
                <a:schemeClr val="lt1"/>
              </a:buClr>
              <a:buSzPts val="1400"/>
              <a:buChar char="○"/>
              <a:defRPr>
                <a:solidFill>
                  <a:schemeClr val="lt1"/>
                </a:solidFill>
              </a:defRPr>
            </a:lvl8pPr>
            <a:lvl9pPr indent="-317500" lvl="8" marL="4114800" rtl="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2"/>
              </a:buClr>
              <a:buSzPts val="12000"/>
              <a:buNone/>
              <a:defRPr sz="12000">
                <a:solidFill>
                  <a:schemeClr val="dk2"/>
                </a:solidFill>
              </a:defRPr>
            </a:lvl1pPr>
            <a:lvl2pPr lvl="1" rtl="0" algn="ctr">
              <a:spcBef>
                <a:spcPts val="0"/>
              </a:spcBef>
              <a:spcAft>
                <a:spcPts val="0"/>
              </a:spcAft>
              <a:buClr>
                <a:schemeClr val="dk2"/>
              </a:buClr>
              <a:buSzPts val="12000"/>
              <a:buNone/>
              <a:defRPr sz="12000">
                <a:solidFill>
                  <a:schemeClr val="dk2"/>
                </a:solidFill>
              </a:defRPr>
            </a:lvl2pPr>
            <a:lvl3pPr lvl="2" rtl="0" algn="ctr">
              <a:spcBef>
                <a:spcPts val="0"/>
              </a:spcBef>
              <a:spcAft>
                <a:spcPts val="0"/>
              </a:spcAft>
              <a:buClr>
                <a:schemeClr val="dk2"/>
              </a:buClr>
              <a:buSzPts val="12000"/>
              <a:buNone/>
              <a:defRPr sz="12000">
                <a:solidFill>
                  <a:schemeClr val="dk2"/>
                </a:solidFill>
              </a:defRPr>
            </a:lvl3pPr>
            <a:lvl4pPr lvl="3" rtl="0" algn="ctr">
              <a:spcBef>
                <a:spcPts val="0"/>
              </a:spcBef>
              <a:spcAft>
                <a:spcPts val="0"/>
              </a:spcAft>
              <a:buClr>
                <a:schemeClr val="dk2"/>
              </a:buClr>
              <a:buSzPts val="12000"/>
              <a:buNone/>
              <a:defRPr sz="12000">
                <a:solidFill>
                  <a:schemeClr val="dk2"/>
                </a:solidFill>
              </a:defRPr>
            </a:lvl4pPr>
            <a:lvl5pPr lvl="4" rtl="0" algn="ctr">
              <a:spcBef>
                <a:spcPts val="0"/>
              </a:spcBef>
              <a:spcAft>
                <a:spcPts val="0"/>
              </a:spcAft>
              <a:buClr>
                <a:schemeClr val="dk2"/>
              </a:buClr>
              <a:buSzPts val="12000"/>
              <a:buNone/>
              <a:defRPr sz="12000">
                <a:solidFill>
                  <a:schemeClr val="dk2"/>
                </a:solidFill>
              </a:defRPr>
            </a:lvl5pPr>
            <a:lvl6pPr lvl="5" rtl="0" algn="ctr">
              <a:spcBef>
                <a:spcPts val="0"/>
              </a:spcBef>
              <a:spcAft>
                <a:spcPts val="0"/>
              </a:spcAft>
              <a:buClr>
                <a:schemeClr val="dk2"/>
              </a:buClr>
              <a:buSzPts val="12000"/>
              <a:buNone/>
              <a:defRPr sz="12000">
                <a:solidFill>
                  <a:schemeClr val="dk2"/>
                </a:solidFill>
              </a:defRPr>
            </a:lvl6pPr>
            <a:lvl7pPr lvl="6" rtl="0" algn="ctr">
              <a:spcBef>
                <a:spcPts val="0"/>
              </a:spcBef>
              <a:spcAft>
                <a:spcPts val="0"/>
              </a:spcAft>
              <a:buClr>
                <a:schemeClr val="dk2"/>
              </a:buClr>
              <a:buSzPts val="12000"/>
              <a:buNone/>
              <a:defRPr sz="12000">
                <a:solidFill>
                  <a:schemeClr val="dk2"/>
                </a:solidFill>
              </a:defRPr>
            </a:lvl7pPr>
            <a:lvl8pPr lvl="7" rtl="0" algn="ctr">
              <a:spcBef>
                <a:spcPts val="0"/>
              </a:spcBef>
              <a:spcAft>
                <a:spcPts val="0"/>
              </a:spcAft>
              <a:buClr>
                <a:schemeClr val="dk2"/>
              </a:buClr>
              <a:buSzPts val="12000"/>
              <a:buNone/>
              <a:defRPr sz="12000">
                <a:solidFill>
                  <a:schemeClr val="dk2"/>
                </a:solidFill>
              </a:defRPr>
            </a:lvl8pPr>
            <a:lvl9pPr lvl="8" rtl="0"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rtl="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rtl="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lt2"/>
                </a:solidFill>
                <a:latin typeface="Roboto"/>
                <a:ea typeface="Roboto"/>
                <a:cs typeface="Roboto"/>
                <a:sym typeface="Roboto"/>
              </a:defRPr>
            </a:lvl1pPr>
            <a:lvl2pPr lvl="1" rtl="0" algn="r">
              <a:buNone/>
              <a:defRPr sz="1000">
                <a:solidFill>
                  <a:schemeClr val="lt2"/>
                </a:solidFill>
                <a:latin typeface="Roboto"/>
                <a:ea typeface="Roboto"/>
                <a:cs typeface="Roboto"/>
                <a:sym typeface="Roboto"/>
              </a:defRPr>
            </a:lvl2pPr>
            <a:lvl3pPr lvl="2" rtl="0" algn="r">
              <a:buNone/>
              <a:defRPr sz="1000">
                <a:solidFill>
                  <a:schemeClr val="lt2"/>
                </a:solidFill>
                <a:latin typeface="Roboto"/>
                <a:ea typeface="Roboto"/>
                <a:cs typeface="Roboto"/>
                <a:sym typeface="Roboto"/>
              </a:defRPr>
            </a:lvl3pPr>
            <a:lvl4pPr lvl="3" rtl="0" algn="r">
              <a:buNone/>
              <a:defRPr sz="1000">
                <a:solidFill>
                  <a:schemeClr val="lt2"/>
                </a:solidFill>
                <a:latin typeface="Roboto"/>
                <a:ea typeface="Roboto"/>
                <a:cs typeface="Roboto"/>
                <a:sym typeface="Roboto"/>
              </a:defRPr>
            </a:lvl4pPr>
            <a:lvl5pPr lvl="4" rtl="0" algn="r">
              <a:buNone/>
              <a:defRPr sz="1000">
                <a:solidFill>
                  <a:schemeClr val="lt2"/>
                </a:solidFill>
                <a:latin typeface="Roboto"/>
                <a:ea typeface="Roboto"/>
                <a:cs typeface="Roboto"/>
                <a:sym typeface="Roboto"/>
              </a:defRPr>
            </a:lvl5pPr>
            <a:lvl6pPr lvl="5" rtl="0" algn="r">
              <a:buNone/>
              <a:defRPr sz="1000">
                <a:solidFill>
                  <a:schemeClr val="lt2"/>
                </a:solidFill>
                <a:latin typeface="Roboto"/>
                <a:ea typeface="Roboto"/>
                <a:cs typeface="Roboto"/>
                <a:sym typeface="Roboto"/>
              </a:defRPr>
            </a:lvl6pPr>
            <a:lvl7pPr lvl="6" rtl="0" algn="r">
              <a:buNone/>
              <a:defRPr sz="1000">
                <a:solidFill>
                  <a:schemeClr val="lt2"/>
                </a:solidFill>
                <a:latin typeface="Roboto"/>
                <a:ea typeface="Roboto"/>
                <a:cs typeface="Roboto"/>
                <a:sym typeface="Roboto"/>
              </a:defRPr>
            </a:lvl7pPr>
            <a:lvl8pPr lvl="7" rtl="0" algn="r">
              <a:buNone/>
              <a:defRPr sz="1000">
                <a:solidFill>
                  <a:schemeClr val="lt2"/>
                </a:solidFill>
                <a:latin typeface="Roboto"/>
                <a:ea typeface="Roboto"/>
                <a:cs typeface="Roboto"/>
                <a:sym typeface="Roboto"/>
              </a:defRPr>
            </a:lvl8pPr>
            <a:lvl9pPr lvl="8" rtl="0"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13.png"/><Relationship Id="rId6"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2.png"/><Relationship Id="rId5" Type="http://schemas.openxmlformats.org/officeDocument/2006/relationships/image" Target="../media/image7.png"/><Relationship Id="rId6"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hyperlink" Target="https://www.bbc.co.uk/cymrufyw/erthyglau/cly4gprr806o" TargetMode="External"/><Relationship Id="rId4" Type="http://schemas.openxmlformats.org/officeDocument/2006/relationships/hyperlink" Target="https://www.llyw.cymru/sites/default/files/pdf-versions/2025/1/4/1737624696/data-am-y-gymraeg-or-arolwg-blynyddol-or-boblogaeth-hydref-2023-i-fedi-2024.pdf" TargetMode="External"/><Relationship Id="rId5" Type="http://schemas.openxmlformats.org/officeDocument/2006/relationships/hyperlink" Target="https://www.llyw.cymru/sites/default/files/pdf-versions/2025/1/4/1737624696/data-am-y-gymraeg-or-arolwg-blynyddol-or-boblogaeth-hydref-2023-i-fedi-2024.pdf"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3"/>
          <p:cNvSpPr txBox="1"/>
          <p:nvPr>
            <p:ph type="ctrTitle"/>
          </p:nvPr>
        </p:nvSpPr>
        <p:spPr>
          <a:xfrm>
            <a:off x="238125" y="604000"/>
            <a:ext cx="8222100" cy="933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Cyflwyniad Seminar Unigol</a:t>
            </a:r>
            <a:endParaRPr/>
          </a:p>
        </p:txBody>
      </p:sp>
      <p:sp>
        <p:nvSpPr>
          <p:cNvPr id="68" name="Google Shape;68;p13"/>
          <p:cNvSpPr txBox="1"/>
          <p:nvPr>
            <p:ph idx="1" type="subTitle"/>
          </p:nvPr>
        </p:nvSpPr>
        <p:spPr>
          <a:xfrm>
            <a:off x="460950" y="3517905"/>
            <a:ext cx="8222100" cy="432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Beth Owen Roberts</a:t>
            </a:r>
            <a:endParaRPr/>
          </a:p>
          <a:p>
            <a:pPr indent="0" lvl="0" marL="0" rtl="0" algn="l">
              <a:spcBef>
                <a:spcPts val="0"/>
              </a:spcBef>
              <a:spcAft>
                <a:spcPts val="0"/>
              </a:spcAft>
              <a:buNone/>
            </a:pPr>
            <a:r>
              <a:rPr lang="en"/>
              <a:t>2419454</a:t>
            </a:r>
            <a:endParaRPr/>
          </a:p>
        </p:txBody>
      </p:sp>
      <p:sp>
        <p:nvSpPr>
          <p:cNvPr id="69" name="Google Shape;69;p13"/>
          <p:cNvSpPr txBox="1"/>
          <p:nvPr/>
        </p:nvSpPr>
        <p:spPr>
          <a:xfrm>
            <a:off x="331725" y="1764613"/>
            <a:ext cx="8034900" cy="1350900"/>
          </a:xfrm>
          <a:prstGeom prst="rect">
            <a:avLst/>
          </a:prstGeom>
          <a:solidFill>
            <a:schemeClr val="dk1"/>
          </a:solidFill>
          <a:ln cap="flat" cmpd="sng" w="38100">
            <a:solidFill>
              <a:srgbClr val="D9D9D9"/>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chemeClr val="lt2"/>
                </a:solidFill>
                <a:latin typeface="Roboto"/>
                <a:ea typeface="Roboto"/>
                <a:cs typeface="Roboto"/>
                <a:sym typeface="Roboto"/>
              </a:rPr>
              <a:t>ASESIAD:</a:t>
            </a:r>
            <a:r>
              <a:rPr lang="en" sz="1800">
                <a:solidFill>
                  <a:schemeClr val="lt2"/>
                </a:solidFill>
                <a:latin typeface="Roboto"/>
                <a:ea typeface="Roboto"/>
                <a:cs typeface="Roboto"/>
                <a:sym typeface="Roboto"/>
              </a:rPr>
              <a:t> </a:t>
            </a:r>
            <a:r>
              <a:rPr lang="en" sz="1900">
                <a:solidFill>
                  <a:schemeClr val="lt1"/>
                </a:solidFill>
                <a:latin typeface="Roboto"/>
                <a:ea typeface="Roboto"/>
                <a:cs typeface="Roboto"/>
                <a:sym typeface="Roboto"/>
              </a:rPr>
              <a:t>Gan ystyried yn feirniadol y ffactorau sy’n dylanwadu ar ddefnydd iaith, aseswch sefyllfa/gymdogaeth ieithyddol benodol, gan gynnig syniadau a chynlluniau ar gyfer adfer iaith yn y sefyllfa honno. </a:t>
            </a:r>
            <a:endParaRPr sz="1900">
              <a:solidFill>
                <a:schemeClr val="lt1"/>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pic>
        <p:nvPicPr>
          <p:cNvPr id="74" name="Google Shape;74;p14"/>
          <p:cNvPicPr preferRelativeResize="0"/>
          <p:nvPr/>
        </p:nvPicPr>
        <p:blipFill rotWithShape="1">
          <a:blip r:embed="rId3">
            <a:alphaModFix/>
          </a:blip>
          <a:srcRect b="0" l="7783" r="0" t="0"/>
          <a:stretch/>
        </p:blipFill>
        <p:spPr>
          <a:xfrm>
            <a:off x="150" y="0"/>
            <a:ext cx="9144000" cy="5143500"/>
          </a:xfrm>
          <a:prstGeom prst="rect">
            <a:avLst/>
          </a:prstGeom>
          <a:noFill/>
          <a:ln>
            <a:noFill/>
          </a:ln>
        </p:spPr>
      </p:pic>
      <p:sp>
        <p:nvSpPr>
          <p:cNvPr id="75" name="Google Shape;75;p14"/>
          <p:cNvSpPr txBox="1"/>
          <p:nvPr>
            <p:ph type="title"/>
          </p:nvPr>
        </p:nvSpPr>
        <p:spPr>
          <a:xfrm>
            <a:off x="490250" y="488250"/>
            <a:ext cx="8298300" cy="4090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4800"/>
              <a:t>Asesu’n feirniadol effaith y cyfryngau ar yr iaith Gymraeg - </a:t>
            </a:r>
            <a:r>
              <a:rPr lang="en" sz="4800"/>
              <a:t>Adfer y Gymraeg mewn ymgysylltiad pobl ifanc â’r cyfryngau</a:t>
            </a:r>
            <a:endParaRPr sz="4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Cyflwyniad</a:t>
            </a:r>
            <a:endParaRPr/>
          </a:p>
        </p:txBody>
      </p:sp>
      <p:sp>
        <p:nvSpPr>
          <p:cNvPr id="81" name="Google Shape;81;p15"/>
          <p:cNvSpPr txBox="1"/>
          <p:nvPr>
            <p:ph idx="1" type="body"/>
          </p:nvPr>
        </p:nvSpPr>
        <p:spPr>
          <a:xfrm>
            <a:off x="471900" y="1919075"/>
            <a:ext cx="5330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Mae’r Gymraeg yn wynebu heriau o ran cynnal defnydd ymhlith pobl ifanc.</a:t>
            </a:r>
            <a:endParaRPr sz="1800"/>
          </a:p>
          <a:p>
            <a:pPr indent="-342900" lvl="0" marL="457200" rtl="0" algn="l">
              <a:spcBef>
                <a:spcPts val="0"/>
              </a:spcBef>
              <a:spcAft>
                <a:spcPts val="0"/>
              </a:spcAft>
              <a:buSzPts val="1800"/>
              <a:buChar char="●"/>
            </a:pPr>
            <a:r>
              <a:rPr lang="en" sz="1800"/>
              <a:t>Mae'r cyfryngau yn chwarae rôl hanfodol yn y defnydd o iaith, yn gadarnhaol ac yn negyddol.</a:t>
            </a:r>
            <a:endParaRPr sz="1800"/>
          </a:p>
          <a:p>
            <a:pPr indent="-342900" lvl="0" marL="457200" rtl="0" algn="l">
              <a:spcBef>
                <a:spcPts val="0"/>
              </a:spcBef>
              <a:spcAft>
                <a:spcPts val="0"/>
              </a:spcAft>
              <a:buSzPts val="1800"/>
              <a:buChar char="●"/>
            </a:pPr>
            <a:r>
              <a:rPr lang="en" sz="1800"/>
              <a:t>Yn ôl Cyfrifiad 2021 roedd 27.5% o’r boblogaeth 3-25 oed yn gallu siarad Cymraeg (Cyfrifiad, 2021)</a:t>
            </a:r>
            <a:endParaRPr sz="1800"/>
          </a:p>
          <a:p>
            <a:pPr indent="-342900" lvl="0" marL="457200" rtl="0" algn="l">
              <a:spcBef>
                <a:spcPts val="0"/>
              </a:spcBef>
              <a:spcAft>
                <a:spcPts val="0"/>
              </a:spcAft>
              <a:buSzPts val="1800"/>
              <a:buChar char="●"/>
            </a:pPr>
            <a:r>
              <a:rPr lang="en" sz="1800"/>
              <a:t>Mae'r cyflwyniad hwn yn asesu'r sefyllfa ieithyddol ac yn cynnig strategaethau ar gyfer adfer.</a:t>
            </a:r>
            <a:endParaRPr sz="1800"/>
          </a:p>
        </p:txBody>
      </p:sp>
      <p:pic>
        <p:nvPicPr>
          <p:cNvPr id="82" name="Google Shape;82;p15"/>
          <p:cNvPicPr preferRelativeResize="0"/>
          <p:nvPr/>
        </p:nvPicPr>
        <p:blipFill rotWithShape="1">
          <a:blip r:embed="rId3">
            <a:alphaModFix/>
          </a:blip>
          <a:srcRect b="16001" l="0" r="0" t="0"/>
          <a:stretch/>
        </p:blipFill>
        <p:spPr>
          <a:xfrm>
            <a:off x="5845150" y="2179600"/>
            <a:ext cx="3197998" cy="17904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6"/>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600"/>
              <a:t>Arloesi mewn gwasanaethau cyfathrebu</a:t>
            </a:r>
            <a:endParaRPr/>
          </a:p>
        </p:txBody>
      </p:sp>
      <p:pic>
        <p:nvPicPr>
          <p:cNvPr id="88" name="Google Shape;88;p16"/>
          <p:cNvPicPr preferRelativeResize="0"/>
          <p:nvPr/>
        </p:nvPicPr>
        <p:blipFill>
          <a:blip r:embed="rId3">
            <a:alphaModFix/>
          </a:blip>
          <a:stretch>
            <a:fillRect/>
          </a:stretch>
        </p:blipFill>
        <p:spPr>
          <a:xfrm>
            <a:off x="163350" y="2052625"/>
            <a:ext cx="8839200" cy="309088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7"/>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400"/>
              </a:spcAft>
              <a:buNone/>
            </a:pPr>
            <a:r>
              <a:rPr lang="en"/>
              <a:t>Ffactorau sy'n dylanwadu ar ddefnydd y Gymraeg ymysg pobl ifanc</a:t>
            </a:r>
            <a:endParaRPr i="1" sz="1600"/>
          </a:p>
        </p:txBody>
      </p:sp>
      <p:cxnSp>
        <p:nvCxnSpPr>
          <p:cNvPr id="94" name="Google Shape;94;p17"/>
          <p:cNvCxnSpPr/>
          <p:nvPr/>
        </p:nvCxnSpPr>
        <p:spPr>
          <a:xfrm rot="10800000">
            <a:off x="680050" y="2152465"/>
            <a:ext cx="0" cy="837900"/>
          </a:xfrm>
          <a:prstGeom prst="straightConnector1">
            <a:avLst/>
          </a:prstGeom>
          <a:noFill/>
          <a:ln cap="flat" cmpd="sng" w="9525">
            <a:solidFill>
              <a:schemeClr val="dk2"/>
            </a:solidFill>
            <a:prstDash val="solid"/>
            <a:round/>
            <a:headEnd len="med" w="med" type="none"/>
            <a:tailEnd len="med" w="med" type="oval"/>
          </a:ln>
        </p:spPr>
      </p:cxnSp>
      <p:sp>
        <p:nvSpPr>
          <p:cNvPr id="95" name="Google Shape;95;p17"/>
          <p:cNvSpPr txBox="1"/>
          <p:nvPr>
            <p:ph type="title"/>
          </p:nvPr>
        </p:nvSpPr>
        <p:spPr>
          <a:xfrm>
            <a:off x="680062" y="2214425"/>
            <a:ext cx="3756000" cy="392100"/>
          </a:xfrm>
          <a:prstGeom prst="rect">
            <a:avLst/>
          </a:prstGeom>
        </p:spPr>
        <p:txBody>
          <a:bodyPr anchorCtr="0" anchor="ctr" bIns="91425" lIns="91425" spcFirstLastPara="1" rIns="91425" wrap="square" tIns="91425">
            <a:noAutofit/>
          </a:bodyPr>
          <a:lstStyle/>
          <a:p>
            <a:pPr indent="-317500" lvl="0" marL="457200" rtl="0" algn="l">
              <a:spcBef>
                <a:spcPts val="0"/>
              </a:spcBef>
              <a:spcAft>
                <a:spcPts val="0"/>
              </a:spcAft>
              <a:buClr>
                <a:schemeClr val="dk1"/>
              </a:buClr>
              <a:buSzPts val="1400"/>
              <a:buChar char="●"/>
            </a:pPr>
            <a:r>
              <a:rPr lang="en" sz="1400">
                <a:solidFill>
                  <a:schemeClr val="dk1"/>
                </a:solidFill>
              </a:rPr>
              <a:t>Mae </a:t>
            </a:r>
            <a:r>
              <a:rPr b="1" lang="en" sz="1400">
                <a:solidFill>
                  <a:schemeClr val="dk1"/>
                </a:solidFill>
              </a:rPr>
              <a:t>90%</a:t>
            </a:r>
            <a:r>
              <a:rPr lang="en" sz="1400">
                <a:solidFill>
                  <a:schemeClr val="dk1"/>
                </a:solidFill>
              </a:rPr>
              <a:t> o bobl ifanc yng Nghymru yn cysylltu â defnyddwyr yn Saesneg yn bennaf (Cunliffe, 2018).</a:t>
            </a:r>
            <a:endParaRPr sz="1400">
              <a:solidFill>
                <a:schemeClr val="dk1"/>
              </a:solidFill>
            </a:endParaRPr>
          </a:p>
          <a:p>
            <a:pPr indent="-317500" lvl="0" marL="457200" rtl="0" algn="l">
              <a:spcBef>
                <a:spcPts val="0"/>
              </a:spcBef>
              <a:spcAft>
                <a:spcPts val="0"/>
              </a:spcAft>
              <a:buClr>
                <a:schemeClr val="dk1"/>
              </a:buClr>
              <a:buSzPts val="1400"/>
              <a:buChar char="●"/>
            </a:pPr>
            <a:r>
              <a:rPr lang="en" sz="1400">
                <a:solidFill>
                  <a:schemeClr val="dk1"/>
                </a:solidFill>
              </a:rPr>
              <a:t>Mae gwasanaethau ffrydio (e.e., Netflix, YouTube) yn brin o gynnwys Cymraeg.</a:t>
            </a:r>
            <a:endParaRPr sz="1400">
              <a:solidFill>
                <a:schemeClr val="dk1"/>
              </a:solidFill>
            </a:endParaRPr>
          </a:p>
        </p:txBody>
      </p:sp>
      <p:cxnSp>
        <p:nvCxnSpPr>
          <p:cNvPr id="96" name="Google Shape;96;p17"/>
          <p:cNvCxnSpPr/>
          <p:nvPr/>
        </p:nvCxnSpPr>
        <p:spPr>
          <a:xfrm>
            <a:off x="3395375" y="3525121"/>
            <a:ext cx="0" cy="837900"/>
          </a:xfrm>
          <a:prstGeom prst="straightConnector1">
            <a:avLst/>
          </a:prstGeom>
          <a:noFill/>
          <a:ln cap="flat" cmpd="sng" w="9525">
            <a:solidFill>
              <a:schemeClr val="dk2"/>
            </a:solidFill>
            <a:prstDash val="solid"/>
            <a:round/>
            <a:headEnd len="med" w="med" type="none"/>
            <a:tailEnd len="med" w="med" type="oval"/>
          </a:ln>
        </p:spPr>
      </p:cxnSp>
      <p:sp>
        <p:nvSpPr>
          <p:cNvPr id="97" name="Google Shape;97;p17"/>
          <p:cNvSpPr txBox="1"/>
          <p:nvPr>
            <p:ph type="title"/>
          </p:nvPr>
        </p:nvSpPr>
        <p:spPr>
          <a:xfrm>
            <a:off x="3395376" y="4122225"/>
            <a:ext cx="3504600" cy="392100"/>
          </a:xfrm>
          <a:prstGeom prst="rect">
            <a:avLst/>
          </a:prstGeom>
        </p:spPr>
        <p:txBody>
          <a:bodyPr anchorCtr="0" anchor="ctr" bIns="91425" lIns="91425" spcFirstLastPara="1" rIns="91425" wrap="square" tIns="91425">
            <a:noAutofit/>
          </a:bodyPr>
          <a:lstStyle/>
          <a:p>
            <a:pPr indent="-317500" lvl="0" marL="457200" rtl="0" algn="l">
              <a:spcBef>
                <a:spcPts val="0"/>
              </a:spcBef>
              <a:spcAft>
                <a:spcPts val="0"/>
              </a:spcAft>
              <a:buClr>
                <a:schemeClr val="dk1"/>
              </a:buClr>
              <a:buSzPts val="1400"/>
              <a:buChar char="●"/>
            </a:pPr>
            <a:r>
              <a:rPr lang="en" sz="1400">
                <a:solidFill>
                  <a:schemeClr val="dk1"/>
                </a:solidFill>
              </a:rPr>
              <a:t>Dim ond </a:t>
            </a:r>
            <a:r>
              <a:rPr b="1" lang="en" sz="1400">
                <a:solidFill>
                  <a:schemeClr val="dk1"/>
                </a:solidFill>
              </a:rPr>
              <a:t>23%</a:t>
            </a:r>
            <a:r>
              <a:rPr lang="en" sz="1400">
                <a:solidFill>
                  <a:schemeClr val="dk1"/>
                </a:solidFill>
              </a:rPr>
              <a:t> o siaradwyr Cymraeg ifanc sy’n defnyddio’r iaith y tu allan i’r ysgol (Llywodraeth Cymru, 2021).</a:t>
            </a:r>
            <a:endParaRPr sz="1400">
              <a:solidFill>
                <a:schemeClr val="dk1"/>
              </a:solidFill>
            </a:endParaRPr>
          </a:p>
          <a:p>
            <a:pPr indent="-317500" lvl="0" marL="457200" rtl="0" algn="l">
              <a:spcBef>
                <a:spcPts val="0"/>
              </a:spcBef>
              <a:spcAft>
                <a:spcPts val="0"/>
              </a:spcAft>
              <a:buClr>
                <a:schemeClr val="dk1"/>
              </a:buClr>
              <a:buSzPts val="1400"/>
              <a:buChar char="●"/>
            </a:pPr>
            <a:r>
              <a:rPr lang="en" sz="1400">
                <a:solidFill>
                  <a:schemeClr val="dk1"/>
                </a:solidFill>
              </a:rPr>
              <a:t>Mae patrymau trefoli a mudo yn symud cymunedau ieithyddol.</a:t>
            </a:r>
            <a:endParaRPr sz="1400">
              <a:solidFill>
                <a:schemeClr val="dk1"/>
              </a:solidFill>
            </a:endParaRPr>
          </a:p>
          <a:p>
            <a:pPr indent="0" lvl="0" marL="0" rtl="0" algn="l">
              <a:spcBef>
                <a:spcPts val="0"/>
              </a:spcBef>
              <a:spcAft>
                <a:spcPts val="0"/>
              </a:spcAft>
              <a:buNone/>
            </a:pPr>
            <a:r>
              <a:t/>
            </a:r>
            <a:endParaRPr sz="1800">
              <a:solidFill>
                <a:schemeClr val="dk1"/>
              </a:solidFill>
            </a:endParaRPr>
          </a:p>
        </p:txBody>
      </p:sp>
      <p:cxnSp>
        <p:nvCxnSpPr>
          <p:cNvPr id="98" name="Google Shape;98;p17"/>
          <p:cNvCxnSpPr/>
          <p:nvPr/>
        </p:nvCxnSpPr>
        <p:spPr>
          <a:xfrm rot="10800000">
            <a:off x="5946206" y="2152465"/>
            <a:ext cx="0" cy="837900"/>
          </a:xfrm>
          <a:prstGeom prst="straightConnector1">
            <a:avLst/>
          </a:prstGeom>
          <a:noFill/>
          <a:ln cap="flat" cmpd="sng" w="9525">
            <a:solidFill>
              <a:schemeClr val="dk2"/>
            </a:solidFill>
            <a:prstDash val="solid"/>
            <a:round/>
            <a:headEnd len="med" w="med" type="none"/>
            <a:tailEnd len="med" w="med" type="oval"/>
          </a:ln>
        </p:spPr>
      </p:cxnSp>
      <p:sp>
        <p:nvSpPr>
          <p:cNvPr id="99" name="Google Shape;99;p17"/>
          <p:cNvSpPr txBox="1"/>
          <p:nvPr>
            <p:ph type="title"/>
          </p:nvPr>
        </p:nvSpPr>
        <p:spPr>
          <a:xfrm>
            <a:off x="5818800" y="2285900"/>
            <a:ext cx="3325200" cy="392100"/>
          </a:xfrm>
          <a:prstGeom prst="rect">
            <a:avLst/>
          </a:prstGeom>
        </p:spPr>
        <p:txBody>
          <a:bodyPr anchorCtr="0" anchor="ctr" bIns="91425" lIns="91425" spcFirstLastPara="1" rIns="91425" wrap="square" tIns="91425">
            <a:noAutofit/>
          </a:bodyPr>
          <a:lstStyle/>
          <a:p>
            <a:pPr indent="-311150" lvl="0" marL="457200" rtl="0" algn="l">
              <a:spcBef>
                <a:spcPts val="0"/>
              </a:spcBef>
              <a:spcAft>
                <a:spcPts val="0"/>
              </a:spcAft>
              <a:buClr>
                <a:schemeClr val="dk1"/>
              </a:buClr>
              <a:buSzPts val="1300"/>
              <a:buChar char="●"/>
            </a:pPr>
            <a:r>
              <a:rPr lang="en" sz="1300">
                <a:solidFill>
                  <a:schemeClr val="dk1"/>
                </a:solidFill>
              </a:rPr>
              <a:t>Mae Strategaeth Cymraeg 2050 yn anelu at </a:t>
            </a:r>
            <a:r>
              <a:rPr b="1" lang="en" sz="1300">
                <a:solidFill>
                  <a:schemeClr val="dk1"/>
                </a:solidFill>
              </a:rPr>
              <a:t>1 miliwn</a:t>
            </a:r>
            <a:r>
              <a:rPr lang="en" sz="1300">
                <a:solidFill>
                  <a:schemeClr val="dk1"/>
                </a:solidFill>
              </a:rPr>
              <a:t> o siaradwyr Cymraeg erbyn 2050 (Llywodraeth Cymru, 2017)</a:t>
            </a:r>
            <a:endParaRPr sz="1300">
              <a:solidFill>
                <a:schemeClr val="dk1"/>
              </a:solidFill>
            </a:endParaRPr>
          </a:p>
          <a:p>
            <a:pPr indent="-311150" lvl="0" marL="457200" rtl="0" algn="l">
              <a:spcBef>
                <a:spcPts val="0"/>
              </a:spcBef>
              <a:spcAft>
                <a:spcPts val="0"/>
              </a:spcAft>
              <a:buClr>
                <a:schemeClr val="dk1"/>
              </a:buClr>
              <a:buSzPts val="1300"/>
              <a:buChar char="●"/>
            </a:pPr>
            <a:r>
              <a:rPr lang="en" sz="1300">
                <a:solidFill>
                  <a:schemeClr val="dk1"/>
                </a:solidFill>
              </a:rPr>
              <a:t>Mae cymorth ariannol cyfyngedig ar gyfer cynhyrchu cyfryngau Cymraeg.</a:t>
            </a:r>
            <a:endParaRPr sz="1300">
              <a:solidFill>
                <a:schemeClr val="dk1"/>
              </a:solidFill>
            </a:endParaRPr>
          </a:p>
          <a:p>
            <a:pPr indent="0" lvl="0" marL="0" rtl="0" algn="l">
              <a:spcBef>
                <a:spcPts val="0"/>
              </a:spcBef>
              <a:spcAft>
                <a:spcPts val="0"/>
              </a:spcAft>
              <a:buNone/>
            </a:pPr>
            <a:r>
              <a:t/>
            </a:r>
            <a:endParaRPr sz="1800">
              <a:solidFill>
                <a:schemeClr val="dk1"/>
              </a:solidFill>
            </a:endParaRPr>
          </a:p>
        </p:txBody>
      </p:sp>
      <p:graphicFrame>
        <p:nvGraphicFramePr>
          <p:cNvPr id="100" name="Google Shape;100;p17"/>
          <p:cNvGraphicFramePr/>
          <p:nvPr/>
        </p:nvGraphicFramePr>
        <p:xfrm>
          <a:off x="310650" y="3023490"/>
          <a:ext cx="3000000" cy="3000000"/>
        </p:xfrm>
        <a:graphic>
          <a:graphicData uri="http://schemas.openxmlformats.org/drawingml/2006/table">
            <a:tbl>
              <a:tblPr>
                <a:noFill/>
                <a:tableStyleId>{08F8DE71-F42F-4FE7-B372-B982B8C15ADB}</a:tableStyleId>
              </a:tblPr>
              <a:tblGrid>
                <a:gridCol w="710225"/>
                <a:gridCol w="710225"/>
                <a:gridCol w="710225"/>
                <a:gridCol w="710225"/>
                <a:gridCol w="710225"/>
                <a:gridCol w="710225"/>
                <a:gridCol w="710225"/>
                <a:gridCol w="710225"/>
                <a:gridCol w="710225"/>
                <a:gridCol w="710225"/>
                <a:gridCol w="710225"/>
                <a:gridCol w="710225"/>
              </a:tblGrid>
              <a:tr h="381000">
                <a:tc gridSpan="4">
                  <a:txBody>
                    <a:bodyPr/>
                    <a:lstStyle/>
                    <a:p>
                      <a:pPr indent="0" lvl="0" marL="0" rtl="0" algn="ctr">
                        <a:spcBef>
                          <a:spcPts val="0"/>
                        </a:spcBef>
                        <a:spcAft>
                          <a:spcPts val="0"/>
                        </a:spcAft>
                        <a:buNone/>
                      </a:pPr>
                      <a:r>
                        <a:rPr lang="en">
                          <a:solidFill>
                            <a:srgbClr val="FFFFFF"/>
                          </a:solidFill>
                        </a:rPr>
                        <a:t>Defnydd Cyfryngau a Dylanwad Digidol</a:t>
                      </a:r>
                      <a:endParaRPr>
                        <a:solidFill>
                          <a:srgbClr val="FFFFFF"/>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solidFill>
                      <a:schemeClr val="lt2"/>
                    </a:solidFill>
                  </a:tcPr>
                </a:tc>
                <a:tc hMerge="1"/>
                <a:tc hMerge="1"/>
                <a:tc hMerge="1"/>
                <a:tc gridSpan="4">
                  <a:txBody>
                    <a:bodyPr/>
                    <a:lstStyle/>
                    <a:p>
                      <a:pPr indent="0" lvl="0" marL="0" rtl="0" algn="ctr">
                        <a:spcBef>
                          <a:spcPts val="0"/>
                        </a:spcBef>
                        <a:spcAft>
                          <a:spcPts val="0"/>
                        </a:spcAft>
                        <a:buNone/>
                      </a:pPr>
                      <a:r>
                        <a:rPr lang="en">
                          <a:solidFill>
                            <a:srgbClr val="FFFFFF"/>
                          </a:solidFill>
                        </a:rPr>
                        <a:t>Dylanwad Cymunedol a Chyfoedion</a:t>
                      </a:r>
                      <a:endParaRPr>
                        <a:solidFill>
                          <a:srgbClr val="FFFFFF"/>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solidFill>
                      <a:schemeClr val="lt2"/>
                    </a:solidFill>
                  </a:tcPr>
                </a:tc>
                <a:tc hMerge="1"/>
                <a:tc hMerge="1"/>
                <a:tc hMerge="1"/>
                <a:tc gridSpan="4">
                  <a:txBody>
                    <a:bodyPr/>
                    <a:lstStyle/>
                    <a:p>
                      <a:pPr indent="0" lvl="0" marL="0" rtl="0" algn="ctr">
                        <a:spcBef>
                          <a:spcPts val="0"/>
                        </a:spcBef>
                        <a:spcAft>
                          <a:spcPts val="0"/>
                        </a:spcAft>
                        <a:buNone/>
                      </a:pPr>
                      <a:r>
                        <a:rPr lang="en">
                          <a:solidFill>
                            <a:srgbClr val="FFFFFF"/>
                          </a:solidFill>
                        </a:rPr>
                        <a:t>Cefnogaeth Sefydliadol a Pholisi</a:t>
                      </a:r>
                      <a:endParaRPr>
                        <a:solidFill>
                          <a:srgbClr val="FFFFFF"/>
                        </a:solidFill>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solidFill>
                      <a:schemeClr val="lt2"/>
                    </a:solidFill>
                  </a:tcPr>
                </a:tc>
                <a:tc hMerge="1"/>
                <a:tc hMerge="1"/>
                <a:tc hMerge="1"/>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descr="Closeup from the side of a hand pushing a knob on an audio mixer" id="105" name="Google Shape;105;p18"/>
          <p:cNvPicPr preferRelativeResize="0"/>
          <p:nvPr/>
        </p:nvPicPr>
        <p:blipFill rotWithShape="1">
          <a:blip r:embed="rId3">
            <a:alphaModFix/>
          </a:blip>
          <a:srcRect b="15419" l="7506" r="42247" t="0"/>
          <a:stretch/>
        </p:blipFill>
        <p:spPr>
          <a:xfrm>
            <a:off x="-9150" y="0"/>
            <a:ext cx="4594498" cy="5143501"/>
          </a:xfrm>
          <a:prstGeom prst="rect">
            <a:avLst/>
          </a:prstGeom>
          <a:noFill/>
          <a:ln>
            <a:noFill/>
          </a:ln>
        </p:spPr>
      </p:pic>
      <p:sp>
        <p:nvSpPr>
          <p:cNvPr id="106" name="Google Shape;106;p18"/>
          <p:cNvSpPr txBox="1"/>
          <p:nvPr>
            <p:ph type="title"/>
          </p:nvPr>
        </p:nvSpPr>
        <p:spPr>
          <a:xfrm>
            <a:off x="265500" y="1830600"/>
            <a:ext cx="4045200" cy="1482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Asesu'r Sefyllfa Ieithyddol</a:t>
            </a:r>
            <a:endParaRPr>
              <a:solidFill>
                <a:schemeClr val="lt1"/>
              </a:solidFill>
            </a:endParaRPr>
          </a:p>
        </p:txBody>
      </p:sp>
      <p:sp>
        <p:nvSpPr>
          <p:cNvPr id="107" name="Google Shape;107;p18"/>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Heriau:</a:t>
            </a:r>
            <a:endParaRPr sz="2400"/>
          </a:p>
          <a:p>
            <a:pPr indent="-381000" lvl="0" marL="457200" rtl="0" algn="l">
              <a:spcBef>
                <a:spcPts val="1600"/>
              </a:spcBef>
              <a:spcAft>
                <a:spcPts val="0"/>
              </a:spcAft>
              <a:buSzPts val="2400"/>
              <a:buChar char="●"/>
            </a:pPr>
            <a:r>
              <a:rPr lang="en" sz="2400"/>
              <a:t>Mae 85% o siaradwyr Cymraeg ifanc yn newid i’r Saesneg ar-lein (Davies, 2021).</a:t>
            </a:r>
            <a:endParaRPr sz="2400"/>
          </a:p>
          <a:p>
            <a:pPr indent="-381000" lvl="0" marL="457200" rtl="0" algn="l">
              <a:spcBef>
                <a:spcPts val="0"/>
              </a:spcBef>
              <a:spcAft>
                <a:spcPts val="0"/>
              </a:spcAft>
              <a:buSzPts val="2400"/>
              <a:buChar char="●"/>
            </a:pPr>
            <a:r>
              <a:rPr lang="en" sz="2400"/>
              <a:t>Diffyg dylanwadwyr a chymunedau digidol Cymraeg.</a:t>
            </a:r>
            <a:endParaRPr sz="2400"/>
          </a:p>
          <a:p>
            <a:pPr indent="-381000" lvl="0" marL="457200" rtl="0" algn="l">
              <a:spcBef>
                <a:spcPts val="0"/>
              </a:spcBef>
              <a:spcAft>
                <a:spcPts val="0"/>
              </a:spcAft>
              <a:buSzPts val="2400"/>
              <a:buChar char="●"/>
            </a:pPr>
            <a:r>
              <a:rPr lang="en" sz="2400"/>
              <a:t>Mae llwyfannau ffrydio yn darparu cynnwys Cymraeg cyfyngedig.</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pic>
        <p:nvPicPr>
          <p:cNvPr descr="Closeup from the side of a hand pushing a knob on an audio mixer" id="112" name="Google Shape;112;p19"/>
          <p:cNvPicPr preferRelativeResize="0"/>
          <p:nvPr/>
        </p:nvPicPr>
        <p:blipFill rotWithShape="1">
          <a:blip r:embed="rId3">
            <a:alphaModFix/>
          </a:blip>
          <a:srcRect b="15419" l="7506" r="42247" t="0"/>
          <a:stretch/>
        </p:blipFill>
        <p:spPr>
          <a:xfrm>
            <a:off x="-9150" y="0"/>
            <a:ext cx="4594499" cy="5143501"/>
          </a:xfrm>
          <a:prstGeom prst="rect">
            <a:avLst/>
          </a:prstGeom>
          <a:noFill/>
          <a:ln>
            <a:noFill/>
          </a:ln>
        </p:spPr>
      </p:pic>
      <p:sp>
        <p:nvSpPr>
          <p:cNvPr id="113" name="Google Shape;113;p19"/>
          <p:cNvSpPr txBox="1"/>
          <p:nvPr>
            <p:ph type="title"/>
          </p:nvPr>
        </p:nvSpPr>
        <p:spPr>
          <a:xfrm>
            <a:off x="265500" y="1830600"/>
            <a:ext cx="4045200" cy="1482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Asesu'r Sefyllfa Ieithyddol</a:t>
            </a:r>
            <a:endParaRPr>
              <a:solidFill>
                <a:schemeClr val="lt1"/>
              </a:solidFill>
            </a:endParaRPr>
          </a:p>
        </p:txBody>
      </p:sp>
      <p:sp>
        <p:nvSpPr>
          <p:cNvPr id="114" name="Google Shape;114;p1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Cyfleoedd:</a:t>
            </a:r>
            <a:endParaRPr sz="2400"/>
          </a:p>
          <a:p>
            <a:pPr indent="-381000" lvl="0" marL="457200" rtl="0" algn="l">
              <a:spcBef>
                <a:spcPts val="1600"/>
              </a:spcBef>
              <a:spcAft>
                <a:spcPts val="0"/>
              </a:spcAft>
              <a:buSzPts val="2400"/>
              <a:buChar char="●"/>
            </a:pPr>
            <a:r>
              <a:rPr lang="en" sz="2400"/>
              <a:t>Mae S4C a BBC Radio Cymru yn cyrraedd dros 400,000 o wrandawyr wythnosol (BBC Cymru, 2022).</a:t>
            </a:r>
            <a:endParaRPr sz="2400"/>
          </a:p>
          <a:p>
            <a:pPr indent="-381000" lvl="0" marL="457200" rtl="0" algn="l">
              <a:spcBef>
                <a:spcPts val="0"/>
              </a:spcBef>
              <a:spcAft>
                <a:spcPts val="0"/>
              </a:spcAft>
              <a:buSzPts val="2400"/>
              <a:buChar char="●"/>
            </a:pPr>
            <a:r>
              <a:rPr lang="en" sz="2400"/>
              <a:t>Twf YouTubers annibynnol a chrewyr TikTok Cymraeg.</a:t>
            </a:r>
            <a:endParaRPr sz="2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0"/>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0"/>
          <p:cNvSpPr txBox="1"/>
          <p:nvPr>
            <p:ph idx="4294967295" type="title"/>
          </p:nvPr>
        </p:nvSpPr>
        <p:spPr>
          <a:xfrm>
            <a:off x="82550" y="220100"/>
            <a:ext cx="8749800" cy="101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Datblygu Cynnwys Cymraeg Digidol Ymgysylltiol</a:t>
            </a:r>
            <a:endParaRPr/>
          </a:p>
          <a:p>
            <a:pPr indent="0" lvl="0" marL="0" rtl="0" algn="ctr">
              <a:spcBef>
                <a:spcPts val="400"/>
              </a:spcBef>
              <a:spcAft>
                <a:spcPts val="400"/>
              </a:spcAft>
              <a:buNone/>
            </a:pPr>
            <a:r>
              <a:t/>
            </a:r>
            <a:endParaRPr i="1" sz="1600"/>
          </a:p>
        </p:txBody>
      </p:sp>
      <p:sp>
        <p:nvSpPr>
          <p:cNvPr id="121" name="Google Shape;121;p20"/>
          <p:cNvSpPr txBox="1"/>
          <p:nvPr>
            <p:ph idx="4294967295" type="title"/>
          </p:nvPr>
        </p:nvSpPr>
        <p:spPr>
          <a:xfrm>
            <a:off x="88563" y="39896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Annog dylanwadwyr cyfryngau cymdeithasol Cymraeg.</a:t>
            </a:r>
            <a:endParaRPr sz="1800">
              <a:solidFill>
                <a:schemeClr val="dk1"/>
              </a:solidFill>
            </a:endParaRPr>
          </a:p>
        </p:txBody>
      </p:sp>
      <p:sp>
        <p:nvSpPr>
          <p:cNvPr id="122" name="Google Shape;122;p20"/>
          <p:cNvSpPr txBox="1"/>
          <p:nvPr>
            <p:ph idx="4294967295" type="title"/>
          </p:nvPr>
        </p:nvSpPr>
        <p:spPr>
          <a:xfrm>
            <a:off x="2069105" y="3989707"/>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Cynyddu cynnwys Cymraeg ar lwyfannau fel TikTok, YouTube, a gemau.</a:t>
            </a:r>
            <a:endParaRPr sz="1800">
              <a:solidFill>
                <a:schemeClr val="dk1"/>
              </a:solidFill>
            </a:endParaRPr>
          </a:p>
        </p:txBody>
      </p:sp>
      <p:sp>
        <p:nvSpPr>
          <p:cNvPr id="123" name="Google Shape;123;p20"/>
          <p:cNvSpPr txBox="1"/>
          <p:nvPr>
            <p:ph idx="4294967295" type="title"/>
          </p:nvPr>
        </p:nvSpPr>
        <p:spPr>
          <a:xfrm>
            <a:off x="4439563" y="4218300"/>
            <a:ext cx="2022300" cy="44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Datblygu strategaethau cynnwys dwyieithog ar gyfer llwyfannau prif ffrwd</a:t>
            </a:r>
            <a:endParaRPr sz="1800">
              <a:solidFill>
                <a:schemeClr val="dk1"/>
              </a:solidFill>
            </a:endParaRPr>
          </a:p>
        </p:txBody>
      </p:sp>
      <p:sp>
        <p:nvSpPr>
          <p:cNvPr id="124" name="Google Shape;124;p20"/>
          <p:cNvSpPr txBox="1"/>
          <p:nvPr>
            <p:ph idx="4294967295" type="title"/>
          </p:nvPr>
        </p:nvSpPr>
        <p:spPr>
          <a:xfrm>
            <a:off x="6810052" y="37919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Ariannu'r crewyr Cymraeg ac adrodd straeon digidol</a:t>
            </a:r>
            <a:endParaRPr sz="1800">
              <a:solidFill>
                <a:schemeClr val="dk1"/>
              </a:solidFill>
            </a:endParaRPr>
          </a:p>
        </p:txBody>
      </p:sp>
      <p:pic>
        <p:nvPicPr>
          <p:cNvPr id="125" name="Google Shape;125;p20"/>
          <p:cNvPicPr preferRelativeResize="0"/>
          <p:nvPr/>
        </p:nvPicPr>
        <p:blipFill>
          <a:blip r:embed="rId3">
            <a:alphaModFix/>
          </a:blip>
          <a:stretch>
            <a:fillRect/>
          </a:stretch>
        </p:blipFill>
        <p:spPr>
          <a:xfrm>
            <a:off x="7149602" y="1363004"/>
            <a:ext cx="1644301" cy="1644320"/>
          </a:xfrm>
          <a:prstGeom prst="rect">
            <a:avLst/>
          </a:prstGeom>
          <a:noFill/>
          <a:ln>
            <a:noFill/>
          </a:ln>
        </p:spPr>
      </p:pic>
      <p:pic>
        <p:nvPicPr>
          <p:cNvPr id="126" name="Google Shape;126;p20"/>
          <p:cNvPicPr preferRelativeResize="0"/>
          <p:nvPr/>
        </p:nvPicPr>
        <p:blipFill rotWithShape="1">
          <a:blip r:embed="rId4">
            <a:alphaModFix/>
          </a:blip>
          <a:srcRect b="-2109" l="0" r="0" t="2110"/>
          <a:stretch/>
        </p:blipFill>
        <p:spPr>
          <a:xfrm>
            <a:off x="4505300" y="1312725"/>
            <a:ext cx="1721700" cy="1644000"/>
          </a:xfrm>
          <a:prstGeom prst="ellipse">
            <a:avLst/>
          </a:prstGeom>
          <a:noFill/>
          <a:ln>
            <a:noFill/>
          </a:ln>
        </p:spPr>
      </p:pic>
      <p:pic>
        <p:nvPicPr>
          <p:cNvPr id="127" name="Google Shape;127;p20"/>
          <p:cNvPicPr preferRelativeResize="0"/>
          <p:nvPr/>
        </p:nvPicPr>
        <p:blipFill>
          <a:blip r:embed="rId5">
            <a:alphaModFix/>
          </a:blip>
          <a:stretch>
            <a:fillRect/>
          </a:stretch>
        </p:blipFill>
        <p:spPr>
          <a:xfrm>
            <a:off x="2069100" y="1212400"/>
            <a:ext cx="1945525" cy="1945525"/>
          </a:xfrm>
          <a:prstGeom prst="rect">
            <a:avLst/>
          </a:prstGeom>
          <a:noFill/>
          <a:ln>
            <a:noFill/>
          </a:ln>
        </p:spPr>
      </p:pic>
      <p:pic>
        <p:nvPicPr>
          <p:cNvPr id="128" name="Google Shape;128;p20"/>
          <p:cNvPicPr preferRelativeResize="0"/>
          <p:nvPr/>
        </p:nvPicPr>
        <p:blipFill>
          <a:blip r:embed="rId6">
            <a:alphaModFix/>
          </a:blip>
          <a:stretch>
            <a:fillRect/>
          </a:stretch>
        </p:blipFill>
        <p:spPr>
          <a:xfrm>
            <a:off x="183400" y="1312574"/>
            <a:ext cx="1644300" cy="1644300"/>
          </a:xfrm>
          <a:prstGeom prst="ellipse">
            <a:avLst/>
          </a:prstGeom>
          <a:noFill/>
          <a:ln>
            <a:noFill/>
          </a:ln>
        </p:spPr>
      </p:pic>
      <p:sp>
        <p:nvSpPr>
          <p:cNvPr id="129" name="Google Shape;129;p20"/>
          <p:cNvSpPr txBox="1"/>
          <p:nvPr>
            <p:ph idx="4294967295" type="body"/>
          </p:nvPr>
        </p:nvSpPr>
        <p:spPr>
          <a:xfrm>
            <a:off x="183357" y="4663800"/>
            <a:ext cx="8274300" cy="5787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1200">
                <a:solidFill>
                  <a:schemeClr val="dk2"/>
                </a:solidFill>
              </a:rPr>
              <a:t>Mae Morris &amp; Jones (2020) yn pwysleisio bod ymgysylltu digidol yn allweddol i adfywio iaith.</a:t>
            </a:r>
            <a:endParaRPr sz="1200">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1"/>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1"/>
          <p:cNvSpPr txBox="1"/>
          <p:nvPr>
            <p:ph idx="4294967295" type="title"/>
          </p:nvPr>
        </p:nvSpPr>
        <p:spPr>
          <a:xfrm>
            <a:off x="82550" y="220100"/>
            <a:ext cx="8749800" cy="101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Cyfryngau Cymdeithasol a Mentrau a Arweinir gan Gyfoedion</a:t>
            </a:r>
            <a:endParaRPr/>
          </a:p>
          <a:p>
            <a:pPr indent="0" lvl="0" marL="0" rtl="0" algn="ctr">
              <a:spcBef>
                <a:spcPts val="400"/>
              </a:spcBef>
              <a:spcAft>
                <a:spcPts val="400"/>
              </a:spcAft>
              <a:buNone/>
            </a:pPr>
            <a:r>
              <a:t/>
            </a:r>
            <a:endParaRPr i="1" sz="1600"/>
          </a:p>
        </p:txBody>
      </p:sp>
      <p:sp>
        <p:nvSpPr>
          <p:cNvPr id="136" name="Google Shape;136;p21"/>
          <p:cNvSpPr txBox="1"/>
          <p:nvPr>
            <p:ph idx="4294967295" type="title"/>
          </p:nvPr>
        </p:nvSpPr>
        <p:spPr>
          <a:xfrm>
            <a:off x="88563" y="39896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Hyrwyddo ymgyrchoedd digidol Cymraeg (e.e., hashnodau, tueddiadau).</a:t>
            </a:r>
            <a:endParaRPr sz="1800">
              <a:solidFill>
                <a:schemeClr val="dk1"/>
              </a:solidFill>
            </a:endParaRPr>
          </a:p>
        </p:txBody>
      </p:sp>
      <p:sp>
        <p:nvSpPr>
          <p:cNvPr id="137" name="Google Shape;137;p21"/>
          <p:cNvSpPr txBox="1"/>
          <p:nvPr>
            <p:ph idx="4294967295" type="title"/>
          </p:nvPr>
        </p:nvSpPr>
        <p:spPr>
          <a:xfrm>
            <a:off x="2069105" y="3989707"/>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Creu heriau rhyngweithiol sy’n annog defnydd o’r Gymraeg ar-lein.</a:t>
            </a:r>
            <a:endParaRPr sz="1800">
              <a:solidFill>
                <a:schemeClr val="dk1"/>
              </a:solidFill>
            </a:endParaRPr>
          </a:p>
        </p:txBody>
      </p:sp>
      <p:sp>
        <p:nvSpPr>
          <p:cNvPr id="138" name="Google Shape;138;p21"/>
          <p:cNvSpPr txBox="1"/>
          <p:nvPr>
            <p:ph idx="4294967295" type="title"/>
          </p:nvPr>
        </p:nvSpPr>
        <p:spPr>
          <a:xfrm>
            <a:off x="4439563" y="4218300"/>
            <a:ext cx="2022300" cy="44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Datblygu cymunedau Cymraeg Discord/Reddit</a:t>
            </a:r>
            <a:endParaRPr sz="1800">
              <a:solidFill>
                <a:schemeClr val="dk1"/>
              </a:solidFill>
            </a:endParaRPr>
          </a:p>
        </p:txBody>
      </p:sp>
      <p:sp>
        <p:nvSpPr>
          <p:cNvPr id="139" name="Google Shape;139;p21"/>
          <p:cNvSpPr txBox="1"/>
          <p:nvPr>
            <p:ph idx="4294967295" type="title"/>
          </p:nvPr>
        </p:nvSpPr>
        <p:spPr>
          <a:xfrm>
            <a:off x="6810052" y="39896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Cefnogi clybiau ieuenctid Cymraeg digidol i annog dysgu anffurfiol.</a:t>
            </a:r>
            <a:endParaRPr sz="1800">
              <a:solidFill>
                <a:schemeClr val="dk1"/>
              </a:solidFill>
            </a:endParaRPr>
          </a:p>
        </p:txBody>
      </p:sp>
      <p:sp>
        <p:nvSpPr>
          <p:cNvPr id="140" name="Google Shape;140;p21"/>
          <p:cNvSpPr txBox="1"/>
          <p:nvPr>
            <p:ph idx="4294967295" type="body"/>
          </p:nvPr>
        </p:nvSpPr>
        <p:spPr>
          <a:xfrm>
            <a:off x="183357" y="4663800"/>
            <a:ext cx="8274300" cy="5787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1200">
                <a:solidFill>
                  <a:schemeClr val="dk2"/>
                </a:solidFill>
              </a:rPr>
              <a:t>Mae Coupland et al. (2019) yn awgrymu bod dylanwad cyfoedion yn hollbwysig ar gyfer cadw ieithoedd lleiafrifol.</a:t>
            </a:r>
            <a:endParaRPr sz="1200">
              <a:solidFill>
                <a:schemeClr val="dk2"/>
              </a:solidFill>
            </a:endParaRPr>
          </a:p>
        </p:txBody>
      </p:sp>
      <p:pic>
        <p:nvPicPr>
          <p:cNvPr id="141" name="Google Shape;141;p21"/>
          <p:cNvPicPr preferRelativeResize="0"/>
          <p:nvPr/>
        </p:nvPicPr>
        <p:blipFill>
          <a:blip r:embed="rId3">
            <a:alphaModFix/>
          </a:blip>
          <a:stretch>
            <a:fillRect/>
          </a:stretch>
        </p:blipFill>
        <p:spPr>
          <a:xfrm>
            <a:off x="371449" y="1406449"/>
            <a:ext cx="1550400" cy="1550400"/>
          </a:xfrm>
          <a:prstGeom prst="ellipse">
            <a:avLst/>
          </a:prstGeom>
          <a:noFill/>
          <a:ln>
            <a:noFill/>
          </a:ln>
        </p:spPr>
      </p:pic>
      <p:pic>
        <p:nvPicPr>
          <p:cNvPr id="142" name="Google Shape;142;p21"/>
          <p:cNvPicPr preferRelativeResize="0"/>
          <p:nvPr/>
        </p:nvPicPr>
        <p:blipFill>
          <a:blip r:embed="rId4">
            <a:alphaModFix/>
          </a:blip>
          <a:stretch>
            <a:fillRect/>
          </a:stretch>
        </p:blipFill>
        <p:spPr>
          <a:xfrm>
            <a:off x="2305050" y="1525575"/>
            <a:ext cx="1550400" cy="1561200"/>
          </a:xfrm>
          <a:prstGeom prst="ellipse">
            <a:avLst/>
          </a:prstGeom>
          <a:noFill/>
          <a:ln>
            <a:noFill/>
          </a:ln>
        </p:spPr>
      </p:pic>
      <p:pic>
        <p:nvPicPr>
          <p:cNvPr id="143" name="Google Shape;143;p21"/>
          <p:cNvPicPr preferRelativeResize="0"/>
          <p:nvPr/>
        </p:nvPicPr>
        <p:blipFill>
          <a:blip r:embed="rId5">
            <a:alphaModFix/>
          </a:blip>
          <a:stretch>
            <a:fillRect/>
          </a:stretch>
        </p:blipFill>
        <p:spPr>
          <a:xfrm>
            <a:off x="4628575" y="1359510"/>
            <a:ext cx="1644300" cy="1644300"/>
          </a:xfrm>
          <a:prstGeom prst="rect">
            <a:avLst/>
          </a:prstGeom>
          <a:noFill/>
          <a:ln>
            <a:noFill/>
          </a:ln>
        </p:spPr>
      </p:pic>
      <p:pic>
        <p:nvPicPr>
          <p:cNvPr id="144" name="Google Shape;144;p21"/>
          <p:cNvPicPr preferRelativeResize="0"/>
          <p:nvPr/>
        </p:nvPicPr>
        <p:blipFill>
          <a:blip r:embed="rId6">
            <a:alphaModFix/>
          </a:blip>
          <a:stretch>
            <a:fillRect/>
          </a:stretch>
        </p:blipFill>
        <p:spPr>
          <a:xfrm>
            <a:off x="6958702" y="1322900"/>
            <a:ext cx="1725000" cy="1717500"/>
          </a:xfrm>
          <a:prstGeom prst="ellipse">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2"/>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2"/>
          <p:cNvSpPr txBox="1"/>
          <p:nvPr>
            <p:ph idx="4294967295" type="title"/>
          </p:nvPr>
        </p:nvSpPr>
        <p:spPr>
          <a:xfrm>
            <a:off x="82550" y="220100"/>
            <a:ext cx="8749800" cy="101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Cryfhau Cefnogaeth Addysgol a Pholisi</a:t>
            </a:r>
            <a:endParaRPr/>
          </a:p>
          <a:p>
            <a:pPr indent="0" lvl="0" marL="0" rtl="0" algn="ctr">
              <a:spcBef>
                <a:spcPts val="400"/>
              </a:spcBef>
              <a:spcAft>
                <a:spcPts val="400"/>
              </a:spcAft>
              <a:buNone/>
            </a:pPr>
            <a:r>
              <a:t/>
            </a:r>
            <a:endParaRPr i="1" sz="1600"/>
          </a:p>
        </p:txBody>
      </p:sp>
      <p:sp>
        <p:nvSpPr>
          <p:cNvPr id="151" name="Google Shape;151;p22"/>
          <p:cNvSpPr txBox="1"/>
          <p:nvPr>
            <p:ph idx="4294967295" type="title"/>
          </p:nvPr>
        </p:nvSpPr>
        <p:spPr>
          <a:xfrm>
            <a:off x="88563" y="39896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Integreiddio dysgu Cymraeg digidol mewn ysgolion</a:t>
            </a:r>
            <a:endParaRPr sz="1800">
              <a:solidFill>
                <a:schemeClr val="dk1"/>
              </a:solidFill>
            </a:endParaRPr>
          </a:p>
        </p:txBody>
      </p:sp>
      <p:sp>
        <p:nvSpPr>
          <p:cNvPr id="152" name="Google Shape;152;p22"/>
          <p:cNvSpPr txBox="1"/>
          <p:nvPr>
            <p:ph idx="4294967295" type="title"/>
          </p:nvPr>
        </p:nvSpPr>
        <p:spPr>
          <a:xfrm>
            <a:off x="2069105" y="3989707"/>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Darparu grantiau ar gyfer cyfryngau digidol Cymraeg o safon uchel</a:t>
            </a:r>
            <a:endParaRPr sz="1800">
              <a:solidFill>
                <a:schemeClr val="dk1"/>
              </a:solidFill>
            </a:endParaRPr>
          </a:p>
        </p:txBody>
      </p:sp>
      <p:sp>
        <p:nvSpPr>
          <p:cNvPr id="153" name="Google Shape;153;p22"/>
          <p:cNvSpPr txBox="1"/>
          <p:nvPr>
            <p:ph idx="4294967295" type="title"/>
          </p:nvPr>
        </p:nvSpPr>
        <p:spPr>
          <a:xfrm>
            <a:off x="4439563" y="4218300"/>
            <a:ext cx="2022300" cy="44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Sicrhau cynnwys Cymraeg ar wasanaethau ffrydio mawr</a:t>
            </a:r>
            <a:endParaRPr sz="1800">
              <a:solidFill>
                <a:schemeClr val="dk1"/>
              </a:solidFill>
            </a:endParaRPr>
          </a:p>
        </p:txBody>
      </p:sp>
      <p:sp>
        <p:nvSpPr>
          <p:cNvPr id="154" name="Google Shape;154;p22"/>
          <p:cNvSpPr txBox="1"/>
          <p:nvPr>
            <p:ph idx="4294967295" type="title"/>
          </p:nvPr>
        </p:nvSpPr>
        <p:spPr>
          <a:xfrm>
            <a:off x="6810052" y="3989694"/>
            <a:ext cx="2022300" cy="57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solidFill>
                  <a:schemeClr val="dk1"/>
                </a:solidFill>
              </a:rPr>
              <a:t>Annog cydweithio rhwng llunwyr polisi a llwyfannau technoleg.</a:t>
            </a:r>
            <a:endParaRPr sz="1800">
              <a:solidFill>
                <a:schemeClr val="dk1"/>
              </a:solidFill>
            </a:endParaRPr>
          </a:p>
        </p:txBody>
      </p:sp>
      <p:pic>
        <p:nvPicPr>
          <p:cNvPr id="155" name="Google Shape;155;p22"/>
          <p:cNvPicPr preferRelativeResize="0"/>
          <p:nvPr/>
        </p:nvPicPr>
        <p:blipFill>
          <a:blip r:embed="rId3">
            <a:alphaModFix/>
          </a:blip>
          <a:stretch>
            <a:fillRect/>
          </a:stretch>
        </p:blipFill>
        <p:spPr>
          <a:xfrm>
            <a:off x="2391440" y="1312566"/>
            <a:ext cx="1644301" cy="1644320"/>
          </a:xfrm>
          <a:prstGeom prst="rect">
            <a:avLst/>
          </a:prstGeom>
          <a:noFill/>
          <a:ln>
            <a:noFill/>
          </a:ln>
        </p:spPr>
      </p:pic>
      <p:sp>
        <p:nvSpPr>
          <p:cNvPr id="156" name="Google Shape;156;p22"/>
          <p:cNvSpPr txBox="1"/>
          <p:nvPr>
            <p:ph idx="4294967295" type="body"/>
          </p:nvPr>
        </p:nvSpPr>
        <p:spPr>
          <a:xfrm>
            <a:off x="183357" y="4663800"/>
            <a:ext cx="8274300" cy="5787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1200">
                <a:solidFill>
                  <a:schemeClr val="dk2"/>
                </a:solidFill>
              </a:rPr>
              <a:t>Mae Morris &amp; Jones (2020) yn pwysleisio bod ymgysylltu digidol yn allweddol i adfywio iaith.</a:t>
            </a:r>
            <a:endParaRPr sz="1200">
              <a:solidFill>
                <a:schemeClr val="dk2"/>
              </a:solidFill>
            </a:endParaRPr>
          </a:p>
        </p:txBody>
      </p:sp>
      <p:pic>
        <p:nvPicPr>
          <p:cNvPr id="157" name="Google Shape;157;p22"/>
          <p:cNvPicPr preferRelativeResize="0"/>
          <p:nvPr/>
        </p:nvPicPr>
        <p:blipFill>
          <a:blip r:embed="rId4">
            <a:alphaModFix/>
          </a:blip>
          <a:stretch>
            <a:fillRect/>
          </a:stretch>
        </p:blipFill>
        <p:spPr>
          <a:xfrm>
            <a:off x="277575" y="1332813"/>
            <a:ext cx="1644300" cy="1603800"/>
          </a:xfrm>
          <a:prstGeom prst="ellipse">
            <a:avLst/>
          </a:prstGeom>
          <a:noFill/>
          <a:ln>
            <a:noFill/>
          </a:ln>
        </p:spPr>
      </p:pic>
      <p:pic>
        <p:nvPicPr>
          <p:cNvPr id="158" name="Google Shape;158;p22"/>
          <p:cNvPicPr preferRelativeResize="0"/>
          <p:nvPr/>
        </p:nvPicPr>
        <p:blipFill>
          <a:blip r:embed="rId5">
            <a:alphaModFix/>
          </a:blip>
          <a:stretch>
            <a:fillRect/>
          </a:stretch>
        </p:blipFill>
        <p:spPr>
          <a:xfrm>
            <a:off x="4505325" y="1332825"/>
            <a:ext cx="1893900" cy="1764000"/>
          </a:xfrm>
          <a:prstGeom prst="ellipse">
            <a:avLst/>
          </a:prstGeom>
          <a:noFill/>
          <a:ln>
            <a:noFill/>
          </a:ln>
        </p:spPr>
      </p:pic>
      <p:pic>
        <p:nvPicPr>
          <p:cNvPr id="159" name="Google Shape;159;p22"/>
          <p:cNvPicPr preferRelativeResize="0"/>
          <p:nvPr/>
        </p:nvPicPr>
        <p:blipFill rotWithShape="1">
          <a:blip r:embed="rId6">
            <a:alphaModFix/>
          </a:blip>
          <a:srcRect b="13621" l="-15047" r="-10344" t="0"/>
          <a:stretch/>
        </p:blipFill>
        <p:spPr>
          <a:xfrm>
            <a:off x="6716400" y="1188975"/>
            <a:ext cx="2022300" cy="1891500"/>
          </a:xfrm>
          <a:prstGeom prst="ellipse">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id="164" name="Google Shape;164;p23"/>
          <p:cNvPicPr preferRelativeResize="0"/>
          <p:nvPr/>
        </p:nvPicPr>
        <p:blipFill rotWithShape="1">
          <a:blip r:embed="rId3">
            <a:alphaModFix/>
          </a:blip>
          <a:srcRect b="9477" l="0" r="0" t="0"/>
          <a:stretch/>
        </p:blipFill>
        <p:spPr>
          <a:xfrm>
            <a:off x="0" y="0"/>
            <a:ext cx="9144001" cy="5143500"/>
          </a:xfrm>
          <a:prstGeom prst="rect">
            <a:avLst/>
          </a:prstGeom>
          <a:noFill/>
          <a:ln>
            <a:noFill/>
          </a:ln>
        </p:spPr>
      </p:pic>
      <p:sp>
        <p:nvSpPr>
          <p:cNvPr id="165" name="Google Shape;165;p23"/>
          <p:cNvSpPr txBox="1"/>
          <p:nvPr>
            <p:ph type="title"/>
          </p:nvPr>
        </p:nvSpPr>
        <p:spPr>
          <a:xfrm>
            <a:off x="490250" y="488250"/>
            <a:ext cx="6227100" cy="4090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Casgliad a Galwad i Weithredu</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descr="Overhead shot of young people sitting on a boardwalk" id="170" name="Google Shape;170;p24"/>
          <p:cNvPicPr preferRelativeResize="0"/>
          <p:nvPr/>
        </p:nvPicPr>
        <p:blipFill rotWithShape="1">
          <a:blip r:embed="rId3">
            <a:alphaModFix/>
          </a:blip>
          <a:srcRect b="8063" l="0" r="1254" t="8630"/>
          <a:stretch/>
        </p:blipFill>
        <p:spPr>
          <a:xfrm>
            <a:off x="-30675" y="0"/>
            <a:ext cx="9174677" cy="5143502"/>
          </a:xfrm>
          <a:prstGeom prst="rect">
            <a:avLst/>
          </a:prstGeom>
          <a:noFill/>
          <a:ln>
            <a:noFill/>
          </a:ln>
        </p:spPr>
      </p:pic>
      <p:sp>
        <p:nvSpPr>
          <p:cNvPr id="171" name="Google Shape;171;p24"/>
          <p:cNvSpPr txBox="1"/>
          <p:nvPr>
            <p:ph type="title"/>
          </p:nvPr>
        </p:nvSpPr>
        <p:spPr>
          <a:xfrm>
            <a:off x="364200" y="472825"/>
            <a:ext cx="7168800" cy="4090800"/>
          </a:xfrm>
          <a:prstGeom prst="rect">
            <a:avLst/>
          </a:prstGeom>
        </p:spPr>
        <p:txBody>
          <a:bodyPr anchorCtr="0" anchor="ctr" bIns="91425" lIns="91425" spcFirstLastPara="1" rIns="91425" wrap="square" tIns="91425">
            <a:noAutofit/>
          </a:bodyPr>
          <a:lstStyle/>
          <a:p>
            <a:pPr indent="-381000" lvl="0" marL="457200" rtl="0" algn="l">
              <a:spcBef>
                <a:spcPts val="0"/>
              </a:spcBef>
              <a:spcAft>
                <a:spcPts val="0"/>
              </a:spcAft>
              <a:buSzPts val="2400"/>
              <a:buChar char="●"/>
            </a:pPr>
            <a:r>
              <a:rPr lang="en" sz="2400"/>
              <a:t>Mae'r cyfryngau yn her ac yn gyfle i adfywio'r Gymraeg</a:t>
            </a:r>
            <a:endParaRPr sz="2400"/>
          </a:p>
          <a:p>
            <a:pPr indent="-381000" lvl="0" marL="457200" rtl="0" algn="l">
              <a:spcBef>
                <a:spcPts val="0"/>
              </a:spcBef>
              <a:spcAft>
                <a:spcPts val="0"/>
              </a:spcAft>
              <a:buSzPts val="2400"/>
              <a:buChar char="●"/>
            </a:pPr>
            <a:r>
              <a:rPr lang="en" sz="2400"/>
              <a:t>Gall strategaethau wedi'u targedu cynyddu presenoldeb Cymru mewn gofodau digidol.</a:t>
            </a:r>
            <a:endParaRPr sz="2400"/>
          </a:p>
          <a:p>
            <a:pPr indent="-381000" lvl="0" marL="457200" rtl="0" algn="l">
              <a:spcBef>
                <a:spcPts val="0"/>
              </a:spcBef>
              <a:spcAft>
                <a:spcPts val="0"/>
              </a:spcAft>
              <a:buSzPts val="2400"/>
              <a:buChar char="●"/>
            </a:pPr>
            <a:r>
              <a:rPr lang="en" sz="2400"/>
              <a:t>Rhaid i gymuned, addysg, a pholisi gydweithio i sicrhau dyfodol cynaliadwy i’r Gymraeg.</a:t>
            </a:r>
            <a:endParaRPr sz="2400"/>
          </a:p>
          <a:p>
            <a:pPr indent="-368300" lvl="0" marL="457200" rtl="0" algn="l">
              <a:spcBef>
                <a:spcPts val="0"/>
              </a:spcBef>
              <a:spcAft>
                <a:spcPts val="1000"/>
              </a:spcAft>
              <a:buSzPts val="2200"/>
              <a:buChar char="●"/>
            </a:pPr>
            <a:r>
              <a:rPr b="1" lang="en" sz="2200"/>
              <a:t>Cwestiwn pwysig: Sut allwn ni sicrhau bod y Gymraeg yn cael ei gweld fel iaith y dyfodol digidol?</a:t>
            </a:r>
            <a:endParaRPr sz="2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5"/>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Llenyddiaeth</a:t>
            </a:r>
            <a:endParaRPr/>
          </a:p>
        </p:txBody>
      </p:sp>
      <p:sp>
        <p:nvSpPr>
          <p:cNvPr id="177" name="Google Shape;177;p25"/>
          <p:cNvSpPr txBox="1"/>
          <p:nvPr/>
        </p:nvSpPr>
        <p:spPr>
          <a:xfrm>
            <a:off x="0" y="663950"/>
            <a:ext cx="9144000" cy="4117500"/>
          </a:xfrm>
          <a:prstGeom prst="rect">
            <a:avLst/>
          </a:prstGeom>
          <a:noFill/>
          <a:ln>
            <a:noFill/>
          </a:ln>
        </p:spPr>
        <p:txBody>
          <a:bodyPr anchorCtr="0" anchor="t" bIns="91425" lIns="91425" spcFirstLastPara="1" rIns="91425" wrap="square" tIns="91425">
            <a:spAutoFit/>
          </a:bodyPr>
          <a:lstStyle/>
          <a:p>
            <a:pPr indent="-317500" lvl="0" marL="457200" rtl="0" algn="l">
              <a:lnSpc>
                <a:spcPct val="115000"/>
              </a:lnSpc>
              <a:spcBef>
                <a:spcPts val="0"/>
              </a:spcBef>
              <a:spcAft>
                <a:spcPts val="0"/>
              </a:spcAft>
              <a:buSzPts val="1400"/>
              <a:buChar char="●"/>
            </a:pPr>
            <a:r>
              <a:rPr lang="en"/>
              <a:t>Fishman, J. A. (1991). </a:t>
            </a:r>
            <a:r>
              <a:rPr i="1" lang="en"/>
              <a:t>Reversing Language Shift: Theoretical and Empirical Foundations of Assistance to Threatened Languages</a:t>
            </a:r>
            <a:r>
              <a:rPr lang="en"/>
              <a:t>. Clevedon: Multilingual Matters.</a:t>
            </a:r>
            <a:endParaRPr/>
          </a:p>
          <a:p>
            <a:pPr indent="-317500" lvl="0" marL="457200" rtl="0" algn="l">
              <a:lnSpc>
                <a:spcPct val="115000"/>
              </a:lnSpc>
              <a:spcBef>
                <a:spcPts val="0"/>
              </a:spcBef>
              <a:spcAft>
                <a:spcPts val="0"/>
              </a:spcAft>
              <a:buSzPts val="1400"/>
              <a:buChar char="●"/>
            </a:pPr>
            <a:r>
              <a:rPr lang="en"/>
              <a:t>Williams, G. (2020). </a:t>
            </a:r>
            <a:r>
              <a:rPr i="1" lang="en"/>
              <a:t>The Welsh Language in the Digital Era: Challenges and Opportunities</a:t>
            </a:r>
            <a:r>
              <a:rPr lang="en"/>
              <a:t>. Cardiff: University of Wales Press</a:t>
            </a:r>
            <a:endParaRPr/>
          </a:p>
          <a:p>
            <a:pPr indent="-317500" lvl="0" marL="457200" rtl="0" algn="l">
              <a:lnSpc>
                <a:spcPct val="115000"/>
              </a:lnSpc>
              <a:spcBef>
                <a:spcPts val="0"/>
              </a:spcBef>
              <a:spcAft>
                <a:spcPts val="0"/>
              </a:spcAft>
              <a:buSzPts val="1400"/>
              <a:buChar char="●"/>
            </a:pPr>
            <a:r>
              <a:rPr lang="en"/>
              <a:t>Jones, M. &amp; Williams, C. (2000). </a:t>
            </a:r>
            <a:r>
              <a:rPr i="1" lang="en"/>
              <a:t>Language Planning and Media: The Welsh Experience</a:t>
            </a:r>
            <a:r>
              <a:rPr lang="en"/>
              <a:t>. Cardiff: University of Wales Press.</a:t>
            </a:r>
            <a:endParaRPr/>
          </a:p>
          <a:p>
            <a:pPr indent="-317500" lvl="0" marL="457200" rtl="0" algn="l">
              <a:lnSpc>
                <a:spcPct val="115000"/>
              </a:lnSpc>
              <a:spcBef>
                <a:spcPts val="0"/>
              </a:spcBef>
              <a:spcAft>
                <a:spcPts val="0"/>
              </a:spcAft>
              <a:buSzPts val="1400"/>
              <a:buChar char="●"/>
            </a:pPr>
            <a:r>
              <a:rPr lang="en"/>
              <a:t>Cunliffe, D. (2018). </a:t>
            </a:r>
            <a:r>
              <a:rPr i="1" lang="en"/>
              <a:t>Minority Languages and Social Media: Participation, Policy and Perspectives</a:t>
            </a:r>
            <a:r>
              <a:rPr lang="en"/>
              <a:t>. Bristol: Multilingual Matters.</a:t>
            </a:r>
            <a:endParaRPr/>
          </a:p>
          <a:p>
            <a:pPr indent="-317500" lvl="0" marL="457200" rtl="0" algn="l">
              <a:lnSpc>
                <a:spcPct val="115000"/>
              </a:lnSpc>
              <a:spcBef>
                <a:spcPts val="0"/>
              </a:spcBef>
              <a:spcAft>
                <a:spcPts val="0"/>
              </a:spcAft>
              <a:buSzPts val="1400"/>
              <a:buChar char="●"/>
            </a:pPr>
            <a:r>
              <a:rPr lang="en"/>
              <a:t>Aitchison, J. and Carter, H. (2000) </a:t>
            </a:r>
            <a:r>
              <a:rPr i="1" lang="en"/>
              <a:t>Language, Economy and Society: The Changing Fortunes of the Welsh Language</a:t>
            </a:r>
            <a:r>
              <a:rPr lang="en"/>
              <a:t>. Cardiff: University of Wales Press.</a:t>
            </a:r>
            <a:endParaRPr/>
          </a:p>
          <a:p>
            <a:pPr indent="-317500" lvl="0" marL="457200" rtl="0" algn="l">
              <a:lnSpc>
                <a:spcPct val="115000"/>
              </a:lnSpc>
              <a:spcBef>
                <a:spcPts val="0"/>
              </a:spcBef>
              <a:spcAft>
                <a:spcPts val="0"/>
              </a:spcAft>
              <a:buSzPts val="1400"/>
              <a:buChar char="●"/>
            </a:pPr>
            <a:r>
              <a:rPr lang="en"/>
              <a:t>Coupland, N., Bishop, H., &amp; Garrett, P. (2019). </a:t>
            </a:r>
            <a:r>
              <a:rPr i="1" lang="en"/>
              <a:t>Social meanings of Welsh in Wales: Exploring language attitudes and identity</a:t>
            </a:r>
            <a:r>
              <a:rPr lang="en"/>
              <a:t>. Bristol: Multilingual Matters.</a:t>
            </a:r>
            <a:endParaRPr/>
          </a:p>
          <a:p>
            <a:pPr indent="-317500" lvl="0" marL="457200" rtl="0" algn="l">
              <a:lnSpc>
                <a:spcPct val="115000"/>
              </a:lnSpc>
              <a:spcBef>
                <a:spcPts val="0"/>
              </a:spcBef>
              <a:spcAft>
                <a:spcPts val="0"/>
              </a:spcAft>
              <a:buSzPts val="1400"/>
              <a:buChar char="●"/>
            </a:pPr>
            <a:r>
              <a:rPr lang="en"/>
              <a:t>Morris, D. &amp; Jones, C. (2020). "Welsh Language Broadcasting in the Digital Age." </a:t>
            </a:r>
            <a:r>
              <a:rPr i="1" lang="en"/>
              <a:t>Celtic Languages Journal</a:t>
            </a:r>
            <a:r>
              <a:rPr lang="en"/>
              <a:t>, 25(1), pp. 45-63.</a:t>
            </a:r>
            <a:endParaRPr/>
          </a:p>
          <a:p>
            <a:pPr indent="-317500" lvl="0" marL="457200" rtl="0" algn="l">
              <a:lnSpc>
                <a:spcPct val="115000"/>
              </a:lnSpc>
              <a:spcBef>
                <a:spcPts val="0"/>
              </a:spcBef>
              <a:spcAft>
                <a:spcPts val="0"/>
              </a:spcAft>
              <a:buSzPts val="1400"/>
              <a:buChar char="●"/>
            </a:pPr>
            <a:r>
              <a:rPr lang="en"/>
              <a:t>Paterson, L. (2022). "Economic challenges in minority language media: The case of Welsh television." </a:t>
            </a:r>
            <a:r>
              <a:rPr i="1" lang="en"/>
              <a:t>International Journal of Media and Language Policy</a:t>
            </a:r>
            <a:r>
              <a:rPr lang="en"/>
              <a:t>, 17(3), pp. 210-227.</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6"/>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Llenyddiaeth</a:t>
            </a:r>
            <a:endParaRPr/>
          </a:p>
        </p:txBody>
      </p:sp>
      <p:sp>
        <p:nvSpPr>
          <p:cNvPr id="183" name="Google Shape;183;p26"/>
          <p:cNvSpPr txBox="1"/>
          <p:nvPr/>
        </p:nvSpPr>
        <p:spPr>
          <a:xfrm>
            <a:off x="0" y="663950"/>
            <a:ext cx="9144000" cy="2878200"/>
          </a:xfrm>
          <a:prstGeom prst="rect">
            <a:avLst/>
          </a:prstGeom>
          <a:noFill/>
          <a:ln>
            <a:noFill/>
          </a:ln>
        </p:spPr>
        <p:txBody>
          <a:bodyPr anchorCtr="0" anchor="t" bIns="91425" lIns="91425" spcFirstLastPara="1" rIns="91425" wrap="square" tIns="91425">
            <a:spAutoFit/>
          </a:bodyPr>
          <a:lstStyle/>
          <a:p>
            <a:pPr indent="-317500" lvl="0" marL="457200" rtl="0" algn="l">
              <a:lnSpc>
                <a:spcPct val="115000"/>
              </a:lnSpc>
              <a:spcBef>
                <a:spcPts val="0"/>
              </a:spcBef>
              <a:spcAft>
                <a:spcPts val="0"/>
              </a:spcAft>
              <a:buSzPts val="1400"/>
              <a:buChar char="●"/>
            </a:pPr>
            <a:r>
              <a:rPr lang="en"/>
              <a:t>Davies, E. (2021). "The role of digital platforms in Welsh language maintenance." </a:t>
            </a:r>
            <a:r>
              <a:rPr i="1" lang="en"/>
              <a:t>Journal of Welsh Studies</a:t>
            </a:r>
            <a:r>
              <a:rPr lang="en"/>
              <a:t>, 38(2), pp. 114-130.</a:t>
            </a:r>
            <a:endParaRPr/>
          </a:p>
          <a:p>
            <a:pPr indent="-317500" lvl="0" marL="457200" rtl="0" algn="l">
              <a:lnSpc>
                <a:spcPct val="115000"/>
              </a:lnSpc>
              <a:spcBef>
                <a:spcPts val="0"/>
              </a:spcBef>
              <a:spcAft>
                <a:spcPts val="0"/>
              </a:spcAft>
              <a:buSzPts val="1400"/>
              <a:buChar char="●"/>
            </a:pPr>
            <a:r>
              <a:rPr lang="en"/>
              <a:t>BBC Wales (2022) </a:t>
            </a:r>
            <a:r>
              <a:rPr i="1" lang="en"/>
              <a:t>Media Audience Report</a:t>
            </a:r>
            <a:r>
              <a:rPr lang="en"/>
              <a:t>. Cardiff: BBC Wales.</a:t>
            </a:r>
            <a:endParaRPr/>
          </a:p>
          <a:p>
            <a:pPr indent="-317500" lvl="0" marL="457200" rtl="0" algn="l">
              <a:lnSpc>
                <a:spcPct val="115000"/>
              </a:lnSpc>
              <a:spcBef>
                <a:spcPts val="0"/>
              </a:spcBef>
              <a:spcAft>
                <a:spcPts val="0"/>
              </a:spcAft>
              <a:buSzPts val="1400"/>
              <a:buChar char="●"/>
            </a:pPr>
            <a:r>
              <a:rPr lang="en"/>
              <a:t>Welsh Government (2017) </a:t>
            </a:r>
            <a:r>
              <a:rPr i="1" lang="en"/>
              <a:t>Cymraeg 2050: A Million Welsh Speakers</a:t>
            </a:r>
            <a:r>
              <a:rPr lang="en"/>
              <a:t>. Cardiff: Welsh Government.</a:t>
            </a:r>
            <a:endParaRPr/>
          </a:p>
          <a:p>
            <a:pPr indent="-317500" lvl="0" marL="457200" rtl="0" algn="l">
              <a:lnSpc>
                <a:spcPct val="115000"/>
              </a:lnSpc>
              <a:spcBef>
                <a:spcPts val="0"/>
              </a:spcBef>
              <a:spcAft>
                <a:spcPts val="0"/>
              </a:spcAft>
              <a:buSzPts val="1400"/>
              <a:buChar char="●"/>
            </a:pPr>
            <a:r>
              <a:rPr lang="en"/>
              <a:t>Welsh Government (2021) </a:t>
            </a:r>
            <a:r>
              <a:rPr i="1" lang="en"/>
              <a:t>Annual Population Survey: Welsh Language Use</a:t>
            </a:r>
            <a:r>
              <a:rPr lang="en"/>
              <a:t>. Cardiff: Welsh Government.</a:t>
            </a:r>
            <a:endParaRPr/>
          </a:p>
          <a:p>
            <a:pPr indent="-317500" lvl="0" marL="457200" rtl="0" algn="l">
              <a:lnSpc>
                <a:spcPct val="115000"/>
              </a:lnSpc>
              <a:spcBef>
                <a:spcPts val="0"/>
              </a:spcBef>
              <a:spcAft>
                <a:spcPts val="0"/>
              </a:spcAft>
              <a:buSzPts val="1400"/>
              <a:buChar char="●"/>
            </a:pPr>
            <a:r>
              <a:rPr lang="en"/>
              <a:t>Prys, D.C and Hodges, D.R. (2025) </a:t>
            </a:r>
            <a:r>
              <a:rPr i="1" lang="en"/>
              <a:t>Pam Fod Pobl ifanc Cymru yn Troi at Y Saesneg?. BBC Cymru Fyw. </a:t>
            </a:r>
            <a:r>
              <a:rPr lang="en"/>
              <a:t>Available at: </a:t>
            </a:r>
            <a:r>
              <a:rPr lang="en" u="sng">
                <a:solidFill>
                  <a:schemeClr val="accent5"/>
                </a:solidFill>
                <a:hlinkClick r:id="rId3">
                  <a:extLst>
                    <a:ext uri="{A12FA001-AC4F-418D-AE19-62706E023703}">
                      <ahyp:hlinkClr val="tx"/>
                    </a:ext>
                  </a:extLst>
                </a:hlinkClick>
              </a:rPr>
              <a:t>https://www.bbc.co.uk/cymrufyw/erthyglau/cly4gprr806o</a:t>
            </a:r>
            <a:r>
              <a:rPr lang="en"/>
              <a:t> </a:t>
            </a:r>
            <a:endParaRPr/>
          </a:p>
          <a:p>
            <a:pPr indent="-317500" lvl="0" marL="457200" rtl="0" algn="l">
              <a:lnSpc>
                <a:spcPct val="115000"/>
              </a:lnSpc>
              <a:spcBef>
                <a:spcPts val="0"/>
              </a:spcBef>
              <a:spcAft>
                <a:spcPts val="0"/>
              </a:spcAft>
              <a:buSzPts val="1400"/>
              <a:buChar char="●"/>
            </a:pPr>
            <a:r>
              <a:rPr lang="en"/>
              <a:t>Welsh Government. (2025). </a:t>
            </a:r>
            <a:r>
              <a:rPr i="1" lang="en"/>
              <a:t>Data am y Gymraeg o'r Arolwg Blynyddol o'r Boblogaeth: Hydref 2023 i Fedi 2024</a:t>
            </a:r>
            <a:r>
              <a:rPr lang="en"/>
              <a:t>. Welsh Government. Available at:</a:t>
            </a:r>
            <a:r>
              <a:rPr lang="en">
                <a:uFill>
                  <a:noFill/>
                </a:uFill>
                <a:hlinkClick r:id="rId4"/>
              </a:rPr>
              <a:t> </a:t>
            </a:r>
            <a:r>
              <a:rPr lang="en" u="sng">
                <a:solidFill>
                  <a:schemeClr val="accent5"/>
                </a:solidFill>
                <a:hlinkClick r:id="rId5">
                  <a:extLst>
                    <a:ext uri="{A12FA001-AC4F-418D-AE19-62706E023703}">
                      <ahyp:hlinkClr val="tx"/>
                    </a:ext>
                  </a:extLst>
                </a:hlinkClick>
              </a:rPr>
              <a:t>https://www.llyw.cymru/sites/default/files/pdf-versions/2025/1/4/1737624696/data-am-y-gymraeg-or-arolwg-blynyddol-or-boblogaeth-hydref-2023-i-fedi-2024.pdf</a:t>
            </a:r>
            <a:r>
              <a:rPr lang="en"/>
              <a:t> [Accessed 27 March 2025].</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