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etiana Yankovych (2529366)" initials="TY" lastIdx="1" clrIdx="0">
    <p:extLst>
      <p:ext uri="{19B8F6BF-5375-455C-9EA6-DF929625EA0E}">
        <p15:presenceInfo xmlns:p15="http://schemas.microsoft.com/office/powerpoint/2012/main" userId="S::2529366@student.uwtsd.ac.uk::7cf02936-e3b7-48a2-aba5-e0043284d41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7-01T14:58:36.457"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14152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17038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6308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9949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625719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73474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07229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42262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049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05451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81205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82761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15775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78488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3278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02986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82407733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bread-bakery-warm-ambience-315690/" TargetMode="External"/><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arxiv.org/abs/2010.15711" TargetMode="External"/><Relationship Id="rId2" Type="http://schemas.openxmlformats.org/officeDocument/2006/relationships/hyperlink" Target="https://arxiv.org/abs/2109.02304"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Problem Solving and Decision Making</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LCLM4004_LON</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Tetiana Yankovych</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2529366</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Anita Nan</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solidFill>
                  <a:schemeClr val="tx1"/>
                </a:solidFill>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solidFill>
                  <a:schemeClr val="tx1"/>
                </a:solidFill>
                <a:latin typeface="Arial" panose="020B0604020202020204" pitchFamily="34" charset="0"/>
                <a:cs typeface="Arial" panose="020B0604020202020204" pitchFamily="34" charset="0"/>
              </a:rPr>
              <a:t>Introduction </a:t>
            </a:r>
          </a:p>
          <a:p>
            <a:r>
              <a:rPr lang="en-GB" sz="2400" b="1" dirty="0">
                <a:solidFill>
                  <a:schemeClr val="tx1"/>
                </a:solidFill>
                <a:latin typeface="Arial" panose="020B0604020202020204" pitchFamily="34" charset="0"/>
                <a:cs typeface="Arial" panose="020B0604020202020204" pitchFamily="34" charset="0"/>
              </a:rPr>
              <a:t>Company background</a:t>
            </a:r>
          </a:p>
          <a:p>
            <a:r>
              <a:rPr lang="en-GB" sz="2400" b="1" dirty="0">
                <a:solidFill>
                  <a:schemeClr val="tx1"/>
                </a:solidFill>
                <a:latin typeface="Arial" panose="020B0604020202020204" pitchFamily="34" charset="0"/>
                <a:cs typeface="Arial" panose="020B0604020202020204" pitchFamily="34" charset="0"/>
              </a:rPr>
              <a:t>Problem: nature and scope</a:t>
            </a:r>
          </a:p>
          <a:p>
            <a:r>
              <a:rPr lang="en-GB" sz="2400" b="1" dirty="0">
                <a:solidFill>
                  <a:schemeClr val="tx1"/>
                </a:solidFill>
                <a:latin typeface="Arial" panose="020B0604020202020204" pitchFamily="34" charset="0"/>
                <a:cs typeface="Arial" panose="020B0604020202020204" pitchFamily="34" charset="0"/>
              </a:rPr>
              <a:t>PESTLE ANALYSIS: Basil’s Bakery</a:t>
            </a:r>
          </a:p>
          <a:p>
            <a:r>
              <a:rPr lang="en-GB" sz="2400" b="1" dirty="0">
                <a:solidFill>
                  <a:schemeClr val="tx1"/>
                </a:solidFill>
                <a:latin typeface="Arial" panose="020B0604020202020204" pitchFamily="34" charset="0"/>
                <a:cs typeface="Arial" panose="020B0604020202020204" pitchFamily="34" charset="0"/>
              </a:rPr>
              <a:t>Cause and effect analysis: Fishbone diagram</a:t>
            </a:r>
          </a:p>
          <a:p>
            <a:r>
              <a:rPr lang="en-GB" sz="2400" b="1" dirty="0">
                <a:solidFill>
                  <a:schemeClr val="tx1"/>
                </a:solidFill>
                <a:latin typeface="Arial" panose="020B0604020202020204" pitchFamily="34" charset="0"/>
                <a:cs typeface="Arial" panose="020B0604020202020204" pitchFamily="34" charset="0"/>
              </a:rPr>
              <a:t>Conclusion</a:t>
            </a:r>
          </a:p>
          <a:p>
            <a:r>
              <a:rPr lang="en-GB" sz="2400" b="1" dirty="0">
                <a:solidFill>
                  <a:schemeClr val="tx1"/>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68664" y="320471"/>
            <a:ext cx="8915399" cy="557784"/>
          </a:xfrm>
        </p:spPr>
        <p:txBody>
          <a:bodyPr>
            <a:noAutofit/>
          </a:bodyPr>
          <a:lstStyle/>
          <a:p>
            <a:r>
              <a:rPr lang="en-GB" b="1" dirty="0">
                <a:solidFill>
                  <a:schemeClr val="tx1"/>
                </a:solidFill>
                <a:latin typeface="Arial" panose="020B0604020202020204" pitchFamily="34" charset="0"/>
                <a:cs typeface="Arial" panose="020B0604020202020204" pitchFamily="34" charset="0"/>
              </a:rPr>
              <a:t>        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251492" y="1013961"/>
            <a:ext cx="10232571" cy="4491446"/>
          </a:xfrm>
        </p:spPr>
        <p:txBody>
          <a:bodyPr>
            <a:normAutofit/>
          </a:bodyPr>
          <a:lstStyle/>
          <a:p>
            <a:pPr marL="342900" indent="-342900">
              <a:buFont typeface="Wingdings" panose="05000000000000000000" pitchFamily="2" charset="2"/>
              <a:buChar char="§"/>
            </a:pPr>
            <a:r>
              <a:rPr lang="en-US" b="1" dirty="0">
                <a:solidFill>
                  <a:schemeClr val="tx1"/>
                </a:solidFill>
                <a:latin typeface="Arial" panose="020B0604020202020204" pitchFamily="34" charset="0"/>
                <a:ea typeface="Calibri" panose="020F0502020204030204" pitchFamily="34" charset="0"/>
                <a:cs typeface="Arial" panose="020B0604020202020204" pitchFamily="34" charset="0"/>
              </a:rPr>
              <a:t>Basils Bakery </a:t>
            </a:r>
          </a:p>
          <a:p>
            <a:pPr marL="342900" indent="-342900">
              <a:buFont typeface="Wingdings" panose="05000000000000000000" pitchFamily="2" charset="2"/>
              <a:buChar char="§"/>
            </a:pPr>
            <a:r>
              <a:rPr lang="en-US" b="1" dirty="0">
                <a:solidFill>
                  <a:schemeClr val="tx1"/>
                </a:solidFill>
                <a:latin typeface="Arial" panose="020B0604020202020204" pitchFamily="34" charset="0"/>
                <a:ea typeface="Calibri" panose="020F0502020204030204" pitchFamily="34" charset="0"/>
                <a:cs typeface="Arial" panose="020B0604020202020204" pitchFamily="34" charset="0"/>
              </a:rPr>
              <a:t>reasons behind the problem by showing internal and external factors affecting  the business</a:t>
            </a:r>
          </a:p>
          <a:p>
            <a:pPr marL="342900" indent="-342900">
              <a:buFont typeface="Wingdings" panose="05000000000000000000" pitchFamily="2" charset="2"/>
              <a:buChar char="§"/>
            </a:pPr>
            <a:r>
              <a:rPr lang="en-US" b="1" dirty="0">
                <a:solidFill>
                  <a:schemeClr val="tx1"/>
                </a:solidFill>
                <a:latin typeface="Arial" panose="020B0604020202020204" pitchFamily="34" charset="0"/>
                <a:ea typeface="Calibri" panose="020F0502020204030204" pitchFamily="34" charset="0"/>
                <a:cs typeface="Arial" panose="020B0604020202020204" pitchFamily="34" charset="0"/>
              </a:rPr>
              <a:t>  Tools such as the 5W2H to identify the nature, causes and impact of the decline in sales ,PESTLE  analysis to identify external factors affecting Basils Bakery and Fishbone Diagram to identify the root causes of declining sales</a:t>
            </a:r>
          </a:p>
          <a:p>
            <a:endParaRPr lang="en-US" b="1" dirty="0">
              <a:solidFill>
                <a:schemeClr val="tx1"/>
              </a:solidFill>
              <a:latin typeface="Arial" panose="020B0604020202020204" pitchFamily="34" charset="0"/>
              <a:ea typeface="Calibri" panose="020F0502020204030204" pitchFamily="34" charset="0"/>
              <a:cs typeface="Arial" panose="020B0604020202020204" pitchFamily="34" charset="0"/>
            </a:endParaRPr>
          </a:p>
          <a:p>
            <a:endParaRPr lang="en-GB" b="1"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B8C0F0C-5611-C978-D31D-A6E70AC74E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55931" y="3429000"/>
            <a:ext cx="4037743" cy="2537687"/>
          </a:xfrm>
          <a:prstGeom prst="rect">
            <a:avLst/>
          </a:prstGeom>
          <a:blipFill>
            <a:blip r:embed="rId4"/>
            <a:tile tx="0" ty="0" sx="100000" sy="100000" flip="none" algn="tl"/>
          </a:blipFill>
          <a:ln>
            <a:noFill/>
          </a:ln>
        </p:spPr>
      </p:pic>
      <p:sp>
        <p:nvSpPr>
          <p:cNvPr id="10" name="TextBox 9">
            <a:extLst>
              <a:ext uri="{FF2B5EF4-FFF2-40B4-BE49-F238E27FC236}">
                <a16:creationId xmlns:a16="http://schemas.microsoft.com/office/drawing/2014/main" id="{B3A8DAA0-80C2-905C-4B3A-21752165005C}"/>
              </a:ext>
            </a:extLst>
          </p:cNvPr>
          <p:cNvSpPr txBox="1"/>
          <p:nvPr/>
        </p:nvSpPr>
        <p:spPr>
          <a:xfrm>
            <a:off x="4027470" y="6070485"/>
            <a:ext cx="2876764"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(Limpack,2024)</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239891" y="698209"/>
            <a:ext cx="8915399" cy="756339"/>
          </a:xfrm>
        </p:spPr>
        <p:txBody>
          <a:bodyPr>
            <a:normAutofit fontScale="90000"/>
          </a:bodyPr>
          <a:lstStyle/>
          <a:p>
            <a:br>
              <a:rPr lang="en-GB" b="1" dirty="0">
                <a:solidFill>
                  <a:schemeClr val="tx1"/>
                </a:solidFill>
                <a:latin typeface="Arial" panose="020B0604020202020204" pitchFamily="34" charset="0"/>
                <a:cs typeface="Arial" panose="020B0604020202020204" pitchFamily="34" charset="0"/>
              </a:rPr>
            </a:br>
            <a:br>
              <a:rPr lang="en-GB" b="1" dirty="0">
                <a:solidFill>
                  <a:schemeClr val="tx1"/>
                </a:solidFill>
                <a:latin typeface="Arial" panose="020B0604020202020204" pitchFamily="34" charset="0"/>
                <a:cs typeface="Arial" panose="020B0604020202020204" pitchFamily="34" charset="0"/>
              </a:rPr>
            </a:b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550702" y="1076379"/>
            <a:ext cx="9090595" cy="4078224"/>
          </a:xfrm>
        </p:spPr>
        <p:txBody>
          <a:bodyPr>
            <a:normAutofit fontScale="92500" lnSpcReduction="10000"/>
          </a:bodyPr>
          <a:lstStyle/>
          <a:p>
            <a:r>
              <a:rPr lang="en-GB" sz="2400" b="1" dirty="0">
                <a:solidFill>
                  <a:schemeClr val="tx1"/>
                </a:solidFill>
                <a:latin typeface="Arial" panose="020B0604020202020204" pitchFamily="34" charset="0"/>
                <a:cs typeface="Arial" panose="020B0604020202020204" pitchFamily="34" charset="0"/>
              </a:rPr>
              <a:t>              </a:t>
            </a:r>
          </a:p>
          <a:p>
            <a:endParaRPr lang="en-GB" sz="2400" b="1" dirty="0">
              <a:solidFill>
                <a:schemeClr val="tx1"/>
              </a:solidFill>
              <a:latin typeface="Arial" panose="020B0604020202020204" pitchFamily="34" charset="0"/>
              <a:cs typeface="Arial" panose="020B0604020202020204" pitchFamily="34" charset="0"/>
            </a:endParaRPr>
          </a:p>
          <a:p>
            <a:r>
              <a:rPr lang="en-GB" sz="2400" b="1" dirty="0">
                <a:solidFill>
                  <a:schemeClr val="tx1"/>
                </a:solidFill>
                <a:latin typeface="Arial" panose="020B0604020202020204" pitchFamily="34" charset="0"/>
                <a:cs typeface="Arial" panose="020B0604020202020204" pitchFamily="34" charset="0"/>
              </a:rPr>
              <a:t>         </a:t>
            </a:r>
            <a:r>
              <a:rPr lang="en-GB" sz="3200" b="1" dirty="0">
                <a:solidFill>
                  <a:schemeClr val="tx1"/>
                </a:solidFill>
                <a:latin typeface="Arial" panose="020B0604020202020204" pitchFamily="34" charset="0"/>
                <a:cs typeface="Arial" panose="020B0604020202020204" pitchFamily="34" charset="0"/>
              </a:rPr>
              <a:t>Basil’s Bakery</a:t>
            </a:r>
            <a:endParaRPr lang="en-GB" sz="3200" dirty="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3200" b="1" dirty="0">
                <a:solidFill>
                  <a:schemeClr val="tx1"/>
                </a:solidFill>
                <a:latin typeface="Arial" panose="020B0604020202020204" pitchFamily="34" charset="0"/>
                <a:cs typeface="Arial" panose="020B0604020202020204" pitchFamily="34" charset="0"/>
              </a:rPr>
              <a:t>Founded in 2015</a:t>
            </a:r>
          </a:p>
          <a:p>
            <a:pPr marL="342900" indent="-342900">
              <a:buFont typeface="Wingdings" panose="05000000000000000000" pitchFamily="2" charset="2"/>
              <a:buChar char="§"/>
            </a:pPr>
            <a:r>
              <a:rPr lang="en-GB" sz="3200" b="1" dirty="0">
                <a:solidFill>
                  <a:schemeClr val="tx1"/>
                </a:solidFill>
                <a:latin typeface="Arial" panose="020B0604020202020204" pitchFamily="34" charset="0"/>
                <a:cs typeface="Arial" panose="020B0604020202020204" pitchFamily="34" charset="0"/>
              </a:rPr>
              <a:t>Owners: Basil</a:t>
            </a:r>
          </a:p>
          <a:p>
            <a:pPr marL="342900" indent="-342900">
              <a:buFont typeface="Wingdings" panose="05000000000000000000" pitchFamily="2" charset="2"/>
              <a:buChar char="§"/>
            </a:pPr>
            <a:r>
              <a:rPr lang="en-GB" sz="3200" b="1" dirty="0">
                <a:solidFill>
                  <a:schemeClr val="tx1"/>
                </a:solidFill>
                <a:latin typeface="Arial" panose="020B0604020202020204" pitchFamily="34" charset="0"/>
                <a:cs typeface="Arial" panose="020B0604020202020204" pitchFamily="34" charset="0"/>
              </a:rPr>
              <a:t>Located in a retail park in Coventry</a:t>
            </a:r>
          </a:p>
          <a:p>
            <a:pPr marL="342900" indent="-342900">
              <a:buFont typeface="Wingdings" panose="05000000000000000000" pitchFamily="2" charset="2"/>
              <a:buChar char="§"/>
            </a:pPr>
            <a:r>
              <a:rPr lang="en-GB" sz="3200" b="1" dirty="0">
                <a:solidFill>
                  <a:schemeClr val="tx1"/>
                </a:solidFill>
                <a:latin typeface="Arial" panose="020B0604020202020204" pitchFamily="34" charset="0"/>
                <a:cs typeface="Arial" panose="020B0604020202020204" pitchFamily="34" charset="0"/>
              </a:rPr>
              <a:t>Sells artisan cakes, pastries and bread, uses high-quality organic ingredients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solidFill>
                  <a:schemeClr val="tx1"/>
                </a:solidFill>
                <a:latin typeface="Arial" panose="020B0604020202020204" pitchFamily="34" charset="0"/>
                <a:cs typeface="Arial" panose="020B0604020202020204" pitchFamily="34" charset="0"/>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20000"/>
          </a:bodyPr>
          <a:lstStyle/>
          <a:p>
            <a:r>
              <a:rPr lang="en-GB" sz="2800" b="1" dirty="0">
                <a:solidFill>
                  <a:srgbClr val="FF0000"/>
                </a:solidFill>
                <a:latin typeface="Arial" panose="020B0604020202020204" pitchFamily="34" charset="0"/>
                <a:cs typeface="Arial" panose="020B0604020202020204" pitchFamily="34" charset="0"/>
              </a:rPr>
              <a:t>                                  </a:t>
            </a:r>
            <a:r>
              <a:rPr lang="en-GB"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5W2H</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What</a:t>
            </a:r>
            <a:r>
              <a:rPr lang="en-GB" sz="2800" dirty="0">
                <a:solidFill>
                  <a:schemeClr val="tx1"/>
                </a:solidFill>
                <a:latin typeface="Arial" panose="020B0604020202020204" pitchFamily="34" charset="0"/>
                <a:cs typeface="Arial" panose="020B0604020202020204" pitchFamily="34" charset="0"/>
              </a:rPr>
              <a:t>: Sales have stagnated and remail around 25% below 2019 levels</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Who</a:t>
            </a:r>
            <a:r>
              <a:rPr lang="en-GB" sz="2800" dirty="0">
                <a:solidFill>
                  <a:schemeClr val="tx1"/>
                </a:solidFill>
                <a:latin typeface="Arial" panose="020B0604020202020204" pitchFamily="34" charset="0"/>
                <a:cs typeface="Arial" panose="020B0604020202020204" pitchFamily="34" charset="0"/>
              </a:rPr>
              <a:t>: Basil, its employees and costumers</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Where</a:t>
            </a:r>
            <a:r>
              <a:rPr lang="en-GB" sz="2800" dirty="0">
                <a:solidFill>
                  <a:schemeClr val="tx1"/>
                </a:solidFill>
                <a:latin typeface="Arial" panose="020B0604020202020204" pitchFamily="34" charset="0"/>
                <a:cs typeface="Arial" panose="020B0604020202020204" pitchFamily="34" charset="0"/>
              </a:rPr>
              <a:t>: Basils Bakery</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Why</a:t>
            </a:r>
            <a:r>
              <a:rPr lang="en-GB" sz="2800" dirty="0">
                <a:solidFill>
                  <a:schemeClr val="tx1"/>
                </a:solidFill>
                <a:latin typeface="Arial" panose="020B0604020202020204" pitchFamily="34" charset="0"/>
                <a:cs typeface="Arial" panose="020B0604020202020204" pitchFamily="34" charset="0"/>
              </a:rPr>
              <a:t>: Shop closures, not enough staff, not provided  delivery service</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When</a:t>
            </a:r>
            <a:r>
              <a:rPr lang="en-GB" sz="2800" dirty="0">
                <a:solidFill>
                  <a:schemeClr val="tx1"/>
                </a:solidFill>
                <a:latin typeface="Arial" panose="020B0604020202020204" pitchFamily="34" charset="0"/>
                <a:cs typeface="Arial" panose="020B0604020202020204" pitchFamily="34" charset="0"/>
              </a:rPr>
              <a:t>: since 2023-2025 following the post-pandemic time</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How</a:t>
            </a:r>
            <a:r>
              <a:rPr lang="en-GB" sz="2800" dirty="0">
                <a:solidFill>
                  <a:schemeClr val="tx1"/>
                </a:solidFill>
                <a:latin typeface="Arial" panose="020B0604020202020204" pitchFamily="34" charset="0"/>
                <a:cs typeface="Arial" panose="020B0604020202020204" pitchFamily="34" charset="0"/>
              </a:rPr>
              <a:t> : Fewer customers visit the bakery and operating costs continue to increase</a:t>
            </a:r>
          </a:p>
          <a:p>
            <a:pPr marL="457200" indent="-457200">
              <a:buFont typeface="Wingdings" panose="05000000000000000000" pitchFamily="2" charset="2"/>
              <a:buChar char="Ø"/>
            </a:pPr>
            <a:r>
              <a:rPr lang="en-GB" sz="2800" b="1" dirty="0">
                <a:solidFill>
                  <a:schemeClr val="tx1"/>
                </a:solidFill>
                <a:latin typeface="Arial" panose="020B0604020202020204" pitchFamily="34" charset="0"/>
                <a:cs typeface="Arial" panose="020B0604020202020204" pitchFamily="34" charset="0"/>
              </a:rPr>
              <a:t>How much</a:t>
            </a:r>
            <a:r>
              <a:rPr lang="en-GB" sz="2800" dirty="0">
                <a:solidFill>
                  <a:schemeClr val="tx1"/>
                </a:solidFill>
                <a:latin typeface="Arial" panose="020B0604020202020204" pitchFamily="34" charset="0"/>
                <a:cs typeface="Arial" panose="020B0604020202020204" pitchFamily="34" charset="0"/>
              </a:rPr>
              <a:t>: sales are approximately 25% lower than in 2019</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PESTLE ANALYSIS: Basil’s Bakery</a:t>
            </a:r>
            <a:br>
              <a:rPr lang="en-GB" dirty="0">
                <a:solidFill>
                  <a:schemeClr val="tx1"/>
                </a:solidFill>
                <a:latin typeface="Arial" panose="020B0604020202020204" pitchFamily="34" charset="0"/>
                <a:cs typeface="Arial" panose="020B0604020202020204" pitchFamily="34" charset="0"/>
              </a:rPr>
            </a:br>
            <a:endParaRPr lang="en-GB" b="1"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solidFill>
                  <a:schemeClr val="tx1"/>
                </a:solidFill>
                <a:latin typeface="Arial" panose="020B0604020202020204" pitchFamily="34" charset="0"/>
                <a:cs typeface="Arial" panose="020B0604020202020204" pitchFamily="34" charset="0"/>
              </a:rPr>
              <a:t>POLITICAL</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changes in business rates and local government policies effect costs</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government regulations during covid-19 reduced costumer traffic</a:t>
            </a:r>
          </a:p>
          <a:p>
            <a:r>
              <a:rPr lang="en-GB" b="1" dirty="0">
                <a:solidFill>
                  <a:schemeClr val="tx1"/>
                </a:solidFill>
                <a:latin typeface="Arial" panose="020B0604020202020204" pitchFamily="34" charset="0"/>
                <a:cs typeface="Arial" panose="020B0604020202020204" pitchFamily="34" charset="0"/>
              </a:rPr>
              <a:t>ECONOMIC</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higher rent, utilities, insurance </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rising prices of organic ingredients reduce profit</a:t>
            </a:r>
          </a:p>
          <a:p>
            <a:r>
              <a:rPr lang="en-GB" b="1" dirty="0">
                <a:solidFill>
                  <a:schemeClr val="tx1"/>
                </a:solidFill>
                <a:latin typeface="Arial" panose="020B0604020202020204" pitchFamily="34" charset="0"/>
                <a:cs typeface="Arial" panose="020B0604020202020204" pitchFamily="34" charset="0"/>
              </a:rPr>
              <a:t>SOCIAL</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more employees work from home and visit less frequently</a:t>
            </a:r>
          </a:p>
          <a:p>
            <a:pPr marL="342900" indent="-34290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fewer shoppers visit the retail park compared with 2019</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solidFill>
                  <a:schemeClr val="tx1"/>
                </a:solidFill>
                <a:latin typeface="Arial" panose="020B0604020202020204" pitchFamily="34" charset="0"/>
                <a:cs typeface="Arial" panose="020B0604020202020204" pitchFamily="34" charset="0"/>
              </a:rPr>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TECHNOLOGICAL</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no online ordering or delivery service available</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limited ability to manage costumer pre orders</a:t>
            </a:r>
          </a:p>
          <a:p>
            <a:pPr marL="0" indent="0">
              <a:buNone/>
            </a:pPr>
            <a:r>
              <a:rPr lang="en-GB" dirty="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LEGAL</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Health and safety regulations- bakery must provide a safe place for employees and customers </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employment laws-the business must follow minimum wage, working hours</a:t>
            </a:r>
          </a:p>
          <a:p>
            <a:pPr marL="0" indent="0">
              <a:buNone/>
            </a:pPr>
            <a:r>
              <a:rPr lang="en-GB" dirty="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ENVIRONMENTAL </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organic crops are vulnerable to poor weather and crop failure </a:t>
            </a:r>
          </a:p>
          <a:p>
            <a:pP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unstainable sourcing can increase supply costs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111610"/>
            <a:ext cx="10087707" cy="787944"/>
          </a:xfrm>
        </p:spPr>
        <p:txBody>
          <a:bodyPr>
            <a:normAutofit/>
          </a:bodyPr>
          <a:lstStyle/>
          <a:p>
            <a:r>
              <a:rPr lang="en-GB" sz="3200" b="1" dirty="0">
                <a:solidFill>
                  <a:schemeClr val="tx1"/>
                </a:solidFill>
                <a:latin typeface="Arial" panose="020B0604020202020204" pitchFamily="34" charset="0"/>
                <a:cs typeface="Arial" panose="020B0604020202020204" pitchFamily="34" charset="0"/>
              </a:rPr>
              <a:t>Cause and effect analysis (Fishbone diagram)</a:t>
            </a:r>
            <a:endParaRPr lang="en-US" sz="3200" dirty="0">
              <a:solidFill>
                <a:schemeClr val="tx1"/>
              </a:solidFill>
              <a:latin typeface="Arial" panose="020B0604020202020204" pitchFamily="34" charset="0"/>
              <a:cs typeface="Arial" panose="020B0604020202020204" pitchFamily="34" charset="0"/>
            </a:endParaRPr>
          </a:p>
        </p:txBody>
      </p:sp>
      <p:sp>
        <p:nvSpPr>
          <p:cNvPr id="26" name="Text Placeholder 25">
            <a:extLst>
              <a:ext uri="{FF2B5EF4-FFF2-40B4-BE49-F238E27FC236}">
                <a16:creationId xmlns:a16="http://schemas.microsoft.com/office/drawing/2014/main" id="{BD517175-E195-5425-1F5C-3261714DB621}"/>
              </a:ext>
            </a:extLst>
          </p:cNvPr>
          <p:cNvSpPr>
            <a:spLocks noGrp="1"/>
          </p:cNvSpPr>
          <p:nvPr>
            <p:ph type="body" idx="1"/>
          </p:nvPr>
        </p:nvSpPr>
        <p:spPr>
          <a:xfrm>
            <a:off x="4002189" y="1013408"/>
            <a:ext cx="1938217" cy="531687"/>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normAutofit lnSpcReduction="10000"/>
          </a:bodyPr>
          <a:lstStyle/>
          <a:p>
            <a:pPr algn="ctr"/>
            <a:r>
              <a:rPr lang="en-US" dirty="0">
                <a:solidFill>
                  <a:schemeClr val="bg1"/>
                </a:solidFill>
                <a:latin typeface="Arial" panose="020B0604020202020204" pitchFamily="34" charset="0"/>
                <a:cs typeface="Arial" panose="020B0604020202020204" pitchFamily="34" charset="0"/>
              </a:rPr>
              <a:t>Method</a:t>
            </a:r>
            <a:endParaRPr lang="en-GB" dirty="0">
              <a:solidFill>
                <a:schemeClr val="bg1"/>
              </a:solidFill>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3312E317-5B10-F862-FCAB-EA421B7F3825}"/>
              </a:ext>
            </a:extLst>
          </p:cNvPr>
          <p:cNvSpPr/>
          <p:nvPr/>
        </p:nvSpPr>
        <p:spPr>
          <a:xfrm>
            <a:off x="9739900" y="3000749"/>
            <a:ext cx="1859623" cy="531688"/>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Sales decrease</a:t>
            </a:r>
            <a:endParaRPr lang="en-GB" dirty="0">
              <a:latin typeface="Arial" panose="020B0604020202020204" pitchFamily="34" charset="0"/>
              <a:cs typeface="Arial" panose="020B0604020202020204" pitchFamily="34" charset="0"/>
            </a:endParaRPr>
          </a:p>
        </p:txBody>
      </p:sp>
      <p:cxnSp>
        <p:nvCxnSpPr>
          <p:cNvPr id="8" name="Straight Arrow Connector 7">
            <a:extLst>
              <a:ext uri="{FF2B5EF4-FFF2-40B4-BE49-F238E27FC236}">
                <a16:creationId xmlns:a16="http://schemas.microsoft.com/office/drawing/2014/main" id="{0CF25E58-B73D-A0B0-C3B6-28C8A36941D9}"/>
              </a:ext>
            </a:extLst>
          </p:cNvPr>
          <p:cNvCxnSpPr>
            <a:cxnSpLocks/>
          </p:cNvCxnSpPr>
          <p:nvPr/>
        </p:nvCxnSpPr>
        <p:spPr>
          <a:xfrm flipV="1">
            <a:off x="801383" y="3266593"/>
            <a:ext cx="88696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8909C2A9-3879-629F-303B-577FC25890EB}"/>
              </a:ext>
            </a:extLst>
          </p:cNvPr>
          <p:cNvCxnSpPr>
            <a:cxnSpLocks/>
          </p:cNvCxnSpPr>
          <p:nvPr/>
        </p:nvCxnSpPr>
        <p:spPr>
          <a:xfrm>
            <a:off x="1746607" y="1740149"/>
            <a:ext cx="1551398" cy="145485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7F7FF5A8-9BCC-8098-EA2A-113E759ACB66}"/>
              </a:ext>
            </a:extLst>
          </p:cNvPr>
          <p:cNvCxnSpPr>
            <a:cxnSpLocks/>
          </p:cNvCxnSpPr>
          <p:nvPr/>
        </p:nvCxnSpPr>
        <p:spPr>
          <a:xfrm>
            <a:off x="5875888" y="1581923"/>
            <a:ext cx="1565270" cy="164505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66432779-F4A8-4FA7-3B2F-6B16FD125CFF}"/>
              </a:ext>
            </a:extLst>
          </p:cNvPr>
          <p:cNvCxnSpPr>
            <a:cxnSpLocks/>
          </p:cNvCxnSpPr>
          <p:nvPr/>
        </p:nvCxnSpPr>
        <p:spPr>
          <a:xfrm flipV="1">
            <a:off x="1416904" y="3429000"/>
            <a:ext cx="1809181" cy="17102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6741218C-B221-A2B9-8C4C-3684258522A6}"/>
              </a:ext>
            </a:extLst>
          </p:cNvPr>
          <p:cNvCxnSpPr>
            <a:cxnSpLocks/>
          </p:cNvCxnSpPr>
          <p:nvPr/>
        </p:nvCxnSpPr>
        <p:spPr>
          <a:xfrm flipV="1">
            <a:off x="5753932" y="3397556"/>
            <a:ext cx="1809181" cy="17102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Oval 23">
            <a:extLst>
              <a:ext uri="{FF2B5EF4-FFF2-40B4-BE49-F238E27FC236}">
                <a16:creationId xmlns:a16="http://schemas.microsoft.com/office/drawing/2014/main" id="{79AC73F4-C1C1-7F8F-C30E-34AB39FCD908}"/>
              </a:ext>
            </a:extLst>
          </p:cNvPr>
          <p:cNvSpPr/>
          <p:nvPr/>
        </p:nvSpPr>
        <p:spPr>
          <a:xfrm>
            <a:off x="584089" y="1010619"/>
            <a:ext cx="1938217" cy="640333"/>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Machine</a:t>
            </a:r>
            <a:endParaRPr lang="en-GB" dirty="0">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DE78C6DE-92E7-EDD0-A011-BC559AD4C816}"/>
              </a:ext>
            </a:extLst>
          </p:cNvPr>
          <p:cNvSpPr/>
          <p:nvPr/>
        </p:nvSpPr>
        <p:spPr>
          <a:xfrm>
            <a:off x="207198" y="5288369"/>
            <a:ext cx="2315108" cy="658691"/>
          </a:xfrm>
          <a:prstGeom prst="ellipse">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Man</a:t>
            </a:r>
            <a:endParaRPr lang="en-GB" dirty="0">
              <a:latin typeface="Arial" panose="020B0604020202020204" pitchFamily="34" charset="0"/>
              <a:cs typeface="Arial" panose="020B0604020202020204" pitchFamily="34" charset="0"/>
            </a:endParaRPr>
          </a:p>
        </p:txBody>
      </p:sp>
      <p:sp>
        <p:nvSpPr>
          <p:cNvPr id="28" name="Oval 27">
            <a:extLst>
              <a:ext uri="{FF2B5EF4-FFF2-40B4-BE49-F238E27FC236}">
                <a16:creationId xmlns:a16="http://schemas.microsoft.com/office/drawing/2014/main" id="{EEC4DDDA-BF73-C94F-36EF-F634AE0AE858}"/>
              </a:ext>
            </a:extLst>
          </p:cNvPr>
          <p:cNvSpPr/>
          <p:nvPr/>
        </p:nvSpPr>
        <p:spPr>
          <a:xfrm>
            <a:off x="4404531" y="5107793"/>
            <a:ext cx="2056226" cy="658685"/>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Material</a:t>
            </a:r>
            <a:endParaRPr lang="en-GB"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2B6DE72C-2E98-48B9-E81D-3746F922011B}"/>
              </a:ext>
            </a:extLst>
          </p:cNvPr>
          <p:cNvSpPr txBox="1"/>
          <p:nvPr/>
        </p:nvSpPr>
        <p:spPr>
          <a:xfrm>
            <a:off x="2222901" y="1607019"/>
            <a:ext cx="2493732" cy="646331"/>
          </a:xfrm>
          <a:prstGeom prst="rect">
            <a:avLst/>
          </a:prstGeom>
          <a:noFill/>
        </p:spPr>
        <p:txBody>
          <a:bodyPr wrap="square" rtlCol="0">
            <a:spAutoFit/>
          </a:bodyPr>
          <a:lstStyle/>
          <a:p>
            <a:r>
              <a:rPr lang="en-US" sz="1400" dirty="0"/>
              <a:t>- </a:t>
            </a:r>
            <a:r>
              <a:rPr lang="en-US" dirty="0">
                <a:latin typeface="Arial" panose="020B0604020202020204" pitchFamily="34" charset="0"/>
                <a:cs typeface="Arial" panose="020B0604020202020204" pitchFamily="34" charset="0"/>
              </a:rPr>
              <a:t>Online order service is not provided</a:t>
            </a:r>
            <a:endParaRPr lang="en-GB"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8F13300A-EA1C-AAB3-BB46-A721DC7D5E7E}"/>
              </a:ext>
            </a:extLst>
          </p:cNvPr>
          <p:cNvSpPr txBox="1"/>
          <p:nvPr/>
        </p:nvSpPr>
        <p:spPr>
          <a:xfrm>
            <a:off x="2983489" y="2214020"/>
            <a:ext cx="2613257"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Not able to answer the phone calls</a:t>
            </a:r>
            <a:endParaRPr lang="en-GB"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AE969D43-05BD-680C-55EC-F3BA0160E514}"/>
              </a:ext>
            </a:extLst>
          </p:cNvPr>
          <p:cNvSpPr txBox="1"/>
          <p:nvPr/>
        </p:nvSpPr>
        <p:spPr>
          <a:xfrm>
            <a:off x="6629128" y="1478539"/>
            <a:ext cx="232120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There is no delivery service </a:t>
            </a:r>
            <a:endParaRPr lang="en-GB"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67E88070-EF57-B014-B5F3-977EE83A53EB}"/>
              </a:ext>
            </a:extLst>
          </p:cNvPr>
          <p:cNvSpPr txBox="1"/>
          <p:nvPr/>
        </p:nvSpPr>
        <p:spPr>
          <a:xfrm>
            <a:off x="7035143" y="2182169"/>
            <a:ext cx="217336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Awaiting time on a busy period</a:t>
            </a:r>
            <a:endParaRPr lang="en-GB"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F02226D5-84CF-1819-9201-8D93F4504645}"/>
              </a:ext>
            </a:extLst>
          </p:cNvPr>
          <p:cNvSpPr txBox="1"/>
          <p:nvPr/>
        </p:nvSpPr>
        <p:spPr>
          <a:xfrm>
            <a:off x="2250038" y="4499742"/>
            <a:ext cx="2194226"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No attract for the new costumer </a:t>
            </a:r>
            <a:endParaRPr lang="en-GB"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B4771543-B7C8-C360-E109-E0B170D262B0}"/>
              </a:ext>
            </a:extLst>
          </p:cNvPr>
          <p:cNvSpPr txBox="1"/>
          <p:nvPr/>
        </p:nvSpPr>
        <p:spPr>
          <a:xfrm>
            <a:off x="2911374" y="3898111"/>
            <a:ext cx="2497245"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Regular costumers work from home </a:t>
            </a:r>
            <a:endParaRPr lang="en-GB"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39DAF4A-556D-CD71-DFA0-71E8A79E404A}"/>
              </a:ext>
            </a:extLst>
          </p:cNvPr>
          <p:cNvSpPr txBox="1"/>
          <p:nvPr/>
        </p:nvSpPr>
        <p:spPr>
          <a:xfrm>
            <a:off x="7347244" y="3775620"/>
            <a:ext cx="2743716"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Organic ingredients prices uncreased (Adams ,2020)</a:t>
            </a:r>
            <a:endParaRPr lang="en-GB"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DE541CF6-BC8F-BE4D-91A2-00D95BD8BCC5}"/>
              </a:ext>
            </a:extLst>
          </p:cNvPr>
          <p:cNvSpPr txBox="1"/>
          <p:nvPr/>
        </p:nvSpPr>
        <p:spPr>
          <a:xfrm>
            <a:off x="6816556" y="4698472"/>
            <a:ext cx="2056225"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Crop failure or drought possibility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616451" y="1767155"/>
            <a:ext cx="10014858" cy="4229049"/>
          </a:xfrm>
        </p:spPr>
        <p:txBody>
          <a:bodyPr>
            <a:normAutofit/>
          </a:bodyPr>
          <a:lstStyle/>
          <a:p>
            <a:pPr marL="342900" indent="-342900">
              <a:buFont typeface="Wingdings" panose="05000000000000000000" pitchFamily="2" charset="2"/>
              <a:buChar char="v"/>
            </a:pPr>
            <a:r>
              <a:rPr lang="en-US" sz="2400" b="1" dirty="0">
                <a:solidFill>
                  <a:schemeClr val="tx1"/>
                </a:solidFill>
                <a:latin typeface="Arial" panose="020B0604020202020204" pitchFamily="34" charset="0"/>
                <a:ea typeface="Calibri" panose="020F0502020204030204" pitchFamily="34" charset="0"/>
                <a:cs typeface="Arial" panose="020B0604020202020204" pitchFamily="34" charset="0"/>
              </a:rPr>
              <a:t>Basils Balery experienced strong growth before 2020</a:t>
            </a:r>
          </a:p>
          <a:p>
            <a:pPr marL="342900" indent="-342900">
              <a:buFont typeface="Wingdings" panose="05000000000000000000" pitchFamily="2" charset="2"/>
              <a:buChar char="v"/>
            </a:pPr>
            <a:r>
              <a:rPr lang="en-US" sz="2400" b="1" dirty="0">
                <a:solidFill>
                  <a:schemeClr val="tx1"/>
                </a:solidFill>
                <a:latin typeface="Arial" panose="020B0604020202020204" pitchFamily="34" charset="0"/>
                <a:ea typeface="Calibri" panose="020F0502020204030204" pitchFamily="34" charset="0"/>
                <a:cs typeface="Arial" panose="020B0604020202020204" pitchFamily="34" charset="0"/>
              </a:rPr>
              <a:t>Sales recovered after lockdown but have not returned to previous levels</a:t>
            </a:r>
          </a:p>
          <a:p>
            <a:pPr marL="342900" indent="-342900">
              <a:buFont typeface="Wingdings" panose="05000000000000000000" pitchFamily="2" charset="2"/>
              <a:buChar char="v"/>
            </a:pPr>
            <a:r>
              <a:rPr lang="en-US" sz="2400" b="1" dirty="0">
                <a:solidFill>
                  <a:schemeClr val="tx1"/>
                </a:solidFill>
                <a:latin typeface="Arial" panose="020B0604020202020204" pitchFamily="34" charset="0"/>
                <a:ea typeface="Calibri" panose="020F0502020204030204" pitchFamily="34" charset="0"/>
                <a:cs typeface="Arial" panose="020B0604020202020204" pitchFamily="34" charset="0"/>
              </a:rPr>
              <a:t>Reduced footfall and changing customer habits are the main causes</a:t>
            </a:r>
          </a:p>
          <a:p>
            <a:pPr marL="342900" indent="-342900">
              <a:buFont typeface="Wingdings" panose="05000000000000000000" pitchFamily="2" charset="2"/>
              <a:buChar char="v"/>
            </a:pPr>
            <a:r>
              <a:rPr lang="en-US" sz="2400" b="1" dirty="0">
                <a:solidFill>
                  <a:schemeClr val="tx1"/>
                </a:solidFill>
                <a:latin typeface="Arial" panose="020B0604020202020204" pitchFamily="34" charset="0"/>
                <a:ea typeface="Calibri" panose="020F0502020204030204" pitchFamily="34" charset="0"/>
                <a:cs typeface="Arial" panose="020B0604020202020204" pitchFamily="34" charset="0"/>
              </a:rPr>
              <a:t>Rising operating costs are putting pressure on profitability</a:t>
            </a:r>
          </a:p>
          <a:p>
            <a:pPr marL="342900" indent="-342900">
              <a:buFont typeface="Wingdings" panose="05000000000000000000" pitchFamily="2" charset="2"/>
              <a:buChar char="v"/>
            </a:pPr>
            <a:r>
              <a:rPr lang="en-US" sz="2400" b="1" dirty="0">
                <a:solidFill>
                  <a:schemeClr val="tx1"/>
                </a:solidFill>
                <a:latin typeface="Arial" panose="020B0604020202020204" pitchFamily="34" charset="0"/>
                <a:ea typeface="Calibri" panose="020F0502020204030204" pitchFamily="34" charset="0"/>
                <a:cs typeface="Arial" panose="020B0604020202020204" pitchFamily="34" charset="0"/>
              </a:rPr>
              <a:t>As a result , the current business is struggling to maintain previous level of revenue and is under the risk of closure</a:t>
            </a:r>
          </a:p>
          <a:p>
            <a:pPr algn="ctr"/>
            <a:endParaRPr lang="en-US" sz="2400" b="1" dirty="0">
              <a:latin typeface="Calibri" panose="020F0502020204030204" pitchFamily="34" charset="0"/>
              <a:ea typeface="Calibri" panose="020F0502020204030204" pitchFamily="34" charset="0"/>
              <a:cs typeface="Calibri" panose="020F0502020204030204" pitchFamily="34" charset="0"/>
            </a:endParaRPr>
          </a:p>
          <a:p>
            <a:endParaRPr lang="en-US" dirty="0"/>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solidFill>
                  <a:schemeClr val="tx1"/>
                </a:solidFill>
                <a:latin typeface="Arial" panose="020B0604020202020204" pitchFamily="34" charset="0"/>
                <a:cs typeface="Arial" panose="020B0604020202020204" pitchFamily="34" charset="0"/>
              </a:rPr>
              <a:t>References </a:t>
            </a:r>
          </a:p>
        </p:txBody>
      </p:sp>
      <p:sp>
        <p:nvSpPr>
          <p:cNvPr id="5" name="Text Placeholder 4">
            <a:extLst>
              <a:ext uri="{FF2B5EF4-FFF2-40B4-BE49-F238E27FC236}">
                <a16:creationId xmlns:a16="http://schemas.microsoft.com/office/drawing/2014/main" id="{3ADE55ED-86D1-9F70-92B0-52795D51DD8D}"/>
              </a:ext>
            </a:extLst>
          </p:cNvPr>
          <p:cNvSpPr>
            <a:spLocks noGrp="1"/>
          </p:cNvSpPr>
          <p:nvPr>
            <p:ph type="body" idx="1"/>
          </p:nvPr>
        </p:nvSpPr>
        <p:spPr>
          <a:xfrm>
            <a:off x="677335" y="1381608"/>
            <a:ext cx="9586548" cy="4955184"/>
          </a:xfrm>
        </p:spPr>
        <p:txBody>
          <a:bodyPr>
            <a:normAutofit/>
          </a:bodyPr>
          <a:lstStyle/>
          <a:p>
            <a:r>
              <a:rPr lang="en-GB" dirty="0">
                <a:solidFill>
                  <a:schemeClr val="tx1"/>
                </a:solidFill>
                <a:latin typeface="Arial" panose="020B0604020202020204" pitchFamily="34" charset="0"/>
                <a:cs typeface="Arial" panose="020B0604020202020204" pitchFamily="34" charset="0"/>
              </a:rPr>
              <a:t>1. Damasceno, C.D.N., Melo, I.C. and </a:t>
            </a:r>
            <a:r>
              <a:rPr lang="en-GB" dirty="0" err="1">
                <a:solidFill>
                  <a:schemeClr val="tx1"/>
                </a:solidFill>
                <a:latin typeface="Arial" panose="020B0604020202020204" pitchFamily="34" charset="0"/>
                <a:cs typeface="Arial" panose="020B0604020202020204" pitchFamily="34" charset="0"/>
              </a:rPr>
              <a:t>Strüber</a:t>
            </a:r>
            <a:r>
              <a:rPr lang="en-GB" dirty="0">
                <a:solidFill>
                  <a:schemeClr val="tx1"/>
                </a:solidFill>
                <a:latin typeface="Arial" panose="020B0604020202020204" pitchFamily="34" charset="0"/>
                <a:cs typeface="Arial" panose="020B0604020202020204" pitchFamily="34" charset="0"/>
              </a:rPr>
              <a:t>, D. (2021) </a:t>
            </a:r>
            <a:r>
              <a:rPr lang="en-GB" i="1" dirty="0">
                <a:solidFill>
                  <a:schemeClr val="tx1"/>
                </a:solidFill>
                <a:latin typeface="Arial" panose="020B0604020202020204" pitchFamily="34" charset="0"/>
                <a:cs typeface="Arial" panose="020B0604020202020204" pitchFamily="34" charset="0"/>
              </a:rPr>
              <a:t>Towards Multi-Criteria Prioritization of Best Practices in Research Artifact Sharing</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https://arxiv.org/abs/2109.02304</a:t>
            </a:r>
            <a:r>
              <a:rPr lang="en-GB" dirty="0">
                <a:solidFill>
                  <a:schemeClr val="tx1"/>
                </a:solidFill>
                <a:latin typeface="Arial" panose="020B0604020202020204" pitchFamily="34" charset="0"/>
                <a:cs typeface="Arial" panose="020B0604020202020204" pitchFamily="34" charset="0"/>
              </a:rPr>
              <a:t> (Accessed: 1 July 2026).</a:t>
            </a:r>
          </a:p>
          <a:p>
            <a:r>
              <a:rPr lang="en-GB" dirty="0">
                <a:solidFill>
                  <a:schemeClr val="tx1"/>
                </a:solidFill>
                <a:latin typeface="Arial" panose="020B0604020202020204" pitchFamily="34" charset="0"/>
                <a:cs typeface="Arial" panose="020B0604020202020204" pitchFamily="34" charset="0"/>
              </a:rPr>
              <a:t>2. Han, J., Kim, J. and Lee, S. (2020) </a:t>
            </a:r>
            <a:r>
              <a:rPr lang="en-GB" i="1" dirty="0">
                <a:solidFill>
                  <a:schemeClr val="tx1"/>
                </a:solidFill>
                <a:latin typeface="Arial" panose="020B0604020202020204" pitchFamily="34" charset="0"/>
                <a:cs typeface="Arial" panose="020B0604020202020204" pitchFamily="34" charset="0"/>
              </a:rPr>
              <a:t>5W1H-based Expression for the Effective Sharing of Information in Digital Forensic Investigations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https://arxiv.org/abs/2010.15711</a:t>
            </a:r>
            <a:r>
              <a:rPr lang="en-GB" dirty="0">
                <a:solidFill>
                  <a:schemeClr val="tx1"/>
                </a:solidFill>
                <a:latin typeface="Arial" panose="020B0604020202020204" pitchFamily="34" charset="0"/>
                <a:cs typeface="Arial" panose="020B0604020202020204" pitchFamily="34" charset="0"/>
              </a:rPr>
              <a:t> (Accessed: 1 July 2026).</a:t>
            </a:r>
          </a:p>
          <a:p>
            <a:r>
              <a:rPr lang="en-GB" dirty="0">
                <a:solidFill>
                  <a:schemeClr val="tx1"/>
                </a:solidFill>
                <a:latin typeface="Arial" panose="020B0604020202020204" pitchFamily="34" charset="0"/>
                <a:cs typeface="Arial" panose="020B0604020202020204" pitchFamily="34" charset="0"/>
              </a:rPr>
              <a:t>3. Ishikawa, K. (1986) </a:t>
            </a:r>
            <a:r>
              <a:rPr lang="en-GB" i="1" dirty="0">
                <a:solidFill>
                  <a:schemeClr val="tx1"/>
                </a:solidFill>
                <a:latin typeface="Arial" panose="020B0604020202020204" pitchFamily="34" charset="0"/>
                <a:cs typeface="Arial" panose="020B0604020202020204" pitchFamily="34" charset="0"/>
              </a:rPr>
              <a:t>Guide to Quality Control</a:t>
            </a:r>
            <a:r>
              <a:rPr lang="en-GB" dirty="0">
                <a:solidFill>
                  <a:schemeClr val="tx1"/>
                </a:solidFill>
                <a:latin typeface="Arial" panose="020B0604020202020204" pitchFamily="34" charset="0"/>
                <a:cs typeface="Arial" panose="020B0604020202020204" pitchFamily="34" charset="0"/>
              </a:rPr>
              <a:t>. 2nd rev. ed. Tokyo: Asian Productivity Organization.</a:t>
            </a:r>
          </a:p>
          <a:p>
            <a:r>
              <a:rPr lang="en-GB" dirty="0">
                <a:solidFill>
                  <a:schemeClr val="tx1"/>
                </a:solidFill>
                <a:latin typeface="Arial" panose="020B0604020202020204" pitchFamily="34" charset="0"/>
                <a:cs typeface="Arial" panose="020B0604020202020204" pitchFamily="34" charset="0"/>
              </a:rPr>
              <a:t>4. Ishikawa, K. (1990) </a:t>
            </a:r>
            <a:r>
              <a:rPr lang="en-GB" i="1" dirty="0">
                <a:solidFill>
                  <a:schemeClr val="tx1"/>
                </a:solidFill>
                <a:latin typeface="Arial" panose="020B0604020202020204" pitchFamily="34" charset="0"/>
                <a:cs typeface="Arial" panose="020B0604020202020204" pitchFamily="34" charset="0"/>
              </a:rPr>
              <a:t>Introduction to Quality Control</a:t>
            </a:r>
            <a:r>
              <a:rPr lang="en-GB" dirty="0">
                <a:solidFill>
                  <a:schemeClr val="tx1"/>
                </a:solidFill>
                <a:latin typeface="Arial" panose="020B0604020202020204" pitchFamily="34" charset="0"/>
                <a:cs typeface="Arial" panose="020B0604020202020204" pitchFamily="34" charset="0"/>
              </a:rPr>
              <a:t>. Tokyo: 3A Corporation.</a:t>
            </a:r>
          </a:p>
          <a:p>
            <a:r>
              <a:rPr lang="en-GB" dirty="0">
                <a:solidFill>
                  <a:schemeClr val="tx1"/>
                </a:solidFill>
                <a:latin typeface="Arial" panose="020B0604020202020204" pitchFamily="34" charset="0"/>
                <a:cs typeface="Arial" panose="020B0604020202020204" pitchFamily="34" charset="0"/>
              </a:rPr>
              <a:t>5. Newton, P. (2014) </a:t>
            </a:r>
            <a:r>
              <a:rPr lang="en-GB" i="1" dirty="0">
                <a:solidFill>
                  <a:schemeClr val="tx1"/>
                </a:solidFill>
                <a:latin typeface="Arial" panose="020B0604020202020204" pitchFamily="34" charset="0"/>
                <a:cs typeface="Arial" panose="020B0604020202020204" pitchFamily="34" charset="0"/>
              </a:rPr>
              <a:t>What is the PESTLE Analysis?</a:t>
            </a:r>
            <a:r>
              <a:rPr lang="en-GB" dirty="0">
                <a:solidFill>
                  <a:schemeClr val="tx1"/>
                </a:solidFill>
                <a:latin typeface="Arial" panose="020B0604020202020204" pitchFamily="34" charset="0"/>
                <a:cs typeface="Arial" panose="020B0604020202020204" pitchFamily="34" charset="0"/>
              </a:rPr>
              <a:t> Copenhagen: Bookboon.</a:t>
            </a:r>
          </a:p>
          <a:p>
            <a:endParaRPr lang="en-GB" dirty="0"/>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12939</TotalTime>
  <Words>651</Words>
  <Application>Microsoft Office PowerPoint</Application>
  <PresentationFormat>Widescreen</PresentationFormat>
  <Paragraphs>80</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Trebuchet MS</vt:lpstr>
      <vt:lpstr>Wingdings</vt:lpstr>
      <vt:lpstr>Wingdings 3</vt:lpstr>
      <vt:lpstr>Facet</vt:lpstr>
      <vt:lpstr>Problem Solving and Decision Making LCLM4004_LON Tetiana Yankovych 2529366 Anita Nan Assignment 1: Presentation</vt:lpstr>
      <vt:lpstr>OVERVIEW</vt:lpstr>
      <vt:lpstr>        Introduction</vt:lpstr>
      <vt:lpstr>   Company background</vt:lpstr>
      <vt:lpstr>Problem: nature and scope</vt:lpstr>
      <vt:lpstr>PESTLE ANALYSIS: Basil’s Bakery </vt:lpstr>
      <vt:lpstr>PESTLE ANALYSIS: Basil’s Bakery </vt:lpstr>
      <vt:lpstr>Cause and effect analysis (Fishbone diagram)</vt:lpstr>
      <vt:lpstr>             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Tetiana Yankovych (2529366)</cp:lastModifiedBy>
  <cp:revision>140</cp:revision>
  <dcterms:created xsi:type="dcterms:W3CDTF">2024-10-08T15:58:04Z</dcterms:created>
  <dcterms:modified xsi:type="dcterms:W3CDTF">2026-07-08T15:38:37Z</dcterms:modified>
</cp:coreProperties>
</file>