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1"/>
  </p:notesMasterIdLst>
  <p:sldIdLst>
    <p:sldId id="258" r:id="rId2"/>
    <p:sldId id="320" r:id="rId3"/>
    <p:sldId id="324" r:id="rId4"/>
    <p:sldId id="285" r:id="rId5"/>
    <p:sldId id="273" r:id="rId6"/>
    <p:sldId id="275" r:id="rId7"/>
    <p:sldId id="264" r:id="rId8"/>
    <p:sldId id="276" r:id="rId9"/>
    <p:sldId id="675" r:id="rId10"/>
    <p:sldId id="284" r:id="rId11"/>
    <p:sldId id="265" r:id="rId12"/>
    <p:sldId id="266" r:id="rId13"/>
    <p:sldId id="301" r:id="rId14"/>
    <p:sldId id="300" r:id="rId15"/>
    <p:sldId id="299" r:id="rId16"/>
    <p:sldId id="267" r:id="rId17"/>
    <p:sldId id="282" r:id="rId18"/>
    <p:sldId id="340" r:id="rId19"/>
    <p:sldId id="277" r:id="rId20"/>
    <p:sldId id="281" r:id="rId21"/>
    <p:sldId id="676" r:id="rId22"/>
    <p:sldId id="283" r:id="rId23"/>
    <p:sldId id="288" r:id="rId24"/>
    <p:sldId id="269" r:id="rId25"/>
    <p:sldId id="294" r:id="rId26"/>
    <p:sldId id="296" r:id="rId27"/>
    <p:sldId id="351" r:id="rId28"/>
    <p:sldId id="279" r:id="rId29"/>
    <p:sldId id="341" r:id="rId30"/>
    <p:sldId id="338" r:id="rId31"/>
    <p:sldId id="342" r:id="rId32"/>
    <p:sldId id="343" r:id="rId33"/>
    <p:sldId id="344" r:id="rId34"/>
    <p:sldId id="345" r:id="rId35"/>
    <p:sldId id="346" r:id="rId36"/>
    <p:sldId id="352" r:id="rId37"/>
    <p:sldId id="667" r:id="rId38"/>
    <p:sldId id="543" r:id="rId39"/>
    <p:sldId id="756"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p:scale>
          <a:sx n="50" d="100"/>
          <a:sy n="50" d="100"/>
        </p:scale>
        <p:origin x="404" y="4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1C2C80-2C25-4A08-A7F1-33C08A397F1F}" type="datetimeFigureOut">
              <a:rPr lang="en-GB" smtClean="0"/>
              <a:t>30/05/2026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9A07958-B682-4645-A77B-299F5C2ADF90}" type="slidenum">
              <a:rPr lang="en-GB" smtClean="0"/>
              <a:t>‹#›</a:t>
            </a:fld>
            <a:endParaRPr lang="en-GB"/>
          </a:p>
        </p:txBody>
      </p:sp>
    </p:spTree>
    <p:extLst>
      <p:ext uri="{BB962C8B-B14F-4D97-AF65-F5344CB8AC3E}">
        <p14:creationId xmlns:p14="http://schemas.microsoft.com/office/powerpoint/2010/main" val="39260960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7">
            <a:extLst>
              <a:ext uri="{FF2B5EF4-FFF2-40B4-BE49-F238E27FC236}">
                <a16:creationId xmlns:a16="http://schemas.microsoft.com/office/drawing/2014/main" id="{33EAC849-8037-45F4-9D38-A3C79393C86E}"/>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CFF21D8-0E57-4BBB-B950-3E016CDF0FAB}" type="slidenum">
              <a:rPr lang="en-US" altLang="en-US" smtClean="0"/>
              <a:pPr/>
              <a:t>1</a:t>
            </a:fld>
            <a:endParaRPr lang="en-US" altLang="en-US"/>
          </a:p>
        </p:txBody>
      </p:sp>
      <p:sp>
        <p:nvSpPr>
          <p:cNvPr id="6147" name="Rectangle 2">
            <a:extLst>
              <a:ext uri="{FF2B5EF4-FFF2-40B4-BE49-F238E27FC236}">
                <a16:creationId xmlns:a16="http://schemas.microsoft.com/office/drawing/2014/main" id="{A303FA5B-A62C-4570-A5D7-172BD68569EB}"/>
              </a:ext>
            </a:extLst>
          </p:cNvPr>
          <p:cNvSpPr>
            <a:spLocks noGrp="1" noRot="1" noChangeAspect="1" noChangeArrowheads="1" noTextEdit="1"/>
          </p:cNvSpPr>
          <p:nvPr>
            <p:ph type="sldImg"/>
          </p:nvPr>
        </p:nvSpPr>
        <p:spPr>
          <a:ln/>
        </p:spPr>
      </p:sp>
      <p:sp>
        <p:nvSpPr>
          <p:cNvPr id="6148" name="Rectangle 3">
            <a:extLst>
              <a:ext uri="{FF2B5EF4-FFF2-40B4-BE49-F238E27FC236}">
                <a16:creationId xmlns:a16="http://schemas.microsoft.com/office/drawing/2014/main" id="{7946F069-2EE9-4E62-AB87-ACCF8ED86BE5}"/>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916225-D4BD-4BD0-B3D9-D277B1949737}" type="slidenum">
              <a:rPr lang="en-GB" altLang="en-US" smtClean="0"/>
              <a:pPr/>
              <a:t>2</a:t>
            </a:fld>
            <a:endParaRPr lang="en-GB" altLang="en-US"/>
          </a:p>
        </p:txBody>
      </p:sp>
    </p:spTree>
    <p:extLst>
      <p:ext uri="{BB962C8B-B14F-4D97-AF65-F5344CB8AC3E}">
        <p14:creationId xmlns:p14="http://schemas.microsoft.com/office/powerpoint/2010/main" val="19250551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Performance management</a:t>
            </a:r>
            <a:r>
              <a:rPr lang="en-GB" sz="1200" b="0" i="0" kern="1200" dirty="0">
                <a:solidFill>
                  <a:schemeClr val="tx1"/>
                </a:solidFill>
                <a:effectLst/>
                <a:latin typeface="+mn-lt"/>
                <a:ea typeface="+mn-ea"/>
                <a:cs typeface="+mn-cs"/>
              </a:rPr>
              <a:t> is the process organisations use to make sure employees are doing their jobs well and helping the organisation achieve its goals. It involves </a:t>
            </a:r>
          </a:p>
          <a:p>
            <a:endParaRPr lang="en-GB" dirty="0"/>
          </a:p>
        </p:txBody>
      </p:sp>
      <p:sp>
        <p:nvSpPr>
          <p:cNvPr id="4" name="Slide Number Placeholder 3"/>
          <p:cNvSpPr>
            <a:spLocks noGrp="1"/>
          </p:cNvSpPr>
          <p:nvPr>
            <p:ph type="sldNum" sz="quarter" idx="5"/>
          </p:nvPr>
        </p:nvSpPr>
        <p:spPr/>
        <p:txBody>
          <a:bodyPr/>
          <a:lstStyle/>
          <a:p>
            <a:fld id="{D9A07958-B682-4645-A77B-299F5C2ADF90}" type="slidenum">
              <a:rPr lang="en-GB" smtClean="0"/>
              <a:t>4</a:t>
            </a:fld>
            <a:endParaRPr lang="en-GB"/>
          </a:p>
        </p:txBody>
      </p:sp>
    </p:spTree>
    <p:extLst>
      <p:ext uri="{BB962C8B-B14F-4D97-AF65-F5344CB8AC3E}">
        <p14:creationId xmlns:p14="http://schemas.microsoft.com/office/powerpoint/2010/main" val="19263104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1" i="0" kern="1200" dirty="0">
                <a:solidFill>
                  <a:schemeClr val="tx1"/>
                </a:solidFill>
                <a:effectLst/>
                <a:latin typeface="+mn-lt"/>
                <a:ea typeface="+mn-ea"/>
                <a:cs typeface="+mn-cs"/>
              </a:rPr>
              <a:t>Shift from control to enablement:</a:t>
            </a:r>
            <a:r>
              <a:rPr lang="en-GB" sz="1200" b="0" i="0" kern="1200" dirty="0">
                <a:solidFill>
                  <a:schemeClr val="tx1"/>
                </a:solidFill>
                <a:effectLst/>
                <a:latin typeface="+mn-lt"/>
                <a:ea typeface="+mn-ea"/>
                <a:cs typeface="+mn-cs"/>
              </a:rPr>
              <a:t> Performance improves when people are empowered rather than tightly controlled—focus on creating conditions where individuals can excel.</a:t>
            </a:r>
          </a:p>
          <a:p>
            <a:pPr fontAlgn="t"/>
            <a:r>
              <a:rPr lang="en-GB" sz="1200" b="1" i="0" kern="1200" dirty="0">
                <a:solidFill>
                  <a:schemeClr val="tx1"/>
                </a:solidFill>
                <a:effectLst/>
                <a:latin typeface="+mn-lt"/>
                <a:ea typeface="+mn-ea"/>
                <a:cs typeface="+mn-cs"/>
              </a:rPr>
              <a:t>Encouragement builds confidence:</a:t>
            </a:r>
            <a:r>
              <a:rPr lang="en-GB" sz="1200" b="0" i="0" kern="1200" dirty="0">
                <a:solidFill>
                  <a:schemeClr val="tx1"/>
                </a:solidFill>
                <a:effectLst/>
                <a:latin typeface="+mn-lt"/>
                <a:ea typeface="+mn-ea"/>
                <a:cs typeface="+mn-cs"/>
              </a:rPr>
              <a:t> Positive reinforcement and recognition motivate individuals to perform better than pressure or strict monitoring.</a:t>
            </a:r>
          </a:p>
          <a:p>
            <a:pPr fontAlgn="t"/>
            <a:r>
              <a:rPr lang="en-GB" sz="1200" b="1" i="0" kern="1200" dirty="0">
                <a:solidFill>
                  <a:schemeClr val="tx1"/>
                </a:solidFill>
                <a:effectLst/>
                <a:latin typeface="+mn-lt"/>
                <a:ea typeface="+mn-ea"/>
                <a:cs typeface="+mn-cs"/>
              </a:rPr>
              <a:t>Continuous development matters:</a:t>
            </a:r>
            <a:r>
              <a:rPr lang="en-GB" sz="1200" b="0" i="0" kern="1200" dirty="0">
                <a:solidFill>
                  <a:schemeClr val="tx1"/>
                </a:solidFill>
                <a:effectLst/>
                <a:latin typeface="+mn-lt"/>
                <a:ea typeface="+mn-ea"/>
                <a:cs typeface="+mn-cs"/>
              </a:rPr>
              <a:t> Investing in skills, learning, and growth opportunities strengthens long-term performance rather than short-term fixes.</a:t>
            </a:r>
          </a:p>
          <a:p>
            <a:pPr fontAlgn="t"/>
            <a:r>
              <a:rPr lang="en-GB" sz="1200" b="1" i="0" kern="1200" dirty="0">
                <a:solidFill>
                  <a:schemeClr val="tx1"/>
                </a:solidFill>
                <a:effectLst/>
                <a:latin typeface="+mn-lt"/>
                <a:ea typeface="+mn-ea"/>
                <a:cs typeface="+mn-cs"/>
              </a:rPr>
              <a:t>Support enhances capability:</a:t>
            </a:r>
            <a:r>
              <a:rPr lang="en-GB" sz="1200" b="0" i="0" kern="1200" dirty="0">
                <a:solidFill>
                  <a:schemeClr val="tx1"/>
                </a:solidFill>
                <a:effectLst/>
                <a:latin typeface="+mn-lt"/>
                <a:ea typeface="+mn-ea"/>
                <a:cs typeface="+mn-cs"/>
              </a:rPr>
              <a:t> Providing resources, guidance, and a supportive environment helps individuals overcome challenges and sustain effectiveness.</a:t>
            </a:r>
          </a:p>
          <a:p>
            <a:pPr fontAlgn="t"/>
            <a:r>
              <a:rPr lang="en-GB" sz="1200" b="1" i="0" kern="1200" dirty="0">
                <a:solidFill>
                  <a:schemeClr val="tx1"/>
                </a:solidFill>
                <a:effectLst/>
                <a:latin typeface="+mn-lt"/>
                <a:ea typeface="+mn-ea"/>
                <a:cs typeface="+mn-cs"/>
              </a:rPr>
              <a:t>Sustaining performance requires culture:</a:t>
            </a:r>
            <a:r>
              <a:rPr lang="en-GB" sz="1200" b="0" i="0" kern="1200" dirty="0">
                <a:solidFill>
                  <a:schemeClr val="tx1"/>
                </a:solidFill>
                <a:effectLst/>
                <a:latin typeface="+mn-lt"/>
                <a:ea typeface="+mn-ea"/>
                <a:cs typeface="+mn-cs"/>
              </a:rPr>
              <a:t> High performance is maintained through a culture of trust, collaboration, and ongoing engagement—not one-time management interventions.</a:t>
            </a:r>
          </a:p>
          <a:p>
            <a:endParaRPr lang="en-GB" dirty="0"/>
          </a:p>
        </p:txBody>
      </p:sp>
      <p:sp>
        <p:nvSpPr>
          <p:cNvPr id="4" name="Slide Number Placeholder 3"/>
          <p:cNvSpPr>
            <a:spLocks noGrp="1"/>
          </p:cNvSpPr>
          <p:nvPr>
            <p:ph type="sldNum" sz="quarter" idx="5"/>
          </p:nvPr>
        </p:nvSpPr>
        <p:spPr/>
        <p:txBody>
          <a:bodyPr/>
          <a:lstStyle/>
          <a:p>
            <a:fld id="{D9A07958-B682-4645-A77B-299F5C2ADF90}" type="slidenum">
              <a:rPr lang="en-GB" smtClean="0"/>
              <a:t>8</a:t>
            </a:fld>
            <a:endParaRPr lang="en-GB"/>
          </a:p>
        </p:txBody>
      </p:sp>
    </p:spTree>
    <p:extLst>
      <p:ext uri="{BB962C8B-B14F-4D97-AF65-F5344CB8AC3E}">
        <p14:creationId xmlns:p14="http://schemas.microsoft.com/office/powerpoint/2010/main" val="7611554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9A07958-B682-4645-A77B-299F5C2ADF90}" type="slidenum">
              <a:rPr lang="en-GB" smtClean="0"/>
              <a:t>38</a:t>
            </a:fld>
            <a:endParaRPr lang="en-GB"/>
          </a:p>
        </p:txBody>
      </p:sp>
    </p:spTree>
    <p:extLst>
      <p:ext uri="{BB962C8B-B14F-4D97-AF65-F5344CB8AC3E}">
        <p14:creationId xmlns:p14="http://schemas.microsoft.com/office/powerpoint/2010/main" val="766848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D21BF9-3926-4693-A738-1BEC38B9D75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BDC3BEF-0F4D-4ED8-9946-26B776B264E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EE3F498-FE50-452C-9061-852475F020A3}"/>
              </a:ext>
            </a:extLst>
          </p:cNvPr>
          <p:cNvSpPr>
            <a:spLocks noGrp="1"/>
          </p:cNvSpPr>
          <p:nvPr>
            <p:ph type="dt" sz="half" idx="10"/>
          </p:nvPr>
        </p:nvSpPr>
        <p:spPr/>
        <p:txBody>
          <a:bodyPr/>
          <a:lstStyle/>
          <a:p>
            <a:fld id="{159CF70F-F933-45F2-B5F4-D10202ED8A05}" type="datetimeFigureOut">
              <a:rPr lang="en-GB" smtClean="0"/>
              <a:t>30/05/2026</a:t>
            </a:fld>
            <a:endParaRPr lang="en-GB"/>
          </a:p>
        </p:txBody>
      </p:sp>
      <p:sp>
        <p:nvSpPr>
          <p:cNvPr id="5" name="Footer Placeholder 4">
            <a:extLst>
              <a:ext uri="{FF2B5EF4-FFF2-40B4-BE49-F238E27FC236}">
                <a16:creationId xmlns:a16="http://schemas.microsoft.com/office/drawing/2014/main" id="{5239B79F-91AF-4F40-8176-C2F25CC622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95CB8D-F261-4DF7-92E7-6FD6E1F806A6}"/>
              </a:ext>
            </a:extLst>
          </p:cNvPr>
          <p:cNvSpPr>
            <a:spLocks noGrp="1"/>
          </p:cNvSpPr>
          <p:nvPr>
            <p:ph type="sldNum" sz="quarter" idx="12"/>
          </p:nvPr>
        </p:nvSpPr>
        <p:spPr/>
        <p:txBody>
          <a:bodyPr/>
          <a:lstStyle/>
          <a:p>
            <a:fld id="{0A69448B-7DE9-43C0-BAF7-63CF1FFE3FDA}" type="slidenum">
              <a:rPr lang="en-GB" smtClean="0"/>
              <a:t>‹#›</a:t>
            </a:fld>
            <a:endParaRPr lang="en-GB"/>
          </a:p>
        </p:txBody>
      </p:sp>
    </p:spTree>
    <p:extLst>
      <p:ext uri="{BB962C8B-B14F-4D97-AF65-F5344CB8AC3E}">
        <p14:creationId xmlns:p14="http://schemas.microsoft.com/office/powerpoint/2010/main" val="325372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6B584-E543-4895-AE87-D787D639450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9373B54-B6CA-4928-B699-DB84FC8DE68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1EE0A5-25C3-40F8-B778-F714718C6068}"/>
              </a:ext>
            </a:extLst>
          </p:cNvPr>
          <p:cNvSpPr>
            <a:spLocks noGrp="1"/>
          </p:cNvSpPr>
          <p:nvPr>
            <p:ph type="dt" sz="half" idx="10"/>
          </p:nvPr>
        </p:nvSpPr>
        <p:spPr/>
        <p:txBody>
          <a:bodyPr/>
          <a:lstStyle/>
          <a:p>
            <a:fld id="{159CF70F-F933-45F2-B5F4-D10202ED8A05}" type="datetimeFigureOut">
              <a:rPr lang="en-GB" smtClean="0"/>
              <a:t>30/05/2026</a:t>
            </a:fld>
            <a:endParaRPr lang="en-GB"/>
          </a:p>
        </p:txBody>
      </p:sp>
      <p:sp>
        <p:nvSpPr>
          <p:cNvPr id="5" name="Footer Placeholder 4">
            <a:extLst>
              <a:ext uri="{FF2B5EF4-FFF2-40B4-BE49-F238E27FC236}">
                <a16:creationId xmlns:a16="http://schemas.microsoft.com/office/drawing/2014/main" id="{8D35E627-A7E3-447C-9649-CE32F717BE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4ACB2F-42F7-4D49-9F08-5C712C968FB2}"/>
              </a:ext>
            </a:extLst>
          </p:cNvPr>
          <p:cNvSpPr>
            <a:spLocks noGrp="1"/>
          </p:cNvSpPr>
          <p:nvPr>
            <p:ph type="sldNum" sz="quarter" idx="12"/>
          </p:nvPr>
        </p:nvSpPr>
        <p:spPr/>
        <p:txBody>
          <a:bodyPr/>
          <a:lstStyle/>
          <a:p>
            <a:fld id="{0A69448B-7DE9-43C0-BAF7-63CF1FFE3FDA}" type="slidenum">
              <a:rPr lang="en-GB" smtClean="0"/>
              <a:t>‹#›</a:t>
            </a:fld>
            <a:endParaRPr lang="en-GB"/>
          </a:p>
        </p:txBody>
      </p:sp>
    </p:spTree>
    <p:extLst>
      <p:ext uri="{BB962C8B-B14F-4D97-AF65-F5344CB8AC3E}">
        <p14:creationId xmlns:p14="http://schemas.microsoft.com/office/powerpoint/2010/main" val="12423413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75DBA-A6DE-41B2-8D9F-995EBC3AC55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3234EA5-DB7B-4313-86B1-76918C1D3FF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BE39DA9-24F1-438A-8802-FDF0D324C1D6}"/>
              </a:ext>
            </a:extLst>
          </p:cNvPr>
          <p:cNvSpPr>
            <a:spLocks noGrp="1"/>
          </p:cNvSpPr>
          <p:nvPr>
            <p:ph type="dt" sz="half" idx="10"/>
          </p:nvPr>
        </p:nvSpPr>
        <p:spPr/>
        <p:txBody>
          <a:bodyPr/>
          <a:lstStyle/>
          <a:p>
            <a:fld id="{159CF70F-F933-45F2-B5F4-D10202ED8A05}" type="datetimeFigureOut">
              <a:rPr lang="en-GB" smtClean="0"/>
              <a:t>30/05/2026</a:t>
            </a:fld>
            <a:endParaRPr lang="en-GB"/>
          </a:p>
        </p:txBody>
      </p:sp>
      <p:sp>
        <p:nvSpPr>
          <p:cNvPr id="5" name="Footer Placeholder 4">
            <a:extLst>
              <a:ext uri="{FF2B5EF4-FFF2-40B4-BE49-F238E27FC236}">
                <a16:creationId xmlns:a16="http://schemas.microsoft.com/office/drawing/2014/main" id="{558CF928-6638-4545-B8E0-0B75FF4821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8146A7-34F9-4BA8-9D00-01ACCD9D88CA}"/>
              </a:ext>
            </a:extLst>
          </p:cNvPr>
          <p:cNvSpPr>
            <a:spLocks noGrp="1"/>
          </p:cNvSpPr>
          <p:nvPr>
            <p:ph type="sldNum" sz="quarter" idx="12"/>
          </p:nvPr>
        </p:nvSpPr>
        <p:spPr/>
        <p:txBody>
          <a:bodyPr/>
          <a:lstStyle/>
          <a:p>
            <a:fld id="{0A69448B-7DE9-43C0-BAF7-63CF1FFE3FDA}" type="slidenum">
              <a:rPr lang="en-GB" smtClean="0"/>
              <a:t>‹#›</a:t>
            </a:fld>
            <a:endParaRPr lang="en-GB"/>
          </a:p>
        </p:txBody>
      </p:sp>
    </p:spTree>
    <p:extLst>
      <p:ext uri="{BB962C8B-B14F-4D97-AF65-F5344CB8AC3E}">
        <p14:creationId xmlns:p14="http://schemas.microsoft.com/office/powerpoint/2010/main" val="34694158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4247E-F35D-4060-86DA-CD243D97A1F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56B12C4-B429-4642-BA64-EEC72BADA7D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A0AC6C8-28B5-4354-A1BE-74A2B96D414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0698892-E280-41C1-87F0-30DE992CCF89}"/>
              </a:ext>
            </a:extLst>
          </p:cNvPr>
          <p:cNvSpPr>
            <a:spLocks noGrp="1"/>
          </p:cNvSpPr>
          <p:nvPr>
            <p:ph type="dt" sz="half" idx="10"/>
          </p:nvPr>
        </p:nvSpPr>
        <p:spPr/>
        <p:txBody>
          <a:bodyPr/>
          <a:lstStyle/>
          <a:p>
            <a:fld id="{159CF70F-F933-45F2-B5F4-D10202ED8A05}" type="datetimeFigureOut">
              <a:rPr lang="en-GB" smtClean="0"/>
              <a:t>30/05/2026</a:t>
            </a:fld>
            <a:endParaRPr lang="en-GB"/>
          </a:p>
        </p:txBody>
      </p:sp>
      <p:sp>
        <p:nvSpPr>
          <p:cNvPr id="6" name="Footer Placeholder 5">
            <a:extLst>
              <a:ext uri="{FF2B5EF4-FFF2-40B4-BE49-F238E27FC236}">
                <a16:creationId xmlns:a16="http://schemas.microsoft.com/office/drawing/2014/main" id="{2B1939EC-F21A-4747-87FC-B7D061B0D68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9854399-208E-4FA0-B379-A6B13AB3F975}"/>
              </a:ext>
            </a:extLst>
          </p:cNvPr>
          <p:cNvSpPr>
            <a:spLocks noGrp="1"/>
          </p:cNvSpPr>
          <p:nvPr>
            <p:ph type="sldNum" sz="quarter" idx="12"/>
          </p:nvPr>
        </p:nvSpPr>
        <p:spPr/>
        <p:txBody>
          <a:bodyPr/>
          <a:lstStyle/>
          <a:p>
            <a:fld id="{0A69448B-7DE9-43C0-BAF7-63CF1FFE3FDA}" type="slidenum">
              <a:rPr lang="en-GB" smtClean="0"/>
              <a:t>‹#›</a:t>
            </a:fld>
            <a:endParaRPr lang="en-GB"/>
          </a:p>
        </p:txBody>
      </p:sp>
    </p:spTree>
    <p:extLst>
      <p:ext uri="{BB962C8B-B14F-4D97-AF65-F5344CB8AC3E}">
        <p14:creationId xmlns:p14="http://schemas.microsoft.com/office/powerpoint/2010/main" val="11310213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53AA6-028F-44EA-A82F-D5EFE3B292B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2AC0FCF-DBFC-451E-835C-8851E586717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2DC53EE-5D8B-475B-ADDF-AF5786FEAC0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B3F71E4-07CC-47D6-9209-D0248A7FDA1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9D092F9-3AB4-48E6-974C-E73913CC69D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8AF7C1A-9253-4750-BB0A-5F8F39D816F3}"/>
              </a:ext>
            </a:extLst>
          </p:cNvPr>
          <p:cNvSpPr>
            <a:spLocks noGrp="1"/>
          </p:cNvSpPr>
          <p:nvPr>
            <p:ph type="dt" sz="half" idx="10"/>
          </p:nvPr>
        </p:nvSpPr>
        <p:spPr/>
        <p:txBody>
          <a:bodyPr/>
          <a:lstStyle/>
          <a:p>
            <a:fld id="{159CF70F-F933-45F2-B5F4-D10202ED8A05}" type="datetimeFigureOut">
              <a:rPr lang="en-GB" smtClean="0"/>
              <a:t>30/05/2026</a:t>
            </a:fld>
            <a:endParaRPr lang="en-GB"/>
          </a:p>
        </p:txBody>
      </p:sp>
      <p:sp>
        <p:nvSpPr>
          <p:cNvPr id="8" name="Footer Placeholder 7">
            <a:extLst>
              <a:ext uri="{FF2B5EF4-FFF2-40B4-BE49-F238E27FC236}">
                <a16:creationId xmlns:a16="http://schemas.microsoft.com/office/drawing/2014/main" id="{C8A92A57-58E7-4527-A6C8-E59705C4DDA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08F16CE-088C-42D1-BD6F-1191F7F0FBA9}"/>
              </a:ext>
            </a:extLst>
          </p:cNvPr>
          <p:cNvSpPr>
            <a:spLocks noGrp="1"/>
          </p:cNvSpPr>
          <p:nvPr>
            <p:ph type="sldNum" sz="quarter" idx="12"/>
          </p:nvPr>
        </p:nvSpPr>
        <p:spPr/>
        <p:txBody>
          <a:bodyPr/>
          <a:lstStyle/>
          <a:p>
            <a:fld id="{0A69448B-7DE9-43C0-BAF7-63CF1FFE3FDA}" type="slidenum">
              <a:rPr lang="en-GB" smtClean="0"/>
              <a:t>‹#›</a:t>
            </a:fld>
            <a:endParaRPr lang="en-GB"/>
          </a:p>
        </p:txBody>
      </p:sp>
    </p:spTree>
    <p:extLst>
      <p:ext uri="{BB962C8B-B14F-4D97-AF65-F5344CB8AC3E}">
        <p14:creationId xmlns:p14="http://schemas.microsoft.com/office/powerpoint/2010/main" val="25710480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F09F6-DFB8-4B31-9E79-95A5D3F229C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59A41C2-635A-4E08-92F7-93D21FD81453}"/>
              </a:ext>
            </a:extLst>
          </p:cNvPr>
          <p:cNvSpPr>
            <a:spLocks noGrp="1"/>
          </p:cNvSpPr>
          <p:nvPr>
            <p:ph type="dt" sz="half" idx="10"/>
          </p:nvPr>
        </p:nvSpPr>
        <p:spPr/>
        <p:txBody>
          <a:bodyPr/>
          <a:lstStyle/>
          <a:p>
            <a:fld id="{159CF70F-F933-45F2-B5F4-D10202ED8A05}" type="datetimeFigureOut">
              <a:rPr lang="en-GB" smtClean="0"/>
              <a:t>30/05/2026</a:t>
            </a:fld>
            <a:endParaRPr lang="en-GB"/>
          </a:p>
        </p:txBody>
      </p:sp>
      <p:sp>
        <p:nvSpPr>
          <p:cNvPr id="4" name="Footer Placeholder 3">
            <a:extLst>
              <a:ext uri="{FF2B5EF4-FFF2-40B4-BE49-F238E27FC236}">
                <a16:creationId xmlns:a16="http://schemas.microsoft.com/office/drawing/2014/main" id="{EEACA23E-2510-4228-AC4F-E7C39DAD1B4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08C569D-CF9F-460F-B68F-3B90235BDC01}"/>
              </a:ext>
            </a:extLst>
          </p:cNvPr>
          <p:cNvSpPr>
            <a:spLocks noGrp="1"/>
          </p:cNvSpPr>
          <p:nvPr>
            <p:ph type="sldNum" sz="quarter" idx="12"/>
          </p:nvPr>
        </p:nvSpPr>
        <p:spPr/>
        <p:txBody>
          <a:bodyPr/>
          <a:lstStyle/>
          <a:p>
            <a:fld id="{0A69448B-7DE9-43C0-BAF7-63CF1FFE3FDA}" type="slidenum">
              <a:rPr lang="en-GB" smtClean="0"/>
              <a:t>‹#›</a:t>
            </a:fld>
            <a:endParaRPr lang="en-GB"/>
          </a:p>
        </p:txBody>
      </p:sp>
    </p:spTree>
    <p:extLst>
      <p:ext uri="{BB962C8B-B14F-4D97-AF65-F5344CB8AC3E}">
        <p14:creationId xmlns:p14="http://schemas.microsoft.com/office/powerpoint/2010/main" val="26681945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743C2D3-E572-48FD-8795-C05DED47FCC9}"/>
              </a:ext>
            </a:extLst>
          </p:cNvPr>
          <p:cNvSpPr>
            <a:spLocks noGrp="1"/>
          </p:cNvSpPr>
          <p:nvPr>
            <p:ph type="dt" sz="half" idx="10"/>
          </p:nvPr>
        </p:nvSpPr>
        <p:spPr/>
        <p:txBody>
          <a:bodyPr/>
          <a:lstStyle/>
          <a:p>
            <a:fld id="{159CF70F-F933-45F2-B5F4-D10202ED8A05}" type="datetimeFigureOut">
              <a:rPr lang="en-GB" smtClean="0"/>
              <a:t>30/05/2026</a:t>
            </a:fld>
            <a:endParaRPr lang="en-GB"/>
          </a:p>
        </p:txBody>
      </p:sp>
      <p:sp>
        <p:nvSpPr>
          <p:cNvPr id="3" name="Footer Placeholder 2">
            <a:extLst>
              <a:ext uri="{FF2B5EF4-FFF2-40B4-BE49-F238E27FC236}">
                <a16:creationId xmlns:a16="http://schemas.microsoft.com/office/drawing/2014/main" id="{23EC4DE4-36F2-4B79-9767-FB10D4D0517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D23D08A-F09E-4D61-A233-7B056D33839C}"/>
              </a:ext>
            </a:extLst>
          </p:cNvPr>
          <p:cNvSpPr>
            <a:spLocks noGrp="1"/>
          </p:cNvSpPr>
          <p:nvPr>
            <p:ph type="sldNum" sz="quarter" idx="12"/>
          </p:nvPr>
        </p:nvSpPr>
        <p:spPr/>
        <p:txBody>
          <a:bodyPr/>
          <a:lstStyle/>
          <a:p>
            <a:fld id="{0A69448B-7DE9-43C0-BAF7-63CF1FFE3FDA}" type="slidenum">
              <a:rPr lang="en-GB" smtClean="0"/>
              <a:t>‹#›</a:t>
            </a:fld>
            <a:endParaRPr lang="en-GB"/>
          </a:p>
        </p:txBody>
      </p:sp>
    </p:spTree>
    <p:extLst>
      <p:ext uri="{BB962C8B-B14F-4D97-AF65-F5344CB8AC3E}">
        <p14:creationId xmlns:p14="http://schemas.microsoft.com/office/powerpoint/2010/main" val="19571604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5EEC2-AFC4-40EA-BE3E-E28A108BFEE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1EE147C-BFCF-44FF-B5D0-C5AACCE5A74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0D5D6B5-3DC0-455D-8F1F-E4E79326526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37D463-5F23-4768-81A1-EF929D46BFCB}"/>
              </a:ext>
            </a:extLst>
          </p:cNvPr>
          <p:cNvSpPr>
            <a:spLocks noGrp="1"/>
          </p:cNvSpPr>
          <p:nvPr>
            <p:ph type="dt" sz="half" idx="10"/>
          </p:nvPr>
        </p:nvSpPr>
        <p:spPr/>
        <p:txBody>
          <a:bodyPr/>
          <a:lstStyle/>
          <a:p>
            <a:fld id="{159CF70F-F933-45F2-B5F4-D10202ED8A05}" type="datetimeFigureOut">
              <a:rPr lang="en-GB" smtClean="0"/>
              <a:t>30/05/2026</a:t>
            </a:fld>
            <a:endParaRPr lang="en-GB"/>
          </a:p>
        </p:txBody>
      </p:sp>
      <p:sp>
        <p:nvSpPr>
          <p:cNvPr id="6" name="Footer Placeholder 5">
            <a:extLst>
              <a:ext uri="{FF2B5EF4-FFF2-40B4-BE49-F238E27FC236}">
                <a16:creationId xmlns:a16="http://schemas.microsoft.com/office/drawing/2014/main" id="{249298AB-CD13-4CC9-964E-376F2FAA966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5F93C79-AEC5-4AEE-9929-501ADC13E2FA}"/>
              </a:ext>
            </a:extLst>
          </p:cNvPr>
          <p:cNvSpPr>
            <a:spLocks noGrp="1"/>
          </p:cNvSpPr>
          <p:nvPr>
            <p:ph type="sldNum" sz="quarter" idx="12"/>
          </p:nvPr>
        </p:nvSpPr>
        <p:spPr/>
        <p:txBody>
          <a:bodyPr/>
          <a:lstStyle/>
          <a:p>
            <a:fld id="{0A69448B-7DE9-43C0-BAF7-63CF1FFE3FDA}" type="slidenum">
              <a:rPr lang="en-GB" smtClean="0"/>
              <a:t>‹#›</a:t>
            </a:fld>
            <a:endParaRPr lang="en-GB"/>
          </a:p>
        </p:txBody>
      </p:sp>
    </p:spTree>
    <p:extLst>
      <p:ext uri="{BB962C8B-B14F-4D97-AF65-F5344CB8AC3E}">
        <p14:creationId xmlns:p14="http://schemas.microsoft.com/office/powerpoint/2010/main" val="30305553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91C8C-BE18-4B20-A161-75D670E77FA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0836519-A662-4302-96A2-22213CB2870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876C8B6-4105-47BF-879C-F564FD346F0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781AD1C-94CF-4ADE-B075-E5763D859D77}"/>
              </a:ext>
            </a:extLst>
          </p:cNvPr>
          <p:cNvSpPr>
            <a:spLocks noGrp="1"/>
          </p:cNvSpPr>
          <p:nvPr>
            <p:ph type="dt" sz="half" idx="10"/>
          </p:nvPr>
        </p:nvSpPr>
        <p:spPr/>
        <p:txBody>
          <a:bodyPr/>
          <a:lstStyle/>
          <a:p>
            <a:fld id="{159CF70F-F933-45F2-B5F4-D10202ED8A05}" type="datetimeFigureOut">
              <a:rPr lang="en-GB" smtClean="0"/>
              <a:t>30/05/2026</a:t>
            </a:fld>
            <a:endParaRPr lang="en-GB"/>
          </a:p>
        </p:txBody>
      </p:sp>
      <p:sp>
        <p:nvSpPr>
          <p:cNvPr id="6" name="Footer Placeholder 5">
            <a:extLst>
              <a:ext uri="{FF2B5EF4-FFF2-40B4-BE49-F238E27FC236}">
                <a16:creationId xmlns:a16="http://schemas.microsoft.com/office/drawing/2014/main" id="{44388D71-8CF1-4D9A-AB3A-4A11586F14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7C777DD-BB89-45D5-9D87-025E0847B018}"/>
              </a:ext>
            </a:extLst>
          </p:cNvPr>
          <p:cNvSpPr>
            <a:spLocks noGrp="1"/>
          </p:cNvSpPr>
          <p:nvPr>
            <p:ph type="sldNum" sz="quarter" idx="12"/>
          </p:nvPr>
        </p:nvSpPr>
        <p:spPr/>
        <p:txBody>
          <a:bodyPr/>
          <a:lstStyle/>
          <a:p>
            <a:fld id="{0A69448B-7DE9-43C0-BAF7-63CF1FFE3FDA}" type="slidenum">
              <a:rPr lang="en-GB" smtClean="0"/>
              <a:t>‹#›</a:t>
            </a:fld>
            <a:endParaRPr lang="en-GB"/>
          </a:p>
        </p:txBody>
      </p:sp>
    </p:spTree>
    <p:extLst>
      <p:ext uri="{BB962C8B-B14F-4D97-AF65-F5344CB8AC3E}">
        <p14:creationId xmlns:p14="http://schemas.microsoft.com/office/powerpoint/2010/main" val="38531666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2833-E4A8-45B2-A69B-04EED9246E5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9AE5C9C-1FB4-4B3A-BDC3-3A8B33486B4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20E772-25E4-4E8B-8F0B-4EC8EE9B095B}"/>
              </a:ext>
            </a:extLst>
          </p:cNvPr>
          <p:cNvSpPr>
            <a:spLocks noGrp="1"/>
          </p:cNvSpPr>
          <p:nvPr>
            <p:ph type="dt" sz="half" idx="10"/>
          </p:nvPr>
        </p:nvSpPr>
        <p:spPr/>
        <p:txBody>
          <a:bodyPr/>
          <a:lstStyle/>
          <a:p>
            <a:fld id="{159CF70F-F933-45F2-B5F4-D10202ED8A05}" type="datetimeFigureOut">
              <a:rPr lang="en-GB" smtClean="0"/>
              <a:t>30/05/2026</a:t>
            </a:fld>
            <a:endParaRPr lang="en-GB"/>
          </a:p>
        </p:txBody>
      </p:sp>
      <p:sp>
        <p:nvSpPr>
          <p:cNvPr id="5" name="Footer Placeholder 4">
            <a:extLst>
              <a:ext uri="{FF2B5EF4-FFF2-40B4-BE49-F238E27FC236}">
                <a16:creationId xmlns:a16="http://schemas.microsoft.com/office/drawing/2014/main" id="{B99839E9-46DE-4F45-A7DC-082AB253FB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8D50FF-30F4-4210-8E18-BE83F8FEF919}"/>
              </a:ext>
            </a:extLst>
          </p:cNvPr>
          <p:cNvSpPr>
            <a:spLocks noGrp="1"/>
          </p:cNvSpPr>
          <p:nvPr>
            <p:ph type="sldNum" sz="quarter" idx="12"/>
          </p:nvPr>
        </p:nvSpPr>
        <p:spPr/>
        <p:txBody>
          <a:bodyPr/>
          <a:lstStyle/>
          <a:p>
            <a:fld id="{0A69448B-7DE9-43C0-BAF7-63CF1FFE3FDA}" type="slidenum">
              <a:rPr lang="en-GB" smtClean="0"/>
              <a:t>‹#›</a:t>
            </a:fld>
            <a:endParaRPr lang="en-GB"/>
          </a:p>
        </p:txBody>
      </p:sp>
    </p:spTree>
    <p:extLst>
      <p:ext uri="{BB962C8B-B14F-4D97-AF65-F5344CB8AC3E}">
        <p14:creationId xmlns:p14="http://schemas.microsoft.com/office/powerpoint/2010/main" val="37193550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A5B59F8-2597-424B-A68D-9F70D63B7D4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0E44414-427C-42AE-A799-9EB4874D974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5946FD6-A37C-4EBC-A961-C65139EDE1AD}"/>
              </a:ext>
            </a:extLst>
          </p:cNvPr>
          <p:cNvSpPr>
            <a:spLocks noGrp="1"/>
          </p:cNvSpPr>
          <p:nvPr>
            <p:ph type="dt" sz="half" idx="10"/>
          </p:nvPr>
        </p:nvSpPr>
        <p:spPr/>
        <p:txBody>
          <a:bodyPr/>
          <a:lstStyle/>
          <a:p>
            <a:fld id="{159CF70F-F933-45F2-B5F4-D10202ED8A05}" type="datetimeFigureOut">
              <a:rPr lang="en-GB" smtClean="0"/>
              <a:t>30/05/2026</a:t>
            </a:fld>
            <a:endParaRPr lang="en-GB"/>
          </a:p>
        </p:txBody>
      </p:sp>
      <p:sp>
        <p:nvSpPr>
          <p:cNvPr id="5" name="Footer Placeholder 4">
            <a:extLst>
              <a:ext uri="{FF2B5EF4-FFF2-40B4-BE49-F238E27FC236}">
                <a16:creationId xmlns:a16="http://schemas.microsoft.com/office/drawing/2014/main" id="{6FEC7D25-E601-4A59-AA6F-430D2136B0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5E9F3F-63D7-46A6-902F-C8EF34D71B54}"/>
              </a:ext>
            </a:extLst>
          </p:cNvPr>
          <p:cNvSpPr>
            <a:spLocks noGrp="1"/>
          </p:cNvSpPr>
          <p:nvPr>
            <p:ph type="sldNum" sz="quarter" idx="12"/>
          </p:nvPr>
        </p:nvSpPr>
        <p:spPr/>
        <p:txBody>
          <a:bodyPr/>
          <a:lstStyle/>
          <a:p>
            <a:fld id="{0A69448B-7DE9-43C0-BAF7-63CF1FFE3FDA}" type="slidenum">
              <a:rPr lang="en-GB" smtClean="0"/>
              <a:t>‹#›</a:t>
            </a:fld>
            <a:endParaRPr lang="en-GB"/>
          </a:p>
        </p:txBody>
      </p:sp>
    </p:spTree>
    <p:extLst>
      <p:ext uri="{BB962C8B-B14F-4D97-AF65-F5344CB8AC3E}">
        <p14:creationId xmlns:p14="http://schemas.microsoft.com/office/powerpoint/2010/main" val="37344356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ext only slide">
    <p:spTree>
      <p:nvGrpSpPr>
        <p:cNvPr id="1" name=""/>
        <p:cNvGrpSpPr/>
        <p:nvPr/>
      </p:nvGrpSpPr>
      <p:grpSpPr>
        <a:xfrm>
          <a:off x="0" y="0"/>
          <a:ext cx="0" cy="0"/>
          <a:chOff x="0" y="0"/>
          <a:chExt cx="0" cy="0"/>
        </a:xfrm>
      </p:grpSpPr>
      <p:sp>
        <p:nvSpPr>
          <p:cNvPr id="9" name="Text Placeholder 8"/>
          <p:cNvSpPr>
            <a:spLocks noGrp="1"/>
          </p:cNvSpPr>
          <p:nvPr>
            <p:ph type="body" sz="quarter" idx="10" hasCustomPrompt="1"/>
          </p:nvPr>
        </p:nvSpPr>
        <p:spPr>
          <a:xfrm>
            <a:off x="428619" y="871617"/>
            <a:ext cx="10972145" cy="391557"/>
          </a:xfrm>
          <a:prstGeom prst="rect">
            <a:avLst/>
          </a:prstGeom>
        </p:spPr>
        <p:txBody>
          <a:bodyPr/>
          <a:lstStyle>
            <a:lvl1pPr marL="0" indent="0">
              <a:buNone/>
              <a:defRPr sz="2267" baseline="0">
                <a:solidFill>
                  <a:schemeClr val="bg1"/>
                </a:solidFill>
                <a:latin typeface="Arial MT Lt"/>
              </a:defRPr>
            </a:lvl1pPr>
          </a:lstStyle>
          <a:p>
            <a:pPr lvl="0"/>
            <a:r>
              <a:rPr lang="en-US" dirty="0"/>
              <a:t>Single column slide – Slide title in Arial</a:t>
            </a:r>
            <a:endParaRPr lang="en-GB" dirty="0"/>
          </a:p>
        </p:txBody>
      </p:sp>
      <p:sp>
        <p:nvSpPr>
          <p:cNvPr id="11" name="Text Placeholder 13"/>
          <p:cNvSpPr>
            <a:spLocks noGrp="1"/>
          </p:cNvSpPr>
          <p:nvPr>
            <p:ph type="body" sz="quarter" idx="13" hasCustomPrompt="1"/>
          </p:nvPr>
        </p:nvSpPr>
        <p:spPr>
          <a:xfrm>
            <a:off x="361358" y="2183578"/>
            <a:ext cx="11402023" cy="3726705"/>
          </a:xfrm>
          <a:prstGeom prst="rect">
            <a:avLst/>
          </a:prstGeom>
        </p:spPr>
        <p:txBody>
          <a:bodyPr/>
          <a:lstStyle>
            <a:lvl1pPr marL="259118" marR="0" indent="-259118" algn="l" defTabSz="829178" rtl="0" eaLnBrk="1" fontAlgn="auto" latinLnBrk="0" hangingPunct="1">
              <a:lnSpc>
                <a:spcPct val="90000"/>
              </a:lnSpc>
              <a:spcBef>
                <a:spcPts val="907"/>
              </a:spcBef>
              <a:spcAft>
                <a:spcPts val="0"/>
              </a:spcAft>
              <a:buClrTx/>
              <a:buSzTx/>
              <a:buFont typeface="Arial" panose="020B0604020202020204" pitchFamily="34" charset="0"/>
              <a:buChar char="•"/>
              <a:tabLst/>
              <a:defRPr sz="1632" baseline="0">
                <a:latin typeface="Arial MT Lt"/>
              </a:defRPr>
            </a:lvl1pPr>
            <a:lvl2pPr marL="673707" indent="-259118">
              <a:buFont typeface="Arial" panose="020B0604020202020204" pitchFamily="34" charset="0"/>
              <a:buChar char="•"/>
              <a:defRPr sz="1632"/>
            </a:lvl2pPr>
          </a:lstStyle>
          <a:p>
            <a:pPr lvl="0"/>
            <a:r>
              <a:rPr lang="en-US" dirty="0"/>
              <a:t>Text ranged left, one paragraph space between lines of text in black</a:t>
            </a:r>
          </a:p>
          <a:p>
            <a:pPr lvl="1"/>
            <a:r>
              <a:rPr lang="en-US" dirty="0"/>
              <a:t>Sub bullet</a:t>
            </a:r>
          </a:p>
          <a:p>
            <a:pPr lvl="0"/>
            <a:endParaRPr lang="en-US" dirty="0"/>
          </a:p>
          <a:p>
            <a:pPr marL="207294" marR="0" lvl="0" indent="-207294" algn="l" defTabSz="829178" rtl="0" eaLnBrk="1" fontAlgn="auto" latinLnBrk="0" hangingPunct="1">
              <a:lnSpc>
                <a:spcPct val="90000"/>
              </a:lnSpc>
              <a:spcBef>
                <a:spcPts val="907"/>
              </a:spcBef>
              <a:spcAft>
                <a:spcPts val="0"/>
              </a:spcAft>
              <a:buClrTx/>
              <a:buSzTx/>
              <a:buFont typeface="Arial" panose="020B0604020202020204" pitchFamily="34" charset="0"/>
              <a:buChar char="•"/>
              <a:tabLst/>
              <a:defRPr/>
            </a:pPr>
            <a:r>
              <a:rPr lang="en-US" dirty="0"/>
              <a:t>Text ranged left, one paragraph space between lines of text in black</a:t>
            </a:r>
          </a:p>
          <a:p>
            <a:pPr lvl="0"/>
            <a:endParaRPr lang="en-US" dirty="0"/>
          </a:p>
          <a:p>
            <a:pPr marL="207294" marR="0" lvl="0" indent="-207294" algn="l" defTabSz="829178" rtl="0" eaLnBrk="1" fontAlgn="auto" latinLnBrk="0" hangingPunct="1">
              <a:lnSpc>
                <a:spcPct val="90000"/>
              </a:lnSpc>
              <a:spcBef>
                <a:spcPts val="907"/>
              </a:spcBef>
              <a:spcAft>
                <a:spcPts val="0"/>
              </a:spcAft>
              <a:buClrTx/>
              <a:buSzTx/>
              <a:buFont typeface="Arial" panose="020B0604020202020204" pitchFamily="34" charset="0"/>
              <a:buChar char="•"/>
              <a:tabLst/>
              <a:defRPr/>
            </a:pPr>
            <a:r>
              <a:rPr lang="en-US" dirty="0"/>
              <a:t>Text ranged left, one paragraph space between lines of text in black</a:t>
            </a:r>
          </a:p>
          <a:p>
            <a:pPr lvl="0"/>
            <a:endParaRPr lang="en-US" dirty="0"/>
          </a:p>
          <a:p>
            <a:pPr marL="207294" marR="0" lvl="0" indent="-207294" algn="l" defTabSz="829178" rtl="0" eaLnBrk="1" fontAlgn="auto" latinLnBrk="0" hangingPunct="1">
              <a:lnSpc>
                <a:spcPct val="90000"/>
              </a:lnSpc>
              <a:spcBef>
                <a:spcPts val="907"/>
              </a:spcBef>
              <a:spcAft>
                <a:spcPts val="0"/>
              </a:spcAft>
              <a:buClrTx/>
              <a:buSzTx/>
              <a:buFont typeface="Arial" panose="020B0604020202020204" pitchFamily="34" charset="0"/>
              <a:buChar char="•"/>
              <a:tabLst/>
              <a:defRPr/>
            </a:pPr>
            <a:r>
              <a:rPr lang="en-US" dirty="0"/>
              <a:t>Text ranged left, one paragraph space between lines of text in black</a:t>
            </a:r>
          </a:p>
          <a:p>
            <a:pPr marL="207294" marR="0" lvl="0" indent="-207294" algn="l" defTabSz="829178" rtl="0" eaLnBrk="1" fontAlgn="auto" latinLnBrk="0" hangingPunct="1">
              <a:lnSpc>
                <a:spcPct val="90000"/>
              </a:lnSpc>
              <a:spcBef>
                <a:spcPts val="907"/>
              </a:spcBef>
              <a:spcAft>
                <a:spcPts val="0"/>
              </a:spcAft>
              <a:buClrTx/>
              <a:buSzTx/>
              <a:buFont typeface="Arial" panose="020B0604020202020204" pitchFamily="34" charset="0"/>
              <a:buChar char="•"/>
              <a:tabLst/>
              <a:defRPr/>
            </a:pPr>
            <a:endParaRPr lang="en-US" dirty="0"/>
          </a:p>
          <a:p>
            <a:pPr marL="207294" marR="0" lvl="0" indent="-207294" algn="l" defTabSz="829178" rtl="0" eaLnBrk="1" fontAlgn="auto" latinLnBrk="0" hangingPunct="1">
              <a:lnSpc>
                <a:spcPct val="90000"/>
              </a:lnSpc>
              <a:spcBef>
                <a:spcPts val="907"/>
              </a:spcBef>
              <a:spcAft>
                <a:spcPts val="0"/>
              </a:spcAft>
              <a:buClrTx/>
              <a:buSzTx/>
              <a:buFont typeface="Arial" panose="020B0604020202020204" pitchFamily="34" charset="0"/>
              <a:buChar char="•"/>
              <a:tabLst/>
              <a:defRPr/>
            </a:pPr>
            <a:r>
              <a:rPr lang="en-US" dirty="0"/>
              <a:t>Text ranged left, one paragraph space between lines of text in black</a:t>
            </a:r>
          </a:p>
          <a:p>
            <a:pPr marL="207294" marR="0" lvl="0" indent="-207294" algn="l" defTabSz="829178" rtl="0" eaLnBrk="1" fontAlgn="auto" latinLnBrk="0" hangingPunct="1">
              <a:lnSpc>
                <a:spcPct val="90000"/>
              </a:lnSpc>
              <a:spcBef>
                <a:spcPts val="907"/>
              </a:spcBef>
              <a:spcAft>
                <a:spcPts val="0"/>
              </a:spcAft>
              <a:buClrTx/>
              <a:buSzTx/>
              <a:buFont typeface="Arial" panose="020B0604020202020204" pitchFamily="34" charset="0"/>
              <a:buChar char="•"/>
              <a:tabLst/>
              <a:defRPr/>
            </a:pPr>
            <a:endParaRPr lang="en-US" dirty="0"/>
          </a:p>
        </p:txBody>
      </p:sp>
      <p:sp>
        <p:nvSpPr>
          <p:cNvPr id="10" name="Text Placeholder 10"/>
          <p:cNvSpPr>
            <a:spLocks noGrp="1"/>
          </p:cNvSpPr>
          <p:nvPr>
            <p:ph type="body" sz="quarter" idx="11" hasCustomPrompt="1"/>
          </p:nvPr>
        </p:nvSpPr>
        <p:spPr>
          <a:xfrm>
            <a:off x="428619" y="1305793"/>
            <a:ext cx="10972145" cy="391557"/>
          </a:xfrm>
          <a:prstGeom prst="rect">
            <a:avLst/>
          </a:prstGeom>
        </p:spPr>
        <p:txBody>
          <a:bodyPr/>
          <a:lstStyle>
            <a:lvl1pPr marL="0" indent="0">
              <a:buNone/>
              <a:defRPr sz="2267" baseline="0">
                <a:solidFill>
                  <a:schemeClr val="bg1"/>
                </a:solidFill>
                <a:latin typeface="Arial MT Lt"/>
              </a:defRPr>
            </a:lvl1pPr>
          </a:lstStyle>
          <a:p>
            <a:pPr lvl="0"/>
            <a:r>
              <a:rPr lang="en-US" dirty="0"/>
              <a:t>Slide subtitle in Arial</a:t>
            </a:r>
            <a:endParaRPr lang="en-GB" dirty="0"/>
          </a:p>
        </p:txBody>
      </p:sp>
    </p:spTree>
    <p:extLst>
      <p:ext uri="{BB962C8B-B14F-4D97-AF65-F5344CB8AC3E}">
        <p14:creationId xmlns:p14="http://schemas.microsoft.com/office/powerpoint/2010/main" val="1956221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4_Blank">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DCC6457-B61F-4DC1-14B8-E3E97375A1CD}"/>
              </a:ext>
            </a:extLst>
          </p:cNvPr>
          <p:cNvSpPr>
            <a:spLocks noGrp="1"/>
          </p:cNvSpPr>
          <p:nvPr>
            <p:ph sz="quarter" idx="10"/>
          </p:nvPr>
        </p:nvSpPr>
        <p:spPr>
          <a:xfrm>
            <a:off x="911225" y="1484313"/>
            <a:ext cx="10514013" cy="4248150"/>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itle 3">
            <a:extLst>
              <a:ext uri="{FF2B5EF4-FFF2-40B4-BE49-F238E27FC236}">
                <a16:creationId xmlns:a16="http://schemas.microsoft.com/office/drawing/2014/main" id="{185ADC2C-7C40-2B1B-D6D7-1744D96F8E98}"/>
              </a:ext>
            </a:extLst>
          </p:cNvPr>
          <p:cNvSpPr>
            <a:spLocks noGrp="1"/>
          </p:cNvSpPr>
          <p:nvPr>
            <p:ph type="title"/>
          </p:nvPr>
        </p:nvSpPr>
        <p:spPr>
          <a:xfrm>
            <a:off x="838200" y="365127"/>
            <a:ext cx="10515600" cy="1325563"/>
          </a:xfrm>
          <a:prstGeom prst="rect">
            <a:avLst/>
          </a:prstGeom>
        </p:spPr>
        <p:txBody>
          <a:bodyPr/>
          <a:lstStyle/>
          <a:p>
            <a:r>
              <a:rPr lang="en-GB"/>
              <a:t>Click to edit Master title style</a:t>
            </a:r>
          </a:p>
        </p:txBody>
      </p:sp>
    </p:spTree>
    <p:extLst>
      <p:ext uri="{BB962C8B-B14F-4D97-AF65-F5344CB8AC3E}">
        <p14:creationId xmlns:p14="http://schemas.microsoft.com/office/powerpoint/2010/main" val="30929241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EAD4B4-78F5-4CC5-84B5-7DF08FED0E4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A8306D4-6E6C-461A-AB2F-7A20EB4F0D4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44B8E89-5F49-464D-BA42-C86ACB299A8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59CF70F-F933-45F2-B5F4-D10202ED8A05}" type="datetimeFigureOut">
              <a:rPr lang="en-GB" smtClean="0"/>
              <a:t>30/05/2026</a:t>
            </a:fld>
            <a:endParaRPr lang="en-GB"/>
          </a:p>
        </p:txBody>
      </p:sp>
      <p:sp>
        <p:nvSpPr>
          <p:cNvPr id="5" name="Footer Placeholder 4">
            <a:extLst>
              <a:ext uri="{FF2B5EF4-FFF2-40B4-BE49-F238E27FC236}">
                <a16:creationId xmlns:a16="http://schemas.microsoft.com/office/drawing/2014/main" id="{CF35DC31-784E-4A01-B200-FF396375934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CD56DD7-3F01-4EDF-8CD1-CEAE282F592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A69448B-7DE9-43C0-BAF7-63CF1FFE3FDA}" type="slidenum">
              <a:rPr lang="en-GB" smtClean="0"/>
              <a:t>‹#›</a:t>
            </a:fld>
            <a:endParaRPr lang="en-GB"/>
          </a:p>
        </p:txBody>
      </p:sp>
    </p:spTree>
    <p:extLst>
      <p:ext uri="{BB962C8B-B14F-4D97-AF65-F5344CB8AC3E}">
        <p14:creationId xmlns:p14="http://schemas.microsoft.com/office/powerpoint/2010/main" val="904168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2.xml"/><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video" Target="https://www.youtube.com/embed/JmpVaBA2m30?start=21&amp;feature=oembed" TargetMode="External"/><Relationship Id="rId5" Type="http://schemas.openxmlformats.org/officeDocument/2006/relationships/image" Target="../media/image1.png"/><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1.png"/><Relationship Id="rId5" Type="http://schemas.openxmlformats.org/officeDocument/2006/relationships/image" Target="../media/image7.pn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png"/><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www.clearreview.com/" TargetMode="External"/><Relationship Id="rId1" Type="http://schemas.openxmlformats.org/officeDocument/2006/relationships/slideLayout" Target="../slideLayouts/slideLayout4.xml"/><Relationship Id="rId5" Type="http://schemas.openxmlformats.org/officeDocument/2006/relationships/image" Target="../media/image1.png"/><Relationship Id="rId4" Type="http://schemas.openxmlformats.org/officeDocument/2006/relationships/image" Target="../media/image11.png"/></Relationships>
</file>

<file path=ppt/slides/_rels/slide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2.xml"/><Relationship Id="rId1" Type="http://schemas.openxmlformats.org/officeDocument/2006/relationships/video" Target="https://www.youtube.com/embed/gdp4sPviV74" TargetMode="External"/><Relationship Id="rId4" Type="http://schemas.openxmlformats.org/officeDocument/2006/relationships/image" Target="../media/image1.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png"/><Relationship Id="rId4" Type="http://schemas.openxmlformats.org/officeDocument/2006/relationships/image" Target="../media/image9.png"/></Relationships>
</file>

<file path=ppt/slides/_rels/slide2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slideLayout" Target="../slideLayouts/slideLayout2.xml"/><Relationship Id="rId1" Type="http://schemas.openxmlformats.org/officeDocument/2006/relationships/video" Target="https://www.youtube.com/embed/aix8gykBbPw?feature=oembed" TargetMode="External"/><Relationship Id="rId6" Type="http://schemas.openxmlformats.org/officeDocument/2006/relationships/image" Target="../media/image1.png"/><Relationship Id="rId5" Type="http://schemas.openxmlformats.org/officeDocument/2006/relationships/image" Target="../media/image17.jpeg"/><Relationship Id="rId4" Type="http://schemas.openxmlformats.org/officeDocument/2006/relationships/image" Target="../media/image16.png"/></Relationships>
</file>

<file path=ppt/slides/_rels/slide2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8.png"/><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www.youtube.com/watch?v=ulnq24Exnbc" TargetMode="External"/><Relationship Id="rId2" Type="http://schemas.openxmlformats.org/officeDocument/2006/relationships/hyperlink" Target="https://www.youtube.com/watch?v=7CX73qOuIiE" TargetMode="Externa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3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13.xml"/><Relationship Id="rId4" Type="http://schemas.openxmlformats.org/officeDocument/2006/relationships/image" Target="../media/image1.png"/></Relationships>
</file>

<file path=ppt/slides/_rels/slide3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png"/><Relationship Id="rId4" Type="http://schemas.openxmlformats.org/officeDocument/2006/relationships/hyperlink" Target="https://www.rawpixel.com/search/quize" TargetMode="External"/></Relationships>
</file>

<file path=ppt/slides/_rels/slide39.xml.rels><?xml version="1.0" encoding="UTF-8" standalone="yes"?>
<Relationships xmlns="http://schemas.openxmlformats.org/package/2006/relationships"><Relationship Id="rId3" Type="http://schemas.openxmlformats.org/officeDocument/2006/relationships/hyperlink" Target="https://profesoracarolinapr.blogspot.com/2018/06/la-innovacion-educativa.html" TargetMode="External"/><Relationship Id="rId2" Type="http://schemas.openxmlformats.org/officeDocument/2006/relationships/image" Target="../media/image22.jpg"/><Relationship Id="rId1" Type="http://schemas.openxmlformats.org/officeDocument/2006/relationships/slideLayout" Target="../slideLayouts/slideLayout2.xml"/><Relationship Id="rId5" Type="http://schemas.openxmlformats.org/officeDocument/2006/relationships/image" Target="../media/image1.png"/><Relationship Id="rId4" Type="http://schemas.openxmlformats.org/officeDocument/2006/relationships/image" Target="../media/image2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81317620-DA92-412E-917D-5124DAB6595D}"/>
              </a:ext>
            </a:extLst>
          </p:cNvPr>
          <p:cNvSpPr>
            <a:spLocks noGrp="1" noChangeArrowheads="1"/>
          </p:cNvSpPr>
          <p:nvPr>
            <p:ph type="ctrTitle"/>
          </p:nvPr>
        </p:nvSpPr>
        <p:spPr>
          <a:xfrm>
            <a:off x="2541355" y="3429000"/>
            <a:ext cx="6479458" cy="1759531"/>
          </a:xfrm>
        </p:spPr>
        <p:txBody>
          <a:bodyPr rtlCol="0" anchor="t">
            <a:normAutofit/>
          </a:bodyPr>
          <a:lstStyle/>
          <a:p>
            <a:pPr>
              <a:lnSpc>
                <a:spcPct val="120000"/>
              </a:lnSpc>
              <a:defRPr/>
            </a:pPr>
            <a:r>
              <a:rPr lang="en-US" altLang="en-US" sz="4000" b="1" dirty="0">
                <a:highlight>
                  <a:srgbClr val="FFFFCC"/>
                </a:highlight>
              </a:rPr>
              <a:t>Week 4 – Managing Performance and Reward</a:t>
            </a:r>
            <a:endParaRPr lang="en-US" altLang="en-US" sz="4000" b="1" dirty="0">
              <a:highlight>
                <a:srgbClr val="FFFF00"/>
              </a:highlight>
            </a:endParaRPr>
          </a:p>
        </p:txBody>
      </p:sp>
      <p:sp>
        <p:nvSpPr>
          <p:cNvPr id="3" name="Subtitle 2">
            <a:extLst>
              <a:ext uri="{FF2B5EF4-FFF2-40B4-BE49-F238E27FC236}">
                <a16:creationId xmlns:a16="http://schemas.microsoft.com/office/drawing/2014/main" id="{FCAC4F73-FF53-4D5C-8B79-55DC3DBAFC44}"/>
              </a:ext>
            </a:extLst>
          </p:cNvPr>
          <p:cNvSpPr>
            <a:spLocks noGrp="1"/>
          </p:cNvSpPr>
          <p:nvPr>
            <p:ph type="subTitle" idx="1"/>
          </p:nvPr>
        </p:nvSpPr>
        <p:spPr>
          <a:xfrm>
            <a:off x="1339201" y="114300"/>
            <a:ext cx="8547545" cy="2064774"/>
          </a:xfrm>
        </p:spPr>
        <p:txBody>
          <a:bodyPr>
            <a:normAutofit/>
          </a:bodyPr>
          <a:lstStyle/>
          <a:p>
            <a:r>
              <a:rPr lang="en-GB" sz="4000" b="1" dirty="0">
                <a:solidFill>
                  <a:srgbClr val="FF0000"/>
                </a:solidFill>
                <a:highlight>
                  <a:srgbClr val="FFFF00"/>
                </a:highlight>
              </a:rPr>
              <a:t>Developing and Managing Individuals and Teams (LCLM5002_BIRM)</a:t>
            </a:r>
          </a:p>
          <a:p>
            <a:endParaRPr lang="en-GB" b="1" dirty="0">
              <a:solidFill>
                <a:srgbClr val="FF0000"/>
              </a:solidFill>
            </a:endParaRPr>
          </a:p>
        </p:txBody>
      </p:sp>
      <p:pic>
        <p:nvPicPr>
          <p:cNvPr id="2" name="Picture 1">
            <a:extLst>
              <a:ext uri="{FF2B5EF4-FFF2-40B4-BE49-F238E27FC236}">
                <a16:creationId xmlns:a16="http://schemas.microsoft.com/office/drawing/2014/main" id="{175DFA8B-A111-553D-7B48-FA6CC05D651A}"/>
              </a:ext>
            </a:extLst>
          </p:cNvPr>
          <p:cNvPicPr>
            <a:picLocks noChangeAspect="1"/>
          </p:cNvPicPr>
          <p:nvPr/>
        </p:nvPicPr>
        <p:blipFill>
          <a:blip r:embed="rId3"/>
          <a:stretch>
            <a:fillRect/>
          </a:stretch>
        </p:blipFill>
        <p:spPr>
          <a:xfrm>
            <a:off x="1" y="5210161"/>
            <a:ext cx="12192000" cy="1647839"/>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3C8B361C-B183-46E8-81CF-7ECAA5BC79CB}"/>
              </a:ext>
            </a:extLst>
          </p:cNvPr>
          <p:cNvSpPr>
            <a:spLocks noGrp="1"/>
          </p:cNvSpPr>
          <p:nvPr>
            <p:ph type="body" sz="quarter" idx="10"/>
          </p:nvPr>
        </p:nvSpPr>
        <p:spPr>
          <a:xfrm>
            <a:off x="1734650" y="0"/>
            <a:ext cx="8722700" cy="979341"/>
          </a:xfrm>
        </p:spPr>
        <p:txBody>
          <a:bodyPr/>
          <a:lstStyle/>
          <a:p>
            <a:pPr algn="ctr"/>
            <a:r>
              <a:rPr lang="en-GB" sz="3200" b="1" dirty="0">
                <a:solidFill>
                  <a:schemeClr val="tx1"/>
                </a:solidFill>
              </a:rPr>
              <a:t>Managing Performance and reward</a:t>
            </a:r>
          </a:p>
          <a:p>
            <a:endParaRPr lang="en-GB" sz="2176" dirty="0">
              <a:solidFill>
                <a:schemeClr val="tx1"/>
              </a:solidFill>
            </a:endParaRPr>
          </a:p>
          <a:p>
            <a:endParaRPr lang="en-GB" sz="2176" dirty="0">
              <a:solidFill>
                <a:schemeClr val="tx1"/>
              </a:solidFill>
            </a:endParaRPr>
          </a:p>
        </p:txBody>
      </p:sp>
      <p:sp>
        <p:nvSpPr>
          <p:cNvPr id="7" name="Text Placeholder 7">
            <a:extLst>
              <a:ext uri="{FF2B5EF4-FFF2-40B4-BE49-F238E27FC236}">
                <a16:creationId xmlns:a16="http://schemas.microsoft.com/office/drawing/2014/main" id="{00AAE01B-8528-4B9C-B7AA-E2D4848DBC8F}"/>
              </a:ext>
            </a:extLst>
          </p:cNvPr>
          <p:cNvSpPr>
            <a:spLocks noGrp="1"/>
          </p:cNvSpPr>
          <p:nvPr>
            <p:ph type="body" sz="quarter" idx="13"/>
          </p:nvPr>
        </p:nvSpPr>
        <p:spPr>
          <a:xfrm>
            <a:off x="1346201" y="635001"/>
            <a:ext cx="9499600" cy="5079392"/>
          </a:xfrm>
        </p:spPr>
        <p:txBody>
          <a:bodyPr/>
          <a:lstStyle/>
          <a:p>
            <a:pPr marL="0" indent="0">
              <a:buNone/>
            </a:pPr>
            <a:r>
              <a:rPr lang="en-GB" dirty="0"/>
              <a:t>			</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			   ©Prof DGP</a:t>
            </a:r>
          </a:p>
        </p:txBody>
      </p:sp>
      <p:pic>
        <p:nvPicPr>
          <p:cNvPr id="2" name="Picture 1">
            <a:extLst>
              <a:ext uri="{FF2B5EF4-FFF2-40B4-BE49-F238E27FC236}">
                <a16:creationId xmlns:a16="http://schemas.microsoft.com/office/drawing/2014/main" id="{D799B3E7-EC03-4733-B37E-CBD29289B35F}"/>
              </a:ext>
            </a:extLst>
          </p:cNvPr>
          <p:cNvPicPr>
            <a:picLocks noChangeAspect="1"/>
          </p:cNvPicPr>
          <p:nvPr/>
        </p:nvPicPr>
        <p:blipFill>
          <a:blip r:embed="rId3"/>
          <a:stretch>
            <a:fillRect/>
          </a:stretch>
        </p:blipFill>
        <p:spPr>
          <a:xfrm>
            <a:off x="1023449" y="546100"/>
            <a:ext cx="9557093" cy="4664061"/>
          </a:xfrm>
          <a:prstGeom prst="rect">
            <a:avLst/>
          </a:prstGeom>
        </p:spPr>
      </p:pic>
      <p:pic>
        <p:nvPicPr>
          <p:cNvPr id="5" name="Picture 4">
            <a:extLst>
              <a:ext uri="{FF2B5EF4-FFF2-40B4-BE49-F238E27FC236}">
                <a16:creationId xmlns:a16="http://schemas.microsoft.com/office/drawing/2014/main" id="{A33B846B-61E5-C5F5-9F7A-522CBE8B1D62}"/>
              </a:ext>
            </a:extLst>
          </p:cNvPr>
          <p:cNvPicPr>
            <a:picLocks noChangeAspect="1"/>
          </p:cNvPicPr>
          <p:nvPr/>
        </p:nvPicPr>
        <p:blipFill>
          <a:blip r:embed="rId4"/>
          <a:stretch>
            <a:fillRect/>
          </a:stretch>
        </p:blipFill>
        <p:spPr>
          <a:xfrm>
            <a:off x="1" y="5210161"/>
            <a:ext cx="12192000" cy="1647839"/>
          </a:xfrm>
          <a:prstGeom prst="rect">
            <a:avLst/>
          </a:prstGeom>
        </p:spPr>
      </p:pic>
    </p:spTree>
    <p:extLst>
      <p:ext uri="{BB962C8B-B14F-4D97-AF65-F5344CB8AC3E}">
        <p14:creationId xmlns:p14="http://schemas.microsoft.com/office/powerpoint/2010/main" val="36392511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A090BAED-EF7C-4313-B75F-1613FC06664C}"/>
              </a:ext>
            </a:extLst>
          </p:cNvPr>
          <p:cNvSpPr>
            <a:spLocks noGrp="1"/>
          </p:cNvSpPr>
          <p:nvPr>
            <p:ph type="body" sz="quarter" idx="10"/>
          </p:nvPr>
        </p:nvSpPr>
        <p:spPr>
          <a:xfrm>
            <a:off x="1525367" y="566407"/>
            <a:ext cx="8722700" cy="840362"/>
          </a:xfrm>
        </p:spPr>
        <p:txBody>
          <a:bodyPr>
            <a:normAutofit/>
          </a:bodyPr>
          <a:lstStyle/>
          <a:p>
            <a:r>
              <a:rPr lang="en-GB" b="1" i="1" dirty="0">
                <a:solidFill>
                  <a:schemeClr val="tx1"/>
                </a:solidFill>
              </a:rPr>
              <a:t>Performance and reward management in the context of HRM- Part 1. </a:t>
            </a:r>
            <a:endParaRPr lang="en-GB" sz="3264" dirty="0">
              <a:solidFill>
                <a:schemeClr val="tx1"/>
              </a:solidFill>
            </a:endParaRPr>
          </a:p>
        </p:txBody>
      </p:sp>
      <p:sp>
        <p:nvSpPr>
          <p:cNvPr id="8" name="Text Placeholder 7">
            <a:extLst>
              <a:ext uri="{FF2B5EF4-FFF2-40B4-BE49-F238E27FC236}">
                <a16:creationId xmlns:a16="http://schemas.microsoft.com/office/drawing/2014/main" id="{BB852263-57E7-41BA-A6CD-3407D525ECEF}"/>
              </a:ext>
            </a:extLst>
          </p:cNvPr>
          <p:cNvSpPr>
            <a:spLocks noGrp="1"/>
          </p:cNvSpPr>
          <p:nvPr>
            <p:ph type="body" sz="quarter" idx="13"/>
          </p:nvPr>
        </p:nvSpPr>
        <p:spPr>
          <a:xfrm>
            <a:off x="1525367" y="1796577"/>
            <a:ext cx="9064447" cy="4110533"/>
          </a:xfrm>
        </p:spPr>
        <p:txBody>
          <a:bodyPr/>
          <a:lstStyle/>
          <a:p>
            <a:pPr marL="414589" lvl="1" indent="0">
              <a:lnSpc>
                <a:spcPct val="150000"/>
              </a:lnSpc>
              <a:buNone/>
            </a:pPr>
            <a:endParaRPr lang="en-GB" sz="1814" dirty="0">
              <a:cs typeface="Times New Roman"/>
            </a:endParaRPr>
          </a:p>
          <a:p>
            <a:pPr marL="0" indent="0">
              <a:buNone/>
            </a:pPr>
            <a:endParaRPr lang="en-GB" sz="1814" dirty="0"/>
          </a:p>
        </p:txBody>
      </p:sp>
      <p:sp>
        <p:nvSpPr>
          <p:cNvPr id="2" name="Rectangle 1">
            <a:extLst>
              <a:ext uri="{FF2B5EF4-FFF2-40B4-BE49-F238E27FC236}">
                <a16:creationId xmlns:a16="http://schemas.microsoft.com/office/drawing/2014/main" id="{12428BCE-77EF-40D3-AC39-4C94C09083BB}"/>
              </a:ext>
            </a:extLst>
          </p:cNvPr>
          <p:cNvSpPr/>
          <p:nvPr/>
        </p:nvSpPr>
        <p:spPr>
          <a:xfrm>
            <a:off x="1786403" y="1841026"/>
            <a:ext cx="7770334" cy="2804679"/>
          </a:xfrm>
          <a:prstGeom prst="rect">
            <a:avLst/>
          </a:prstGeom>
        </p:spPr>
        <p:txBody>
          <a:bodyPr wrap="square">
            <a:spAutoFit/>
          </a:bodyPr>
          <a:lstStyle/>
          <a:p>
            <a:pPr>
              <a:lnSpc>
                <a:spcPct val="107000"/>
              </a:lnSpc>
            </a:pPr>
            <a:r>
              <a:rPr lang="en-GB" sz="2176" dirty="0">
                <a:latin typeface="+mj-lt"/>
                <a:ea typeface="Times New Roman" panose="02020603050405020304" pitchFamily="18" charset="0"/>
                <a:cs typeface="Times New Roman" panose="02020603050405020304" pitchFamily="18" charset="0"/>
              </a:rPr>
              <a:t>The aims of this module are: </a:t>
            </a:r>
            <a:endParaRPr lang="en-GB" sz="1814" dirty="0">
              <a:latin typeface="+mj-lt"/>
              <a:ea typeface="Calibri" panose="020F0502020204030204" pitchFamily="34" charset="0"/>
              <a:cs typeface="Times New Roman" panose="02020603050405020304" pitchFamily="18" charset="0"/>
            </a:endParaRPr>
          </a:p>
          <a:p>
            <a:pPr marL="310942" indent="-310942">
              <a:lnSpc>
                <a:spcPct val="107000"/>
              </a:lnSpc>
              <a:buSzPts val="1100"/>
              <a:buFont typeface="Wingdings" panose="05000000000000000000" pitchFamily="2" charset="2"/>
              <a:buChar char="§"/>
            </a:pPr>
            <a:r>
              <a:rPr lang="en-GB" sz="2176" dirty="0">
                <a:latin typeface="+mj-lt"/>
                <a:ea typeface="Times New Roman" panose="02020603050405020304" pitchFamily="18" charset="0"/>
                <a:cs typeface="Times New Roman" panose="02020603050405020304" pitchFamily="18" charset="0"/>
              </a:rPr>
              <a:t>To highlight the role performance management to the overall organisational strategy</a:t>
            </a:r>
            <a:endParaRPr lang="en-GB" sz="1814" dirty="0">
              <a:latin typeface="+mj-lt"/>
              <a:ea typeface="Calibri" panose="020F0502020204030204" pitchFamily="34" charset="0"/>
              <a:cs typeface="Times New Roman" panose="02020603050405020304" pitchFamily="18" charset="0"/>
            </a:endParaRPr>
          </a:p>
          <a:p>
            <a:pPr marL="310942" indent="-310942">
              <a:lnSpc>
                <a:spcPct val="107000"/>
              </a:lnSpc>
              <a:buSzPts val="1100"/>
              <a:buFont typeface="Wingdings" panose="05000000000000000000" pitchFamily="2" charset="2"/>
              <a:buChar char="§"/>
            </a:pPr>
            <a:r>
              <a:rPr lang="en-GB" sz="1814" dirty="0">
                <a:latin typeface="+mj-lt"/>
                <a:ea typeface="Calibri" panose="020F0502020204030204" pitchFamily="34" charset="0"/>
                <a:cs typeface="Times New Roman" panose="02020603050405020304" pitchFamily="18" charset="0"/>
              </a:rPr>
              <a:t> </a:t>
            </a:r>
            <a:r>
              <a:rPr lang="en-GB" sz="2176" dirty="0">
                <a:latin typeface="+mj-lt"/>
                <a:ea typeface="Times New Roman" panose="02020603050405020304" pitchFamily="18" charset="0"/>
              </a:rPr>
              <a:t>To highlight the role of reward management to the overall organisational strategy  </a:t>
            </a:r>
          </a:p>
          <a:p>
            <a:endParaRPr lang="en-GB" sz="2176" dirty="0">
              <a:latin typeface="+mj-lt"/>
            </a:endParaRPr>
          </a:p>
          <a:p>
            <a:r>
              <a:rPr lang="en-GB" sz="2176" dirty="0">
                <a:latin typeface="+mj-lt"/>
              </a:rPr>
              <a:t>Today's session will </a:t>
            </a:r>
            <a:r>
              <a:rPr lang="en-GB" sz="1632" dirty="0">
                <a:latin typeface="+mj-lt"/>
              </a:rPr>
              <a:t>Define performance and reward in the context of organisational strategy</a:t>
            </a:r>
            <a:r>
              <a:rPr lang="en-GB" sz="1632" i="1" dirty="0">
                <a:latin typeface="+mj-lt"/>
              </a:rPr>
              <a:t> </a:t>
            </a:r>
            <a:endParaRPr lang="en-GB" sz="2176" dirty="0">
              <a:latin typeface="+mj-lt"/>
            </a:endParaRPr>
          </a:p>
        </p:txBody>
      </p:sp>
      <p:pic>
        <p:nvPicPr>
          <p:cNvPr id="4" name="Picture 3">
            <a:extLst>
              <a:ext uri="{FF2B5EF4-FFF2-40B4-BE49-F238E27FC236}">
                <a16:creationId xmlns:a16="http://schemas.microsoft.com/office/drawing/2014/main" id="{E2FE78C9-F61D-10A5-2BAB-E9805C41977E}"/>
              </a:ext>
            </a:extLst>
          </p:cNvPr>
          <p:cNvPicPr>
            <a:picLocks noChangeAspect="1"/>
          </p:cNvPicPr>
          <p:nvPr/>
        </p:nvPicPr>
        <p:blipFill>
          <a:blip r:embed="rId2"/>
          <a:stretch>
            <a:fillRect/>
          </a:stretch>
        </p:blipFill>
        <p:spPr>
          <a:xfrm>
            <a:off x="1" y="5210161"/>
            <a:ext cx="12192000" cy="1647839"/>
          </a:xfrm>
          <a:prstGeom prst="rect">
            <a:avLst/>
          </a:prstGeom>
        </p:spPr>
      </p:pic>
    </p:spTree>
    <p:extLst>
      <p:ext uri="{BB962C8B-B14F-4D97-AF65-F5344CB8AC3E}">
        <p14:creationId xmlns:p14="http://schemas.microsoft.com/office/powerpoint/2010/main" val="13491502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0" y="1153573"/>
            <a:ext cx="3214838" cy="3524306"/>
          </a:xfrm>
        </p:spPr>
        <p:txBody>
          <a:bodyPr>
            <a:normAutofit/>
          </a:bodyPr>
          <a:lstStyle/>
          <a:p>
            <a:r>
              <a:rPr lang="en-GB" dirty="0">
                <a:solidFill>
                  <a:srgbClr val="FFFFFF"/>
                </a:solidFill>
              </a:rPr>
              <a:t>Definition of performance management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3975670" y="0"/>
            <a:ext cx="8213282" cy="3942155"/>
          </a:xfrm>
        </p:spPr>
        <p:txBody>
          <a:bodyPr anchor="ctr">
            <a:normAutofit/>
          </a:bodyPr>
          <a:lstStyle/>
          <a:p>
            <a:pPr marL="0" indent="0">
              <a:buNone/>
              <a:defRPr/>
            </a:pPr>
            <a:r>
              <a:rPr lang="en-GB" altLang="en-US" dirty="0"/>
              <a:t>“ A process which contributes to the effective management of individuals and teams in order to achieve high levels of organisational performance. As such, it establishes shared understanding about what is to be achieved and an approach to leading and developing people which will ensure that it is achieved”.</a:t>
            </a:r>
          </a:p>
          <a:p>
            <a:pPr marL="0" indent="0">
              <a:buNone/>
              <a:defRPr/>
            </a:pPr>
            <a:r>
              <a:rPr lang="en-GB" altLang="en-US" dirty="0"/>
              <a:t>(Armstrong and Baron, 2004)</a:t>
            </a:r>
          </a:p>
          <a:p>
            <a:pPr marL="0" indent="0">
              <a:buNone/>
            </a:pPr>
            <a:endParaRPr lang="en-GB" dirty="0"/>
          </a:p>
        </p:txBody>
      </p:sp>
      <p:pic>
        <p:nvPicPr>
          <p:cNvPr id="4" name="Online Media 3" title="HR Tutorial - Performance management system">
            <a:hlinkClick r:id="" action="ppaction://media"/>
            <a:extLst>
              <a:ext uri="{FF2B5EF4-FFF2-40B4-BE49-F238E27FC236}">
                <a16:creationId xmlns:a16="http://schemas.microsoft.com/office/drawing/2014/main" id="{B1D7C2F8-1F03-8FE1-83F5-891D40AAC37B}"/>
              </a:ext>
            </a:extLst>
          </p:cNvPr>
          <p:cNvPicPr>
            <a:picLocks noRot="1" noChangeAspect="1"/>
          </p:cNvPicPr>
          <p:nvPr>
            <a:videoFile r:link="rId1"/>
          </p:nvPr>
        </p:nvPicPr>
        <p:blipFill>
          <a:blip r:embed="rId4"/>
          <a:stretch>
            <a:fillRect/>
          </a:stretch>
        </p:blipFill>
        <p:spPr>
          <a:xfrm>
            <a:off x="7187460" y="3429000"/>
            <a:ext cx="4918660" cy="1923545"/>
          </a:xfrm>
          <a:prstGeom prst="rect">
            <a:avLst/>
          </a:prstGeom>
        </p:spPr>
      </p:pic>
      <p:pic>
        <p:nvPicPr>
          <p:cNvPr id="5" name="Picture 4">
            <a:extLst>
              <a:ext uri="{FF2B5EF4-FFF2-40B4-BE49-F238E27FC236}">
                <a16:creationId xmlns:a16="http://schemas.microsoft.com/office/drawing/2014/main" id="{7363BCDD-7A3C-BB27-297D-1EC2BAE8FD9F}"/>
              </a:ext>
            </a:extLst>
          </p:cNvPr>
          <p:cNvPicPr>
            <a:picLocks noChangeAspect="1"/>
          </p:cNvPicPr>
          <p:nvPr/>
        </p:nvPicPr>
        <p:blipFill>
          <a:blip r:embed="rId5"/>
          <a:stretch>
            <a:fillRect/>
          </a:stretch>
        </p:blipFill>
        <p:spPr>
          <a:xfrm>
            <a:off x="0" y="5263645"/>
            <a:ext cx="12192000" cy="1647839"/>
          </a:xfrm>
          <a:prstGeom prst="rect">
            <a:avLst/>
          </a:prstGeom>
        </p:spPr>
      </p:pic>
    </p:spTree>
    <p:extLst>
      <p:ext uri="{BB962C8B-B14F-4D97-AF65-F5344CB8AC3E}">
        <p14:creationId xmlns:p14="http://schemas.microsoft.com/office/powerpoint/2010/main" val="127168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42727A-831B-4FC5-9AD8-13DC29064D67}"/>
              </a:ext>
            </a:extLst>
          </p:cNvPr>
          <p:cNvSpPr>
            <a:spLocks noGrp="1"/>
          </p:cNvSpPr>
          <p:nvPr>
            <p:ph type="title"/>
          </p:nvPr>
        </p:nvSpPr>
        <p:spPr>
          <a:xfrm>
            <a:off x="686834" y="1153572"/>
            <a:ext cx="3200400" cy="4461163"/>
          </a:xfrm>
        </p:spPr>
        <p:txBody>
          <a:bodyPr>
            <a:normAutofit/>
          </a:bodyPr>
          <a:lstStyle/>
          <a:p>
            <a:r>
              <a:rPr lang="en-GB">
                <a:solidFill>
                  <a:srgbClr val="FFFFFF"/>
                </a:solidFill>
              </a:rPr>
              <a:t>Performance management is about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0942DC5-6F1E-4520-8844-EAE70E7CC679}"/>
              </a:ext>
            </a:extLst>
          </p:cNvPr>
          <p:cNvSpPr>
            <a:spLocks noGrp="1"/>
          </p:cNvSpPr>
          <p:nvPr>
            <p:ph idx="1"/>
          </p:nvPr>
        </p:nvSpPr>
        <p:spPr>
          <a:xfrm>
            <a:off x="4447308" y="591344"/>
            <a:ext cx="6906491" cy="5585619"/>
          </a:xfrm>
        </p:spPr>
        <p:txBody>
          <a:bodyPr anchor="ctr">
            <a:normAutofit/>
          </a:bodyPr>
          <a:lstStyle/>
          <a:p>
            <a:r>
              <a:rPr lang="en-GB" dirty="0"/>
              <a:t>Reviewing current performance and the factors that might affect future performance; and </a:t>
            </a:r>
          </a:p>
          <a:p>
            <a:r>
              <a:rPr lang="en-GB" dirty="0"/>
              <a:t>Taking decisions in response to that information; so that appropriate actions are taken in order to make future performance better than it might otherwise be. Performance management is about having the energy to make things better, taking timely action to address problems and making best use of resources to address agreed priorities. </a:t>
            </a:r>
          </a:p>
          <a:p>
            <a:pPr marL="0" indent="0">
              <a:buNone/>
            </a:pPr>
            <a:endParaRPr lang="en-GB" dirty="0"/>
          </a:p>
        </p:txBody>
      </p:sp>
      <p:pic>
        <p:nvPicPr>
          <p:cNvPr id="4" name="Picture 3">
            <a:extLst>
              <a:ext uri="{FF2B5EF4-FFF2-40B4-BE49-F238E27FC236}">
                <a16:creationId xmlns:a16="http://schemas.microsoft.com/office/drawing/2014/main" id="{5BA4B036-38A4-10DE-949E-37B9F41B3EA0}"/>
              </a:ext>
            </a:extLst>
          </p:cNvPr>
          <p:cNvPicPr>
            <a:picLocks noChangeAspect="1"/>
          </p:cNvPicPr>
          <p:nvPr/>
        </p:nvPicPr>
        <p:blipFill>
          <a:blip r:embed="rId2"/>
          <a:stretch>
            <a:fillRect/>
          </a:stretch>
        </p:blipFill>
        <p:spPr>
          <a:xfrm>
            <a:off x="1" y="5210161"/>
            <a:ext cx="12192000" cy="1647839"/>
          </a:xfrm>
          <a:prstGeom prst="rect">
            <a:avLst/>
          </a:prstGeom>
        </p:spPr>
      </p:pic>
    </p:spTree>
    <p:extLst>
      <p:ext uri="{BB962C8B-B14F-4D97-AF65-F5344CB8AC3E}">
        <p14:creationId xmlns:p14="http://schemas.microsoft.com/office/powerpoint/2010/main" val="41505327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2727A-831B-4FC5-9AD8-13DC29064D67}"/>
              </a:ext>
            </a:extLst>
          </p:cNvPr>
          <p:cNvSpPr>
            <a:spLocks noGrp="1"/>
          </p:cNvSpPr>
          <p:nvPr>
            <p:ph type="title"/>
          </p:nvPr>
        </p:nvSpPr>
        <p:spPr/>
        <p:txBody>
          <a:bodyPr/>
          <a:lstStyle/>
          <a:p>
            <a:r>
              <a:rPr lang="en-GB" dirty="0"/>
              <a:t>More on PM definition </a:t>
            </a:r>
          </a:p>
        </p:txBody>
      </p:sp>
      <p:pic>
        <p:nvPicPr>
          <p:cNvPr id="4" name="Content Placeholder 3">
            <a:extLst>
              <a:ext uri="{FF2B5EF4-FFF2-40B4-BE49-F238E27FC236}">
                <a16:creationId xmlns:a16="http://schemas.microsoft.com/office/drawing/2014/main" id="{8BB6361D-B70C-40E5-930A-F261B2CF9A3B}"/>
              </a:ext>
            </a:extLst>
          </p:cNvPr>
          <p:cNvPicPr>
            <a:picLocks noGrp="1" noChangeAspect="1"/>
          </p:cNvPicPr>
          <p:nvPr>
            <p:ph idx="1"/>
          </p:nvPr>
        </p:nvPicPr>
        <p:blipFill>
          <a:blip r:embed="rId2"/>
          <a:stretch>
            <a:fillRect/>
          </a:stretch>
        </p:blipFill>
        <p:spPr>
          <a:xfrm>
            <a:off x="2205055" y="2412789"/>
            <a:ext cx="6365272" cy="1840083"/>
          </a:xfrm>
          <a:prstGeom prst="rect">
            <a:avLst/>
          </a:prstGeom>
        </p:spPr>
      </p:pic>
      <p:pic>
        <p:nvPicPr>
          <p:cNvPr id="5" name="Picture 4">
            <a:extLst>
              <a:ext uri="{FF2B5EF4-FFF2-40B4-BE49-F238E27FC236}">
                <a16:creationId xmlns:a16="http://schemas.microsoft.com/office/drawing/2014/main" id="{5CA2491F-4462-4955-ABEC-B80C1D2B0B89}"/>
              </a:ext>
            </a:extLst>
          </p:cNvPr>
          <p:cNvPicPr>
            <a:picLocks noChangeAspect="1"/>
          </p:cNvPicPr>
          <p:nvPr/>
        </p:nvPicPr>
        <p:blipFill>
          <a:blip r:embed="rId3"/>
          <a:stretch>
            <a:fillRect/>
          </a:stretch>
        </p:blipFill>
        <p:spPr>
          <a:xfrm>
            <a:off x="5387691" y="974734"/>
            <a:ext cx="3948407" cy="1473383"/>
          </a:xfrm>
          <a:prstGeom prst="rect">
            <a:avLst/>
          </a:prstGeom>
        </p:spPr>
      </p:pic>
      <p:pic>
        <p:nvPicPr>
          <p:cNvPr id="6" name="Picture 5">
            <a:extLst>
              <a:ext uri="{FF2B5EF4-FFF2-40B4-BE49-F238E27FC236}">
                <a16:creationId xmlns:a16="http://schemas.microsoft.com/office/drawing/2014/main" id="{50E8E49A-51D3-4215-B261-B168421DBB13}"/>
              </a:ext>
            </a:extLst>
          </p:cNvPr>
          <p:cNvPicPr>
            <a:picLocks noChangeAspect="1"/>
          </p:cNvPicPr>
          <p:nvPr/>
        </p:nvPicPr>
        <p:blipFill>
          <a:blip r:embed="rId4"/>
          <a:stretch>
            <a:fillRect/>
          </a:stretch>
        </p:blipFill>
        <p:spPr>
          <a:xfrm>
            <a:off x="7165514" y="4252872"/>
            <a:ext cx="3254051" cy="1062400"/>
          </a:xfrm>
          <a:prstGeom prst="rect">
            <a:avLst/>
          </a:prstGeom>
        </p:spPr>
      </p:pic>
      <p:pic>
        <p:nvPicPr>
          <p:cNvPr id="7" name="Picture 6">
            <a:extLst>
              <a:ext uri="{FF2B5EF4-FFF2-40B4-BE49-F238E27FC236}">
                <a16:creationId xmlns:a16="http://schemas.microsoft.com/office/drawing/2014/main" id="{1D1925AA-9AB5-4971-960D-D4718155422F}"/>
              </a:ext>
            </a:extLst>
          </p:cNvPr>
          <p:cNvPicPr>
            <a:picLocks noChangeAspect="1"/>
          </p:cNvPicPr>
          <p:nvPr/>
        </p:nvPicPr>
        <p:blipFill>
          <a:blip r:embed="rId5"/>
          <a:stretch>
            <a:fillRect/>
          </a:stretch>
        </p:blipFill>
        <p:spPr>
          <a:xfrm>
            <a:off x="6446935" y="4273610"/>
            <a:ext cx="718579" cy="958106"/>
          </a:xfrm>
          <a:prstGeom prst="rect">
            <a:avLst/>
          </a:prstGeom>
        </p:spPr>
      </p:pic>
      <p:sp>
        <p:nvSpPr>
          <p:cNvPr id="8" name="Rectangle 7">
            <a:extLst>
              <a:ext uri="{FF2B5EF4-FFF2-40B4-BE49-F238E27FC236}">
                <a16:creationId xmlns:a16="http://schemas.microsoft.com/office/drawing/2014/main" id="{11189C36-E04B-43DD-A36C-B4FE8BBC1CBB}"/>
              </a:ext>
            </a:extLst>
          </p:cNvPr>
          <p:cNvSpPr/>
          <p:nvPr/>
        </p:nvSpPr>
        <p:spPr>
          <a:xfrm>
            <a:off x="2605587" y="4625032"/>
            <a:ext cx="2728824" cy="434863"/>
          </a:xfrm>
          <a:prstGeom prst="rect">
            <a:avLst/>
          </a:prstGeom>
        </p:spPr>
        <p:txBody>
          <a:bodyPr wrap="none">
            <a:spAutoFit/>
          </a:bodyPr>
          <a:lstStyle/>
          <a:p>
            <a:r>
              <a:rPr lang="en-GB" sz="2226" dirty="0"/>
              <a:t>Armstrong (1998, p.7)</a:t>
            </a:r>
          </a:p>
        </p:txBody>
      </p:sp>
      <p:pic>
        <p:nvPicPr>
          <p:cNvPr id="3" name="Picture 2">
            <a:extLst>
              <a:ext uri="{FF2B5EF4-FFF2-40B4-BE49-F238E27FC236}">
                <a16:creationId xmlns:a16="http://schemas.microsoft.com/office/drawing/2014/main" id="{8FE54837-702F-CAD6-D1D1-1E1C4B6CB255}"/>
              </a:ext>
            </a:extLst>
          </p:cNvPr>
          <p:cNvPicPr>
            <a:picLocks noChangeAspect="1"/>
          </p:cNvPicPr>
          <p:nvPr/>
        </p:nvPicPr>
        <p:blipFill>
          <a:blip r:embed="rId6"/>
          <a:stretch>
            <a:fillRect/>
          </a:stretch>
        </p:blipFill>
        <p:spPr>
          <a:xfrm>
            <a:off x="1" y="5210161"/>
            <a:ext cx="12192000" cy="1647839"/>
          </a:xfrm>
          <a:prstGeom prst="rect">
            <a:avLst/>
          </a:prstGeom>
        </p:spPr>
      </p:pic>
    </p:spTree>
    <p:extLst>
      <p:ext uri="{BB962C8B-B14F-4D97-AF65-F5344CB8AC3E}">
        <p14:creationId xmlns:p14="http://schemas.microsoft.com/office/powerpoint/2010/main" val="11771697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Performance management should </a:t>
            </a:r>
          </a:p>
        </p:txBody>
      </p:sp>
      <p:sp>
        <p:nvSpPr>
          <p:cNvPr id="15" name="Arc 1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6" name="Content Placeholder 5">
            <a:extLst>
              <a:ext uri="{FF2B5EF4-FFF2-40B4-BE49-F238E27FC236}">
                <a16:creationId xmlns:a16="http://schemas.microsoft.com/office/drawing/2014/main" id="{E68F0552-C101-4FFF-90A6-6D27CD8DB1B5}"/>
              </a:ext>
            </a:extLst>
          </p:cNvPr>
          <p:cNvSpPr>
            <a:spLocks noGrp="1"/>
          </p:cNvSpPr>
          <p:nvPr>
            <p:ph idx="1"/>
          </p:nvPr>
        </p:nvSpPr>
        <p:spPr>
          <a:xfrm>
            <a:off x="4447308" y="591344"/>
            <a:ext cx="6906491" cy="5585619"/>
          </a:xfrm>
        </p:spPr>
        <p:txBody>
          <a:bodyPr anchor="ctr">
            <a:normAutofit/>
          </a:bodyPr>
          <a:lstStyle/>
          <a:p>
            <a:pPr marL="0" indent="0">
              <a:buNone/>
              <a:defRPr/>
            </a:pPr>
            <a:r>
              <a:rPr lang="en-GB" sz="2200" dirty="0"/>
              <a:t>Should be; </a:t>
            </a:r>
          </a:p>
          <a:p>
            <a:pPr>
              <a:defRPr/>
            </a:pPr>
            <a:r>
              <a:rPr lang="en-GB" sz="2200" b="1" dirty="0"/>
              <a:t>Strategic</a:t>
            </a:r>
            <a:r>
              <a:rPr lang="en-GB" sz="2200" dirty="0"/>
              <a:t> -  about broad issues &amp; long-term goals</a:t>
            </a:r>
          </a:p>
          <a:p>
            <a:pPr>
              <a:defRPr/>
            </a:pPr>
            <a:r>
              <a:rPr lang="en-GB" sz="2200" b="1" dirty="0"/>
              <a:t>Integrated</a:t>
            </a:r>
            <a:r>
              <a:rPr lang="en-GB" sz="2200" dirty="0"/>
              <a:t> – should link various aspects of business, people management, individuals and teams. </a:t>
            </a:r>
          </a:p>
          <a:p>
            <a:pPr marL="0" indent="0">
              <a:buNone/>
              <a:defRPr/>
            </a:pPr>
            <a:r>
              <a:rPr lang="en-GB" sz="2200" dirty="0"/>
              <a:t>And should incorporate;</a:t>
            </a:r>
          </a:p>
          <a:p>
            <a:pPr>
              <a:buFont typeface="Arial" panose="020B0604020202020204" pitchFamily="34" charset="0"/>
              <a:buChar char="•"/>
              <a:defRPr/>
            </a:pPr>
            <a:r>
              <a:rPr lang="en-GB" sz="2200" b="1" dirty="0"/>
              <a:t>Performance Improvement – </a:t>
            </a:r>
            <a:r>
              <a:rPr lang="en-GB" sz="2200" dirty="0"/>
              <a:t>throughout the organisation, in respect of individual, team and organisational effectiveness</a:t>
            </a:r>
          </a:p>
          <a:p>
            <a:pPr>
              <a:buFont typeface="Arial" panose="020B0604020202020204" pitchFamily="34" charset="0"/>
              <a:buChar char="•"/>
              <a:defRPr/>
            </a:pPr>
            <a:r>
              <a:rPr lang="en-GB" sz="2200" b="1" dirty="0"/>
              <a:t>Development  -</a:t>
            </a:r>
            <a:r>
              <a:rPr lang="en-GB" sz="2200" dirty="0"/>
              <a:t> unless there is continuous development of individuals and teams, performance will not improve.</a:t>
            </a:r>
          </a:p>
          <a:p>
            <a:pPr>
              <a:buFont typeface="Arial" panose="020B0604020202020204" pitchFamily="34" charset="0"/>
              <a:buChar char="•"/>
              <a:defRPr/>
            </a:pPr>
            <a:r>
              <a:rPr lang="en-GB" sz="2200" b="1" dirty="0"/>
              <a:t>Managing Behaviour – </a:t>
            </a:r>
            <a:r>
              <a:rPr lang="en-GB" sz="2200" dirty="0"/>
              <a:t>ensuring that individuals are encouraged to behave in a way that allows and fosters better working relationships</a:t>
            </a:r>
          </a:p>
          <a:p>
            <a:pPr marL="0" indent="0">
              <a:buNone/>
              <a:defRPr/>
            </a:pPr>
            <a:r>
              <a:rPr lang="en-GB" sz="2200" dirty="0"/>
              <a:t> [taken from CIPD Performance Management Factsheet, 2014]</a:t>
            </a:r>
            <a:endParaRPr lang="en-GB" sz="2200" b="1" dirty="0"/>
          </a:p>
          <a:p>
            <a:pPr marL="0" indent="0">
              <a:buNone/>
            </a:pPr>
            <a:endParaRPr lang="en-GB" sz="2200" dirty="0"/>
          </a:p>
        </p:txBody>
      </p:sp>
      <p:pic>
        <p:nvPicPr>
          <p:cNvPr id="3" name="Picture 2">
            <a:extLst>
              <a:ext uri="{FF2B5EF4-FFF2-40B4-BE49-F238E27FC236}">
                <a16:creationId xmlns:a16="http://schemas.microsoft.com/office/drawing/2014/main" id="{3FEF1790-8083-13E4-4060-E03FE32A81F0}"/>
              </a:ext>
            </a:extLst>
          </p:cNvPr>
          <p:cNvPicPr>
            <a:picLocks noChangeAspect="1"/>
          </p:cNvPicPr>
          <p:nvPr/>
        </p:nvPicPr>
        <p:blipFill>
          <a:blip r:embed="rId2"/>
          <a:stretch>
            <a:fillRect/>
          </a:stretch>
        </p:blipFill>
        <p:spPr>
          <a:xfrm>
            <a:off x="1" y="5210161"/>
            <a:ext cx="12192000" cy="1647839"/>
          </a:xfrm>
          <a:prstGeom prst="rect">
            <a:avLst/>
          </a:prstGeom>
        </p:spPr>
      </p:pic>
    </p:spTree>
    <p:extLst>
      <p:ext uri="{BB962C8B-B14F-4D97-AF65-F5344CB8AC3E}">
        <p14:creationId xmlns:p14="http://schemas.microsoft.com/office/powerpoint/2010/main" val="26843205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5" name="Rectangle 1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6">
            <a:extLst>
              <a:ext uri="{FF2B5EF4-FFF2-40B4-BE49-F238E27FC236}">
                <a16:creationId xmlns:a16="http://schemas.microsoft.com/office/drawing/2014/main" id="{256D7476-E01F-428E-A1E2-C4E1B5DC4634}"/>
              </a:ext>
            </a:extLst>
          </p:cNvPr>
          <p:cNvSpPr>
            <a:spLocks noGrp="1"/>
          </p:cNvSpPr>
          <p:nvPr>
            <p:ph idx="1"/>
          </p:nvPr>
        </p:nvSpPr>
        <p:spPr>
          <a:xfrm>
            <a:off x="590719" y="2330505"/>
            <a:ext cx="4559425" cy="3979585"/>
          </a:xfrm>
        </p:spPr>
        <p:txBody>
          <a:bodyPr anchor="ctr">
            <a:normAutofit/>
          </a:bodyPr>
          <a:lstStyle/>
          <a:p>
            <a:pPr>
              <a:buNone/>
            </a:pPr>
            <a:r>
              <a:rPr lang="en-GB" sz="2000" dirty="0"/>
              <a:t>Bones (1996) makes an interesting observation :</a:t>
            </a:r>
          </a:p>
          <a:p>
            <a:pPr>
              <a:buNone/>
            </a:pPr>
            <a:endParaRPr lang="en-GB" sz="2000" dirty="0"/>
          </a:p>
          <a:p>
            <a:pPr>
              <a:buNone/>
            </a:pPr>
            <a:r>
              <a:rPr lang="en-GB" sz="2000" dirty="0"/>
              <a:t>	</a:t>
            </a:r>
            <a:r>
              <a:rPr lang="en-GB" sz="2000" i="1" dirty="0"/>
              <a:t>“ Performance does not need managing.  It needs encouraging, developing, supporting and sustaining”  </a:t>
            </a:r>
          </a:p>
          <a:p>
            <a:pPr>
              <a:buNone/>
            </a:pPr>
            <a:r>
              <a:rPr lang="en-GB" sz="2000" dirty="0"/>
              <a:t>Is this the norm at your workplace?</a:t>
            </a:r>
          </a:p>
          <a:p>
            <a:pPr marL="0" indent="0">
              <a:buNone/>
            </a:pPr>
            <a:endParaRPr lang="en-GB" sz="2000" dirty="0"/>
          </a:p>
        </p:txBody>
      </p:sp>
      <p:sp>
        <p:nvSpPr>
          <p:cNvPr id="20" name="Rectangle 19">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1048868D-26C6-46B6-89D1-1E567CCAD34C}"/>
              </a:ext>
            </a:extLst>
          </p:cNvPr>
          <p:cNvPicPr>
            <a:picLocks noChangeAspect="1"/>
          </p:cNvPicPr>
          <p:nvPr/>
        </p:nvPicPr>
        <p:blipFill rotWithShape="1">
          <a:blip r:embed="rId3"/>
          <a:srcRect b="3062"/>
          <a:stretch/>
        </p:blipFill>
        <p:spPr>
          <a:xfrm>
            <a:off x="5977788" y="799352"/>
            <a:ext cx="5425410" cy="5259296"/>
          </a:xfrm>
          <a:prstGeom prst="rect">
            <a:avLst/>
          </a:prstGeom>
        </p:spPr>
      </p:pic>
      <p:pic>
        <p:nvPicPr>
          <p:cNvPr id="3" name="Picture 2">
            <a:extLst>
              <a:ext uri="{FF2B5EF4-FFF2-40B4-BE49-F238E27FC236}">
                <a16:creationId xmlns:a16="http://schemas.microsoft.com/office/drawing/2014/main" id="{E1A99B08-CD0A-EEE0-CA40-062D5AA60087}"/>
              </a:ext>
            </a:extLst>
          </p:cNvPr>
          <p:cNvPicPr>
            <a:picLocks noChangeAspect="1"/>
          </p:cNvPicPr>
          <p:nvPr/>
        </p:nvPicPr>
        <p:blipFill>
          <a:blip r:embed="rId4"/>
          <a:stretch>
            <a:fillRect/>
          </a:stretch>
        </p:blipFill>
        <p:spPr>
          <a:xfrm>
            <a:off x="1" y="5210161"/>
            <a:ext cx="12192000" cy="1647839"/>
          </a:xfrm>
          <a:prstGeom prst="rect">
            <a:avLst/>
          </a:prstGeom>
        </p:spPr>
      </p:pic>
    </p:spTree>
    <p:extLst>
      <p:ext uri="{BB962C8B-B14F-4D97-AF65-F5344CB8AC3E}">
        <p14:creationId xmlns:p14="http://schemas.microsoft.com/office/powerpoint/2010/main" val="25543013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Video 5" title="Pouring coffee into glass cup">
            <a:hlinkClick r:id="" action="ppaction://media"/>
            <a:extLst>
              <a:ext uri="{FF2B5EF4-FFF2-40B4-BE49-F238E27FC236}">
                <a16:creationId xmlns:a16="http://schemas.microsoft.com/office/drawing/2014/main" id="{7F464BAA-F383-0737-9CA9-8AFCD6B6048E}"/>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161868" y="1864946"/>
            <a:ext cx="8196416" cy="3630672"/>
          </a:xfrm>
          <a:prstGeom prst="rect">
            <a:avLst/>
          </a:prstGeom>
        </p:spPr>
      </p:pic>
      <p:sp>
        <p:nvSpPr>
          <p:cNvPr id="3" name="Rectangle 2">
            <a:extLst>
              <a:ext uri="{FF2B5EF4-FFF2-40B4-BE49-F238E27FC236}">
                <a16:creationId xmlns:a16="http://schemas.microsoft.com/office/drawing/2014/main" id="{77CABF00-C640-18F7-2D84-2CF1DFA8F93B}"/>
              </a:ext>
            </a:extLst>
          </p:cNvPr>
          <p:cNvSpPr/>
          <p:nvPr/>
        </p:nvSpPr>
        <p:spPr>
          <a:xfrm>
            <a:off x="4103566" y="1125102"/>
            <a:ext cx="3086100" cy="747032"/>
          </a:xfrm>
          <a:prstGeom prst="rect">
            <a:avLst/>
          </a:prstGeom>
          <a:noFill/>
          <a:ln>
            <a:noFill/>
          </a:ln>
        </p:spPr>
        <p:style>
          <a:lnRef idx="0">
            <a:scrgbClr r="0" g="0" b="0"/>
          </a:lnRef>
          <a:fillRef idx="0">
            <a:scrgbClr r="0" g="0" b="0"/>
          </a:fillRef>
          <a:effectRef idx="0">
            <a:scrgbClr r="0" g="0" b="0"/>
          </a:effectRef>
          <a:fontRef idx="minor">
            <a:schemeClr val="accent2"/>
          </a:fontRef>
        </p:style>
        <p:txBody>
          <a:bodyPr rtlCol="0" anchor="ctr"/>
          <a:lstStyle/>
          <a:p>
            <a:pPr algn="ctr" defTabSz="514350"/>
            <a:r>
              <a:rPr lang="en-US" sz="4950" b="1" dirty="0">
                <a:solidFill>
                  <a:srgbClr val="002060"/>
                </a:solidFill>
                <a:latin typeface="Calibri" panose="020F0502020204030204"/>
              </a:rPr>
              <a:t>Break time</a:t>
            </a:r>
            <a:endParaRPr lang="en-GB" sz="4950" dirty="0">
              <a:solidFill>
                <a:srgbClr val="ED7D31"/>
              </a:solidFill>
              <a:latin typeface="Calibri" panose="020F0502020204030204"/>
            </a:endParaRPr>
          </a:p>
        </p:txBody>
      </p:sp>
      <p:sp>
        <p:nvSpPr>
          <p:cNvPr id="5" name="Title 5">
            <a:extLst>
              <a:ext uri="{FF2B5EF4-FFF2-40B4-BE49-F238E27FC236}">
                <a16:creationId xmlns:a16="http://schemas.microsoft.com/office/drawing/2014/main" id="{4AD46320-EC27-4A0F-BBE8-D81894A6027C}"/>
              </a:ext>
            </a:extLst>
          </p:cNvPr>
          <p:cNvSpPr txBox="1">
            <a:spLocks/>
          </p:cNvSpPr>
          <p:nvPr/>
        </p:nvSpPr>
        <p:spPr>
          <a:xfrm>
            <a:off x="6545387" y="888501"/>
            <a:ext cx="3304079" cy="853366"/>
          </a:xfrm>
          <a:prstGeom prst="rect">
            <a:avLst/>
          </a:prstGeom>
        </p:spPr>
        <p:txBody>
          <a:bodyPr vert="horz" lIns="68580" tIns="34290" rIns="68580" bIns="34290" rtlCol="0" anchor="b">
            <a:normAutofit fontScale="750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4500" b="1" i="1" dirty="0">
                <a:latin typeface="Garamond" panose="02020404030301010803" pitchFamily="18" charset="0"/>
                <a:cs typeface="Times New Roman" panose="02020603050405020304" pitchFamily="18" charset="0"/>
              </a:rPr>
              <a:t>Short Break </a:t>
            </a:r>
            <a:br>
              <a:rPr lang="en-GB" sz="4500" b="1" i="1" dirty="0">
                <a:latin typeface="Garamond" panose="02020404030301010803" pitchFamily="18" charset="0"/>
                <a:cs typeface="Times New Roman" panose="02020603050405020304" pitchFamily="18" charset="0"/>
              </a:rPr>
            </a:br>
            <a:r>
              <a:rPr lang="en-GB" sz="4500" b="1" i="1" dirty="0">
                <a:latin typeface="Garamond" panose="02020404030301010803" pitchFamily="18" charset="0"/>
                <a:cs typeface="Times New Roman" panose="02020603050405020304" pitchFamily="18" charset="0"/>
              </a:rPr>
              <a:t>10 mins</a:t>
            </a:r>
          </a:p>
        </p:txBody>
      </p:sp>
      <p:pic>
        <p:nvPicPr>
          <p:cNvPr id="2" name="Picture 1">
            <a:extLst>
              <a:ext uri="{FF2B5EF4-FFF2-40B4-BE49-F238E27FC236}">
                <a16:creationId xmlns:a16="http://schemas.microsoft.com/office/drawing/2014/main" id="{31D5C329-DC6F-73C2-8751-BBC460E4AE35}"/>
              </a:ext>
            </a:extLst>
          </p:cNvPr>
          <p:cNvPicPr>
            <a:picLocks noChangeAspect="1"/>
          </p:cNvPicPr>
          <p:nvPr/>
        </p:nvPicPr>
        <p:blipFill>
          <a:blip r:embed="rId5"/>
          <a:stretch>
            <a:fillRect/>
          </a:stretch>
        </p:blipFill>
        <p:spPr>
          <a:xfrm>
            <a:off x="1" y="5210161"/>
            <a:ext cx="12192000" cy="1647839"/>
          </a:xfrm>
          <a:prstGeom prst="rect">
            <a:avLst/>
          </a:prstGeom>
        </p:spPr>
      </p:pic>
    </p:spTree>
    <p:extLst>
      <p:ext uri="{BB962C8B-B14F-4D97-AF65-F5344CB8AC3E}">
        <p14:creationId xmlns:p14="http://schemas.microsoft.com/office/powerpoint/2010/main" val="74956162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11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b="1">
                <a:solidFill>
                  <a:srgbClr val="FFFFFF"/>
                </a:solidFill>
              </a:rPr>
              <a:t>Performance management in historical times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pPr marL="0" indent="0">
              <a:buNone/>
            </a:pPr>
            <a:r>
              <a:rPr lang="en-GB" b="1" dirty="0"/>
              <a:t>Scientific management theory </a:t>
            </a:r>
            <a:r>
              <a:rPr lang="en-GB" dirty="0"/>
              <a:t>by Taylor (1856-1917)- PM is associated with structured approach to work and specific task. People were motivated to work because of financial incentives. </a:t>
            </a:r>
          </a:p>
          <a:p>
            <a:pPr marL="0" indent="0">
              <a:buNone/>
            </a:pPr>
            <a:r>
              <a:rPr lang="en-GB" b="1" dirty="0"/>
              <a:t>Human relations theory </a:t>
            </a:r>
            <a:r>
              <a:rPr lang="en-GB" dirty="0"/>
              <a:t>– shifted the focus from structures and processes to people. Psychological and social needs was the focus for organisational performance. </a:t>
            </a:r>
          </a:p>
          <a:p>
            <a:pPr marL="0" indent="0">
              <a:buNone/>
            </a:pPr>
            <a:endParaRPr lang="en-GB" dirty="0"/>
          </a:p>
        </p:txBody>
      </p:sp>
      <p:pic>
        <p:nvPicPr>
          <p:cNvPr id="4" name="Picture 3">
            <a:extLst>
              <a:ext uri="{FF2B5EF4-FFF2-40B4-BE49-F238E27FC236}">
                <a16:creationId xmlns:a16="http://schemas.microsoft.com/office/drawing/2014/main" id="{85970C17-AD10-F8E0-5ACF-AE60DB6E9BC2}"/>
              </a:ext>
            </a:extLst>
          </p:cNvPr>
          <p:cNvPicPr>
            <a:picLocks noChangeAspect="1"/>
          </p:cNvPicPr>
          <p:nvPr/>
        </p:nvPicPr>
        <p:blipFill>
          <a:blip r:embed="rId2"/>
          <a:stretch>
            <a:fillRect/>
          </a:stretch>
        </p:blipFill>
        <p:spPr>
          <a:xfrm>
            <a:off x="1" y="5248261"/>
            <a:ext cx="12192000" cy="1647839"/>
          </a:xfrm>
          <a:prstGeom prst="rect">
            <a:avLst/>
          </a:prstGeom>
        </p:spPr>
      </p:pic>
    </p:spTree>
    <p:extLst>
      <p:ext uri="{BB962C8B-B14F-4D97-AF65-F5344CB8AC3E}">
        <p14:creationId xmlns:p14="http://schemas.microsoft.com/office/powerpoint/2010/main" val="4120137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Management by objectives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167272" y="0"/>
            <a:ext cx="8021680" cy="5585619"/>
          </a:xfrm>
        </p:spPr>
        <p:txBody>
          <a:bodyPr anchor="ctr">
            <a:normAutofit/>
          </a:bodyPr>
          <a:lstStyle/>
          <a:p>
            <a:pPr marL="0" indent="0">
              <a:buNone/>
            </a:pPr>
            <a:r>
              <a:rPr lang="en-GB" sz="2600" dirty="0"/>
              <a:t>Management by objectives (MBO)- This school of thought sought to draw a link with the goals of an organisation to the performance of an individual </a:t>
            </a:r>
          </a:p>
          <a:p>
            <a:r>
              <a:rPr lang="en-GB" sz="2600" dirty="0"/>
              <a:t>Setting clear objectives</a:t>
            </a:r>
          </a:p>
          <a:p>
            <a:r>
              <a:rPr lang="en-GB" sz="2600" dirty="0"/>
              <a:t>Inclusive approach to the agreement of targets (active participation of individuals and managers)</a:t>
            </a:r>
          </a:p>
          <a:p>
            <a:r>
              <a:rPr lang="en-GB" sz="2600" dirty="0"/>
              <a:t>Regular review of performance against targets</a:t>
            </a:r>
          </a:p>
          <a:p>
            <a:r>
              <a:rPr lang="en-GB" sz="2600" dirty="0"/>
              <a:t>Ensure that reward is equivalent to the efforts put into the process</a:t>
            </a:r>
          </a:p>
          <a:p>
            <a:pPr marL="0" indent="0">
              <a:buNone/>
            </a:pPr>
            <a:r>
              <a:rPr lang="en-GB" sz="2600" dirty="0"/>
              <a:t>Why is it important for employees objectives to be linked with department objectives?</a:t>
            </a:r>
          </a:p>
        </p:txBody>
      </p:sp>
      <p:pic>
        <p:nvPicPr>
          <p:cNvPr id="4" name="Picture 3">
            <a:extLst>
              <a:ext uri="{FF2B5EF4-FFF2-40B4-BE49-F238E27FC236}">
                <a16:creationId xmlns:a16="http://schemas.microsoft.com/office/drawing/2014/main" id="{9B8724CE-4696-C787-DB2C-87D4497F52A3}"/>
              </a:ext>
            </a:extLst>
          </p:cNvPr>
          <p:cNvPicPr>
            <a:picLocks noChangeAspect="1"/>
          </p:cNvPicPr>
          <p:nvPr/>
        </p:nvPicPr>
        <p:blipFill>
          <a:blip r:embed="rId2"/>
          <a:stretch>
            <a:fillRect/>
          </a:stretch>
        </p:blipFill>
        <p:spPr>
          <a:xfrm>
            <a:off x="1" y="5334000"/>
            <a:ext cx="12192000" cy="1524000"/>
          </a:xfrm>
          <a:prstGeom prst="rect">
            <a:avLst/>
          </a:prstGeom>
        </p:spPr>
      </p:pic>
    </p:spTree>
    <p:extLst>
      <p:ext uri="{BB962C8B-B14F-4D97-AF65-F5344CB8AC3E}">
        <p14:creationId xmlns:p14="http://schemas.microsoft.com/office/powerpoint/2010/main" val="17632354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Performance management today (Ashdown 2014)</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051300" y="29116"/>
            <a:ext cx="8137652" cy="5585619"/>
          </a:xfrm>
        </p:spPr>
        <p:txBody>
          <a:bodyPr anchor="ctr">
            <a:normAutofit/>
          </a:bodyPr>
          <a:lstStyle/>
          <a:p>
            <a:pPr marL="0" indent="0">
              <a:buNone/>
            </a:pPr>
            <a:r>
              <a:rPr lang="en-GB" dirty="0"/>
              <a:t>CIPD survey 2009 showed that the core activities of present-day managers include</a:t>
            </a:r>
          </a:p>
          <a:p>
            <a:r>
              <a:rPr lang="en-GB" dirty="0"/>
              <a:t>Performance appraisal </a:t>
            </a:r>
          </a:p>
          <a:p>
            <a:r>
              <a:rPr lang="en-GB" dirty="0"/>
              <a:t>Objective setting </a:t>
            </a:r>
          </a:p>
          <a:p>
            <a:r>
              <a:rPr lang="en-GB" dirty="0"/>
              <a:t>Regular feedback</a:t>
            </a:r>
          </a:p>
          <a:p>
            <a:r>
              <a:rPr lang="en-GB" dirty="0"/>
              <a:t>Regular reviews</a:t>
            </a:r>
          </a:p>
          <a:p>
            <a:r>
              <a:rPr lang="en-GB" dirty="0"/>
              <a:t>Assessment of development needs</a:t>
            </a:r>
          </a:p>
          <a:p>
            <a:r>
              <a:rPr lang="en-GB" dirty="0"/>
              <a:t>Continues</a:t>
            </a:r>
          </a:p>
        </p:txBody>
      </p:sp>
      <p:pic>
        <p:nvPicPr>
          <p:cNvPr id="4" name="Picture 3">
            <a:extLst>
              <a:ext uri="{FF2B5EF4-FFF2-40B4-BE49-F238E27FC236}">
                <a16:creationId xmlns:a16="http://schemas.microsoft.com/office/drawing/2014/main" id="{16D75F6A-0851-2241-B8C1-E3390B20F8C0}"/>
              </a:ext>
            </a:extLst>
          </p:cNvPr>
          <p:cNvPicPr>
            <a:picLocks noChangeAspect="1"/>
          </p:cNvPicPr>
          <p:nvPr/>
        </p:nvPicPr>
        <p:blipFill>
          <a:blip r:embed="rId2"/>
          <a:stretch>
            <a:fillRect/>
          </a:stretch>
        </p:blipFill>
        <p:spPr>
          <a:xfrm>
            <a:off x="1" y="5210161"/>
            <a:ext cx="12192000" cy="1647839"/>
          </a:xfrm>
          <a:prstGeom prst="rect">
            <a:avLst/>
          </a:prstGeom>
        </p:spPr>
      </p:pic>
    </p:spTree>
    <p:extLst>
      <p:ext uri="{BB962C8B-B14F-4D97-AF65-F5344CB8AC3E}">
        <p14:creationId xmlns:p14="http://schemas.microsoft.com/office/powerpoint/2010/main" val="8385170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Performance appraisal</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167272" y="0"/>
            <a:ext cx="8021680" cy="6176963"/>
          </a:xfrm>
        </p:spPr>
        <p:txBody>
          <a:bodyPr anchor="ctr">
            <a:normAutofit/>
          </a:bodyPr>
          <a:lstStyle/>
          <a:p>
            <a:pPr marL="0" indent="0">
              <a:buNone/>
            </a:pPr>
            <a:r>
              <a:rPr lang="en-GB" sz="2400" dirty="0"/>
              <a:t>Cadwell and Lake (2000) suggested that 360 form of appraisal is becoming popular. This form of appraisal entails the process of gathering and processing feedback on an individual and feeding back the results to that individual. Normally the process involves obtaining feedback from the boss, peers, and direct reports. Their feedback is then compared to the individual’s own evaluation.</a:t>
            </a:r>
          </a:p>
          <a:p>
            <a:pPr marL="0" indent="0">
              <a:buNone/>
            </a:pPr>
            <a:r>
              <a:rPr lang="en-GB" sz="2400" dirty="0"/>
              <a:t>Advantages- it creates high involvement, identifies barriers to success, assesses developmental needs, and identifies performance capabilities.</a:t>
            </a:r>
          </a:p>
          <a:p>
            <a:pPr marL="0" indent="0">
              <a:buNone/>
            </a:pPr>
            <a:r>
              <a:rPr lang="en-GB" sz="2400" dirty="0"/>
              <a:t>Disadvantages- it takes time to prepare, complete, and analyse the results.</a:t>
            </a:r>
          </a:p>
          <a:p>
            <a:pPr marL="0" indent="0">
              <a:buNone/>
            </a:pPr>
            <a:r>
              <a:rPr lang="en-GB" sz="2400" dirty="0"/>
              <a:t>Other forms of appraisal include behavioural checklist and psychological appraisal (HR Zone)</a:t>
            </a:r>
          </a:p>
        </p:txBody>
      </p:sp>
      <p:pic>
        <p:nvPicPr>
          <p:cNvPr id="4" name="Picture 3">
            <a:extLst>
              <a:ext uri="{FF2B5EF4-FFF2-40B4-BE49-F238E27FC236}">
                <a16:creationId xmlns:a16="http://schemas.microsoft.com/office/drawing/2014/main" id="{3F1DB11B-F79B-D0AE-62AC-6C372746B8E4}"/>
              </a:ext>
            </a:extLst>
          </p:cNvPr>
          <p:cNvPicPr>
            <a:picLocks noChangeAspect="1"/>
          </p:cNvPicPr>
          <p:nvPr/>
        </p:nvPicPr>
        <p:blipFill>
          <a:blip r:embed="rId2"/>
          <a:stretch>
            <a:fillRect/>
          </a:stretch>
        </p:blipFill>
        <p:spPr>
          <a:xfrm>
            <a:off x="1" y="5614735"/>
            <a:ext cx="12192000" cy="1243265"/>
          </a:xfrm>
          <a:prstGeom prst="rect">
            <a:avLst/>
          </a:prstGeom>
        </p:spPr>
      </p:pic>
    </p:spTree>
    <p:extLst>
      <p:ext uri="{BB962C8B-B14F-4D97-AF65-F5344CB8AC3E}">
        <p14:creationId xmlns:p14="http://schemas.microsoft.com/office/powerpoint/2010/main" val="36640813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618423DB-4707-40C5-894C-B4F803E16723}"/>
              </a:ext>
            </a:extLst>
          </p:cNvPr>
          <p:cNvSpPr txBox="1"/>
          <p:nvPr/>
        </p:nvSpPr>
        <p:spPr>
          <a:xfrm>
            <a:off x="628403" y="-635"/>
            <a:ext cx="4560584" cy="843656"/>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dirty="0">
                <a:latin typeface="+mj-lt"/>
                <a:ea typeface="+mj-ea"/>
                <a:cs typeface="+mj-cs"/>
              </a:rPr>
              <a:t>Continues PM</a:t>
            </a:r>
          </a:p>
        </p:txBody>
      </p:sp>
      <p:grpSp>
        <p:nvGrpSpPr>
          <p:cNvPr id="75" name="Group 74">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76" name="Rectangle 75">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9" name="Rectangle 78">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sz="half" idx="1"/>
          </p:nvPr>
        </p:nvSpPr>
        <p:spPr>
          <a:xfrm>
            <a:off x="87363" y="809265"/>
            <a:ext cx="5504551" cy="3979585"/>
          </a:xfrm>
        </p:spPr>
        <p:txBody>
          <a:bodyPr vert="horz" lIns="91440" tIns="45720" rIns="91440" bIns="45720" rtlCol="0" anchor="ctr">
            <a:normAutofit/>
          </a:bodyPr>
          <a:lstStyle/>
          <a:p>
            <a:pPr marL="0"/>
            <a:r>
              <a:rPr lang="en-US" sz="2000" dirty="0"/>
              <a:t>Con­tin­u­ous per­for­mance entails establishing as process that supports PM all year round, as opposed to those based on tra­di­tion­al annu­al appraisals. These may be achieved through termly objective setting, regular one to tone or check-ins and real time feedback (Clearreview.com)</a:t>
            </a:r>
          </a:p>
          <a:p>
            <a:pPr marL="0"/>
            <a:r>
              <a:rPr lang="en-US" sz="2000" dirty="0"/>
              <a:t>See </a:t>
            </a:r>
            <a:r>
              <a:rPr lang="en-US" sz="2000" dirty="0">
                <a:hlinkClick r:id="rId2"/>
              </a:rPr>
              <a:t>www.clearreview.com</a:t>
            </a:r>
            <a:r>
              <a:rPr lang="en-US" sz="2000" dirty="0"/>
              <a:t> for more details </a:t>
            </a:r>
          </a:p>
          <a:p>
            <a:pPr marL="0" indent="0">
              <a:buNone/>
            </a:pPr>
            <a:endParaRPr lang="en-US" sz="2000" dirty="0"/>
          </a:p>
        </p:txBody>
      </p:sp>
      <p:sp>
        <p:nvSpPr>
          <p:cNvPr id="81" name="Rectangle 80">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https://www.clearreview.com/images/content/Continuous-Performance-Management.png">
            <a:extLst>
              <a:ext uri="{FF2B5EF4-FFF2-40B4-BE49-F238E27FC236}">
                <a16:creationId xmlns:a16="http://schemas.microsoft.com/office/drawing/2014/main" id="{2895976C-96B8-45A5-AD32-3EE98FDFEE20}"/>
              </a:ext>
            </a:extLst>
          </p:cNvPr>
          <p:cNvPicPr>
            <a:picLocks noGrp="1" noChangeAspect="1" noChangeArrowheads="1"/>
          </p:cNvPicPr>
          <p:nvPr>
            <p:ph sz="half" idx="2"/>
          </p:nvPr>
        </p:nvPicPr>
        <p:blipFill rotWithShape="1">
          <a:blip r:embed="rId3">
            <a:extLst>
              <a:ext uri="{28A0092B-C50C-407E-A947-70E740481C1C}">
                <a14:useLocalDpi xmlns:a14="http://schemas.microsoft.com/office/drawing/2010/main" val="0"/>
              </a:ext>
            </a:extLst>
          </a:blip>
          <a:srcRect l="23858" r="7285" b="1"/>
          <a:stretch/>
        </p:blipFill>
        <p:spPr bwMode="auto">
          <a:xfrm>
            <a:off x="5977787" y="0"/>
            <a:ext cx="6214212" cy="53594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20596415-6D7E-76F0-1C03-F5A872991F33}"/>
              </a:ext>
            </a:extLst>
          </p:cNvPr>
          <p:cNvPicPr>
            <a:picLocks noChangeAspect="1"/>
          </p:cNvPicPr>
          <p:nvPr/>
        </p:nvPicPr>
        <p:blipFill>
          <a:blip r:embed="rId4"/>
          <a:stretch>
            <a:fillRect/>
          </a:stretch>
        </p:blipFill>
        <p:spPr>
          <a:xfrm>
            <a:off x="201130" y="3847585"/>
            <a:ext cx="5147705" cy="1532548"/>
          </a:xfrm>
          <a:prstGeom prst="rect">
            <a:avLst/>
          </a:prstGeom>
        </p:spPr>
      </p:pic>
      <p:pic>
        <p:nvPicPr>
          <p:cNvPr id="7" name="Picture 6">
            <a:extLst>
              <a:ext uri="{FF2B5EF4-FFF2-40B4-BE49-F238E27FC236}">
                <a16:creationId xmlns:a16="http://schemas.microsoft.com/office/drawing/2014/main" id="{2563EA00-E14D-9971-EC74-FA6BCE00085D}"/>
              </a:ext>
            </a:extLst>
          </p:cNvPr>
          <p:cNvPicPr>
            <a:picLocks noChangeAspect="1"/>
          </p:cNvPicPr>
          <p:nvPr/>
        </p:nvPicPr>
        <p:blipFill>
          <a:blip r:embed="rId5"/>
          <a:stretch>
            <a:fillRect/>
          </a:stretch>
        </p:blipFill>
        <p:spPr>
          <a:xfrm>
            <a:off x="1" y="5380133"/>
            <a:ext cx="12192000" cy="1477867"/>
          </a:xfrm>
          <a:prstGeom prst="rect">
            <a:avLst/>
          </a:prstGeom>
        </p:spPr>
      </p:pic>
    </p:spTree>
    <p:extLst>
      <p:ext uri="{BB962C8B-B14F-4D97-AF65-F5344CB8AC3E}">
        <p14:creationId xmlns:p14="http://schemas.microsoft.com/office/powerpoint/2010/main" val="7963239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8FB16809-C1DF-41EF-B518-A290F5D1B45E}"/>
              </a:ext>
            </a:extLst>
          </p:cNvPr>
          <p:cNvSpPr>
            <a:spLocks noChangeArrowheads="1"/>
          </p:cNvSpPr>
          <p:nvPr/>
        </p:nvSpPr>
        <p:spPr bwMode="auto">
          <a:xfrm>
            <a:off x="4478476" y="757794"/>
            <a:ext cx="2826969" cy="1696182"/>
          </a:xfrm>
          <a:prstGeom prst="rect">
            <a:avLst/>
          </a:prstGeom>
          <a:solidFill>
            <a:srgbClr val="99CCFF"/>
          </a:solidFill>
          <a:ln w="9525">
            <a:solidFill>
              <a:schemeClr val="tx1"/>
            </a:solidFill>
            <a:miter lim="800000"/>
            <a:headEnd/>
            <a:tailEnd/>
          </a:ln>
        </p:spPr>
        <p:txBody>
          <a:bodyPr wrap="none" anchor="ctr"/>
          <a:lstStyle>
            <a:lvl1pPr>
              <a:spcBef>
                <a:spcPct val="20000"/>
              </a:spcBef>
              <a:buChar char="•"/>
              <a:defRPr sz="3200">
                <a:solidFill>
                  <a:schemeClr val="tx1"/>
                </a:solidFill>
                <a:latin typeface="Arial" pitchFamily="34" charset="0"/>
                <a:ea typeface="ＭＳ Ｐゴシック" pitchFamily="34" charset="-128"/>
              </a:defRPr>
            </a:lvl1pPr>
            <a:lvl2pPr marL="742950" indent="-285750">
              <a:spcBef>
                <a:spcPct val="20000"/>
              </a:spcBef>
              <a:buChar char="–"/>
              <a:defRPr sz="2800">
                <a:solidFill>
                  <a:schemeClr val="tx1"/>
                </a:solidFill>
                <a:latin typeface="Arial" pitchFamily="34" charset="0"/>
                <a:ea typeface="ＭＳ Ｐゴシック" pitchFamily="34" charset="-128"/>
              </a:defRPr>
            </a:lvl2pPr>
            <a:lvl3pPr marL="1143000" indent="-228600">
              <a:spcBef>
                <a:spcPct val="20000"/>
              </a:spcBef>
              <a:buChar char="•"/>
              <a:defRPr sz="2400">
                <a:solidFill>
                  <a:schemeClr val="tx1"/>
                </a:solidFill>
                <a:latin typeface="Arial" pitchFamily="34" charset="0"/>
                <a:ea typeface="ＭＳ Ｐゴシック" pitchFamily="34" charset="-128"/>
              </a:defRPr>
            </a:lvl3pPr>
            <a:lvl4pPr marL="1600200" indent="-228600">
              <a:spcBef>
                <a:spcPct val="20000"/>
              </a:spcBef>
              <a:buChar char="–"/>
              <a:defRPr sz="2000">
                <a:solidFill>
                  <a:schemeClr val="tx1"/>
                </a:solidFill>
                <a:latin typeface="Arial" pitchFamily="34" charset="0"/>
                <a:ea typeface="ＭＳ Ｐゴシック" pitchFamily="34" charset="-128"/>
              </a:defRPr>
            </a:lvl4pPr>
            <a:lvl5pPr marL="2057400" indent="-228600">
              <a:spcBef>
                <a:spcPct val="20000"/>
              </a:spcBef>
              <a:buChar char="»"/>
              <a:defRPr sz="2000">
                <a:solidFill>
                  <a:schemeClr val="tx1"/>
                </a:solidFill>
                <a:latin typeface="Arial"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tx1"/>
                </a:solidFill>
                <a:latin typeface="Arial"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tx1"/>
                </a:solidFill>
                <a:latin typeface="Arial"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tx1"/>
                </a:solidFill>
                <a:latin typeface="Arial"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tx1"/>
                </a:solidFill>
                <a:latin typeface="Arial" pitchFamily="34" charset="0"/>
                <a:ea typeface="ＭＳ Ｐゴシック" pitchFamily="34" charset="-128"/>
              </a:defRPr>
            </a:lvl9pPr>
          </a:lstStyle>
          <a:p>
            <a:pPr eaLnBrk="1" hangingPunct="1">
              <a:spcBef>
                <a:spcPct val="0"/>
              </a:spcBef>
              <a:buFontTx/>
              <a:buNone/>
            </a:pPr>
            <a:r>
              <a:rPr lang="en-GB" altLang="en-US" sz="1272" dirty="0"/>
              <a:t>              </a:t>
            </a:r>
            <a:r>
              <a:rPr lang="en-GB" altLang="en-US" sz="1272" b="1" dirty="0"/>
              <a:t>Performance and</a:t>
            </a:r>
          </a:p>
          <a:p>
            <a:pPr eaLnBrk="1" hangingPunct="1">
              <a:spcBef>
                <a:spcPct val="0"/>
              </a:spcBef>
              <a:buFontTx/>
              <a:buNone/>
            </a:pPr>
            <a:r>
              <a:rPr lang="en-GB" altLang="en-US" sz="1272" b="1" dirty="0"/>
              <a:t>         development planning –</a:t>
            </a:r>
          </a:p>
          <a:p>
            <a:pPr eaLnBrk="1" hangingPunct="1">
              <a:spcBef>
                <a:spcPct val="0"/>
              </a:spcBef>
              <a:buFontTx/>
              <a:buNone/>
            </a:pPr>
            <a:r>
              <a:rPr lang="en-GB" altLang="en-US" sz="1272" b="1" dirty="0"/>
              <a:t>         performance agreement</a:t>
            </a:r>
          </a:p>
          <a:p>
            <a:pPr eaLnBrk="1" hangingPunct="1">
              <a:spcBef>
                <a:spcPct val="0"/>
              </a:spcBef>
            </a:pPr>
            <a:r>
              <a:rPr lang="en-GB" altLang="en-US" sz="1272" dirty="0"/>
              <a:t>  role definition</a:t>
            </a:r>
          </a:p>
          <a:p>
            <a:pPr eaLnBrk="1" hangingPunct="1">
              <a:spcBef>
                <a:spcPct val="0"/>
              </a:spcBef>
            </a:pPr>
            <a:r>
              <a:rPr lang="en-GB" altLang="en-US" sz="1272" dirty="0"/>
              <a:t>  objectives</a:t>
            </a:r>
          </a:p>
          <a:p>
            <a:pPr eaLnBrk="1" hangingPunct="1">
              <a:spcBef>
                <a:spcPct val="0"/>
              </a:spcBef>
            </a:pPr>
            <a:r>
              <a:rPr lang="en-GB" altLang="en-US" sz="1272" dirty="0"/>
              <a:t>  competencies</a:t>
            </a:r>
          </a:p>
          <a:p>
            <a:pPr eaLnBrk="1" hangingPunct="1">
              <a:spcBef>
                <a:spcPct val="0"/>
              </a:spcBef>
            </a:pPr>
            <a:r>
              <a:rPr lang="en-GB" altLang="en-US" sz="1272" dirty="0"/>
              <a:t>  performance improvement</a:t>
            </a:r>
          </a:p>
          <a:p>
            <a:pPr eaLnBrk="1" hangingPunct="1">
              <a:spcBef>
                <a:spcPct val="0"/>
              </a:spcBef>
            </a:pPr>
            <a:r>
              <a:rPr lang="en-GB" altLang="en-US" sz="1272" dirty="0"/>
              <a:t>  personal development</a:t>
            </a:r>
          </a:p>
          <a:p>
            <a:pPr eaLnBrk="1" hangingPunct="1">
              <a:spcBef>
                <a:spcPct val="0"/>
              </a:spcBef>
              <a:buFontTx/>
              <a:buNone/>
            </a:pPr>
            <a:endParaRPr lang="en-GB" altLang="en-US" sz="1272" dirty="0"/>
          </a:p>
        </p:txBody>
      </p:sp>
      <p:sp>
        <p:nvSpPr>
          <p:cNvPr id="5" name="Rectangle 3">
            <a:extLst>
              <a:ext uri="{FF2B5EF4-FFF2-40B4-BE49-F238E27FC236}">
                <a16:creationId xmlns:a16="http://schemas.microsoft.com/office/drawing/2014/main" id="{54029E48-DE6C-4832-8897-EA905FAF5E08}"/>
              </a:ext>
            </a:extLst>
          </p:cNvPr>
          <p:cNvSpPr>
            <a:spLocks noChangeArrowheads="1"/>
          </p:cNvSpPr>
          <p:nvPr/>
        </p:nvSpPr>
        <p:spPr bwMode="auto">
          <a:xfrm>
            <a:off x="7466987" y="2436706"/>
            <a:ext cx="2826969" cy="1530740"/>
          </a:xfrm>
          <a:prstGeom prst="rect">
            <a:avLst/>
          </a:prstGeom>
          <a:solidFill>
            <a:srgbClr val="99CCFF"/>
          </a:solidFill>
          <a:ln w="9525">
            <a:solidFill>
              <a:schemeClr val="tx1"/>
            </a:solidFill>
            <a:miter lim="800000"/>
            <a:headEnd/>
            <a:tailEnd/>
          </a:ln>
        </p:spPr>
        <p:txBody>
          <a:bodyPr wrap="none" anchor="ctr"/>
          <a:lstStyle>
            <a:lvl1pPr>
              <a:spcBef>
                <a:spcPct val="20000"/>
              </a:spcBef>
              <a:buChar char="•"/>
              <a:defRPr sz="3200">
                <a:solidFill>
                  <a:schemeClr val="tx1"/>
                </a:solidFill>
                <a:latin typeface="Arial" pitchFamily="34" charset="0"/>
                <a:ea typeface="ＭＳ Ｐゴシック" pitchFamily="34" charset="-128"/>
              </a:defRPr>
            </a:lvl1pPr>
            <a:lvl2pPr marL="742950" indent="-285750">
              <a:spcBef>
                <a:spcPct val="20000"/>
              </a:spcBef>
              <a:buChar char="–"/>
              <a:defRPr sz="2800">
                <a:solidFill>
                  <a:schemeClr val="tx1"/>
                </a:solidFill>
                <a:latin typeface="Arial" pitchFamily="34" charset="0"/>
                <a:ea typeface="ＭＳ Ｐゴシック" pitchFamily="34" charset="-128"/>
              </a:defRPr>
            </a:lvl2pPr>
            <a:lvl3pPr marL="1143000" indent="-228600">
              <a:spcBef>
                <a:spcPct val="20000"/>
              </a:spcBef>
              <a:buChar char="•"/>
              <a:defRPr sz="2400">
                <a:solidFill>
                  <a:schemeClr val="tx1"/>
                </a:solidFill>
                <a:latin typeface="Arial" pitchFamily="34" charset="0"/>
                <a:ea typeface="ＭＳ Ｐゴシック" pitchFamily="34" charset="-128"/>
              </a:defRPr>
            </a:lvl3pPr>
            <a:lvl4pPr marL="1600200" indent="-228600">
              <a:spcBef>
                <a:spcPct val="20000"/>
              </a:spcBef>
              <a:buChar char="–"/>
              <a:defRPr sz="2000">
                <a:solidFill>
                  <a:schemeClr val="tx1"/>
                </a:solidFill>
                <a:latin typeface="Arial" pitchFamily="34" charset="0"/>
                <a:ea typeface="ＭＳ Ｐゴシック" pitchFamily="34" charset="-128"/>
              </a:defRPr>
            </a:lvl4pPr>
            <a:lvl5pPr marL="2057400" indent="-228600">
              <a:spcBef>
                <a:spcPct val="20000"/>
              </a:spcBef>
              <a:buChar char="»"/>
              <a:defRPr sz="2000">
                <a:solidFill>
                  <a:schemeClr val="tx1"/>
                </a:solidFill>
                <a:latin typeface="Arial"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tx1"/>
                </a:solidFill>
                <a:latin typeface="Arial"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tx1"/>
                </a:solidFill>
                <a:latin typeface="Arial"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tx1"/>
                </a:solidFill>
                <a:latin typeface="Arial"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tx1"/>
                </a:solidFill>
                <a:latin typeface="Arial" pitchFamily="34" charset="0"/>
                <a:ea typeface="ＭＳ Ｐゴシック" pitchFamily="34" charset="-128"/>
              </a:defRPr>
            </a:lvl9pPr>
          </a:lstStyle>
          <a:p>
            <a:pPr eaLnBrk="1" hangingPunct="1">
              <a:spcBef>
                <a:spcPct val="0"/>
              </a:spcBef>
              <a:buFontTx/>
              <a:buNone/>
            </a:pPr>
            <a:endParaRPr lang="en-GB" altLang="en-US" sz="1272" b="1" dirty="0"/>
          </a:p>
          <a:p>
            <a:pPr eaLnBrk="1" hangingPunct="1">
              <a:spcBef>
                <a:spcPct val="0"/>
              </a:spcBef>
              <a:buFontTx/>
              <a:buNone/>
            </a:pPr>
            <a:endParaRPr lang="en-GB" altLang="en-US" sz="1272" b="1" dirty="0"/>
          </a:p>
          <a:p>
            <a:pPr eaLnBrk="1" hangingPunct="1">
              <a:spcBef>
                <a:spcPct val="0"/>
              </a:spcBef>
              <a:buFontTx/>
              <a:buNone/>
            </a:pPr>
            <a:r>
              <a:rPr lang="en-GB" altLang="en-US" sz="1272" b="1" dirty="0"/>
              <a:t>                       Act </a:t>
            </a:r>
          </a:p>
          <a:p>
            <a:pPr eaLnBrk="1" hangingPunct="1">
              <a:spcBef>
                <a:spcPct val="0"/>
              </a:spcBef>
              <a:buFontTx/>
              <a:buNone/>
            </a:pPr>
            <a:endParaRPr lang="en-GB" altLang="en-US" sz="1272" b="1" dirty="0"/>
          </a:p>
          <a:p>
            <a:pPr eaLnBrk="1" hangingPunct="1">
              <a:spcBef>
                <a:spcPct val="0"/>
              </a:spcBef>
            </a:pPr>
            <a:r>
              <a:rPr lang="en-GB" altLang="en-US" sz="1272" b="1" dirty="0"/>
              <a:t>  </a:t>
            </a:r>
            <a:r>
              <a:rPr lang="en-GB" altLang="en-US" sz="1272" dirty="0"/>
              <a:t>carry out role</a:t>
            </a:r>
          </a:p>
          <a:p>
            <a:pPr eaLnBrk="1" hangingPunct="1">
              <a:spcBef>
                <a:spcPct val="0"/>
              </a:spcBef>
            </a:pPr>
            <a:r>
              <a:rPr lang="en-GB" altLang="en-US" sz="1272" dirty="0"/>
              <a:t>  implement performance </a:t>
            </a:r>
          </a:p>
          <a:p>
            <a:pPr eaLnBrk="1" hangingPunct="1">
              <a:spcBef>
                <a:spcPct val="0"/>
              </a:spcBef>
              <a:buFontTx/>
              <a:buNone/>
            </a:pPr>
            <a:r>
              <a:rPr lang="en-GB" altLang="en-US" sz="1272" dirty="0"/>
              <a:t>   improvement plan</a:t>
            </a:r>
          </a:p>
          <a:p>
            <a:pPr eaLnBrk="1" hangingPunct="1">
              <a:spcBef>
                <a:spcPct val="0"/>
              </a:spcBef>
            </a:pPr>
            <a:r>
              <a:rPr lang="en-GB" altLang="en-US" sz="1272" dirty="0"/>
              <a:t>  implement personal </a:t>
            </a:r>
          </a:p>
          <a:p>
            <a:pPr eaLnBrk="1" hangingPunct="1">
              <a:spcBef>
                <a:spcPct val="0"/>
              </a:spcBef>
              <a:buFontTx/>
              <a:buNone/>
            </a:pPr>
            <a:r>
              <a:rPr lang="en-GB" altLang="en-US" sz="1272" dirty="0"/>
              <a:t>   development plan</a:t>
            </a:r>
          </a:p>
          <a:p>
            <a:pPr eaLnBrk="1" hangingPunct="1">
              <a:spcBef>
                <a:spcPct val="0"/>
              </a:spcBef>
            </a:pPr>
            <a:endParaRPr lang="en-GB" altLang="en-US" sz="1272" dirty="0"/>
          </a:p>
          <a:p>
            <a:pPr eaLnBrk="1" hangingPunct="1">
              <a:spcBef>
                <a:spcPct val="0"/>
              </a:spcBef>
              <a:buFontTx/>
              <a:buNone/>
            </a:pPr>
            <a:endParaRPr lang="en-GB" altLang="en-US" sz="1272" b="1" dirty="0"/>
          </a:p>
          <a:p>
            <a:pPr eaLnBrk="1" hangingPunct="1">
              <a:spcBef>
                <a:spcPct val="0"/>
              </a:spcBef>
              <a:buFontTx/>
              <a:buNone/>
            </a:pPr>
            <a:endParaRPr lang="en-GB" altLang="en-US" sz="1272" dirty="0"/>
          </a:p>
        </p:txBody>
      </p:sp>
      <p:sp>
        <p:nvSpPr>
          <p:cNvPr id="6" name="Rectangle 4">
            <a:extLst>
              <a:ext uri="{FF2B5EF4-FFF2-40B4-BE49-F238E27FC236}">
                <a16:creationId xmlns:a16="http://schemas.microsoft.com/office/drawing/2014/main" id="{FB0E7124-957E-46B8-9DAB-CD7984CC8A22}"/>
              </a:ext>
            </a:extLst>
          </p:cNvPr>
          <p:cNvSpPr>
            <a:spLocks noChangeArrowheads="1"/>
          </p:cNvSpPr>
          <p:nvPr/>
        </p:nvSpPr>
        <p:spPr bwMode="auto">
          <a:xfrm>
            <a:off x="4438091" y="3598223"/>
            <a:ext cx="2907740" cy="1530740"/>
          </a:xfrm>
          <a:prstGeom prst="rect">
            <a:avLst/>
          </a:prstGeom>
          <a:solidFill>
            <a:srgbClr val="99CCFF"/>
          </a:solidFill>
          <a:ln w="9525">
            <a:solidFill>
              <a:schemeClr val="tx1"/>
            </a:solidFill>
            <a:miter lim="800000"/>
            <a:headEnd/>
            <a:tailEnd/>
          </a:ln>
        </p:spPr>
        <p:txBody>
          <a:bodyPr wrap="none" anchor="ctr"/>
          <a:lstStyle>
            <a:lvl1pPr>
              <a:spcBef>
                <a:spcPct val="20000"/>
              </a:spcBef>
              <a:buChar char="•"/>
              <a:defRPr sz="3200">
                <a:solidFill>
                  <a:schemeClr val="tx1"/>
                </a:solidFill>
                <a:latin typeface="Arial" pitchFamily="34" charset="0"/>
                <a:ea typeface="ＭＳ Ｐゴシック" pitchFamily="34" charset="-128"/>
              </a:defRPr>
            </a:lvl1pPr>
            <a:lvl2pPr marL="742950" indent="-285750">
              <a:spcBef>
                <a:spcPct val="20000"/>
              </a:spcBef>
              <a:buChar char="–"/>
              <a:defRPr sz="2800">
                <a:solidFill>
                  <a:schemeClr val="tx1"/>
                </a:solidFill>
                <a:latin typeface="Arial" pitchFamily="34" charset="0"/>
                <a:ea typeface="ＭＳ Ｐゴシック" pitchFamily="34" charset="-128"/>
              </a:defRPr>
            </a:lvl2pPr>
            <a:lvl3pPr marL="1143000" indent="-228600">
              <a:spcBef>
                <a:spcPct val="20000"/>
              </a:spcBef>
              <a:buChar char="•"/>
              <a:defRPr sz="2400">
                <a:solidFill>
                  <a:schemeClr val="tx1"/>
                </a:solidFill>
                <a:latin typeface="Arial" pitchFamily="34" charset="0"/>
                <a:ea typeface="ＭＳ Ｐゴシック" pitchFamily="34" charset="-128"/>
              </a:defRPr>
            </a:lvl3pPr>
            <a:lvl4pPr marL="1600200" indent="-228600">
              <a:spcBef>
                <a:spcPct val="20000"/>
              </a:spcBef>
              <a:buChar char="–"/>
              <a:defRPr sz="2000">
                <a:solidFill>
                  <a:schemeClr val="tx1"/>
                </a:solidFill>
                <a:latin typeface="Arial" pitchFamily="34" charset="0"/>
                <a:ea typeface="ＭＳ Ｐゴシック" pitchFamily="34" charset="-128"/>
              </a:defRPr>
            </a:lvl4pPr>
            <a:lvl5pPr marL="2057400" indent="-228600">
              <a:spcBef>
                <a:spcPct val="20000"/>
              </a:spcBef>
              <a:buChar char="»"/>
              <a:defRPr sz="2000">
                <a:solidFill>
                  <a:schemeClr val="tx1"/>
                </a:solidFill>
                <a:latin typeface="Arial"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tx1"/>
                </a:solidFill>
                <a:latin typeface="Arial"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tx1"/>
                </a:solidFill>
                <a:latin typeface="Arial"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tx1"/>
                </a:solidFill>
                <a:latin typeface="Arial"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tx1"/>
                </a:solidFill>
                <a:latin typeface="Arial" pitchFamily="34" charset="0"/>
                <a:ea typeface="ＭＳ Ｐゴシック" pitchFamily="34" charset="-128"/>
              </a:defRPr>
            </a:lvl9pPr>
          </a:lstStyle>
          <a:p>
            <a:pPr eaLnBrk="1" hangingPunct="1">
              <a:spcBef>
                <a:spcPct val="0"/>
              </a:spcBef>
              <a:buFontTx/>
              <a:buNone/>
            </a:pPr>
            <a:r>
              <a:rPr lang="en-GB" altLang="en-US" sz="1272" b="1" dirty="0"/>
              <a:t>   </a:t>
            </a:r>
          </a:p>
          <a:p>
            <a:pPr eaLnBrk="1" hangingPunct="1">
              <a:spcBef>
                <a:spcPct val="0"/>
              </a:spcBef>
              <a:buFontTx/>
              <a:buNone/>
            </a:pPr>
            <a:r>
              <a:rPr lang="en-GB" altLang="en-US" sz="1272" b="1" dirty="0"/>
              <a:t>          Manage performance</a:t>
            </a:r>
          </a:p>
          <a:p>
            <a:pPr eaLnBrk="1" hangingPunct="1">
              <a:spcBef>
                <a:spcPct val="0"/>
              </a:spcBef>
              <a:buFontTx/>
              <a:buNone/>
            </a:pPr>
            <a:r>
              <a:rPr lang="en-GB" altLang="en-US" sz="1272" b="1" dirty="0"/>
              <a:t>           throughout the year</a:t>
            </a:r>
          </a:p>
          <a:p>
            <a:pPr eaLnBrk="1" hangingPunct="1">
              <a:spcBef>
                <a:spcPct val="0"/>
              </a:spcBef>
              <a:buFontTx/>
              <a:buNone/>
            </a:pPr>
            <a:endParaRPr lang="en-GB" altLang="en-US" sz="1272" b="1" dirty="0"/>
          </a:p>
          <a:p>
            <a:pPr eaLnBrk="1" hangingPunct="1">
              <a:spcBef>
                <a:spcPct val="0"/>
              </a:spcBef>
            </a:pPr>
            <a:r>
              <a:rPr lang="en-GB" altLang="en-US" sz="1272" dirty="0"/>
              <a:t>  monitor performance</a:t>
            </a:r>
          </a:p>
          <a:p>
            <a:pPr eaLnBrk="1" hangingPunct="1">
              <a:spcBef>
                <a:spcPct val="0"/>
              </a:spcBef>
            </a:pPr>
            <a:r>
              <a:rPr lang="en-GB" altLang="en-US" sz="1272" dirty="0"/>
              <a:t>  provide continuous feedback</a:t>
            </a:r>
          </a:p>
          <a:p>
            <a:pPr eaLnBrk="1" hangingPunct="1">
              <a:spcBef>
                <a:spcPct val="0"/>
              </a:spcBef>
            </a:pPr>
            <a:r>
              <a:rPr lang="en-GB" altLang="en-US" sz="1272" dirty="0"/>
              <a:t>  provide coaching</a:t>
            </a:r>
          </a:p>
          <a:p>
            <a:pPr eaLnBrk="1" hangingPunct="1">
              <a:spcBef>
                <a:spcPct val="0"/>
              </a:spcBef>
            </a:pPr>
            <a:r>
              <a:rPr lang="en-GB" altLang="en-US" sz="1272" dirty="0"/>
              <a:t>  deal with under-performers</a:t>
            </a:r>
          </a:p>
          <a:p>
            <a:pPr eaLnBrk="1" hangingPunct="1">
              <a:spcBef>
                <a:spcPct val="0"/>
              </a:spcBef>
              <a:buFontTx/>
              <a:buNone/>
            </a:pPr>
            <a:endParaRPr lang="en-GB" altLang="en-US" sz="1272" b="1" dirty="0"/>
          </a:p>
          <a:p>
            <a:pPr eaLnBrk="1" hangingPunct="1">
              <a:spcBef>
                <a:spcPct val="0"/>
              </a:spcBef>
              <a:buFontTx/>
              <a:buNone/>
            </a:pPr>
            <a:endParaRPr lang="en-GB" altLang="en-US" sz="1272" b="1" dirty="0"/>
          </a:p>
        </p:txBody>
      </p:sp>
      <p:sp>
        <p:nvSpPr>
          <p:cNvPr id="7" name="Rectangle 5">
            <a:extLst>
              <a:ext uri="{FF2B5EF4-FFF2-40B4-BE49-F238E27FC236}">
                <a16:creationId xmlns:a16="http://schemas.microsoft.com/office/drawing/2014/main" id="{5707DCBD-792A-49E7-8FEA-1FC960BFC22D}"/>
              </a:ext>
            </a:extLst>
          </p:cNvPr>
          <p:cNvSpPr>
            <a:spLocks noChangeArrowheads="1"/>
          </p:cNvSpPr>
          <p:nvPr/>
        </p:nvSpPr>
        <p:spPr bwMode="auto">
          <a:xfrm>
            <a:off x="1550827" y="2412288"/>
            <a:ext cx="2826969" cy="1696182"/>
          </a:xfrm>
          <a:prstGeom prst="rect">
            <a:avLst/>
          </a:prstGeom>
          <a:solidFill>
            <a:srgbClr val="99CCFF"/>
          </a:solidFill>
          <a:ln w="9525">
            <a:solidFill>
              <a:schemeClr val="tx1"/>
            </a:solidFill>
            <a:miter lim="800000"/>
            <a:headEnd/>
            <a:tailEnd/>
          </a:ln>
        </p:spPr>
        <p:txBody>
          <a:bodyPr wrap="none" anchor="ctr"/>
          <a:lstStyle>
            <a:lvl1pPr>
              <a:spcBef>
                <a:spcPct val="20000"/>
              </a:spcBef>
              <a:buChar char="•"/>
              <a:defRPr sz="3200">
                <a:solidFill>
                  <a:schemeClr val="tx1"/>
                </a:solidFill>
                <a:latin typeface="Arial" pitchFamily="34" charset="0"/>
                <a:ea typeface="ＭＳ Ｐゴシック" pitchFamily="34" charset="-128"/>
              </a:defRPr>
            </a:lvl1pPr>
            <a:lvl2pPr marL="742950" indent="-285750">
              <a:spcBef>
                <a:spcPct val="20000"/>
              </a:spcBef>
              <a:buChar char="–"/>
              <a:defRPr sz="2800">
                <a:solidFill>
                  <a:schemeClr val="tx1"/>
                </a:solidFill>
                <a:latin typeface="Arial" pitchFamily="34" charset="0"/>
                <a:ea typeface="ＭＳ Ｐゴシック" pitchFamily="34" charset="-128"/>
              </a:defRPr>
            </a:lvl2pPr>
            <a:lvl3pPr marL="1143000" indent="-228600">
              <a:spcBef>
                <a:spcPct val="20000"/>
              </a:spcBef>
              <a:buChar char="•"/>
              <a:defRPr sz="2400">
                <a:solidFill>
                  <a:schemeClr val="tx1"/>
                </a:solidFill>
                <a:latin typeface="Arial" pitchFamily="34" charset="0"/>
                <a:ea typeface="ＭＳ Ｐゴシック" pitchFamily="34" charset="-128"/>
              </a:defRPr>
            </a:lvl3pPr>
            <a:lvl4pPr marL="1600200" indent="-228600">
              <a:spcBef>
                <a:spcPct val="20000"/>
              </a:spcBef>
              <a:buChar char="–"/>
              <a:defRPr sz="2000">
                <a:solidFill>
                  <a:schemeClr val="tx1"/>
                </a:solidFill>
                <a:latin typeface="Arial" pitchFamily="34" charset="0"/>
                <a:ea typeface="ＭＳ Ｐゴシック" pitchFamily="34" charset="-128"/>
              </a:defRPr>
            </a:lvl4pPr>
            <a:lvl5pPr marL="2057400" indent="-228600">
              <a:spcBef>
                <a:spcPct val="20000"/>
              </a:spcBef>
              <a:buChar char="»"/>
              <a:defRPr sz="2000">
                <a:solidFill>
                  <a:schemeClr val="tx1"/>
                </a:solidFill>
                <a:latin typeface="Arial"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tx1"/>
                </a:solidFill>
                <a:latin typeface="Arial"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tx1"/>
                </a:solidFill>
                <a:latin typeface="Arial"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tx1"/>
                </a:solidFill>
                <a:latin typeface="Arial"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tx1"/>
                </a:solidFill>
                <a:latin typeface="Arial" pitchFamily="34" charset="0"/>
                <a:ea typeface="ＭＳ Ｐゴシック" pitchFamily="34" charset="-128"/>
              </a:defRPr>
            </a:lvl9pPr>
          </a:lstStyle>
          <a:p>
            <a:pPr eaLnBrk="1" hangingPunct="1">
              <a:spcBef>
                <a:spcPct val="0"/>
              </a:spcBef>
              <a:buFontTx/>
              <a:buNone/>
            </a:pPr>
            <a:r>
              <a:rPr lang="en-GB" altLang="en-US" sz="1272" b="1"/>
              <a:t>          Review performance</a:t>
            </a:r>
          </a:p>
          <a:p>
            <a:pPr eaLnBrk="1" hangingPunct="1">
              <a:spcBef>
                <a:spcPct val="0"/>
              </a:spcBef>
            </a:pPr>
            <a:r>
              <a:rPr lang="en-GB" altLang="en-US" sz="1272" b="1"/>
              <a:t>   </a:t>
            </a:r>
            <a:r>
              <a:rPr lang="en-GB" altLang="en-US" sz="1272"/>
              <a:t>dialogue and  feedback</a:t>
            </a:r>
          </a:p>
          <a:p>
            <a:pPr eaLnBrk="1" hangingPunct="1">
              <a:spcBef>
                <a:spcPct val="0"/>
              </a:spcBef>
            </a:pPr>
            <a:r>
              <a:rPr lang="en-GB" altLang="en-US" sz="1272"/>
              <a:t>   agree strengths and any </a:t>
            </a:r>
          </a:p>
          <a:p>
            <a:pPr eaLnBrk="1" hangingPunct="1">
              <a:spcBef>
                <a:spcPct val="0"/>
              </a:spcBef>
              <a:buFontTx/>
              <a:buNone/>
            </a:pPr>
            <a:r>
              <a:rPr lang="en-GB" altLang="en-US" sz="1272"/>
              <a:t>    areas for improvement</a:t>
            </a:r>
          </a:p>
          <a:p>
            <a:pPr eaLnBrk="1" hangingPunct="1">
              <a:spcBef>
                <a:spcPct val="0"/>
              </a:spcBef>
            </a:pPr>
            <a:r>
              <a:rPr lang="en-GB" altLang="en-US" sz="1272"/>
              <a:t>   build on strengths – ‘you are</a:t>
            </a:r>
          </a:p>
          <a:p>
            <a:pPr eaLnBrk="1" hangingPunct="1">
              <a:spcBef>
                <a:spcPct val="0"/>
              </a:spcBef>
              <a:buFontTx/>
              <a:buNone/>
            </a:pPr>
            <a:r>
              <a:rPr lang="en-GB" altLang="en-US" sz="1272"/>
              <a:t>    particularly  strong in this area’ – </a:t>
            </a:r>
          </a:p>
          <a:p>
            <a:pPr eaLnBrk="1" hangingPunct="1">
              <a:spcBef>
                <a:spcPct val="0"/>
              </a:spcBef>
              <a:buFontTx/>
              <a:buNone/>
            </a:pPr>
            <a:r>
              <a:rPr lang="en-GB" altLang="en-US" sz="1272"/>
              <a:t>    how can you make</a:t>
            </a:r>
          </a:p>
          <a:p>
            <a:pPr eaLnBrk="1" hangingPunct="1">
              <a:spcBef>
                <a:spcPct val="0"/>
              </a:spcBef>
              <a:buFontTx/>
              <a:buNone/>
            </a:pPr>
            <a:r>
              <a:rPr lang="en-GB" altLang="en-US" sz="1272"/>
              <a:t>    even greater use of them?</a:t>
            </a:r>
          </a:p>
        </p:txBody>
      </p:sp>
      <p:sp>
        <p:nvSpPr>
          <p:cNvPr id="9" name="Arc 7">
            <a:extLst>
              <a:ext uri="{FF2B5EF4-FFF2-40B4-BE49-F238E27FC236}">
                <a16:creationId xmlns:a16="http://schemas.microsoft.com/office/drawing/2014/main" id="{4DCA0735-6017-4CD6-836C-DDE8A4F1B0E3}"/>
              </a:ext>
            </a:extLst>
          </p:cNvPr>
          <p:cNvSpPr>
            <a:spLocks/>
          </p:cNvSpPr>
          <p:nvPr/>
        </p:nvSpPr>
        <p:spPr bwMode="auto">
          <a:xfrm>
            <a:off x="7305445" y="1560009"/>
            <a:ext cx="1615412" cy="947601"/>
          </a:xfrm>
          <a:custGeom>
            <a:avLst/>
            <a:gdLst>
              <a:gd name="T0" fmla="*/ 0 w 21600"/>
              <a:gd name="T1" fmla="*/ 0 h 21600"/>
              <a:gd name="T2" fmla="*/ 2147483647 w 21600"/>
              <a:gd name="T3" fmla="*/ 2147483647 h 21600"/>
              <a:gd name="T4" fmla="*/ 0 w 21600"/>
              <a:gd name="T5" fmla="*/ 2147483647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38100">
            <a:solidFill>
              <a:schemeClr val="tx1"/>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GB" sz="2226"/>
          </a:p>
        </p:txBody>
      </p:sp>
      <p:sp>
        <p:nvSpPr>
          <p:cNvPr id="10" name="Arc 8">
            <a:extLst>
              <a:ext uri="{FF2B5EF4-FFF2-40B4-BE49-F238E27FC236}">
                <a16:creationId xmlns:a16="http://schemas.microsoft.com/office/drawing/2014/main" id="{A3B59067-751C-4211-9134-27862795207E}"/>
              </a:ext>
            </a:extLst>
          </p:cNvPr>
          <p:cNvSpPr>
            <a:spLocks/>
          </p:cNvSpPr>
          <p:nvPr/>
        </p:nvSpPr>
        <p:spPr bwMode="auto">
          <a:xfrm flipV="1">
            <a:off x="7345830" y="3967447"/>
            <a:ext cx="1647384" cy="1020494"/>
          </a:xfrm>
          <a:custGeom>
            <a:avLst/>
            <a:gdLst>
              <a:gd name="T0" fmla="*/ 0 w 23181"/>
              <a:gd name="T1" fmla="*/ 2147483647 h 21600"/>
              <a:gd name="T2" fmla="*/ 2147483647 w 23181"/>
              <a:gd name="T3" fmla="*/ 2147483647 h 21600"/>
              <a:gd name="T4" fmla="*/ 2147483647 w 23181"/>
              <a:gd name="T5" fmla="*/ 2147483647 h 21600"/>
              <a:gd name="T6" fmla="*/ 0 60000 65536"/>
              <a:gd name="T7" fmla="*/ 0 60000 65536"/>
              <a:gd name="T8" fmla="*/ 0 60000 65536"/>
              <a:gd name="T9" fmla="*/ 0 w 23181"/>
              <a:gd name="T10" fmla="*/ 0 h 21600"/>
              <a:gd name="T11" fmla="*/ 23181 w 23181"/>
              <a:gd name="T12" fmla="*/ 21600 h 21600"/>
            </a:gdLst>
            <a:ahLst/>
            <a:cxnLst>
              <a:cxn ang="T6">
                <a:pos x="T0" y="T1"/>
              </a:cxn>
              <a:cxn ang="T7">
                <a:pos x="T2" y="T3"/>
              </a:cxn>
              <a:cxn ang="T8">
                <a:pos x="T4" y="T5"/>
              </a:cxn>
            </a:cxnLst>
            <a:rect l="T9" t="T10" r="T11" b="T12"/>
            <a:pathLst>
              <a:path w="23181" h="21600" fill="none" extrusionOk="0">
                <a:moveTo>
                  <a:pt x="-1" y="57"/>
                </a:moveTo>
                <a:cubicBezTo>
                  <a:pt x="526" y="19"/>
                  <a:pt x="1053" y="-1"/>
                  <a:pt x="1581" y="0"/>
                </a:cubicBezTo>
                <a:cubicBezTo>
                  <a:pt x="13510" y="0"/>
                  <a:pt x="23181" y="9670"/>
                  <a:pt x="23181" y="21600"/>
                </a:cubicBezTo>
              </a:path>
              <a:path w="23181" h="21600" stroke="0" extrusionOk="0">
                <a:moveTo>
                  <a:pt x="-1" y="57"/>
                </a:moveTo>
                <a:cubicBezTo>
                  <a:pt x="526" y="19"/>
                  <a:pt x="1053" y="-1"/>
                  <a:pt x="1581" y="0"/>
                </a:cubicBezTo>
                <a:cubicBezTo>
                  <a:pt x="13510" y="0"/>
                  <a:pt x="23181" y="9670"/>
                  <a:pt x="23181" y="21600"/>
                </a:cubicBezTo>
                <a:lnTo>
                  <a:pt x="1581" y="21600"/>
                </a:lnTo>
                <a:lnTo>
                  <a:pt x="-1" y="57"/>
                </a:lnTo>
                <a:close/>
              </a:path>
            </a:pathLst>
          </a:custGeom>
          <a:noFill/>
          <a:ln w="38100">
            <a:solidFill>
              <a:schemeClr val="tx1"/>
            </a:solidFill>
            <a:round/>
            <a:headEnd type="triangle" w="med" len="med"/>
            <a:tailEnd/>
          </a:ln>
          <a:extLst>
            <a:ext uri="{909E8E84-426E-40DD-AFC4-6F175D3DCCD1}">
              <a14:hiddenFill xmlns:a14="http://schemas.microsoft.com/office/drawing/2010/main">
                <a:solidFill>
                  <a:srgbClr val="FFFFFF"/>
                </a:solidFill>
              </a14:hiddenFill>
            </a:ext>
          </a:extLst>
        </p:spPr>
        <p:txBody>
          <a:bodyPr wrap="none" anchor="ctr"/>
          <a:lstStyle/>
          <a:p>
            <a:endParaRPr lang="en-GB" sz="2226"/>
          </a:p>
        </p:txBody>
      </p:sp>
      <p:sp>
        <p:nvSpPr>
          <p:cNvPr id="11" name="Arc 9">
            <a:extLst>
              <a:ext uri="{FF2B5EF4-FFF2-40B4-BE49-F238E27FC236}">
                <a16:creationId xmlns:a16="http://schemas.microsoft.com/office/drawing/2014/main" id="{983D7BBF-3D89-4DB8-9B70-D5E1A7E41F29}"/>
              </a:ext>
            </a:extLst>
          </p:cNvPr>
          <p:cNvSpPr>
            <a:spLocks/>
          </p:cNvSpPr>
          <p:nvPr/>
        </p:nvSpPr>
        <p:spPr bwMode="auto">
          <a:xfrm flipH="1" flipV="1">
            <a:off x="2762383" y="4108470"/>
            <a:ext cx="1615412" cy="1020494"/>
          </a:xfrm>
          <a:custGeom>
            <a:avLst/>
            <a:gdLst>
              <a:gd name="T0" fmla="*/ 0 w 21600"/>
              <a:gd name="T1" fmla="*/ 0 h 21600"/>
              <a:gd name="T2" fmla="*/ 2147483647 w 21600"/>
              <a:gd name="T3" fmla="*/ 2147483647 h 21600"/>
              <a:gd name="T4" fmla="*/ 0 w 21600"/>
              <a:gd name="T5" fmla="*/ 2147483647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38100">
            <a:solidFill>
              <a:schemeClr val="tx1"/>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GB" sz="2226"/>
          </a:p>
        </p:txBody>
      </p:sp>
      <p:sp>
        <p:nvSpPr>
          <p:cNvPr id="12" name="Arc 10">
            <a:extLst>
              <a:ext uri="{FF2B5EF4-FFF2-40B4-BE49-F238E27FC236}">
                <a16:creationId xmlns:a16="http://schemas.microsoft.com/office/drawing/2014/main" id="{69D80EEA-475A-437D-BA77-57F06502AC39}"/>
              </a:ext>
            </a:extLst>
          </p:cNvPr>
          <p:cNvSpPr>
            <a:spLocks/>
          </p:cNvSpPr>
          <p:nvPr/>
        </p:nvSpPr>
        <p:spPr bwMode="auto">
          <a:xfrm flipH="1">
            <a:off x="2701523" y="1560009"/>
            <a:ext cx="1776953" cy="947601"/>
          </a:xfrm>
          <a:custGeom>
            <a:avLst/>
            <a:gdLst>
              <a:gd name="T0" fmla="*/ 0 w 21600"/>
              <a:gd name="T1" fmla="*/ 0 h 21600"/>
              <a:gd name="T2" fmla="*/ 2147483647 w 21600"/>
              <a:gd name="T3" fmla="*/ 2147483647 h 21600"/>
              <a:gd name="T4" fmla="*/ 0 w 21600"/>
              <a:gd name="T5" fmla="*/ 2147483647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38100">
            <a:solidFill>
              <a:schemeClr val="tx1"/>
            </a:solidFill>
            <a:round/>
            <a:headEnd type="triangle" w="med" len="med"/>
            <a:tailEnd/>
          </a:ln>
          <a:extLst>
            <a:ext uri="{909E8E84-426E-40DD-AFC4-6F175D3DCCD1}">
              <a14:hiddenFill xmlns:a14="http://schemas.microsoft.com/office/drawing/2010/main">
                <a:solidFill>
                  <a:srgbClr val="FFFFFF"/>
                </a:solidFill>
              </a14:hiddenFill>
            </a:ext>
          </a:extLst>
        </p:spPr>
        <p:txBody>
          <a:bodyPr wrap="none" anchor="ctr"/>
          <a:lstStyle/>
          <a:p>
            <a:endParaRPr lang="en-GB" sz="2226"/>
          </a:p>
        </p:txBody>
      </p:sp>
      <p:sp>
        <p:nvSpPr>
          <p:cNvPr id="16" name="Rectangle 15">
            <a:extLst>
              <a:ext uri="{FF2B5EF4-FFF2-40B4-BE49-F238E27FC236}">
                <a16:creationId xmlns:a16="http://schemas.microsoft.com/office/drawing/2014/main" id="{03FB2D57-4D7E-49F8-824B-2F3C3BA3ADCE}"/>
              </a:ext>
            </a:extLst>
          </p:cNvPr>
          <p:cNvSpPr/>
          <p:nvPr/>
        </p:nvSpPr>
        <p:spPr>
          <a:xfrm>
            <a:off x="1550826" y="218987"/>
            <a:ext cx="4936864" cy="777392"/>
          </a:xfrm>
          <a:prstGeom prst="rect">
            <a:avLst/>
          </a:prstGeom>
        </p:spPr>
        <p:txBody>
          <a:bodyPr wrap="none">
            <a:spAutoFit/>
          </a:bodyPr>
          <a:lstStyle/>
          <a:p>
            <a:r>
              <a:rPr lang="en-GB" sz="2226" b="1" dirty="0"/>
              <a:t>PERFORMANCE MANAGEMENT CYCLE – </a:t>
            </a:r>
          </a:p>
          <a:p>
            <a:r>
              <a:rPr lang="en-GB" sz="2226" b="1" dirty="0"/>
              <a:t>ARMSTRONG(2009)</a:t>
            </a:r>
          </a:p>
        </p:txBody>
      </p:sp>
      <p:pic>
        <p:nvPicPr>
          <p:cNvPr id="2" name="Picture 1">
            <a:extLst>
              <a:ext uri="{FF2B5EF4-FFF2-40B4-BE49-F238E27FC236}">
                <a16:creationId xmlns:a16="http://schemas.microsoft.com/office/drawing/2014/main" id="{AC3E281D-4E99-39C3-49C0-3A55E36FB114}"/>
              </a:ext>
            </a:extLst>
          </p:cNvPr>
          <p:cNvPicPr>
            <a:picLocks noChangeAspect="1"/>
          </p:cNvPicPr>
          <p:nvPr/>
        </p:nvPicPr>
        <p:blipFill>
          <a:blip r:embed="rId2"/>
          <a:stretch>
            <a:fillRect/>
          </a:stretch>
        </p:blipFill>
        <p:spPr>
          <a:xfrm>
            <a:off x="1" y="5210161"/>
            <a:ext cx="12192000" cy="1647839"/>
          </a:xfrm>
          <a:prstGeom prst="rect">
            <a:avLst/>
          </a:prstGeom>
        </p:spPr>
      </p:pic>
    </p:spTree>
    <p:extLst>
      <p:ext uri="{BB962C8B-B14F-4D97-AF65-F5344CB8AC3E}">
        <p14:creationId xmlns:p14="http://schemas.microsoft.com/office/powerpoint/2010/main" val="28268029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Effective performance management </a:t>
            </a:r>
            <a:br>
              <a:rPr lang="en-GB">
                <a:solidFill>
                  <a:srgbClr val="FFFFFF"/>
                </a:solidFill>
              </a:rPr>
            </a:br>
            <a:r>
              <a:rPr lang="en-GB">
                <a:solidFill>
                  <a:srgbClr val="FFFFFF"/>
                </a:solidFill>
              </a:rPr>
              <a:t>(Ashdown 2014)</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167272" y="1"/>
            <a:ext cx="8021680" cy="5753100"/>
          </a:xfrm>
        </p:spPr>
        <p:txBody>
          <a:bodyPr anchor="ctr">
            <a:normAutofit/>
          </a:bodyPr>
          <a:lstStyle/>
          <a:p>
            <a:pPr marL="0" indent="0">
              <a:buNone/>
            </a:pPr>
            <a:r>
              <a:rPr lang="en-GB" sz="2200" dirty="0"/>
              <a:t>Effective performance management should ensure that people: </a:t>
            </a:r>
          </a:p>
          <a:p>
            <a:r>
              <a:rPr lang="en-GB" sz="2200" dirty="0"/>
              <a:t>understand what is required of them, results and behaviours (inputs and outputs);</a:t>
            </a:r>
          </a:p>
          <a:p>
            <a:r>
              <a:rPr lang="en-GB" sz="2200" dirty="0"/>
              <a:t>understand how they contribute to the goals of the organization; </a:t>
            </a:r>
          </a:p>
          <a:p>
            <a:r>
              <a:rPr lang="en-GB" sz="2200" dirty="0"/>
              <a:t>are motivated to perform; </a:t>
            </a:r>
          </a:p>
          <a:p>
            <a:r>
              <a:rPr lang="en-GB" sz="2200" dirty="0"/>
              <a:t>have the skills and ability to deliver required performance levels;</a:t>
            </a:r>
          </a:p>
          <a:p>
            <a:r>
              <a:rPr lang="en-GB" sz="2200" dirty="0"/>
              <a:t> are supported by the organization in meeting what is expected of them; understand how they are performing (feedback);</a:t>
            </a:r>
          </a:p>
          <a:p>
            <a:r>
              <a:rPr lang="en-GB" sz="2200" dirty="0"/>
              <a:t>deliver the performance required; </a:t>
            </a:r>
          </a:p>
          <a:p>
            <a:r>
              <a:rPr lang="en-GB" sz="2200" dirty="0"/>
              <a:t>are rewarded appropriately (fairly) for their contribution.</a:t>
            </a:r>
            <a:br>
              <a:rPr lang="en-GB" sz="2200" dirty="0"/>
            </a:br>
            <a:endParaRPr lang="en-GB" sz="2200" dirty="0"/>
          </a:p>
        </p:txBody>
      </p:sp>
      <p:pic>
        <p:nvPicPr>
          <p:cNvPr id="4" name="Picture 3">
            <a:extLst>
              <a:ext uri="{FF2B5EF4-FFF2-40B4-BE49-F238E27FC236}">
                <a16:creationId xmlns:a16="http://schemas.microsoft.com/office/drawing/2014/main" id="{1A15D2AA-6D20-CBFD-C275-3BA5ADA5E0CA}"/>
              </a:ext>
            </a:extLst>
          </p:cNvPr>
          <p:cNvPicPr>
            <a:picLocks noChangeAspect="1"/>
          </p:cNvPicPr>
          <p:nvPr/>
        </p:nvPicPr>
        <p:blipFill>
          <a:blip r:embed="rId2"/>
          <a:stretch>
            <a:fillRect/>
          </a:stretch>
        </p:blipFill>
        <p:spPr>
          <a:xfrm>
            <a:off x="1" y="5210161"/>
            <a:ext cx="12192000" cy="1647839"/>
          </a:xfrm>
          <a:prstGeom prst="rect">
            <a:avLst/>
          </a:prstGeom>
        </p:spPr>
      </p:pic>
    </p:spTree>
    <p:extLst>
      <p:ext uri="{BB962C8B-B14F-4D97-AF65-F5344CB8AC3E}">
        <p14:creationId xmlns:p14="http://schemas.microsoft.com/office/powerpoint/2010/main" val="26295357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3A1922-0054-4570-A8D0-2CAEA5A9E7C7}"/>
              </a:ext>
            </a:extLst>
          </p:cNvPr>
          <p:cNvSpPr>
            <a:spLocks noGrp="1"/>
          </p:cNvSpPr>
          <p:nvPr>
            <p:ph type="title"/>
          </p:nvPr>
        </p:nvSpPr>
        <p:spPr>
          <a:xfrm>
            <a:off x="686834" y="1153572"/>
            <a:ext cx="3200400" cy="4461163"/>
          </a:xfrm>
        </p:spPr>
        <p:txBody>
          <a:bodyPr>
            <a:normAutofit/>
          </a:bodyPr>
          <a:lstStyle/>
          <a:p>
            <a:r>
              <a:rPr lang="en-GB">
                <a:solidFill>
                  <a:srgbClr val="FFFFFF"/>
                </a:solidFill>
              </a:rPr>
              <a:t>Principles of best practice performance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167272" y="0"/>
            <a:ext cx="8021680" cy="5614735"/>
          </a:xfrm>
        </p:spPr>
        <p:txBody>
          <a:bodyPr anchor="ctr">
            <a:normAutofit/>
          </a:bodyPr>
          <a:lstStyle/>
          <a:p>
            <a:r>
              <a:rPr lang="en-GB" sz="2600" dirty="0"/>
              <a:t>Clear purpose</a:t>
            </a:r>
          </a:p>
          <a:p>
            <a:r>
              <a:rPr lang="en-GB" sz="2600" dirty="0"/>
              <a:t>Visible commitment of senior managers</a:t>
            </a:r>
          </a:p>
          <a:p>
            <a:r>
              <a:rPr lang="en-GB" sz="2600" dirty="0"/>
              <a:t>Line managers ownership of the process</a:t>
            </a:r>
          </a:p>
          <a:p>
            <a:r>
              <a:rPr lang="en-GB" sz="2600" dirty="0"/>
              <a:t>Should apply to all staff</a:t>
            </a:r>
          </a:p>
          <a:p>
            <a:r>
              <a:rPr lang="en-GB" sz="2600" dirty="0"/>
              <a:t>Corporate goals translated into individual votes</a:t>
            </a:r>
          </a:p>
          <a:p>
            <a:r>
              <a:rPr lang="en-GB" sz="2600" dirty="0"/>
              <a:t>Foster consensus and empowerment </a:t>
            </a:r>
          </a:p>
          <a:p>
            <a:r>
              <a:rPr lang="en-GB" sz="2600" dirty="0"/>
              <a:t>Supportive control</a:t>
            </a:r>
          </a:p>
          <a:p>
            <a:r>
              <a:rPr lang="en-GB" sz="2600" dirty="0"/>
              <a:t>Sufficiently resourced</a:t>
            </a:r>
          </a:p>
          <a:p>
            <a:r>
              <a:rPr lang="en-GB" sz="2600" dirty="0"/>
              <a:t>Forward looking and developmental</a:t>
            </a:r>
          </a:p>
          <a:p>
            <a:r>
              <a:rPr lang="en-GB" sz="2600" dirty="0"/>
              <a:t>Provide feedback</a:t>
            </a:r>
          </a:p>
          <a:p>
            <a:r>
              <a:rPr lang="en-GB" sz="2600" dirty="0"/>
              <a:t>Continues </a:t>
            </a:r>
          </a:p>
        </p:txBody>
      </p:sp>
      <p:pic>
        <p:nvPicPr>
          <p:cNvPr id="4" name="Picture 3">
            <a:extLst>
              <a:ext uri="{FF2B5EF4-FFF2-40B4-BE49-F238E27FC236}">
                <a16:creationId xmlns:a16="http://schemas.microsoft.com/office/drawing/2014/main" id="{7FE71C25-B0F1-33DC-E619-6CC6D14F4218}"/>
              </a:ext>
            </a:extLst>
          </p:cNvPr>
          <p:cNvPicPr>
            <a:picLocks noChangeAspect="1"/>
          </p:cNvPicPr>
          <p:nvPr/>
        </p:nvPicPr>
        <p:blipFill>
          <a:blip r:embed="rId2"/>
          <a:stretch>
            <a:fillRect/>
          </a:stretch>
        </p:blipFill>
        <p:spPr>
          <a:xfrm>
            <a:off x="1" y="5210161"/>
            <a:ext cx="12192000" cy="1647839"/>
          </a:xfrm>
          <a:prstGeom prst="rect">
            <a:avLst/>
          </a:prstGeom>
        </p:spPr>
      </p:pic>
    </p:spTree>
    <p:extLst>
      <p:ext uri="{BB962C8B-B14F-4D97-AF65-F5344CB8AC3E}">
        <p14:creationId xmlns:p14="http://schemas.microsoft.com/office/powerpoint/2010/main" val="36403172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Skills required for performance review</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167272" y="1"/>
            <a:ext cx="8126328" cy="5308600"/>
          </a:xfrm>
        </p:spPr>
        <p:txBody>
          <a:bodyPr anchor="ctr">
            <a:normAutofit/>
          </a:bodyPr>
          <a:lstStyle/>
          <a:p>
            <a:pPr lvl="1"/>
            <a:r>
              <a:rPr lang="en-GB" dirty="0"/>
              <a:t>Effective questioning </a:t>
            </a:r>
          </a:p>
          <a:p>
            <a:pPr lvl="1"/>
            <a:r>
              <a:rPr lang="en-GB" dirty="0"/>
              <a:t>Effective listening and observation </a:t>
            </a:r>
          </a:p>
          <a:p>
            <a:pPr lvl="1"/>
            <a:r>
              <a:rPr lang="en-GB" dirty="0"/>
              <a:t>Effective feedback</a:t>
            </a:r>
          </a:p>
          <a:p>
            <a:pPr lvl="1"/>
            <a:r>
              <a:rPr lang="en-GB" dirty="0"/>
              <a:t>Conflict resolution </a:t>
            </a:r>
          </a:p>
          <a:p>
            <a:pPr lvl="1"/>
            <a:r>
              <a:rPr lang="en-GB" dirty="0"/>
              <a:t>Emotional intelligence </a:t>
            </a:r>
          </a:p>
          <a:p>
            <a:pPr lvl="2"/>
            <a:r>
              <a:rPr lang="en-GB" dirty="0"/>
              <a:t>Self-awareness</a:t>
            </a:r>
          </a:p>
          <a:p>
            <a:pPr lvl="2"/>
            <a:r>
              <a:rPr lang="en-GB" dirty="0"/>
              <a:t>Self-management </a:t>
            </a:r>
          </a:p>
          <a:p>
            <a:pPr lvl="2"/>
            <a:r>
              <a:rPr lang="en-GB" dirty="0"/>
              <a:t>Social awareness</a:t>
            </a:r>
          </a:p>
          <a:p>
            <a:pPr lvl="2"/>
            <a:r>
              <a:rPr lang="en-GB" dirty="0"/>
              <a:t>Relationship management </a:t>
            </a:r>
          </a:p>
        </p:txBody>
      </p:sp>
      <p:pic>
        <p:nvPicPr>
          <p:cNvPr id="4" name="Picture 3">
            <a:extLst>
              <a:ext uri="{FF2B5EF4-FFF2-40B4-BE49-F238E27FC236}">
                <a16:creationId xmlns:a16="http://schemas.microsoft.com/office/drawing/2014/main" id="{FE6954F4-5AB5-9C79-4EBF-5B81C488E438}"/>
              </a:ext>
            </a:extLst>
          </p:cNvPr>
          <p:cNvPicPr>
            <a:picLocks noChangeAspect="1"/>
          </p:cNvPicPr>
          <p:nvPr/>
        </p:nvPicPr>
        <p:blipFill>
          <a:blip r:embed="rId2"/>
          <a:stretch>
            <a:fillRect/>
          </a:stretch>
        </p:blipFill>
        <p:spPr>
          <a:xfrm>
            <a:off x="1" y="5210161"/>
            <a:ext cx="12192000" cy="1647839"/>
          </a:xfrm>
          <a:prstGeom prst="rect">
            <a:avLst/>
          </a:prstGeom>
        </p:spPr>
      </p:pic>
    </p:spTree>
    <p:extLst>
      <p:ext uri="{BB962C8B-B14F-4D97-AF65-F5344CB8AC3E}">
        <p14:creationId xmlns:p14="http://schemas.microsoft.com/office/powerpoint/2010/main" val="11856387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90785A">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524256" y="4767072"/>
            <a:ext cx="6594189" cy="1625210"/>
          </a:xfrm>
        </p:spPr>
        <p:txBody>
          <a:bodyPr>
            <a:normAutofit/>
          </a:bodyPr>
          <a:lstStyle/>
          <a:p>
            <a:pPr algn="r"/>
            <a:r>
              <a:rPr lang="en-GB">
                <a:solidFill>
                  <a:srgbClr val="FFFFFF"/>
                </a:solidFill>
              </a:rPr>
              <a:t>Stakeholders of performance management </a:t>
            </a:r>
          </a:p>
        </p:txBody>
      </p:sp>
      <p:pic>
        <p:nvPicPr>
          <p:cNvPr id="4" name="Picture 3">
            <a:extLst>
              <a:ext uri="{FF2B5EF4-FFF2-40B4-BE49-F238E27FC236}">
                <a16:creationId xmlns:a16="http://schemas.microsoft.com/office/drawing/2014/main" id="{785BEAA0-C961-49A8-BF82-8D04B955FA89}"/>
              </a:ext>
            </a:extLst>
          </p:cNvPr>
          <p:cNvPicPr>
            <a:picLocks noChangeAspect="1"/>
          </p:cNvPicPr>
          <p:nvPr/>
        </p:nvPicPr>
        <p:blipFill rotWithShape="1">
          <a:blip r:embed="rId2"/>
          <a:srcRect r="2" b="12171"/>
          <a:stretch/>
        </p:blipFill>
        <p:spPr>
          <a:xfrm>
            <a:off x="327547" y="321733"/>
            <a:ext cx="7058306" cy="4107392"/>
          </a:xfrm>
          <a:prstGeom prst="rect">
            <a:avLst/>
          </a:prstGeom>
        </p:spPr>
      </p:pic>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8029319" y="917725"/>
            <a:ext cx="3424739" cy="4852362"/>
          </a:xfrm>
        </p:spPr>
        <p:txBody>
          <a:bodyPr anchor="ctr">
            <a:normAutofit/>
          </a:bodyPr>
          <a:lstStyle/>
          <a:p>
            <a:pPr marL="0" indent="0">
              <a:buNone/>
            </a:pPr>
            <a:r>
              <a:rPr lang="en-GB" sz="2000">
                <a:solidFill>
                  <a:srgbClr val="FFFFFF"/>
                </a:solidFill>
              </a:rPr>
              <a:t>Anyone who is part of an organisation is a stakeholder in the performance management process.</a:t>
            </a:r>
          </a:p>
          <a:p>
            <a:pPr marL="0" indent="0">
              <a:buNone/>
            </a:pPr>
            <a:r>
              <a:rPr lang="en-GB" sz="2000">
                <a:solidFill>
                  <a:srgbClr val="FFFFFF"/>
                </a:solidFill>
              </a:rPr>
              <a:t>The employee</a:t>
            </a:r>
          </a:p>
          <a:p>
            <a:pPr marL="0" indent="0">
              <a:buNone/>
            </a:pPr>
            <a:r>
              <a:rPr lang="en-GB" sz="2000">
                <a:solidFill>
                  <a:srgbClr val="FFFFFF"/>
                </a:solidFill>
              </a:rPr>
              <a:t>Line managers</a:t>
            </a:r>
          </a:p>
          <a:p>
            <a:pPr marL="0" indent="0">
              <a:buNone/>
            </a:pPr>
            <a:r>
              <a:rPr lang="en-GB" sz="2000">
                <a:solidFill>
                  <a:srgbClr val="FFFFFF"/>
                </a:solidFill>
              </a:rPr>
              <a:t>Senior managers</a:t>
            </a:r>
          </a:p>
          <a:p>
            <a:pPr marL="0" indent="0">
              <a:buNone/>
            </a:pPr>
            <a:r>
              <a:rPr lang="en-GB" sz="2000">
                <a:solidFill>
                  <a:srgbClr val="FFFFFF"/>
                </a:solidFill>
              </a:rPr>
              <a:t>Senior leadership team </a:t>
            </a:r>
          </a:p>
        </p:txBody>
      </p:sp>
    </p:spTree>
    <p:extLst>
      <p:ext uri="{BB962C8B-B14F-4D97-AF65-F5344CB8AC3E}">
        <p14:creationId xmlns:p14="http://schemas.microsoft.com/office/powerpoint/2010/main" val="13485720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8700" y="1967266"/>
            <a:ext cx="2628900" cy="2547257"/>
          </a:xfrm>
          <a:noFill/>
        </p:spPr>
        <p:txBody>
          <a:bodyPr vert="horz" lIns="91440" tIns="45720" rIns="91440" bIns="45720" rtlCol="0" anchor="ctr">
            <a:normAutofit fontScale="90000"/>
          </a:bodyPr>
          <a:lstStyle/>
          <a:p>
            <a:pPr algn="ctr"/>
            <a:r>
              <a:rPr lang="en-US" sz="2500" kern="1200" dirty="0">
                <a:solidFill>
                  <a:srgbClr val="FFFFFF"/>
                </a:solidFill>
                <a:latin typeface="+mj-lt"/>
                <a:ea typeface="+mj-ea"/>
                <a:cs typeface="+mj-cs"/>
              </a:rPr>
              <a:t>Consider this video and suggest what went wrong</a:t>
            </a:r>
            <a:br>
              <a:rPr lang="en-US" sz="2500" kern="1200" dirty="0">
                <a:solidFill>
                  <a:srgbClr val="FFFFFF"/>
                </a:solidFill>
                <a:latin typeface="+mj-lt"/>
                <a:ea typeface="+mj-ea"/>
                <a:cs typeface="+mj-cs"/>
              </a:rPr>
            </a:br>
            <a:r>
              <a:rPr lang="en-US" sz="2500" kern="1200" dirty="0">
                <a:solidFill>
                  <a:srgbClr val="FFFFFF"/>
                </a:solidFill>
                <a:latin typeface="+mj-lt"/>
                <a:ea typeface="+mj-ea"/>
                <a:cs typeface="+mj-cs"/>
              </a:rPr>
              <a:t>and what could have been done differently </a:t>
            </a:r>
            <a:br>
              <a:rPr lang="en-US" sz="2500" kern="1200" dirty="0">
                <a:solidFill>
                  <a:srgbClr val="FFFFFF"/>
                </a:solidFill>
                <a:latin typeface="+mj-lt"/>
                <a:ea typeface="+mj-ea"/>
                <a:cs typeface="+mj-cs"/>
              </a:rPr>
            </a:br>
            <a:br>
              <a:rPr lang="en-US" sz="2500" kern="1200" dirty="0">
                <a:solidFill>
                  <a:srgbClr val="FFFFFF"/>
                </a:solidFill>
                <a:latin typeface="+mj-lt"/>
                <a:ea typeface="+mj-ea"/>
                <a:cs typeface="+mj-cs"/>
              </a:rPr>
            </a:br>
            <a:r>
              <a:rPr lang="en-US" sz="2500" kern="1200" dirty="0">
                <a:solidFill>
                  <a:srgbClr val="FFFFFF"/>
                </a:solidFill>
                <a:latin typeface="+mj-lt"/>
                <a:ea typeface="+mj-ea"/>
                <a:cs typeface="+mj-cs"/>
              </a:rPr>
              <a:t>https://www.youtube.com/watch?v=gdp4sPviV74</a:t>
            </a:r>
          </a:p>
        </p:txBody>
      </p:sp>
      <p:pic>
        <p:nvPicPr>
          <p:cNvPr id="4" name="Online Media 3" title="Awkward Performance Review">
            <a:hlinkClick r:id="" action="ppaction://media"/>
            <a:extLst>
              <a:ext uri="{FF2B5EF4-FFF2-40B4-BE49-F238E27FC236}">
                <a16:creationId xmlns:a16="http://schemas.microsoft.com/office/drawing/2014/main" id="{818A710B-89BC-49A8-B285-B26FEDC5EADB}"/>
              </a:ext>
            </a:extLst>
          </p:cNvPr>
          <p:cNvPicPr>
            <a:picLocks noGrp="1" noRot="1" noChangeAspect="1"/>
          </p:cNvPicPr>
          <p:nvPr>
            <p:ph idx="1"/>
            <a:videoFile r:link="rId1"/>
          </p:nvPr>
        </p:nvPicPr>
        <p:blipFill>
          <a:blip r:embed="rId3"/>
          <a:stretch>
            <a:fillRect/>
          </a:stretch>
        </p:blipFill>
        <p:spPr>
          <a:xfrm>
            <a:off x="4693878" y="262773"/>
            <a:ext cx="6780700" cy="5085525"/>
          </a:xfrm>
          <a:prstGeom prst="rect">
            <a:avLst/>
          </a:prstGeom>
        </p:spPr>
      </p:pic>
      <p:pic>
        <p:nvPicPr>
          <p:cNvPr id="3" name="Picture 2">
            <a:extLst>
              <a:ext uri="{FF2B5EF4-FFF2-40B4-BE49-F238E27FC236}">
                <a16:creationId xmlns:a16="http://schemas.microsoft.com/office/drawing/2014/main" id="{168E5290-F42E-EA36-69AA-2731DB96CB1D}"/>
              </a:ext>
            </a:extLst>
          </p:cNvPr>
          <p:cNvPicPr>
            <a:picLocks noChangeAspect="1"/>
          </p:cNvPicPr>
          <p:nvPr/>
        </p:nvPicPr>
        <p:blipFill>
          <a:blip r:embed="rId4"/>
          <a:stretch>
            <a:fillRect/>
          </a:stretch>
        </p:blipFill>
        <p:spPr>
          <a:xfrm>
            <a:off x="1" y="5210161"/>
            <a:ext cx="12192000" cy="1647839"/>
          </a:xfrm>
          <a:prstGeom prst="rect">
            <a:avLst/>
          </a:prstGeom>
        </p:spPr>
      </p:pic>
    </p:spTree>
    <p:extLst>
      <p:ext uri="{BB962C8B-B14F-4D97-AF65-F5344CB8AC3E}">
        <p14:creationId xmlns:p14="http://schemas.microsoft.com/office/powerpoint/2010/main" val="31929647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52C574-6D6E-BFFA-6A3D-662D68A719DD}"/>
            </a:ext>
          </a:extLst>
        </p:cNvPr>
        <p:cNvGrpSpPr/>
        <p:nvPr/>
      </p:nvGrpSpPr>
      <p:grpSpPr>
        <a:xfrm>
          <a:off x="0" y="0"/>
          <a:ext cx="0" cy="0"/>
          <a:chOff x="0" y="0"/>
          <a:chExt cx="0" cy="0"/>
        </a:xfrm>
      </p:grpSpPr>
      <p:pic>
        <p:nvPicPr>
          <p:cNvPr id="6" name="Video 5" title="Pouring coffee into glass cup">
            <a:hlinkClick r:id="" action="ppaction://media"/>
            <a:extLst>
              <a:ext uri="{FF2B5EF4-FFF2-40B4-BE49-F238E27FC236}">
                <a16:creationId xmlns:a16="http://schemas.microsoft.com/office/drawing/2014/main" id="{EC15A775-EFF1-E1D6-7C01-82D10EC48BDA}"/>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161868" y="1864946"/>
            <a:ext cx="8196416" cy="3630672"/>
          </a:xfrm>
          <a:prstGeom prst="rect">
            <a:avLst/>
          </a:prstGeom>
        </p:spPr>
      </p:pic>
      <p:sp>
        <p:nvSpPr>
          <p:cNvPr id="3" name="Rectangle 2">
            <a:extLst>
              <a:ext uri="{FF2B5EF4-FFF2-40B4-BE49-F238E27FC236}">
                <a16:creationId xmlns:a16="http://schemas.microsoft.com/office/drawing/2014/main" id="{EA52B28C-2F7A-6F79-291C-F069F56B882A}"/>
              </a:ext>
            </a:extLst>
          </p:cNvPr>
          <p:cNvSpPr/>
          <p:nvPr/>
        </p:nvSpPr>
        <p:spPr>
          <a:xfrm>
            <a:off x="4103566" y="1125102"/>
            <a:ext cx="3086100" cy="747032"/>
          </a:xfrm>
          <a:prstGeom prst="rect">
            <a:avLst/>
          </a:prstGeom>
          <a:noFill/>
          <a:ln>
            <a:noFill/>
          </a:ln>
        </p:spPr>
        <p:style>
          <a:lnRef idx="0">
            <a:scrgbClr r="0" g="0" b="0"/>
          </a:lnRef>
          <a:fillRef idx="0">
            <a:scrgbClr r="0" g="0" b="0"/>
          </a:fillRef>
          <a:effectRef idx="0">
            <a:scrgbClr r="0" g="0" b="0"/>
          </a:effectRef>
          <a:fontRef idx="minor">
            <a:schemeClr val="accent2"/>
          </a:fontRef>
        </p:style>
        <p:txBody>
          <a:bodyPr rtlCol="0" anchor="ctr"/>
          <a:lstStyle/>
          <a:p>
            <a:pPr algn="ctr" defTabSz="514350"/>
            <a:r>
              <a:rPr lang="en-US" sz="4950" b="1" dirty="0">
                <a:solidFill>
                  <a:srgbClr val="002060"/>
                </a:solidFill>
                <a:latin typeface="Calibri" panose="020F0502020204030204"/>
              </a:rPr>
              <a:t>Break time</a:t>
            </a:r>
            <a:endParaRPr lang="en-GB" sz="4950" dirty="0">
              <a:solidFill>
                <a:srgbClr val="ED7D31"/>
              </a:solidFill>
              <a:latin typeface="Calibri" panose="020F0502020204030204"/>
            </a:endParaRPr>
          </a:p>
        </p:txBody>
      </p:sp>
      <p:sp>
        <p:nvSpPr>
          <p:cNvPr id="5" name="Title 5">
            <a:extLst>
              <a:ext uri="{FF2B5EF4-FFF2-40B4-BE49-F238E27FC236}">
                <a16:creationId xmlns:a16="http://schemas.microsoft.com/office/drawing/2014/main" id="{A3215CDB-D974-BD04-03AC-0BB2DB6443BD}"/>
              </a:ext>
            </a:extLst>
          </p:cNvPr>
          <p:cNvSpPr txBox="1">
            <a:spLocks/>
          </p:cNvSpPr>
          <p:nvPr/>
        </p:nvSpPr>
        <p:spPr>
          <a:xfrm>
            <a:off x="6545387" y="888501"/>
            <a:ext cx="3304079" cy="853366"/>
          </a:xfrm>
          <a:prstGeom prst="rect">
            <a:avLst/>
          </a:prstGeom>
        </p:spPr>
        <p:txBody>
          <a:bodyPr vert="horz" lIns="68580" tIns="34290" rIns="68580" bIns="34290" rtlCol="0" anchor="b">
            <a:normAutofit fontScale="750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4500" b="1" i="1" dirty="0">
                <a:latin typeface="Garamond" panose="02020404030301010803" pitchFamily="18" charset="0"/>
                <a:cs typeface="Times New Roman" panose="02020603050405020304" pitchFamily="18" charset="0"/>
              </a:rPr>
              <a:t>Short Break </a:t>
            </a:r>
            <a:br>
              <a:rPr lang="en-GB" sz="4500" b="1" i="1" dirty="0">
                <a:latin typeface="Garamond" panose="02020404030301010803" pitchFamily="18" charset="0"/>
                <a:cs typeface="Times New Roman" panose="02020603050405020304" pitchFamily="18" charset="0"/>
              </a:rPr>
            </a:br>
            <a:r>
              <a:rPr lang="en-GB" sz="4500" b="1" i="1" dirty="0">
                <a:latin typeface="Garamond" panose="02020404030301010803" pitchFamily="18" charset="0"/>
                <a:cs typeface="Times New Roman" panose="02020603050405020304" pitchFamily="18" charset="0"/>
              </a:rPr>
              <a:t>10 mins</a:t>
            </a:r>
          </a:p>
        </p:txBody>
      </p:sp>
      <p:pic>
        <p:nvPicPr>
          <p:cNvPr id="2" name="Picture 1">
            <a:extLst>
              <a:ext uri="{FF2B5EF4-FFF2-40B4-BE49-F238E27FC236}">
                <a16:creationId xmlns:a16="http://schemas.microsoft.com/office/drawing/2014/main" id="{D1581E40-058B-BEB2-D3DC-AE140EC59AC1}"/>
              </a:ext>
            </a:extLst>
          </p:cNvPr>
          <p:cNvPicPr>
            <a:picLocks noChangeAspect="1"/>
          </p:cNvPicPr>
          <p:nvPr/>
        </p:nvPicPr>
        <p:blipFill>
          <a:blip r:embed="rId5"/>
          <a:stretch>
            <a:fillRect/>
          </a:stretch>
        </p:blipFill>
        <p:spPr>
          <a:xfrm>
            <a:off x="1" y="5210161"/>
            <a:ext cx="12192000" cy="1647839"/>
          </a:xfrm>
          <a:prstGeom prst="rect">
            <a:avLst/>
          </a:prstGeom>
        </p:spPr>
      </p:pic>
    </p:spTree>
    <p:extLst>
      <p:ext uri="{BB962C8B-B14F-4D97-AF65-F5344CB8AC3E}">
        <p14:creationId xmlns:p14="http://schemas.microsoft.com/office/powerpoint/2010/main" val="78899732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11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Performance management and psychological </a:t>
            </a:r>
            <a:br>
              <a:rPr lang="en-GB">
                <a:solidFill>
                  <a:srgbClr val="FFFFFF"/>
                </a:solidFill>
              </a:rPr>
            </a:br>
            <a:r>
              <a:rPr lang="en-GB">
                <a:solidFill>
                  <a:srgbClr val="FFFFFF"/>
                </a:solidFill>
              </a:rPr>
              <a:t>contract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pPr marL="363460" lvl="1" indent="0">
              <a:buNone/>
            </a:pPr>
            <a:r>
              <a:rPr lang="en-GB" dirty="0"/>
              <a:t>Psychological contract involves an emotional connection that employees have for their organisation such that the organisation influences how they value themselves. Rousseau (1998) noted that psychological contract is concerned with an individual’s subjective beliefs that are shaped by the organization, regarding the terms of the exchange in the employment relationship.</a:t>
            </a:r>
            <a:br>
              <a:rPr lang="en-GB" dirty="0"/>
            </a:br>
            <a:endParaRPr lang="en-GB" dirty="0"/>
          </a:p>
          <a:p>
            <a:pPr marL="363460" lvl="1" indent="0">
              <a:buNone/>
            </a:pPr>
            <a:r>
              <a:rPr lang="en-GB" dirty="0"/>
              <a:t>Performance management process could result to psychological contract. </a:t>
            </a:r>
          </a:p>
        </p:txBody>
      </p:sp>
      <p:pic>
        <p:nvPicPr>
          <p:cNvPr id="4" name="Picture 3">
            <a:extLst>
              <a:ext uri="{FF2B5EF4-FFF2-40B4-BE49-F238E27FC236}">
                <a16:creationId xmlns:a16="http://schemas.microsoft.com/office/drawing/2014/main" id="{43D91A28-130E-C146-4268-E4D5BF805876}"/>
              </a:ext>
            </a:extLst>
          </p:cNvPr>
          <p:cNvPicPr>
            <a:picLocks noChangeAspect="1"/>
          </p:cNvPicPr>
          <p:nvPr/>
        </p:nvPicPr>
        <p:blipFill>
          <a:blip r:embed="rId2"/>
          <a:stretch>
            <a:fillRect/>
          </a:stretch>
        </p:blipFill>
        <p:spPr>
          <a:xfrm>
            <a:off x="1" y="5210161"/>
            <a:ext cx="12192000" cy="1647839"/>
          </a:xfrm>
          <a:prstGeom prst="rect">
            <a:avLst/>
          </a:prstGeom>
        </p:spPr>
      </p:pic>
    </p:spTree>
    <p:extLst>
      <p:ext uri="{BB962C8B-B14F-4D97-AF65-F5344CB8AC3E}">
        <p14:creationId xmlns:p14="http://schemas.microsoft.com/office/powerpoint/2010/main" val="5945205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Performance management and employer brand</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pPr marL="363460" lvl="1" indent="0">
              <a:buNone/>
            </a:pPr>
            <a:r>
              <a:rPr lang="en-GB"/>
              <a:t>Employers can improve their brand image if they have an effective performance management process. </a:t>
            </a:r>
          </a:p>
          <a:p>
            <a:pPr marL="363460" lvl="1" indent="0">
              <a:buNone/>
            </a:pPr>
            <a:endParaRPr lang="en-GB"/>
          </a:p>
          <a:p>
            <a:pPr lvl="1"/>
            <a:r>
              <a:rPr lang="en-GB"/>
              <a:t>PM will help to attract and retain staff</a:t>
            </a:r>
          </a:p>
          <a:p>
            <a:pPr lvl="1"/>
            <a:r>
              <a:rPr lang="en-GB"/>
              <a:t>Employees will become ambassador of their organisation if they perceive the PM system to be fair. </a:t>
            </a:r>
          </a:p>
        </p:txBody>
      </p:sp>
      <p:pic>
        <p:nvPicPr>
          <p:cNvPr id="4" name="Picture 3">
            <a:extLst>
              <a:ext uri="{FF2B5EF4-FFF2-40B4-BE49-F238E27FC236}">
                <a16:creationId xmlns:a16="http://schemas.microsoft.com/office/drawing/2014/main" id="{6A2D189B-6329-B092-1323-B2BA122B50A6}"/>
              </a:ext>
            </a:extLst>
          </p:cNvPr>
          <p:cNvPicPr>
            <a:picLocks noChangeAspect="1"/>
          </p:cNvPicPr>
          <p:nvPr/>
        </p:nvPicPr>
        <p:blipFill>
          <a:blip r:embed="rId2"/>
          <a:stretch>
            <a:fillRect/>
          </a:stretch>
        </p:blipFill>
        <p:spPr>
          <a:xfrm>
            <a:off x="1" y="5210161"/>
            <a:ext cx="12192000" cy="1647839"/>
          </a:xfrm>
          <a:prstGeom prst="rect">
            <a:avLst/>
          </a:prstGeom>
        </p:spPr>
      </p:pic>
    </p:spTree>
    <p:extLst>
      <p:ext uri="{BB962C8B-B14F-4D97-AF65-F5344CB8AC3E}">
        <p14:creationId xmlns:p14="http://schemas.microsoft.com/office/powerpoint/2010/main" val="16912890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965430" y="629268"/>
            <a:ext cx="6586491" cy="1286160"/>
          </a:xfrm>
        </p:spPr>
        <p:txBody>
          <a:bodyPr anchor="b">
            <a:normAutofit/>
          </a:bodyPr>
          <a:lstStyle/>
          <a:p>
            <a:r>
              <a:rPr lang="en-GB" sz="4100"/>
              <a:t>Embedding PM into organisational strategy</a:t>
            </a:r>
          </a:p>
        </p:txBody>
      </p:sp>
      <p:sp>
        <p:nvSpPr>
          <p:cNvPr id="3" name="Content Placeholder 2"/>
          <p:cNvSpPr>
            <a:spLocks noGrp="1"/>
          </p:cNvSpPr>
          <p:nvPr>
            <p:ph idx="1"/>
          </p:nvPr>
        </p:nvSpPr>
        <p:spPr>
          <a:xfrm>
            <a:off x="4965431" y="2438400"/>
            <a:ext cx="6586489" cy="3785419"/>
          </a:xfrm>
        </p:spPr>
        <p:txBody>
          <a:bodyPr>
            <a:normAutofit/>
          </a:bodyPr>
          <a:lstStyle/>
          <a:p>
            <a:pPr marL="0" indent="0">
              <a:buNone/>
            </a:pPr>
            <a:r>
              <a:rPr lang="en-GB" sz="2000" dirty="0"/>
              <a:t>Strategic HRM is defined as ‘a distinctive approach to employment management which seeks to achieve competitive advantage through the strategic development of highly committed and capable workforce, using an integrated array of cultural, structural and personnel techniques’ (Storey, 1995.p 5)</a:t>
            </a:r>
          </a:p>
        </p:txBody>
      </p:sp>
      <p:pic>
        <p:nvPicPr>
          <p:cNvPr id="5" name="Picture 4" descr="Light bulb on yellow background with sketched light beams and cord">
            <a:extLst>
              <a:ext uri="{FF2B5EF4-FFF2-40B4-BE49-F238E27FC236}">
                <a16:creationId xmlns:a16="http://schemas.microsoft.com/office/drawing/2014/main" id="{C9934437-0686-4690-86EF-1369B785D92D}"/>
              </a:ext>
            </a:extLst>
          </p:cNvPr>
          <p:cNvPicPr>
            <a:picLocks noChangeAspect="1"/>
          </p:cNvPicPr>
          <p:nvPr/>
        </p:nvPicPr>
        <p:blipFill rotWithShape="1">
          <a:blip r:embed="rId2"/>
          <a:srcRect l="51344" r="7086"/>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5E835"/>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26DC540F-B1CD-CBD0-E15B-CD0671BE8C85}"/>
              </a:ext>
            </a:extLst>
          </p:cNvPr>
          <p:cNvPicPr>
            <a:picLocks noChangeAspect="1"/>
          </p:cNvPicPr>
          <p:nvPr/>
        </p:nvPicPr>
        <p:blipFill>
          <a:blip r:embed="rId3"/>
          <a:stretch>
            <a:fillRect/>
          </a:stretch>
        </p:blipFill>
        <p:spPr>
          <a:xfrm>
            <a:off x="1" y="5210161"/>
            <a:ext cx="12192000" cy="1647839"/>
          </a:xfrm>
          <a:prstGeom prst="rect">
            <a:avLst/>
          </a:prstGeom>
        </p:spPr>
      </p:pic>
    </p:spTree>
    <p:extLst>
      <p:ext uri="{BB962C8B-B14F-4D97-AF65-F5344CB8AC3E}">
        <p14:creationId xmlns:p14="http://schemas.microsoft.com/office/powerpoint/2010/main" val="201619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Strategy formulation process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064000" y="1"/>
            <a:ext cx="8124952" cy="5704428"/>
          </a:xfrm>
        </p:spPr>
        <p:txBody>
          <a:bodyPr anchor="ctr">
            <a:normAutofit/>
          </a:bodyPr>
          <a:lstStyle/>
          <a:p>
            <a:r>
              <a:rPr lang="en-GB" sz="2600" dirty="0"/>
              <a:t>Establishing a mission statement and key strategic goals for an organization; </a:t>
            </a:r>
          </a:p>
          <a:p>
            <a:r>
              <a:rPr lang="en-GB" sz="2600" dirty="0"/>
              <a:t>conducting an analysis of the external environment, looking at opportunities for growth and potential threats; </a:t>
            </a:r>
          </a:p>
          <a:p>
            <a:r>
              <a:rPr lang="en-GB" sz="2600" dirty="0"/>
              <a:t>Analysis of the internal organization, looking at strengths, weaknesses, structure, systems, resources and capabilities; </a:t>
            </a:r>
          </a:p>
          <a:p>
            <a:r>
              <a:rPr lang="en-GB" sz="2600" dirty="0"/>
              <a:t>Setting specific goals; </a:t>
            </a:r>
          </a:p>
          <a:p>
            <a:r>
              <a:rPr lang="en-GB" sz="2600" dirty="0"/>
              <a:t>Examining options to achieve those goals; </a:t>
            </a:r>
          </a:p>
          <a:p>
            <a:r>
              <a:rPr lang="en-GB" sz="2600" dirty="0"/>
              <a:t>Adopting plans to achieve goals; </a:t>
            </a:r>
          </a:p>
          <a:p>
            <a:r>
              <a:rPr lang="en-GB" sz="2600" dirty="0"/>
              <a:t>Conducting regular reviews and evaluation of progress of plans against strategic goals.</a:t>
            </a:r>
          </a:p>
        </p:txBody>
      </p:sp>
      <p:pic>
        <p:nvPicPr>
          <p:cNvPr id="4" name="Picture 3">
            <a:extLst>
              <a:ext uri="{FF2B5EF4-FFF2-40B4-BE49-F238E27FC236}">
                <a16:creationId xmlns:a16="http://schemas.microsoft.com/office/drawing/2014/main" id="{B4EF7C4E-33C8-8A44-8412-0313E20E0B36}"/>
              </a:ext>
            </a:extLst>
          </p:cNvPr>
          <p:cNvPicPr>
            <a:picLocks noChangeAspect="1"/>
          </p:cNvPicPr>
          <p:nvPr/>
        </p:nvPicPr>
        <p:blipFill>
          <a:blip r:embed="rId2"/>
          <a:stretch>
            <a:fillRect/>
          </a:stretch>
        </p:blipFill>
        <p:spPr>
          <a:xfrm>
            <a:off x="1" y="5704428"/>
            <a:ext cx="12192000" cy="1153572"/>
          </a:xfrm>
          <a:prstGeom prst="rect">
            <a:avLst/>
          </a:prstGeom>
        </p:spPr>
      </p:pic>
    </p:spTree>
    <p:extLst>
      <p:ext uri="{BB962C8B-B14F-4D97-AF65-F5344CB8AC3E}">
        <p14:creationId xmlns:p14="http://schemas.microsoft.com/office/powerpoint/2010/main" val="18752508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53062" y="31881"/>
            <a:ext cx="6008647" cy="514392"/>
          </a:xfrm>
        </p:spPr>
        <p:txBody>
          <a:bodyPr>
            <a:normAutofit/>
          </a:bodyPr>
          <a:lstStyle/>
          <a:p>
            <a:r>
              <a:rPr lang="en-GB" altLang="en-US" sz="2800" b="1" dirty="0">
                <a:latin typeface="+mn-lt"/>
              </a:rPr>
              <a:t>A Clear and Co-ordinated Approach</a:t>
            </a:r>
            <a:endParaRPr lang="en-GB" sz="2800" b="1" dirty="0">
              <a:latin typeface="+mn-lt"/>
            </a:endParaRPr>
          </a:p>
        </p:txBody>
      </p:sp>
      <p:pic>
        <p:nvPicPr>
          <p:cNvPr id="4" name="Content Placeholder 3">
            <a:extLst>
              <a:ext uri="{FF2B5EF4-FFF2-40B4-BE49-F238E27FC236}">
                <a16:creationId xmlns:a16="http://schemas.microsoft.com/office/drawing/2014/main" id="{23FCF5B8-ED92-4C1C-A8A9-7B31D9DB28BE}"/>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2060652" y="821219"/>
            <a:ext cx="5193466" cy="3130551"/>
          </a:xfrm>
        </p:spPr>
      </p:pic>
      <p:pic>
        <p:nvPicPr>
          <p:cNvPr id="5" name="Picture 4">
            <a:extLst>
              <a:ext uri="{FF2B5EF4-FFF2-40B4-BE49-F238E27FC236}">
                <a16:creationId xmlns:a16="http://schemas.microsoft.com/office/drawing/2014/main" id="{B85BAF3B-D006-4D75-97A8-AF266D2AFF00}"/>
              </a:ext>
            </a:extLst>
          </p:cNvPr>
          <p:cNvPicPr>
            <a:picLocks noChangeAspect="1"/>
          </p:cNvPicPr>
          <p:nvPr/>
        </p:nvPicPr>
        <p:blipFill>
          <a:blip r:embed="rId4"/>
          <a:stretch>
            <a:fillRect/>
          </a:stretch>
        </p:blipFill>
        <p:spPr>
          <a:xfrm>
            <a:off x="1322565" y="975727"/>
            <a:ext cx="2150217" cy="3459673"/>
          </a:xfrm>
          <a:prstGeom prst="rect">
            <a:avLst/>
          </a:prstGeom>
        </p:spPr>
      </p:pic>
      <p:sp>
        <p:nvSpPr>
          <p:cNvPr id="6" name="Rectangle 5">
            <a:extLst>
              <a:ext uri="{FF2B5EF4-FFF2-40B4-BE49-F238E27FC236}">
                <a16:creationId xmlns:a16="http://schemas.microsoft.com/office/drawing/2014/main" id="{F639973D-ED6D-4CE6-AFDC-BEB323178B1A}"/>
              </a:ext>
            </a:extLst>
          </p:cNvPr>
          <p:cNvSpPr/>
          <p:nvPr/>
        </p:nvSpPr>
        <p:spPr>
          <a:xfrm>
            <a:off x="529605" y="4226716"/>
            <a:ext cx="6884995" cy="777392"/>
          </a:xfrm>
          <a:prstGeom prst="rect">
            <a:avLst/>
          </a:prstGeom>
        </p:spPr>
        <p:txBody>
          <a:bodyPr wrap="square">
            <a:spAutoFit/>
          </a:bodyPr>
          <a:lstStyle/>
          <a:p>
            <a:r>
              <a:rPr lang="en-GB" sz="2226" dirty="0"/>
              <a:t>To achieve a ‘clear line of sight’ – cited in Performance Management in Action, CIPD, 2009 </a:t>
            </a:r>
          </a:p>
        </p:txBody>
      </p:sp>
      <p:pic>
        <p:nvPicPr>
          <p:cNvPr id="3" name="Online Media 2" title="How To Conduct Performance Management: A Beginners Guide">
            <a:hlinkClick r:id="" action="ppaction://media"/>
            <a:extLst>
              <a:ext uri="{FF2B5EF4-FFF2-40B4-BE49-F238E27FC236}">
                <a16:creationId xmlns:a16="http://schemas.microsoft.com/office/drawing/2014/main" id="{07C630DE-5A7E-BEE5-DC7B-8C980A59FAC4}"/>
              </a:ext>
            </a:extLst>
          </p:cNvPr>
          <p:cNvPicPr>
            <a:picLocks noRot="1" noChangeAspect="1"/>
          </p:cNvPicPr>
          <p:nvPr>
            <a:videoFile r:link="rId1"/>
          </p:nvPr>
        </p:nvPicPr>
        <p:blipFill>
          <a:blip r:embed="rId5"/>
          <a:stretch>
            <a:fillRect/>
          </a:stretch>
        </p:blipFill>
        <p:spPr>
          <a:xfrm>
            <a:off x="7575082" y="289077"/>
            <a:ext cx="4616918" cy="5030437"/>
          </a:xfrm>
          <a:prstGeom prst="rect">
            <a:avLst/>
          </a:prstGeom>
        </p:spPr>
      </p:pic>
      <p:pic>
        <p:nvPicPr>
          <p:cNvPr id="7" name="Picture 6">
            <a:extLst>
              <a:ext uri="{FF2B5EF4-FFF2-40B4-BE49-F238E27FC236}">
                <a16:creationId xmlns:a16="http://schemas.microsoft.com/office/drawing/2014/main" id="{589E84D5-5C70-7F1F-93B9-E85B50A83C8D}"/>
              </a:ext>
            </a:extLst>
          </p:cNvPr>
          <p:cNvPicPr>
            <a:picLocks noChangeAspect="1"/>
          </p:cNvPicPr>
          <p:nvPr/>
        </p:nvPicPr>
        <p:blipFill>
          <a:blip r:embed="rId6"/>
          <a:stretch>
            <a:fillRect/>
          </a:stretch>
        </p:blipFill>
        <p:spPr>
          <a:xfrm>
            <a:off x="1" y="5210161"/>
            <a:ext cx="12192000" cy="1647839"/>
          </a:xfrm>
          <a:prstGeom prst="rect">
            <a:avLst/>
          </a:prstGeom>
        </p:spPr>
      </p:pic>
    </p:spTree>
    <p:extLst>
      <p:ext uri="{BB962C8B-B14F-4D97-AF65-F5344CB8AC3E}">
        <p14:creationId xmlns:p14="http://schemas.microsoft.com/office/powerpoint/2010/main" val="1028119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A090BAED-EF7C-4313-B75F-1613FC06664C}"/>
              </a:ext>
            </a:extLst>
          </p:cNvPr>
          <p:cNvSpPr>
            <a:spLocks noGrp="1"/>
          </p:cNvSpPr>
          <p:nvPr>
            <p:ph type="body" sz="quarter" idx="10"/>
          </p:nvPr>
        </p:nvSpPr>
        <p:spPr>
          <a:xfrm>
            <a:off x="292100" y="107300"/>
            <a:ext cx="11899900" cy="413399"/>
          </a:xfrm>
        </p:spPr>
        <p:txBody>
          <a:bodyPr>
            <a:noAutofit/>
          </a:bodyPr>
          <a:lstStyle/>
          <a:p>
            <a:r>
              <a:rPr lang="en-GB" sz="2000" b="1" dirty="0">
                <a:solidFill>
                  <a:schemeClr val="tx1"/>
                </a:solidFill>
              </a:rPr>
              <a:t>Strategic perspectives on reward and its relationship with organisational performance –Part 2</a:t>
            </a:r>
            <a:endParaRPr lang="en-GB" sz="2000" dirty="0">
              <a:solidFill>
                <a:schemeClr val="tx1"/>
              </a:solidFill>
            </a:endParaRPr>
          </a:p>
        </p:txBody>
      </p:sp>
      <p:sp>
        <p:nvSpPr>
          <p:cNvPr id="8" name="Text Placeholder 7">
            <a:extLst>
              <a:ext uri="{FF2B5EF4-FFF2-40B4-BE49-F238E27FC236}">
                <a16:creationId xmlns:a16="http://schemas.microsoft.com/office/drawing/2014/main" id="{BB852263-57E7-41BA-A6CD-3407D525ECEF}"/>
              </a:ext>
            </a:extLst>
          </p:cNvPr>
          <p:cNvSpPr>
            <a:spLocks noGrp="1"/>
          </p:cNvSpPr>
          <p:nvPr>
            <p:ph type="body" sz="quarter" idx="13"/>
          </p:nvPr>
        </p:nvSpPr>
        <p:spPr>
          <a:xfrm>
            <a:off x="1525367" y="1796577"/>
            <a:ext cx="9064447" cy="4110533"/>
          </a:xfrm>
        </p:spPr>
        <p:txBody>
          <a:bodyPr/>
          <a:lstStyle/>
          <a:p>
            <a:pPr marL="414589" lvl="1" indent="0">
              <a:lnSpc>
                <a:spcPct val="150000"/>
              </a:lnSpc>
              <a:buNone/>
            </a:pPr>
            <a:endParaRPr lang="en-GB" sz="1814" dirty="0">
              <a:cs typeface="Times New Roman"/>
            </a:endParaRPr>
          </a:p>
          <a:p>
            <a:pPr marL="0" indent="0">
              <a:buNone/>
            </a:pPr>
            <a:endParaRPr lang="en-GB" sz="1814" dirty="0"/>
          </a:p>
        </p:txBody>
      </p:sp>
      <p:pic>
        <p:nvPicPr>
          <p:cNvPr id="3" name="Picture 2">
            <a:extLst>
              <a:ext uri="{FF2B5EF4-FFF2-40B4-BE49-F238E27FC236}">
                <a16:creationId xmlns:a16="http://schemas.microsoft.com/office/drawing/2014/main" id="{64487DED-3125-4C75-A48F-F3ED93795986}"/>
              </a:ext>
            </a:extLst>
          </p:cNvPr>
          <p:cNvPicPr>
            <a:picLocks noChangeAspect="1"/>
          </p:cNvPicPr>
          <p:nvPr/>
        </p:nvPicPr>
        <p:blipFill>
          <a:blip r:embed="rId2"/>
          <a:stretch>
            <a:fillRect/>
          </a:stretch>
        </p:blipFill>
        <p:spPr>
          <a:xfrm>
            <a:off x="0" y="711201"/>
            <a:ext cx="12191999" cy="4775199"/>
          </a:xfrm>
          <a:prstGeom prst="rect">
            <a:avLst/>
          </a:prstGeom>
        </p:spPr>
      </p:pic>
      <p:pic>
        <p:nvPicPr>
          <p:cNvPr id="2" name="Picture 1">
            <a:extLst>
              <a:ext uri="{FF2B5EF4-FFF2-40B4-BE49-F238E27FC236}">
                <a16:creationId xmlns:a16="http://schemas.microsoft.com/office/drawing/2014/main" id="{529109C4-437B-D2C4-EE48-3EA91CF8E225}"/>
              </a:ext>
            </a:extLst>
          </p:cNvPr>
          <p:cNvPicPr>
            <a:picLocks noChangeAspect="1"/>
          </p:cNvPicPr>
          <p:nvPr/>
        </p:nvPicPr>
        <p:blipFill>
          <a:blip r:embed="rId3"/>
          <a:stretch>
            <a:fillRect/>
          </a:stretch>
        </p:blipFill>
        <p:spPr>
          <a:xfrm>
            <a:off x="1" y="5486400"/>
            <a:ext cx="12192000" cy="1371600"/>
          </a:xfrm>
          <a:prstGeom prst="rect">
            <a:avLst/>
          </a:prstGeom>
        </p:spPr>
      </p:pic>
    </p:spTree>
    <p:extLst>
      <p:ext uri="{BB962C8B-B14F-4D97-AF65-F5344CB8AC3E}">
        <p14:creationId xmlns:p14="http://schemas.microsoft.com/office/powerpoint/2010/main" val="343354750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D0DDD6-864C-4DE9-BF97-698CC2EF6F5F}"/>
              </a:ext>
            </a:extLst>
          </p:cNvPr>
          <p:cNvSpPr>
            <a:spLocks noGrp="1"/>
          </p:cNvSpPr>
          <p:nvPr>
            <p:ph type="title"/>
          </p:nvPr>
        </p:nvSpPr>
        <p:spPr>
          <a:xfrm>
            <a:off x="927100" y="0"/>
            <a:ext cx="10515600" cy="1325563"/>
          </a:xfrm>
        </p:spPr>
        <p:txBody>
          <a:bodyPr/>
          <a:lstStyle/>
          <a:p>
            <a:r>
              <a:rPr lang="en-GB" b="1" dirty="0"/>
              <a:t>PM and Reward system</a:t>
            </a:r>
          </a:p>
        </p:txBody>
      </p:sp>
      <p:sp>
        <p:nvSpPr>
          <p:cNvPr id="3" name="Content Placeholder 2">
            <a:extLst>
              <a:ext uri="{FF2B5EF4-FFF2-40B4-BE49-F238E27FC236}">
                <a16:creationId xmlns:a16="http://schemas.microsoft.com/office/drawing/2014/main" id="{C097B708-0D7E-4952-BCF6-1E62C4E830BF}"/>
              </a:ext>
            </a:extLst>
          </p:cNvPr>
          <p:cNvSpPr>
            <a:spLocks noGrp="1"/>
          </p:cNvSpPr>
          <p:nvPr>
            <p:ph idx="1"/>
          </p:nvPr>
        </p:nvSpPr>
        <p:spPr>
          <a:xfrm>
            <a:off x="469900" y="1167063"/>
            <a:ext cx="11540003" cy="4523874"/>
          </a:xfrm>
        </p:spPr>
        <p:txBody>
          <a:bodyPr/>
          <a:lstStyle/>
          <a:p>
            <a:pPr marL="0" indent="0">
              <a:buNone/>
            </a:pPr>
            <a:r>
              <a:rPr lang="en-GB" dirty="0"/>
              <a:t>‘</a:t>
            </a:r>
            <a:r>
              <a:rPr lang="en-GB" sz="3200" dirty="0"/>
              <a:t>Reward constitutes a principal means by which employers attempt to generate and direct required effort and behaviours to be consistent with organization objectives. It is important... that employers are mindful of the signal transmitted by their reward strategy, systems and practices and ensure that the connection between reward and behaviour are effectively communicated.’</a:t>
            </a:r>
          </a:p>
          <a:p>
            <a:pPr marL="0" indent="0">
              <a:buNone/>
            </a:pPr>
            <a:r>
              <a:rPr lang="en-GB" dirty="0"/>
              <a:t>(Ashdown, 2014, p 59)</a:t>
            </a:r>
          </a:p>
        </p:txBody>
      </p:sp>
      <p:pic>
        <p:nvPicPr>
          <p:cNvPr id="4" name="Picture 3">
            <a:extLst>
              <a:ext uri="{FF2B5EF4-FFF2-40B4-BE49-F238E27FC236}">
                <a16:creationId xmlns:a16="http://schemas.microsoft.com/office/drawing/2014/main" id="{05A6CEB2-C6A9-2C64-2A57-257D620CFAA2}"/>
              </a:ext>
            </a:extLst>
          </p:cNvPr>
          <p:cNvPicPr>
            <a:picLocks noChangeAspect="1"/>
          </p:cNvPicPr>
          <p:nvPr/>
        </p:nvPicPr>
        <p:blipFill>
          <a:blip r:embed="rId2"/>
          <a:stretch>
            <a:fillRect/>
          </a:stretch>
        </p:blipFill>
        <p:spPr>
          <a:xfrm>
            <a:off x="1" y="5210161"/>
            <a:ext cx="12192000" cy="1647839"/>
          </a:xfrm>
          <a:prstGeom prst="rect">
            <a:avLst/>
          </a:prstGeom>
        </p:spPr>
      </p:pic>
    </p:spTree>
    <p:extLst>
      <p:ext uri="{BB962C8B-B14F-4D97-AF65-F5344CB8AC3E}">
        <p14:creationId xmlns:p14="http://schemas.microsoft.com/office/powerpoint/2010/main" val="26707399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AEC1351-CF65-4006-AC30-297BFA041163}"/>
              </a:ext>
            </a:extLst>
          </p:cNvPr>
          <p:cNvSpPr>
            <a:spLocks noGrp="1"/>
          </p:cNvSpPr>
          <p:nvPr>
            <p:ph idx="1"/>
          </p:nvPr>
        </p:nvSpPr>
        <p:spPr>
          <a:xfrm>
            <a:off x="596900" y="1257300"/>
            <a:ext cx="11595100" cy="5367725"/>
          </a:xfrm>
        </p:spPr>
        <p:txBody>
          <a:bodyPr/>
          <a:lstStyle/>
          <a:p>
            <a:pPr marL="0" indent="0">
              <a:buNone/>
            </a:pPr>
            <a:r>
              <a:rPr lang="en-GB" dirty="0"/>
              <a:t>Anything tangible or intangible that may be offered to employees in exchange for their to the goals of the organisation. </a:t>
            </a:r>
          </a:p>
          <a:p>
            <a:pPr marL="0" indent="0">
              <a:buNone/>
            </a:pPr>
            <a:r>
              <a:rPr lang="en-GB" b="1" dirty="0"/>
              <a:t>Why reward management</a:t>
            </a:r>
          </a:p>
          <a:p>
            <a:pPr marL="0" indent="0">
              <a:buNone/>
            </a:pPr>
            <a:r>
              <a:rPr lang="en-GB" dirty="0"/>
              <a:t>To attract the best people</a:t>
            </a:r>
          </a:p>
          <a:p>
            <a:pPr marL="0" indent="0">
              <a:buNone/>
            </a:pPr>
            <a:r>
              <a:rPr lang="en-GB" dirty="0"/>
              <a:t>To retain the best people </a:t>
            </a:r>
          </a:p>
          <a:p>
            <a:pPr marL="0" indent="0">
              <a:buNone/>
            </a:pPr>
            <a:r>
              <a:rPr lang="en-GB" dirty="0"/>
              <a:t>To develop people in the organisation</a:t>
            </a:r>
          </a:p>
          <a:p>
            <a:pPr marL="0" indent="0">
              <a:buNone/>
            </a:pPr>
            <a:r>
              <a:rPr lang="en-GB" dirty="0"/>
              <a:t>To motivate people to give in their best</a:t>
            </a:r>
          </a:p>
        </p:txBody>
      </p:sp>
      <p:sp>
        <p:nvSpPr>
          <p:cNvPr id="3" name="Title 2">
            <a:extLst>
              <a:ext uri="{FF2B5EF4-FFF2-40B4-BE49-F238E27FC236}">
                <a16:creationId xmlns:a16="http://schemas.microsoft.com/office/drawing/2014/main" id="{67D12BC4-FDBD-4894-A8B3-20ECD1028513}"/>
              </a:ext>
            </a:extLst>
          </p:cNvPr>
          <p:cNvSpPr>
            <a:spLocks noGrp="1"/>
          </p:cNvSpPr>
          <p:nvPr>
            <p:ph type="title"/>
          </p:nvPr>
        </p:nvSpPr>
        <p:spPr>
          <a:xfrm>
            <a:off x="838200" y="1"/>
            <a:ext cx="10515600" cy="876300"/>
          </a:xfrm>
        </p:spPr>
        <p:txBody>
          <a:bodyPr/>
          <a:lstStyle/>
          <a:p>
            <a:r>
              <a:rPr lang="en-GB" b="1" u="none" dirty="0"/>
              <a:t>Reward management </a:t>
            </a:r>
          </a:p>
        </p:txBody>
      </p:sp>
      <p:pic>
        <p:nvPicPr>
          <p:cNvPr id="4" name="Picture 3">
            <a:extLst>
              <a:ext uri="{FF2B5EF4-FFF2-40B4-BE49-F238E27FC236}">
                <a16:creationId xmlns:a16="http://schemas.microsoft.com/office/drawing/2014/main" id="{E36AE06F-4817-FD06-522E-3050C21145EC}"/>
              </a:ext>
            </a:extLst>
          </p:cNvPr>
          <p:cNvPicPr>
            <a:picLocks noChangeAspect="1"/>
          </p:cNvPicPr>
          <p:nvPr/>
        </p:nvPicPr>
        <p:blipFill>
          <a:blip r:embed="rId2"/>
          <a:stretch>
            <a:fillRect/>
          </a:stretch>
        </p:blipFill>
        <p:spPr>
          <a:xfrm>
            <a:off x="1" y="5210161"/>
            <a:ext cx="12192000" cy="1647839"/>
          </a:xfrm>
          <a:prstGeom prst="rect">
            <a:avLst/>
          </a:prstGeom>
        </p:spPr>
      </p:pic>
    </p:spTree>
    <p:extLst>
      <p:ext uri="{BB962C8B-B14F-4D97-AF65-F5344CB8AC3E}">
        <p14:creationId xmlns:p14="http://schemas.microsoft.com/office/powerpoint/2010/main" val="391978052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45214"/>
            <a:ext cx="10515600" cy="854075"/>
          </a:xfrm>
        </p:spPr>
        <p:txBody>
          <a:bodyPr/>
          <a:lstStyle/>
          <a:p>
            <a:r>
              <a:rPr lang="en-GB" b="1" dirty="0"/>
              <a:t>Types of reward</a:t>
            </a:r>
          </a:p>
        </p:txBody>
      </p:sp>
      <p:sp>
        <p:nvSpPr>
          <p:cNvPr id="5" name="Content Placeholder 4">
            <a:extLst>
              <a:ext uri="{FF2B5EF4-FFF2-40B4-BE49-F238E27FC236}">
                <a16:creationId xmlns:a16="http://schemas.microsoft.com/office/drawing/2014/main" id="{5EC614B8-4D95-4821-8548-F9851E64E124}"/>
              </a:ext>
            </a:extLst>
          </p:cNvPr>
          <p:cNvSpPr>
            <a:spLocks noGrp="1"/>
          </p:cNvSpPr>
          <p:nvPr>
            <p:ph idx="1"/>
          </p:nvPr>
        </p:nvSpPr>
        <p:spPr>
          <a:xfrm>
            <a:off x="647700" y="899289"/>
            <a:ext cx="11455400" cy="5486459"/>
          </a:xfrm>
        </p:spPr>
        <p:txBody>
          <a:bodyPr/>
          <a:lstStyle/>
          <a:p>
            <a:r>
              <a:rPr lang="en-GB" dirty="0"/>
              <a:t>Financial such as pay</a:t>
            </a:r>
          </a:p>
          <a:p>
            <a:r>
              <a:rPr lang="en-GB" dirty="0"/>
              <a:t>Examples of non-financial reward are as follows: </a:t>
            </a:r>
          </a:p>
          <a:p>
            <a:pPr lvl="1"/>
            <a:r>
              <a:rPr lang="en-GB" dirty="0"/>
              <a:t>recognition; </a:t>
            </a:r>
          </a:p>
          <a:p>
            <a:pPr lvl="1"/>
            <a:r>
              <a:rPr lang="en-GB" dirty="0"/>
              <a:t>opportunities to develop skills and knowledge;</a:t>
            </a:r>
          </a:p>
          <a:p>
            <a:pPr lvl="1"/>
            <a:r>
              <a:rPr lang="en-GB" dirty="0"/>
              <a:t>career opportunities; </a:t>
            </a:r>
          </a:p>
          <a:p>
            <a:pPr lvl="1"/>
            <a:r>
              <a:rPr lang="en-GB" dirty="0"/>
              <a:t>quality of working life, such as flexible working practices.</a:t>
            </a:r>
          </a:p>
          <a:p>
            <a:pPr marL="363460" lvl="1" indent="0">
              <a:buNone/>
            </a:pPr>
            <a:endParaRPr lang="en-GB" sz="1484" b="1" dirty="0"/>
          </a:p>
          <a:p>
            <a:pPr marL="363460" lvl="1" indent="0">
              <a:buNone/>
            </a:pPr>
            <a:r>
              <a:rPr lang="en-GB" sz="1484" b="1" dirty="0"/>
              <a:t>Total reward is a practice that utilises both financial and non-financial rewards. </a:t>
            </a:r>
          </a:p>
          <a:p>
            <a:pPr marL="363460" lvl="1" indent="0">
              <a:buNone/>
            </a:pPr>
            <a:r>
              <a:rPr lang="en-GB" dirty="0"/>
              <a:t>Organisations need to ensure that the relationship between performance and reward should be POSITIVE. This is important to improve employer brand</a:t>
            </a:r>
          </a:p>
        </p:txBody>
      </p:sp>
      <p:pic>
        <p:nvPicPr>
          <p:cNvPr id="3" name="Picture 2">
            <a:extLst>
              <a:ext uri="{FF2B5EF4-FFF2-40B4-BE49-F238E27FC236}">
                <a16:creationId xmlns:a16="http://schemas.microsoft.com/office/drawing/2014/main" id="{5BFB9CEB-D3DD-4B7F-8816-7D3293F16790}"/>
              </a:ext>
            </a:extLst>
          </p:cNvPr>
          <p:cNvPicPr>
            <a:picLocks noChangeAspect="1"/>
          </p:cNvPicPr>
          <p:nvPr/>
        </p:nvPicPr>
        <p:blipFill>
          <a:blip r:embed="rId2"/>
          <a:stretch>
            <a:fillRect/>
          </a:stretch>
        </p:blipFill>
        <p:spPr>
          <a:xfrm>
            <a:off x="1" y="5210161"/>
            <a:ext cx="12192000" cy="1647839"/>
          </a:xfrm>
          <a:prstGeom prst="rect">
            <a:avLst/>
          </a:prstGeom>
        </p:spPr>
      </p:pic>
    </p:spTree>
    <p:extLst>
      <p:ext uri="{BB962C8B-B14F-4D97-AF65-F5344CB8AC3E}">
        <p14:creationId xmlns:p14="http://schemas.microsoft.com/office/powerpoint/2010/main" val="31068821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41C31CC-224A-459A-9C04-177B2B86F2F3}"/>
              </a:ext>
            </a:extLst>
          </p:cNvPr>
          <p:cNvSpPr>
            <a:spLocks noGrp="1"/>
          </p:cNvSpPr>
          <p:nvPr>
            <p:ph idx="1"/>
          </p:nvPr>
        </p:nvSpPr>
        <p:spPr>
          <a:xfrm>
            <a:off x="838200" y="1167063"/>
            <a:ext cx="10515600" cy="4523874"/>
          </a:xfrm>
        </p:spPr>
        <p:txBody>
          <a:bodyPr/>
          <a:lstStyle/>
          <a:p>
            <a:r>
              <a:rPr lang="en-GB" dirty="0"/>
              <a:t>Needs-fulfilling  </a:t>
            </a:r>
          </a:p>
          <a:p>
            <a:r>
              <a:rPr lang="en-GB" dirty="0"/>
              <a:t>Equitable </a:t>
            </a:r>
          </a:p>
          <a:p>
            <a:r>
              <a:rPr lang="en-GB" dirty="0"/>
              <a:t>Comply to legal requirements</a:t>
            </a:r>
          </a:p>
          <a:p>
            <a:r>
              <a:rPr lang="en-GB" dirty="0"/>
              <a:t>Affordable</a:t>
            </a:r>
          </a:p>
          <a:p>
            <a:r>
              <a:rPr lang="en-GB" dirty="0"/>
              <a:t>Cost-effective</a:t>
            </a:r>
          </a:p>
          <a:p>
            <a:r>
              <a:rPr lang="en-GB" dirty="0"/>
              <a:t>Linked to strategy</a:t>
            </a:r>
          </a:p>
        </p:txBody>
      </p:sp>
      <p:sp>
        <p:nvSpPr>
          <p:cNvPr id="3" name="Title 2">
            <a:extLst>
              <a:ext uri="{FF2B5EF4-FFF2-40B4-BE49-F238E27FC236}">
                <a16:creationId xmlns:a16="http://schemas.microsoft.com/office/drawing/2014/main" id="{799D5E6A-0056-490C-8BD9-F1D750246E2E}"/>
              </a:ext>
            </a:extLst>
          </p:cNvPr>
          <p:cNvSpPr>
            <a:spLocks noGrp="1"/>
          </p:cNvSpPr>
          <p:nvPr>
            <p:ph type="title"/>
          </p:nvPr>
        </p:nvSpPr>
        <p:spPr>
          <a:xfrm>
            <a:off x="838200" y="0"/>
            <a:ext cx="10515600" cy="1325563"/>
          </a:xfrm>
        </p:spPr>
        <p:txBody>
          <a:bodyPr/>
          <a:lstStyle/>
          <a:p>
            <a:r>
              <a:rPr lang="en-GB" b="1" u="none" dirty="0"/>
              <a:t>Qualities of a good reward system</a:t>
            </a:r>
          </a:p>
        </p:txBody>
      </p:sp>
      <p:pic>
        <p:nvPicPr>
          <p:cNvPr id="4" name="Picture 3">
            <a:extLst>
              <a:ext uri="{FF2B5EF4-FFF2-40B4-BE49-F238E27FC236}">
                <a16:creationId xmlns:a16="http://schemas.microsoft.com/office/drawing/2014/main" id="{AEC02197-F9BE-7DA6-C9B5-8984CAEE0AE6}"/>
              </a:ext>
            </a:extLst>
          </p:cNvPr>
          <p:cNvPicPr>
            <a:picLocks noChangeAspect="1"/>
          </p:cNvPicPr>
          <p:nvPr/>
        </p:nvPicPr>
        <p:blipFill>
          <a:blip r:embed="rId2"/>
          <a:stretch>
            <a:fillRect/>
          </a:stretch>
        </p:blipFill>
        <p:spPr>
          <a:xfrm>
            <a:off x="1" y="5210161"/>
            <a:ext cx="12192000" cy="1647839"/>
          </a:xfrm>
          <a:prstGeom prst="rect">
            <a:avLst/>
          </a:prstGeom>
        </p:spPr>
      </p:pic>
    </p:spTree>
    <p:extLst>
      <p:ext uri="{BB962C8B-B14F-4D97-AF65-F5344CB8AC3E}">
        <p14:creationId xmlns:p14="http://schemas.microsoft.com/office/powerpoint/2010/main" val="69722877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BC31288D-7398-43FD-A2A7-E2FCFAEA2D00}"/>
              </a:ext>
            </a:extLst>
          </p:cNvPr>
          <p:cNvGraphicFramePr>
            <a:graphicFrameLocks noGrp="1"/>
          </p:cNvGraphicFramePr>
          <p:nvPr>
            <p:ph idx="1"/>
            <p:extLst>
              <p:ext uri="{D42A27DB-BD31-4B8C-83A1-F6EECF244321}">
                <p14:modId xmlns:p14="http://schemas.microsoft.com/office/powerpoint/2010/main" val="4177223405"/>
              </p:ext>
            </p:extLst>
          </p:nvPr>
        </p:nvGraphicFramePr>
        <p:xfrm>
          <a:off x="1750878" y="1219201"/>
          <a:ext cx="8229600" cy="4406899"/>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2575757613"/>
                    </a:ext>
                  </a:extLst>
                </a:gridCol>
                <a:gridCol w="4114800">
                  <a:extLst>
                    <a:ext uri="{9D8B030D-6E8A-4147-A177-3AD203B41FA5}">
                      <a16:colId xmlns:a16="http://schemas.microsoft.com/office/drawing/2014/main" val="178852140"/>
                    </a:ext>
                  </a:extLst>
                </a:gridCol>
              </a:tblGrid>
              <a:tr h="372987">
                <a:tc>
                  <a:txBody>
                    <a:bodyPr/>
                    <a:lstStyle/>
                    <a:p>
                      <a:r>
                        <a:rPr lang="en-GB" sz="1800" dirty="0">
                          <a:solidFill>
                            <a:schemeClr val="tx1"/>
                          </a:solidFill>
                        </a:rPr>
                        <a:t>Theory </a:t>
                      </a:r>
                    </a:p>
                  </a:txBody>
                  <a:tcPr/>
                </a:tc>
                <a:tc>
                  <a:txBody>
                    <a:bodyPr/>
                    <a:lstStyle/>
                    <a:p>
                      <a:r>
                        <a:rPr lang="en-GB" sz="1800" dirty="0">
                          <a:solidFill>
                            <a:schemeClr val="tx1"/>
                          </a:solidFill>
                        </a:rPr>
                        <a:t>Focus </a:t>
                      </a:r>
                    </a:p>
                  </a:txBody>
                  <a:tcPr/>
                </a:tc>
                <a:extLst>
                  <a:ext uri="{0D108BD9-81ED-4DB2-BD59-A6C34878D82A}">
                    <a16:rowId xmlns:a16="http://schemas.microsoft.com/office/drawing/2014/main" val="1470643574"/>
                  </a:ext>
                </a:extLst>
              </a:tr>
              <a:tr h="1747420">
                <a:tc>
                  <a:txBody>
                    <a:bodyPr/>
                    <a:lstStyle/>
                    <a:p>
                      <a:r>
                        <a:rPr lang="en-GB" sz="1800" dirty="0">
                          <a:solidFill>
                            <a:schemeClr val="tx1"/>
                          </a:solidFill>
                        </a:rPr>
                        <a:t>Agency theory</a:t>
                      </a:r>
                    </a:p>
                  </a:txBody>
                  <a:tcPr/>
                </a:tc>
                <a:tc>
                  <a:txBody>
                    <a:bodyPr/>
                    <a:lstStyle/>
                    <a:p>
                      <a:r>
                        <a:rPr lang="en-GB" sz="1800" dirty="0">
                          <a:solidFill>
                            <a:schemeClr val="tx1"/>
                          </a:solidFill>
                        </a:rPr>
                        <a:t>Posits that there is a conflict between the principal (employer) and the agent (employee). Pay is contingent to performance. Both employee and employee have an economic interest. Alignment of interest. </a:t>
                      </a:r>
                    </a:p>
                  </a:txBody>
                  <a:tcPr/>
                </a:tc>
                <a:extLst>
                  <a:ext uri="{0D108BD9-81ED-4DB2-BD59-A6C34878D82A}">
                    <a16:rowId xmlns:a16="http://schemas.microsoft.com/office/drawing/2014/main" val="718934389"/>
                  </a:ext>
                </a:extLst>
              </a:tr>
              <a:tr h="582371">
                <a:tc>
                  <a:txBody>
                    <a:bodyPr/>
                    <a:lstStyle/>
                    <a:p>
                      <a:r>
                        <a:rPr lang="en-GB" sz="1800" dirty="0">
                          <a:solidFill>
                            <a:schemeClr val="tx1"/>
                          </a:solidFill>
                        </a:rPr>
                        <a:t>Reinforcement theory</a:t>
                      </a:r>
                    </a:p>
                  </a:txBody>
                  <a:tcPr/>
                </a:tc>
                <a:tc>
                  <a:txBody>
                    <a:bodyPr/>
                    <a:lstStyle/>
                    <a:p>
                      <a:r>
                        <a:rPr lang="en-GB" sz="1800" dirty="0">
                          <a:solidFill>
                            <a:schemeClr val="tx1"/>
                          </a:solidFill>
                        </a:rPr>
                        <a:t>Timely reward will reinforce performance </a:t>
                      </a:r>
                    </a:p>
                  </a:txBody>
                  <a:tcPr/>
                </a:tc>
                <a:extLst>
                  <a:ext uri="{0D108BD9-81ED-4DB2-BD59-A6C34878D82A}">
                    <a16:rowId xmlns:a16="http://schemas.microsoft.com/office/drawing/2014/main" val="3015095518"/>
                  </a:ext>
                </a:extLst>
              </a:tr>
              <a:tr h="1331134">
                <a:tc>
                  <a:txBody>
                    <a:bodyPr/>
                    <a:lstStyle/>
                    <a:p>
                      <a:r>
                        <a:rPr lang="en-GB" sz="1800" dirty="0">
                          <a:solidFill>
                            <a:schemeClr val="tx1"/>
                          </a:solidFill>
                        </a:rPr>
                        <a:t>Expectancy theory</a:t>
                      </a:r>
                    </a:p>
                  </a:txBody>
                  <a:tcPr/>
                </a:tc>
                <a:tc>
                  <a:txBody>
                    <a:bodyPr/>
                    <a:lstStyle/>
                    <a:p>
                      <a:r>
                        <a:rPr lang="en-GB" sz="1800" dirty="0">
                          <a:solidFill>
                            <a:schemeClr val="tx1"/>
                          </a:solidFill>
                        </a:rPr>
                        <a:t>Reward is appreciated when it has a high value, when the task or target is achievable , when employees trust their principal to keep their end of the deal</a:t>
                      </a:r>
                    </a:p>
                  </a:txBody>
                  <a:tcPr/>
                </a:tc>
                <a:extLst>
                  <a:ext uri="{0D108BD9-81ED-4DB2-BD59-A6C34878D82A}">
                    <a16:rowId xmlns:a16="http://schemas.microsoft.com/office/drawing/2014/main" val="4157838963"/>
                  </a:ext>
                </a:extLst>
              </a:tr>
              <a:tr h="372987">
                <a:tc>
                  <a:txBody>
                    <a:bodyPr/>
                    <a:lstStyle/>
                    <a:p>
                      <a:r>
                        <a:rPr lang="en-GB" sz="1800" dirty="0">
                          <a:solidFill>
                            <a:schemeClr val="tx1"/>
                          </a:solidFill>
                        </a:rPr>
                        <a:t>Goal-setting theory</a:t>
                      </a:r>
                    </a:p>
                  </a:txBody>
                  <a:tcPr/>
                </a:tc>
                <a:tc>
                  <a:txBody>
                    <a:bodyPr/>
                    <a:lstStyle/>
                    <a:p>
                      <a:r>
                        <a:rPr lang="en-GB" sz="1800" dirty="0">
                          <a:solidFill>
                            <a:schemeClr val="tx1"/>
                          </a:solidFill>
                        </a:rPr>
                        <a:t>SMART goals timely feedback</a:t>
                      </a:r>
                    </a:p>
                  </a:txBody>
                  <a:tcPr/>
                </a:tc>
                <a:extLst>
                  <a:ext uri="{0D108BD9-81ED-4DB2-BD59-A6C34878D82A}">
                    <a16:rowId xmlns:a16="http://schemas.microsoft.com/office/drawing/2014/main" val="793947308"/>
                  </a:ext>
                </a:extLst>
              </a:tr>
            </a:tbl>
          </a:graphicData>
        </a:graphic>
      </p:graphicFrame>
      <p:sp>
        <p:nvSpPr>
          <p:cNvPr id="3" name="Title 2">
            <a:extLst>
              <a:ext uri="{FF2B5EF4-FFF2-40B4-BE49-F238E27FC236}">
                <a16:creationId xmlns:a16="http://schemas.microsoft.com/office/drawing/2014/main" id="{71EC331D-047B-4336-A53A-D724D9BFBAF7}"/>
              </a:ext>
            </a:extLst>
          </p:cNvPr>
          <p:cNvSpPr>
            <a:spLocks noGrp="1"/>
          </p:cNvSpPr>
          <p:nvPr>
            <p:ph type="title"/>
          </p:nvPr>
        </p:nvSpPr>
        <p:spPr>
          <a:xfrm>
            <a:off x="838200" y="1"/>
            <a:ext cx="10515600" cy="1219200"/>
          </a:xfrm>
        </p:spPr>
        <p:txBody>
          <a:bodyPr/>
          <a:lstStyle/>
          <a:p>
            <a:r>
              <a:rPr lang="en-GB" b="1" u="none" dirty="0"/>
              <a:t>Reward management theory</a:t>
            </a:r>
          </a:p>
        </p:txBody>
      </p:sp>
      <p:pic>
        <p:nvPicPr>
          <p:cNvPr id="2" name="Picture 1">
            <a:extLst>
              <a:ext uri="{FF2B5EF4-FFF2-40B4-BE49-F238E27FC236}">
                <a16:creationId xmlns:a16="http://schemas.microsoft.com/office/drawing/2014/main" id="{16B9001B-6FBF-E7AD-22F9-3E6A1DC8D8AC}"/>
              </a:ext>
            </a:extLst>
          </p:cNvPr>
          <p:cNvPicPr>
            <a:picLocks noChangeAspect="1"/>
          </p:cNvPicPr>
          <p:nvPr/>
        </p:nvPicPr>
        <p:blipFill>
          <a:blip r:embed="rId2"/>
          <a:stretch>
            <a:fillRect/>
          </a:stretch>
        </p:blipFill>
        <p:spPr>
          <a:xfrm>
            <a:off x="1" y="5638799"/>
            <a:ext cx="12192000" cy="1219201"/>
          </a:xfrm>
          <a:prstGeom prst="rect">
            <a:avLst/>
          </a:prstGeom>
        </p:spPr>
      </p:pic>
    </p:spTree>
    <p:extLst>
      <p:ext uri="{BB962C8B-B14F-4D97-AF65-F5344CB8AC3E}">
        <p14:creationId xmlns:p14="http://schemas.microsoft.com/office/powerpoint/2010/main" val="82188257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49AA1A8B-6054-4B25-96D8-7E6C084C65C2}"/>
              </a:ext>
            </a:extLst>
          </p:cNvPr>
          <p:cNvGraphicFramePr>
            <a:graphicFrameLocks noGrp="1"/>
          </p:cNvGraphicFramePr>
          <p:nvPr>
            <p:ph idx="1"/>
            <p:extLst>
              <p:ext uri="{D42A27DB-BD31-4B8C-83A1-F6EECF244321}">
                <p14:modId xmlns:p14="http://schemas.microsoft.com/office/powerpoint/2010/main" val="3747182894"/>
              </p:ext>
            </p:extLst>
          </p:nvPr>
        </p:nvGraphicFramePr>
        <p:xfrm>
          <a:off x="1765300" y="860424"/>
          <a:ext cx="9372600" cy="4244972"/>
        </p:xfrm>
        <a:graphic>
          <a:graphicData uri="http://schemas.openxmlformats.org/drawingml/2006/table">
            <a:tbl>
              <a:tblPr firstRow="1" bandRow="1">
                <a:tableStyleId>{5C22544A-7EE6-4342-B048-85BDC9FD1C3A}</a:tableStyleId>
              </a:tblPr>
              <a:tblGrid>
                <a:gridCol w="4686300">
                  <a:extLst>
                    <a:ext uri="{9D8B030D-6E8A-4147-A177-3AD203B41FA5}">
                      <a16:colId xmlns:a16="http://schemas.microsoft.com/office/drawing/2014/main" val="1998363015"/>
                    </a:ext>
                  </a:extLst>
                </a:gridCol>
                <a:gridCol w="4686300">
                  <a:extLst>
                    <a:ext uri="{9D8B030D-6E8A-4147-A177-3AD203B41FA5}">
                      <a16:colId xmlns:a16="http://schemas.microsoft.com/office/drawing/2014/main" val="4151471525"/>
                    </a:ext>
                  </a:extLst>
                </a:gridCol>
              </a:tblGrid>
              <a:tr h="446839">
                <a:tc>
                  <a:txBody>
                    <a:bodyPr/>
                    <a:lstStyle/>
                    <a:p>
                      <a:r>
                        <a:rPr lang="en-GB" sz="1800" dirty="0"/>
                        <a:t>Job-based</a:t>
                      </a:r>
                    </a:p>
                  </a:txBody>
                  <a:tcPr/>
                </a:tc>
                <a:tc>
                  <a:txBody>
                    <a:bodyPr/>
                    <a:lstStyle/>
                    <a:p>
                      <a:r>
                        <a:rPr lang="en-GB" sz="1800" dirty="0"/>
                        <a:t>Person-based</a:t>
                      </a:r>
                    </a:p>
                  </a:txBody>
                  <a:tcPr/>
                </a:tc>
                <a:extLst>
                  <a:ext uri="{0D108BD9-81ED-4DB2-BD59-A6C34878D82A}">
                    <a16:rowId xmlns:a16="http://schemas.microsoft.com/office/drawing/2014/main" val="2017209003"/>
                  </a:ext>
                </a:extLst>
              </a:tr>
              <a:tr h="446839">
                <a:tc>
                  <a:txBody>
                    <a:bodyPr/>
                    <a:lstStyle/>
                    <a:p>
                      <a:r>
                        <a:rPr lang="en-GB" sz="1800" dirty="0"/>
                        <a:t>Jobs add value</a:t>
                      </a:r>
                    </a:p>
                  </a:txBody>
                  <a:tcPr/>
                </a:tc>
                <a:tc>
                  <a:txBody>
                    <a:bodyPr/>
                    <a:lstStyle/>
                    <a:p>
                      <a:r>
                        <a:rPr lang="en-GB" sz="1800" dirty="0"/>
                        <a:t>Individual add value</a:t>
                      </a:r>
                    </a:p>
                  </a:txBody>
                  <a:tcPr/>
                </a:tc>
                <a:extLst>
                  <a:ext uri="{0D108BD9-81ED-4DB2-BD59-A6C34878D82A}">
                    <a16:rowId xmlns:a16="http://schemas.microsoft.com/office/drawing/2014/main" val="577682696"/>
                  </a:ext>
                </a:extLst>
              </a:tr>
              <a:tr h="446839">
                <a:tc>
                  <a:txBody>
                    <a:bodyPr/>
                    <a:lstStyle/>
                    <a:p>
                      <a:r>
                        <a:rPr lang="en-GB" sz="1800" dirty="0"/>
                        <a:t>Pay for the jobs worth</a:t>
                      </a:r>
                    </a:p>
                  </a:txBody>
                  <a:tcPr/>
                </a:tc>
                <a:tc>
                  <a:txBody>
                    <a:bodyPr/>
                    <a:lstStyle/>
                    <a:p>
                      <a:r>
                        <a:rPr lang="en-GB" sz="1800" dirty="0"/>
                        <a:t>Pay for the individual’s worth </a:t>
                      </a:r>
                    </a:p>
                  </a:txBody>
                  <a:tcPr/>
                </a:tc>
                <a:extLst>
                  <a:ext uri="{0D108BD9-81ED-4DB2-BD59-A6C34878D82A}">
                    <a16:rowId xmlns:a16="http://schemas.microsoft.com/office/drawing/2014/main" val="526936410"/>
                  </a:ext>
                </a:extLst>
              </a:tr>
              <a:tr h="781969">
                <a:tc>
                  <a:txBody>
                    <a:bodyPr/>
                    <a:lstStyle/>
                    <a:p>
                      <a:r>
                        <a:rPr lang="en-GB" sz="1800" dirty="0"/>
                        <a:t>Pay for the size of the jobs occupied</a:t>
                      </a:r>
                    </a:p>
                  </a:txBody>
                  <a:tcPr/>
                </a:tc>
                <a:tc>
                  <a:txBody>
                    <a:bodyPr/>
                    <a:lstStyle/>
                    <a:p>
                      <a:r>
                        <a:rPr lang="en-GB" sz="1800" dirty="0"/>
                        <a:t>Pay for the individual capacity( Knowledge, skills &amp; ability)</a:t>
                      </a:r>
                    </a:p>
                  </a:txBody>
                  <a:tcPr/>
                </a:tc>
                <a:extLst>
                  <a:ext uri="{0D108BD9-81ED-4DB2-BD59-A6C34878D82A}">
                    <a16:rowId xmlns:a16="http://schemas.microsoft.com/office/drawing/2014/main" val="4064187976"/>
                  </a:ext>
                </a:extLst>
              </a:tr>
              <a:tr h="446839">
                <a:tc>
                  <a:txBody>
                    <a:bodyPr/>
                    <a:lstStyle/>
                    <a:p>
                      <a:r>
                        <a:rPr lang="en-GB" sz="1800" dirty="0"/>
                        <a:t>Standard rate for the job is paid</a:t>
                      </a:r>
                    </a:p>
                  </a:txBody>
                  <a:tcPr/>
                </a:tc>
                <a:tc>
                  <a:txBody>
                    <a:bodyPr/>
                    <a:lstStyle/>
                    <a:p>
                      <a:r>
                        <a:rPr lang="en-GB" sz="1800" dirty="0"/>
                        <a:t>Payment based on KSA</a:t>
                      </a:r>
                    </a:p>
                  </a:txBody>
                  <a:tcPr/>
                </a:tc>
                <a:extLst>
                  <a:ext uri="{0D108BD9-81ED-4DB2-BD59-A6C34878D82A}">
                    <a16:rowId xmlns:a16="http://schemas.microsoft.com/office/drawing/2014/main" val="3124786831"/>
                  </a:ext>
                </a:extLst>
              </a:tr>
              <a:tr h="446839">
                <a:tc>
                  <a:txBody>
                    <a:bodyPr/>
                    <a:lstStyle/>
                    <a:p>
                      <a:r>
                        <a:rPr lang="en-GB" sz="1800" dirty="0"/>
                        <a:t>Evaluation based on the job</a:t>
                      </a:r>
                    </a:p>
                  </a:txBody>
                  <a:tcPr/>
                </a:tc>
                <a:tc>
                  <a:txBody>
                    <a:bodyPr/>
                    <a:lstStyle/>
                    <a:p>
                      <a:r>
                        <a:rPr lang="en-GB" sz="1800" dirty="0"/>
                        <a:t>Evaluation based on KSA</a:t>
                      </a:r>
                    </a:p>
                  </a:txBody>
                  <a:tcPr/>
                </a:tc>
                <a:extLst>
                  <a:ext uri="{0D108BD9-81ED-4DB2-BD59-A6C34878D82A}">
                    <a16:rowId xmlns:a16="http://schemas.microsoft.com/office/drawing/2014/main" val="3763118731"/>
                  </a:ext>
                </a:extLst>
              </a:tr>
              <a:tr h="781969">
                <a:tc>
                  <a:txBody>
                    <a:bodyPr/>
                    <a:lstStyle/>
                    <a:p>
                      <a:r>
                        <a:rPr lang="en-GB" sz="1800" dirty="0"/>
                        <a:t>Promotion and progression based seniority </a:t>
                      </a:r>
                    </a:p>
                  </a:txBody>
                  <a:tcPr/>
                </a:tc>
                <a:tc>
                  <a:txBody>
                    <a:bodyPr/>
                    <a:lstStyle/>
                    <a:p>
                      <a:r>
                        <a:rPr lang="en-GB" sz="1800" dirty="0"/>
                        <a:t>Pay progression based on KSA development</a:t>
                      </a:r>
                    </a:p>
                  </a:txBody>
                  <a:tcPr/>
                </a:tc>
                <a:extLst>
                  <a:ext uri="{0D108BD9-81ED-4DB2-BD59-A6C34878D82A}">
                    <a16:rowId xmlns:a16="http://schemas.microsoft.com/office/drawing/2014/main" val="4273115422"/>
                  </a:ext>
                </a:extLst>
              </a:tr>
              <a:tr h="446839">
                <a:tc>
                  <a:txBody>
                    <a:bodyPr/>
                    <a:lstStyle/>
                    <a:p>
                      <a:r>
                        <a:rPr lang="en-GB" sz="1800" dirty="0"/>
                        <a:t>Reinforce promotional hierarchy</a:t>
                      </a:r>
                    </a:p>
                  </a:txBody>
                  <a:tcPr/>
                </a:tc>
                <a:tc>
                  <a:txBody>
                    <a:bodyPr/>
                    <a:lstStyle/>
                    <a:p>
                      <a:r>
                        <a:rPr lang="en-GB" sz="1800" dirty="0"/>
                        <a:t>Reinforce KSA development </a:t>
                      </a:r>
                    </a:p>
                  </a:txBody>
                  <a:tcPr/>
                </a:tc>
                <a:extLst>
                  <a:ext uri="{0D108BD9-81ED-4DB2-BD59-A6C34878D82A}">
                    <a16:rowId xmlns:a16="http://schemas.microsoft.com/office/drawing/2014/main" val="1091341887"/>
                  </a:ext>
                </a:extLst>
              </a:tr>
            </a:tbl>
          </a:graphicData>
        </a:graphic>
      </p:graphicFrame>
      <p:sp>
        <p:nvSpPr>
          <p:cNvPr id="3" name="Title 2">
            <a:extLst>
              <a:ext uri="{FF2B5EF4-FFF2-40B4-BE49-F238E27FC236}">
                <a16:creationId xmlns:a16="http://schemas.microsoft.com/office/drawing/2014/main" id="{74131AD9-3A2D-49AF-AAEC-2F2218A29250}"/>
              </a:ext>
            </a:extLst>
          </p:cNvPr>
          <p:cNvSpPr>
            <a:spLocks noGrp="1"/>
          </p:cNvSpPr>
          <p:nvPr>
            <p:ph type="title"/>
          </p:nvPr>
        </p:nvSpPr>
        <p:spPr>
          <a:xfrm>
            <a:off x="838200" y="0"/>
            <a:ext cx="10515600" cy="739775"/>
          </a:xfrm>
        </p:spPr>
        <p:txBody>
          <a:bodyPr/>
          <a:lstStyle/>
          <a:p>
            <a:r>
              <a:rPr lang="en-GB" b="1" u="none" dirty="0"/>
              <a:t>Job-based vs person-based pay</a:t>
            </a:r>
          </a:p>
        </p:txBody>
      </p:sp>
      <p:pic>
        <p:nvPicPr>
          <p:cNvPr id="2" name="Picture 1">
            <a:extLst>
              <a:ext uri="{FF2B5EF4-FFF2-40B4-BE49-F238E27FC236}">
                <a16:creationId xmlns:a16="http://schemas.microsoft.com/office/drawing/2014/main" id="{B383408B-ED06-0EC2-2600-4CA6674CCA45}"/>
              </a:ext>
            </a:extLst>
          </p:cNvPr>
          <p:cNvPicPr>
            <a:picLocks noChangeAspect="1"/>
          </p:cNvPicPr>
          <p:nvPr/>
        </p:nvPicPr>
        <p:blipFill>
          <a:blip r:embed="rId2"/>
          <a:stretch>
            <a:fillRect/>
          </a:stretch>
        </p:blipFill>
        <p:spPr>
          <a:xfrm>
            <a:off x="1" y="5210161"/>
            <a:ext cx="12192000" cy="1647839"/>
          </a:xfrm>
          <a:prstGeom prst="rect">
            <a:avLst/>
          </a:prstGeom>
        </p:spPr>
      </p:pic>
    </p:spTree>
    <p:extLst>
      <p:ext uri="{BB962C8B-B14F-4D97-AF65-F5344CB8AC3E}">
        <p14:creationId xmlns:p14="http://schemas.microsoft.com/office/powerpoint/2010/main" val="116032204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1F9CF42-8584-4216-BCCF-58A5C80730A3}"/>
              </a:ext>
            </a:extLst>
          </p:cNvPr>
          <p:cNvSpPr>
            <a:spLocks noGrp="1"/>
          </p:cNvSpPr>
          <p:nvPr>
            <p:ph idx="1"/>
          </p:nvPr>
        </p:nvSpPr>
        <p:spPr>
          <a:xfrm>
            <a:off x="1460501" y="1739900"/>
            <a:ext cx="8806110" cy="4843462"/>
          </a:xfrm>
        </p:spPr>
        <p:txBody>
          <a:bodyPr/>
          <a:lstStyle/>
          <a:p>
            <a:r>
              <a:rPr lang="en-GB" dirty="0"/>
              <a:t>Undermine intrinsic interest in the job</a:t>
            </a:r>
          </a:p>
          <a:p>
            <a:r>
              <a:rPr lang="en-GB" dirty="0"/>
              <a:t>Shift motivate to reward rather than good job</a:t>
            </a:r>
          </a:p>
          <a:p>
            <a:r>
              <a:rPr lang="en-GB" dirty="0"/>
              <a:t>May manipulate behaviour</a:t>
            </a:r>
          </a:p>
          <a:p>
            <a:r>
              <a:rPr lang="en-GB" dirty="0"/>
              <a:t>Create tension among employee</a:t>
            </a:r>
          </a:p>
          <a:p>
            <a:r>
              <a:rPr lang="en-GB" dirty="0"/>
              <a:t>Ignore reasons underlying work problems</a:t>
            </a:r>
          </a:p>
          <a:p>
            <a:r>
              <a:rPr lang="en-GB" dirty="0"/>
              <a:t>Discourage sensible risk taking </a:t>
            </a:r>
          </a:p>
        </p:txBody>
      </p:sp>
      <p:sp>
        <p:nvSpPr>
          <p:cNvPr id="3" name="Title 2">
            <a:extLst>
              <a:ext uri="{FF2B5EF4-FFF2-40B4-BE49-F238E27FC236}">
                <a16:creationId xmlns:a16="http://schemas.microsoft.com/office/drawing/2014/main" id="{9D28AE7D-D0C0-40A2-9F4F-24465FE255A1}"/>
              </a:ext>
            </a:extLst>
          </p:cNvPr>
          <p:cNvSpPr>
            <a:spLocks noGrp="1"/>
          </p:cNvSpPr>
          <p:nvPr>
            <p:ph type="title"/>
          </p:nvPr>
        </p:nvSpPr>
        <p:spPr>
          <a:xfrm>
            <a:off x="787400" y="274639"/>
            <a:ext cx="10287000" cy="1143000"/>
          </a:xfrm>
        </p:spPr>
        <p:txBody>
          <a:bodyPr>
            <a:normAutofit/>
          </a:bodyPr>
          <a:lstStyle/>
          <a:p>
            <a:r>
              <a:rPr lang="en-GB" b="1" u="none" dirty="0"/>
              <a:t>Dark sides of performance related reward</a:t>
            </a:r>
          </a:p>
        </p:txBody>
      </p:sp>
      <p:pic>
        <p:nvPicPr>
          <p:cNvPr id="4" name="Picture 3">
            <a:extLst>
              <a:ext uri="{FF2B5EF4-FFF2-40B4-BE49-F238E27FC236}">
                <a16:creationId xmlns:a16="http://schemas.microsoft.com/office/drawing/2014/main" id="{9B8123D3-7D32-0BDC-97F7-2B9676626B91}"/>
              </a:ext>
            </a:extLst>
          </p:cNvPr>
          <p:cNvPicPr>
            <a:picLocks noChangeAspect="1"/>
          </p:cNvPicPr>
          <p:nvPr/>
        </p:nvPicPr>
        <p:blipFill>
          <a:blip r:embed="rId2"/>
          <a:stretch>
            <a:fillRect/>
          </a:stretch>
        </p:blipFill>
        <p:spPr>
          <a:xfrm>
            <a:off x="1" y="5210161"/>
            <a:ext cx="12192000" cy="1647839"/>
          </a:xfrm>
          <a:prstGeom prst="rect">
            <a:avLst/>
          </a:prstGeom>
        </p:spPr>
      </p:pic>
    </p:spTree>
    <p:extLst>
      <p:ext uri="{BB962C8B-B14F-4D97-AF65-F5344CB8AC3E}">
        <p14:creationId xmlns:p14="http://schemas.microsoft.com/office/powerpoint/2010/main" val="42597951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FE73003-C21A-4437-BFA8-CEBCD512D56E}"/>
              </a:ext>
            </a:extLst>
          </p:cNvPr>
          <p:cNvSpPr>
            <a:spLocks noGrp="1"/>
          </p:cNvSpPr>
          <p:nvPr>
            <p:ph idx="1"/>
          </p:nvPr>
        </p:nvSpPr>
        <p:spPr>
          <a:xfrm>
            <a:off x="1097280" y="1927171"/>
            <a:ext cx="10154653" cy="4523874"/>
          </a:xfrm>
        </p:spPr>
        <p:txBody>
          <a:bodyPr>
            <a:normAutofit/>
          </a:bodyPr>
          <a:lstStyle/>
          <a:p>
            <a:r>
              <a:rPr lang="en-GB" dirty="0"/>
              <a:t>Host country approach- reward structured in the host country ways</a:t>
            </a:r>
          </a:p>
          <a:p>
            <a:r>
              <a:rPr lang="en-GB" dirty="0"/>
              <a:t>Home country approach- reward structured in the head quarter way</a:t>
            </a:r>
          </a:p>
          <a:p>
            <a:r>
              <a:rPr lang="en-GB" dirty="0"/>
              <a:t>Region approach- reward structured using regional standards </a:t>
            </a:r>
          </a:p>
          <a:p>
            <a:endParaRPr lang="en-GB" dirty="0"/>
          </a:p>
          <a:p>
            <a:pPr marL="0" indent="0">
              <a:buNone/>
            </a:pPr>
            <a:r>
              <a:rPr lang="en-GB" dirty="0">
                <a:hlinkClick r:id="rId2"/>
              </a:rPr>
              <a:t>What Are The 5 Best Tools For Performance Management?</a:t>
            </a:r>
            <a:endParaRPr lang="en-GB" dirty="0"/>
          </a:p>
          <a:p>
            <a:pPr marL="0" indent="0">
              <a:buNone/>
            </a:pPr>
            <a:r>
              <a:rPr lang="en-GB" dirty="0">
                <a:hlinkClick r:id="rId3"/>
              </a:rPr>
              <a:t>Performance Management: A Complete Guide</a:t>
            </a:r>
            <a:endParaRPr lang="en-GB" dirty="0"/>
          </a:p>
        </p:txBody>
      </p:sp>
      <p:sp>
        <p:nvSpPr>
          <p:cNvPr id="3" name="Title 2">
            <a:extLst>
              <a:ext uri="{FF2B5EF4-FFF2-40B4-BE49-F238E27FC236}">
                <a16:creationId xmlns:a16="http://schemas.microsoft.com/office/drawing/2014/main" id="{25E382A4-FDFA-4777-8658-7467957EAD93}"/>
              </a:ext>
            </a:extLst>
          </p:cNvPr>
          <p:cNvSpPr>
            <a:spLocks noGrp="1"/>
          </p:cNvSpPr>
          <p:nvPr>
            <p:ph type="title"/>
          </p:nvPr>
        </p:nvSpPr>
        <p:spPr/>
        <p:txBody>
          <a:bodyPr>
            <a:normAutofit/>
          </a:bodyPr>
          <a:lstStyle/>
          <a:p>
            <a:r>
              <a:rPr lang="en-GB" u="none" dirty="0"/>
              <a:t>Approaches to reward management in global context</a:t>
            </a:r>
          </a:p>
        </p:txBody>
      </p:sp>
      <p:pic>
        <p:nvPicPr>
          <p:cNvPr id="4" name="Picture 3">
            <a:extLst>
              <a:ext uri="{FF2B5EF4-FFF2-40B4-BE49-F238E27FC236}">
                <a16:creationId xmlns:a16="http://schemas.microsoft.com/office/drawing/2014/main" id="{DBB603D4-0241-FEC9-C578-DF3CFE60056B}"/>
              </a:ext>
            </a:extLst>
          </p:cNvPr>
          <p:cNvPicPr>
            <a:picLocks noChangeAspect="1"/>
          </p:cNvPicPr>
          <p:nvPr/>
        </p:nvPicPr>
        <p:blipFill>
          <a:blip r:embed="rId4"/>
          <a:stretch>
            <a:fillRect/>
          </a:stretch>
        </p:blipFill>
        <p:spPr>
          <a:xfrm>
            <a:off x="1" y="5295900"/>
            <a:ext cx="12192000" cy="1562100"/>
          </a:xfrm>
          <a:prstGeom prst="rect">
            <a:avLst/>
          </a:prstGeom>
        </p:spPr>
      </p:pic>
    </p:spTree>
    <p:extLst>
      <p:ext uri="{BB962C8B-B14F-4D97-AF65-F5344CB8AC3E}">
        <p14:creationId xmlns:p14="http://schemas.microsoft.com/office/powerpoint/2010/main" val="58851339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160EF9-D846-C980-B7E6-53CAC295D555}"/>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References</a:t>
            </a:r>
          </a:p>
        </p:txBody>
      </p:sp>
      <p:sp>
        <p:nvSpPr>
          <p:cNvPr id="3" name="Content Placeholder 2">
            <a:extLst>
              <a:ext uri="{FF2B5EF4-FFF2-40B4-BE49-F238E27FC236}">
                <a16:creationId xmlns:a16="http://schemas.microsoft.com/office/drawing/2014/main" id="{161210AE-9736-D660-0195-B628EA88E259}"/>
              </a:ext>
            </a:extLst>
          </p:cNvPr>
          <p:cNvSpPr>
            <a:spLocks noGrp="1"/>
          </p:cNvSpPr>
          <p:nvPr>
            <p:ph idx="1"/>
          </p:nvPr>
        </p:nvSpPr>
        <p:spPr>
          <a:xfrm>
            <a:off x="1371599" y="2318197"/>
            <a:ext cx="9724031" cy="3683358"/>
          </a:xfrm>
        </p:spPr>
        <p:txBody>
          <a:bodyPr anchor="ctr">
            <a:normAutofit/>
          </a:bodyPr>
          <a:lstStyle/>
          <a:p>
            <a:r>
              <a:rPr lang="en-GB" sz="1700"/>
              <a:t>Armstrong, M., 2009. </a:t>
            </a:r>
            <a:r>
              <a:rPr lang="en-GB" sz="1700" i="1"/>
              <a:t>Armstrong's handbook of performance management: An evidence-based guide to delivering high performance</a:t>
            </a:r>
            <a:r>
              <a:rPr lang="en-GB" sz="1700"/>
              <a:t>. Kogan page publishers.</a:t>
            </a:r>
          </a:p>
          <a:p>
            <a:r>
              <a:rPr lang="en-GB" sz="1700"/>
              <a:t>Ashdown, L., 2014. </a:t>
            </a:r>
            <a:r>
              <a:rPr lang="en-GB" sz="1700" i="1"/>
              <a:t>Performance management</a:t>
            </a:r>
            <a:r>
              <a:rPr lang="en-GB" sz="1700"/>
              <a:t> (Vol. 8). Kogan Page Publishers.</a:t>
            </a:r>
          </a:p>
          <a:p>
            <a:r>
              <a:rPr lang="en-GB" sz="1700"/>
              <a:t>Bones, C., 1996. Performance Management: the HR contribution. In </a:t>
            </a:r>
            <a:r>
              <a:rPr lang="en-GB" sz="1700" i="1"/>
              <a:t>Annual Conference of Institute of Personnel and Development, Harrogate, October</a:t>
            </a:r>
            <a:r>
              <a:rPr lang="en-GB" sz="1700"/>
              <a:t>.</a:t>
            </a:r>
          </a:p>
          <a:p>
            <a:r>
              <a:rPr lang="en-GB" sz="1700"/>
              <a:t>CIPD (Chartered Institute of Personnel and Development) 2009: </a:t>
            </a:r>
            <a:r>
              <a:rPr lang="en-GB" sz="1700" i="1"/>
              <a:t>Performance Management in Action: Current Trends and Practice</a:t>
            </a:r>
            <a:r>
              <a:rPr lang="en-GB" sz="1700"/>
              <a:t>, London: Chartered Institute of Personnel and Development.</a:t>
            </a:r>
          </a:p>
          <a:p>
            <a:r>
              <a:rPr lang="en-GB" sz="1700"/>
              <a:t>Guest, D.E., 1998. On meaning, metaphor and the psychological contract: A response to Rousseau (1998). </a:t>
            </a:r>
            <a:r>
              <a:rPr lang="en-GB" sz="1700" i="1"/>
              <a:t>Journal of Organizational Behavior</a:t>
            </a:r>
            <a:r>
              <a:rPr lang="en-GB" sz="1700"/>
              <a:t>, pp.673-677.</a:t>
            </a:r>
          </a:p>
          <a:p>
            <a:r>
              <a:rPr lang="en-GB" sz="1700"/>
              <a:t>Storey, J., 1995. Human Resources. </a:t>
            </a:r>
            <a:r>
              <a:rPr lang="en-GB" sz="1700" i="1"/>
              <a:t>Management</a:t>
            </a:r>
            <a:r>
              <a:rPr lang="en-GB" sz="1700"/>
              <a:t>.</a:t>
            </a:r>
          </a:p>
          <a:p>
            <a:r>
              <a:rPr lang="en-GB" sz="1700"/>
              <a:t>Taylor, W.E. (1949). Scientific Management. New York and London</a:t>
            </a:r>
          </a:p>
          <a:p>
            <a:pPr marL="0" indent="0">
              <a:buNone/>
            </a:pPr>
            <a:endParaRPr lang="en-GB" sz="1700"/>
          </a:p>
        </p:txBody>
      </p:sp>
      <p:pic>
        <p:nvPicPr>
          <p:cNvPr id="4" name="Picture 3">
            <a:extLst>
              <a:ext uri="{FF2B5EF4-FFF2-40B4-BE49-F238E27FC236}">
                <a16:creationId xmlns:a16="http://schemas.microsoft.com/office/drawing/2014/main" id="{871F1902-7A5E-AD43-9794-09635C15DA15}"/>
              </a:ext>
            </a:extLst>
          </p:cNvPr>
          <p:cNvPicPr>
            <a:picLocks noChangeAspect="1"/>
          </p:cNvPicPr>
          <p:nvPr/>
        </p:nvPicPr>
        <p:blipFill>
          <a:blip r:embed="rId2"/>
          <a:stretch>
            <a:fillRect/>
          </a:stretch>
        </p:blipFill>
        <p:spPr>
          <a:xfrm>
            <a:off x="1" y="5664200"/>
            <a:ext cx="12192000" cy="1193800"/>
          </a:xfrm>
          <a:prstGeom prst="rect">
            <a:avLst/>
          </a:prstGeom>
        </p:spPr>
      </p:pic>
    </p:spTree>
    <p:extLst>
      <p:ext uri="{BB962C8B-B14F-4D97-AF65-F5344CB8AC3E}">
        <p14:creationId xmlns:p14="http://schemas.microsoft.com/office/powerpoint/2010/main" val="392797982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4B64818-EEDB-45A9-B157-A1897F85A7AC}"/>
              </a:ext>
            </a:extLst>
          </p:cNvPr>
          <p:cNvPicPr>
            <a:picLocks noChangeAspect="1"/>
          </p:cNvPicPr>
          <p:nvPr/>
        </p:nvPicPr>
        <p:blipFill>
          <a:blip r:embed="rId2"/>
          <a:stretch>
            <a:fillRect/>
          </a:stretch>
        </p:blipFill>
        <p:spPr>
          <a:xfrm>
            <a:off x="5850194" y="0"/>
            <a:ext cx="4623816" cy="2566824"/>
          </a:xfrm>
          <a:prstGeom prst="rect">
            <a:avLst/>
          </a:prstGeom>
        </p:spPr>
      </p:pic>
      <p:sp>
        <p:nvSpPr>
          <p:cNvPr id="3" name="TextBox 15">
            <a:extLst>
              <a:ext uri="{FF2B5EF4-FFF2-40B4-BE49-F238E27FC236}">
                <a16:creationId xmlns:a16="http://schemas.microsoft.com/office/drawing/2014/main" id="{698E26B7-06E6-4E8D-BCA4-AC5CB33DD956}"/>
              </a:ext>
            </a:extLst>
          </p:cNvPr>
          <p:cNvSpPr txBox="1">
            <a:spLocks noChangeArrowheads="1"/>
          </p:cNvSpPr>
          <p:nvPr/>
        </p:nvSpPr>
        <p:spPr bwMode="auto">
          <a:xfrm>
            <a:off x="1717990" y="896299"/>
            <a:ext cx="3768410"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Calibri" pitchFamily="34" charset="0"/>
                <a:ea typeface="MS PGothic" pitchFamily="34" charset="-128"/>
              </a:defRPr>
            </a:lvl1pPr>
            <a:lvl2pPr marL="742950" indent="-285750" eaLnBrk="0" hangingPunct="0">
              <a:defRPr>
                <a:solidFill>
                  <a:schemeClr val="tx1"/>
                </a:solidFill>
                <a:latin typeface="Calibri" pitchFamily="34" charset="0"/>
                <a:ea typeface="MS PGothic" pitchFamily="34" charset="-128"/>
              </a:defRPr>
            </a:lvl2pPr>
            <a:lvl3pPr marL="1143000" indent="-228600" eaLnBrk="0" hangingPunct="0">
              <a:defRPr>
                <a:solidFill>
                  <a:schemeClr val="tx1"/>
                </a:solidFill>
                <a:latin typeface="Calibri" pitchFamily="34" charset="0"/>
                <a:ea typeface="MS PGothic" pitchFamily="34" charset="-128"/>
              </a:defRPr>
            </a:lvl3pPr>
            <a:lvl4pPr marL="1600200" indent="-228600" eaLnBrk="0" hangingPunct="0">
              <a:defRPr>
                <a:solidFill>
                  <a:schemeClr val="tx1"/>
                </a:solidFill>
                <a:latin typeface="Calibri" pitchFamily="34" charset="0"/>
                <a:ea typeface="MS PGothic" pitchFamily="34" charset="-128"/>
              </a:defRPr>
            </a:lvl4pPr>
            <a:lvl5pPr marL="2057400" indent="-228600" eaLnBrk="0" hangingPunct="0">
              <a:defRPr>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a:solidFill>
                  <a:schemeClr val="tx1"/>
                </a:solidFill>
                <a:latin typeface="Calibri" pitchFamily="34" charset="0"/>
                <a:ea typeface="MS PGothic" pitchFamily="34" charset="-128"/>
              </a:defRPr>
            </a:lvl9pPr>
          </a:lstStyle>
          <a:p>
            <a:pPr eaLnBrk="1" hangingPunct="1"/>
            <a:r>
              <a:rPr lang="en-GB" sz="4500" b="1" dirty="0"/>
              <a:t> </a:t>
            </a:r>
            <a:r>
              <a:rPr lang="en-GB" sz="4350" b="1" dirty="0"/>
              <a:t>Traffic Light </a:t>
            </a:r>
            <a:r>
              <a:rPr lang="en-GB" sz="5400" b="1" i="1" dirty="0">
                <a:solidFill>
                  <a:srgbClr val="FF0000"/>
                </a:solidFill>
                <a:latin typeface="Bradley Hand ITC" pitchFamily="66" charset="0"/>
              </a:rPr>
              <a:t>it</a:t>
            </a:r>
          </a:p>
        </p:txBody>
      </p:sp>
      <p:pic>
        <p:nvPicPr>
          <p:cNvPr id="4" name="Picture 3" descr="http://png.findicons.com/files/icons/2320/x_mac_general/400/traffic_lights.png">
            <a:hlinkClick r:id="" action="ppaction://noaction"/>
            <a:extLst>
              <a:ext uri="{FF2B5EF4-FFF2-40B4-BE49-F238E27FC236}">
                <a16:creationId xmlns:a16="http://schemas.microsoft.com/office/drawing/2014/main" id="{1CAD5F91-34FE-4424-B0B2-B61CA01C61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0" y="2222091"/>
            <a:ext cx="2033718" cy="3164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5" name="Table 4">
            <a:extLst>
              <a:ext uri="{FF2B5EF4-FFF2-40B4-BE49-F238E27FC236}">
                <a16:creationId xmlns:a16="http://schemas.microsoft.com/office/drawing/2014/main" id="{865DB7FD-CA57-4659-925E-56D89A721884}"/>
              </a:ext>
            </a:extLst>
          </p:cNvPr>
          <p:cNvGraphicFramePr>
            <a:graphicFrameLocks noGrp="1"/>
          </p:cNvGraphicFramePr>
          <p:nvPr>
            <p:extLst>
              <p:ext uri="{D42A27DB-BD31-4B8C-83A1-F6EECF244321}">
                <p14:modId xmlns:p14="http://schemas.microsoft.com/office/powerpoint/2010/main" val="1934033336"/>
              </p:ext>
            </p:extLst>
          </p:nvPr>
        </p:nvGraphicFramePr>
        <p:xfrm>
          <a:off x="3314700" y="2222088"/>
          <a:ext cx="7924800" cy="3739612"/>
        </p:xfrm>
        <a:graphic>
          <a:graphicData uri="http://schemas.openxmlformats.org/drawingml/2006/table">
            <a:tbl>
              <a:tblPr firstRow="1" bandRow="1">
                <a:tableStyleId>{5C22544A-7EE6-4342-B048-85BDC9FD1C3A}</a:tableStyleId>
              </a:tblPr>
              <a:tblGrid>
                <a:gridCol w="1166067">
                  <a:extLst>
                    <a:ext uri="{9D8B030D-6E8A-4147-A177-3AD203B41FA5}">
                      <a16:colId xmlns:a16="http://schemas.microsoft.com/office/drawing/2014/main" val="2064328041"/>
                    </a:ext>
                  </a:extLst>
                </a:gridCol>
                <a:gridCol w="6758733">
                  <a:extLst>
                    <a:ext uri="{9D8B030D-6E8A-4147-A177-3AD203B41FA5}">
                      <a16:colId xmlns:a16="http://schemas.microsoft.com/office/drawing/2014/main" val="1982762199"/>
                    </a:ext>
                  </a:extLst>
                </a:gridCol>
              </a:tblGrid>
              <a:tr h="934903">
                <a:tc>
                  <a:txBody>
                    <a:bodyPr/>
                    <a:lstStyle/>
                    <a:p>
                      <a:endParaRPr lang="en-GB" sz="1400" dirty="0"/>
                    </a:p>
                  </a:txBody>
                  <a:tcPr marL="68580" marR="68580" marT="34290" marB="34290"/>
                </a:tc>
                <a:tc>
                  <a:txBody>
                    <a:bodyPr/>
                    <a:lstStyle/>
                    <a:p>
                      <a:pPr algn="l"/>
                      <a:r>
                        <a:rPr lang="en-GB" sz="2100" b="1" i="0" dirty="0">
                          <a:solidFill>
                            <a:schemeClr val="tx1"/>
                          </a:solidFill>
                          <a:effectLst>
                            <a:outerShdw blurRad="38100" dist="38100" dir="2700000" algn="tl">
                              <a:srgbClr val="000000">
                                <a:alpha val="43137"/>
                              </a:srgbClr>
                            </a:outerShdw>
                          </a:effectLst>
                        </a:rPr>
                        <a:t>Where is your learning at ?</a:t>
                      </a:r>
                      <a:endParaRPr lang="en-GB" sz="2100" i="0" dirty="0">
                        <a:solidFill>
                          <a:schemeClr val="tx1"/>
                        </a:solidFill>
                      </a:endParaRPr>
                    </a:p>
                  </a:txBody>
                  <a:tcPr marL="68580" marR="68580" marT="34290" marB="34290"/>
                </a:tc>
                <a:extLst>
                  <a:ext uri="{0D108BD9-81ED-4DB2-BD59-A6C34878D82A}">
                    <a16:rowId xmlns:a16="http://schemas.microsoft.com/office/drawing/2014/main" val="1770179185"/>
                  </a:ext>
                </a:extLst>
              </a:tr>
              <a:tr h="934903">
                <a:tc>
                  <a:txBody>
                    <a:bodyPr/>
                    <a:lstStyle/>
                    <a:p>
                      <a:r>
                        <a:rPr lang="en-GB" sz="2100" b="1" dirty="0">
                          <a:solidFill>
                            <a:srgbClr val="FF0000"/>
                          </a:solidFill>
                          <a:effectLst>
                            <a:outerShdw blurRad="38100" dist="38100" dir="2700000" algn="tl">
                              <a:srgbClr val="000000">
                                <a:alpha val="43137"/>
                              </a:srgbClr>
                            </a:outerShdw>
                          </a:effectLst>
                        </a:rPr>
                        <a:t>Red </a:t>
                      </a:r>
                    </a:p>
                  </a:txBody>
                  <a:tcPr marL="68580" marR="68580" marT="34290" marB="34290"/>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900" b="0" i="0" dirty="0">
                          <a:latin typeface="+mn-lt"/>
                          <a:ea typeface="+mn-ea"/>
                        </a:rPr>
                        <a:t>I have misunderstood some of the topics. (write down 2 questions that you need help with) </a:t>
                      </a:r>
                      <a:r>
                        <a:rPr lang="en-GB" sz="900" b="0" i="0" dirty="0">
                          <a:solidFill>
                            <a:srgbClr val="FF0000"/>
                          </a:solidFill>
                          <a:latin typeface="+mn-lt"/>
                          <a:ea typeface="+mn-ea"/>
                        </a:rPr>
                        <a:t>(go to a corner and ask 1 question)</a:t>
                      </a:r>
                    </a:p>
                  </a:txBody>
                  <a:tcPr marL="68580" marR="68580" marT="34290" marB="34290" anchor="ctr"/>
                </a:tc>
                <a:extLst>
                  <a:ext uri="{0D108BD9-81ED-4DB2-BD59-A6C34878D82A}">
                    <a16:rowId xmlns:a16="http://schemas.microsoft.com/office/drawing/2014/main" val="2655770272"/>
                  </a:ext>
                </a:extLst>
              </a:tr>
              <a:tr h="934903">
                <a:tc>
                  <a:txBody>
                    <a:bodyPr/>
                    <a:lstStyle/>
                    <a:p>
                      <a:r>
                        <a:rPr lang="en-GB" sz="2100" b="1" dirty="0">
                          <a:solidFill>
                            <a:srgbClr val="FFC000"/>
                          </a:solidFill>
                          <a:effectLst>
                            <a:outerShdw blurRad="38100" dist="38100" dir="2700000" algn="tl">
                              <a:srgbClr val="000000">
                                <a:alpha val="43137"/>
                              </a:srgbClr>
                            </a:outerShdw>
                          </a:effectLst>
                        </a:rPr>
                        <a:t>Amber</a:t>
                      </a:r>
                      <a:r>
                        <a:rPr lang="en-GB" sz="1400" b="1" dirty="0">
                          <a:solidFill>
                            <a:srgbClr val="FFC000"/>
                          </a:solidFill>
                          <a:effectLst>
                            <a:outerShdw blurRad="38100" dist="38100" dir="2700000" algn="tl">
                              <a:srgbClr val="000000">
                                <a:alpha val="43137"/>
                              </a:srgbClr>
                            </a:outerShdw>
                          </a:effectLst>
                        </a:rPr>
                        <a:t> </a:t>
                      </a:r>
                    </a:p>
                  </a:txBody>
                  <a:tcPr marL="68580" marR="68580" marT="34290" marB="34290"/>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900" b="0" i="0" dirty="0">
                          <a:latin typeface="+mn-lt"/>
                          <a:ea typeface="+mn-ea"/>
                        </a:rPr>
                        <a:t>I have understood most of the topics so far (write down 1 question and 1 key theme you have understood)</a:t>
                      </a:r>
                    </a:p>
                  </a:txBody>
                  <a:tcPr marL="68580" marR="68580" marT="34290" marB="34290" anchor="ctr"/>
                </a:tc>
                <a:extLst>
                  <a:ext uri="{0D108BD9-81ED-4DB2-BD59-A6C34878D82A}">
                    <a16:rowId xmlns:a16="http://schemas.microsoft.com/office/drawing/2014/main" val="3643598402"/>
                  </a:ext>
                </a:extLst>
              </a:tr>
              <a:tr h="934903">
                <a:tc>
                  <a:txBody>
                    <a:bodyPr/>
                    <a:lstStyle/>
                    <a:p>
                      <a:r>
                        <a:rPr lang="en-GB" sz="2100" b="1" dirty="0">
                          <a:solidFill>
                            <a:srgbClr val="00B050"/>
                          </a:solidFill>
                          <a:effectLst>
                            <a:outerShdw blurRad="38100" dist="38100" dir="2700000" algn="tl">
                              <a:srgbClr val="000000">
                                <a:alpha val="43137"/>
                              </a:srgbClr>
                            </a:outerShdw>
                          </a:effectLst>
                        </a:rPr>
                        <a:t>Green</a:t>
                      </a:r>
                      <a:r>
                        <a:rPr lang="en-GB" sz="2100" b="1" dirty="0">
                          <a:solidFill>
                            <a:schemeClr val="accent6">
                              <a:lumMod val="75000"/>
                            </a:schemeClr>
                          </a:solidFill>
                          <a:effectLst>
                            <a:outerShdw blurRad="38100" dist="38100" dir="2700000" algn="tl">
                              <a:srgbClr val="000000">
                                <a:alpha val="43137"/>
                              </a:srgbClr>
                            </a:outerShdw>
                          </a:effectLst>
                        </a:rPr>
                        <a:t> </a:t>
                      </a:r>
                    </a:p>
                  </a:txBody>
                  <a:tcPr marL="68580" marR="68580" marT="34290" marB="34290"/>
                </a:tc>
                <a:tc>
                  <a:txBody>
                    <a:bodyPr/>
                    <a:lstStyle/>
                    <a:p>
                      <a:pPr algn="just"/>
                      <a:r>
                        <a:rPr lang="en-GB" sz="900" b="0" i="0" dirty="0">
                          <a:latin typeface="+mn-lt"/>
                          <a:ea typeface="+mn-ea"/>
                        </a:rPr>
                        <a:t>I have understood the topics so far (write down 2 key themes from the lesson to show your understanding) </a:t>
                      </a:r>
                      <a:r>
                        <a:rPr lang="en-GB" sz="900" b="0" i="0" dirty="0">
                          <a:solidFill>
                            <a:srgbClr val="00B050"/>
                          </a:solidFill>
                          <a:latin typeface="+mn-lt"/>
                          <a:ea typeface="+mn-ea"/>
                        </a:rPr>
                        <a:t>(Explain a concept)</a:t>
                      </a:r>
                      <a:endParaRPr lang="en-GB" sz="900" b="0" i="0" dirty="0">
                        <a:solidFill>
                          <a:srgbClr val="00B050"/>
                        </a:solidFill>
                      </a:endParaRPr>
                    </a:p>
                  </a:txBody>
                  <a:tcPr marL="68580" marR="68580" marT="34290" marB="34290" anchor="ctr"/>
                </a:tc>
                <a:extLst>
                  <a:ext uri="{0D108BD9-81ED-4DB2-BD59-A6C34878D82A}">
                    <a16:rowId xmlns:a16="http://schemas.microsoft.com/office/drawing/2014/main" val="3562692869"/>
                  </a:ext>
                </a:extLst>
              </a:tr>
            </a:tbl>
          </a:graphicData>
        </a:graphic>
      </p:graphicFrame>
      <p:pic>
        <p:nvPicPr>
          <p:cNvPr id="6" name="Picture 5">
            <a:extLst>
              <a:ext uri="{FF2B5EF4-FFF2-40B4-BE49-F238E27FC236}">
                <a16:creationId xmlns:a16="http://schemas.microsoft.com/office/drawing/2014/main" id="{B516AA64-D064-FF9F-C71C-AE874AAE4B18}"/>
              </a:ext>
            </a:extLst>
          </p:cNvPr>
          <p:cNvPicPr>
            <a:picLocks noChangeAspect="1"/>
          </p:cNvPicPr>
          <p:nvPr/>
        </p:nvPicPr>
        <p:blipFill>
          <a:blip r:embed="rId4"/>
          <a:stretch>
            <a:fillRect/>
          </a:stretch>
        </p:blipFill>
        <p:spPr>
          <a:xfrm>
            <a:off x="1" y="5788808"/>
            <a:ext cx="12192000" cy="1069191"/>
          </a:xfrm>
          <a:prstGeom prst="rect">
            <a:avLst/>
          </a:prstGeom>
        </p:spPr>
      </p:pic>
    </p:spTree>
    <p:extLst>
      <p:ext uri="{BB962C8B-B14F-4D97-AF65-F5344CB8AC3E}">
        <p14:creationId xmlns:p14="http://schemas.microsoft.com/office/powerpoint/2010/main" val="2863431078"/>
      </p:ext>
    </p:extLst>
  </p:cSld>
  <p:clrMapOvr>
    <a:masterClrMapping/>
  </p:clrMapOvr>
  <p:transition spd="slow">
    <p:push dir="u"/>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31/05/2026</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xfrm>
            <a:off x="8634412" y="5089923"/>
            <a:ext cx="547688" cy="19109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51435" tIns="25718" rIns="51435" bIns="25718" numCol="1" rtlCol="0" anchor="ctr" anchorCtr="0" compatLnSpc="1">
            <a:prstTxWarp prst="textNoShape">
              <a:avLst/>
            </a:prstTxWarp>
          </a:bodyPr>
          <a:lstStyle>
            <a:defPPr>
              <a:defRPr lang="en-US"/>
            </a:defPPr>
            <a:lvl1pPr algn="r" rtl="0" eaLnBrk="1" fontAlgn="base" hangingPunct="1">
              <a:spcBef>
                <a:spcPct val="0"/>
              </a:spcBef>
              <a:spcAft>
                <a:spcPct val="0"/>
              </a:spcAft>
              <a:defRPr sz="675" kern="1200" smtClean="0">
                <a:solidFill>
                  <a:srgbClr val="898989"/>
                </a:solidFill>
                <a:latin typeface="Myriad Pro"/>
                <a:ea typeface="+mn-ea"/>
                <a:cs typeface="Arial" panose="020B0604020202020204" pitchFamily="34" charset="0"/>
              </a:defRPr>
            </a:lvl1pPr>
            <a:lvl2pPr marL="257175"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51435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771525"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0287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1285875" algn="l" defTabSz="51435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1543050" algn="l" defTabSz="51435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1800225" algn="l" defTabSz="51435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2057400" algn="l" defTabSz="51435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spcBef>
                <a:spcPct val="0"/>
              </a:spcBef>
              <a:buFontTx/>
              <a:buNone/>
              <a:defRPr/>
            </a:pPr>
            <a:fld id="{D24FAC45-781F-4602-98F1-5FADE8BA638B}" type="slidenum">
              <a:rPr lang="en-GB" altLang="en-US" smtClean="0"/>
              <a:pPr>
                <a:spcBef>
                  <a:spcPct val="0"/>
                </a:spcBef>
                <a:buFontTx/>
                <a:buNone/>
                <a:defRPr/>
              </a:pPr>
              <a:t>38</a:t>
            </a:fld>
            <a:endParaRPr lang="en-GB" altLang="en-US"/>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524000" y="1"/>
            <a:ext cx="9144000" cy="1200329"/>
          </a:xfrm>
          <a:prstGeom prst="rect">
            <a:avLst/>
          </a:prstGeom>
          <a:noFill/>
          <a:ln>
            <a:noFill/>
          </a:ln>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sz="1800" b="1" dirty="0">
                <a:solidFill>
                  <a:srgbClr val="FF0000"/>
                </a:solidFill>
                <a:latin typeface="+mj-lt"/>
              </a:rPr>
              <a:t>Quiz Time!!</a:t>
            </a:r>
          </a:p>
          <a:p>
            <a:pPr algn="ctr">
              <a:spcBef>
                <a:spcPct val="0"/>
              </a:spcBef>
              <a:buFontTx/>
              <a:buNone/>
              <a:defRPr/>
            </a:pPr>
            <a:r>
              <a:rPr lang="en-US" altLang="en-US" sz="1800" b="1" dirty="0">
                <a:solidFill>
                  <a:srgbClr val="FF0000"/>
                </a:solidFill>
                <a:latin typeface="+mj-lt"/>
              </a:rPr>
              <a:t> Scan the Code </a:t>
            </a:r>
          </a:p>
          <a:p>
            <a:pPr algn="ctr">
              <a:spcBef>
                <a:spcPct val="0"/>
              </a:spcBef>
              <a:buFontTx/>
              <a:buNone/>
              <a:defRPr/>
            </a:pPr>
            <a:r>
              <a:rPr lang="en-US" altLang="en-US" sz="1800" b="1" dirty="0">
                <a:solidFill>
                  <a:srgbClr val="FF0000"/>
                </a:solidFill>
                <a:latin typeface="+mj-lt"/>
              </a:rPr>
              <a:t>Or </a:t>
            </a:r>
          </a:p>
          <a:p>
            <a:pPr algn="ctr">
              <a:spcBef>
                <a:spcPct val="0"/>
              </a:spcBef>
              <a:buFontTx/>
              <a:buNone/>
              <a:defRPr/>
            </a:pPr>
            <a:r>
              <a:rPr lang="en-US" altLang="en-US" sz="1800" b="1" dirty="0">
                <a:solidFill>
                  <a:srgbClr val="FF0000"/>
                </a:solidFill>
                <a:highlight>
                  <a:srgbClr val="FFFF00"/>
                </a:highlight>
                <a:latin typeface="+mj-lt"/>
              </a:rPr>
              <a:t>Go to joinmyquiz.com</a:t>
            </a:r>
          </a:p>
        </p:txBody>
      </p:sp>
      <p:pic>
        <p:nvPicPr>
          <p:cNvPr id="3" name="Picture 2">
            <a:extLst>
              <a:ext uri="{FF2B5EF4-FFF2-40B4-BE49-F238E27FC236}">
                <a16:creationId xmlns:a16="http://schemas.microsoft.com/office/drawing/2014/main" id="{9580CF4F-2CCA-4273-8713-CDB1ABB98DC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602658" y="1288026"/>
            <a:ext cx="9065342" cy="4434348"/>
          </a:xfrm>
          <a:prstGeom prst="rect">
            <a:avLst/>
          </a:prstGeom>
        </p:spPr>
      </p:pic>
      <p:pic>
        <p:nvPicPr>
          <p:cNvPr id="2" name="Picture 1">
            <a:extLst>
              <a:ext uri="{FF2B5EF4-FFF2-40B4-BE49-F238E27FC236}">
                <a16:creationId xmlns:a16="http://schemas.microsoft.com/office/drawing/2014/main" id="{D0CC84CC-787D-3D2D-D4FA-36936226D194}"/>
              </a:ext>
            </a:extLst>
          </p:cNvPr>
          <p:cNvPicPr>
            <a:picLocks noChangeAspect="1"/>
          </p:cNvPicPr>
          <p:nvPr/>
        </p:nvPicPr>
        <p:blipFill>
          <a:blip r:embed="rId5"/>
          <a:stretch>
            <a:fillRect/>
          </a:stretch>
        </p:blipFill>
        <p:spPr>
          <a:xfrm>
            <a:off x="1" y="5788808"/>
            <a:ext cx="12192000" cy="1069191"/>
          </a:xfrm>
          <a:prstGeom prst="rect">
            <a:avLst/>
          </a:prstGeom>
        </p:spPr>
      </p:pic>
    </p:spTree>
    <p:extLst>
      <p:ext uri="{BB962C8B-B14F-4D97-AF65-F5344CB8AC3E}">
        <p14:creationId xmlns:p14="http://schemas.microsoft.com/office/powerpoint/2010/main" val="422044125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D636851-794E-7DC0-E1BC-CD32E0F7098F}"/>
              </a:ext>
            </a:extLst>
          </p:cNvPr>
          <p:cNvSpPr>
            <a:spLocks noGrp="1"/>
          </p:cNvSpPr>
          <p:nvPr>
            <p:ph type="sldNum" sz="quarter" idx="12"/>
          </p:nvPr>
        </p:nvSpPr>
        <p:spPr/>
        <p:txBody>
          <a:bodyPr/>
          <a:lstStyle/>
          <a:p>
            <a:pPr>
              <a:defRPr/>
            </a:pPr>
            <a:fld id="{8DF2D5D7-7669-4457-A70C-96FA064BB9B5}" type="slidenum">
              <a:rPr lang="en-US" altLang="en-US" smtClean="0"/>
              <a:pPr>
                <a:defRPr/>
              </a:pPr>
              <a:t>39</a:t>
            </a:fld>
            <a:endParaRPr lang="en-US" altLang="en-US"/>
          </a:p>
        </p:txBody>
      </p:sp>
      <p:pic>
        <p:nvPicPr>
          <p:cNvPr id="6" name="Picture 5" descr="A note paper with words on it&#10;&#10;AI-generated content may be incorrect.">
            <a:extLst>
              <a:ext uri="{FF2B5EF4-FFF2-40B4-BE49-F238E27FC236}">
                <a16:creationId xmlns:a16="http://schemas.microsoft.com/office/drawing/2014/main" id="{9B72230B-D3EE-CEC0-07E3-D9CB200C08C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524001" y="0"/>
            <a:ext cx="5334000" cy="2831690"/>
          </a:xfrm>
          <a:prstGeom prst="rect">
            <a:avLst/>
          </a:prstGeom>
        </p:spPr>
      </p:pic>
      <p:sp>
        <p:nvSpPr>
          <p:cNvPr id="14" name="TextBox 13">
            <a:extLst>
              <a:ext uri="{FF2B5EF4-FFF2-40B4-BE49-F238E27FC236}">
                <a16:creationId xmlns:a16="http://schemas.microsoft.com/office/drawing/2014/main" id="{088C53E8-A9F1-CBA7-5197-4ED708C4182E}"/>
              </a:ext>
            </a:extLst>
          </p:cNvPr>
          <p:cNvSpPr txBox="1"/>
          <p:nvPr/>
        </p:nvSpPr>
        <p:spPr>
          <a:xfrm>
            <a:off x="5889525" y="1509081"/>
            <a:ext cx="1066801" cy="830997"/>
          </a:xfrm>
          <a:prstGeom prst="rect">
            <a:avLst/>
          </a:prstGeom>
          <a:noFill/>
        </p:spPr>
        <p:txBody>
          <a:bodyPr wrap="square" rtlCol="0">
            <a:spAutoFit/>
          </a:bodyPr>
          <a:lstStyle/>
          <a:p>
            <a:r>
              <a:rPr lang="en-GB" sz="2400" b="1">
                <a:highlight>
                  <a:srgbClr val="008080"/>
                </a:highlight>
                <a:latin typeface="Eras Medium ITC" panose="020B0602030504020804" pitchFamily="34" charset="0"/>
                <a:cs typeface="72 Condensed" panose="020B0506030000000003" pitchFamily="34" charset="0"/>
              </a:rPr>
              <a:t>Next Week</a:t>
            </a:r>
            <a:endParaRPr lang="en-GB" sz="2400" b="1" dirty="0">
              <a:highlight>
                <a:srgbClr val="008080"/>
              </a:highlight>
              <a:latin typeface="Eras Medium ITC" panose="020B0602030504020804" pitchFamily="34" charset="0"/>
              <a:cs typeface="72 Condensed" panose="020B0506030000000003" pitchFamily="34" charset="0"/>
            </a:endParaRPr>
          </a:p>
        </p:txBody>
      </p:sp>
      <p:pic>
        <p:nvPicPr>
          <p:cNvPr id="5" name="Picture 4">
            <a:extLst>
              <a:ext uri="{FF2B5EF4-FFF2-40B4-BE49-F238E27FC236}">
                <a16:creationId xmlns:a16="http://schemas.microsoft.com/office/drawing/2014/main" id="{77789AEE-6AF7-097E-C94C-97288CB337D3}"/>
              </a:ext>
            </a:extLst>
          </p:cNvPr>
          <p:cNvPicPr>
            <a:picLocks noChangeAspect="1"/>
          </p:cNvPicPr>
          <p:nvPr/>
        </p:nvPicPr>
        <p:blipFill>
          <a:blip r:embed="rId4"/>
          <a:stretch>
            <a:fillRect/>
          </a:stretch>
        </p:blipFill>
        <p:spPr>
          <a:xfrm>
            <a:off x="0" y="2619333"/>
            <a:ext cx="12280900" cy="3324267"/>
          </a:xfrm>
          <a:prstGeom prst="rect">
            <a:avLst/>
          </a:prstGeom>
        </p:spPr>
      </p:pic>
      <p:pic>
        <p:nvPicPr>
          <p:cNvPr id="7" name="Picture 6">
            <a:extLst>
              <a:ext uri="{FF2B5EF4-FFF2-40B4-BE49-F238E27FC236}">
                <a16:creationId xmlns:a16="http://schemas.microsoft.com/office/drawing/2014/main" id="{BFFDE26F-5FF5-0110-E436-EB9D95EC611A}"/>
              </a:ext>
            </a:extLst>
          </p:cNvPr>
          <p:cNvPicPr>
            <a:picLocks noChangeAspect="1"/>
          </p:cNvPicPr>
          <p:nvPr/>
        </p:nvPicPr>
        <p:blipFill>
          <a:blip r:embed="rId5"/>
          <a:stretch>
            <a:fillRect/>
          </a:stretch>
        </p:blipFill>
        <p:spPr>
          <a:xfrm>
            <a:off x="1" y="5788808"/>
            <a:ext cx="12192000" cy="1069191"/>
          </a:xfrm>
          <a:prstGeom prst="rect">
            <a:avLst/>
          </a:prstGeom>
        </p:spPr>
      </p:pic>
    </p:spTree>
    <p:extLst>
      <p:ext uri="{BB962C8B-B14F-4D97-AF65-F5344CB8AC3E}">
        <p14:creationId xmlns:p14="http://schemas.microsoft.com/office/powerpoint/2010/main" val="479849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1420</TotalTime>
  <Words>2251</Words>
  <Application>Microsoft Office PowerPoint</Application>
  <PresentationFormat>Widescreen</PresentationFormat>
  <Paragraphs>270</Paragraphs>
  <Slides>39</Slides>
  <Notes>5</Notes>
  <HiddenSlides>0</HiddenSlides>
  <MMClips>5</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39</vt:i4>
      </vt:variant>
    </vt:vector>
  </HeadingPairs>
  <TitlesOfParts>
    <vt:vector size="49" baseType="lpstr">
      <vt:lpstr>Arial</vt:lpstr>
      <vt:lpstr>Arial MT Lt</vt:lpstr>
      <vt:lpstr>Bradley Hand ITC</vt:lpstr>
      <vt:lpstr>Calibri</vt:lpstr>
      <vt:lpstr>Calibri Light</vt:lpstr>
      <vt:lpstr>Eras Medium ITC</vt:lpstr>
      <vt:lpstr>Garamond</vt:lpstr>
      <vt:lpstr>Times New Roman</vt:lpstr>
      <vt:lpstr>Wingdings</vt:lpstr>
      <vt:lpstr>Office Theme</vt:lpstr>
      <vt:lpstr>Week 4 – Managing Performance and Reward</vt:lpstr>
      <vt:lpstr>PowerPoint Presentation</vt:lpstr>
      <vt:lpstr>PowerPoint Presentation</vt:lpstr>
      <vt:lpstr>Definition of performance management </vt:lpstr>
      <vt:lpstr>Performance management is about</vt:lpstr>
      <vt:lpstr>More on PM definition </vt:lpstr>
      <vt:lpstr>Performance management should </vt:lpstr>
      <vt:lpstr>PowerPoint Presentation</vt:lpstr>
      <vt:lpstr>PowerPoint Presentation</vt:lpstr>
      <vt:lpstr>Performance management in historical times</vt:lpstr>
      <vt:lpstr>Management by objectives</vt:lpstr>
      <vt:lpstr>Performance management today (Ashdown 2014)</vt:lpstr>
      <vt:lpstr>Performance appraisal</vt:lpstr>
      <vt:lpstr>PowerPoint Presentation</vt:lpstr>
      <vt:lpstr>PowerPoint Presentation</vt:lpstr>
      <vt:lpstr>Effective performance management  (Ashdown 2014)</vt:lpstr>
      <vt:lpstr>Principles of best practice performance </vt:lpstr>
      <vt:lpstr>Skills required for performance review</vt:lpstr>
      <vt:lpstr>Stakeholders of performance management </vt:lpstr>
      <vt:lpstr>Consider this video and suggest what went wrong and what could have been done differently   https://www.youtube.com/watch?v=gdp4sPviV74</vt:lpstr>
      <vt:lpstr>PowerPoint Presentation</vt:lpstr>
      <vt:lpstr>Performance management and psychological  contract </vt:lpstr>
      <vt:lpstr>Performance management and employer brand</vt:lpstr>
      <vt:lpstr>Embedding PM into organisational strategy</vt:lpstr>
      <vt:lpstr>Strategy formulation process</vt:lpstr>
      <vt:lpstr>A Clear and Co-ordinated Approach</vt:lpstr>
      <vt:lpstr>PowerPoint Presentation</vt:lpstr>
      <vt:lpstr>PM and Reward system</vt:lpstr>
      <vt:lpstr>Reward management </vt:lpstr>
      <vt:lpstr>Types of reward</vt:lpstr>
      <vt:lpstr>Qualities of a good reward system</vt:lpstr>
      <vt:lpstr>Reward management theory</vt:lpstr>
      <vt:lpstr>Job-based vs person-based pay</vt:lpstr>
      <vt:lpstr>Dark sides of performance related reward</vt:lpstr>
      <vt:lpstr>Approaches to reward management in global context</vt:lpstr>
      <vt:lpstr>References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Dennis Pepple</dc:creator>
  <cp:lastModifiedBy>Samson Oladejo</cp:lastModifiedBy>
  <cp:revision>5</cp:revision>
  <dcterms:created xsi:type="dcterms:W3CDTF">2022-01-06T10:23:00Z</dcterms:created>
  <dcterms:modified xsi:type="dcterms:W3CDTF">2026-05-31T20:24:30Z</dcterms:modified>
</cp:coreProperties>
</file>