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73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9601" autoAdjust="0"/>
  </p:normalViewPr>
  <p:slideViewPr>
    <p:cSldViewPr snapToGrid="0" snapToObjects="1">
      <p:cViewPr varScale="1">
        <p:scale>
          <a:sx n="74" d="100"/>
          <a:sy n="74" d="100"/>
        </p:scale>
        <p:origin x="101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8971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056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34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cybersecurity.png"/>
          <p:cNvPicPr>
            <a:picLocks noChangeAspect="1"/>
          </p:cNvPicPr>
          <p:nvPr/>
        </p:nvPicPr>
        <p:blipFill>
          <a:blip r:embed="rId3">
            <a:alphaModFix amt="85000"/>
          </a:blip>
          <a:srcRect l="1" r="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305" y="-99476"/>
            <a:ext cx="12191695" cy="6858000"/>
          </a:xfrm>
          <a:prstGeom prst="rect">
            <a:avLst/>
          </a:prstGeom>
          <a:solidFill>
            <a:srgbClr val="00122A">
              <a:alpha val="85000"/>
            </a:srgbClr>
          </a:solidFill>
          <a:ln w="12700">
            <a:solidFill>
              <a:srgbClr val="00122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685800" y="716280"/>
            <a:ext cx="219456" cy="5394960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987552" y="716280"/>
            <a:ext cx="73152" cy="5394960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463040" y="381601"/>
            <a:ext cx="6126480" cy="111639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University Name : University of Trinity Saint David</a:t>
            </a:r>
            <a:endParaRPr lang="en-US" sz="4200" dirty="0"/>
          </a:p>
        </p:txBody>
      </p:sp>
      <p:sp>
        <p:nvSpPr>
          <p:cNvPr id="7" name="Text 4"/>
          <p:cNvSpPr/>
          <p:nvPr/>
        </p:nvSpPr>
        <p:spPr>
          <a:xfrm>
            <a:off x="1239012" y="1429097"/>
            <a:ext cx="6236208" cy="1548661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2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Cybersecurity Incidents &amp; </a:t>
            </a:r>
            <a:r>
              <a:rPr lang="en-US" sz="2000" b="1" dirty="0" err="1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DiCourse</a:t>
            </a:r>
            <a:r>
              <a:rPr lang="en-US" sz="2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MSc </a:t>
            </a:r>
            <a:r>
              <a:rPr lang="en-US" sz="2000" b="1" dirty="0" err="1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Cybersecurity</a:t>
            </a:r>
            <a:r>
              <a:rPr lang="en-US" sz="2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and Digital </a:t>
            </a:r>
            <a:r>
              <a:rPr lang="en-US" sz="2000" b="1" dirty="0" err="1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Forensicsgital</a:t>
            </a:r>
            <a:r>
              <a:rPr lang="en-US" sz="2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Forensic Assessment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371600" y="3980688"/>
            <a:ext cx="5440680" cy="43891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Quantum Tech case study · OnePlus Nord CE3 acquisition · Cellebrite UFED workflow</a:t>
            </a:r>
            <a:endParaRPr lang="en-US" sz="1500" dirty="0"/>
          </a:p>
        </p:txBody>
      </p:sp>
      <p:sp>
        <p:nvSpPr>
          <p:cNvPr id="15" name="Text 10"/>
          <p:cNvSpPr/>
          <p:nvPr/>
        </p:nvSpPr>
        <p:spPr>
          <a:xfrm>
            <a:off x="1463040" y="4959096"/>
            <a:ext cx="188366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18" name="Text 13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01</a:t>
            </a:r>
            <a:endParaRPr lang="en-US" sz="800" dirty="0"/>
          </a:p>
        </p:txBody>
      </p:sp>
      <p:sp>
        <p:nvSpPr>
          <p:cNvPr id="20" name="Shape 15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5"/>
          <p:cNvSpPr/>
          <p:nvPr/>
        </p:nvSpPr>
        <p:spPr>
          <a:xfrm>
            <a:off x="1371600" y="2888743"/>
            <a:ext cx="5440680" cy="43891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r>
              <a:rPr lang="en-US" sz="15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OM LALITBHAI GORASIYA </a:t>
            </a:r>
            <a:br>
              <a:rPr lang="en-US" sz="15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</a:br>
            <a:r>
              <a:rPr lang="en-US" sz="15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ID : 2435260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653675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cybersecurity.png"/>
          <p:cNvPicPr>
            <a:picLocks noChangeAspect="1"/>
          </p:cNvPicPr>
          <p:nvPr/>
        </p:nvPicPr>
        <p:blipFill>
          <a:blip r:embed="rId3">
            <a:alphaModFix amt="85000"/>
          </a:blip>
          <a:srcRect l="1" r="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122A">
              <a:alpha val="85000"/>
            </a:srgbClr>
          </a:solidFill>
          <a:ln w="12700">
            <a:solidFill>
              <a:srgbClr val="00122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685800" y="716280"/>
            <a:ext cx="219456" cy="5394960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987552" y="716280"/>
            <a:ext cx="73152" cy="5394960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325880" y="2087880"/>
            <a:ext cx="6126480" cy="10789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RESEARCH, ANALYSE</a:t>
            </a:r>
            <a:endParaRPr lang="en-US" sz="4200" dirty="0"/>
          </a:p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AND INVESTIGATE</a:t>
            </a:r>
            <a:endParaRPr lang="en-US" sz="4200" dirty="0"/>
          </a:p>
        </p:txBody>
      </p:sp>
      <p:sp>
        <p:nvSpPr>
          <p:cNvPr id="7" name="Text 4"/>
          <p:cNvSpPr/>
          <p:nvPr/>
        </p:nvSpPr>
        <p:spPr>
          <a:xfrm>
            <a:off x="1353312" y="3459480"/>
            <a:ext cx="5715000" cy="34747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Cybersecurity Incidents &amp; Digital Forensic Assessment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371600" y="3980688"/>
            <a:ext cx="5440680" cy="43891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Quantum Tech case study · OnePlus Nord CE3 acquisition · Cellebrite UFED workflow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7589520" y="1879600"/>
            <a:ext cx="3291840" cy="3344672"/>
          </a:xfrm>
          <a:prstGeom prst="roundRect">
            <a:avLst>
              <a:gd name="adj" fmla="val 3333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1" descr="/mnt/data/report_media/image4.png"/>
          <p:cNvPicPr>
            <a:picLocks noChangeAspect="1"/>
          </p:cNvPicPr>
          <p:nvPr/>
        </p:nvPicPr>
        <p:blipFill>
          <a:blip r:embed="rId4"/>
          <a:srcRect l="1950" r="1950"/>
          <a:stretch/>
        </p:blipFill>
        <p:spPr>
          <a:xfrm>
            <a:off x="7818120" y="2108200"/>
            <a:ext cx="2834640" cy="1143000"/>
          </a:xfrm>
          <a:prstGeom prst="rect">
            <a:avLst/>
          </a:prstGeom>
        </p:spPr>
      </p:pic>
      <p:sp>
        <p:nvSpPr>
          <p:cNvPr id="11" name="Shape 7"/>
          <p:cNvSpPr/>
          <p:nvPr/>
        </p:nvSpPr>
        <p:spPr>
          <a:xfrm>
            <a:off x="7818120" y="2108200"/>
            <a:ext cx="2834640" cy="1143000"/>
          </a:xfrm>
          <a:prstGeom prst="roundRect">
            <a:avLst>
              <a:gd name="adj" fmla="val 6400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mnt/data/report_media/image9.png"/>
          <p:cNvPicPr>
            <a:picLocks noChangeAspect="1"/>
          </p:cNvPicPr>
          <p:nvPr/>
        </p:nvPicPr>
        <p:blipFill>
          <a:blip r:embed="rId5"/>
          <a:srcRect l="12059" r="12059"/>
          <a:stretch/>
        </p:blipFill>
        <p:spPr>
          <a:xfrm>
            <a:off x="7818120" y="3415792"/>
            <a:ext cx="2834640" cy="1417320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7818120" y="3415792"/>
            <a:ext cx="2834640" cy="1417320"/>
          </a:xfrm>
          <a:prstGeom prst="roundRect">
            <a:avLst>
              <a:gd name="adj" fmla="val 5161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9"/>
          <p:cNvSpPr/>
          <p:nvPr/>
        </p:nvSpPr>
        <p:spPr>
          <a:xfrm>
            <a:off x="1353312" y="4876800"/>
            <a:ext cx="210312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>
            <a:off x="1463040" y="4959096"/>
            <a:ext cx="188366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DIGITAL FORENSICS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3611880" y="4876800"/>
            <a:ext cx="2103120" cy="347472"/>
          </a:xfrm>
          <a:prstGeom prst="roundRect">
            <a:avLst>
              <a:gd name="adj" fmla="val 21053"/>
            </a:avLst>
          </a:prstGeom>
          <a:solidFill>
            <a:srgbClr val="FDB515"/>
          </a:solidFill>
          <a:ln w="12700">
            <a:solidFill>
              <a:srgbClr val="FDB51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/>
          <p:nvPr/>
        </p:nvSpPr>
        <p:spPr>
          <a:xfrm>
            <a:off x="3721608" y="4959096"/>
            <a:ext cx="188366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INCIDENT RESPONSE</a:t>
            </a:r>
            <a:endParaRPr lang="en-US" sz="1050" dirty="0"/>
          </a:p>
        </p:txBody>
      </p:sp>
      <p:sp>
        <p:nvSpPr>
          <p:cNvPr id="18" name="Text 13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01</a:t>
            </a:r>
            <a:endParaRPr lang="en-US" sz="800" dirty="0"/>
          </a:p>
        </p:txBody>
      </p:sp>
      <p:sp>
        <p:nvSpPr>
          <p:cNvPr id="20" name="Shape 15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6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93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21B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forensics_lab.jpg"/>
          <p:cNvPicPr>
            <a:picLocks noChangeAspect="1"/>
          </p:cNvPicPr>
          <p:nvPr/>
        </p:nvPicPr>
        <p:blipFill>
          <a:blip r:embed="rId3">
            <a:alphaModFix amt="92000"/>
          </a:blip>
          <a:srcRect l="25333" r="25333"/>
          <a:stretch/>
        </p:blipFill>
        <p:spPr>
          <a:xfrm>
            <a:off x="0" y="0"/>
            <a:ext cx="5074920" cy="685800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327648" y="678180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FORENSICS CONTEXT</a:t>
            </a:r>
            <a:endParaRPr lang="en-US" sz="2700" dirty="0"/>
          </a:p>
        </p:txBody>
      </p:sp>
      <p:sp>
        <p:nvSpPr>
          <p:cNvPr id="7" name="Text 4"/>
          <p:cNvSpPr/>
          <p:nvPr/>
        </p:nvSpPr>
        <p:spPr>
          <a:xfrm>
            <a:off x="5953760" y="1701800"/>
            <a:ext cx="5394960" cy="8229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forensics preserves, examines and presents digital evidence for investigations and legal processes.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5999480" y="2799080"/>
            <a:ext cx="5394960" cy="19202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19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sources now include phones, computers, cloud platforms and IoT devices.</a:t>
            </a:r>
            <a:endParaRPr lang="en-US" sz="1900" dirty="0"/>
          </a:p>
          <a:p>
            <a:r>
              <a:rPr lang="en-US" sz="19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Tools such as EnCase, FTK, Autopsy and Magnet AXIOM support imaging, recovery and timeline analysis.</a:t>
            </a:r>
            <a:endParaRPr lang="en-US" sz="1900" dirty="0"/>
          </a:p>
          <a:p>
            <a:r>
              <a:rPr lang="en-US" sz="19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and automation improve scale, but human validation remains essential.</a:t>
            </a:r>
            <a:endParaRPr lang="en-US" sz="1900" dirty="0"/>
          </a:p>
        </p:txBody>
      </p:sp>
      <p:sp>
        <p:nvSpPr>
          <p:cNvPr id="9" name="Shape 6"/>
          <p:cNvSpPr/>
          <p:nvPr/>
        </p:nvSpPr>
        <p:spPr>
          <a:xfrm>
            <a:off x="5839460" y="5039360"/>
            <a:ext cx="5303520" cy="877824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" name="Text 7"/>
          <p:cNvSpPr/>
          <p:nvPr/>
        </p:nvSpPr>
        <p:spPr>
          <a:xfrm>
            <a:off x="6045200" y="5341112"/>
            <a:ext cx="489204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idea: forensic accuracy depends on preservation, repeatability and explainable analysis.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02</a:t>
            </a:r>
            <a:endParaRPr lang="en-US" sz="800" dirty="0"/>
          </a:p>
        </p:txBody>
      </p:sp>
      <p:sp>
        <p:nvSpPr>
          <p:cNvPr id="13" name="Shape 10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749808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CYBERSECURITY + DIGITAL FORENSICS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94360" y="1569720"/>
            <a:ext cx="4937760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DFIR connects prevention, response and investigation.</a:t>
            </a:r>
            <a:endParaRPr lang="en-US" sz="2300" dirty="0"/>
          </a:p>
        </p:txBody>
      </p:sp>
      <p:sp>
        <p:nvSpPr>
          <p:cNvPr id="6" name="Shape 4"/>
          <p:cNvSpPr/>
          <p:nvPr/>
        </p:nvSpPr>
        <p:spPr>
          <a:xfrm>
            <a:off x="685800" y="2890520"/>
            <a:ext cx="2606040" cy="960120"/>
          </a:xfrm>
          <a:prstGeom prst="roundRect">
            <a:avLst>
              <a:gd name="adj" fmla="val 7619"/>
            </a:avLst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50392" y="3036824"/>
            <a:ext cx="219456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PREVENT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50392" y="3329432"/>
            <a:ext cx="219456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Policies, controls, monitoring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566160" y="2890520"/>
            <a:ext cx="2606040" cy="960120"/>
          </a:xfrm>
          <a:prstGeom prst="roundRect">
            <a:avLst>
              <a:gd name="adj" fmla="val 7619"/>
            </a:avLst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730752" y="3036824"/>
            <a:ext cx="219456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RESPOND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730752" y="3329432"/>
            <a:ext cx="219456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Contain incidents and preserve artefacts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85800" y="4307840"/>
            <a:ext cx="2606040" cy="960120"/>
          </a:xfrm>
          <a:prstGeom prst="roundRect">
            <a:avLst>
              <a:gd name="adj" fmla="val 7619"/>
            </a:avLst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0392" y="4454144"/>
            <a:ext cx="219456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INVESTIGATE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50392" y="4746752"/>
            <a:ext cx="219456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Extract, correlate and interpret evidence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3566160" y="4307840"/>
            <a:ext cx="2606040" cy="960120"/>
          </a:xfrm>
          <a:prstGeom prst="roundRect">
            <a:avLst>
              <a:gd name="adj" fmla="val 7619"/>
            </a:avLst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730752" y="4454144"/>
            <a:ext cx="219456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730752" y="4746752"/>
            <a:ext cx="219456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15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Feed lessons back into security design</a:t>
            </a:r>
            <a:endParaRPr lang="en-US" sz="1150" dirty="0"/>
          </a:p>
        </p:txBody>
      </p:sp>
      <p:pic>
        <p:nvPicPr>
          <p:cNvPr id="18" name="Image 0" descr="/mnt/data/web_images/cybersecurity.png"/>
          <p:cNvPicPr>
            <a:picLocks noChangeAspect="1"/>
          </p:cNvPicPr>
          <p:nvPr/>
        </p:nvPicPr>
        <p:blipFill>
          <a:blip r:embed="rId3"/>
          <a:srcRect l="18207" r="18207"/>
          <a:stretch/>
        </p:blipFill>
        <p:spPr>
          <a:xfrm>
            <a:off x="6804507" y="1591564"/>
            <a:ext cx="4754880" cy="4206240"/>
          </a:xfrm>
          <a:prstGeom prst="rect">
            <a:avLst/>
          </a:prstGeom>
        </p:spPr>
      </p:pic>
      <p:sp>
        <p:nvSpPr>
          <p:cNvPr id="19" name="Shape 16"/>
          <p:cNvSpPr/>
          <p:nvPr/>
        </p:nvSpPr>
        <p:spPr>
          <a:xfrm>
            <a:off x="6804507" y="1591564"/>
            <a:ext cx="4754880" cy="4206240"/>
          </a:xfrm>
          <a:prstGeom prst="roundRect">
            <a:avLst>
              <a:gd name="adj" fmla="val 1739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6804507" y="5020564"/>
            <a:ext cx="4754880" cy="777240"/>
          </a:xfrm>
          <a:prstGeom prst="rect">
            <a:avLst/>
          </a:prstGeom>
          <a:solidFill>
            <a:srgbClr val="021B3A">
              <a:alpha val="92000"/>
            </a:srgbClr>
          </a:solidFill>
          <a:ln w="12700">
            <a:solidFill>
              <a:srgbClr val="021B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078827" y="5249164"/>
            <a:ext cx="420624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Forensics strengthens cyber defence by exposing attacker behaviour, impact and control gaps.</a:t>
            </a:r>
            <a:endParaRPr lang="en-US" sz="1450" dirty="0"/>
          </a:p>
        </p:txBody>
      </p:sp>
      <p:sp>
        <p:nvSpPr>
          <p:cNvPr id="22" name="Text 19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03</a:t>
            </a:r>
            <a:endParaRPr lang="en-US" sz="800" dirty="0"/>
          </a:p>
        </p:txBody>
      </p:sp>
      <p:sp>
        <p:nvSpPr>
          <p:cNvPr id="24" name="Shape 21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cybersecurity.png"/>
          <p:cNvPicPr>
            <a:picLocks noChangeAspect="1"/>
          </p:cNvPicPr>
          <p:nvPr/>
        </p:nvPicPr>
        <p:blipFill>
          <a:blip r:embed="rId3">
            <a:alphaModFix amt="45000"/>
          </a:blip>
          <a:srcRect l="1" r="1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122A">
              <a:alpha val="92000"/>
            </a:srgbClr>
          </a:solidFill>
          <a:ln w="12700">
            <a:solidFill>
              <a:srgbClr val="00122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8368" y="301752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TRENDS AND CHALLENGES</a:t>
            </a:r>
            <a:endParaRPr lang="en-US" sz="2700" dirty="0"/>
          </a:p>
        </p:txBody>
      </p:sp>
      <p:sp>
        <p:nvSpPr>
          <p:cNvPr id="7" name="Text 4"/>
          <p:cNvSpPr/>
          <p:nvPr/>
        </p:nvSpPr>
        <p:spPr>
          <a:xfrm>
            <a:off x="731520" y="1207008"/>
            <a:ext cx="429768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EMERGING TRENDS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6537960" y="1207008"/>
            <a:ext cx="429768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CHALLENGES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777240" y="1874520"/>
            <a:ext cx="3520440" cy="347472"/>
          </a:xfrm>
          <a:prstGeom prst="roundRect">
            <a:avLst>
              <a:gd name="adj" fmla="val 21053"/>
            </a:avLst>
          </a:prstGeom>
          <a:solidFill>
            <a:srgbClr val="021B3A"/>
          </a:solidFill>
          <a:ln w="12700">
            <a:solidFill>
              <a:srgbClr val="021B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86968" y="1956816"/>
            <a:ext cx="33009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AI-assisted analysis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777240" y="2532888"/>
            <a:ext cx="35204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86968" y="2615184"/>
            <a:ext cx="33009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Cloud and remote forensics</a:t>
            </a:r>
            <a:endParaRPr lang="en-US" sz="1050" dirty="0"/>
          </a:p>
        </p:txBody>
      </p:sp>
      <p:sp>
        <p:nvSpPr>
          <p:cNvPr id="13" name="Shape 10"/>
          <p:cNvSpPr/>
          <p:nvPr/>
        </p:nvSpPr>
        <p:spPr>
          <a:xfrm>
            <a:off x="777240" y="3191256"/>
            <a:ext cx="3520440" cy="347472"/>
          </a:xfrm>
          <a:prstGeom prst="roundRect">
            <a:avLst>
              <a:gd name="adj" fmla="val 21053"/>
            </a:avLst>
          </a:prstGeom>
          <a:solidFill>
            <a:srgbClr val="021B3A"/>
          </a:solidFill>
          <a:ln w="12700">
            <a:solidFill>
              <a:srgbClr val="021B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86968" y="3273552"/>
            <a:ext cx="33009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IoT and smart-device evidence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777240" y="3849624"/>
            <a:ext cx="35204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86968" y="3931920"/>
            <a:ext cx="33009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Large-scale data automation</a:t>
            </a:r>
            <a:endParaRPr lang="en-US" sz="1050" dirty="0"/>
          </a:p>
        </p:txBody>
      </p:sp>
      <p:sp>
        <p:nvSpPr>
          <p:cNvPr id="17" name="Shape 14"/>
          <p:cNvSpPr/>
          <p:nvPr/>
        </p:nvSpPr>
        <p:spPr>
          <a:xfrm>
            <a:off x="6583680" y="1874520"/>
            <a:ext cx="384048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6693408" y="1956816"/>
            <a:ext cx="36210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Data overload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6583680" y="2532888"/>
            <a:ext cx="3840480" cy="347472"/>
          </a:xfrm>
          <a:prstGeom prst="roundRect">
            <a:avLst>
              <a:gd name="adj" fmla="val 21053"/>
            </a:avLst>
          </a:prstGeom>
          <a:solidFill>
            <a:srgbClr val="FF4D6D"/>
          </a:solidFill>
          <a:ln w="12700">
            <a:solidFill>
              <a:srgbClr val="FF4D6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693408" y="2615184"/>
            <a:ext cx="36210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Encryption and locked apps</a:t>
            </a:r>
            <a:endParaRPr lang="en-US" sz="1050" dirty="0"/>
          </a:p>
        </p:txBody>
      </p:sp>
      <p:sp>
        <p:nvSpPr>
          <p:cNvPr id="21" name="Shape 18"/>
          <p:cNvSpPr/>
          <p:nvPr/>
        </p:nvSpPr>
        <p:spPr>
          <a:xfrm>
            <a:off x="6583680" y="3191256"/>
            <a:ext cx="384048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693408" y="3273552"/>
            <a:ext cx="36210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Jurisdictional complexity</a:t>
            </a:r>
            <a:endParaRPr lang="en-US" sz="1050" dirty="0"/>
          </a:p>
        </p:txBody>
      </p:sp>
      <p:sp>
        <p:nvSpPr>
          <p:cNvPr id="23" name="Shape 20"/>
          <p:cNvSpPr/>
          <p:nvPr/>
        </p:nvSpPr>
        <p:spPr>
          <a:xfrm>
            <a:off x="6583680" y="3849624"/>
            <a:ext cx="3840480" cy="347472"/>
          </a:xfrm>
          <a:prstGeom prst="roundRect">
            <a:avLst>
              <a:gd name="adj" fmla="val 21053"/>
            </a:avLst>
          </a:prstGeom>
          <a:solidFill>
            <a:srgbClr val="FF4D6D"/>
          </a:solidFill>
          <a:ln w="12700">
            <a:solidFill>
              <a:srgbClr val="FF4D6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6693408" y="3931920"/>
            <a:ext cx="36210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Tool limits and non-standardisation</a:t>
            </a:r>
            <a:endParaRPr lang="en-US" sz="1050" dirty="0"/>
          </a:p>
        </p:txBody>
      </p:sp>
      <p:sp>
        <p:nvSpPr>
          <p:cNvPr id="25" name="Shape 22"/>
          <p:cNvSpPr/>
          <p:nvPr/>
        </p:nvSpPr>
        <p:spPr>
          <a:xfrm>
            <a:off x="4663440" y="3822192"/>
            <a:ext cx="1508760" cy="960120"/>
          </a:xfrm>
          <a:prstGeom prst="arc">
            <a:avLst/>
          </a:prstGeom>
          <a:noFill/>
          <a:ln w="12700">
            <a:solidFill>
              <a:srgbClr val="00D1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636008" y="4114800"/>
            <a:ext cx="16002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BALANCE</a:t>
            </a:r>
            <a:endParaRPr lang="en-US" sz="1900" dirty="0"/>
          </a:p>
        </p:txBody>
      </p:sp>
      <p:sp>
        <p:nvSpPr>
          <p:cNvPr id="27" name="Text 24"/>
          <p:cNvSpPr/>
          <p:nvPr/>
        </p:nvSpPr>
        <p:spPr>
          <a:xfrm>
            <a:off x="4480560" y="4389120"/>
            <a:ext cx="1920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automation + human control</a:t>
            </a:r>
            <a:endParaRPr lang="en-US" sz="1100" dirty="0"/>
          </a:p>
        </p:txBody>
      </p:sp>
      <p:sp>
        <p:nvSpPr>
          <p:cNvPr id="28" name="Text 25"/>
          <p:cNvSpPr/>
          <p:nvPr/>
        </p:nvSpPr>
        <p:spPr>
          <a:xfrm>
            <a:off x="2926080" y="5120640"/>
            <a:ext cx="6492240" cy="4754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Forensic practice is becoming faster, but also more difficult to explain and legally defend.</a:t>
            </a:r>
            <a:endParaRPr lang="en-US" sz="1900" dirty="0"/>
          </a:p>
        </p:txBody>
      </p:sp>
      <p:sp>
        <p:nvSpPr>
          <p:cNvPr id="29" name="Text 26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04</a:t>
            </a:r>
            <a:endParaRPr lang="en-US" sz="800" dirty="0"/>
          </a:p>
        </p:txBody>
      </p:sp>
      <p:sp>
        <p:nvSpPr>
          <p:cNvPr id="31" name="Shape 28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9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21B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60920" y="868680"/>
            <a:ext cx="4160520" cy="4983480"/>
          </a:xfrm>
          <a:prstGeom prst="roundRect">
            <a:avLst>
              <a:gd name="adj" fmla="val 1538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/mnt/data/web_images/mobile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4072" y="1548666"/>
            <a:ext cx="4014216" cy="3623507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360920" y="868680"/>
            <a:ext cx="4160520" cy="4983480"/>
          </a:xfrm>
          <a:prstGeom prst="roundRect">
            <a:avLst>
              <a:gd name="adj" fmla="val 1538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995160" y="0"/>
            <a:ext cx="5166360" cy="6858000"/>
          </a:xfrm>
          <a:prstGeom prst="rect">
            <a:avLst/>
          </a:prstGeom>
          <a:solidFill>
            <a:srgbClr val="021B3A">
              <a:alpha val="35000"/>
            </a:srgbClr>
          </a:solidFill>
          <a:ln w="12700">
            <a:solidFill>
              <a:srgbClr val="021B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58368" y="301752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CASE BACKGROUND</a:t>
            </a:r>
            <a:endParaRPr lang="en-US" sz="2700" dirty="0"/>
          </a:p>
        </p:txBody>
      </p:sp>
      <p:sp>
        <p:nvSpPr>
          <p:cNvPr id="8" name="Text 5"/>
          <p:cNvSpPr/>
          <p:nvPr/>
        </p:nvSpPr>
        <p:spPr>
          <a:xfrm>
            <a:off x="9144000" y="402336"/>
            <a:ext cx="23317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850" dirty="0">
                <a:solidFill>
                  <a:srgbClr val="8EA3B7"/>
                </a:solidFill>
              </a:rPr>
              <a:t>Quantum Tech proprietary patent breach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703072" y="1905000"/>
            <a:ext cx="6126480" cy="9144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Quantum Tech identified unauthorised access to the QT-AI-2025 patent database, raising concerns of corporate espionage and intellectual property theft.</a:t>
            </a:r>
            <a:endParaRPr lang="en-US" sz="2300" dirty="0"/>
          </a:p>
        </p:txBody>
      </p:sp>
      <p:sp>
        <p:nvSpPr>
          <p:cNvPr id="10" name="Shape 7"/>
          <p:cNvSpPr/>
          <p:nvPr/>
        </p:nvSpPr>
        <p:spPr>
          <a:xfrm>
            <a:off x="739648" y="3249168"/>
            <a:ext cx="5349240" cy="566928"/>
          </a:xfrm>
          <a:prstGeom prst="roundRect">
            <a:avLst>
              <a:gd name="adj" fmla="val 12903"/>
            </a:avLst>
          </a:prstGeom>
          <a:solidFill>
            <a:srgbClr val="FF4D6D"/>
          </a:solidFill>
          <a:ln w="12700">
            <a:solidFill>
              <a:srgbClr val="FFFFFF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49960" y="3386328"/>
            <a:ext cx="114300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2202688" y="3368040"/>
            <a:ext cx="3520440" cy="23774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Senior engineer; suspected access and exfiltration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739648" y="4090416"/>
            <a:ext cx="5349240" cy="566928"/>
          </a:xfrm>
          <a:prstGeom prst="roundRect">
            <a:avLst>
              <a:gd name="adj" fmla="val 12903"/>
            </a:avLst>
          </a:prstGeom>
          <a:solidFill>
            <a:srgbClr val="2F80FF"/>
          </a:solidFill>
          <a:ln w="12700">
            <a:solidFill>
              <a:srgbClr val="FFFFFF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49960" y="4227576"/>
            <a:ext cx="114300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JOE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2202688" y="4209288"/>
            <a:ext cx="3520440" cy="23774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Intermediary; communication bridge</a:t>
            </a:r>
            <a:endParaRPr lang="en-US" sz="1250" dirty="0"/>
          </a:p>
        </p:txBody>
      </p:sp>
      <p:sp>
        <p:nvSpPr>
          <p:cNvPr id="16" name="Shape 13"/>
          <p:cNvSpPr/>
          <p:nvPr/>
        </p:nvSpPr>
        <p:spPr>
          <a:xfrm>
            <a:off x="739648" y="4931664"/>
            <a:ext cx="5349240" cy="566928"/>
          </a:xfrm>
          <a:prstGeom prst="roundRect">
            <a:avLst>
              <a:gd name="adj" fmla="val 12903"/>
            </a:avLst>
          </a:prstGeom>
          <a:solidFill>
            <a:srgbClr val="FDB515"/>
          </a:solidFill>
          <a:ln w="12700">
            <a:solidFill>
              <a:srgbClr val="FFFFFF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49960" y="5068824"/>
            <a:ext cx="114300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NORMAN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2202688" y="5050536"/>
            <a:ext cx="3520440" cy="23774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Buyer contact; NexGen Circuits link</a:t>
            </a:r>
            <a:endParaRPr lang="en-US" sz="1250" dirty="0"/>
          </a:p>
        </p:txBody>
      </p:sp>
      <p:sp>
        <p:nvSpPr>
          <p:cNvPr id="19" name="Shape 16"/>
          <p:cNvSpPr/>
          <p:nvPr/>
        </p:nvSpPr>
        <p:spPr>
          <a:xfrm>
            <a:off x="7498080" y="4434840"/>
            <a:ext cx="3383280" cy="868680"/>
          </a:xfrm>
          <a:prstGeom prst="roundRect">
            <a:avLst>
              <a:gd name="adj" fmla="val 8421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726680" y="4645152"/>
            <a:ext cx="292608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Investigation goal: determine whether Emma stole and attempted to sell proprietary patent data.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05</a:t>
            </a:r>
            <a:endParaRPr lang="en-US" sz="800" dirty="0"/>
          </a:p>
        </p:txBody>
      </p:sp>
      <p:sp>
        <p:nvSpPr>
          <p:cNvPr id="23" name="Shape 20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7955280" cy="38404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EVIDENCE INVENTORY &amp; CHAIN OF CUSTODY</a:t>
            </a:r>
            <a:endParaRPr lang="en-US" sz="2900" dirty="0"/>
          </a:p>
        </p:txBody>
      </p:sp>
      <p:pic>
        <p:nvPicPr>
          <p:cNvPr id="5" name="Image 0" descr="/mnt/data/web_images/mobiles.jpg"/>
          <p:cNvPicPr>
            <a:picLocks noChangeAspect="1"/>
          </p:cNvPicPr>
          <p:nvPr/>
        </p:nvPicPr>
        <p:blipFill>
          <a:blip r:embed="rId3"/>
          <a:srcRect l="15169" r="15169"/>
          <a:stretch/>
        </p:blipFill>
        <p:spPr>
          <a:xfrm>
            <a:off x="640080" y="1298448"/>
            <a:ext cx="3246120" cy="42062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1298448"/>
            <a:ext cx="3246120" cy="4206240"/>
          </a:xfrm>
          <a:prstGeom prst="roundRect">
            <a:avLst>
              <a:gd name="adj" fmla="val 2254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343400" y="1783080"/>
            <a:ext cx="6995160" cy="502920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416552" y="1947672"/>
            <a:ext cx="777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285232" y="1947672"/>
            <a:ext cx="20574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Device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7434072" y="1947672"/>
            <a:ext cx="141732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Owner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8942832" y="1947672"/>
            <a:ext cx="16916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Status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4343400" y="2286000"/>
            <a:ext cx="699516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D5E3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416552" y="2459736"/>
            <a:ext cx="777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E-01</a:t>
            </a:r>
            <a:endParaRPr lang="en-US" sz="1180" dirty="0"/>
          </a:p>
        </p:txBody>
      </p:sp>
      <p:sp>
        <p:nvSpPr>
          <p:cNvPr id="14" name="Text 11"/>
          <p:cNvSpPr/>
          <p:nvPr/>
        </p:nvSpPr>
        <p:spPr>
          <a:xfrm>
            <a:off x="5285232" y="2459736"/>
            <a:ext cx="20574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Android phone</a:t>
            </a:r>
            <a:endParaRPr lang="en-US" sz="1180" dirty="0"/>
          </a:p>
        </p:txBody>
      </p:sp>
      <p:sp>
        <p:nvSpPr>
          <p:cNvPr id="15" name="Text 12"/>
          <p:cNvSpPr/>
          <p:nvPr/>
        </p:nvSpPr>
        <p:spPr>
          <a:xfrm>
            <a:off x="7434072" y="2459736"/>
            <a:ext cx="141732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</a:t>
            </a:r>
            <a:endParaRPr lang="en-US" sz="1180" dirty="0"/>
          </a:p>
        </p:txBody>
      </p:sp>
      <p:sp>
        <p:nvSpPr>
          <p:cNvPr id="16" name="Text 13"/>
          <p:cNvSpPr/>
          <p:nvPr/>
        </p:nvSpPr>
        <p:spPr>
          <a:xfrm>
            <a:off x="8942832" y="2459736"/>
            <a:ext cx="16916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Secured</a:t>
            </a:r>
            <a:endParaRPr lang="en-US" sz="1180" dirty="0"/>
          </a:p>
        </p:txBody>
      </p:sp>
      <p:sp>
        <p:nvSpPr>
          <p:cNvPr id="17" name="Shape 14"/>
          <p:cNvSpPr/>
          <p:nvPr/>
        </p:nvSpPr>
        <p:spPr>
          <a:xfrm>
            <a:off x="4343400" y="2852928"/>
            <a:ext cx="6995160" cy="566928"/>
          </a:xfrm>
          <a:prstGeom prst="rect">
            <a:avLst/>
          </a:prstGeom>
          <a:solidFill>
            <a:srgbClr val="EAF3FF"/>
          </a:solidFill>
          <a:ln w="12700">
            <a:solidFill>
              <a:srgbClr val="D5E3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416552" y="3026664"/>
            <a:ext cx="777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E-02</a:t>
            </a:r>
            <a:endParaRPr lang="en-US" sz="1180" dirty="0"/>
          </a:p>
        </p:txBody>
      </p:sp>
      <p:sp>
        <p:nvSpPr>
          <p:cNvPr id="19" name="Text 16"/>
          <p:cNvSpPr/>
          <p:nvPr/>
        </p:nvSpPr>
        <p:spPr>
          <a:xfrm>
            <a:off x="5285232" y="3026664"/>
            <a:ext cx="20574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USB drive</a:t>
            </a:r>
            <a:endParaRPr lang="en-US" sz="1180" dirty="0"/>
          </a:p>
        </p:txBody>
      </p:sp>
      <p:sp>
        <p:nvSpPr>
          <p:cNvPr id="20" name="Text 17"/>
          <p:cNvSpPr/>
          <p:nvPr/>
        </p:nvSpPr>
        <p:spPr>
          <a:xfrm>
            <a:off x="7434072" y="3026664"/>
            <a:ext cx="141732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</a:t>
            </a:r>
            <a:endParaRPr lang="en-US" sz="1180" dirty="0"/>
          </a:p>
        </p:txBody>
      </p:sp>
      <p:sp>
        <p:nvSpPr>
          <p:cNvPr id="21" name="Text 18"/>
          <p:cNvSpPr/>
          <p:nvPr/>
        </p:nvSpPr>
        <p:spPr>
          <a:xfrm>
            <a:off x="8942832" y="3026664"/>
            <a:ext cx="16916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Imaged</a:t>
            </a:r>
            <a:endParaRPr lang="en-US" sz="1180" dirty="0"/>
          </a:p>
        </p:txBody>
      </p:sp>
      <p:sp>
        <p:nvSpPr>
          <p:cNvPr id="22" name="Shape 19"/>
          <p:cNvSpPr/>
          <p:nvPr/>
        </p:nvSpPr>
        <p:spPr>
          <a:xfrm>
            <a:off x="4343400" y="3419856"/>
            <a:ext cx="6995160" cy="566928"/>
          </a:xfrm>
          <a:prstGeom prst="rect">
            <a:avLst/>
          </a:prstGeom>
          <a:solidFill>
            <a:srgbClr val="FFFFFF"/>
          </a:solidFill>
          <a:ln w="12700">
            <a:solidFill>
              <a:srgbClr val="D5E3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4416552" y="3593592"/>
            <a:ext cx="777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E-03</a:t>
            </a:r>
            <a:endParaRPr lang="en-US" sz="1180" dirty="0"/>
          </a:p>
        </p:txBody>
      </p:sp>
      <p:sp>
        <p:nvSpPr>
          <p:cNvPr id="24" name="Text 21"/>
          <p:cNvSpPr/>
          <p:nvPr/>
        </p:nvSpPr>
        <p:spPr>
          <a:xfrm>
            <a:off x="5285232" y="3593592"/>
            <a:ext cx="20574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Smartphone</a:t>
            </a:r>
            <a:endParaRPr lang="en-US" sz="1180" dirty="0"/>
          </a:p>
        </p:txBody>
      </p:sp>
      <p:sp>
        <p:nvSpPr>
          <p:cNvPr id="25" name="Text 22"/>
          <p:cNvSpPr/>
          <p:nvPr/>
        </p:nvSpPr>
        <p:spPr>
          <a:xfrm>
            <a:off x="7434072" y="3593592"/>
            <a:ext cx="141732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Joe</a:t>
            </a:r>
            <a:endParaRPr lang="en-US" sz="1180" dirty="0"/>
          </a:p>
        </p:txBody>
      </p:sp>
      <p:sp>
        <p:nvSpPr>
          <p:cNvPr id="26" name="Text 23"/>
          <p:cNvSpPr/>
          <p:nvPr/>
        </p:nvSpPr>
        <p:spPr>
          <a:xfrm>
            <a:off x="8942832" y="3593592"/>
            <a:ext cx="16916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Secured</a:t>
            </a:r>
            <a:endParaRPr lang="en-US" sz="1180" dirty="0"/>
          </a:p>
        </p:txBody>
      </p:sp>
      <p:sp>
        <p:nvSpPr>
          <p:cNvPr id="27" name="Shape 24"/>
          <p:cNvSpPr/>
          <p:nvPr/>
        </p:nvSpPr>
        <p:spPr>
          <a:xfrm>
            <a:off x="4343400" y="3986784"/>
            <a:ext cx="6995160" cy="566928"/>
          </a:xfrm>
          <a:prstGeom prst="rect">
            <a:avLst/>
          </a:prstGeom>
          <a:solidFill>
            <a:srgbClr val="EAF3FF"/>
          </a:solidFill>
          <a:ln w="12700">
            <a:solidFill>
              <a:srgbClr val="D5E3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4416552" y="4160520"/>
            <a:ext cx="7772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E-04</a:t>
            </a:r>
            <a:endParaRPr lang="en-US" sz="1180" dirty="0"/>
          </a:p>
        </p:txBody>
      </p:sp>
      <p:sp>
        <p:nvSpPr>
          <p:cNvPr id="29" name="Text 26"/>
          <p:cNvSpPr/>
          <p:nvPr/>
        </p:nvSpPr>
        <p:spPr>
          <a:xfrm>
            <a:off x="5285232" y="4160520"/>
            <a:ext cx="205740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Android phone</a:t>
            </a:r>
            <a:endParaRPr lang="en-US" sz="1180" dirty="0"/>
          </a:p>
        </p:txBody>
      </p:sp>
      <p:sp>
        <p:nvSpPr>
          <p:cNvPr id="30" name="Text 27"/>
          <p:cNvSpPr/>
          <p:nvPr/>
        </p:nvSpPr>
        <p:spPr>
          <a:xfrm>
            <a:off x="7434072" y="4160520"/>
            <a:ext cx="141732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Norman</a:t>
            </a:r>
            <a:endParaRPr lang="en-US" sz="1180" dirty="0"/>
          </a:p>
        </p:txBody>
      </p:sp>
      <p:sp>
        <p:nvSpPr>
          <p:cNvPr id="31" name="Text 28"/>
          <p:cNvSpPr/>
          <p:nvPr/>
        </p:nvSpPr>
        <p:spPr>
          <a:xfrm>
            <a:off x="8942832" y="4160520"/>
            <a:ext cx="169164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18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Secured</a:t>
            </a:r>
            <a:endParaRPr lang="en-US" sz="1180" dirty="0"/>
          </a:p>
        </p:txBody>
      </p:sp>
      <p:sp>
        <p:nvSpPr>
          <p:cNvPr id="32" name="Text 29"/>
          <p:cNvSpPr/>
          <p:nvPr/>
        </p:nvSpPr>
        <p:spPr>
          <a:xfrm>
            <a:off x="4407408" y="4910328"/>
            <a:ext cx="6309360" cy="5029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Continuous logging, tamper-evident packaging and hash verification protect evidence integrity.</a:t>
            </a:r>
            <a:endParaRPr lang="en-US" sz="1900" dirty="0"/>
          </a:p>
        </p:txBody>
      </p:sp>
      <p:sp>
        <p:nvSpPr>
          <p:cNvPr id="33" name="Text 30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06</a:t>
            </a:r>
            <a:endParaRPr lang="en-US" sz="800" dirty="0"/>
          </a:p>
        </p:txBody>
      </p:sp>
      <p:sp>
        <p:nvSpPr>
          <p:cNvPr id="35" name="Shape 32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3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forensic_imaging.jpg"/>
          <p:cNvPicPr>
            <a:picLocks noChangeAspect="1"/>
          </p:cNvPicPr>
          <p:nvPr/>
        </p:nvPicPr>
        <p:blipFill>
          <a:blip r:embed="rId3">
            <a:alphaModFix amt="77000"/>
          </a:blip>
          <a:srcRect t="20342" b="20342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122A">
              <a:alpha val="82000"/>
            </a:srgbClr>
          </a:solidFill>
          <a:ln w="12700">
            <a:solidFill>
              <a:srgbClr val="00122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8368" y="301752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FORENSIC METHODOLOGY</a:t>
            </a:r>
            <a:endParaRPr lang="en-US" sz="2700" dirty="0"/>
          </a:p>
        </p:txBody>
      </p:sp>
      <p:sp>
        <p:nvSpPr>
          <p:cNvPr id="7" name="Shape 4"/>
          <p:cNvSpPr/>
          <p:nvPr/>
        </p:nvSpPr>
        <p:spPr>
          <a:xfrm>
            <a:off x="658368" y="1920240"/>
            <a:ext cx="1874520" cy="2377440"/>
          </a:xfrm>
          <a:prstGeom prst="roundRect">
            <a:avLst>
              <a:gd name="adj" fmla="val 487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2103120"/>
            <a:ext cx="54864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2F80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777240" y="2697480"/>
            <a:ext cx="1581912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Preservation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77240" y="3063240"/>
            <a:ext cx="1536192" cy="5669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Seal, label and protect devices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2898648" y="1920240"/>
            <a:ext cx="1874520" cy="2377440"/>
          </a:xfrm>
          <a:prstGeom prst="roundRect">
            <a:avLst>
              <a:gd name="adj" fmla="val 4878"/>
            </a:avLst>
          </a:prstGeom>
          <a:solidFill>
            <a:srgbClr val="2F80FF"/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017520" y="2103120"/>
            <a:ext cx="54864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3017520" y="2697480"/>
            <a:ext cx="1581912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Acquisition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3017520" y="3063240"/>
            <a:ext cx="1536192" cy="5669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forensic images and extracts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5138928" y="1920240"/>
            <a:ext cx="1874520" cy="2377440"/>
          </a:xfrm>
          <a:prstGeom prst="roundRect">
            <a:avLst>
              <a:gd name="adj" fmla="val 487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5257800" y="2103120"/>
            <a:ext cx="54864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2F80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5257800" y="2697480"/>
            <a:ext cx="1581912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Examination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5257800" y="3063240"/>
            <a:ext cx="1536192" cy="5669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Recover files, messages and artefacts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7379208" y="1920240"/>
            <a:ext cx="1874520" cy="2377440"/>
          </a:xfrm>
          <a:prstGeom prst="roundRect">
            <a:avLst>
              <a:gd name="adj" fmla="val 4878"/>
            </a:avLst>
          </a:prstGeom>
          <a:solidFill>
            <a:srgbClr val="2F80FF"/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498080" y="2103120"/>
            <a:ext cx="54864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2200" dirty="0"/>
          </a:p>
        </p:txBody>
      </p:sp>
      <p:sp>
        <p:nvSpPr>
          <p:cNvPr id="21" name="Text 18"/>
          <p:cNvSpPr/>
          <p:nvPr/>
        </p:nvSpPr>
        <p:spPr>
          <a:xfrm>
            <a:off x="7498080" y="2697480"/>
            <a:ext cx="1581912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Analysis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7498080" y="3063240"/>
            <a:ext cx="1536192" cy="5669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Correlate activity across devices</a:t>
            </a:r>
            <a:endParaRPr lang="en-US" sz="1150" dirty="0"/>
          </a:p>
        </p:txBody>
      </p:sp>
      <p:sp>
        <p:nvSpPr>
          <p:cNvPr id="23" name="Shape 20"/>
          <p:cNvSpPr/>
          <p:nvPr/>
        </p:nvSpPr>
        <p:spPr>
          <a:xfrm>
            <a:off x="9619488" y="1920240"/>
            <a:ext cx="1874520" cy="2377440"/>
          </a:xfrm>
          <a:prstGeom prst="roundRect">
            <a:avLst>
              <a:gd name="adj" fmla="val 487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6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9738360" y="2103120"/>
            <a:ext cx="548640" cy="320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2F80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2200" dirty="0"/>
          </a:p>
        </p:txBody>
      </p:sp>
      <p:sp>
        <p:nvSpPr>
          <p:cNvPr id="25" name="Text 22"/>
          <p:cNvSpPr/>
          <p:nvPr/>
        </p:nvSpPr>
        <p:spPr>
          <a:xfrm>
            <a:off x="9738360" y="2697480"/>
            <a:ext cx="1581912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Reporting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9738360" y="3063240"/>
            <a:ext cx="1536192" cy="5669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 defensible findings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1920240" y="4983480"/>
            <a:ext cx="7863840" cy="47548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workflow is designed to be repeatable, auditable and suitable for legal review.</a:t>
            </a:r>
            <a:endParaRPr lang="en-US" sz="2100" dirty="0"/>
          </a:p>
        </p:txBody>
      </p:sp>
      <p:sp>
        <p:nvSpPr>
          <p:cNvPr id="28" name="Text 25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07</a:t>
            </a:r>
            <a:endParaRPr lang="en-US" sz="800" dirty="0"/>
          </a:p>
        </p:txBody>
      </p:sp>
      <p:sp>
        <p:nvSpPr>
          <p:cNvPr id="30" name="Shape 27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8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7498080" cy="38404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MOBILE ACQUISITION START POINT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85800" y="1261872"/>
            <a:ext cx="5669280" cy="3886200"/>
          </a:xfrm>
          <a:prstGeom prst="roundRect">
            <a:avLst>
              <a:gd name="adj" fmla="val 1647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report_media/image9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2658621"/>
            <a:ext cx="5522976" cy="2095498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58368" y="2905760"/>
            <a:ext cx="5669280" cy="2832100"/>
          </a:xfrm>
          <a:prstGeom prst="roundRect">
            <a:avLst>
              <a:gd name="adj" fmla="val 1647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720840" y="1508760"/>
            <a:ext cx="4709160" cy="130454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Cellebrite UFED source selection confirms that investigators must choose the correct evidence source before acquisition.</a:t>
            </a:r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6793992" y="3398520"/>
            <a:ext cx="4160520" cy="1508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180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device selected for smartphone acquisition</a:t>
            </a:r>
            <a:endParaRPr lang="en-US" sz="1800" dirty="0"/>
          </a:p>
          <a:p>
            <a:r>
              <a:rPr lang="en-US" sz="180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SIM, mass storage and quick-copy options remain available</a:t>
            </a:r>
            <a:endParaRPr lang="en-US" sz="1800" dirty="0"/>
          </a:p>
          <a:p>
            <a:r>
              <a:rPr lang="en-US" sz="180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Structured source selection reduces workflow ambiguity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6720840" y="5455920"/>
            <a:ext cx="4069080" cy="640080"/>
          </a:xfrm>
          <a:prstGeom prst="roundRect">
            <a:avLst>
              <a:gd name="adj" fmla="val 11429"/>
            </a:avLst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931152" y="5657088"/>
            <a:ext cx="3611880" cy="34137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acquisition starts before extraction — it starts with controlled source selection.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08</a:t>
            </a:r>
            <a:endParaRPr lang="en-US" sz="800" dirty="0"/>
          </a:p>
        </p:txBody>
      </p:sp>
      <p:sp>
        <p:nvSpPr>
          <p:cNvPr id="14" name="Shape 11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21B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58368" y="301752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ONEPLUS NORD CE3 DEVICE DETECTION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731520" y="1143000"/>
            <a:ext cx="6629400" cy="4206240"/>
          </a:xfrm>
          <a:prstGeom prst="roundRect">
            <a:avLst>
              <a:gd name="adj" fmla="val 1522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report_media/image2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72" y="1411044"/>
            <a:ext cx="6483096" cy="3670153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31520" y="1143000"/>
            <a:ext cx="6629400" cy="4206240"/>
          </a:xfrm>
          <a:prstGeom prst="roundRect">
            <a:avLst>
              <a:gd name="adj" fmla="val 1522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26680" y="1234440"/>
            <a:ext cx="23774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b="1" dirty="0">
                <a:solidFill>
                  <a:srgbClr val="FDB515"/>
                </a:solidFill>
              </a:rPr>
              <a:t>VERIFIED ACQUISITION TARGET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7680960" y="1600200"/>
            <a:ext cx="411480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OnePlus Nord CE3</a:t>
            </a:r>
            <a:endParaRPr lang="en-US" sz="3000" dirty="0"/>
          </a:p>
        </p:txBody>
      </p:sp>
      <p:sp>
        <p:nvSpPr>
          <p:cNvPr id="10" name="Text 7"/>
          <p:cNvSpPr/>
          <p:nvPr/>
        </p:nvSpPr>
        <p:spPr>
          <a:xfrm>
            <a:off x="7726680" y="2331720"/>
            <a:ext cx="3611880" cy="1828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Model and OS confirmed</a:t>
            </a:r>
            <a:endParaRPr lang="en-US" sz="1800" dirty="0"/>
          </a:p>
          <a:p>
            <a:r>
              <a:rPr lang="en-US" sz="18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OxygenOS 13 based on Android 13</a:t>
            </a:r>
            <a:endParaRPr lang="en-US" sz="1800" dirty="0"/>
          </a:p>
          <a:p>
            <a:r>
              <a:rPr lang="en-US" sz="18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IMEI, security patch and chipset details recorded</a:t>
            </a:r>
            <a:endParaRPr lang="en-US" sz="1800" dirty="0"/>
          </a:p>
          <a:p>
            <a:r>
              <a:rPr lang="en-US" sz="18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Storage use documented before continuation</a:t>
            </a:r>
            <a:endParaRPr lang="en-US" sz="1800" dirty="0"/>
          </a:p>
        </p:txBody>
      </p:sp>
      <p:sp>
        <p:nvSpPr>
          <p:cNvPr id="11" name="Shape 8"/>
          <p:cNvSpPr/>
          <p:nvPr/>
        </p:nvSpPr>
        <p:spPr>
          <a:xfrm>
            <a:off x="7662672" y="4754880"/>
            <a:ext cx="3383280" cy="658368"/>
          </a:xfrm>
          <a:prstGeom prst="rect">
            <a:avLst/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882128" y="4965192"/>
            <a:ext cx="297180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55000" lnSpcReduction="20000"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Device metadata supports traceability and reduces misattribution risk.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09</a:t>
            </a:r>
            <a:endParaRPr lang="en-US" sz="800" dirty="0"/>
          </a:p>
        </p:txBody>
      </p:sp>
      <p:sp>
        <p:nvSpPr>
          <p:cNvPr id="15" name="Shape 12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7772400" cy="38404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EXTRACTION SUMMARY: DATA CATEGORIES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40080" y="1170432"/>
            <a:ext cx="5166360" cy="4069080"/>
          </a:xfrm>
          <a:prstGeom prst="roundRect">
            <a:avLst>
              <a:gd name="adj" fmla="val 1573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report_media/image2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789595"/>
            <a:ext cx="5020056" cy="2830754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40080" y="1170432"/>
            <a:ext cx="5166360" cy="4069080"/>
          </a:xfrm>
          <a:prstGeom prst="roundRect">
            <a:avLst>
              <a:gd name="adj" fmla="val 1573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108192" y="1170432"/>
            <a:ext cx="5303520" cy="2880360"/>
          </a:xfrm>
          <a:prstGeom prst="roundRect">
            <a:avLst>
              <a:gd name="adj" fmla="val 2222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report_media/image1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1344" y="1713829"/>
            <a:ext cx="5157216" cy="1793565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6108192" y="1170432"/>
            <a:ext cx="5303520" cy="2880360"/>
          </a:xfrm>
          <a:prstGeom prst="roundRect">
            <a:avLst>
              <a:gd name="adj" fmla="val 2222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6236208" y="4361688"/>
            <a:ext cx="4617720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completed extraction summary confirms relevant mobile data categories were collected for analysis.</a:t>
            </a:r>
            <a:endParaRPr lang="en-US" sz="2000" dirty="0"/>
          </a:p>
        </p:txBody>
      </p:sp>
      <p:sp>
        <p:nvSpPr>
          <p:cNvPr id="12" name="Shape 8"/>
          <p:cNvSpPr/>
          <p:nvPr/>
        </p:nvSpPr>
        <p:spPr>
          <a:xfrm>
            <a:off x="6236208" y="5047488"/>
            <a:ext cx="10058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6345936" y="5129784"/>
            <a:ext cx="7863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contacts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7360920" y="5047488"/>
            <a:ext cx="109728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7470648" y="5129784"/>
            <a:ext cx="8778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SMS/MMS</a:t>
            </a:r>
            <a:endParaRPr lang="en-US" sz="1050" dirty="0"/>
          </a:p>
        </p:txBody>
      </p:sp>
      <p:sp>
        <p:nvSpPr>
          <p:cNvPr id="16" name="Shape 12"/>
          <p:cNvSpPr/>
          <p:nvPr/>
        </p:nvSpPr>
        <p:spPr>
          <a:xfrm>
            <a:off x="8595360" y="5047488"/>
            <a:ext cx="109728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8705088" y="5129784"/>
            <a:ext cx="8778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pictures</a:t>
            </a:r>
            <a:endParaRPr lang="en-US" sz="1050" dirty="0"/>
          </a:p>
        </p:txBody>
      </p:sp>
      <p:sp>
        <p:nvSpPr>
          <p:cNvPr id="18" name="Shape 14"/>
          <p:cNvSpPr/>
          <p:nvPr/>
        </p:nvSpPr>
        <p:spPr>
          <a:xfrm>
            <a:off x="9829800" y="5047488"/>
            <a:ext cx="114300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9939528" y="5129784"/>
            <a:ext cx="92354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call logs</a:t>
            </a:r>
            <a:endParaRPr lang="en-US" sz="1050" dirty="0"/>
          </a:p>
        </p:txBody>
      </p:sp>
      <p:sp>
        <p:nvSpPr>
          <p:cNvPr id="20" name="Text 16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10</a:t>
            </a:r>
            <a:endParaRPr lang="en-US" sz="800" dirty="0"/>
          </a:p>
        </p:txBody>
      </p:sp>
      <p:sp>
        <p:nvSpPr>
          <p:cNvPr id="22" name="Shape 18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67512" y="698500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APPLICATION AND COMMUNICATION ANALYSIS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640080" y="1704848"/>
            <a:ext cx="3566160" cy="2423160"/>
          </a:xfrm>
          <a:prstGeom prst="roundRect">
            <a:avLst>
              <a:gd name="adj" fmla="val 2642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report_media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967626"/>
            <a:ext cx="3419856" cy="1897603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40080" y="1704848"/>
            <a:ext cx="3566160" cy="2423160"/>
          </a:xfrm>
          <a:prstGeom prst="roundRect">
            <a:avLst>
              <a:gd name="adj" fmla="val 2642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4480560" y="1704848"/>
            <a:ext cx="3566160" cy="2423160"/>
          </a:xfrm>
          <a:prstGeom prst="roundRect">
            <a:avLst>
              <a:gd name="adj" fmla="val 2642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mnt/data/report_media/image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3712" y="1947061"/>
            <a:ext cx="3419856" cy="1938733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4480560" y="1704848"/>
            <a:ext cx="3566160" cy="2423160"/>
          </a:xfrm>
          <a:prstGeom prst="roundRect">
            <a:avLst>
              <a:gd name="adj" fmla="val 2642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8321040" y="1704848"/>
            <a:ext cx="3017520" cy="2423160"/>
          </a:xfrm>
          <a:prstGeom prst="roundRect">
            <a:avLst>
              <a:gd name="adj" fmla="val 2642"/>
            </a:avLst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/mnt/data/report_media/image7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4192" y="2111905"/>
            <a:ext cx="2871216" cy="1609047"/>
          </a:xfrm>
          <a:prstGeom prst="rect">
            <a:avLst/>
          </a:prstGeom>
        </p:spPr>
      </p:pic>
      <p:sp>
        <p:nvSpPr>
          <p:cNvPr id="13" name="Shape 8"/>
          <p:cNvSpPr/>
          <p:nvPr/>
        </p:nvSpPr>
        <p:spPr>
          <a:xfrm>
            <a:off x="8321040" y="1704848"/>
            <a:ext cx="3017520" cy="2423160"/>
          </a:xfrm>
          <a:prstGeom prst="roundRect">
            <a:avLst>
              <a:gd name="adj" fmla="val 2642"/>
            </a:avLst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9"/>
          <p:cNvSpPr/>
          <p:nvPr/>
        </p:nvSpPr>
        <p:spPr>
          <a:xfrm>
            <a:off x="640080" y="4475480"/>
            <a:ext cx="3566160" cy="1078992"/>
          </a:xfrm>
          <a:prstGeom prst="roundRect">
            <a:avLst>
              <a:gd name="adj" fmla="val 6780"/>
            </a:avLst>
          </a:prstGeom>
          <a:solidFill>
            <a:srgbClr val="2F80FF">
              <a:alpha val="95000"/>
            </a:srgbClr>
          </a:solidFill>
          <a:ln w="1270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>
            <a:off x="804672" y="4685792"/>
            <a:ext cx="306324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WhatsApp SQLite</a:t>
            </a:r>
            <a:endParaRPr lang="en-US" sz="1500" dirty="0"/>
          </a:p>
        </p:txBody>
      </p:sp>
      <p:sp>
        <p:nvSpPr>
          <p:cNvPr id="16" name="Text 11"/>
          <p:cNvSpPr/>
          <p:nvPr/>
        </p:nvSpPr>
        <p:spPr>
          <a:xfrm>
            <a:off x="804672" y="5005832"/>
            <a:ext cx="3063240" cy="31089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Database files, message storage and account records</a:t>
            </a:r>
            <a:endParaRPr lang="en-US" sz="1150" dirty="0"/>
          </a:p>
        </p:txBody>
      </p:sp>
      <p:sp>
        <p:nvSpPr>
          <p:cNvPr id="17" name="Shape 12"/>
          <p:cNvSpPr/>
          <p:nvPr/>
        </p:nvSpPr>
        <p:spPr>
          <a:xfrm>
            <a:off x="4480560" y="4475480"/>
            <a:ext cx="3566160" cy="1078992"/>
          </a:xfrm>
          <a:prstGeom prst="roundRect">
            <a:avLst>
              <a:gd name="adj" fmla="val 6780"/>
            </a:avLst>
          </a:prstGeom>
          <a:solidFill>
            <a:srgbClr val="FDB515"/>
          </a:solidFill>
          <a:ln w="1270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3"/>
          <p:cNvSpPr/>
          <p:nvPr/>
        </p:nvSpPr>
        <p:spPr>
          <a:xfrm>
            <a:off x="4645152" y="4685792"/>
            <a:ext cx="306324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media evidence</a:t>
            </a:r>
            <a:endParaRPr lang="en-US" sz="1500" dirty="0"/>
          </a:p>
        </p:txBody>
      </p:sp>
      <p:sp>
        <p:nvSpPr>
          <p:cNvPr id="19" name="Text 14"/>
          <p:cNvSpPr/>
          <p:nvPr/>
        </p:nvSpPr>
        <p:spPr>
          <a:xfrm>
            <a:off x="4645152" y="5005832"/>
            <a:ext cx="3063240" cy="31089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Authors, timestamps, story titles and metadata</a:t>
            </a:r>
            <a:endParaRPr lang="en-US" sz="1150" dirty="0"/>
          </a:p>
        </p:txBody>
      </p:sp>
      <p:sp>
        <p:nvSpPr>
          <p:cNvPr id="20" name="Shape 15"/>
          <p:cNvSpPr/>
          <p:nvPr/>
        </p:nvSpPr>
        <p:spPr>
          <a:xfrm>
            <a:off x="8321040" y="4475480"/>
            <a:ext cx="3017520" cy="1078992"/>
          </a:xfrm>
          <a:prstGeom prst="roundRect">
            <a:avLst>
              <a:gd name="adj" fmla="val 6780"/>
            </a:avLst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6"/>
          <p:cNvSpPr/>
          <p:nvPr/>
        </p:nvSpPr>
        <p:spPr>
          <a:xfrm>
            <a:off x="8485632" y="4685792"/>
            <a:ext cx="2606040" cy="2011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Timeline artefacts</a:t>
            </a:r>
            <a:endParaRPr lang="en-US" sz="1500" dirty="0"/>
          </a:p>
        </p:txBody>
      </p:sp>
      <p:sp>
        <p:nvSpPr>
          <p:cNvPr id="22" name="Text 17"/>
          <p:cNvSpPr/>
          <p:nvPr/>
        </p:nvSpPr>
        <p:spPr>
          <a:xfrm>
            <a:off x="8485632" y="5005832"/>
            <a:ext cx="2606040" cy="31089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Chronological event correlation across sources</a:t>
            </a:r>
            <a:endParaRPr lang="en-US" sz="1150" dirty="0"/>
          </a:p>
        </p:txBody>
      </p:sp>
      <p:sp>
        <p:nvSpPr>
          <p:cNvPr id="23" name="Text 18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11</a:t>
            </a:r>
            <a:endParaRPr lang="en-US" sz="800" dirty="0"/>
          </a:p>
        </p:txBody>
      </p:sp>
      <p:sp>
        <p:nvSpPr>
          <p:cNvPr id="25" name="Shape 20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1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6583680" cy="38404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TIMELINE RECONSTRUCTION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1051560" y="2926080"/>
            <a:ext cx="9692640" cy="0"/>
          </a:xfrm>
          <a:prstGeom prst="line">
            <a:avLst/>
          </a:prstGeom>
          <a:noFill/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60120" y="2578608"/>
            <a:ext cx="685800" cy="685800"/>
          </a:xfrm>
          <a:prstGeom prst="ellipse">
            <a:avLst/>
          </a:prstGeom>
          <a:solidFill>
            <a:srgbClr val="2F80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33272" y="2761488"/>
            <a:ext cx="548640" cy="1371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10/03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57200" y="3456432"/>
            <a:ext cx="169164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 accessed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 company system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206240" y="2578608"/>
            <a:ext cx="685800" cy="685800"/>
          </a:xfrm>
          <a:prstGeom prst="ellipse">
            <a:avLst/>
          </a:prstGeom>
          <a:solidFill>
            <a:srgbClr val="FDB51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279392" y="2761488"/>
            <a:ext cx="548640" cy="1371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11/03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703320" y="3456432"/>
            <a:ext cx="169164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 copied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USB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7452360" y="2578608"/>
            <a:ext cx="685800" cy="685800"/>
          </a:xfrm>
          <a:prstGeom prst="ellipse">
            <a:avLst/>
          </a:prstGeom>
          <a:solidFill>
            <a:srgbClr val="2F80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525512" y="2761488"/>
            <a:ext cx="548640" cy="1371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12/03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6949440" y="3456432"/>
            <a:ext cx="169164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WhatsApp sent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Joe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10698480" y="2578608"/>
            <a:ext cx="685800" cy="685800"/>
          </a:xfrm>
          <a:prstGeom prst="ellipse">
            <a:avLst/>
          </a:prstGeom>
          <a:solidFill>
            <a:srgbClr val="FDB51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771632" y="2761488"/>
            <a:ext cx="548640" cy="1371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13/03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0195560" y="3456432"/>
            <a:ext cx="169164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Email sent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Norman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960120" y="4800600"/>
            <a:ext cx="9784080" cy="658368"/>
          </a:xfrm>
          <a:prstGeom prst="roundRect">
            <a:avLst>
              <a:gd name="adj" fmla="val 11111"/>
            </a:avLst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225296" y="5010912"/>
            <a:ext cx="923544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Correlating timestamps across file metadata, calls and messages supports a single chronological account.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12</a:t>
            </a:r>
            <a:endParaRPr lang="en-US" sz="800" dirty="0"/>
          </a:p>
        </p:txBody>
      </p:sp>
      <p:sp>
        <p:nvSpPr>
          <p:cNvPr id="22" name="Shape 20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21B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58368" y="502920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COMMUNICATION EVIDENCE AND SUSPECT ROLES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777240" y="1823720"/>
            <a:ext cx="3749040" cy="3474720"/>
          </a:xfrm>
          <a:prstGeom prst="roundRect">
            <a:avLst>
              <a:gd name="adj" fmla="val 2632"/>
            </a:avLst>
          </a:prstGeom>
          <a:solidFill>
            <a:srgbClr val="FFFFFF">
              <a:alpha val="95000"/>
            </a:srgbClr>
          </a:solidFill>
          <a:ln w="12700">
            <a:solidFill>
              <a:srgbClr val="FFFFFF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24128" y="2070608"/>
            <a:ext cx="3291840" cy="2286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MESSAGE EXTRACTS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024128" y="2509520"/>
            <a:ext cx="31546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 → Joe: “I have the file. Need buyer.”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1024128" y="3039872"/>
            <a:ext cx="31546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Joe → Emma: “Found a buyer. Payment ready.”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1024128" y="3570224"/>
            <a:ext cx="31546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 → Joe: “File sent. Delete chat.”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1024128" y="4100576"/>
            <a:ext cx="31546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Joe → Norman: “Payment received. File delivered.”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983480" y="2006600"/>
            <a:ext cx="1828800" cy="1965960"/>
          </a:xfrm>
          <a:prstGeom prst="roundRect">
            <a:avLst>
              <a:gd name="adj" fmla="val 4500"/>
            </a:avLst>
          </a:prstGeom>
          <a:solidFill>
            <a:srgbClr val="FF4D6D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111496" y="2280920"/>
            <a:ext cx="155448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EMMA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5111496" y="2738120"/>
            <a:ext cx="15544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Perpetrator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111496" y="3186176"/>
            <a:ext cx="155448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 access + USB transfer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7132320" y="2006600"/>
            <a:ext cx="1828800" cy="1965960"/>
          </a:xfrm>
          <a:prstGeom prst="roundRect">
            <a:avLst>
              <a:gd name="adj" fmla="val 4500"/>
            </a:avLst>
          </a:prstGeom>
          <a:solidFill>
            <a:srgbClr val="2F80FF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260336" y="2280920"/>
            <a:ext cx="155448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JOE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7260336" y="2738120"/>
            <a:ext cx="15544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Intermediary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260336" y="3186176"/>
            <a:ext cx="155448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 bridge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9281160" y="2006600"/>
            <a:ext cx="1828800" cy="1965960"/>
          </a:xfrm>
          <a:prstGeom prst="roundRect">
            <a:avLst>
              <a:gd name="adj" fmla="val 4500"/>
            </a:avLst>
          </a:prstGeom>
          <a:solidFill>
            <a:srgbClr val="FDB515"/>
          </a:solidFill>
          <a:ln w="12700">
            <a:solidFill>
              <a:srgbClr val="FFFFFF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409176" y="2280920"/>
            <a:ext cx="155448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NORMAN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9409176" y="2738120"/>
            <a:ext cx="155448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Buyer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9409176" y="3186176"/>
            <a:ext cx="155448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Negotiation + file receipt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6812280" y="3003296"/>
            <a:ext cx="301752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8961120" y="3003296"/>
            <a:ext cx="301752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983480" y="4749800"/>
            <a:ext cx="6126480" cy="658368"/>
          </a:xfrm>
          <a:prstGeom prst="rect">
            <a:avLst/>
          </a:prstGeom>
          <a:solidFill>
            <a:srgbClr val="FFFFFF">
              <a:alpha val="94000"/>
            </a:srgbClr>
          </a:solidFill>
          <a:ln w="12700">
            <a:solidFill>
              <a:srgbClr val="FFFFFF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230368" y="4960112"/>
            <a:ext cx="562356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Finding: communications indicate possession, buyer arrangement, payment and concealment awareness.</a:t>
            </a:r>
            <a:endParaRPr lang="en-US" sz="1250" dirty="0"/>
          </a:p>
        </p:txBody>
      </p:sp>
      <p:sp>
        <p:nvSpPr>
          <p:cNvPr id="27" name="Text 25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13</a:t>
            </a:r>
            <a:endParaRPr lang="en-US" sz="800" dirty="0"/>
          </a:p>
        </p:txBody>
      </p:sp>
      <p:sp>
        <p:nvSpPr>
          <p:cNvPr id="29" name="Shape 27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eb_images/cybersecurit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0114" y="1931416"/>
            <a:ext cx="4983480" cy="3232912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8368" y="475488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FINDINGS, CHALLENGES AND RECOMMENDATIONS</a:t>
            </a:r>
            <a:endParaRPr lang="en-US" sz="2700" dirty="0"/>
          </a:p>
        </p:txBody>
      </p:sp>
      <p:sp>
        <p:nvSpPr>
          <p:cNvPr id="7" name="Text 4"/>
          <p:cNvSpPr/>
          <p:nvPr/>
        </p:nvSpPr>
        <p:spPr>
          <a:xfrm>
            <a:off x="731520" y="1468120"/>
            <a:ext cx="448056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CONCLUSIVE FINDINGS</a:t>
            </a:r>
            <a:endParaRPr lang="en-US" sz="2100" dirty="0"/>
          </a:p>
        </p:txBody>
      </p:sp>
      <p:sp>
        <p:nvSpPr>
          <p:cNvPr id="8" name="Text 5"/>
          <p:cNvSpPr/>
          <p:nvPr/>
        </p:nvSpPr>
        <p:spPr>
          <a:xfrm>
            <a:off x="841247" y="1936496"/>
            <a:ext cx="5120640" cy="11704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Unauthorised patent access and USB transfer</a:t>
            </a:r>
            <a:endParaRPr lang="en-US" sz="1700" dirty="0"/>
          </a:p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Coordinated communications between suspects</a:t>
            </a:r>
            <a:endParaRPr lang="en-US" sz="1700" dirty="0"/>
          </a:p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Timeline consistency across devices and logs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731520" y="3342640"/>
            <a:ext cx="466344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INVESTIGATION CHALLENGES</a:t>
            </a:r>
            <a:endParaRPr lang="en-US" sz="2100" dirty="0"/>
          </a:p>
        </p:txBody>
      </p:sp>
      <p:sp>
        <p:nvSpPr>
          <p:cNvPr id="10" name="Text 7"/>
          <p:cNvSpPr/>
          <p:nvPr/>
        </p:nvSpPr>
        <p:spPr>
          <a:xfrm>
            <a:off x="841248" y="3831336"/>
            <a:ext cx="5120640" cy="11704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Encryption and deleted content</a:t>
            </a:r>
            <a:endParaRPr lang="en-US" sz="1700" dirty="0"/>
          </a:p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Large extracted data volumes</a:t>
            </a:r>
            <a:endParaRPr lang="en-US" sz="1700" dirty="0"/>
          </a:p>
          <a:p>
            <a:r>
              <a:rPr lang="en-US" sz="1700" dirty="0">
                <a:solidFill>
                  <a:srgbClr val="F5F7F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Tool limitations and validation needs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7257288" y="1417320"/>
            <a:ext cx="338328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FDB51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CONTROL ACTIONS</a:t>
            </a:r>
            <a:endParaRPr lang="en-US" sz="2300" dirty="0"/>
          </a:p>
        </p:txBody>
      </p:sp>
      <p:sp>
        <p:nvSpPr>
          <p:cNvPr id="12" name="Shape 9"/>
          <p:cNvSpPr/>
          <p:nvPr/>
        </p:nvSpPr>
        <p:spPr>
          <a:xfrm>
            <a:off x="7086600" y="205740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FDB515"/>
          </a:solidFill>
          <a:ln w="12700">
            <a:solidFill>
              <a:srgbClr val="FDB51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196328" y="213969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Legal escalation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7086600" y="256032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196328" y="264261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Role-based access control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7086600" y="306324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FDB515"/>
          </a:solidFill>
          <a:ln w="12700">
            <a:solidFill>
              <a:srgbClr val="FDB51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196328" y="314553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Multi-factor authentication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7086600" y="356616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196328" y="364845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Real-time monitoring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7086600" y="406908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FDB515"/>
          </a:solidFill>
          <a:ln w="12700">
            <a:solidFill>
              <a:srgbClr val="FDB51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196328" y="415137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Employee awareness</a:t>
            </a:r>
            <a:endParaRPr lang="en-US" sz="1050" dirty="0"/>
          </a:p>
        </p:txBody>
      </p:sp>
      <p:sp>
        <p:nvSpPr>
          <p:cNvPr id="22" name="Shape 19"/>
          <p:cNvSpPr/>
          <p:nvPr/>
        </p:nvSpPr>
        <p:spPr>
          <a:xfrm>
            <a:off x="7086600" y="4572000"/>
            <a:ext cx="3063240" cy="347472"/>
          </a:xfrm>
          <a:prstGeom prst="roundRect">
            <a:avLst>
              <a:gd name="adj" fmla="val 21053"/>
            </a:avLst>
          </a:prstGeom>
          <a:solidFill>
            <a:srgbClr val="2F80FF"/>
          </a:solidFill>
          <a:ln w="12700">
            <a:solidFill>
              <a:srgbClr val="2F80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7196328" y="4654296"/>
            <a:ext cx="2843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Data loss prevention</a:t>
            </a:r>
            <a:endParaRPr lang="en-US" sz="1050" dirty="0"/>
          </a:p>
        </p:txBody>
      </p:sp>
      <p:sp>
        <p:nvSpPr>
          <p:cNvPr id="24" name="Text 21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14</a:t>
            </a:r>
            <a:endParaRPr lang="en-US" sz="800" dirty="0"/>
          </a:p>
        </p:txBody>
      </p:sp>
      <p:sp>
        <p:nvSpPr>
          <p:cNvPr id="26" name="Shape 23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5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5F7F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021B3A"/>
          </a:solidFill>
          <a:ln w="12700">
            <a:solidFill>
              <a:srgbClr val="021B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10896"/>
            <a:ext cx="4937760" cy="38404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5" name="Text 3"/>
          <p:cNvSpPr/>
          <p:nvPr/>
        </p:nvSpPr>
        <p:spPr>
          <a:xfrm>
            <a:off x="749808" y="1234440"/>
            <a:ext cx="5349240" cy="44348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Adegbite, M.A. (2025) Data privacy and data security challenges in digital finance.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Breitinger, F. et al. (2023) DFRWS EU 10-year review and future directions in digital forensic research.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Chaudhary, N.K. et al. (eds.) (2026) Information Security, Privacy and Digital Forensics.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Goel, S. et al. (eds.) (2025) Digital Forensics and Cyber Crime: ICDF2C 2024 Proceedings.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Hargreaves, C.J. et al. (2024) DFPulse: The 2024 digital forensic practitioner survey.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Katkuri, S. (2025) Securing the digital frontier: Legal analysis of cybersecurity, data privacy and cyber forensics.</a:t>
            </a:r>
            <a:endParaRPr lang="en-US" sz="1070" dirty="0"/>
          </a:p>
        </p:txBody>
      </p:sp>
      <p:sp>
        <p:nvSpPr>
          <p:cNvPr id="6" name="Text 4"/>
          <p:cNvSpPr/>
          <p:nvPr/>
        </p:nvSpPr>
        <p:spPr>
          <a:xfrm>
            <a:off x="6400800" y="1234440"/>
            <a:ext cx="5257800" cy="44348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Kumari, P., Shukla, K. and Modi, K. (2025) Reconstructing user activity through browser forensics.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Kurkowski, E. and Shenoi, S. (eds.) (2025) Advances in Digital Forensics XX.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Laksmi, A. et al. (2025) Unveiling cybersecurity mysteries: Digital forensics trends and solutions.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Roy, N.R. et al. (eds.) (2025) Cyber Security and Digital Forensics.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Soni, N. (2025) Digital Forensics: Confronting modern cyber crimes and future challenges.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Tiwari, A., Shukla, K. and Modi, K. (2025) Digital forgery in the age of misinformation.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Vaghela, H., Varshney, N. and Jain, R. (2025) Leveraging AI and ML to innovate forensic frameworks.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Yin, Z. et al. (2025) Digital forensics in the age of large language models.</a:t>
            </a:r>
            <a:endParaRPr lang="en-US" sz="1070" dirty="0"/>
          </a:p>
          <a:p>
            <a:pPr marL="0" indent="0">
              <a:buNone/>
            </a:pPr>
            <a:r>
              <a:rPr lang="en-US" sz="1070" dirty="0">
                <a:solidFill>
                  <a:srgbClr val="021B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Images: Wikimedia Commons files Cybersecurity.png, Mobiles.JPG, Digital forensics lab.jpg, and Digital Forensics - Imaging a hard drive in the field.jpg.</a:t>
            </a:r>
            <a:endParaRPr lang="en-US" sz="1070" dirty="0"/>
          </a:p>
        </p:txBody>
      </p:sp>
      <p:sp>
        <p:nvSpPr>
          <p:cNvPr id="7" name="Shape 5"/>
          <p:cNvSpPr/>
          <p:nvPr/>
        </p:nvSpPr>
        <p:spPr>
          <a:xfrm>
            <a:off x="749808" y="5696712"/>
            <a:ext cx="10698480" cy="91440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274552" y="63550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b="1" dirty="0">
                <a:solidFill>
                  <a:srgbClr val="8EA3B7"/>
                </a:solidFill>
              </a:rPr>
              <a:t>15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658368" y="6327648"/>
            <a:ext cx="78638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8EA3B7"/>
                </a:solidFill>
              </a:rPr>
              <a:t>Reference slide.</a:t>
            </a:r>
            <a:endParaRPr lang="en-US" sz="750" dirty="0"/>
          </a:p>
        </p:txBody>
      </p:sp>
      <p:sp>
        <p:nvSpPr>
          <p:cNvPr id="11" name="Shape 9"/>
          <p:cNvSpPr/>
          <p:nvPr/>
        </p:nvSpPr>
        <p:spPr>
          <a:xfrm>
            <a:off x="0" y="6656832"/>
            <a:ext cx="4754880" cy="73152"/>
          </a:xfrm>
          <a:prstGeom prst="rect">
            <a:avLst/>
          </a:prstGeom>
          <a:solidFill>
            <a:srgbClr val="2F80FF"/>
          </a:solidFill>
          <a:ln w="12700">
            <a:solidFill>
              <a:srgbClr val="2F80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754880" y="6656832"/>
            <a:ext cx="594360" cy="73152"/>
          </a:xfrm>
          <a:prstGeom prst="rect">
            <a:avLst/>
          </a:prstGeom>
          <a:solidFill>
            <a:srgbClr val="FDB515"/>
          </a:solidFill>
          <a:ln w="12700">
            <a:solidFill>
              <a:srgbClr val="FDB51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1111</Words>
  <Application>Microsoft Office PowerPoint</Application>
  <PresentationFormat>Widescreen</PresentationFormat>
  <Paragraphs>212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laksh bhalodiya</dc:creator>
  <cp:lastModifiedBy>laksh bhalodiya</cp:lastModifiedBy>
  <cp:revision>1</cp:revision>
  <dcterms:created xsi:type="dcterms:W3CDTF">2026-06-01T15:43:38Z</dcterms:created>
  <dcterms:modified xsi:type="dcterms:W3CDTF">2026-06-01T16:54:23Z</dcterms:modified>
</cp:coreProperties>
</file>