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4"/>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23" autoAdjust="0"/>
    <p:restoredTop sz="82581" autoAdjust="0"/>
  </p:normalViewPr>
  <p:slideViewPr>
    <p:cSldViewPr snapToGrid="0">
      <p:cViewPr varScale="1">
        <p:scale>
          <a:sx n="76" d="100"/>
          <a:sy n="76" d="100"/>
        </p:scale>
        <p:origin x="132"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04B024-67E8-4A1E-926F-CD1AB13230DA}" type="datetimeFigureOut">
              <a:rPr lang="en-GB" smtClean="0"/>
              <a:t>27/02/2020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D30BDC-F70D-4A3D-B20E-6CD2C23DFBA9}" type="slidenum">
              <a:rPr lang="en-GB" smtClean="0"/>
              <a:t>‹#›</a:t>
            </a:fld>
            <a:endParaRPr lang="en-GB"/>
          </a:p>
        </p:txBody>
      </p:sp>
    </p:spTree>
    <p:extLst>
      <p:ext uri="{BB962C8B-B14F-4D97-AF65-F5344CB8AC3E}">
        <p14:creationId xmlns:p14="http://schemas.microsoft.com/office/powerpoint/2010/main" val="24844940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BCBF78A6-6942-440F-9655-1DC0E3C5C1FC}" type="slidenum">
              <a:rPr lang="en-US" smtClean="0"/>
              <a:pPr>
                <a:defRPr/>
              </a:pPr>
              <a:t>2</a:t>
            </a:fld>
            <a:endParaRPr lang="en-US" dirty="0"/>
          </a:p>
        </p:txBody>
      </p:sp>
    </p:spTree>
    <p:extLst>
      <p:ext uri="{BB962C8B-B14F-4D97-AF65-F5344CB8AC3E}">
        <p14:creationId xmlns:p14="http://schemas.microsoft.com/office/powerpoint/2010/main" val="3272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Which paradigm will be followed – qualitative, identifying the phenomenon – </a:t>
            </a:r>
            <a:r>
              <a:rPr lang="en-GB" b="1" dirty="0" err="1" smtClean="0"/>
              <a:t>phenomology</a:t>
            </a:r>
            <a:endParaRPr lang="en-GB" b="1" dirty="0" smtClean="0"/>
          </a:p>
          <a:p>
            <a:r>
              <a:rPr lang="en-GB" dirty="0" smtClean="0"/>
              <a:t>Has</a:t>
            </a:r>
            <a:r>
              <a:rPr lang="en-GB" baseline="0" dirty="0" smtClean="0"/>
              <a:t> the study been devised around existing theory (deductive) or will the study be framed to inform existing theory (</a:t>
            </a:r>
            <a:r>
              <a:rPr lang="en-GB" b="1" baseline="0" dirty="0" smtClean="0"/>
              <a:t>Inductive</a:t>
            </a:r>
            <a:r>
              <a:rPr lang="en-GB" baseline="0" dirty="0" smtClean="0"/>
              <a:t>).</a:t>
            </a:r>
          </a:p>
          <a:p>
            <a:r>
              <a:rPr lang="en-GB" baseline="0" dirty="0" smtClean="0"/>
              <a:t>The analytical choices may be discourse analysis, narrative analysis, </a:t>
            </a:r>
            <a:r>
              <a:rPr lang="en-GB" b="1" baseline="0" dirty="0" smtClean="0"/>
              <a:t>thematic analysis</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A73D6722-9B4D-4E29-B226-C325925A8118}" type="slidenum">
              <a:rPr lang="en-US" smtClean="0"/>
              <a:t>3</a:t>
            </a:fld>
            <a:endParaRPr lang="en-US" dirty="0"/>
          </a:p>
        </p:txBody>
      </p:sp>
    </p:spTree>
    <p:extLst>
      <p:ext uri="{BB962C8B-B14F-4D97-AF65-F5344CB8AC3E}">
        <p14:creationId xmlns:p14="http://schemas.microsoft.com/office/powerpoint/2010/main" val="3087031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Recognises a non scientific way to capture and organise data.</a:t>
            </a:r>
          </a:p>
          <a:p>
            <a:r>
              <a:rPr lang="en-GB" dirty="0" smtClean="0"/>
              <a:t>Bound in subjectivity.</a:t>
            </a:r>
          </a:p>
          <a:p>
            <a:r>
              <a:rPr lang="en-GB" dirty="0" smtClean="0"/>
              <a:t>Multiple </a:t>
            </a:r>
            <a:r>
              <a:rPr lang="en-GB" dirty="0" smtClean="0"/>
              <a:t>realities and value laden.</a:t>
            </a:r>
          </a:p>
          <a:p>
            <a:r>
              <a:rPr lang="en-US" sz="1200" dirty="0" smtClean="0"/>
              <a:t>social constructionism –  </a:t>
            </a:r>
            <a:r>
              <a:rPr lang="en-GB" sz="1200" b="0" i="0" kern="1200" dirty="0" smtClean="0">
                <a:solidFill>
                  <a:schemeClr val="tx1"/>
                </a:solidFill>
                <a:effectLst/>
                <a:latin typeface="+mn-lt"/>
                <a:ea typeface="+mn-ea"/>
                <a:cs typeface="+mn-cs"/>
              </a:rPr>
              <a:t>confines itself to making epistemological claims only, does not engage with ontology. For example, the idea that disease can and does exist as an independent reality is compatible with the social constructionist view, as they are concerned with creating knowledge, epistemology.</a:t>
            </a:r>
            <a:endParaRPr lang="en-US" sz="120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smtClean="0"/>
              <a:t>Hermeneutics - </a:t>
            </a:r>
            <a:r>
              <a:rPr lang="en-GB" dirty="0" smtClean="0"/>
              <a:t>Interpretation of biblical texts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smtClean="0"/>
          </a:p>
        </p:txBody>
      </p:sp>
      <p:sp>
        <p:nvSpPr>
          <p:cNvPr id="4" name="Slide Number Placeholder 3"/>
          <p:cNvSpPr>
            <a:spLocks noGrp="1"/>
          </p:cNvSpPr>
          <p:nvPr>
            <p:ph type="sldNum" sz="quarter" idx="10"/>
          </p:nvPr>
        </p:nvSpPr>
        <p:spPr/>
        <p:txBody>
          <a:bodyPr/>
          <a:lstStyle/>
          <a:p>
            <a:fld id="{A73D6722-9B4D-4E29-B226-C325925A8118}" type="slidenum">
              <a:rPr lang="en-US" smtClean="0"/>
              <a:t>4</a:t>
            </a:fld>
            <a:endParaRPr lang="en-US" dirty="0"/>
          </a:p>
        </p:txBody>
      </p:sp>
    </p:spTree>
    <p:extLst>
      <p:ext uri="{BB962C8B-B14F-4D97-AF65-F5344CB8AC3E}">
        <p14:creationId xmlns:p14="http://schemas.microsoft.com/office/powerpoint/2010/main" val="1283828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Subjectivity</a:t>
            </a:r>
            <a:r>
              <a:rPr lang="en-GB" baseline="0" dirty="0" smtClean="0"/>
              <a:t> means there is a need to be aware of bias</a:t>
            </a:r>
            <a:endParaRPr lang="en-GB" dirty="0"/>
          </a:p>
        </p:txBody>
      </p:sp>
      <p:sp>
        <p:nvSpPr>
          <p:cNvPr id="4" name="Slide Number Placeholder 3"/>
          <p:cNvSpPr>
            <a:spLocks noGrp="1"/>
          </p:cNvSpPr>
          <p:nvPr>
            <p:ph type="sldNum" sz="quarter" idx="10"/>
          </p:nvPr>
        </p:nvSpPr>
        <p:spPr/>
        <p:txBody>
          <a:bodyPr/>
          <a:lstStyle/>
          <a:p>
            <a:fld id="{BED30BDC-F70D-4A3D-B20E-6CD2C23DFBA9}" type="slidenum">
              <a:rPr lang="en-GB" smtClean="0"/>
              <a:t>6</a:t>
            </a:fld>
            <a:endParaRPr lang="en-GB"/>
          </a:p>
        </p:txBody>
      </p:sp>
    </p:spTree>
    <p:extLst>
      <p:ext uri="{BB962C8B-B14F-4D97-AF65-F5344CB8AC3E}">
        <p14:creationId xmlns:p14="http://schemas.microsoft.com/office/powerpoint/2010/main" val="27401471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Use ‘in vivo’ means open coding where the researcher allows the categories to emerge from the interview.  This is followed by axial coding where the researcher looks for relationships between the codes, and often creates</a:t>
            </a:r>
            <a:r>
              <a:rPr lang="en-US" baseline="0" dirty="0" smtClean="0"/>
              <a:t> a map or diagram to group the categories and infer meaning from the grouped categories.  </a:t>
            </a:r>
            <a:endParaRPr lang="en-US" dirty="0"/>
          </a:p>
        </p:txBody>
      </p:sp>
      <p:sp>
        <p:nvSpPr>
          <p:cNvPr id="4" name="Slide Number Placeholder 3"/>
          <p:cNvSpPr>
            <a:spLocks noGrp="1"/>
          </p:cNvSpPr>
          <p:nvPr>
            <p:ph type="sldNum" sz="quarter" idx="10"/>
          </p:nvPr>
        </p:nvSpPr>
        <p:spPr/>
        <p:txBody>
          <a:bodyPr/>
          <a:lstStyle/>
          <a:p>
            <a:pPr>
              <a:defRPr/>
            </a:pPr>
            <a:fld id="{BCBF78A6-6942-440F-9655-1DC0E3C5C1FC}" type="slidenum">
              <a:rPr lang="en-US" smtClean="0"/>
              <a:pPr>
                <a:defRPr/>
              </a:pPr>
              <a:t>8</a:t>
            </a:fld>
            <a:endParaRPr lang="en-US" dirty="0"/>
          </a:p>
        </p:txBody>
      </p:sp>
    </p:spTree>
    <p:extLst>
      <p:ext uri="{BB962C8B-B14F-4D97-AF65-F5344CB8AC3E}">
        <p14:creationId xmlns:p14="http://schemas.microsoft.com/office/powerpoint/2010/main" val="24804740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smtClean="0">
                <a:solidFill>
                  <a:schemeClr val="tx1"/>
                </a:solidFill>
                <a:effectLst/>
                <a:latin typeface="+mn-lt"/>
                <a:ea typeface="+mn-ea"/>
                <a:cs typeface="+mn-cs"/>
              </a:rPr>
              <a:t>Thematic analysis</a:t>
            </a:r>
            <a:r>
              <a:rPr lang="en-GB" sz="1200" b="0" i="0" kern="1200" dirty="0" smtClean="0">
                <a:solidFill>
                  <a:schemeClr val="tx1"/>
                </a:solidFill>
                <a:effectLst/>
                <a:latin typeface="+mn-lt"/>
                <a:ea typeface="+mn-ea"/>
                <a:cs typeface="+mn-cs"/>
              </a:rPr>
              <a:t> – grouping the data into themes that will help answer the research question(s). These themes may be (Taylor-Powell and Renner, 2003):</a:t>
            </a:r>
          </a:p>
          <a:p>
            <a:r>
              <a:rPr lang="en-GB" sz="1200" b="0" i="0" kern="1200" dirty="0" smtClean="0">
                <a:solidFill>
                  <a:schemeClr val="tx1"/>
                </a:solidFill>
                <a:effectLst/>
                <a:latin typeface="+mn-lt"/>
                <a:ea typeface="+mn-ea"/>
                <a:cs typeface="+mn-cs"/>
              </a:rPr>
              <a:t>Directly evolved from the research questions and were pre-set before data collection even began, or</a:t>
            </a:r>
          </a:p>
          <a:p>
            <a:r>
              <a:rPr lang="en-GB" sz="1200" b="0" i="0" kern="1200" dirty="0" smtClean="0">
                <a:solidFill>
                  <a:schemeClr val="tx1"/>
                </a:solidFill>
                <a:effectLst/>
                <a:latin typeface="+mn-lt"/>
                <a:ea typeface="+mn-ea"/>
                <a:cs typeface="+mn-cs"/>
              </a:rPr>
              <a:t>Naturally emerged from the data as the study was conducted.</a:t>
            </a:r>
          </a:p>
          <a:p>
            <a:r>
              <a:rPr lang="en-GB" sz="1200" b="0" i="0" kern="1200" dirty="0" smtClean="0">
                <a:solidFill>
                  <a:schemeClr val="tx1"/>
                </a:solidFill>
                <a:effectLst/>
                <a:latin typeface="+mn-lt"/>
                <a:ea typeface="+mn-ea"/>
                <a:cs typeface="+mn-cs"/>
              </a:rPr>
              <a:t>Once your themes have been identified it is useful to group the data into thematic groups so that you can </a:t>
            </a:r>
            <a:r>
              <a:rPr lang="en-GB" sz="1200" b="0" i="0" kern="1200" dirty="0" err="1" smtClean="0">
                <a:solidFill>
                  <a:schemeClr val="tx1"/>
                </a:solidFill>
                <a:effectLst/>
                <a:latin typeface="+mn-lt"/>
                <a:ea typeface="+mn-ea"/>
                <a:cs typeface="+mn-cs"/>
              </a:rPr>
              <a:t>analyze</a:t>
            </a:r>
            <a:r>
              <a:rPr lang="en-GB" sz="1200" b="0" i="0" kern="1200" dirty="0" smtClean="0">
                <a:solidFill>
                  <a:schemeClr val="tx1"/>
                </a:solidFill>
                <a:effectLst/>
                <a:latin typeface="+mn-lt"/>
                <a:ea typeface="+mn-ea"/>
                <a:cs typeface="+mn-cs"/>
              </a:rPr>
              <a:t> the meaning of the themes and connect them back to the research question(s).</a:t>
            </a:r>
          </a:p>
          <a:p>
            <a:endParaRPr lang="en-GB" dirty="0"/>
          </a:p>
        </p:txBody>
      </p:sp>
      <p:sp>
        <p:nvSpPr>
          <p:cNvPr id="4" name="Slide Number Placeholder 3"/>
          <p:cNvSpPr>
            <a:spLocks noGrp="1"/>
          </p:cNvSpPr>
          <p:nvPr>
            <p:ph type="sldNum" sz="quarter" idx="10"/>
          </p:nvPr>
        </p:nvSpPr>
        <p:spPr/>
        <p:txBody>
          <a:bodyPr/>
          <a:lstStyle/>
          <a:p>
            <a:fld id="{A73D6722-9B4D-4E29-B226-C325925A8118}" type="slidenum">
              <a:rPr lang="en-US" smtClean="0"/>
              <a:t>10</a:t>
            </a:fld>
            <a:endParaRPr lang="en-US" dirty="0"/>
          </a:p>
        </p:txBody>
      </p:sp>
    </p:spTree>
    <p:extLst>
      <p:ext uri="{BB962C8B-B14F-4D97-AF65-F5344CB8AC3E}">
        <p14:creationId xmlns:p14="http://schemas.microsoft.com/office/powerpoint/2010/main" val="34376531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24C4831-B61B-46FD-8299-F186B3A519D7}" type="datetimeFigureOut">
              <a:rPr lang="en-GB" smtClean="0"/>
              <a:t>27/02/2020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2578589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4C4831-B61B-46FD-8299-F186B3A519D7}" type="datetimeFigureOut">
              <a:rPr lang="en-GB" smtClean="0"/>
              <a:t>27/02/2020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2218312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smtClean="0"/>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24C4831-B61B-46FD-8299-F186B3A519D7}" type="datetimeFigureOut">
              <a:rPr lang="en-GB" smtClean="0"/>
              <a:t>27/02/2020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911257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24C4831-B61B-46FD-8299-F186B3A519D7}" type="datetimeFigureOut">
              <a:rPr lang="en-GB" smtClean="0"/>
              <a:t>27/02/2020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633633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24C4831-B61B-46FD-8299-F186B3A519D7}" type="datetimeFigureOut">
              <a:rPr lang="en-GB" smtClean="0"/>
              <a:t>27/02/2020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2132213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24C4831-B61B-46FD-8299-F186B3A519D7}" type="datetimeFigureOut">
              <a:rPr lang="en-GB" smtClean="0"/>
              <a:t>27/02/2020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3704710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4C4831-B61B-46FD-8299-F186B3A519D7}" type="datetimeFigureOut">
              <a:rPr lang="en-GB" smtClean="0"/>
              <a:t>27/02/2020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2891913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smtClean="0"/>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4C4831-B61B-46FD-8299-F186B3A519D7}" type="datetimeFigureOut">
              <a:rPr lang="en-GB" smtClean="0"/>
              <a:t>27/02/2020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3619460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4C4831-B61B-46FD-8299-F186B3A519D7}" type="datetimeFigureOut">
              <a:rPr lang="en-GB" smtClean="0"/>
              <a:t>27/02/2020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4947197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4C4831-B61B-46FD-8299-F186B3A519D7}" type="datetimeFigureOut">
              <a:rPr lang="en-GB" smtClean="0"/>
              <a:t>27/02/2020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999041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4C4831-B61B-46FD-8299-F186B3A519D7}" type="datetimeFigureOut">
              <a:rPr lang="en-GB" smtClean="0"/>
              <a:t>27/02/2020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3981108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4C4831-B61B-46FD-8299-F186B3A519D7}" type="datetimeFigureOut">
              <a:rPr lang="en-GB" smtClean="0"/>
              <a:t>27/02/2020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8946972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4C4831-B61B-46FD-8299-F186B3A519D7}" type="datetimeFigureOut">
              <a:rPr lang="en-GB" smtClean="0"/>
              <a:t>27/02/2020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20775385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24C4831-B61B-46FD-8299-F186B3A519D7}" type="datetimeFigureOut">
              <a:rPr lang="en-GB" smtClean="0"/>
              <a:t>27/02/2020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6418392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24C4831-B61B-46FD-8299-F186B3A519D7}" type="datetimeFigureOut">
              <a:rPr lang="en-GB" smtClean="0"/>
              <a:t>27/02/2020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2824410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4C4831-B61B-46FD-8299-F186B3A519D7}" type="datetimeFigureOut">
              <a:rPr lang="en-GB" smtClean="0"/>
              <a:t>27/02/2020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5634241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4C4831-B61B-46FD-8299-F186B3A519D7}" type="datetimeFigureOut">
              <a:rPr lang="en-GB" smtClean="0"/>
              <a:t>27/02/2020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98051563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609600" y="215372"/>
            <a:ext cx="109728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609600" y="816430"/>
            <a:ext cx="109728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6705600" y="1600202"/>
            <a:ext cx="48768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6705600" y="3200401"/>
            <a:ext cx="48768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125292" y="6165338"/>
            <a:ext cx="1146048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2/27/2020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pic>
        <p:nvPicPr>
          <p:cNvPr id="14" name="Picture 13"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09600" y="6376790"/>
            <a:ext cx="1224000" cy="279915"/>
          </a:xfrm>
          <a:prstGeom prst="rect">
            <a:avLst/>
          </a:prstGeom>
        </p:spPr>
      </p:pic>
      <p:sp>
        <p:nvSpPr>
          <p:cNvPr id="15" name="TextBox 14"/>
          <p:cNvSpPr txBox="1"/>
          <p:nvPr userDrawn="1"/>
        </p:nvSpPr>
        <p:spPr>
          <a:xfrm>
            <a:off x="2133600" y="6429346"/>
            <a:ext cx="9550400" cy="276999"/>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1200" b="0" dirty="0">
                <a:ea typeface="Verdana" panose="020B0604030504040204" pitchFamily="34" charset="0"/>
                <a:cs typeface="Verdana" panose="020B0604030504040204" pitchFamily="34" charset="0"/>
              </a:rPr>
              <a:t>Copyright © 2019, 2016, 2012 Pearson Education, Inc. All Rights Reserved</a:t>
            </a:r>
          </a:p>
        </p:txBody>
      </p:sp>
    </p:spTree>
    <p:extLst>
      <p:ext uri="{BB962C8B-B14F-4D97-AF65-F5344CB8AC3E}">
        <p14:creationId xmlns:p14="http://schemas.microsoft.com/office/powerpoint/2010/main" val="32278692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2/27/2020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16015331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609600" y="228600"/>
            <a:ext cx="109728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609600" y="5368160"/>
            <a:ext cx="109728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125292" y="6172201"/>
            <a:ext cx="1146048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2/27/2020</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09600" y="6376790"/>
            <a:ext cx="1224000" cy="279915"/>
          </a:xfrm>
          <a:prstGeom prst="rect">
            <a:avLst/>
          </a:prstGeom>
        </p:spPr>
      </p:pic>
      <p:sp>
        <p:nvSpPr>
          <p:cNvPr id="13" name="TextBox 12"/>
          <p:cNvSpPr txBox="1"/>
          <p:nvPr userDrawn="1"/>
        </p:nvSpPr>
        <p:spPr>
          <a:xfrm>
            <a:off x="2133600" y="6429346"/>
            <a:ext cx="9550400" cy="276999"/>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1200" b="0" dirty="0">
                <a:ea typeface="Verdana" panose="020B0604030504040204" pitchFamily="34" charset="0"/>
                <a:cs typeface="Verdana" panose="020B0604030504040204" pitchFamily="34" charset="0"/>
              </a:rPr>
              <a:t>Copyright © 2019, 2016, 2012 Pearson Education, Inc. All Rights Reserved</a:t>
            </a:r>
          </a:p>
        </p:txBody>
      </p:sp>
    </p:spTree>
    <p:extLst>
      <p:ext uri="{BB962C8B-B14F-4D97-AF65-F5344CB8AC3E}">
        <p14:creationId xmlns:p14="http://schemas.microsoft.com/office/powerpoint/2010/main" val="1560398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24C4831-B61B-46FD-8299-F186B3A519D7}" type="datetimeFigureOut">
              <a:rPr lang="en-GB" smtClean="0"/>
              <a:t>27/02/2020</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3DD17D70-010C-4439-978F-9697A728B86E}" type="slidenum">
              <a:rPr lang="en-GB" smtClean="0"/>
              <a:t>‹#›</a:t>
            </a:fld>
            <a:endParaRPr lang="en-GB"/>
          </a:p>
        </p:txBody>
      </p:sp>
    </p:spTree>
    <p:extLst>
      <p:ext uri="{BB962C8B-B14F-4D97-AF65-F5344CB8AC3E}">
        <p14:creationId xmlns:p14="http://schemas.microsoft.com/office/powerpoint/2010/main" val="3817072161"/>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 id="2147483714" r:id="rId18"/>
    <p:sldLayoutId id="2147483715" r:id="rId19"/>
    <p:sldLayoutId id="2147483716" r:id="rId20"/>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moodle.uwtsd.ac.uk/mod/folder/view.php?id=136023" TargetMode="External"/><Relationship Id="rId2" Type="http://schemas.openxmlformats.org/officeDocument/2006/relationships/hyperlink" Target="https://moodle.uwtsd.ac.uk/mod/resource/view.php?id=23780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4"/>
          </p:nvPr>
        </p:nvSpPr>
        <p:spPr>
          <a:xfrm>
            <a:off x="4956243" y="5335622"/>
            <a:ext cx="3068876" cy="533400"/>
          </a:xfrm>
        </p:spPr>
        <p:txBody>
          <a:bodyPr/>
          <a:lstStyle/>
          <a:p>
            <a:r>
              <a:rPr lang="en-US" sz="6000" dirty="0"/>
              <a:t>Week 5</a:t>
            </a:r>
            <a:endParaRPr lang="en-US" sz="6000" dirty="0"/>
          </a:p>
        </p:txBody>
      </p:sp>
      <p:sp>
        <p:nvSpPr>
          <p:cNvPr id="5" name="Text Placeholder 4"/>
          <p:cNvSpPr>
            <a:spLocks noGrp="1"/>
          </p:cNvSpPr>
          <p:nvPr>
            <p:ph type="body" sz="quarter" idx="15"/>
          </p:nvPr>
        </p:nvSpPr>
        <p:spPr>
          <a:xfrm>
            <a:off x="2930359" y="314753"/>
            <a:ext cx="7770068" cy="3539444"/>
          </a:xfrm>
        </p:spPr>
        <p:txBody>
          <a:bodyPr/>
          <a:lstStyle/>
          <a:p>
            <a:r>
              <a:rPr lang="en-US" sz="8000" dirty="0" err="1"/>
              <a:t>Analysing</a:t>
            </a:r>
            <a:r>
              <a:rPr lang="en-US" sz="8000" dirty="0"/>
              <a:t> </a:t>
            </a:r>
            <a:r>
              <a:rPr lang="en-US" sz="8000" dirty="0"/>
              <a:t>Data </a:t>
            </a:r>
            <a:r>
              <a:rPr lang="en-US" sz="8000" dirty="0"/>
              <a:t>Q</a:t>
            </a:r>
            <a:r>
              <a:rPr lang="en-US" sz="8000" dirty="0"/>
              <a:t>ualitatively</a:t>
            </a:r>
            <a:endParaRPr lang="en-US" sz="8000" dirty="0"/>
          </a:p>
        </p:txBody>
      </p:sp>
      <p:pic>
        <p:nvPicPr>
          <p:cNvPr id="7" name="Picture 6">
            <a:extLst>
              <a:ext uri="{FF2B5EF4-FFF2-40B4-BE49-F238E27FC236}">
                <a16:creationId xmlns="" xmlns:a16="http://schemas.microsoft.com/office/drawing/2014/main" id="{6617FEEE-484F-5442-BF88-67D7EDE5AD0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3517" y="3643521"/>
            <a:ext cx="1867309" cy="2542201"/>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3931160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Learning Objectives"/>
          <p:cNvSpPr>
            <a:spLocks noGrp="1"/>
          </p:cNvSpPr>
          <p:nvPr>
            <p:ph type="title"/>
          </p:nvPr>
        </p:nvSpPr>
        <p:spPr>
          <a:xfrm>
            <a:off x="761395" y="152400"/>
            <a:ext cx="10353761" cy="845675"/>
          </a:xfrm>
        </p:spPr>
        <p:txBody>
          <a:bodyPr/>
          <a:lstStyle/>
          <a:p>
            <a:r>
              <a:rPr lang="en-US" b="1" dirty="0"/>
              <a:t>Learning Objectives</a:t>
            </a:r>
          </a:p>
        </p:txBody>
      </p:sp>
      <p:sp>
        <p:nvSpPr>
          <p:cNvPr id="3" name="Learning Objective List"/>
          <p:cNvSpPr>
            <a:spLocks noGrp="1"/>
          </p:cNvSpPr>
          <p:nvPr>
            <p:ph idx="1"/>
          </p:nvPr>
        </p:nvSpPr>
        <p:spPr>
          <a:xfrm>
            <a:off x="878626" y="998075"/>
            <a:ext cx="10353762" cy="3695136"/>
          </a:xfrm>
        </p:spPr>
        <p:txBody>
          <a:bodyPr>
            <a:noAutofit/>
          </a:bodyPr>
          <a:lstStyle/>
          <a:p>
            <a:pPr marL="0" indent="0">
              <a:buNone/>
            </a:pPr>
            <a:r>
              <a:rPr lang="en-GB" sz="3200" i="1" dirty="0"/>
              <a:t>Understand how to use thematic </a:t>
            </a:r>
            <a:r>
              <a:rPr lang="en-GB" sz="3200" i="1" dirty="0" smtClean="0"/>
              <a:t>analysis </a:t>
            </a:r>
          </a:p>
          <a:p>
            <a:pPr marL="0" indent="0" algn="ctr">
              <a:buNone/>
            </a:pPr>
            <a:r>
              <a:rPr lang="en-GB" sz="3200" i="1" dirty="0" smtClean="0"/>
              <a:t>(lecture and two seminar activities)</a:t>
            </a:r>
          </a:p>
          <a:p>
            <a:pPr marL="0" indent="0">
              <a:buNone/>
            </a:pPr>
            <a:endParaRPr lang="en-AU" sz="3200" dirty="0"/>
          </a:p>
          <a:p>
            <a:pPr marL="452438" indent="-452438">
              <a:buNone/>
            </a:pPr>
            <a:r>
              <a:rPr lang="en-GB" sz="3200" b="1" dirty="0">
                <a:solidFill>
                  <a:srgbClr val="007FA3"/>
                </a:solidFill>
              </a:rPr>
              <a:t>1	</a:t>
            </a:r>
            <a:r>
              <a:rPr lang="en-GB" sz="3200" b="1" dirty="0">
                <a:solidFill>
                  <a:srgbClr val="FFFF00"/>
                </a:solidFill>
              </a:rPr>
              <a:t>T</a:t>
            </a:r>
            <a:r>
              <a:rPr lang="en-AU" sz="3200" b="1" dirty="0" err="1">
                <a:solidFill>
                  <a:srgbClr val="FFFF00"/>
                </a:solidFill>
              </a:rPr>
              <a:t>ranscribe</a:t>
            </a:r>
            <a:r>
              <a:rPr lang="en-AU" sz="3200" dirty="0">
                <a:solidFill>
                  <a:srgbClr val="FFFF00"/>
                </a:solidFill>
              </a:rPr>
              <a:t> </a:t>
            </a:r>
            <a:r>
              <a:rPr lang="en-AU" sz="3200" dirty="0"/>
              <a:t>a recorded interview </a:t>
            </a:r>
            <a:r>
              <a:rPr lang="en-AU" sz="3200" dirty="0"/>
              <a:t>and </a:t>
            </a:r>
            <a:r>
              <a:rPr lang="en-AU" sz="3200" dirty="0"/>
              <a:t>create a data file for </a:t>
            </a:r>
            <a:r>
              <a:rPr lang="en-AU" sz="3200" dirty="0"/>
              <a:t>analysis;</a:t>
            </a:r>
            <a:endParaRPr lang="en-AU" sz="3200" dirty="0"/>
          </a:p>
          <a:p>
            <a:pPr marL="452438" indent="-452438">
              <a:buNone/>
            </a:pPr>
            <a:endParaRPr lang="en-AU" sz="3200" dirty="0"/>
          </a:p>
          <a:p>
            <a:pPr marL="452438" indent="-452438">
              <a:buNone/>
            </a:pPr>
            <a:r>
              <a:rPr lang="en-GB" sz="3200" b="1" dirty="0">
                <a:solidFill>
                  <a:srgbClr val="007FA3"/>
                </a:solidFill>
              </a:rPr>
              <a:t>2</a:t>
            </a:r>
            <a:r>
              <a:rPr lang="en-GB" sz="3200" dirty="0"/>
              <a:t> 	</a:t>
            </a:r>
            <a:r>
              <a:rPr lang="en-GB" sz="3200" b="1" dirty="0"/>
              <a:t>S</a:t>
            </a:r>
            <a:r>
              <a:rPr lang="en-AU" sz="3200" b="1" dirty="0"/>
              <a:t>elect</a:t>
            </a:r>
            <a:r>
              <a:rPr lang="en-AU" sz="3200" dirty="0"/>
              <a:t> </a:t>
            </a:r>
            <a:r>
              <a:rPr lang="en-AU" sz="3200" dirty="0"/>
              <a:t>an appropriate </a:t>
            </a:r>
            <a:r>
              <a:rPr lang="en-AU" sz="3200" dirty="0"/>
              <a:t>method such as </a:t>
            </a:r>
            <a:r>
              <a:rPr lang="en-AU" sz="3200" b="1" dirty="0">
                <a:solidFill>
                  <a:srgbClr val="FFFF00"/>
                </a:solidFill>
              </a:rPr>
              <a:t>thematic</a:t>
            </a:r>
            <a:r>
              <a:rPr lang="en-AU" sz="3200" b="1" dirty="0"/>
              <a:t> </a:t>
            </a:r>
            <a:r>
              <a:rPr lang="en-AU" sz="3200" b="1" dirty="0">
                <a:solidFill>
                  <a:srgbClr val="FFFF00"/>
                </a:solidFill>
              </a:rPr>
              <a:t>analysis</a:t>
            </a:r>
            <a:r>
              <a:rPr lang="en-AU" sz="3200" b="1" dirty="0"/>
              <a:t> </a:t>
            </a:r>
            <a:r>
              <a:rPr lang="en-AU" sz="3200" dirty="0"/>
              <a:t>to </a:t>
            </a:r>
            <a:r>
              <a:rPr lang="en-AU" sz="3200" dirty="0"/>
              <a:t>undertake qualitative data analysis</a:t>
            </a:r>
            <a:r>
              <a:rPr lang="en-AU" sz="3200" dirty="0"/>
              <a:t>;</a:t>
            </a:r>
            <a:endParaRPr lang="en-AU" sz="3200" dirty="0"/>
          </a:p>
        </p:txBody>
      </p:sp>
    </p:spTree>
    <p:extLst>
      <p:ext uri="{BB962C8B-B14F-4D97-AF65-F5344CB8AC3E}">
        <p14:creationId xmlns:p14="http://schemas.microsoft.com/office/powerpoint/2010/main" val="26542747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dding Text"/>
          <p:cNvSpPr>
            <a:spLocks noGrp="1"/>
          </p:cNvSpPr>
          <p:nvPr>
            <p:ph type="title"/>
          </p:nvPr>
        </p:nvSpPr>
        <p:spPr>
          <a:xfrm>
            <a:off x="1028872" y="179294"/>
            <a:ext cx="9999785" cy="1097280"/>
          </a:xfrm>
        </p:spPr>
        <p:txBody>
          <a:bodyPr>
            <a:normAutofit fontScale="90000"/>
          </a:bodyPr>
          <a:lstStyle/>
          <a:p>
            <a:r>
              <a:rPr lang="en-US" b="1" dirty="0"/>
              <a:t>Key aspects to consider when choosing </a:t>
            </a:r>
            <a:r>
              <a:rPr lang="en-US" b="1" dirty="0" smtClean="0"/>
              <a:t>a </a:t>
            </a:r>
            <a:r>
              <a:rPr lang="en-GB" b="1" dirty="0" smtClean="0"/>
              <a:t>qualitative </a:t>
            </a:r>
            <a:r>
              <a:rPr lang="en-GB" b="1" dirty="0"/>
              <a:t>analysis technique</a:t>
            </a:r>
            <a:endParaRPr lang="en-US" b="1" dirty="0"/>
          </a:p>
        </p:txBody>
      </p:sp>
      <p:sp>
        <p:nvSpPr>
          <p:cNvPr id="3" name="Text Box 1"/>
          <p:cNvSpPr>
            <a:spLocks noGrp="1"/>
          </p:cNvSpPr>
          <p:nvPr>
            <p:ph idx="1"/>
          </p:nvPr>
        </p:nvSpPr>
        <p:spPr>
          <a:xfrm>
            <a:off x="1160585" y="1840524"/>
            <a:ext cx="9158827" cy="4221763"/>
          </a:xfrm>
        </p:spPr>
        <p:txBody>
          <a:bodyPr>
            <a:noAutofit/>
          </a:bodyPr>
          <a:lstStyle/>
          <a:p>
            <a:r>
              <a:rPr lang="en-US" sz="3200" dirty="0"/>
              <a:t>T</a:t>
            </a:r>
            <a:r>
              <a:rPr lang="en-US" sz="3200" dirty="0" smtClean="0"/>
              <a:t>he </a:t>
            </a:r>
            <a:r>
              <a:rPr lang="en-US" sz="3200" dirty="0"/>
              <a:t>methodological and philosophical basis of the research</a:t>
            </a:r>
            <a:r>
              <a:rPr lang="en-US" sz="3200" dirty="0"/>
              <a:t>;</a:t>
            </a:r>
          </a:p>
          <a:p>
            <a:pPr marL="0" indent="0">
              <a:buNone/>
            </a:pPr>
            <a:endParaRPr lang="en-US" sz="3200" dirty="0"/>
          </a:p>
          <a:p>
            <a:r>
              <a:rPr lang="en-US" sz="3200" dirty="0"/>
              <a:t>T</a:t>
            </a:r>
            <a:r>
              <a:rPr lang="en-US" sz="3200" dirty="0" smtClean="0"/>
              <a:t>he </a:t>
            </a:r>
            <a:r>
              <a:rPr lang="en-US" sz="3200" dirty="0"/>
              <a:t>approach to theory development used in the research</a:t>
            </a:r>
            <a:r>
              <a:rPr lang="en-US" sz="3200" dirty="0"/>
              <a:t>;</a:t>
            </a:r>
          </a:p>
          <a:p>
            <a:pPr marL="0" indent="0">
              <a:buNone/>
            </a:pPr>
            <a:endParaRPr lang="en-US" sz="3200" dirty="0"/>
          </a:p>
          <a:p>
            <a:r>
              <a:rPr lang="en-US" sz="3200" dirty="0"/>
              <a:t>the analytical approach used in the technique.</a:t>
            </a:r>
          </a:p>
        </p:txBody>
      </p:sp>
    </p:spTree>
    <p:extLst>
      <p:ext uri="{BB962C8B-B14F-4D97-AF65-F5344CB8AC3E}">
        <p14:creationId xmlns:p14="http://schemas.microsoft.com/office/powerpoint/2010/main" val="3096130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5353" y="94488"/>
            <a:ext cx="8229600" cy="743712"/>
          </a:xfrm>
        </p:spPr>
        <p:txBody>
          <a:bodyPr>
            <a:normAutofit/>
          </a:bodyPr>
          <a:lstStyle/>
          <a:p>
            <a:r>
              <a:rPr lang="en-US" b="1" dirty="0" err="1" smtClean="0"/>
              <a:t>Interpretivism</a:t>
            </a:r>
            <a:r>
              <a:rPr lang="en-US" b="1" dirty="0" smtClean="0"/>
              <a:t> Recap</a:t>
            </a:r>
            <a:endParaRPr lang="en-US" b="1" dirty="0"/>
          </a:p>
        </p:txBody>
      </p:sp>
      <p:sp>
        <p:nvSpPr>
          <p:cNvPr id="3" name="Content Placeholder 2"/>
          <p:cNvSpPr>
            <a:spLocks noGrp="1"/>
          </p:cNvSpPr>
          <p:nvPr>
            <p:ph idx="1"/>
          </p:nvPr>
        </p:nvSpPr>
        <p:spPr>
          <a:xfrm>
            <a:off x="211014" y="838200"/>
            <a:ext cx="11441723" cy="4800600"/>
          </a:xfrm>
        </p:spPr>
        <p:txBody>
          <a:bodyPr>
            <a:noAutofit/>
          </a:bodyPr>
          <a:lstStyle/>
          <a:p>
            <a:r>
              <a:rPr lang="en-US" sz="2600" dirty="0"/>
              <a:t> The interpretivist paradigm </a:t>
            </a:r>
            <a:r>
              <a:rPr lang="en-US" sz="2600" dirty="0" smtClean="0"/>
              <a:t>was developed </a:t>
            </a:r>
            <a:r>
              <a:rPr lang="en-US" sz="2600" dirty="0"/>
              <a:t>as a critique of positivism in the social sciences.</a:t>
            </a:r>
          </a:p>
          <a:p>
            <a:r>
              <a:rPr lang="en-US" sz="2600" dirty="0"/>
              <a:t>Reality </a:t>
            </a:r>
            <a:r>
              <a:rPr lang="en-US" sz="2600" dirty="0"/>
              <a:t>is socially constructed and fluid. </a:t>
            </a:r>
          </a:p>
          <a:p>
            <a:r>
              <a:rPr lang="en-US" sz="2600" dirty="0"/>
              <a:t>Reality does not exist independent of human interpretation (multiple realities)</a:t>
            </a:r>
          </a:p>
          <a:p>
            <a:r>
              <a:rPr lang="en-US" sz="2600" dirty="0" err="1" smtClean="0"/>
              <a:t>Interpretivism</a:t>
            </a:r>
            <a:r>
              <a:rPr lang="en-US" sz="2600" dirty="0" smtClean="0"/>
              <a:t> is “associated with the philosophical position of idealism, and is used to group together diverse approaches, including social constructionism, </a:t>
            </a:r>
            <a:r>
              <a:rPr lang="en-US" sz="2600" b="1" dirty="0" smtClean="0">
                <a:solidFill>
                  <a:srgbClr val="FFFF00"/>
                </a:solidFill>
              </a:rPr>
              <a:t>phenomenology</a:t>
            </a:r>
            <a:r>
              <a:rPr lang="en-US" sz="2600" dirty="0" smtClean="0">
                <a:solidFill>
                  <a:srgbClr val="FFFF00"/>
                </a:solidFill>
              </a:rPr>
              <a:t> </a:t>
            </a:r>
            <a:r>
              <a:rPr lang="en-US" sz="2600" dirty="0" smtClean="0"/>
              <a:t>and hermeneutics; approaches that reject the objectivist view that meaning resides within the world independently of consciousness” (Collins, 2010, p.38) </a:t>
            </a:r>
            <a:endParaRPr lang="en-US" sz="2600" dirty="0"/>
          </a:p>
        </p:txBody>
      </p:sp>
      <p:sp>
        <p:nvSpPr>
          <p:cNvPr id="4" name="Rectangle 3"/>
          <p:cNvSpPr/>
          <p:nvPr/>
        </p:nvSpPr>
        <p:spPr>
          <a:xfrm>
            <a:off x="3962400" y="6487941"/>
            <a:ext cx="8229600" cy="276999"/>
          </a:xfrm>
          <a:prstGeom prst="rect">
            <a:avLst/>
          </a:prstGeom>
        </p:spPr>
        <p:txBody>
          <a:bodyPr wrap="square">
            <a:spAutoFit/>
          </a:bodyPr>
          <a:lstStyle/>
          <a:p>
            <a:r>
              <a:rPr lang="en-GB" sz="1200" b="0" i="0" u="none" strike="noStrike" baseline="0" dirty="0" smtClean="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30907445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linds(horizont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linds(horizontal)">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14903" y="1676401"/>
            <a:ext cx="7630500" cy="4195481"/>
          </a:xfrm>
        </p:spPr>
        <p:txBody>
          <a:bodyPr>
            <a:normAutofit fontScale="92500" lnSpcReduction="20000"/>
          </a:bodyPr>
          <a:lstStyle/>
          <a:p>
            <a:r>
              <a:rPr lang="en-GB" sz="3000" dirty="0"/>
              <a:t>I</a:t>
            </a:r>
            <a:r>
              <a:rPr lang="en-GB" sz="3000" dirty="0"/>
              <a:t>nterpretivists </a:t>
            </a:r>
            <a:r>
              <a:rPr lang="en-GB" sz="3000" dirty="0"/>
              <a:t>in general focus on the process by which </a:t>
            </a:r>
            <a:r>
              <a:rPr lang="en-GB" sz="3000" dirty="0">
                <a:solidFill>
                  <a:srgbClr val="FFFF00"/>
                </a:solidFill>
              </a:rPr>
              <a:t>meanings are created</a:t>
            </a:r>
            <a:r>
              <a:rPr lang="en-GB" sz="3000" dirty="0"/>
              <a:t>, negotiated, sustained and modified (Schwandt, 2003</a:t>
            </a:r>
            <a:r>
              <a:rPr lang="en-GB" sz="3000" dirty="0"/>
              <a:t>)</a:t>
            </a:r>
          </a:p>
          <a:p>
            <a:endParaRPr lang="en-GB" sz="3000" dirty="0"/>
          </a:p>
          <a:p>
            <a:r>
              <a:rPr lang="en-GB" sz="3000" dirty="0"/>
              <a:t>As a researcher being able to explain and report the </a:t>
            </a:r>
            <a:r>
              <a:rPr lang="en-GB" sz="4000" u="sng" dirty="0">
                <a:solidFill>
                  <a:srgbClr val="FFFF00"/>
                </a:solidFill>
              </a:rPr>
              <a:t>research</a:t>
            </a:r>
            <a:r>
              <a:rPr lang="en-GB" sz="3000" dirty="0" smtClean="0"/>
              <a:t> </a:t>
            </a:r>
            <a:r>
              <a:rPr lang="en-GB" sz="4000" u="sng" dirty="0" smtClean="0">
                <a:solidFill>
                  <a:srgbClr val="FFFF00"/>
                </a:solidFill>
              </a:rPr>
              <a:t>process</a:t>
            </a:r>
            <a:r>
              <a:rPr lang="en-GB" sz="3000" dirty="0" smtClean="0"/>
              <a:t> </a:t>
            </a:r>
            <a:r>
              <a:rPr lang="en-GB" sz="3000" dirty="0"/>
              <a:t>really matters.</a:t>
            </a:r>
            <a:endParaRPr lang="en-GB" sz="3000" dirty="0"/>
          </a:p>
        </p:txBody>
      </p:sp>
      <p:sp>
        <p:nvSpPr>
          <p:cNvPr id="4" name="Title 1"/>
          <p:cNvSpPr txBox="1">
            <a:spLocks/>
          </p:cNvSpPr>
          <p:nvPr/>
        </p:nvSpPr>
        <p:spPr>
          <a:xfrm>
            <a:off x="1815353" y="94488"/>
            <a:ext cx="8229600" cy="743712"/>
          </a:xfrm>
          <a:prstGeom prst="rect">
            <a:avLst/>
          </a:prstGeom>
        </p:spPr>
        <p:txBody>
          <a:bodyPr vert="horz" lIns="91440" tIns="45720" rIns="91440" bIns="45720" rtlCol="0" anchor="t">
            <a:normAutofit/>
          </a:bodyPr>
          <a:lst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b="1"/>
              <a:t>Interpretivism</a:t>
            </a:r>
            <a:endParaRPr lang="en-US" b="1" dirty="0"/>
          </a:p>
        </p:txBody>
      </p:sp>
      <p:sp>
        <p:nvSpPr>
          <p:cNvPr id="5" name="Rectangle 4"/>
          <p:cNvSpPr/>
          <p:nvPr/>
        </p:nvSpPr>
        <p:spPr>
          <a:xfrm>
            <a:off x="3962400" y="6487941"/>
            <a:ext cx="8229600" cy="276999"/>
          </a:xfrm>
          <a:prstGeom prst="rect">
            <a:avLst/>
          </a:prstGeom>
        </p:spPr>
        <p:txBody>
          <a:bodyPr wrap="square">
            <a:spAutoFit/>
          </a:bodyPr>
          <a:lstStyle/>
          <a:p>
            <a:r>
              <a:rPr lang="en-GB" sz="1200" b="0" i="0" u="none" strike="noStrike" baseline="0" dirty="0" smtClean="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4248521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53F30F7-C014-423F-860B-A7C312399EEA}"/>
              </a:ext>
            </a:extLst>
          </p:cNvPr>
          <p:cNvSpPr>
            <a:spLocks noGrp="1"/>
          </p:cNvSpPr>
          <p:nvPr>
            <p:ph type="title"/>
          </p:nvPr>
        </p:nvSpPr>
        <p:spPr>
          <a:xfrm>
            <a:off x="831733" y="73003"/>
            <a:ext cx="10353761" cy="688998"/>
          </a:xfrm>
        </p:spPr>
        <p:txBody>
          <a:bodyPr/>
          <a:lstStyle/>
          <a:p>
            <a:r>
              <a:rPr lang="en-GB" dirty="0"/>
              <a:t>Subjectivity</a:t>
            </a:r>
          </a:p>
        </p:txBody>
      </p:sp>
      <p:sp>
        <p:nvSpPr>
          <p:cNvPr id="3" name="Content Placeholder 2">
            <a:extLst>
              <a:ext uri="{FF2B5EF4-FFF2-40B4-BE49-F238E27FC236}">
                <a16:creationId xmlns:a16="http://schemas.microsoft.com/office/drawing/2014/main" xmlns="" id="{D0C54094-11C8-449C-A9A2-EF95CBA9CE6A}"/>
              </a:ext>
            </a:extLst>
          </p:cNvPr>
          <p:cNvSpPr>
            <a:spLocks noGrp="1"/>
          </p:cNvSpPr>
          <p:nvPr>
            <p:ph idx="1"/>
          </p:nvPr>
        </p:nvSpPr>
        <p:spPr>
          <a:xfrm>
            <a:off x="831732" y="762000"/>
            <a:ext cx="10353762" cy="5509845"/>
          </a:xfrm>
        </p:spPr>
        <p:txBody>
          <a:bodyPr>
            <a:noAutofit/>
          </a:bodyPr>
          <a:lstStyle/>
          <a:p>
            <a:r>
              <a:rPr lang="en-GB" sz="3200" dirty="0"/>
              <a:t>Subjective means </a:t>
            </a:r>
            <a:r>
              <a:rPr lang="en-GB" sz="3200" dirty="0" smtClean="0"/>
              <a:t> - influenced </a:t>
            </a:r>
            <a:r>
              <a:rPr lang="en-GB" sz="3200" dirty="0"/>
              <a:t>by emotions or opinions. Anything subjective is subject to interpretation. </a:t>
            </a:r>
          </a:p>
          <a:p>
            <a:r>
              <a:rPr lang="en-GB" sz="3200" dirty="0" smtClean="0"/>
              <a:t>Subjectivity</a:t>
            </a:r>
            <a:r>
              <a:rPr lang="en-GB" sz="3200" dirty="0"/>
              <a:t>, is the opposite condition of objectivity, of being located within one's personal feelings and opinions.</a:t>
            </a:r>
          </a:p>
          <a:p>
            <a:r>
              <a:rPr lang="en-GB" sz="3200" dirty="0"/>
              <a:t>Qualitative methodology </a:t>
            </a:r>
            <a:r>
              <a:rPr lang="en-GB" sz="3200" dirty="0" smtClean="0"/>
              <a:t>recognises </a:t>
            </a:r>
            <a:r>
              <a:rPr lang="en-GB" sz="3200" dirty="0"/>
              <a:t>that the subjectivity of the researcher is intimately involved in scientific research. </a:t>
            </a:r>
          </a:p>
        </p:txBody>
      </p:sp>
      <p:sp>
        <p:nvSpPr>
          <p:cNvPr id="4" name="Rectangle 3"/>
          <p:cNvSpPr/>
          <p:nvPr/>
        </p:nvSpPr>
        <p:spPr>
          <a:xfrm>
            <a:off x="3962400" y="6487941"/>
            <a:ext cx="8229600" cy="276999"/>
          </a:xfrm>
          <a:prstGeom prst="rect">
            <a:avLst/>
          </a:prstGeom>
        </p:spPr>
        <p:txBody>
          <a:bodyPr wrap="square">
            <a:spAutoFit/>
          </a:bodyPr>
          <a:lstStyle/>
          <a:p>
            <a:r>
              <a:rPr lang="en-GB" sz="1200" b="0" i="0" u="none" strike="noStrike" baseline="0" dirty="0" smtClean="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22584015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dding Text"/>
          <p:cNvSpPr>
            <a:spLocks noGrp="1"/>
          </p:cNvSpPr>
          <p:nvPr>
            <p:ph type="title"/>
          </p:nvPr>
        </p:nvSpPr>
        <p:spPr>
          <a:xfrm>
            <a:off x="796564" y="0"/>
            <a:ext cx="10353761" cy="773723"/>
          </a:xfrm>
        </p:spPr>
        <p:txBody>
          <a:bodyPr/>
          <a:lstStyle/>
          <a:p>
            <a:r>
              <a:rPr lang="en-GB" dirty="0"/>
              <a:t>Uses of thematic analysis </a:t>
            </a:r>
            <a:endParaRPr lang="en-US" b="1" dirty="0"/>
          </a:p>
        </p:txBody>
      </p:sp>
      <p:sp>
        <p:nvSpPr>
          <p:cNvPr id="3" name="Text Box 1"/>
          <p:cNvSpPr>
            <a:spLocks noGrp="1"/>
          </p:cNvSpPr>
          <p:nvPr>
            <p:ph idx="1"/>
          </p:nvPr>
        </p:nvSpPr>
        <p:spPr>
          <a:xfrm>
            <a:off x="363649" y="820615"/>
            <a:ext cx="11219590" cy="5826369"/>
          </a:xfrm>
        </p:spPr>
        <p:txBody>
          <a:bodyPr>
            <a:noAutofit/>
          </a:bodyPr>
          <a:lstStyle/>
          <a:p>
            <a:pPr marL="457200" indent="-457200">
              <a:buFont typeface="+mj-lt"/>
              <a:buAutoNum type="arabicPeriod"/>
            </a:pPr>
            <a:r>
              <a:rPr lang="en-US" sz="2800" dirty="0"/>
              <a:t>comprehend </a:t>
            </a:r>
            <a:r>
              <a:rPr lang="en-US" sz="2800" dirty="0"/>
              <a:t>often large and disparate amounts of qualitative data;</a:t>
            </a:r>
          </a:p>
          <a:p>
            <a:pPr marL="457200" indent="-457200">
              <a:buFont typeface="+mj-lt"/>
              <a:buAutoNum type="arabicPeriod"/>
            </a:pPr>
            <a:r>
              <a:rPr lang="en-US" sz="2800" dirty="0"/>
              <a:t>integrate </a:t>
            </a:r>
            <a:r>
              <a:rPr lang="en-US" sz="2800" dirty="0"/>
              <a:t>related data drawn from different transcripts and notes;</a:t>
            </a:r>
          </a:p>
          <a:p>
            <a:pPr marL="457200" indent="-457200">
              <a:buFont typeface="+mj-lt"/>
              <a:buAutoNum type="arabicPeriod"/>
            </a:pPr>
            <a:r>
              <a:rPr lang="en-US" sz="2800" dirty="0"/>
              <a:t>Identify key </a:t>
            </a:r>
            <a:r>
              <a:rPr lang="en-US" sz="2800" dirty="0">
                <a:solidFill>
                  <a:srgbClr val="FFFF00"/>
                </a:solidFill>
              </a:rPr>
              <a:t>themes</a:t>
            </a:r>
            <a:r>
              <a:rPr lang="en-US" sz="2800" dirty="0"/>
              <a:t> or </a:t>
            </a:r>
            <a:r>
              <a:rPr lang="en-US" sz="2800" dirty="0">
                <a:solidFill>
                  <a:srgbClr val="FFFF00"/>
                </a:solidFill>
              </a:rPr>
              <a:t>patterns</a:t>
            </a:r>
            <a:r>
              <a:rPr lang="en-US" sz="2800" dirty="0"/>
              <a:t> from a data set for further exploration;</a:t>
            </a:r>
          </a:p>
          <a:p>
            <a:pPr marL="457200" indent="-457200">
              <a:buFont typeface="+mj-lt"/>
              <a:buAutoNum type="arabicPeriod"/>
            </a:pPr>
            <a:r>
              <a:rPr lang="en-US" sz="2800" dirty="0"/>
              <a:t>produce </a:t>
            </a:r>
            <a:r>
              <a:rPr lang="en-US" sz="2800" dirty="0"/>
              <a:t>a </a:t>
            </a:r>
            <a:r>
              <a:rPr lang="en-US" sz="2800" dirty="0">
                <a:solidFill>
                  <a:srgbClr val="FFFF00"/>
                </a:solidFill>
              </a:rPr>
              <a:t>thematic description </a:t>
            </a:r>
            <a:r>
              <a:rPr lang="en-US" sz="2800" dirty="0"/>
              <a:t>of these data; and/or</a:t>
            </a:r>
          </a:p>
          <a:p>
            <a:pPr marL="457200" indent="-457200">
              <a:buFont typeface="+mj-lt"/>
              <a:buAutoNum type="arabicPeriod"/>
            </a:pPr>
            <a:r>
              <a:rPr lang="en-US" sz="2800" dirty="0"/>
              <a:t>develop and test explanations and theories based on apparent thematic patterns or </a:t>
            </a:r>
            <a:r>
              <a:rPr lang="en-GB" sz="2800" dirty="0"/>
              <a:t>relationships;</a:t>
            </a:r>
          </a:p>
          <a:p>
            <a:pPr marL="457200" indent="-457200">
              <a:buFont typeface="+mj-lt"/>
              <a:buAutoNum type="arabicPeriod"/>
            </a:pPr>
            <a:r>
              <a:rPr lang="en-US" sz="2800" dirty="0"/>
              <a:t>draw </a:t>
            </a:r>
            <a:r>
              <a:rPr lang="en-US" sz="2800" dirty="0"/>
              <a:t>and verify conclusions.</a:t>
            </a:r>
          </a:p>
        </p:txBody>
      </p:sp>
      <p:sp>
        <p:nvSpPr>
          <p:cNvPr id="4" name="Rectangle 3"/>
          <p:cNvSpPr/>
          <p:nvPr/>
        </p:nvSpPr>
        <p:spPr>
          <a:xfrm>
            <a:off x="3962400" y="6487941"/>
            <a:ext cx="8229600" cy="276999"/>
          </a:xfrm>
          <a:prstGeom prst="rect">
            <a:avLst/>
          </a:prstGeom>
        </p:spPr>
        <p:txBody>
          <a:bodyPr wrap="square">
            <a:spAutoFit/>
          </a:bodyPr>
          <a:lstStyle/>
          <a:p>
            <a:r>
              <a:rPr lang="en-GB" sz="1200" b="0" i="0" u="none" strike="noStrike" baseline="0" dirty="0" smtClean="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14563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igure 6.1"/>
          <p:cNvSpPr>
            <a:spLocks noGrp="1"/>
          </p:cNvSpPr>
          <p:nvPr>
            <p:ph type="title"/>
          </p:nvPr>
        </p:nvSpPr>
        <p:spPr/>
        <p:txBody>
          <a:bodyPr/>
          <a:lstStyle/>
          <a:p>
            <a:r>
              <a:rPr lang="en-US" dirty="0"/>
              <a:t>Figure 13.1 </a:t>
            </a:r>
            <a:br>
              <a:rPr lang="en-US" dirty="0"/>
            </a:br>
            <a:r>
              <a:rPr lang="en-US" dirty="0"/>
              <a:t>Sources and types of code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88323" y="1723293"/>
            <a:ext cx="8001000" cy="4203056"/>
          </a:xfrm>
          <a:prstGeom prst="rect">
            <a:avLst/>
          </a:prstGeom>
        </p:spPr>
      </p:pic>
      <p:sp>
        <p:nvSpPr>
          <p:cNvPr id="5" name="Rectangle 4"/>
          <p:cNvSpPr/>
          <p:nvPr/>
        </p:nvSpPr>
        <p:spPr>
          <a:xfrm>
            <a:off x="3962400" y="6627167"/>
            <a:ext cx="8229600" cy="461665"/>
          </a:xfrm>
          <a:prstGeom prst="rect">
            <a:avLst/>
          </a:prstGeom>
        </p:spPr>
        <p:txBody>
          <a:bodyPr wrap="square">
            <a:spAutoFit/>
          </a:bodyPr>
          <a:lstStyle/>
          <a:p>
            <a:r>
              <a:rPr lang="en-GB" sz="1200" b="0" i="0" u="none" strike="noStrike" baseline="0" dirty="0" smtClean="0">
                <a:latin typeface="ArialMT"/>
              </a:rPr>
              <a:t>Adapted from Saunders, M., Lewis, P., Thornhill, A. &amp; Bristow, A., (2016). Research Methods for Business. 7th ed. Harlow: Pearson.</a:t>
            </a:r>
            <a:endParaRPr lang="en-GB" sz="1200" dirty="0"/>
          </a:p>
        </p:txBody>
      </p:sp>
      <p:sp>
        <p:nvSpPr>
          <p:cNvPr id="2" name="TextBox 1"/>
          <p:cNvSpPr txBox="1"/>
          <p:nvPr/>
        </p:nvSpPr>
        <p:spPr>
          <a:xfrm>
            <a:off x="339969" y="2778369"/>
            <a:ext cx="2684585" cy="3108543"/>
          </a:xfrm>
          <a:prstGeom prst="rect">
            <a:avLst/>
          </a:prstGeom>
          <a:noFill/>
        </p:spPr>
        <p:txBody>
          <a:bodyPr wrap="square" rtlCol="0">
            <a:spAutoFit/>
          </a:bodyPr>
          <a:lstStyle/>
          <a:p>
            <a:r>
              <a:rPr lang="en-GB" sz="2800" dirty="0" smtClean="0">
                <a:solidFill>
                  <a:srgbClr val="FFFF00"/>
                </a:solidFill>
              </a:rPr>
              <a:t>Open</a:t>
            </a:r>
            <a:r>
              <a:rPr lang="en-GB" sz="2800" dirty="0" smtClean="0"/>
              <a:t> coding </a:t>
            </a:r>
          </a:p>
          <a:p>
            <a:r>
              <a:rPr lang="en-GB" sz="2800" dirty="0" smtClean="0"/>
              <a:t>–</a:t>
            </a:r>
          </a:p>
          <a:p>
            <a:r>
              <a:rPr lang="en-US" sz="2800" dirty="0" smtClean="0"/>
              <a:t>The researcher allows the categories to </a:t>
            </a:r>
            <a:r>
              <a:rPr lang="en-US" sz="2800" dirty="0" smtClean="0">
                <a:solidFill>
                  <a:srgbClr val="FFFF00"/>
                </a:solidFill>
              </a:rPr>
              <a:t>emerge from the interview</a:t>
            </a:r>
            <a:endParaRPr lang="en-GB" sz="2800" dirty="0">
              <a:solidFill>
                <a:srgbClr val="FFFF00"/>
              </a:solidFill>
            </a:endParaRPr>
          </a:p>
        </p:txBody>
      </p:sp>
      <p:cxnSp>
        <p:nvCxnSpPr>
          <p:cNvPr id="9" name="Curved Connector 8"/>
          <p:cNvCxnSpPr/>
          <p:nvPr/>
        </p:nvCxnSpPr>
        <p:spPr>
          <a:xfrm>
            <a:off x="2844800" y="3038200"/>
            <a:ext cx="4057461" cy="1294440"/>
          </a:xfrm>
          <a:prstGeom prst="curvedConnector3">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380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dding Text"/>
          <p:cNvSpPr>
            <a:spLocks noGrp="1"/>
          </p:cNvSpPr>
          <p:nvPr>
            <p:ph type="title"/>
          </p:nvPr>
        </p:nvSpPr>
        <p:spPr>
          <a:xfrm>
            <a:off x="1981200" y="161054"/>
            <a:ext cx="8801100" cy="918446"/>
          </a:xfrm>
        </p:spPr>
        <p:txBody>
          <a:bodyPr>
            <a:normAutofit fontScale="90000"/>
          </a:bodyPr>
          <a:lstStyle/>
          <a:p>
            <a:r>
              <a:rPr lang="en-GB" dirty="0"/>
              <a:t>Thematic analysis: when searching for themes ask… (1 of 2)</a:t>
            </a:r>
            <a:endParaRPr lang="en-US" b="1" dirty="0"/>
          </a:p>
        </p:txBody>
      </p:sp>
      <p:sp>
        <p:nvSpPr>
          <p:cNvPr id="3" name="Text Box 1"/>
          <p:cNvSpPr>
            <a:spLocks noGrp="1"/>
          </p:cNvSpPr>
          <p:nvPr>
            <p:ph idx="1"/>
          </p:nvPr>
        </p:nvSpPr>
        <p:spPr>
          <a:xfrm>
            <a:off x="1524000" y="1485901"/>
            <a:ext cx="9690100" cy="4800599"/>
          </a:xfrm>
        </p:spPr>
        <p:txBody>
          <a:bodyPr>
            <a:noAutofit/>
          </a:bodyPr>
          <a:lstStyle/>
          <a:p>
            <a:r>
              <a:rPr lang="en-US" sz="2800" dirty="0"/>
              <a:t>What are the </a:t>
            </a:r>
            <a:r>
              <a:rPr lang="en-US" sz="2800" dirty="0">
                <a:solidFill>
                  <a:srgbClr val="FFFF00"/>
                </a:solidFill>
              </a:rPr>
              <a:t>key concepts </a:t>
            </a:r>
            <a:r>
              <a:rPr lang="en-US" sz="2800" dirty="0"/>
              <a:t>in these codes?</a:t>
            </a:r>
          </a:p>
          <a:p>
            <a:r>
              <a:rPr lang="en-US" sz="2800" dirty="0"/>
              <a:t>What, if anything, seems to be </a:t>
            </a:r>
            <a:r>
              <a:rPr lang="en-US" sz="2800" dirty="0">
                <a:solidFill>
                  <a:srgbClr val="FFFF00"/>
                </a:solidFill>
              </a:rPr>
              <a:t>recurring</a:t>
            </a:r>
            <a:r>
              <a:rPr lang="en-US" sz="2800" dirty="0"/>
              <a:t> in these </a:t>
            </a:r>
            <a:r>
              <a:rPr lang="en-US" sz="2800" dirty="0">
                <a:solidFill>
                  <a:srgbClr val="FFFF00"/>
                </a:solidFill>
              </a:rPr>
              <a:t>codes</a:t>
            </a:r>
            <a:r>
              <a:rPr lang="en-US" sz="2800" dirty="0"/>
              <a:t>?</a:t>
            </a:r>
          </a:p>
          <a:p>
            <a:r>
              <a:rPr lang="en-US" sz="2800" dirty="0"/>
              <a:t>What seems to be </a:t>
            </a:r>
            <a:r>
              <a:rPr lang="en-US" sz="2800" dirty="0">
                <a:solidFill>
                  <a:srgbClr val="FFFF00"/>
                </a:solidFill>
              </a:rPr>
              <a:t>important</a:t>
            </a:r>
            <a:r>
              <a:rPr lang="en-US" sz="2800" dirty="0"/>
              <a:t>, whether it recurs often or not?</a:t>
            </a:r>
          </a:p>
          <a:p>
            <a:r>
              <a:rPr lang="en-US" sz="2800" dirty="0"/>
              <a:t>What </a:t>
            </a:r>
            <a:r>
              <a:rPr lang="en-US" sz="2800" dirty="0">
                <a:solidFill>
                  <a:srgbClr val="FFFF00"/>
                </a:solidFill>
              </a:rPr>
              <a:t>patterns</a:t>
            </a:r>
            <a:r>
              <a:rPr lang="en-US" sz="2800" dirty="0"/>
              <a:t> and/or trends are evident in the </a:t>
            </a:r>
            <a:r>
              <a:rPr lang="en-US" sz="2800" dirty="0">
                <a:solidFill>
                  <a:srgbClr val="FFFF00"/>
                </a:solidFill>
              </a:rPr>
              <a:t>coded</a:t>
            </a:r>
            <a:r>
              <a:rPr lang="en-US" sz="2800" dirty="0"/>
              <a:t> data?</a:t>
            </a:r>
          </a:p>
          <a:p>
            <a:r>
              <a:rPr lang="en-US" sz="2800" dirty="0"/>
              <a:t>Which </a:t>
            </a:r>
            <a:r>
              <a:rPr lang="en-US" sz="2800" dirty="0">
                <a:solidFill>
                  <a:srgbClr val="FFFF00"/>
                </a:solidFill>
              </a:rPr>
              <a:t>codes</a:t>
            </a:r>
            <a:r>
              <a:rPr lang="en-US" sz="2800" dirty="0"/>
              <a:t> appear to be </a:t>
            </a:r>
            <a:r>
              <a:rPr lang="en-US" sz="2800" dirty="0">
                <a:solidFill>
                  <a:srgbClr val="FFFF00"/>
                </a:solidFill>
              </a:rPr>
              <a:t>related</a:t>
            </a:r>
            <a:r>
              <a:rPr lang="en-US" sz="2800" dirty="0"/>
              <a:t>?</a:t>
            </a:r>
          </a:p>
          <a:p>
            <a:r>
              <a:rPr lang="en-US" sz="2800" dirty="0"/>
              <a:t>How do a particular set of codes appear to be related?</a:t>
            </a:r>
          </a:p>
          <a:p>
            <a:pPr marL="0" indent="0">
              <a:buNone/>
            </a:pPr>
            <a:endParaRPr lang="en-US" sz="2800" dirty="0"/>
          </a:p>
        </p:txBody>
      </p:sp>
      <p:sp>
        <p:nvSpPr>
          <p:cNvPr id="4" name="Rectangle 3"/>
          <p:cNvSpPr/>
          <p:nvPr/>
        </p:nvSpPr>
        <p:spPr>
          <a:xfrm>
            <a:off x="3962400" y="6487941"/>
            <a:ext cx="8229600" cy="276999"/>
          </a:xfrm>
          <a:prstGeom prst="rect">
            <a:avLst/>
          </a:prstGeom>
        </p:spPr>
        <p:txBody>
          <a:bodyPr wrap="square">
            <a:spAutoFit/>
          </a:bodyPr>
          <a:lstStyle/>
          <a:p>
            <a:r>
              <a:rPr lang="en-GB" sz="1200" b="0" i="0" u="none" strike="noStrike" baseline="0" dirty="0" smtClean="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5708164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dding Text"/>
          <p:cNvSpPr>
            <a:spLocks noGrp="1"/>
          </p:cNvSpPr>
          <p:nvPr>
            <p:ph type="title"/>
          </p:nvPr>
        </p:nvSpPr>
        <p:spPr>
          <a:xfrm>
            <a:off x="1905000" y="0"/>
            <a:ext cx="9029700" cy="1097280"/>
          </a:xfrm>
        </p:spPr>
        <p:txBody>
          <a:bodyPr>
            <a:normAutofit fontScale="90000"/>
          </a:bodyPr>
          <a:lstStyle/>
          <a:p>
            <a:r>
              <a:rPr lang="en-GB" dirty="0"/>
              <a:t>Thematic analysis: when searching for themes ask… (2 of 2)</a:t>
            </a:r>
            <a:endParaRPr lang="en-US" b="1" dirty="0"/>
          </a:p>
        </p:txBody>
      </p:sp>
      <p:sp>
        <p:nvSpPr>
          <p:cNvPr id="3" name="Text Box 1"/>
          <p:cNvSpPr>
            <a:spLocks noGrp="1"/>
          </p:cNvSpPr>
          <p:nvPr>
            <p:ph idx="1"/>
          </p:nvPr>
        </p:nvSpPr>
        <p:spPr>
          <a:xfrm>
            <a:off x="1181100" y="1257301"/>
            <a:ext cx="10477500" cy="5118099"/>
          </a:xfrm>
        </p:spPr>
        <p:txBody>
          <a:bodyPr>
            <a:noAutofit/>
          </a:bodyPr>
          <a:lstStyle/>
          <a:p>
            <a:r>
              <a:rPr lang="en-US" sz="2800" dirty="0">
                <a:solidFill>
                  <a:srgbClr val="FFFF00"/>
                </a:solidFill>
              </a:rPr>
              <a:t>What is the </a:t>
            </a:r>
            <a:r>
              <a:rPr lang="en-US" sz="2800" dirty="0"/>
              <a:t>essence of each apparent </a:t>
            </a:r>
            <a:r>
              <a:rPr lang="en-US" sz="2800" dirty="0">
                <a:solidFill>
                  <a:srgbClr val="FFFF00"/>
                </a:solidFill>
              </a:rPr>
              <a:t>theme</a:t>
            </a:r>
            <a:r>
              <a:rPr lang="en-US" sz="2800" dirty="0"/>
              <a:t>?</a:t>
            </a:r>
          </a:p>
          <a:p>
            <a:r>
              <a:rPr lang="en-US" sz="2800" dirty="0"/>
              <a:t>How might themes be related to each other?</a:t>
            </a:r>
          </a:p>
          <a:p>
            <a:r>
              <a:rPr lang="en-US" sz="2800" dirty="0"/>
              <a:t>Which themes appear to be </a:t>
            </a:r>
            <a:r>
              <a:rPr lang="en-US" sz="2800" dirty="0">
                <a:solidFill>
                  <a:srgbClr val="FFFF00"/>
                </a:solidFill>
              </a:rPr>
              <a:t>main themes </a:t>
            </a:r>
            <a:r>
              <a:rPr lang="en-US" sz="2800" dirty="0"/>
              <a:t>and which appear to be </a:t>
            </a:r>
            <a:r>
              <a:rPr lang="en-US" sz="2800" dirty="0">
                <a:solidFill>
                  <a:srgbClr val="FFFF00"/>
                </a:solidFill>
              </a:rPr>
              <a:t>sub-themes</a:t>
            </a:r>
            <a:r>
              <a:rPr lang="en-US" sz="2800" dirty="0"/>
              <a:t> (related to a main theme)? There may also be third level themes evident in your analysis.</a:t>
            </a:r>
          </a:p>
          <a:p>
            <a:r>
              <a:rPr lang="en-US" sz="2800" dirty="0"/>
              <a:t>How </a:t>
            </a:r>
            <a:r>
              <a:rPr lang="en-US" sz="2800" dirty="0"/>
              <a:t>may the relationship between themes be represented (as a hierarchy or a network) to produce a </a:t>
            </a:r>
            <a:r>
              <a:rPr lang="en-US" sz="2800" dirty="0">
                <a:solidFill>
                  <a:srgbClr val="FFFF00"/>
                </a:solidFill>
              </a:rPr>
              <a:t>thematic map</a:t>
            </a:r>
            <a:r>
              <a:rPr lang="en-US" sz="2800" dirty="0"/>
              <a:t>?</a:t>
            </a:r>
          </a:p>
          <a:p>
            <a:r>
              <a:rPr lang="en-US" sz="2800" dirty="0"/>
              <a:t>Is there an overarching theme (or more than one) that unites your analysis?</a:t>
            </a:r>
          </a:p>
          <a:p>
            <a:endParaRPr lang="en-US" sz="2800" dirty="0"/>
          </a:p>
        </p:txBody>
      </p:sp>
      <p:sp>
        <p:nvSpPr>
          <p:cNvPr id="4" name="Rectangle 3"/>
          <p:cNvSpPr/>
          <p:nvPr/>
        </p:nvSpPr>
        <p:spPr>
          <a:xfrm>
            <a:off x="3962400" y="6487941"/>
            <a:ext cx="8229600" cy="276999"/>
          </a:xfrm>
          <a:prstGeom prst="rect">
            <a:avLst/>
          </a:prstGeom>
        </p:spPr>
        <p:txBody>
          <a:bodyPr wrap="square">
            <a:spAutoFit/>
          </a:bodyPr>
          <a:lstStyle/>
          <a:p>
            <a:r>
              <a:rPr lang="en-GB" sz="1200" b="0" i="0" u="none" strike="noStrike" baseline="0" dirty="0" smtClean="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163446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152401"/>
            <a:ext cx="10353761" cy="723900"/>
          </a:xfrm>
        </p:spPr>
        <p:txBody>
          <a:bodyPr/>
          <a:lstStyle/>
          <a:p>
            <a:r>
              <a:rPr lang="en-GB" dirty="0" smtClean="0"/>
              <a:t>Seminar Activity 1</a:t>
            </a:r>
            <a:endParaRPr lang="en-GB" dirty="0"/>
          </a:p>
        </p:txBody>
      </p:sp>
      <p:sp>
        <p:nvSpPr>
          <p:cNvPr id="3" name="Content Placeholder 2"/>
          <p:cNvSpPr>
            <a:spLocks noGrp="1"/>
          </p:cNvSpPr>
          <p:nvPr>
            <p:ph idx="1"/>
          </p:nvPr>
        </p:nvSpPr>
        <p:spPr>
          <a:xfrm>
            <a:off x="913795" y="876301"/>
            <a:ext cx="10795605" cy="5269936"/>
          </a:xfrm>
        </p:spPr>
        <p:txBody>
          <a:bodyPr>
            <a:noAutofit/>
          </a:bodyPr>
          <a:lstStyle/>
          <a:p>
            <a:r>
              <a:rPr lang="en-GB" sz="2800" dirty="0" smtClean="0">
                <a:effectLst/>
              </a:rPr>
              <a:t>Open the seminar 1 activity file in the </a:t>
            </a:r>
            <a:r>
              <a:rPr lang="en-GB" sz="2800" b="1" dirty="0" smtClean="0">
                <a:effectLst/>
              </a:rPr>
              <a:t>Week 5</a:t>
            </a:r>
            <a:r>
              <a:rPr lang="en-GB" sz="2800" dirty="0" smtClean="0">
                <a:effectLst/>
              </a:rPr>
              <a:t> folder, </a:t>
            </a:r>
          </a:p>
          <a:p>
            <a:pPr marL="0" indent="0">
              <a:buNone/>
            </a:pPr>
            <a:r>
              <a:rPr lang="en-GB" sz="2800" dirty="0">
                <a:effectLst/>
              </a:rPr>
              <a:t>	</a:t>
            </a:r>
            <a:r>
              <a:rPr lang="en-GB" sz="2800" dirty="0" smtClean="0">
                <a:effectLst/>
              </a:rPr>
              <a:t>located in the Outdoor Adventure Education </a:t>
            </a:r>
          </a:p>
          <a:p>
            <a:pPr marL="0" indent="0">
              <a:buNone/>
            </a:pPr>
            <a:r>
              <a:rPr lang="en-GB" sz="2800" dirty="0">
                <a:effectLst/>
              </a:rPr>
              <a:t>	</a:t>
            </a:r>
            <a:r>
              <a:rPr lang="en-GB" sz="2800" b="1" dirty="0" smtClean="0">
                <a:effectLst/>
              </a:rPr>
              <a:t>section</a:t>
            </a:r>
            <a:r>
              <a:rPr lang="en-GB" sz="2800" dirty="0" smtClean="0">
                <a:effectLst/>
              </a:rPr>
              <a:t> in </a:t>
            </a:r>
            <a:r>
              <a:rPr lang="en-GB" sz="2800" dirty="0" err="1" smtClean="0">
                <a:effectLst/>
              </a:rPr>
              <a:t>moodle</a:t>
            </a:r>
            <a:r>
              <a:rPr lang="en-GB" sz="2800" dirty="0" smtClean="0">
                <a:effectLst/>
              </a:rPr>
              <a:t>.</a:t>
            </a:r>
          </a:p>
          <a:p>
            <a:endParaRPr lang="en-GB" sz="2800" b="1" dirty="0">
              <a:effectLst/>
            </a:endParaRPr>
          </a:p>
          <a:p>
            <a:r>
              <a:rPr lang="en-GB" sz="2800" b="1" dirty="0" smtClean="0">
                <a:effectLst/>
              </a:rPr>
              <a:t>Read through the Thematic </a:t>
            </a:r>
            <a:r>
              <a:rPr lang="en-GB" sz="2800" b="1" dirty="0">
                <a:effectLst/>
              </a:rPr>
              <a:t>Analysis</a:t>
            </a:r>
            <a:r>
              <a:rPr lang="en-GB" sz="2800" dirty="0">
                <a:effectLst/>
              </a:rPr>
              <a:t> adapted and extracted from </a:t>
            </a:r>
          </a:p>
          <a:p>
            <a:pPr marL="0" indent="0">
              <a:buNone/>
            </a:pPr>
            <a:r>
              <a:rPr lang="en-GB" sz="2800" dirty="0">
                <a:effectLst/>
              </a:rPr>
              <a:t>Donnelly, </a:t>
            </a:r>
            <a:r>
              <a:rPr lang="en-GB" sz="2800" dirty="0" err="1">
                <a:effectLst/>
              </a:rPr>
              <a:t>Orlaith</a:t>
            </a:r>
            <a:r>
              <a:rPr lang="en-GB" sz="2800" dirty="0">
                <a:effectLst/>
              </a:rPr>
              <a:t> (2013) Evaluating the impact of an outdoor adventure education intervention for primary school children perceived to be vulnerable. </a:t>
            </a:r>
            <a:r>
              <a:rPr lang="en-GB" sz="2800" dirty="0" err="1">
                <a:effectLst/>
              </a:rPr>
              <a:t>DAppEdPsy</a:t>
            </a:r>
            <a:r>
              <a:rPr lang="en-GB" sz="2800" dirty="0">
                <a:effectLst/>
              </a:rPr>
              <a:t> thesis, University of Nottingham. pp 132-142</a:t>
            </a:r>
            <a:endParaRPr lang="en-GB" sz="2800" dirty="0"/>
          </a:p>
        </p:txBody>
      </p:sp>
    </p:spTree>
    <p:extLst>
      <p:ext uri="{BB962C8B-B14F-4D97-AF65-F5344CB8AC3E}">
        <p14:creationId xmlns:p14="http://schemas.microsoft.com/office/powerpoint/2010/main" val="14106191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9794" y="1372164"/>
            <a:ext cx="11354405" cy="4977836"/>
          </a:xfrm>
        </p:spPr>
        <p:txBody>
          <a:bodyPr>
            <a:noAutofit/>
          </a:bodyPr>
          <a:lstStyle/>
          <a:p>
            <a:r>
              <a:rPr lang="en-GB" sz="2800" dirty="0" smtClean="0">
                <a:effectLst/>
              </a:rPr>
              <a:t>Open </a:t>
            </a:r>
            <a:r>
              <a:rPr lang="en-GB" sz="2800" b="1" dirty="0" smtClean="0">
                <a:effectLst/>
              </a:rPr>
              <a:t>Week </a:t>
            </a:r>
            <a:r>
              <a:rPr lang="en-GB" sz="2800" b="1" dirty="0">
                <a:effectLst/>
              </a:rPr>
              <a:t>4: Return from fieldwork and undertake Qualitative </a:t>
            </a:r>
            <a:r>
              <a:rPr lang="en-GB" sz="2800" b="1" dirty="0" smtClean="0">
                <a:effectLst/>
              </a:rPr>
              <a:t>Analysis</a:t>
            </a:r>
            <a:r>
              <a:rPr lang="en-GB" sz="2800" dirty="0" smtClean="0">
                <a:effectLst/>
              </a:rPr>
              <a:t> section in  </a:t>
            </a:r>
            <a:r>
              <a:rPr lang="en-GB" sz="2800" dirty="0" err="1" smtClean="0">
                <a:effectLst/>
              </a:rPr>
              <a:t>moodle</a:t>
            </a:r>
            <a:r>
              <a:rPr lang="en-GB" sz="2800" dirty="0" smtClean="0">
                <a:effectLst/>
              </a:rPr>
              <a:t>.</a:t>
            </a:r>
          </a:p>
          <a:p>
            <a:r>
              <a:rPr lang="en-GB" sz="2800" dirty="0" smtClean="0">
                <a:solidFill>
                  <a:srgbClr val="FFC000"/>
                </a:solidFill>
                <a:effectLst/>
              </a:rPr>
              <a:t>Open lecture </a:t>
            </a:r>
            <a:r>
              <a:rPr lang="en-GB" sz="2800" dirty="0" smtClean="0">
                <a:effectLst/>
              </a:rPr>
              <a:t>- </a:t>
            </a:r>
            <a:r>
              <a:rPr lang="en-GB" sz="2800" u="sng" dirty="0">
                <a:solidFill>
                  <a:srgbClr val="FFC000"/>
                </a:solidFill>
                <a:effectLst/>
                <a:hlinkClick r:id="rId2"/>
              </a:rPr>
              <a:t>Qualitative Analysis - Six </a:t>
            </a:r>
            <a:r>
              <a:rPr lang="en-GB" sz="2800" u="sng" dirty="0" err="1" smtClean="0">
                <a:solidFill>
                  <a:srgbClr val="FFC000"/>
                </a:solidFill>
                <a:effectLst/>
                <a:hlinkClick r:id="rId2"/>
              </a:rPr>
              <a:t>stepsFile</a:t>
            </a:r>
            <a:endParaRPr lang="en-GB" sz="2800" u="sng" dirty="0" smtClean="0">
              <a:solidFill>
                <a:srgbClr val="FFC000"/>
              </a:solidFill>
              <a:effectLst/>
            </a:endParaRPr>
          </a:p>
          <a:p>
            <a:r>
              <a:rPr lang="en-GB" sz="2800" u="sng" dirty="0" smtClean="0">
                <a:solidFill>
                  <a:srgbClr val="FFC000"/>
                </a:solidFill>
                <a:effectLst/>
              </a:rPr>
              <a:t>Open the folder - </a:t>
            </a:r>
            <a:r>
              <a:rPr lang="en-GB" sz="2800" u="sng" dirty="0">
                <a:effectLst/>
                <a:hlinkClick r:id="rId3"/>
              </a:rPr>
              <a:t>Qualitative Analysis </a:t>
            </a:r>
            <a:r>
              <a:rPr lang="en-GB" sz="2800" u="sng" dirty="0" err="1">
                <a:effectLst/>
                <a:hlinkClick r:id="rId3"/>
              </a:rPr>
              <a:t>StepsFolder</a:t>
            </a:r>
            <a:endParaRPr lang="en-GB" sz="2800" dirty="0" smtClean="0">
              <a:solidFill>
                <a:srgbClr val="FFC000"/>
              </a:solidFill>
              <a:effectLst/>
            </a:endParaRPr>
          </a:p>
          <a:p>
            <a:endParaRPr lang="en-GB" sz="2800" dirty="0">
              <a:effectLst/>
            </a:endParaRPr>
          </a:p>
          <a:p>
            <a:r>
              <a:rPr lang="en-GB" sz="2800" dirty="0" smtClean="0">
                <a:effectLst/>
              </a:rPr>
              <a:t>Homework – Read the section in </a:t>
            </a:r>
            <a:r>
              <a:rPr lang="en-GB" sz="2800" dirty="0" err="1" smtClean="0">
                <a:effectLst/>
              </a:rPr>
              <a:t>moodle</a:t>
            </a:r>
            <a:r>
              <a:rPr lang="en-GB" sz="2800" dirty="0" smtClean="0">
                <a:effectLst/>
              </a:rPr>
              <a:t> </a:t>
            </a:r>
          </a:p>
          <a:p>
            <a:pPr marL="0" indent="0">
              <a:buNone/>
            </a:pPr>
            <a:r>
              <a:rPr lang="en-GB" sz="2800" b="1" dirty="0">
                <a:effectLst/>
              </a:rPr>
              <a:t>	</a:t>
            </a:r>
            <a:r>
              <a:rPr lang="en-GB" sz="2800" b="1" dirty="0" smtClean="0">
                <a:solidFill>
                  <a:srgbClr val="FFC000"/>
                </a:solidFill>
                <a:effectLst/>
              </a:rPr>
              <a:t>Additional </a:t>
            </a:r>
            <a:r>
              <a:rPr lang="en-GB" sz="2800" b="1" dirty="0">
                <a:solidFill>
                  <a:srgbClr val="FFC000"/>
                </a:solidFill>
                <a:effectLst/>
              </a:rPr>
              <a:t>Resources for Qualitative </a:t>
            </a:r>
            <a:r>
              <a:rPr lang="en-GB" sz="2800" b="1" dirty="0" smtClean="0">
                <a:solidFill>
                  <a:srgbClr val="FFC000"/>
                </a:solidFill>
                <a:effectLst/>
              </a:rPr>
              <a:t>Assessment </a:t>
            </a:r>
            <a:r>
              <a:rPr lang="en-GB" sz="2800" dirty="0" smtClean="0">
                <a:effectLst/>
              </a:rPr>
              <a:t>for 	further guidance on thematic analysis</a:t>
            </a:r>
            <a:endParaRPr lang="en-GB" sz="2800" dirty="0">
              <a:effectLst/>
            </a:endParaRPr>
          </a:p>
          <a:p>
            <a:endParaRPr lang="en-GB" sz="2800" dirty="0" smtClean="0">
              <a:effectLst/>
            </a:endParaRPr>
          </a:p>
          <a:p>
            <a:pPr lvl="1"/>
            <a:endParaRPr lang="en-GB" sz="2800" dirty="0">
              <a:effectLst/>
            </a:endParaRPr>
          </a:p>
          <a:p>
            <a:endParaRPr lang="en-GB" sz="2800" dirty="0"/>
          </a:p>
        </p:txBody>
      </p:sp>
      <p:sp>
        <p:nvSpPr>
          <p:cNvPr id="4" name="Title 1"/>
          <p:cNvSpPr txBox="1">
            <a:spLocks/>
          </p:cNvSpPr>
          <p:nvPr/>
        </p:nvSpPr>
        <p:spPr>
          <a:xfrm>
            <a:off x="913795" y="152401"/>
            <a:ext cx="10353761" cy="723900"/>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a:lstStyle>
          <a:p>
            <a:r>
              <a:rPr lang="en-GB" dirty="0" smtClean="0"/>
              <a:t>Seminar Activity 2</a:t>
            </a:r>
            <a:endParaRPr lang="en-GB" dirty="0"/>
          </a:p>
        </p:txBody>
      </p:sp>
    </p:spTree>
    <p:extLst>
      <p:ext uri="{BB962C8B-B14F-4D97-AF65-F5344CB8AC3E}">
        <p14:creationId xmlns:p14="http://schemas.microsoft.com/office/powerpoint/2010/main" val="31118340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TM04033921[[fn=Damask]]</Template>
  <TotalTime>37</TotalTime>
  <Words>895</Words>
  <Application>Microsoft Office PowerPoint</Application>
  <PresentationFormat>Widescreen</PresentationFormat>
  <Paragraphs>94</Paragraphs>
  <Slides>12</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ArialMT</vt:lpstr>
      <vt:lpstr>Bookman Old Style</vt:lpstr>
      <vt:lpstr>Calibri</vt:lpstr>
      <vt:lpstr>Rockwell</vt:lpstr>
      <vt:lpstr>Verdana</vt:lpstr>
      <vt:lpstr>Damask</vt:lpstr>
      <vt:lpstr>PowerPoint Presentation</vt:lpstr>
      <vt:lpstr>Learning Objectives</vt:lpstr>
      <vt:lpstr>Key aspects to consider when choosing a qualitative analysis technique</vt:lpstr>
      <vt:lpstr>Interpretivism Recap</vt:lpstr>
      <vt:lpstr>PowerPoint Presentation</vt:lpstr>
      <vt:lpstr>Subjectivity</vt:lpstr>
      <vt:lpstr>Uses of thematic analysis </vt:lpstr>
      <vt:lpstr>Figure 13.1  Sources and types of code </vt:lpstr>
      <vt:lpstr>Thematic analysis: when searching for themes ask… (1 of 2)</vt:lpstr>
      <vt:lpstr>Thematic analysis: when searching for themes ask… (2 of 2)</vt:lpstr>
      <vt:lpstr>Seminar Activity 1</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L0237_User</dc:creator>
  <cp:lastModifiedBy>L0237_User</cp:lastModifiedBy>
  <cp:revision>8</cp:revision>
  <dcterms:created xsi:type="dcterms:W3CDTF">2020-02-27T13:59:40Z</dcterms:created>
  <dcterms:modified xsi:type="dcterms:W3CDTF">2020-02-27T14:36:41Z</dcterms:modified>
</cp:coreProperties>
</file>