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66" r:id="rId4"/>
    <p:sldId id="258" r:id="rId5"/>
    <p:sldId id="259" r:id="rId6"/>
    <p:sldId id="260" r:id="rId7"/>
    <p:sldId id="261" r:id="rId8"/>
    <p:sldId id="262" r:id="rId9"/>
    <p:sldId id="263" r:id="rId10"/>
    <p:sldId id="264"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4660"/>
  </p:normalViewPr>
  <p:slideViewPr>
    <p:cSldViewPr snapToGrid="0">
      <p:cViewPr varScale="1">
        <p:scale>
          <a:sx n="90" d="100"/>
          <a:sy n="90" d="100"/>
        </p:scale>
        <p:origin x="576"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presProps" Target="pres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2" Type="http://schemas.openxmlformats.org/officeDocument/2006/relationships/slide" Target="slides/slide1.xml" /><Relationship Id="rId16"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theme" Target="theme/theme1.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viewProps" Target="viewProps.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F5BAAEE-5148-4886-9B0D-8117495FC912}" type="datetimeFigureOut">
              <a:rPr lang="en-US" smtClean="0"/>
              <a:t>7/17/2023</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F1F47AE8-EB26-4F91-A0B2-EDE7DEC9E7AF}" type="slidenum">
              <a:rPr lang="en-US" smtClean="0"/>
              <a:t>‹#›</a:t>
            </a:fld>
            <a:endParaRPr lang="en-US"/>
          </a:p>
        </p:txBody>
      </p:sp>
    </p:spTree>
    <p:extLst>
      <p:ext uri="{BB962C8B-B14F-4D97-AF65-F5344CB8AC3E}">
        <p14:creationId xmlns:p14="http://schemas.microsoft.com/office/powerpoint/2010/main" val="778290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5BAAEE-5148-4886-9B0D-8117495FC912}" type="datetimeFigureOut">
              <a:rPr lang="en-US" smtClean="0"/>
              <a:t>7/17/2023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1F47AE8-EB26-4F91-A0B2-EDE7DEC9E7AF}" type="slidenum">
              <a:rPr lang="en-US" smtClean="0"/>
              <a:t>‹#›</a:t>
            </a:fld>
            <a:endParaRPr lang="en-US"/>
          </a:p>
        </p:txBody>
      </p:sp>
    </p:spTree>
    <p:extLst>
      <p:ext uri="{BB962C8B-B14F-4D97-AF65-F5344CB8AC3E}">
        <p14:creationId xmlns:p14="http://schemas.microsoft.com/office/powerpoint/2010/main" val="6648160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5BAAEE-5148-4886-9B0D-8117495FC912}" type="datetimeFigureOut">
              <a:rPr lang="en-US" smtClean="0"/>
              <a:t>7/17/2023</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1F47AE8-EB26-4F91-A0B2-EDE7DEC9E7AF}" type="slidenum">
              <a:rPr lang="en-US" smtClean="0"/>
              <a:t>‹#›</a:t>
            </a:fld>
            <a:endParaRPr lang="en-US"/>
          </a:p>
        </p:txBody>
      </p:sp>
    </p:spTree>
    <p:extLst>
      <p:ext uri="{BB962C8B-B14F-4D97-AF65-F5344CB8AC3E}">
        <p14:creationId xmlns:p14="http://schemas.microsoft.com/office/powerpoint/2010/main" val="39604008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F5BAAEE-5148-4886-9B0D-8117495FC912}" type="datetimeFigureOut">
              <a:rPr lang="en-US" smtClean="0"/>
              <a:t>7/17/2023</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F1F47AE8-EB26-4F91-A0B2-EDE7DEC9E7AF}" type="slidenum">
              <a:rPr lang="en-US" smtClean="0"/>
              <a:t>‹#›</a:t>
            </a:fld>
            <a:endParaRPr lang="en-US"/>
          </a:p>
        </p:txBody>
      </p:sp>
    </p:spTree>
    <p:extLst>
      <p:ext uri="{BB962C8B-B14F-4D97-AF65-F5344CB8AC3E}">
        <p14:creationId xmlns:p14="http://schemas.microsoft.com/office/powerpoint/2010/main" val="34080258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F5BAAEE-5148-4886-9B0D-8117495FC912}" type="datetimeFigureOut">
              <a:rPr lang="en-US" smtClean="0"/>
              <a:t>7/17/2023</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F1F47AE8-EB26-4F91-A0B2-EDE7DEC9E7AF}" type="slidenum">
              <a:rPr lang="en-US" smtClean="0"/>
              <a:t>‹#›</a:t>
            </a:fld>
            <a:endParaRPr lang="en-US"/>
          </a:p>
        </p:txBody>
      </p:sp>
    </p:spTree>
    <p:extLst>
      <p:ext uri="{BB962C8B-B14F-4D97-AF65-F5344CB8AC3E}">
        <p14:creationId xmlns:p14="http://schemas.microsoft.com/office/powerpoint/2010/main" val="31142511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F5BAAEE-5148-4886-9B0D-8117495FC912}" type="datetimeFigureOut">
              <a:rPr lang="en-US" smtClean="0"/>
              <a:t>7/17/2023</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F1F47AE8-EB26-4F91-A0B2-EDE7DEC9E7AF}" type="slidenum">
              <a:rPr lang="en-US" smtClean="0"/>
              <a:t>‹#›</a:t>
            </a:fld>
            <a:endParaRPr lang="en-US"/>
          </a:p>
        </p:txBody>
      </p:sp>
    </p:spTree>
    <p:extLst>
      <p:ext uri="{BB962C8B-B14F-4D97-AF65-F5344CB8AC3E}">
        <p14:creationId xmlns:p14="http://schemas.microsoft.com/office/powerpoint/2010/main" val="1456255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5BAAEE-5148-4886-9B0D-8117495FC912}" type="datetimeFigureOut">
              <a:rPr lang="en-US" smtClean="0"/>
              <a:t>7/17/2023</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F1F47AE8-EB26-4F91-A0B2-EDE7DEC9E7AF}" type="slidenum">
              <a:rPr lang="en-US" smtClean="0"/>
              <a:t>‹#›</a:t>
            </a:fld>
            <a:endParaRPr lang="en-US"/>
          </a:p>
        </p:txBody>
      </p:sp>
    </p:spTree>
    <p:extLst>
      <p:ext uri="{BB962C8B-B14F-4D97-AF65-F5344CB8AC3E}">
        <p14:creationId xmlns:p14="http://schemas.microsoft.com/office/powerpoint/2010/main" val="28337444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5BAAEE-5148-4886-9B0D-8117495FC912}" type="datetimeFigureOut">
              <a:rPr lang="en-US" smtClean="0"/>
              <a:t>7/17/2023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F1F47AE8-EB26-4F91-A0B2-EDE7DEC9E7AF}" type="slidenum">
              <a:rPr lang="en-US" smtClean="0"/>
              <a:t>‹#›</a:t>
            </a:fld>
            <a:endParaRPr lang="en-US"/>
          </a:p>
        </p:txBody>
      </p:sp>
    </p:spTree>
    <p:extLst>
      <p:ext uri="{BB962C8B-B14F-4D97-AF65-F5344CB8AC3E}">
        <p14:creationId xmlns:p14="http://schemas.microsoft.com/office/powerpoint/2010/main" val="6148988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5BAAEE-5148-4886-9B0D-8117495FC912}" type="datetimeFigureOut">
              <a:rPr lang="en-US" smtClean="0"/>
              <a:t>7/17/2023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1F47AE8-EB26-4F91-A0B2-EDE7DEC9E7AF}" type="slidenum">
              <a:rPr lang="en-US" smtClean="0"/>
              <a:t>‹#›</a:t>
            </a:fld>
            <a:endParaRPr lang="en-US"/>
          </a:p>
        </p:txBody>
      </p:sp>
    </p:spTree>
    <p:extLst>
      <p:ext uri="{BB962C8B-B14F-4D97-AF65-F5344CB8AC3E}">
        <p14:creationId xmlns:p14="http://schemas.microsoft.com/office/powerpoint/2010/main" val="8453521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5BAAEE-5148-4886-9B0D-8117495FC912}" type="datetimeFigureOut">
              <a:rPr lang="en-US" smtClean="0"/>
              <a:t>7/17/2023</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1F47AE8-EB26-4F91-A0B2-EDE7DEC9E7AF}" type="slidenum">
              <a:rPr lang="en-US" smtClean="0"/>
              <a:t>‹#›</a:t>
            </a:fld>
            <a:endParaRPr lang="en-US"/>
          </a:p>
        </p:txBody>
      </p:sp>
    </p:spTree>
    <p:extLst>
      <p:ext uri="{BB962C8B-B14F-4D97-AF65-F5344CB8AC3E}">
        <p14:creationId xmlns:p14="http://schemas.microsoft.com/office/powerpoint/2010/main" val="16744732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5BAAEE-5148-4886-9B0D-8117495FC912}" type="datetimeFigureOut">
              <a:rPr lang="en-US" smtClean="0"/>
              <a:t>7/17/2023</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1F47AE8-EB26-4F91-A0B2-EDE7DEC9E7AF}"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0211463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4F5BAAEE-5148-4886-9B0D-8117495FC912}" type="datetimeFigureOut">
              <a:rPr lang="en-US" smtClean="0"/>
              <a:t>7/17/2023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1F47AE8-EB26-4F91-A0B2-EDE7DEC9E7AF}" type="slidenum">
              <a:rPr lang="en-US" smtClean="0"/>
              <a:t>‹#›</a:t>
            </a:fld>
            <a:endParaRPr lang="en-US"/>
          </a:p>
        </p:txBody>
      </p:sp>
    </p:spTree>
    <p:extLst>
      <p:ext uri="{BB962C8B-B14F-4D97-AF65-F5344CB8AC3E}">
        <p14:creationId xmlns:p14="http://schemas.microsoft.com/office/powerpoint/2010/main" val="36826931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4F5BAAEE-5148-4886-9B0D-8117495FC912}" type="datetimeFigureOut">
              <a:rPr lang="en-US" smtClean="0"/>
              <a:t>7/17/2023</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1F47AE8-EB26-4F91-A0B2-EDE7DEC9E7AF}"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0214144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4F5BAAEE-5148-4886-9B0D-8117495FC912}" type="datetimeFigureOut">
              <a:rPr lang="en-US" smtClean="0"/>
              <a:t>7/17/2023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1F47AE8-EB26-4F91-A0B2-EDE7DEC9E7AF}" type="slidenum">
              <a:rPr lang="en-US" smtClean="0"/>
              <a:t>‹#›</a:t>
            </a:fld>
            <a:endParaRPr lang="en-US"/>
          </a:p>
        </p:txBody>
      </p:sp>
    </p:spTree>
    <p:extLst>
      <p:ext uri="{BB962C8B-B14F-4D97-AF65-F5344CB8AC3E}">
        <p14:creationId xmlns:p14="http://schemas.microsoft.com/office/powerpoint/2010/main" val="40862332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5BAAEE-5148-4886-9B0D-8117495FC912}" type="datetimeFigureOut">
              <a:rPr lang="en-US" smtClean="0"/>
              <a:t>7/17/2023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1F47AE8-EB26-4F91-A0B2-EDE7DEC9E7AF}" type="slidenum">
              <a:rPr lang="en-US" smtClean="0"/>
              <a:t>‹#›</a:t>
            </a:fld>
            <a:endParaRPr lang="en-US"/>
          </a:p>
        </p:txBody>
      </p:sp>
    </p:spTree>
    <p:extLst>
      <p:ext uri="{BB962C8B-B14F-4D97-AF65-F5344CB8AC3E}">
        <p14:creationId xmlns:p14="http://schemas.microsoft.com/office/powerpoint/2010/main" val="42566303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5BAAEE-5148-4886-9B0D-8117495FC912}" type="datetimeFigureOut">
              <a:rPr lang="en-US" smtClean="0"/>
              <a:t>7/17/2023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1F47AE8-EB26-4F91-A0B2-EDE7DEC9E7AF}" type="slidenum">
              <a:rPr lang="en-US" smtClean="0"/>
              <a:t>‹#›</a:t>
            </a:fld>
            <a:endParaRPr lang="en-US"/>
          </a:p>
        </p:txBody>
      </p:sp>
    </p:spTree>
    <p:extLst>
      <p:ext uri="{BB962C8B-B14F-4D97-AF65-F5344CB8AC3E}">
        <p14:creationId xmlns:p14="http://schemas.microsoft.com/office/powerpoint/2010/main" val="35994605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4F5BAAEE-5148-4886-9B0D-8117495FC912}" type="datetimeFigureOut">
              <a:rPr lang="en-US" smtClean="0"/>
              <a:t>7/17/2023</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F1F47AE8-EB26-4F91-A0B2-EDE7DEC9E7AF}" type="slidenum">
              <a:rPr lang="en-US" smtClean="0"/>
              <a:t>‹#›</a:t>
            </a:fld>
            <a:endParaRPr lang="en-US"/>
          </a:p>
        </p:txBody>
      </p:sp>
    </p:spTree>
    <p:extLst>
      <p:ext uri="{BB962C8B-B14F-4D97-AF65-F5344CB8AC3E}">
        <p14:creationId xmlns:p14="http://schemas.microsoft.com/office/powerpoint/2010/main" val="381775348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8" Type="http://schemas.openxmlformats.org/officeDocument/2006/relationships/hyperlink" Target="https://blog.hubspot.com/sales/habits-of-highly-effective-people-summary" TargetMode="External" /><Relationship Id="rId3" Type="http://schemas.openxmlformats.org/officeDocument/2006/relationships/hyperlink" Target="https://aura.antioch.edu/facbooks/92/" TargetMode="External" /><Relationship Id="rId7" Type="http://schemas.openxmlformats.org/officeDocument/2006/relationships/hyperlink" Target="https://www.gettingsmart.com/podcast/michael-fullan-on-leading-in-a-culture-of-change/" TargetMode="External" /><Relationship Id="rId2" Type="http://schemas.openxmlformats.org/officeDocument/2006/relationships/hyperlink" Target="https://www.booksfree.org/mindset-the-new-psychology-of-success-pdf-free-download-f/" TargetMode="External" /><Relationship Id="rId1" Type="http://schemas.openxmlformats.org/officeDocument/2006/relationships/slideLayout" Target="../slideLayouts/slideLayout2.xml" /><Relationship Id="rId6" Type="http://schemas.openxmlformats.org/officeDocument/2006/relationships/hyperlink" Target="https://doi.org/10.5688/ajpe7633" TargetMode="External" /><Relationship Id="rId5" Type="http://schemas.openxmlformats.org/officeDocument/2006/relationships/hyperlink" Target="https://files.eric.ed.gov/fulltext/EJ1125504.pdf" TargetMode="External" /><Relationship Id="rId4" Type="http://schemas.openxmlformats.org/officeDocument/2006/relationships/hyperlink" Target="https://www.scirp.org/(S(351jmbntvnsjt1aadkposzje))/reference/ReferencesPapers.aspx?ReferenceID=537608"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71172-55B9-37E3-DEFD-77B6EE073C15}"/>
              </a:ext>
            </a:extLst>
          </p:cNvPr>
          <p:cNvSpPr>
            <a:spLocks noGrp="1"/>
          </p:cNvSpPr>
          <p:nvPr>
            <p:ph type="ctrTitle"/>
          </p:nvPr>
        </p:nvSpPr>
        <p:spPr>
          <a:xfrm>
            <a:off x="2970028" y="2159590"/>
            <a:ext cx="9221972" cy="2538819"/>
          </a:xfrm>
        </p:spPr>
        <p:txBody>
          <a:bodyPr>
            <a:normAutofit fontScale="90000"/>
          </a:bodyPr>
          <a:lstStyle/>
          <a:p>
            <a:pPr algn="l"/>
            <a:r>
              <a:rPr lang="en-US" b="0" i="0" dirty="0">
                <a:effectLst/>
                <a:latin typeface="Söhne"/>
              </a:rPr>
              <a:t>Reflections on My Educational Journey: Embracing Growth and Progress</a:t>
            </a:r>
            <a:endParaRPr lang="en-US" dirty="0"/>
          </a:p>
        </p:txBody>
      </p:sp>
    </p:spTree>
    <p:extLst>
      <p:ext uri="{BB962C8B-B14F-4D97-AF65-F5344CB8AC3E}">
        <p14:creationId xmlns:p14="http://schemas.microsoft.com/office/powerpoint/2010/main" val="2481836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C6FF9-2F75-6324-1A80-B98E538FBD16}"/>
              </a:ext>
            </a:extLst>
          </p:cNvPr>
          <p:cNvSpPr>
            <a:spLocks noGrp="1"/>
          </p:cNvSpPr>
          <p:nvPr>
            <p:ph type="title"/>
          </p:nvPr>
        </p:nvSpPr>
        <p:spPr/>
        <p:txBody>
          <a:bodyPr>
            <a:normAutofit/>
          </a:bodyPr>
          <a:lstStyle/>
          <a:p>
            <a:r>
              <a:rPr lang="en-US" sz="3600" dirty="0"/>
              <a:t>Learning How My Identity Evolved</a:t>
            </a:r>
          </a:p>
        </p:txBody>
      </p:sp>
      <p:sp>
        <p:nvSpPr>
          <p:cNvPr id="3" name="Content Placeholder 2">
            <a:extLst>
              <a:ext uri="{FF2B5EF4-FFF2-40B4-BE49-F238E27FC236}">
                <a16:creationId xmlns:a16="http://schemas.microsoft.com/office/drawing/2014/main" id="{0DE9F9B8-74F6-4E09-234B-B201C1A359CF}"/>
              </a:ext>
            </a:extLst>
          </p:cNvPr>
          <p:cNvSpPr>
            <a:spLocks noGrp="1"/>
          </p:cNvSpPr>
          <p:nvPr>
            <p:ph idx="1"/>
          </p:nvPr>
        </p:nvSpPr>
        <p:spPr/>
        <p:txBody>
          <a:bodyPr>
            <a:normAutofit/>
          </a:bodyPr>
          <a:lstStyle/>
          <a:p>
            <a:pPr>
              <a:lnSpc>
                <a:spcPct val="107000"/>
              </a:lnSpc>
              <a:spcBef>
                <a:spcPts val="0"/>
              </a:spcBef>
              <a:spcAft>
                <a:spcPts val="800"/>
              </a:spcAft>
            </a:pPr>
            <a:r>
              <a:rPr lang="en-US" sz="1800" kern="100" dirty="0">
                <a:effectLst/>
                <a:latin typeface="Century Gothic (Body)"/>
                <a:ea typeface="Calibri" panose="020F0502020204030204" pitchFamily="34" charset="0"/>
                <a:cs typeface="Times New Roman" panose="02020603050405020304" pitchFamily="18" charset="0"/>
              </a:rPr>
              <a:t>The educational institution provided a safe and challenging space for me to develop into the person I am today.</a:t>
            </a:r>
          </a:p>
          <a:p>
            <a:pPr>
              <a:lnSpc>
                <a:spcPct val="107000"/>
              </a:lnSpc>
              <a:spcBef>
                <a:spcPts val="0"/>
              </a:spcBef>
              <a:spcAft>
                <a:spcPts val="800"/>
              </a:spcAft>
            </a:pPr>
            <a:r>
              <a:rPr lang="en-US" sz="1800" kern="100" dirty="0">
                <a:effectLst/>
                <a:latin typeface="Century Gothic (Body)"/>
                <a:ea typeface="Calibri" panose="020F0502020204030204" pitchFamily="34" charset="0"/>
                <a:cs typeface="Times New Roman" panose="02020603050405020304" pitchFamily="18" charset="0"/>
              </a:rPr>
              <a:t>My participation in extracurricular activities provided me with invaluable experience and boosted my confidence.</a:t>
            </a:r>
          </a:p>
          <a:p>
            <a:pPr>
              <a:lnSpc>
                <a:spcPct val="107000"/>
              </a:lnSpc>
              <a:spcBef>
                <a:spcPts val="0"/>
              </a:spcBef>
              <a:spcAft>
                <a:spcPts val="800"/>
              </a:spcAft>
            </a:pPr>
            <a:r>
              <a:rPr lang="en-US" sz="1800" kern="100" dirty="0">
                <a:effectLst/>
                <a:latin typeface="Century Gothic (Body)"/>
                <a:ea typeface="Calibri" panose="020F0502020204030204" pitchFamily="34" charset="0"/>
                <a:cs typeface="Times New Roman" panose="02020603050405020304" pitchFamily="18" charset="0"/>
              </a:rPr>
              <a:t>I was able to connect with my classmates, professors, and mentors on a deep level, which gave me a feeling of community and safety.</a:t>
            </a:r>
          </a:p>
          <a:p>
            <a:r>
              <a:rPr lang="en-US" sz="1800" dirty="0">
                <a:effectLst/>
                <a:latin typeface="Century Gothic (Body)"/>
                <a:ea typeface="Calibri" panose="020F0502020204030204" pitchFamily="34" charset="0"/>
                <a:cs typeface="Times New Roman" panose="02020603050405020304" pitchFamily="18" charset="0"/>
              </a:rPr>
              <a:t>Meeting individuals from many walks of life widened my perspective and helped me develop empathy.</a:t>
            </a:r>
            <a:endParaRPr lang="en-US" dirty="0">
              <a:latin typeface="Century Gothic (Body)"/>
            </a:endParaRPr>
          </a:p>
        </p:txBody>
      </p:sp>
    </p:spTree>
    <p:extLst>
      <p:ext uri="{BB962C8B-B14F-4D97-AF65-F5344CB8AC3E}">
        <p14:creationId xmlns:p14="http://schemas.microsoft.com/office/powerpoint/2010/main" val="619304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C6FF9-2F75-6324-1A80-B98E538FBD16}"/>
              </a:ext>
            </a:extLst>
          </p:cNvPr>
          <p:cNvSpPr>
            <a:spLocks noGrp="1"/>
          </p:cNvSpPr>
          <p:nvPr>
            <p:ph type="title"/>
          </p:nvPr>
        </p:nvSpPr>
        <p:spPr/>
        <p:txBody>
          <a:bodyPr>
            <a:normAutofit/>
          </a:bodyPr>
          <a:lstStyle/>
          <a:p>
            <a:r>
              <a:rPr lang="en-US" sz="3600" dirty="0"/>
              <a:t>Learning How My Identity Evolved</a:t>
            </a:r>
          </a:p>
        </p:txBody>
      </p:sp>
      <p:sp>
        <p:nvSpPr>
          <p:cNvPr id="3" name="Content Placeholder 2">
            <a:extLst>
              <a:ext uri="{FF2B5EF4-FFF2-40B4-BE49-F238E27FC236}">
                <a16:creationId xmlns:a16="http://schemas.microsoft.com/office/drawing/2014/main" id="{0DE9F9B8-74F6-4E09-234B-B201C1A359CF}"/>
              </a:ext>
            </a:extLst>
          </p:cNvPr>
          <p:cNvSpPr>
            <a:spLocks noGrp="1"/>
          </p:cNvSpPr>
          <p:nvPr>
            <p:ph idx="1"/>
          </p:nvPr>
        </p:nvSpPr>
        <p:spPr>
          <a:xfrm>
            <a:off x="2589212" y="2133600"/>
            <a:ext cx="8915400" cy="4100290"/>
          </a:xfrm>
        </p:spPr>
        <p:txBody>
          <a:bodyPr>
            <a:normAutofit/>
          </a:bodyPr>
          <a:lstStyle/>
          <a:p>
            <a:pPr>
              <a:lnSpc>
                <a:spcPct val="107000"/>
              </a:lnSpc>
              <a:spcBef>
                <a:spcPts val="0"/>
              </a:spcBef>
              <a:spcAft>
                <a:spcPts val="800"/>
              </a:spcAft>
            </a:pPr>
            <a:r>
              <a:rPr lang="en-US" sz="1800" kern="100" dirty="0">
                <a:effectLst/>
                <a:latin typeface="Century Gothic (Body)"/>
                <a:ea typeface="Calibri" panose="020F0502020204030204" pitchFamily="34" charset="0"/>
                <a:cs typeface="Times New Roman" panose="02020603050405020304" pitchFamily="18" charset="0"/>
              </a:rPr>
              <a:t>Its varied course offerings allowed me to test out new areas of study and learn more about myself.</a:t>
            </a:r>
          </a:p>
          <a:p>
            <a:pPr>
              <a:lnSpc>
                <a:spcPct val="107000"/>
              </a:lnSpc>
              <a:spcBef>
                <a:spcPts val="0"/>
              </a:spcBef>
              <a:spcAft>
                <a:spcPts val="800"/>
              </a:spcAft>
            </a:pPr>
            <a:r>
              <a:rPr lang="en-US" sz="1800" kern="100" dirty="0">
                <a:effectLst/>
                <a:latin typeface="Century Gothic (Body)"/>
                <a:ea typeface="Calibri" panose="020F0502020204030204" pitchFamily="34" charset="0"/>
                <a:cs typeface="Times New Roman" panose="02020603050405020304" pitchFamily="18" charset="0"/>
              </a:rPr>
              <a:t>Having to overcome obstacles in school has strengthened my character and given me greater self-assurance.</a:t>
            </a:r>
          </a:p>
          <a:p>
            <a:pPr>
              <a:lnSpc>
                <a:spcPct val="107000"/>
              </a:lnSpc>
              <a:spcBef>
                <a:spcPts val="0"/>
              </a:spcBef>
              <a:spcAft>
                <a:spcPts val="800"/>
              </a:spcAft>
            </a:pPr>
            <a:r>
              <a:rPr lang="en-US" sz="1800" kern="100" dirty="0">
                <a:effectLst/>
                <a:latin typeface="Century Gothic (Body)"/>
                <a:ea typeface="Calibri" panose="020F0502020204030204" pitchFamily="34" charset="0"/>
                <a:cs typeface="Times New Roman" panose="02020603050405020304" pitchFamily="18" charset="0"/>
              </a:rPr>
              <a:t>By continuing my education, I have found a path that will allow me to achieve my goals and develop as a person.</a:t>
            </a:r>
          </a:p>
          <a:p>
            <a:pPr>
              <a:lnSpc>
                <a:spcPct val="107000"/>
              </a:lnSpc>
              <a:spcBef>
                <a:spcPts val="0"/>
              </a:spcBef>
              <a:spcAft>
                <a:spcPts val="800"/>
              </a:spcAft>
            </a:pPr>
            <a:r>
              <a:rPr lang="en-US" sz="1800" kern="100" dirty="0">
                <a:effectLst/>
                <a:latin typeface="Century Gothic (Body)"/>
                <a:ea typeface="Calibri" panose="020F0502020204030204" pitchFamily="34" charset="0"/>
                <a:cs typeface="Times New Roman" panose="02020603050405020304" pitchFamily="18" charset="0"/>
              </a:rPr>
              <a:t>I have grown as a person and developed as a leader via my participation in extracurricular activities, which has prepared me for the challenges ahead.</a:t>
            </a:r>
          </a:p>
        </p:txBody>
      </p:sp>
    </p:spTree>
    <p:extLst>
      <p:ext uri="{BB962C8B-B14F-4D97-AF65-F5344CB8AC3E}">
        <p14:creationId xmlns:p14="http://schemas.microsoft.com/office/powerpoint/2010/main" val="27600324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C6FF9-2F75-6324-1A80-B98E538FBD16}"/>
              </a:ext>
            </a:extLst>
          </p:cNvPr>
          <p:cNvSpPr>
            <a:spLocks noGrp="1"/>
          </p:cNvSpPr>
          <p:nvPr>
            <p:ph type="title"/>
          </p:nvPr>
        </p:nvSpPr>
        <p:spPr/>
        <p:txBody>
          <a:bodyPr>
            <a:normAutofit/>
          </a:bodyPr>
          <a:lstStyle/>
          <a:p>
            <a:r>
              <a:rPr lang="en-US" sz="3600" dirty="0"/>
              <a:t>Educational Background</a:t>
            </a:r>
          </a:p>
        </p:txBody>
      </p:sp>
      <p:sp>
        <p:nvSpPr>
          <p:cNvPr id="3" name="Content Placeholder 2">
            <a:extLst>
              <a:ext uri="{FF2B5EF4-FFF2-40B4-BE49-F238E27FC236}">
                <a16:creationId xmlns:a16="http://schemas.microsoft.com/office/drawing/2014/main" id="{0DE9F9B8-74F6-4E09-234B-B201C1A359CF}"/>
              </a:ext>
            </a:extLst>
          </p:cNvPr>
          <p:cNvSpPr>
            <a:spLocks noGrp="1"/>
          </p:cNvSpPr>
          <p:nvPr>
            <p:ph idx="1"/>
          </p:nvPr>
        </p:nvSpPr>
        <p:spPr>
          <a:xfrm>
            <a:off x="2589212" y="2133600"/>
            <a:ext cx="8915400" cy="4100290"/>
          </a:xfrm>
        </p:spPr>
        <p:txBody>
          <a:bodyPr>
            <a:normAutofit fontScale="92500" lnSpcReduction="20000"/>
          </a:bodyPr>
          <a:lstStyle/>
          <a:p>
            <a:pPr>
              <a:lnSpc>
                <a:spcPct val="107000"/>
              </a:lnSpc>
              <a:spcBef>
                <a:spcPts val="0"/>
              </a:spcBef>
              <a:spcAft>
                <a:spcPts val="800"/>
              </a:spcAft>
            </a:pPr>
            <a:r>
              <a:rPr lang="en-US" sz="1800" kern="100" dirty="0">
                <a:effectLst/>
                <a:latin typeface="Century Gothic (Body)"/>
                <a:ea typeface="Calibri" panose="020F0502020204030204" pitchFamily="34" charset="0"/>
                <a:cs typeface="Times New Roman" panose="02020603050405020304" pitchFamily="18" charset="0"/>
              </a:rPr>
              <a:t>My educational journey has had a significant impact on my development, molding me into the person I am today.</a:t>
            </a:r>
          </a:p>
          <a:p>
            <a:pPr>
              <a:lnSpc>
                <a:spcPct val="107000"/>
              </a:lnSpc>
              <a:spcBef>
                <a:spcPts val="0"/>
              </a:spcBef>
              <a:spcAft>
                <a:spcPts val="800"/>
              </a:spcAft>
            </a:pPr>
            <a:r>
              <a:rPr lang="en-US" sz="1800" kern="100" dirty="0">
                <a:effectLst/>
                <a:latin typeface="Century Gothic (Body)"/>
                <a:ea typeface="Calibri" panose="020F0502020204030204" pitchFamily="34" charset="0"/>
                <a:cs typeface="Times New Roman" panose="02020603050405020304" pitchFamily="18" charset="0"/>
              </a:rPr>
              <a:t>My scholastic journey's wide range of disciplines and experiences helped me develop my interests and skills.</a:t>
            </a:r>
          </a:p>
          <a:p>
            <a:pPr>
              <a:lnSpc>
                <a:spcPct val="107000"/>
              </a:lnSpc>
              <a:spcBef>
                <a:spcPts val="0"/>
              </a:spcBef>
              <a:spcAft>
                <a:spcPts val="800"/>
              </a:spcAft>
            </a:pPr>
            <a:r>
              <a:rPr lang="en-US" sz="1800" kern="100" dirty="0">
                <a:effectLst/>
                <a:latin typeface="Century Gothic (Body)"/>
                <a:ea typeface="Calibri" panose="020F0502020204030204" pitchFamily="34" charset="0"/>
                <a:cs typeface="Times New Roman" panose="02020603050405020304" pitchFamily="18" charset="0"/>
              </a:rPr>
              <a:t>Taking on a growth mentality has been eye-opening, proving that one's natural talents can be enhanced through hard work and perseverance.</a:t>
            </a:r>
          </a:p>
          <a:p>
            <a:pPr>
              <a:lnSpc>
                <a:spcPct val="107000"/>
              </a:lnSpc>
              <a:spcBef>
                <a:spcPts val="0"/>
              </a:spcBef>
              <a:spcAft>
                <a:spcPts val="800"/>
              </a:spcAft>
            </a:pPr>
            <a:r>
              <a:rPr lang="en-US" sz="1800" kern="100" dirty="0">
                <a:effectLst/>
                <a:latin typeface="Century Gothic (Body)"/>
                <a:ea typeface="Calibri" panose="020F0502020204030204" pitchFamily="34" charset="0"/>
                <a:cs typeface="Times New Roman" panose="02020603050405020304" pitchFamily="18" charset="0"/>
              </a:rPr>
              <a:t>I was able to face adversity head-on because of the encouragement and guidance I received from my teachers and mentors.</a:t>
            </a:r>
          </a:p>
          <a:p>
            <a:pPr>
              <a:lnSpc>
                <a:spcPct val="107000"/>
              </a:lnSpc>
              <a:spcBef>
                <a:spcPts val="0"/>
              </a:spcBef>
              <a:spcAft>
                <a:spcPts val="800"/>
              </a:spcAft>
            </a:pPr>
            <a:r>
              <a:rPr lang="en-US" sz="1800" kern="100" dirty="0">
                <a:effectLst/>
                <a:latin typeface="Century Gothic (Body)"/>
                <a:ea typeface="Calibri" panose="020F0502020204030204" pitchFamily="34" charset="0"/>
                <a:cs typeface="Times New Roman" panose="02020603050405020304" pitchFamily="18" charset="0"/>
              </a:rPr>
              <a:t>Thanks to my education, I have the resources at my disposal to grow and develop as a person over time.</a:t>
            </a:r>
          </a:p>
          <a:p>
            <a:pPr>
              <a:lnSpc>
                <a:spcPct val="107000"/>
              </a:lnSpc>
              <a:spcBef>
                <a:spcPts val="0"/>
              </a:spcBef>
              <a:spcAft>
                <a:spcPts val="800"/>
              </a:spcAft>
            </a:pPr>
            <a:r>
              <a:rPr lang="en-US" sz="1800" kern="100" dirty="0">
                <a:effectLst/>
                <a:latin typeface="Century Gothic (Body)"/>
                <a:ea typeface="Calibri" panose="020F0502020204030204" pitchFamily="34" charset="0"/>
                <a:cs typeface="Times New Roman" panose="02020603050405020304" pitchFamily="18" charset="0"/>
              </a:rPr>
              <a:t>In the classroom, I learned how to identify my goals and work actively toward them, moving forward with determination.</a:t>
            </a:r>
          </a:p>
          <a:p>
            <a:r>
              <a:rPr lang="en-US" sz="1800" dirty="0">
                <a:effectLst/>
                <a:latin typeface="Century Gothic (Body)"/>
                <a:ea typeface="Calibri" panose="020F0502020204030204" pitchFamily="34" charset="0"/>
                <a:cs typeface="Times New Roman" panose="02020603050405020304" pitchFamily="18" charset="0"/>
              </a:rPr>
              <a:t>Overcoming challenges has imprinted me with the spirit of determination and the will to achieve.</a:t>
            </a:r>
            <a:endParaRPr lang="en-US" dirty="0">
              <a:latin typeface="Century Gothic (Body)"/>
            </a:endParaRPr>
          </a:p>
        </p:txBody>
      </p:sp>
    </p:spTree>
    <p:extLst>
      <p:ext uri="{BB962C8B-B14F-4D97-AF65-F5344CB8AC3E}">
        <p14:creationId xmlns:p14="http://schemas.microsoft.com/office/powerpoint/2010/main" val="16971618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C6FF9-2F75-6324-1A80-B98E538FBD16}"/>
              </a:ext>
            </a:extLst>
          </p:cNvPr>
          <p:cNvSpPr>
            <a:spLocks noGrp="1"/>
          </p:cNvSpPr>
          <p:nvPr>
            <p:ph type="title"/>
          </p:nvPr>
        </p:nvSpPr>
        <p:spPr/>
        <p:txBody>
          <a:bodyPr>
            <a:normAutofit/>
          </a:bodyPr>
          <a:lstStyle/>
          <a:p>
            <a:r>
              <a:rPr lang="en-US" sz="3600" dirty="0"/>
              <a:t>Activities Outside of the Classroom</a:t>
            </a:r>
          </a:p>
        </p:txBody>
      </p:sp>
      <p:sp>
        <p:nvSpPr>
          <p:cNvPr id="3" name="Content Placeholder 2">
            <a:extLst>
              <a:ext uri="{FF2B5EF4-FFF2-40B4-BE49-F238E27FC236}">
                <a16:creationId xmlns:a16="http://schemas.microsoft.com/office/drawing/2014/main" id="{0DE9F9B8-74F6-4E09-234B-B201C1A359CF}"/>
              </a:ext>
            </a:extLst>
          </p:cNvPr>
          <p:cNvSpPr>
            <a:spLocks noGrp="1"/>
          </p:cNvSpPr>
          <p:nvPr>
            <p:ph idx="1"/>
          </p:nvPr>
        </p:nvSpPr>
        <p:spPr/>
        <p:txBody>
          <a:bodyPr>
            <a:normAutofit fontScale="92500" lnSpcReduction="10000"/>
          </a:bodyPr>
          <a:lstStyle/>
          <a:p>
            <a:pPr>
              <a:lnSpc>
                <a:spcPct val="107000"/>
              </a:lnSpc>
              <a:spcBef>
                <a:spcPts val="0"/>
              </a:spcBef>
              <a:spcAft>
                <a:spcPts val="800"/>
              </a:spcAft>
            </a:pPr>
            <a:r>
              <a:rPr lang="en-US" sz="1800" kern="100" dirty="0">
                <a:effectLst/>
                <a:latin typeface="Century Gothic (Body)"/>
                <a:ea typeface="Calibri" panose="020F0502020204030204" pitchFamily="34" charset="0"/>
                <a:cs typeface="Times New Roman" panose="02020603050405020304" pitchFamily="18" charset="0"/>
              </a:rPr>
              <a:t>Learning and experience outside the classroom might be gained by participation in extracurricular activities.</a:t>
            </a:r>
          </a:p>
          <a:p>
            <a:pPr>
              <a:lnSpc>
                <a:spcPct val="107000"/>
              </a:lnSpc>
              <a:spcBef>
                <a:spcPts val="0"/>
              </a:spcBef>
              <a:spcAft>
                <a:spcPts val="800"/>
              </a:spcAft>
            </a:pPr>
            <a:r>
              <a:rPr lang="en-US" sz="1800" kern="100" dirty="0">
                <a:effectLst/>
                <a:latin typeface="Century Gothic (Body)"/>
                <a:ea typeface="Calibri" panose="020F0502020204030204" pitchFamily="34" charset="0"/>
                <a:cs typeface="Times New Roman" panose="02020603050405020304" pitchFamily="18" charset="0"/>
              </a:rPr>
              <a:t>Taking part in them shaped me into a better leader and gave me a sense of responsibility for my actions.</a:t>
            </a:r>
          </a:p>
          <a:p>
            <a:pPr>
              <a:lnSpc>
                <a:spcPct val="107000"/>
              </a:lnSpc>
              <a:spcBef>
                <a:spcPts val="0"/>
              </a:spcBef>
              <a:spcAft>
                <a:spcPts val="800"/>
              </a:spcAft>
            </a:pPr>
            <a:r>
              <a:rPr lang="en-US" sz="1800" kern="100" dirty="0">
                <a:effectLst/>
                <a:latin typeface="Century Gothic (Body)"/>
                <a:ea typeface="Calibri" panose="020F0502020204030204" pitchFamily="34" charset="0"/>
                <a:cs typeface="Times New Roman" panose="02020603050405020304" pitchFamily="18" charset="0"/>
              </a:rPr>
              <a:t>I was able to set the stage for future accomplishments by forming relationships with others who shared my passions and aspirations.</a:t>
            </a:r>
          </a:p>
          <a:p>
            <a:pPr>
              <a:lnSpc>
                <a:spcPct val="107000"/>
              </a:lnSpc>
              <a:spcBef>
                <a:spcPts val="0"/>
              </a:spcBef>
              <a:spcAft>
                <a:spcPts val="800"/>
              </a:spcAft>
            </a:pPr>
            <a:r>
              <a:rPr lang="en-US" sz="1800" kern="100" dirty="0">
                <a:effectLst/>
                <a:latin typeface="Century Gothic (Body)"/>
                <a:ea typeface="Calibri" panose="020F0502020204030204" pitchFamily="34" charset="0"/>
                <a:cs typeface="Times New Roman" panose="02020603050405020304" pitchFamily="18" charset="0"/>
              </a:rPr>
              <a:t>The debate group helped me become a more confident public speaker and sharpen my analytical skills.</a:t>
            </a:r>
          </a:p>
          <a:p>
            <a:r>
              <a:rPr lang="en-US" sz="1800" dirty="0">
                <a:effectLst/>
                <a:latin typeface="Century Gothic (Body)"/>
                <a:ea typeface="Calibri" panose="020F0502020204030204" pitchFamily="34" charset="0"/>
                <a:cs typeface="Times New Roman" panose="02020603050405020304" pitchFamily="18" charset="0"/>
              </a:rPr>
              <a:t>Being on the soccer squad helped me develop skills like teamwork, self-control, and tenacity.</a:t>
            </a:r>
          </a:p>
          <a:p>
            <a:r>
              <a:rPr lang="en-US" dirty="0">
                <a:latin typeface="Century Gothic (Body)"/>
              </a:rPr>
              <a:t>My capacity for compassion and feeling of duty were both nourished by my participation in community service programs.</a:t>
            </a:r>
          </a:p>
        </p:txBody>
      </p:sp>
    </p:spTree>
    <p:extLst>
      <p:ext uri="{BB962C8B-B14F-4D97-AF65-F5344CB8AC3E}">
        <p14:creationId xmlns:p14="http://schemas.microsoft.com/office/powerpoint/2010/main" val="18446243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C6FF9-2F75-6324-1A80-B98E538FBD16}"/>
              </a:ext>
            </a:extLst>
          </p:cNvPr>
          <p:cNvSpPr>
            <a:spLocks noGrp="1"/>
          </p:cNvSpPr>
          <p:nvPr>
            <p:ph type="title"/>
          </p:nvPr>
        </p:nvSpPr>
        <p:spPr/>
        <p:txBody>
          <a:bodyPr>
            <a:normAutofit/>
          </a:bodyPr>
          <a:lstStyle/>
          <a:p>
            <a:r>
              <a:rPr lang="en-US" sz="3600" dirty="0"/>
              <a:t>Connections and Exchanges</a:t>
            </a:r>
          </a:p>
        </p:txBody>
      </p:sp>
      <p:sp>
        <p:nvSpPr>
          <p:cNvPr id="3" name="Content Placeholder 2">
            <a:extLst>
              <a:ext uri="{FF2B5EF4-FFF2-40B4-BE49-F238E27FC236}">
                <a16:creationId xmlns:a16="http://schemas.microsoft.com/office/drawing/2014/main" id="{0DE9F9B8-74F6-4E09-234B-B201C1A359CF}"/>
              </a:ext>
            </a:extLst>
          </p:cNvPr>
          <p:cNvSpPr>
            <a:spLocks noGrp="1"/>
          </p:cNvSpPr>
          <p:nvPr>
            <p:ph idx="1"/>
          </p:nvPr>
        </p:nvSpPr>
        <p:spPr/>
        <p:txBody>
          <a:bodyPr>
            <a:normAutofit lnSpcReduction="10000"/>
          </a:bodyPr>
          <a:lstStyle/>
          <a:p>
            <a:r>
              <a:rPr lang="en-US" dirty="0"/>
              <a:t>Our interpersonal connections have a significant impact on our learning experience.</a:t>
            </a:r>
          </a:p>
          <a:p>
            <a:r>
              <a:rPr lang="en-US" dirty="0"/>
              <a:t>Support and a feeling of belonging are gained via interactions with peers and authority figures.</a:t>
            </a:r>
          </a:p>
          <a:p>
            <a:r>
              <a:rPr lang="en-US" dirty="0"/>
              <a:t>Building relationships with people from other walks of life helps us see the world and each other's cultures in new ways.</a:t>
            </a:r>
          </a:p>
          <a:p>
            <a:r>
              <a:rPr lang="en-US" dirty="0"/>
              <a:t>Having conversations that matter may help cultivate compassion, understanding, and acceptance of others' points of view.</a:t>
            </a:r>
          </a:p>
          <a:p>
            <a:r>
              <a:rPr lang="en-US" dirty="0"/>
              <a:t>My educational journey has been profoundly improved by the significant contacts and exchanges that I have made along the way. Not only have I benefited academically from these connections, but they have also helped me develop personally and broaden my worldview.</a:t>
            </a:r>
          </a:p>
        </p:txBody>
      </p:sp>
    </p:spTree>
    <p:extLst>
      <p:ext uri="{BB962C8B-B14F-4D97-AF65-F5344CB8AC3E}">
        <p14:creationId xmlns:p14="http://schemas.microsoft.com/office/powerpoint/2010/main" val="25635406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C6FF9-2F75-6324-1A80-B98E538FBD16}"/>
              </a:ext>
            </a:extLst>
          </p:cNvPr>
          <p:cNvSpPr>
            <a:spLocks noGrp="1"/>
          </p:cNvSpPr>
          <p:nvPr>
            <p:ph type="title"/>
          </p:nvPr>
        </p:nvSpPr>
        <p:spPr/>
        <p:txBody>
          <a:bodyPr>
            <a:normAutofit/>
          </a:bodyPr>
          <a:lstStyle/>
          <a:p>
            <a:r>
              <a:rPr lang="en-US" sz="3600" dirty="0"/>
              <a:t>Growth and Introspection</a:t>
            </a:r>
          </a:p>
        </p:txBody>
      </p:sp>
      <p:sp>
        <p:nvSpPr>
          <p:cNvPr id="3" name="Content Placeholder 2">
            <a:extLst>
              <a:ext uri="{FF2B5EF4-FFF2-40B4-BE49-F238E27FC236}">
                <a16:creationId xmlns:a16="http://schemas.microsoft.com/office/drawing/2014/main" id="{0DE9F9B8-74F6-4E09-234B-B201C1A359CF}"/>
              </a:ext>
            </a:extLst>
          </p:cNvPr>
          <p:cNvSpPr>
            <a:spLocks noGrp="1"/>
          </p:cNvSpPr>
          <p:nvPr>
            <p:ph idx="1"/>
          </p:nvPr>
        </p:nvSpPr>
        <p:spPr/>
        <p:txBody>
          <a:bodyPr>
            <a:normAutofit fontScale="70000" lnSpcReduction="20000"/>
          </a:bodyPr>
          <a:lstStyle/>
          <a:p>
            <a:r>
              <a:rPr lang="en-US" dirty="0"/>
              <a:t>To improve oneself and gain wisdom from one's experiences, nothing beats the power of introspection.</a:t>
            </a:r>
          </a:p>
          <a:p>
            <a:r>
              <a:rPr lang="en-US" dirty="0"/>
              <a:t>Accepting learning experiences encourages progress and growth and heightens self-awareness.</a:t>
            </a:r>
          </a:p>
          <a:p>
            <a:r>
              <a:rPr lang="en-US" dirty="0"/>
              <a:t>Personal and academic achievement may be boosted by taking stock of and building upon one's talents.</a:t>
            </a:r>
          </a:p>
          <a:p>
            <a:r>
              <a:rPr lang="en-US" dirty="0"/>
              <a:t>When one's deficiencies are exposed, one may more precisely work to strengthen and increase their abilities.</a:t>
            </a:r>
          </a:p>
          <a:p>
            <a:r>
              <a:rPr lang="en-US" dirty="0"/>
              <a:t>Having a firm grasp on one's values provides direction and helps one live in accordance with one's guiding principles.</a:t>
            </a:r>
          </a:p>
          <a:p>
            <a:r>
              <a:rPr lang="en-US" dirty="0"/>
              <a:t>Understanding aspirations helps with goal-setting and opens the route to success.</a:t>
            </a:r>
          </a:p>
          <a:p>
            <a:r>
              <a:rPr lang="en-US" dirty="0"/>
              <a:t>The ability to face adversity head-on and emerge stronger is something I've developed through introspection and experience.</a:t>
            </a:r>
          </a:p>
          <a:p>
            <a:r>
              <a:rPr lang="en-US" dirty="0"/>
              <a:t>Having well-defined academic and personal objectives has served as a source of inspiration and drive.</a:t>
            </a:r>
          </a:p>
          <a:p>
            <a:r>
              <a:rPr lang="en-US" dirty="0"/>
              <a:t>After I realized what was really important to me, I was able to devote more of my time and energy to endeavors that reflected my beliefs.</a:t>
            </a:r>
          </a:p>
          <a:p>
            <a:r>
              <a:rPr lang="en-US" dirty="0"/>
              <a:t>Thanks to my receptiveness to feedback I was able to grow from my experiences.</a:t>
            </a:r>
          </a:p>
        </p:txBody>
      </p:sp>
    </p:spTree>
    <p:extLst>
      <p:ext uri="{BB962C8B-B14F-4D97-AF65-F5344CB8AC3E}">
        <p14:creationId xmlns:p14="http://schemas.microsoft.com/office/powerpoint/2010/main" val="15084828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C6FF9-2F75-6324-1A80-B98E538FBD16}"/>
              </a:ext>
            </a:extLst>
          </p:cNvPr>
          <p:cNvSpPr>
            <a:spLocks noGrp="1"/>
          </p:cNvSpPr>
          <p:nvPr>
            <p:ph type="title"/>
          </p:nvPr>
        </p:nvSpPr>
        <p:spPr/>
        <p:txBody>
          <a:bodyPr>
            <a:normAutofit/>
          </a:bodyPr>
          <a:lstStyle/>
          <a:p>
            <a:r>
              <a:rPr lang="en-US" sz="3600" dirty="0"/>
              <a:t>Possible Challenges and Rewards</a:t>
            </a:r>
          </a:p>
        </p:txBody>
      </p:sp>
      <p:sp>
        <p:nvSpPr>
          <p:cNvPr id="3" name="Content Placeholder 2">
            <a:extLst>
              <a:ext uri="{FF2B5EF4-FFF2-40B4-BE49-F238E27FC236}">
                <a16:creationId xmlns:a16="http://schemas.microsoft.com/office/drawing/2014/main" id="{0DE9F9B8-74F6-4E09-234B-B201C1A359CF}"/>
              </a:ext>
            </a:extLst>
          </p:cNvPr>
          <p:cNvSpPr>
            <a:spLocks noGrp="1"/>
          </p:cNvSpPr>
          <p:nvPr>
            <p:ph idx="1"/>
          </p:nvPr>
        </p:nvSpPr>
        <p:spPr/>
        <p:txBody>
          <a:bodyPr>
            <a:normAutofit fontScale="85000" lnSpcReduction="10000"/>
          </a:bodyPr>
          <a:lstStyle/>
          <a:p>
            <a:r>
              <a:rPr lang="en-US" dirty="0"/>
              <a:t>High academic standards may put a lot of pressure on students.</a:t>
            </a:r>
          </a:p>
          <a:p>
            <a:r>
              <a:rPr lang="en-US" dirty="0"/>
              <a:t>Feelings of inadequacy and self-doubt may surface due to the intensity of the competition.</a:t>
            </a:r>
          </a:p>
          <a:p>
            <a:r>
              <a:rPr lang="en-US" dirty="0"/>
              <a:t>It might be difficult to juggle schoolwork and extracurricular commitments.</a:t>
            </a:r>
          </a:p>
          <a:p>
            <a:r>
              <a:rPr lang="en-US" dirty="0"/>
              <a:t>Conquering scholastic obstacles is good for one's development and feeling of fulfillment.</a:t>
            </a:r>
          </a:p>
          <a:p>
            <a:r>
              <a:rPr lang="en-US" dirty="0"/>
              <a:t>Strengthening one's resilience through hardship makes one more prepared to face future challenges.</a:t>
            </a:r>
          </a:p>
          <a:p>
            <a:r>
              <a:rPr lang="en-US" dirty="0"/>
              <a:t>Competing and doing well in it increases one's sense of worth and confidence.</a:t>
            </a:r>
          </a:p>
          <a:p>
            <a:r>
              <a:rPr lang="en-US" dirty="0"/>
              <a:t>The confidence I have achieved in my own abilities is a direct result of the development and resilience I experienced as a result of meeting academic hurdles head-on. My will to succeed and grow has been fueled by the intensity of the competition around me. My academic experience and feeling of self-worth have both benefited from my willingness to see setbacks as learning opportunities.</a:t>
            </a:r>
          </a:p>
        </p:txBody>
      </p:sp>
    </p:spTree>
    <p:extLst>
      <p:ext uri="{BB962C8B-B14F-4D97-AF65-F5344CB8AC3E}">
        <p14:creationId xmlns:p14="http://schemas.microsoft.com/office/powerpoint/2010/main" val="26287945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C6FF9-2F75-6324-1A80-B98E538FBD16}"/>
              </a:ext>
            </a:extLst>
          </p:cNvPr>
          <p:cNvSpPr>
            <a:spLocks noGrp="1"/>
          </p:cNvSpPr>
          <p:nvPr>
            <p:ph type="title"/>
          </p:nvPr>
        </p:nvSpPr>
        <p:spPr/>
        <p:txBody>
          <a:bodyPr>
            <a:normAutofit/>
          </a:bodyPr>
          <a:lstStyle/>
          <a:p>
            <a:r>
              <a:rPr lang="en-US" sz="3600" dirty="0"/>
              <a:t>Mobilizing Support for Success</a:t>
            </a:r>
          </a:p>
        </p:txBody>
      </p:sp>
      <p:sp>
        <p:nvSpPr>
          <p:cNvPr id="3" name="Content Placeholder 2">
            <a:extLst>
              <a:ext uri="{FF2B5EF4-FFF2-40B4-BE49-F238E27FC236}">
                <a16:creationId xmlns:a16="http://schemas.microsoft.com/office/drawing/2014/main" id="{0DE9F9B8-74F6-4E09-234B-B201C1A359CF}"/>
              </a:ext>
            </a:extLst>
          </p:cNvPr>
          <p:cNvSpPr>
            <a:spLocks noGrp="1"/>
          </p:cNvSpPr>
          <p:nvPr>
            <p:ph idx="1"/>
          </p:nvPr>
        </p:nvSpPr>
        <p:spPr/>
        <p:txBody>
          <a:bodyPr>
            <a:normAutofit fontScale="77500" lnSpcReduction="20000"/>
          </a:bodyPr>
          <a:lstStyle/>
          <a:p>
            <a:r>
              <a:rPr lang="en-US" dirty="0"/>
              <a:t>It's a great setting for learning, working together, and reaching your goals.</a:t>
            </a:r>
          </a:p>
          <a:p>
            <a:r>
              <a:rPr lang="en-US" dirty="0"/>
              <a:t>Relationships that encourage one another make education more enjoyable and successful.</a:t>
            </a:r>
          </a:p>
          <a:p>
            <a:r>
              <a:rPr lang="en-US" dirty="0"/>
              <a:t>The more people you know, the more ideas and experiences you'll be exposed to.</a:t>
            </a:r>
          </a:p>
          <a:p>
            <a:r>
              <a:rPr lang="en-US" dirty="0"/>
              <a:t>Working with others improves one's ability to operate in a group and stimulates more innovative thinking.</a:t>
            </a:r>
          </a:p>
          <a:p>
            <a:r>
              <a:rPr lang="en-US" dirty="0"/>
              <a:t>Working on group projects with other students has helped me develop my teamwork skills. Our ideas were stronger and the results of the project were better because of the variety of perspectives we drew from.</a:t>
            </a:r>
          </a:p>
          <a:p>
            <a:r>
              <a:rPr lang="en-US" dirty="0"/>
              <a:t>Faculty mentoring programs are a great way to get expert advice on life and work decisions. I was encouraged and impressed by their knowledge.</a:t>
            </a:r>
          </a:p>
          <a:p>
            <a:r>
              <a:rPr lang="en-US" dirty="0"/>
              <a:t>I was able to study in an encouraging and encouraging setting because to my participation in academic support groups. We shared study methods and helped one another understand difficult material.</a:t>
            </a:r>
          </a:p>
          <a:p>
            <a:r>
              <a:rPr lang="en-US" dirty="0"/>
              <a:t>I was able to meet others with similar interests via my participation in clubs and organizations. We worked on campus-wide initiatives and activities together.</a:t>
            </a:r>
          </a:p>
        </p:txBody>
      </p:sp>
    </p:spTree>
    <p:extLst>
      <p:ext uri="{BB962C8B-B14F-4D97-AF65-F5344CB8AC3E}">
        <p14:creationId xmlns:p14="http://schemas.microsoft.com/office/powerpoint/2010/main" val="8339742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C6FF9-2F75-6324-1A80-B98E538FBD16}"/>
              </a:ext>
            </a:extLst>
          </p:cNvPr>
          <p:cNvSpPr>
            <a:spLocks noGrp="1"/>
          </p:cNvSpPr>
          <p:nvPr>
            <p:ph type="title"/>
          </p:nvPr>
        </p:nvSpPr>
        <p:spPr/>
        <p:txBody>
          <a:bodyPr>
            <a:normAutofit/>
          </a:bodyPr>
          <a:lstStyle/>
          <a:p>
            <a:r>
              <a:rPr lang="en-US" sz="3600" dirty="0"/>
              <a:t>Moving Forward in the Educational Institute</a:t>
            </a:r>
          </a:p>
        </p:txBody>
      </p:sp>
      <p:sp>
        <p:nvSpPr>
          <p:cNvPr id="3" name="Content Placeholder 2">
            <a:extLst>
              <a:ext uri="{FF2B5EF4-FFF2-40B4-BE49-F238E27FC236}">
                <a16:creationId xmlns:a16="http://schemas.microsoft.com/office/drawing/2014/main" id="{0DE9F9B8-74F6-4E09-234B-B201C1A359CF}"/>
              </a:ext>
            </a:extLst>
          </p:cNvPr>
          <p:cNvSpPr>
            <a:spLocks noGrp="1"/>
          </p:cNvSpPr>
          <p:nvPr>
            <p:ph idx="1"/>
          </p:nvPr>
        </p:nvSpPr>
        <p:spPr/>
        <p:txBody>
          <a:bodyPr>
            <a:normAutofit fontScale="77500" lnSpcReduction="20000"/>
          </a:bodyPr>
          <a:lstStyle/>
          <a:p>
            <a:r>
              <a:rPr lang="en-US" dirty="0"/>
              <a:t>By evaluating oneself, one might learn more about one's own fortes and growth opportunities.</a:t>
            </a:r>
          </a:p>
          <a:p>
            <a:r>
              <a:rPr lang="en-US" dirty="0"/>
              <a:t>The lessons we take away from our previous experiences are invaluable because they assist us to avoid making the same errors again.</a:t>
            </a:r>
          </a:p>
          <a:p>
            <a:r>
              <a:rPr lang="en-US" dirty="0"/>
              <a:t>Recognizing one's own development encourages a mindset of constant progress.</a:t>
            </a:r>
          </a:p>
          <a:p>
            <a:r>
              <a:rPr lang="en-US" dirty="0"/>
              <a:t>Having well-defined academic and personal development objectives gives both focus and inspiration.</a:t>
            </a:r>
          </a:p>
          <a:p>
            <a:r>
              <a:rPr lang="en-US" dirty="0"/>
              <a:t>The process of formulating strategies lays out the actions that must be taken to successfully complete the designated goals.</a:t>
            </a:r>
          </a:p>
          <a:p>
            <a:r>
              <a:rPr lang="en-US" dirty="0"/>
              <a:t>Having the ability to adjust to the educational landscape is a key benefit of adaptability.</a:t>
            </a:r>
          </a:p>
          <a:p>
            <a:r>
              <a:rPr lang="en-US" dirty="0"/>
              <a:t>A mix of introspection, goal-setting, and flexibility is required for academic progress. My success in academics may be attributed to my willingness to take on new challenges, clarity in setting goals, adaptability to new situations, and dedication to continuing learning. </a:t>
            </a:r>
          </a:p>
          <a:p>
            <a:r>
              <a:rPr lang="en-US" dirty="0"/>
              <a:t>I am dedicated to developing myself, making the most of all available learning opportunities, and making a constructive impact on the academic world as I go down this path. Learning new information is just one aspect of education; just as important is learning how to adapt to new circumstances.</a:t>
            </a:r>
          </a:p>
        </p:txBody>
      </p:sp>
    </p:spTree>
    <p:extLst>
      <p:ext uri="{BB962C8B-B14F-4D97-AF65-F5344CB8AC3E}">
        <p14:creationId xmlns:p14="http://schemas.microsoft.com/office/powerpoint/2010/main" val="32011528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B95E3-8383-CDF4-DA4D-C9779CFC26AD}"/>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EF911A35-40AB-A620-5F0A-3685A97D8168}"/>
              </a:ext>
            </a:extLst>
          </p:cNvPr>
          <p:cNvSpPr>
            <a:spLocks noGrp="1"/>
          </p:cNvSpPr>
          <p:nvPr>
            <p:ph idx="1"/>
          </p:nvPr>
        </p:nvSpPr>
        <p:spPr/>
        <p:txBody>
          <a:bodyPr>
            <a:normAutofit fontScale="62500" lnSpcReduction="20000"/>
          </a:bodyPr>
          <a:lstStyle/>
          <a:p>
            <a:r>
              <a:rPr lang="en-US" dirty="0"/>
              <a:t>Mindset The New Psychology of Success pdf free download - </a:t>
            </a:r>
            <a:r>
              <a:rPr lang="en-US" dirty="0" err="1"/>
              <a:t>BooksFree</a:t>
            </a:r>
            <a:r>
              <a:rPr lang="en-US" dirty="0"/>
              <a:t>. (2022, March 09). Retrieved from </a:t>
            </a:r>
            <a:r>
              <a:rPr lang="en-US" dirty="0">
                <a:hlinkClick r:id="rId2"/>
              </a:rPr>
              <a:t>https://www.booksfree.org/mindset-the-new-psychology-of-success-pdf-free-download-f/</a:t>
            </a:r>
            <a:endParaRPr lang="en-US" dirty="0"/>
          </a:p>
          <a:p>
            <a:r>
              <a:rPr lang="en-US" dirty="0"/>
              <a:t>Brookfield, S. (2015). The skillful teacher: On technique, trust, and responsiveness in the classroom. Faculty Book Gallery. Retrieved from </a:t>
            </a:r>
            <a:r>
              <a:rPr lang="en-US" dirty="0">
                <a:hlinkClick r:id="rId3"/>
              </a:rPr>
              <a:t>https://aura.antioch.edu/facbooks/92/</a:t>
            </a:r>
            <a:endParaRPr lang="en-US" dirty="0"/>
          </a:p>
          <a:p>
            <a:r>
              <a:rPr lang="en-US" dirty="0"/>
              <a:t>Romero, M. (2012). Erikson, E. (1968). Identity Youth and crisis. New York W. W. Norton &amp; Company. References - Scientific Research Publishing. Retrieved from </a:t>
            </a:r>
            <a:r>
              <a:rPr lang="en-US" dirty="0">
                <a:hlinkClick r:id="rId4"/>
              </a:rPr>
              <a:t>https://www.scirp.org/(S(351jmbntvnsjt1aadkposzje))/reference/ReferencesPapers.aspx?ReferenceID=537608</a:t>
            </a:r>
            <a:endParaRPr lang="en-US" dirty="0"/>
          </a:p>
          <a:p>
            <a:r>
              <a:rPr lang="en-US" dirty="0"/>
              <a:t>Harter, S. (2015). The Construction of the Self, Second Edition: Developmental and Sociocultural Foundations. Guilford Publications.</a:t>
            </a:r>
          </a:p>
          <a:p>
            <a:r>
              <a:rPr lang="en-US" dirty="0"/>
              <a:t>Robin, B. (2016). The Power of Digital Storytelling to Support Teaching and Learning. Retrieved from </a:t>
            </a:r>
            <a:r>
              <a:rPr lang="en-US" dirty="0">
                <a:hlinkClick r:id="rId5"/>
              </a:rPr>
              <a:t>https://files.eric.ed.gov/fulltext/EJ1125504.pdf</a:t>
            </a:r>
            <a:endParaRPr lang="en-US" dirty="0"/>
          </a:p>
          <a:p>
            <a:r>
              <a:rPr lang="en-US" dirty="0"/>
              <a:t>Gilliam, E. H., Cranmer, G. A., Kozak, M. A., &amp; </a:t>
            </a:r>
            <a:r>
              <a:rPr lang="en-US" dirty="0" err="1"/>
              <a:t>Ferrill</a:t>
            </a:r>
            <a:r>
              <a:rPr lang="en-US" dirty="0"/>
              <a:t>, M. J. (2019). Cultivating a Culture of Reflection Among Pharmacy Students Through Storytelling. American Journal of Pharmaceutical Education, 84(4), 7633. </a:t>
            </a:r>
            <a:r>
              <a:rPr lang="en-US" dirty="0" err="1"/>
              <a:t>doi</a:t>
            </a:r>
            <a:r>
              <a:rPr lang="en-US" dirty="0"/>
              <a:t>: </a:t>
            </a:r>
            <a:r>
              <a:rPr lang="en-US" dirty="0">
                <a:hlinkClick r:id="rId6"/>
              </a:rPr>
              <a:t>https://doi.org/10.5688/ajpe7633</a:t>
            </a:r>
            <a:endParaRPr lang="en-US" dirty="0"/>
          </a:p>
          <a:p>
            <a:r>
              <a:rPr lang="en-US" dirty="0"/>
              <a:t>Fullan, M. (2020). Michael Fullan on Leading in a Culture of Change. Getting Smart. Retrieved from </a:t>
            </a:r>
            <a:r>
              <a:rPr lang="en-US" dirty="0">
                <a:hlinkClick r:id="rId7"/>
              </a:rPr>
              <a:t>https://www.gettingsmart.com/podcast/michael-fullan-on-leading-in-a-culture-of-change/</a:t>
            </a:r>
            <a:endParaRPr lang="en-US" dirty="0"/>
          </a:p>
          <a:p>
            <a:r>
              <a:rPr lang="en-US" dirty="0"/>
              <a:t>Hussain, A. (2018). 7 Habits of Highly Effective People [Book Summary]. HubSpot. Retrieved from </a:t>
            </a:r>
            <a:r>
              <a:rPr lang="en-US" dirty="0">
                <a:hlinkClick r:id="rId8"/>
              </a:rPr>
              <a:t>https://blog.hubspot.com/sales/habits-of-highly-effective-people-summary</a:t>
            </a:r>
            <a:r>
              <a:rPr lang="en-US" dirty="0"/>
              <a:t> </a:t>
            </a:r>
          </a:p>
        </p:txBody>
      </p:sp>
    </p:spTree>
    <p:extLst>
      <p:ext uri="{BB962C8B-B14F-4D97-AF65-F5344CB8AC3E}">
        <p14:creationId xmlns:p14="http://schemas.microsoft.com/office/powerpoint/2010/main" val="170394516"/>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34</TotalTime>
  <Words>1592</Words>
  <Application>Microsoft Office PowerPoint</Application>
  <PresentationFormat>Widescreen</PresentationFormat>
  <Paragraphs>78</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Wisp</vt:lpstr>
      <vt:lpstr>Reflections on My Educational Journey: Embracing Growth and Progress</vt:lpstr>
      <vt:lpstr>Learning How My Identity Evolved</vt:lpstr>
      <vt:lpstr>Learning How My Identity Evolved</vt:lpstr>
      <vt:lpstr>Educational Background</vt:lpstr>
      <vt:lpstr>Activities Outside of the Classroom</vt:lpstr>
      <vt:lpstr>Connections and Exchanges</vt:lpstr>
      <vt:lpstr>Growth and Introspection</vt:lpstr>
      <vt:lpstr>Possible Challenges and Rewards</vt:lpstr>
      <vt:lpstr>Mobilizing Support for Success</vt:lpstr>
      <vt:lpstr>Moving Forward in the Educational Institute</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Reflections on My Educational Journey: Embracing Growth and Progress</dc:title>
  <dc:creator>Syeda Mehar</dc:creator>
  <cp:lastModifiedBy>Mohammad Qadeer</cp:lastModifiedBy>
  <cp:revision>4</cp:revision>
  <dcterms:created xsi:type="dcterms:W3CDTF">2023-07-16T21:19:42Z</dcterms:created>
  <dcterms:modified xsi:type="dcterms:W3CDTF">2023-07-17T19:30:06Z</dcterms:modified>
</cp:coreProperties>
</file>