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96" r:id="rId1"/>
  </p:sldMasterIdLst>
  <p:notesMasterIdLst>
    <p:notesMasterId r:id="rId43"/>
  </p:notesMasterIdLst>
  <p:sldIdLst>
    <p:sldId id="440" r:id="rId2"/>
    <p:sldId id="589" r:id="rId3"/>
    <p:sldId id="844" r:id="rId4"/>
    <p:sldId id="944" r:id="rId5"/>
    <p:sldId id="849" r:id="rId6"/>
    <p:sldId id="808" r:id="rId7"/>
    <p:sldId id="979" r:id="rId8"/>
    <p:sldId id="895" r:id="rId9"/>
    <p:sldId id="948" r:id="rId10"/>
    <p:sldId id="787" r:id="rId11"/>
    <p:sldId id="918" r:id="rId12"/>
    <p:sldId id="917" r:id="rId13"/>
    <p:sldId id="893" r:id="rId14"/>
    <p:sldId id="865" r:id="rId15"/>
    <p:sldId id="924" r:id="rId16"/>
    <p:sldId id="583" r:id="rId17"/>
    <p:sldId id="930" r:id="rId18"/>
    <p:sldId id="933" r:id="rId19"/>
    <p:sldId id="934" r:id="rId20"/>
    <p:sldId id="935" r:id="rId21"/>
    <p:sldId id="939" r:id="rId22"/>
    <p:sldId id="936" r:id="rId23"/>
    <p:sldId id="937" r:id="rId24"/>
    <p:sldId id="940" r:id="rId25"/>
    <p:sldId id="941" r:id="rId26"/>
    <p:sldId id="991" r:id="rId27"/>
    <p:sldId id="992" r:id="rId28"/>
    <p:sldId id="513" r:id="rId29"/>
    <p:sldId id="962" r:id="rId30"/>
    <p:sldId id="980" r:id="rId31"/>
    <p:sldId id="981" r:id="rId32"/>
    <p:sldId id="963" r:id="rId33"/>
    <p:sldId id="965" r:id="rId34"/>
    <p:sldId id="983" r:id="rId35"/>
    <p:sldId id="982" r:id="rId36"/>
    <p:sldId id="964" r:id="rId37"/>
    <p:sldId id="993" r:id="rId38"/>
    <p:sldId id="984" r:id="rId39"/>
    <p:sldId id="951" r:id="rId40"/>
    <p:sldId id="646" r:id="rId41"/>
    <p:sldId id="994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ia Evans" initials="NE" lastIdx="1" clrIdx="0">
    <p:extLst>
      <p:ext uri="{19B8F6BF-5375-455C-9EA6-DF929625EA0E}">
        <p15:presenceInfo xmlns:p15="http://schemas.microsoft.com/office/powerpoint/2012/main" userId="S::n.evans@uwtsd.ac.uk::73f80963-43f3-41cc-b629-1f52622eac7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706"/>
    <p:restoredTop sz="94618"/>
  </p:normalViewPr>
  <p:slideViewPr>
    <p:cSldViewPr snapToGrid="0" snapToObjects="1">
      <p:cViewPr varScale="1">
        <p:scale>
          <a:sx n="84" d="100"/>
          <a:sy n="84" d="100"/>
        </p:scale>
        <p:origin x="216" y="3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1/14/21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25704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A76D05-421B-4F27-B83C-F1936FBD3907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862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2397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8457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9286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27217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1/14/21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7119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1/14/21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6844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1/14/21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9216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4758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58825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64872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976889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1735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016078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09955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5414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65904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579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4297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7" r:id="rId1"/>
    <p:sldLayoutId id="2147483898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  <p:sldLayoutId id="2147483908" r:id="rId12"/>
    <p:sldLayoutId id="2147483909" r:id="rId13"/>
    <p:sldLayoutId id="2147483910" r:id="rId14"/>
    <p:sldLayoutId id="2147483911" r:id="rId15"/>
    <p:sldLayoutId id="2147483912" r:id="rId16"/>
    <p:sldLayoutId id="214748391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2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tiff"/><Relationship Id="rId3" Type="http://schemas.openxmlformats.org/officeDocument/2006/relationships/image" Target="../media/image8.tiff"/><Relationship Id="rId7" Type="http://schemas.openxmlformats.org/officeDocument/2006/relationships/image" Target="../media/image12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tiff"/><Relationship Id="rId5" Type="http://schemas.openxmlformats.org/officeDocument/2006/relationships/image" Target="../media/image10.tiff"/><Relationship Id="rId4" Type="http://schemas.openxmlformats.org/officeDocument/2006/relationships/image" Target="../media/image9.tif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4.tif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CET:Cwrs%20Sylfaen%202014:Taflen%20Cenedl%20Enwau%20W10.docx!OLE_LINK1" TargetMode="Externa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tiff"/><Relationship Id="rId5" Type="http://schemas.openxmlformats.org/officeDocument/2006/relationships/image" Target="../media/image19.tiff"/><Relationship Id="rId4" Type="http://schemas.openxmlformats.org/officeDocument/2006/relationships/image" Target="../media/image1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2.tiff"/><Relationship Id="rId4" Type="http://schemas.openxmlformats.org/officeDocument/2006/relationships/image" Target="../media/image21.tif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5.tiff"/><Relationship Id="rId4" Type="http://schemas.openxmlformats.org/officeDocument/2006/relationships/image" Target="../media/image24.tif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26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f2f1392a-d87e-4b5e-8590-acb000f7b575" TargetMode="Externa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tiff"/><Relationship Id="rId3" Type="http://schemas.openxmlformats.org/officeDocument/2006/relationships/image" Target="../media/image30.png"/><Relationship Id="rId7" Type="http://schemas.openxmlformats.org/officeDocument/2006/relationships/image" Target="../media/image34.tiff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3.tiff"/><Relationship Id="rId5" Type="http://schemas.openxmlformats.org/officeDocument/2006/relationships/image" Target="../media/image32.tiff"/><Relationship Id="rId4" Type="http://schemas.openxmlformats.org/officeDocument/2006/relationships/image" Target="../media/image31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tiff"/><Relationship Id="rId2" Type="http://schemas.openxmlformats.org/officeDocument/2006/relationships/image" Target="../media/image38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tiff"/><Relationship Id="rId5" Type="http://schemas.openxmlformats.org/officeDocument/2006/relationships/image" Target="../media/image41.tiff"/><Relationship Id="rId4" Type="http://schemas.openxmlformats.org/officeDocument/2006/relationships/image" Target="../media/image40.tiff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tiff"/><Relationship Id="rId2" Type="http://schemas.openxmlformats.org/officeDocument/2006/relationships/image" Target="../media/image38.tif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tiff"/><Relationship Id="rId5" Type="http://schemas.openxmlformats.org/officeDocument/2006/relationships/image" Target="../media/image41.tiff"/><Relationship Id="rId4" Type="http://schemas.openxmlformats.org/officeDocument/2006/relationships/image" Target="../media/image40.tiff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tiff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45.tif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62793" y="229249"/>
            <a:ext cx="11091897" cy="27191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5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115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115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54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1C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2923309" y="5554352"/>
            <a:ext cx="6666740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 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19eg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Ionawr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2021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19.1.2021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67200" y="317763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675721" y="2325230"/>
            <a:ext cx="3097824" cy="345869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8" y="3363132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</a:rPr>
              <a:t>Darlith</a:t>
            </a:r>
            <a:endParaRPr lang="en-US" sz="4000" b="1" dirty="0">
              <a:solidFill>
                <a:schemeClr val="bg1"/>
              </a:solidFill>
            </a:endParaRPr>
          </a:p>
          <a:p>
            <a:pPr algn="ctr"/>
            <a:r>
              <a:rPr lang="en-US" sz="4000" b="1" dirty="0">
                <a:solidFill>
                  <a:schemeClr val="bg1"/>
                </a:solidFill>
              </a:rPr>
              <a:t>12</a:t>
            </a:r>
            <a:endParaRPr lang="en-US" b="1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806" y="6095339"/>
            <a:ext cx="3606800" cy="5588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A091DE0-5742-B94C-A688-8A55858287FA}"/>
              </a:ext>
            </a:extLst>
          </p:cNvPr>
          <p:cNvSpPr txBox="1"/>
          <p:nvPr/>
        </p:nvSpPr>
        <p:spPr>
          <a:xfrm>
            <a:off x="9002111" y="6095339"/>
            <a:ext cx="2926654" cy="369332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hlinkClick r:id="rId5"/>
              </a:rPr>
              <a:t>n.evans@uwtsd.ac.uk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9542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ctr"/>
            <a:r>
              <a:rPr lang="en-GB" sz="4400" b="1" dirty="0">
                <a:latin typeface="+mj-lt"/>
              </a:rPr>
              <a:t>Heddiw, </a:t>
            </a:r>
            <a:r>
              <a:rPr lang="en-GB" sz="4400" b="1" dirty="0" err="1">
                <a:latin typeface="+mj-lt"/>
              </a:rPr>
              <a:t>fe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fyddwn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ni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yn</a:t>
            </a:r>
            <a:r>
              <a:rPr lang="en-GB" sz="4400" b="1" dirty="0">
                <a:latin typeface="+mj-lt"/>
              </a:rPr>
              <a:t>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Today we will…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78481" y="1866061"/>
            <a:ext cx="5687464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gwneud</a:t>
            </a:r>
            <a:r>
              <a:rPr lang="en-US" sz="2800" b="1" dirty="0"/>
              <a:t> y </a:t>
            </a:r>
            <a:r>
              <a:rPr lang="en-US" sz="2800" b="1" dirty="0" err="1"/>
              <a:t>gofrestr</a:t>
            </a:r>
            <a:r>
              <a:rPr lang="en-US" sz="2800" b="1" dirty="0"/>
              <a:t>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Gymraeg</a:t>
            </a:r>
            <a:r>
              <a:rPr lang="en-US" sz="2800" b="1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adolygu</a:t>
            </a:r>
            <a:r>
              <a:rPr lang="en-US" sz="2800" b="1" dirty="0"/>
              <a:t> </a:t>
            </a:r>
            <a:r>
              <a:rPr lang="en-US" sz="2800" b="1" dirty="0" err="1"/>
              <a:t>patrymau</a:t>
            </a:r>
            <a:r>
              <a:rPr lang="en-US" sz="2800" b="1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 err="1"/>
              <a:t>dysgu</a:t>
            </a:r>
            <a:r>
              <a:rPr lang="en-US" sz="2800" b="1" dirty="0"/>
              <a:t> </a:t>
            </a:r>
            <a:r>
              <a:rPr lang="en-US" sz="2800" b="1" dirty="0" err="1"/>
              <a:t>sut</a:t>
            </a:r>
            <a:r>
              <a:rPr lang="en-US" sz="2800" b="1" dirty="0"/>
              <a:t> </a:t>
            </a:r>
            <a:r>
              <a:rPr lang="en-US" sz="2800" b="1" dirty="0" err="1"/>
              <a:t>i</a:t>
            </a:r>
            <a:r>
              <a:rPr lang="en-US" sz="2800" b="1" dirty="0"/>
              <a:t> </a:t>
            </a:r>
            <a:r>
              <a:rPr lang="en-US" sz="2800" b="1" dirty="0" err="1"/>
              <a:t>ofyn</a:t>
            </a:r>
            <a:r>
              <a:rPr lang="en-US" sz="2800" b="1" dirty="0"/>
              <a:t> </a:t>
            </a:r>
            <a:r>
              <a:rPr lang="en-US" sz="2800" b="1" dirty="0" err="1"/>
              <a:t>cwestiynau</a:t>
            </a:r>
            <a:r>
              <a:rPr lang="en-US" sz="2800" b="1" dirty="0"/>
              <a:t>.</a:t>
            </a:r>
          </a:p>
          <a:p>
            <a:endParaRPr lang="en-US" sz="28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64188" y="1862294"/>
            <a:ext cx="5768490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conduct the register in Welsh;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revise Welsh patterns;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learn how to ask questions.</a:t>
            </a:r>
          </a:p>
          <a:p>
            <a:endParaRPr lang="en-US" sz="2800" b="1" dirty="0"/>
          </a:p>
          <a:p>
            <a:endParaRPr lang="en-US" sz="28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10037975" y="597110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5A7933C-9E22-6B41-A206-5BFB13787A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802479" y="597110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215000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352549" y="1601923"/>
            <a:ext cx="5837960" cy="5020549"/>
          </a:xfrm>
          <a:prstGeom prst="rect">
            <a:avLst/>
          </a:prstGeom>
          <a:solidFill>
            <a:schemeClr val="bg1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en-GB" sz="3000" b="1" dirty="0" err="1"/>
              <a:t>Sut</a:t>
            </a:r>
            <a:r>
              <a:rPr lang="en-GB" sz="3000" b="1" dirty="0"/>
              <a:t> </a:t>
            </a:r>
            <a:r>
              <a:rPr lang="en-GB" sz="3000" b="1" dirty="0" err="1">
                <a:solidFill>
                  <a:srgbClr val="FF0000"/>
                </a:solidFill>
              </a:rPr>
              <a:t>mae</a:t>
            </a:r>
            <a:r>
              <a:rPr lang="en-GB" sz="3000" b="1" dirty="0" err="1"/>
              <a:t>’r</a:t>
            </a:r>
            <a:r>
              <a:rPr lang="en-GB" sz="3000" b="1" dirty="0"/>
              <a:t> </a:t>
            </a:r>
            <a:r>
              <a:rPr lang="en-GB" sz="3000" b="1" dirty="0" err="1"/>
              <a:t>tywydd</a:t>
            </a:r>
            <a:r>
              <a:rPr lang="en-GB" sz="3000" b="1" dirty="0"/>
              <a:t> </a:t>
            </a:r>
            <a:r>
              <a:rPr lang="en-GB" sz="3000" b="1" dirty="0" err="1"/>
              <a:t>heddiw</a:t>
            </a:r>
            <a:r>
              <a:rPr lang="en-GB" sz="3000" b="1" dirty="0"/>
              <a:t>?</a:t>
            </a:r>
          </a:p>
          <a:p>
            <a:r>
              <a:rPr lang="en-GB" sz="3000" b="1" dirty="0">
                <a:solidFill>
                  <a:srgbClr val="FF0000"/>
                </a:solidFill>
              </a:rPr>
              <a:t>Mae</a:t>
            </a:r>
            <a:r>
              <a:rPr lang="en-GB" sz="3000" b="1" dirty="0"/>
              <a:t> </a:t>
            </a:r>
            <a:r>
              <a:rPr lang="en-GB" sz="3000" b="1" dirty="0" err="1"/>
              <a:t>hi’n</a:t>
            </a:r>
            <a:r>
              <a:rPr lang="en-GB" sz="3000" b="1" dirty="0"/>
              <a:t> </a:t>
            </a:r>
            <a:r>
              <a:rPr lang="en-GB" sz="3000" b="1" dirty="0" err="1"/>
              <a:t>wyntog</a:t>
            </a:r>
            <a:r>
              <a:rPr lang="en-GB" sz="3000" b="1" dirty="0"/>
              <a:t>.</a:t>
            </a:r>
          </a:p>
          <a:p>
            <a:pPr marL="0" indent="0">
              <a:buNone/>
            </a:pPr>
            <a:endParaRPr lang="en-GB" sz="3000" b="1" dirty="0"/>
          </a:p>
          <a:p>
            <a:r>
              <a:rPr lang="en-GB" sz="3000" b="1" dirty="0" err="1"/>
              <a:t>Sut</a:t>
            </a:r>
            <a:r>
              <a:rPr lang="en-GB" sz="3000" b="1" dirty="0"/>
              <a:t> </a:t>
            </a:r>
            <a:r>
              <a:rPr lang="en-GB" sz="3000" b="1" dirty="0" err="1">
                <a:solidFill>
                  <a:srgbClr val="FF0000"/>
                </a:solidFill>
              </a:rPr>
              <a:t>oedd</a:t>
            </a:r>
            <a:r>
              <a:rPr lang="en-GB" sz="3000" b="1" dirty="0"/>
              <a:t> y </a:t>
            </a:r>
            <a:r>
              <a:rPr lang="en-GB" sz="3000" b="1" dirty="0" err="1"/>
              <a:t>tywydd</a:t>
            </a:r>
            <a:r>
              <a:rPr lang="en-GB" sz="3000" b="1" dirty="0"/>
              <a:t> </a:t>
            </a:r>
            <a:r>
              <a:rPr lang="en-GB" sz="3000" b="1" dirty="0" err="1"/>
              <a:t>ddoe</a:t>
            </a:r>
            <a:r>
              <a:rPr lang="en-GB" sz="3000" b="1" dirty="0"/>
              <a:t>?</a:t>
            </a:r>
          </a:p>
          <a:p>
            <a:r>
              <a:rPr lang="en-GB" sz="3000" b="1" dirty="0" err="1">
                <a:solidFill>
                  <a:srgbClr val="FF0000"/>
                </a:solidFill>
              </a:rPr>
              <a:t>Roedd</a:t>
            </a:r>
            <a:r>
              <a:rPr lang="en-GB" sz="3000" b="1" dirty="0"/>
              <a:t> </a:t>
            </a:r>
            <a:r>
              <a:rPr lang="en-GB" sz="3000" b="1" dirty="0" err="1"/>
              <a:t>hi’n</a:t>
            </a:r>
            <a:r>
              <a:rPr lang="en-GB" sz="3000" b="1" dirty="0"/>
              <a:t> </a:t>
            </a:r>
            <a:r>
              <a:rPr lang="en-GB" sz="3000" b="1" dirty="0" err="1"/>
              <a:t>braf</a:t>
            </a:r>
            <a:r>
              <a:rPr lang="en-GB" sz="3000" b="1" dirty="0"/>
              <a:t>.</a:t>
            </a:r>
          </a:p>
          <a:p>
            <a:pPr marL="0" indent="0">
              <a:buNone/>
            </a:pPr>
            <a:endParaRPr lang="en-GB" sz="3000" b="1" dirty="0"/>
          </a:p>
          <a:p>
            <a:r>
              <a:rPr lang="en-GB" sz="3000" b="1" dirty="0" err="1"/>
              <a:t>Sut</a:t>
            </a:r>
            <a:r>
              <a:rPr lang="en-GB" sz="3000" b="1" dirty="0"/>
              <a:t> </a:t>
            </a:r>
            <a:r>
              <a:rPr lang="en-GB" sz="3000" b="1" dirty="0" err="1">
                <a:solidFill>
                  <a:srgbClr val="FF0000"/>
                </a:solidFill>
              </a:rPr>
              <a:t>bydd</a:t>
            </a:r>
            <a:r>
              <a:rPr lang="en-GB" sz="3000" b="1" dirty="0"/>
              <a:t> y </a:t>
            </a:r>
            <a:r>
              <a:rPr lang="en-GB" sz="3000" b="1" dirty="0" err="1"/>
              <a:t>tywydd</a:t>
            </a:r>
            <a:r>
              <a:rPr lang="en-GB" sz="3000" b="1" dirty="0"/>
              <a:t> </a:t>
            </a:r>
            <a:r>
              <a:rPr lang="en-GB" sz="3000" b="1" dirty="0" err="1"/>
              <a:t>yfory</a:t>
            </a:r>
            <a:r>
              <a:rPr lang="en-GB" sz="3000" b="1" dirty="0"/>
              <a:t>?</a:t>
            </a:r>
          </a:p>
          <a:p>
            <a:r>
              <a:rPr lang="en-GB" sz="3000" b="1" dirty="0" err="1">
                <a:solidFill>
                  <a:srgbClr val="FF0000"/>
                </a:solidFill>
              </a:rPr>
              <a:t>Bydd</a:t>
            </a:r>
            <a:r>
              <a:rPr lang="en-GB" sz="3000" b="1" dirty="0"/>
              <a:t> </a:t>
            </a:r>
            <a:r>
              <a:rPr lang="en-GB" sz="3000" b="1" dirty="0" err="1"/>
              <a:t>hi’n</a:t>
            </a:r>
            <a:r>
              <a:rPr lang="en-GB" sz="3000" b="1" dirty="0"/>
              <a:t> </a:t>
            </a:r>
            <a:r>
              <a:rPr lang="en-GB" sz="3000" b="1" dirty="0" err="1"/>
              <a:t>bwrw</a:t>
            </a:r>
            <a:r>
              <a:rPr lang="en-GB" sz="3000" b="1" dirty="0"/>
              <a:t> </a:t>
            </a:r>
            <a:r>
              <a:rPr lang="en-GB" sz="3000" b="1" dirty="0" err="1"/>
              <a:t>eira</a:t>
            </a:r>
            <a:r>
              <a:rPr lang="en-GB" sz="3000" b="1" dirty="0"/>
              <a:t>!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E077DE-288E-5945-83B0-148C1F83233A}"/>
              </a:ext>
            </a:extLst>
          </p:cNvPr>
          <p:cNvSpPr txBox="1"/>
          <p:nvPr/>
        </p:nvSpPr>
        <p:spPr>
          <a:xfrm>
            <a:off x="715240" y="214299"/>
            <a:ext cx="11061123" cy="64633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 err="1"/>
              <a:t>Trafod</a:t>
            </a:r>
            <a:r>
              <a:rPr lang="en-US" sz="3600" b="1" dirty="0"/>
              <a:t> y </a:t>
            </a:r>
            <a:r>
              <a:rPr lang="en-US" sz="3600" b="1" dirty="0" err="1"/>
              <a:t>tywydd</a:t>
            </a:r>
            <a:r>
              <a:rPr lang="en-US" sz="3600" b="1" dirty="0"/>
              <a:t>…         Discussing the weather …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12A96F-6534-5441-B32F-08A47B29E6B2}"/>
              </a:ext>
            </a:extLst>
          </p:cNvPr>
          <p:cNvSpPr txBox="1"/>
          <p:nvPr/>
        </p:nvSpPr>
        <p:spPr>
          <a:xfrm>
            <a:off x="8513619" y="1740469"/>
            <a:ext cx="2763980" cy="8156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Amser</a:t>
            </a:r>
            <a:r>
              <a:rPr lang="en-US" b="1" dirty="0"/>
              <a:t> </a:t>
            </a:r>
            <a:r>
              <a:rPr lang="en-US" b="1" dirty="0" err="1"/>
              <a:t>presennol</a:t>
            </a:r>
            <a:endParaRPr lang="en-US" b="1" dirty="0"/>
          </a:p>
          <a:p>
            <a:pPr algn="ctr"/>
            <a:endParaRPr lang="en-US" sz="1050" i="1" dirty="0"/>
          </a:p>
          <a:p>
            <a:pPr algn="ctr"/>
            <a:r>
              <a:rPr lang="en-US" i="1" dirty="0"/>
              <a:t>Present tense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FF736A-6EA4-364F-8CE2-9E504A5F9109}"/>
              </a:ext>
            </a:extLst>
          </p:cNvPr>
          <p:cNvSpPr txBox="1"/>
          <p:nvPr/>
        </p:nvSpPr>
        <p:spPr>
          <a:xfrm>
            <a:off x="8513619" y="3435916"/>
            <a:ext cx="2763980" cy="8156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Amser</a:t>
            </a:r>
            <a:r>
              <a:rPr lang="en-US" b="1" dirty="0"/>
              <a:t> </a:t>
            </a:r>
            <a:r>
              <a:rPr lang="en-US" b="1" dirty="0" err="1"/>
              <a:t>gorffennol</a:t>
            </a:r>
            <a:endParaRPr lang="en-US" b="1" dirty="0"/>
          </a:p>
          <a:p>
            <a:pPr algn="ctr"/>
            <a:endParaRPr lang="en-US" sz="1050" i="1" dirty="0"/>
          </a:p>
          <a:p>
            <a:pPr algn="ctr"/>
            <a:r>
              <a:rPr lang="en-US" i="1" dirty="0"/>
              <a:t>Past tense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17761C-E341-9540-B863-C8AA56CEBF55}"/>
              </a:ext>
            </a:extLst>
          </p:cNvPr>
          <p:cNvSpPr txBox="1"/>
          <p:nvPr/>
        </p:nvSpPr>
        <p:spPr>
          <a:xfrm>
            <a:off x="8513619" y="5333989"/>
            <a:ext cx="2763980" cy="81560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Y </a:t>
            </a:r>
            <a:r>
              <a:rPr lang="en-US" b="1" dirty="0" err="1"/>
              <a:t>dyfodol</a:t>
            </a:r>
            <a:endParaRPr lang="en-US" b="1" dirty="0"/>
          </a:p>
          <a:p>
            <a:pPr algn="ctr"/>
            <a:endParaRPr lang="en-US" sz="1050" i="1" dirty="0"/>
          </a:p>
          <a:p>
            <a:pPr algn="ctr"/>
            <a:r>
              <a:rPr lang="en-US" i="1" dirty="0"/>
              <a:t>Future tense</a:t>
            </a:r>
          </a:p>
        </p:txBody>
      </p:sp>
    </p:spTree>
    <p:extLst>
      <p:ext uri="{BB962C8B-B14F-4D97-AF65-F5344CB8AC3E}">
        <p14:creationId xmlns:p14="http://schemas.microsoft.com/office/powerpoint/2010/main" val="1797044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572044"/>
            <a:ext cx="6276108" cy="10464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…..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53292" y="5167412"/>
            <a:ext cx="4170218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….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147954" y="5167412"/>
            <a:ext cx="5950527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Nac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dydy</a:t>
            </a:r>
            <a:r>
              <a:rPr lang="en-US" sz="3600" b="1" dirty="0"/>
              <a:t> hi </a:t>
            </a:r>
            <a:r>
              <a:rPr lang="en-US" sz="3600" b="1" dirty="0" err="1"/>
              <a:t>ddim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…..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2341418" y="2743200"/>
            <a:ext cx="1898073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36083" y="2743200"/>
            <a:ext cx="1589808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0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=  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8946574" y="34782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question =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answer.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86A8BC63-827E-7E4D-B98F-148D70B599F3}"/>
              </a:ext>
            </a:extLst>
          </p:cNvPr>
          <p:cNvSpPr/>
          <p:nvPr/>
        </p:nvSpPr>
        <p:spPr>
          <a:xfrm>
            <a:off x="4145974" y="2760236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bwrw</a:t>
            </a:r>
            <a:r>
              <a:rPr lang="en-US" b="1" dirty="0"/>
              <a:t> </a:t>
            </a:r>
            <a:r>
              <a:rPr lang="en-US" b="1" dirty="0" err="1"/>
              <a:t>glaw</a:t>
            </a:r>
            <a:endParaRPr lang="en-US" b="1" dirty="0"/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D0BCE8DB-A1D7-3F4D-964C-F0634EC3CE44}"/>
              </a:ext>
            </a:extLst>
          </p:cNvPr>
          <p:cNvSpPr/>
          <p:nvPr/>
        </p:nvSpPr>
        <p:spPr>
          <a:xfrm>
            <a:off x="6317676" y="2766983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bwrw</a:t>
            </a:r>
            <a:r>
              <a:rPr lang="en-US" b="1" dirty="0"/>
              <a:t> </a:t>
            </a:r>
            <a:r>
              <a:rPr lang="en-US" b="1" dirty="0" err="1"/>
              <a:t>eira</a:t>
            </a:r>
            <a:endParaRPr lang="en-US" b="1" dirty="0"/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0D67EC94-20E7-184C-9780-280BD36DF106}"/>
              </a:ext>
            </a:extLst>
          </p:cNvPr>
          <p:cNvSpPr/>
          <p:nvPr/>
        </p:nvSpPr>
        <p:spPr>
          <a:xfrm>
            <a:off x="3056659" y="396382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braf</a:t>
            </a:r>
            <a:endParaRPr lang="en-US" b="1" dirty="0"/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8815D05D-157E-2D4C-9058-A489A19C2F24}"/>
              </a:ext>
            </a:extLst>
          </p:cNvPr>
          <p:cNvSpPr/>
          <p:nvPr/>
        </p:nvSpPr>
        <p:spPr>
          <a:xfrm>
            <a:off x="5250875" y="3955825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oer</a:t>
            </a:r>
            <a:endParaRPr lang="en-US" b="1" dirty="0"/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A7CB9775-4446-9E47-98F3-CDC1F8DED792}"/>
              </a:ext>
            </a:extLst>
          </p:cNvPr>
          <p:cNvSpPr/>
          <p:nvPr/>
        </p:nvSpPr>
        <p:spPr>
          <a:xfrm>
            <a:off x="7334252" y="393486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rhewllyd</a:t>
            </a:r>
            <a:endParaRPr lang="en-US" b="1" dirty="0"/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C68EF49D-83BB-F14D-AD0B-F080F824752E}"/>
              </a:ext>
            </a:extLst>
          </p:cNvPr>
          <p:cNvSpPr/>
          <p:nvPr/>
        </p:nvSpPr>
        <p:spPr>
          <a:xfrm>
            <a:off x="1423558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stormus</a:t>
            </a:r>
            <a:endParaRPr lang="en-US" b="1" dirty="0"/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B92F5C40-A5ED-5349-B862-EE6D4AF9282C}"/>
              </a:ext>
            </a:extLst>
          </p:cNvPr>
          <p:cNvSpPr/>
          <p:nvPr/>
        </p:nvSpPr>
        <p:spPr>
          <a:xfrm>
            <a:off x="9123217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boeth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8690658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4E5BCAB9-51A0-AD4D-B4FC-4845A0E70F21}"/>
              </a:ext>
            </a:extLst>
          </p:cNvPr>
          <p:cNvSpPr txBox="1">
            <a:spLocks/>
          </p:cNvSpPr>
          <p:nvPr/>
        </p:nvSpPr>
        <p:spPr>
          <a:xfrm>
            <a:off x="209862" y="271042"/>
            <a:ext cx="11527436" cy="693054"/>
          </a:xfrm>
          <a:prstGeom prst="rect">
            <a:avLst/>
          </a:prstGeom>
          <a:solidFill>
            <a:schemeClr val="tx1"/>
          </a:solidFill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 b="1">
                <a:solidFill>
                  <a:schemeClr val="bg1"/>
                </a:solidFill>
                <a:latin typeface="Segoe Print"/>
              </a:rPr>
              <a:t>Amser cofrestru             Registration time</a:t>
            </a:r>
            <a:r>
              <a:rPr lang="en-US" b="1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2082017" y="1274164"/>
            <a:ext cx="8859786" cy="584775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Do you remember?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389454" y="2241349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99328" y="2596116"/>
            <a:ext cx="3981727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Good afternoon, everyone.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6BD82A-E047-764E-9080-E97BE2C8CD02}"/>
              </a:ext>
            </a:extLst>
          </p:cNvPr>
          <p:cNvSpPr txBox="1"/>
          <p:nvPr/>
        </p:nvSpPr>
        <p:spPr>
          <a:xfrm>
            <a:off x="7176031" y="4892997"/>
            <a:ext cx="4163098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How are you today?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7574201" y="2596116"/>
            <a:ext cx="437499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Is it icy today?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9126358-9FF0-B740-B3D2-5D0CD81633B9}"/>
              </a:ext>
            </a:extLst>
          </p:cNvPr>
          <p:cNvSpPr txBox="1"/>
          <p:nvPr/>
        </p:nvSpPr>
        <p:spPr>
          <a:xfrm>
            <a:off x="7763093" y="6021200"/>
            <a:ext cx="3997206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Sut</a:t>
            </a:r>
            <a:r>
              <a:rPr lang="en-US" b="1" dirty="0"/>
              <a:t> </a:t>
            </a:r>
            <a:r>
              <a:rPr lang="en-US" b="1" dirty="0" err="1">
                <a:solidFill>
                  <a:srgbClr val="FF0000"/>
                </a:solidFill>
              </a:rPr>
              <a:t>ydych</a:t>
            </a:r>
            <a:r>
              <a:rPr lang="en-US" b="1" dirty="0">
                <a:solidFill>
                  <a:srgbClr val="FF0000"/>
                </a:solidFill>
              </a:rPr>
              <a:t> chi </a:t>
            </a:r>
            <a:r>
              <a:rPr lang="en-US" b="1" dirty="0" err="1"/>
              <a:t>heddiw</a:t>
            </a:r>
            <a:r>
              <a:rPr lang="en-US" b="1" dirty="0"/>
              <a:t>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E40DDB9-4541-044E-9CEA-FA10052423E1}"/>
              </a:ext>
            </a:extLst>
          </p:cNvPr>
          <p:cNvSpPr txBox="1"/>
          <p:nvPr/>
        </p:nvSpPr>
        <p:spPr>
          <a:xfrm>
            <a:off x="1585067" y="5698035"/>
            <a:ext cx="4566351" cy="646331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Eisteddwch</a:t>
            </a:r>
            <a:r>
              <a:rPr lang="en-US" b="1" dirty="0"/>
              <a:t>,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dawel</a:t>
            </a:r>
            <a:r>
              <a:rPr lang="en-US" b="1" dirty="0"/>
              <a:t>, </a:t>
            </a:r>
            <a:r>
              <a:rPr lang="en-US" b="1" dirty="0" err="1"/>
              <a:t>ar</a:t>
            </a:r>
            <a:r>
              <a:rPr lang="en-US" b="1" dirty="0"/>
              <a:t> y mat.</a:t>
            </a:r>
          </a:p>
          <a:p>
            <a:pPr algn="ctr"/>
            <a:r>
              <a:rPr lang="en-US" b="1" dirty="0" err="1"/>
              <a:t>Eisteddwch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y mat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dawel</a:t>
            </a:r>
            <a:r>
              <a:rPr lang="en-US" b="1" dirty="0"/>
              <a:t>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68373FA-4E5E-134A-A3E5-4442F1D68C19}"/>
              </a:ext>
            </a:extLst>
          </p:cNvPr>
          <p:cNvSpPr txBox="1"/>
          <p:nvPr/>
        </p:nvSpPr>
        <p:spPr>
          <a:xfrm>
            <a:off x="8222359" y="3423657"/>
            <a:ext cx="3078675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b="1" dirty="0" err="1"/>
              <a:t>hi’n</a:t>
            </a:r>
            <a:r>
              <a:rPr lang="en-US" b="1" dirty="0"/>
              <a:t> </a:t>
            </a:r>
            <a:r>
              <a:rPr lang="en-US" b="1" dirty="0" err="1"/>
              <a:t>rhewllyd</a:t>
            </a:r>
            <a:r>
              <a:rPr lang="en-US" b="1" dirty="0"/>
              <a:t> </a:t>
            </a:r>
            <a:r>
              <a:rPr lang="en-US" b="1" dirty="0" err="1"/>
              <a:t>heddiw</a:t>
            </a:r>
            <a:r>
              <a:rPr lang="en-US" b="1" dirty="0"/>
              <a:t>?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060AF4-2E04-F548-85FA-1C801F94E847}"/>
              </a:ext>
            </a:extLst>
          </p:cNvPr>
          <p:cNvSpPr txBox="1"/>
          <p:nvPr/>
        </p:nvSpPr>
        <p:spPr>
          <a:xfrm>
            <a:off x="934840" y="3688187"/>
            <a:ext cx="3076335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Prynhawn</a:t>
            </a:r>
            <a:r>
              <a:rPr lang="en-US" b="1" dirty="0"/>
              <a:t> da, </a:t>
            </a:r>
            <a:r>
              <a:rPr lang="en-US" b="1" dirty="0" err="1"/>
              <a:t>bawb</a:t>
            </a:r>
            <a:r>
              <a:rPr lang="en-US" b="1" dirty="0"/>
              <a:t>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D88521E-F9FA-8A4B-8D36-51216B523A09}"/>
              </a:ext>
            </a:extLst>
          </p:cNvPr>
          <p:cNvSpPr txBox="1"/>
          <p:nvPr/>
        </p:nvSpPr>
        <p:spPr>
          <a:xfrm>
            <a:off x="900127" y="4618041"/>
            <a:ext cx="4805152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Sit, quietly, on the mat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297081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8" grpId="0" animBg="1"/>
      <p:bldP spid="9" grpId="0" animBg="1"/>
      <p:bldP spid="14" grpId="0" animBg="1"/>
      <p:bldP spid="15" grpId="0" animBg="1"/>
      <p:bldP spid="17" grpId="0" animBg="1"/>
      <p:bldP spid="18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y </a:t>
            </a:r>
            <a:r>
              <a:rPr lang="en-US" b="1" dirty="0" err="1">
                <a:solidFill>
                  <a:schemeClr val="bg1"/>
                </a:solidFill>
              </a:rPr>
              <a:t>dosbarth</a:t>
            </a:r>
            <a:r>
              <a:rPr lang="en-US" b="1" dirty="0">
                <a:solidFill>
                  <a:schemeClr val="bg1"/>
                </a:solidFill>
              </a:rPr>
              <a:t>…                    In the classroom 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585546" y="1371600"/>
            <a:ext cx="7441324" cy="132343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400" b="1" i="1" dirty="0"/>
              <a:t>Which day is it today?                     </a:t>
            </a:r>
          </a:p>
          <a:p>
            <a:endParaRPr lang="en-US" sz="20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0461FE-A75C-474A-9FE6-A6A238D989FA}"/>
              </a:ext>
            </a:extLst>
          </p:cNvPr>
          <p:cNvSpPr txBox="1"/>
          <p:nvPr/>
        </p:nvSpPr>
        <p:spPr>
          <a:xfrm>
            <a:off x="592666" y="3637205"/>
            <a:ext cx="10873047" cy="276998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dd</a:t>
            </a:r>
            <a:r>
              <a:rPr lang="en-US" sz="4800" b="1" dirty="0" err="1"/>
              <a:t>iwrnod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dd</a:t>
            </a:r>
            <a:r>
              <a:rPr lang="en-US" sz="4800" b="1" dirty="0" err="1"/>
              <a:t>ydd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endParaRPr lang="en-US" sz="2000" b="1" dirty="0"/>
          </a:p>
        </p:txBody>
      </p:sp>
    </p:spTree>
    <p:extLst>
      <p:ext uri="{BB962C8B-B14F-4D97-AF65-F5344CB8AC3E}">
        <p14:creationId xmlns:p14="http://schemas.microsoft.com/office/powerpoint/2010/main" val="296491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309377"/>
            <a:ext cx="6276108" cy="135421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…..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pPr algn="ctr"/>
            <a:r>
              <a:rPr lang="en-US" sz="2000" b="1" i="1" dirty="0"/>
              <a:t>Is it …… today?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53292" y="5167412"/>
            <a:ext cx="4170218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….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147954" y="5167412"/>
            <a:ext cx="5950527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Nac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dydy</a:t>
            </a:r>
            <a:r>
              <a:rPr lang="en-US" sz="3600" b="1" dirty="0"/>
              <a:t> hi </a:t>
            </a:r>
            <a:r>
              <a:rPr lang="en-US" sz="3600" b="1" dirty="0" err="1"/>
              <a:t>ddim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…..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2341418" y="2743200"/>
            <a:ext cx="1898073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36083" y="2743200"/>
            <a:ext cx="1589808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0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=  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8946574" y="34782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question =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answer.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86A8BC63-827E-7E4D-B98F-148D70B599F3}"/>
              </a:ext>
            </a:extLst>
          </p:cNvPr>
          <p:cNvSpPr/>
          <p:nvPr/>
        </p:nvSpPr>
        <p:spPr>
          <a:xfrm>
            <a:off x="4145974" y="2760236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Llun</a:t>
            </a:r>
            <a:endParaRPr lang="en-US" b="1" dirty="0"/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D0BCE8DB-A1D7-3F4D-964C-F0634EC3CE44}"/>
              </a:ext>
            </a:extLst>
          </p:cNvPr>
          <p:cNvSpPr/>
          <p:nvPr/>
        </p:nvSpPr>
        <p:spPr>
          <a:xfrm>
            <a:off x="6317676" y="2766983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0D67EC94-20E7-184C-9780-280BD36DF106}"/>
              </a:ext>
            </a:extLst>
          </p:cNvPr>
          <p:cNvSpPr/>
          <p:nvPr/>
        </p:nvSpPr>
        <p:spPr>
          <a:xfrm>
            <a:off x="3056659" y="396382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Iau</a:t>
            </a:r>
            <a:endParaRPr lang="en-US" b="1" dirty="0"/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8815D05D-157E-2D4C-9058-A489A19C2F24}"/>
              </a:ext>
            </a:extLst>
          </p:cNvPr>
          <p:cNvSpPr/>
          <p:nvPr/>
        </p:nvSpPr>
        <p:spPr>
          <a:xfrm>
            <a:off x="5250875" y="3955825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Gwener</a:t>
            </a:r>
            <a:endParaRPr lang="en-US" b="1" dirty="0"/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A7CB9775-4446-9E47-98F3-CDC1F8DED792}"/>
              </a:ext>
            </a:extLst>
          </p:cNvPr>
          <p:cNvSpPr/>
          <p:nvPr/>
        </p:nvSpPr>
        <p:spPr>
          <a:xfrm>
            <a:off x="7334252" y="393486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Sadwrn</a:t>
            </a:r>
            <a:endParaRPr lang="en-US" b="1" dirty="0"/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C68EF49D-83BB-F14D-AD0B-F080F824752E}"/>
              </a:ext>
            </a:extLst>
          </p:cNvPr>
          <p:cNvSpPr/>
          <p:nvPr/>
        </p:nvSpPr>
        <p:spPr>
          <a:xfrm>
            <a:off x="1423558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Sul</a:t>
            </a: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B92F5C40-A5ED-5349-B862-EE6D4AF9282C}"/>
              </a:ext>
            </a:extLst>
          </p:cNvPr>
          <p:cNvSpPr/>
          <p:nvPr/>
        </p:nvSpPr>
        <p:spPr>
          <a:xfrm>
            <a:off x="9123217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Mercher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8123715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8" y="1065817"/>
            <a:ext cx="6956021" cy="144655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/>
              <a:t>Ga’ </a:t>
            </a:r>
            <a:r>
              <a:rPr lang="en-US" sz="3200" b="1" i="1" dirty="0" err="1"/>
              <a:t>i</a:t>
            </a:r>
            <a:r>
              <a:rPr lang="en-US" sz="3200" b="1" i="1" dirty="0"/>
              <a:t> </a:t>
            </a:r>
            <a:r>
              <a:rPr lang="en-US" sz="3200" b="1" i="1" dirty="0" err="1">
                <a:solidFill>
                  <a:srgbClr val="FF0000"/>
                </a:solidFill>
              </a:rPr>
              <a:t>dd</a:t>
            </a:r>
            <a:r>
              <a:rPr lang="en-US" sz="3200" b="1" i="1" dirty="0" err="1"/>
              <a:t>wr</a:t>
            </a:r>
            <a:r>
              <a:rPr lang="en-US" sz="3200" b="1" i="1" dirty="0"/>
              <a:t>, </a:t>
            </a:r>
            <a:r>
              <a:rPr lang="en-US" sz="3200" b="1" i="1" dirty="0" err="1"/>
              <a:t>os</a:t>
            </a:r>
            <a:r>
              <a:rPr lang="en-US" sz="3200" b="1" i="1" dirty="0"/>
              <a:t> </a:t>
            </a:r>
            <a:r>
              <a:rPr lang="en-US" sz="3200" b="1" i="1" dirty="0" err="1"/>
              <a:t>gwelwch</a:t>
            </a:r>
            <a:r>
              <a:rPr lang="en-US" sz="3200" b="1" i="1" dirty="0"/>
              <a:t> </a:t>
            </a:r>
            <a:r>
              <a:rPr lang="en-US" sz="3200" b="1" i="1" dirty="0" err="1"/>
              <a:t>yn</a:t>
            </a:r>
            <a:r>
              <a:rPr lang="en-US" sz="3200" b="1" i="1" dirty="0"/>
              <a:t> </a:t>
            </a:r>
            <a:r>
              <a:rPr lang="en-US" sz="3200" b="1" i="1" dirty="0" err="1"/>
              <a:t>dda</a:t>
            </a:r>
            <a:r>
              <a:rPr lang="en-US" sz="3200" b="1" i="1" dirty="0"/>
              <a:t>?</a:t>
            </a:r>
          </a:p>
          <a:p>
            <a:pPr algn="ctr"/>
            <a:endParaRPr lang="en-US" sz="3200" b="1" i="1" dirty="0"/>
          </a:p>
          <a:p>
            <a:pPr algn="ctr"/>
            <a:r>
              <a:rPr lang="en-US" sz="2400" b="1" i="1" dirty="0"/>
              <a:t>Can I have some water, please?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407179" y="4619953"/>
            <a:ext cx="5958840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 err="1"/>
              <a:t>Cei</a:t>
            </a:r>
            <a:r>
              <a:rPr lang="en-US" sz="3200" b="1" i="1" dirty="0"/>
              <a:t>.</a:t>
            </a:r>
          </a:p>
          <a:p>
            <a:pPr algn="ctr"/>
            <a:endParaRPr lang="en-US" sz="2400" b="1" i="1" dirty="0"/>
          </a:p>
          <a:p>
            <a:pPr algn="ctr"/>
            <a:r>
              <a:rPr lang="en-US" sz="2400" b="1" i="1" dirty="0"/>
              <a:t>Yes, you can.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>
            <a:off x="6197484" y="2773680"/>
            <a:ext cx="0" cy="1584960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2" name="12-Point Star 11">
            <a:extLst>
              <a:ext uri="{FF2B5EF4-FFF2-40B4-BE49-F238E27FC236}">
                <a16:creationId xmlns:a16="http://schemas.microsoft.com/office/drawing/2014/main" id="{FF8BA8DC-D38F-ED41-AFA0-DC0BE35CE913}"/>
              </a:ext>
            </a:extLst>
          </p:cNvPr>
          <p:cNvSpPr/>
          <p:nvPr/>
        </p:nvSpPr>
        <p:spPr>
          <a:xfrm>
            <a:off x="8778934" y="2056060"/>
            <a:ext cx="3245426" cy="336938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/>
              <a:t>Remember I </a:t>
            </a:r>
            <a:r>
              <a:rPr lang="en-US" b="1" i="1" dirty="0"/>
              <a:t>(fi) </a:t>
            </a:r>
            <a:r>
              <a:rPr lang="en-US" b="1" dirty="0"/>
              <a:t>in the question = You </a:t>
            </a:r>
            <a:r>
              <a:rPr lang="en-US" b="1" i="1" dirty="0"/>
              <a:t>(</a:t>
            </a:r>
            <a:r>
              <a:rPr lang="en-US" b="1" i="1" dirty="0" err="1"/>
              <a:t>ti</a:t>
            </a:r>
            <a:r>
              <a:rPr lang="en-US" b="1" i="1" dirty="0"/>
              <a:t>) </a:t>
            </a:r>
            <a:r>
              <a:rPr lang="en-US" b="1" dirty="0"/>
              <a:t>in the answer.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175434-49C5-8D43-A79F-ABAB88E362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6104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8" y="1065817"/>
            <a:ext cx="6956021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/>
              <a:t>Ga’ </a:t>
            </a:r>
            <a:r>
              <a:rPr lang="en-US" sz="3200" b="1" i="1" dirty="0" err="1"/>
              <a:t>i</a:t>
            </a:r>
            <a:r>
              <a:rPr lang="en-US" sz="3200" b="1" i="1" dirty="0"/>
              <a:t> </a:t>
            </a:r>
            <a:r>
              <a:rPr lang="en-US" sz="3200" b="1" i="1" dirty="0" err="1">
                <a:solidFill>
                  <a:srgbClr val="FF0000"/>
                </a:solidFill>
              </a:rPr>
              <a:t>fynd</a:t>
            </a:r>
            <a:r>
              <a:rPr lang="en-US" sz="3200" b="1" i="1" dirty="0">
                <a:solidFill>
                  <a:srgbClr val="FF0000"/>
                </a:solidFill>
              </a:rPr>
              <a:t> </a:t>
            </a:r>
            <a:r>
              <a:rPr lang="en-US" sz="3200" b="1" i="1" dirty="0" err="1">
                <a:solidFill>
                  <a:srgbClr val="FF0000"/>
                </a:solidFill>
              </a:rPr>
              <a:t>i’r</a:t>
            </a:r>
            <a:r>
              <a:rPr lang="en-US" sz="3200" b="1" i="1" dirty="0">
                <a:solidFill>
                  <a:srgbClr val="FF0000"/>
                </a:solidFill>
              </a:rPr>
              <a:t> ty </a:t>
            </a:r>
            <a:r>
              <a:rPr lang="en-US" sz="3200" b="1" i="1" dirty="0" err="1">
                <a:solidFill>
                  <a:srgbClr val="FF0000"/>
                </a:solidFill>
              </a:rPr>
              <a:t>bach</a:t>
            </a:r>
            <a:r>
              <a:rPr lang="en-US" sz="3200" b="1" i="1" dirty="0"/>
              <a:t>, </a:t>
            </a:r>
            <a:r>
              <a:rPr lang="en-US" sz="3200" b="1" i="1" dirty="0" err="1"/>
              <a:t>os</a:t>
            </a:r>
            <a:r>
              <a:rPr lang="en-US" sz="3200" b="1" i="1" dirty="0"/>
              <a:t> </a:t>
            </a:r>
            <a:r>
              <a:rPr lang="en-US" sz="3200" b="1" i="1" dirty="0" err="1"/>
              <a:t>gwelwch</a:t>
            </a:r>
            <a:r>
              <a:rPr lang="en-US" sz="3200" b="1" i="1" dirty="0"/>
              <a:t> </a:t>
            </a:r>
            <a:r>
              <a:rPr lang="en-US" sz="3200" b="1" i="1" dirty="0" err="1"/>
              <a:t>yn</a:t>
            </a:r>
            <a:r>
              <a:rPr lang="en-US" sz="3200" b="1" i="1" dirty="0"/>
              <a:t> </a:t>
            </a:r>
            <a:r>
              <a:rPr lang="en-US" sz="3200" b="1" i="1" dirty="0" err="1"/>
              <a:t>dda</a:t>
            </a:r>
            <a:r>
              <a:rPr lang="en-US" sz="3200" b="1" i="1" dirty="0"/>
              <a:t>?</a:t>
            </a:r>
          </a:p>
          <a:p>
            <a:pPr algn="ctr"/>
            <a:endParaRPr lang="en-US" sz="3200" b="1" i="1" dirty="0"/>
          </a:p>
          <a:p>
            <a:pPr algn="ctr"/>
            <a:r>
              <a:rPr lang="en-US" sz="2400" b="1" i="1" dirty="0"/>
              <a:t>Can I have some paint, please?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407179" y="4619953"/>
            <a:ext cx="5958840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i="1" dirty="0" err="1"/>
              <a:t>Cei</a:t>
            </a:r>
            <a:r>
              <a:rPr lang="en-US" sz="3200" b="1" i="1" dirty="0"/>
              <a:t>.</a:t>
            </a:r>
          </a:p>
          <a:p>
            <a:pPr algn="ctr"/>
            <a:endParaRPr lang="en-US" sz="2400" b="1" i="1" dirty="0"/>
          </a:p>
          <a:p>
            <a:pPr algn="ctr"/>
            <a:r>
              <a:rPr lang="en-US" sz="2400" b="1" i="1" dirty="0"/>
              <a:t>Yes, you can.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>
            <a:off x="6197484" y="2773680"/>
            <a:ext cx="0" cy="1584960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2" name="12-Point Star 11">
            <a:extLst>
              <a:ext uri="{FF2B5EF4-FFF2-40B4-BE49-F238E27FC236}">
                <a16:creationId xmlns:a16="http://schemas.microsoft.com/office/drawing/2014/main" id="{FF8BA8DC-D38F-ED41-AFA0-DC0BE35CE913}"/>
              </a:ext>
            </a:extLst>
          </p:cNvPr>
          <p:cNvSpPr/>
          <p:nvPr/>
        </p:nvSpPr>
        <p:spPr>
          <a:xfrm>
            <a:off x="8778934" y="2056060"/>
            <a:ext cx="3245426" cy="336938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/>
              <a:t>Remember I </a:t>
            </a:r>
            <a:r>
              <a:rPr lang="en-US" b="1" i="1" dirty="0"/>
              <a:t>(fi) </a:t>
            </a:r>
            <a:r>
              <a:rPr lang="en-US" b="1" dirty="0"/>
              <a:t>in the question = You </a:t>
            </a:r>
            <a:r>
              <a:rPr lang="en-US" b="1" i="1" dirty="0"/>
              <a:t>(</a:t>
            </a:r>
            <a:r>
              <a:rPr lang="en-US" b="1" i="1" dirty="0" err="1"/>
              <a:t>ti</a:t>
            </a:r>
            <a:r>
              <a:rPr lang="en-US" b="1" i="1" dirty="0"/>
              <a:t>) </a:t>
            </a:r>
            <a:r>
              <a:rPr lang="en-US" b="1" dirty="0"/>
              <a:t>in the answer.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645F357-53D3-2F4A-9697-FF3E6D6A52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13959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462A-520B-F54F-A518-73E2C8A39E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724" y="97637"/>
            <a:ext cx="10859840" cy="719781"/>
          </a:xfrm>
          <a:solidFill>
            <a:schemeClr val="tx1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Y </a:t>
            </a:r>
            <a:r>
              <a:rPr lang="en-US" b="1" dirty="0" err="1">
                <a:solidFill>
                  <a:schemeClr val="bg1"/>
                </a:solidFill>
              </a:rPr>
              <a:t>Treigladau</a:t>
            </a:r>
            <a:r>
              <a:rPr lang="en-US" b="1" dirty="0">
                <a:solidFill>
                  <a:schemeClr val="bg1"/>
                </a:solidFill>
              </a:rPr>
              <a:t>                                  The mutations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43BB6C-64A8-8E45-A357-99A31E6076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3665" y="1421906"/>
            <a:ext cx="7327899" cy="517401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80F793D-16DD-674B-8FCA-5846AF6CDD67}"/>
              </a:ext>
            </a:extLst>
          </p:cNvPr>
          <p:cNvSpPr txBox="1"/>
          <p:nvPr/>
        </p:nvSpPr>
        <p:spPr>
          <a:xfrm>
            <a:off x="318654" y="1421906"/>
            <a:ext cx="3643746" cy="175432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What are mutations?</a:t>
            </a:r>
          </a:p>
          <a:p>
            <a:r>
              <a:rPr lang="en-US" dirty="0"/>
              <a:t>A mutation is when a consonant changes at the beginning of a word which occurs because of a word or phrase preceding it.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DA0BF0-EF7A-9C4F-A4EE-7E43E93E918C}"/>
              </a:ext>
            </a:extLst>
          </p:cNvPr>
          <p:cNvSpPr txBox="1"/>
          <p:nvPr/>
        </p:nvSpPr>
        <p:spPr>
          <a:xfrm>
            <a:off x="8007929" y="5164756"/>
            <a:ext cx="3269672" cy="1169551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400" b="1" u="sng" dirty="0"/>
              <a:t>We have three different kinds of mutations:</a:t>
            </a:r>
          </a:p>
          <a:p>
            <a:pPr marL="342900" indent="-342900">
              <a:buAutoNum type="arabicPeriod"/>
            </a:pP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meddal</a:t>
            </a:r>
            <a:r>
              <a:rPr lang="en-US" sz="1400" dirty="0"/>
              <a:t> / </a:t>
            </a:r>
            <a:r>
              <a:rPr lang="en-US" sz="1400" i="1" dirty="0"/>
              <a:t>Soft mutation</a:t>
            </a:r>
          </a:p>
          <a:p>
            <a:r>
              <a:rPr lang="en-US" sz="1400" dirty="0"/>
              <a:t>2. </a:t>
            </a: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trwynol</a:t>
            </a:r>
            <a:r>
              <a:rPr lang="en-US" sz="1400" dirty="0"/>
              <a:t> / </a:t>
            </a:r>
            <a:r>
              <a:rPr lang="en-US" sz="1400" i="1" dirty="0"/>
              <a:t>Nasal mutation</a:t>
            </a:r>
          </a:p>
          <a:p>
            <a:r>
              <a:rPr lang="en-US" sz="1400" dirty="0"/>
              <a:t>3. </a:t>
            </a:r>
            <a:r>
              <a:rPr lang="en-US" sz="1400" dirty="0" err="1"/>
              <a:t>Treiglad</a:t>
            </a:r>
            <a:r>
              <a:rPr lang="en-US" sz="1400" dirty="0"/>
              <a:t> </a:t>
            </a:r>
            <a:r>
              <a:rPr lang="en-US" sz="1400" dirty="0" err="1"/>
              <a:t>llaes</a:t>
            </a:r>
            <a:r>
              <a:rPr lang="en-US" sz="1400" dirty="0"/>
              <a:t> / </a:t>
            </a:r>
            <a:r>
              <a:rPr lang="en-US" sz="1400" i="1" dirty="0"/>
              <a:t>Aspirate mutation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09D059-FB6A-7F4E-9BFB-70615083B233}"/>
              </a:ext>
            </a:extLst>
          </p:cNvPr>
          <p:cNvSpPr txBox="1"/>
          <p:nvPr/>
        </p:nvSpPr>
        <p:spPr>
          <a:xfrm>
            <a:off x="6206837" y="914401"/>
            <a:ext cx="1219199" cy="58477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Soft mutation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E387A2-CF71-BD48-B2B6-588CD8CB425A}"/>
              </a:ext>
            </a:extLst>
          </p:cNvPr>
          <p:cNvSpPr txBox="1"/>
          <p:nvPr/>
        </p:nvSpPr>
        <p:spPr>
          <a:xfrm>
            <a:off x="7924801" y="931185"/>
            <a:ext cx="1219199" cy="58477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Nasal mutation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3E29D5-FAEC-184A-993D-0A1E040E4F14}"/>
              </a:ext>
            </a:extLst>
          </p:cNvPr>
          <p:cNvSpPr txBox="1"/>
          <p:nvPr/>
        </p:nvSpPr>
        <p:spPr>
          <a:xfrm>
            <a:off x="9642765" y="914401"/>
            <a:ext cx="1219199" cy="58477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Aspirate mutation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13B9D0-F5B8-154F-A23D-A3064EE3DDEA}"/>
              </a:ext>
            </a:extLst>
          </p:cNvPr>
          <p:cNvSpPr txBox="1"/>
          <p:nvPr/>
        </p:nvSpPr>
        <p:spPr>
          <a:xfrm>
            <a:off x="611724" y="4569502"/>
            <a:ext cx="2687782" cy="120032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Dim </a:t>
            </a:r>
            <a:r>
              <a:rPr lang="en-US" b="1" dirty="0" err="1"/>
              <a:t>ond</a:t>
            </a:r>
            <a:r>
              <a:rPr lang="en-US" b="1" dirty="0"/>
              <a:t> y 9 </a:t>
            </a:r>
            <a:r>
              <a:rPr lang="en-US" b="1" dirty="0" err="1"/>
              <a:t>llythyren</a:t>
            </a:r>
            <a:r>
              <a:rPr lang="en-US" b="1" dirty="0"/>
              <a:t> </a:t>
            </a:r>
            <a:r>
              <a:rPr lang="en-US" b="1" dirty="0" err="1"/>
              <a:t>yma</a:t>
            </a:r>
            <a:r>
              <a:rPr lang="en-US" b="1" dirty="0"/>
              <a:t> </a:t>
            </a:r>
            <a:r>
              <a:rPr lang="en-US" b="1" dirty="0" err="1"/>
              <a:t>sy’n</a:t>
            </a:r>
            <a:r>
              <a:rPr lang="en-US" b="1" dirty="0"/>
              <a:t> </a:t>
            </a:r>
            <a:r>
              <a:rPr lang="en-US" b="1" dirty="0" err="1"/>
              <a:t>treiglo</a:t>
            </a:r>
            <a:r>
              <a:rPr lang="en-US" b="1" dirty="0"/>
              <a:t>.</a:t>
            </a:r>
          </a:p>
          <a:p>
            <a:pPr algn="ctr"/>
            <a:r>
              <a:rPr lang="en-US" i="1" dirty="0"/>
              <a:t>Only these 9 letters mutate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DDFE676B-3EDD-FC4D-BC2A-4EC021C82AFA}"/>
              </a:ext>
            </a:extLst>
          </p:cNvPr>
          <p:cNvCxnSpPr>
            <a:cxnSpLocks/>
            <a:stCxn id="10" idx="3"/>
          </p:cNvCxnSpPr>
          <p:nvPr/>
        </p:nvCxnSpPr>
        <p:spPr>
          <a:xfrm flipV="1">
            <a:off x="3299506" y="3780721"/>
            <a:ext cx="1300203" cy="1388946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>
            <a:extLst>
              <a:ext uri="{FF2B5EF4-FFF2-40B4-BE49-F238E27FC236}">
                <a16:creationId xmlns:a16="http://schemas.microsoft.com/office/drawing/2014/main" id="{A20A0CCA-E1BC-C64D-A3C8-40FF23226B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30129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37338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661160" y="400169"/>
            <a:ext cx="87172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hwn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</a:p>
          <a:p>
            <a:pPr algn="ctr"/>
            <a:r>
              <a:rPr lang="en-US" sz="4000" i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What is this?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1B72DAA5-7388-0449-A957-EBDF868846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02825" y="2605556"/>
            <a:ext cx="2092335" cy="27933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AB60BBE-EA46-A749-9458-C9106CD995B2}"/>
              </a:ext>
            </a:extLst>
          </p:cNvPr>
          <p:cNvSpPr txBox="1"/>
          <p:nvPr/>
        </p:nvSpPr>
        <p:spPr>
          <a:xfrm>
            <a:off x="3817620" y="5593080"/>
            <a:ext cx="4404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pensil</a:t>
            </a:r>
            <a:endParaRPr lang="en-US" sz="540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A3E3C04-E37C-574E-8521-7868950B59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118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09C828-7D40-A343-A4F5-B92A65B80C88}"/>
              </a:ext>
            </a:extLst>
          </p:cNvPr>
          <p:cNvSpPr txBox="1"/>
          <p:nvPr/>
        </p:nvSpPr>
        <p:spPr>
          <a:xfrm>
            <a:off x="1661160" y="400169"/>
            <a:ext cx="871728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Beth </a:t>
            </a:r>
            <a:r>
              <a:rPr lang="en-US" sz="8800" b="1" dirty="0" err="1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ydy</a:t>
            </a:r>
            <a:r>
              <a:rPr lang="en-US" sz="8800" b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hon?</a:t>
            </a:r>
          </a:p>
          <a:p>
            <a:pPr algn="ctr"/>
            <a:r>
              <a:rPr lang="en-US" sz="4000" i="1" dirty="0">
                <a:solidFill>
                  <a:schemeClr val="accent3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What is this?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306ABE-1E1E-CE4D-B81A-E1997684FC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3665" y="2645410"/>
            <a:ext cx="2772270" cy="262763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8923453-B6B0-B749-84DC-CBEBB4C3A896}"/>
              </a:ext>
            </a:extLst>
          </p:cNvPr>
          <p:cNvSpPr txBox="1"/>
          <p:nvPr/>
        </p:nvSpPr>
        <p:spPr>
          <a:xfrm>
            <a:off x="3817620" y="5593080"/>
            <a:ext cx="44043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cadair</a:t>
            </a:r>
            <a:endParaRPr lang="en-US" sz="54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8805FA5-2DC0-E043-B6DB-BA25953B63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3317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065817"/>
            <a:ext cx="6276108" cy="141577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Pa </a:t>
            </a:r>
            <a:r>
              <a:rPr lang="en-US" sz="4400" b="1" dirty="0" err="1">
                <a:solidFill>
                  <a:srgbClr val="FF0000"/>
                </a:solidFill>
              </a:rPr>
              <a:t>l</a:t>
            </a:r>
            <a:r>
              <a:rPr lang="en-US" sz="4400" b="1" dirty="0" err="1"/>
              <a:t>iw</a:t>
            </a:r>
            <a:r>
              <a:rPr lang="en-US" sz="4400" b="1" dirty="0"/>
              <a:t> </a:t>
            </a:r>
            <a:r>
              <a:rPr lang="en-US" sz="4400" b="1" dirty="0" err="1"/>
              <a:t>ydy’r</a:t>
            </a:r>
            <a:r>
              <a:rPr lang="en-US" sz="4400" b="1" dirty="0"/>
              <a:t> ……?</a:t>
            </a:r>
          </a:p>
          <a:p>
            <a:pPr algn="ctr"/>
            <a:r>
              <a:rPr lang="en-US" sz="2400" b="1" i="1" dirty="0"/>
              <a:t>Which </a:t>
            </a:r>
            <a:r>
              <a:rPr lang="en-US" sz="2400" b="1" i="1" dirty="0" err="1"/>
              <a:t>colour</a:t>
            </a:r>
            <a:r>
              <a:rPr lang="en-US" sz="2400" b="1" i="1" dirty="0"/>
              <a:t> is the …?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056659" y="4691962"/>
            <a:ext cx="5958840" cy="196977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Mae’r</a:t>
            </a:r>
            <a:r>
              <a:rPr lang="en-US" sz="3200" b="1" dirty="0"/>
              <a:t> …… </a:t>
            </a:r>
            <a:r>
              <a:rPr lang="en-US" sz="3200" b="1" dirty="0" err="1"/>
              <a:t>yn</a:t>
            </a:r>
            <a:r>
              <a:rPr lang="en-US" sz="3200" b="1" dirty="0"/>
              <a:t> …….. .</a:t>
            </a:r>
          </a:p>
          <a:p>
            <a:pPr algn="ctr"/>
            <a:endParaRPr lang="en-US" sz="1400" b="1" dirty="0"/>
          </a:p>
          <a:p>
            <a:pPr algn="ctr"/>
            <a:r>
              <a:rPr lang="en-US" sz="3200" b="1" dirty="0" err="1"/>
              <a:t>Mae’r</a:t>
            </a:r>
            <a:r>
              <a:rPr lang="en-US" sz="3200" b="1" dirty="0"/>
              <a:t> car </a:t>
            </a:r>
            <a:r>
              <a:rPr lang="en-US" sz="3200" b="1" dirty="0" err="1"/>
              <a:t>yn</a:t>
            </a:r>
            <a:r>
              <a:rPr lang="en-US" sz="3200" b="1" dirty="0"/>
              <a:t> las. </a:t>
            </a:r>
          </a:p>
          <a:p>
            <a:pPr algn="ctr"/>
            <a:endParaRPr lang="en-US" b="1" dirty="0"/>
          </a:p>
          <a:p>
            <a:pPr algn="ctr"/>
            <a:r>
              <a:rPr lang="en-US" sz="2400" b="1" i="1" dirty="0"/>
              <a:t>The car is blue.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>
            <a:off x="6197484" y="2773680"/>
            <a:ext cx="0" cy="1584960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2" name="12-Point Star 11">
            <a:extLst>
              <a:ext uri="{FF2B5EF4-FFF2-40B4-BE49-F238E27FC236}">
                <a16:creationId xmlns:a16="http://schemas.microsoft.com/office/drawing/2014/main" id="{FF8BA8DC-D38F-ED41-AFA0-DC0BE35CE913}"/>
              </a:ext>
            </a:extLst>
          </p:cNvPr>
          <p:cNvSpPr/>
          <p:nvPr/>
        </p:nvSpPr>
        <p:spPr>
          <a:xfrm>
            <a:off x="8778934" y="2056060"/>
            <a:ext cx="3245426" cy="336938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dirty="0"/>
              <a:t>causes an adjective to soft mutate, e.g.</a:t>
            </a:r>
          </a:p>
          <a:p>
            <a:pPr algn="ctr"/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goch</a:t>
            </a:r>
            <a:endParaRPr lang="en-US" b="1" dirty="0"/>
          </a:p>
          <a:p>
            <a:pPr algn="ctr"/>
            <a:r>
              <a:rPr lang="en-US" b="1" dirty="0" err="1"/>
              <a:t>yn</a:t>
            </a:r>
            <a:r>
              <a:rPr lang="en-US" b="1" dirty="0"/>
              <a:t> las</a:t>
            </a:r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27569AE-CD39-1D47-9E0D-D515456F30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  <p:pic>
        <p:nvPicPr>
          <p:cNvPr id="8" name="Picture 6">
            <a:extLst>
              <a:ext uri="{FF2B5EF4-FFF2-40B4-BE49-F238E27FC236}">
                <a16:creationId xmlns:a16="http://schemas.microsoft.com/office/drawing/2014/main" id="{3A4FAC7B-2BA0-B449-BFE2-B2B4A702A3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577" y="1655231"/>
            <a:ext cx="2532895" cy="35679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9673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597" y="271042"/>
            <a:ext cx="12070403" cy="693054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  <a:latin typeface="Segoe Print"/>
              </a:rPr>
              <a:t>Pa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liw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ydy'r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  …?                      What </a:t>
            </a:r>
            <a:r>
              <a:rPr lang="en-US" b="1" dirty="0" err="1">
                <a:solidFill>
                  <a:schemeClr val="bg1"/>
                </a:solidFill>
                <a:latin typeface="Segoe Print"/>
              </a:rPr>
              <a:t>colour</a:t>
            </a:r>
            <a:r>
              <a:rPr lang="en-US" b="1" dirty="0">
                <a:solidFill>
                  <a:schemeClr val="bg1"/>
                </a:solidFill>
                <a:latin typeface="Segoe Print"/>
              </a:rPr>
              <a:t> is the …?</a:t>
            </a:r>
            <a:br>
              <a:rPr lang="en-US" b="1" dirty="0">
                <a:latin typeface="Segoe Print" panose="02000800000000000000" pitchFamily="2" charset="0"/>
              </a:rPr>
            </a:br>
            <a:r>
              <a:rPr lang="en-US" b="1" dirty="0">
                <a:latin typeface="Segoe Print"/>
              </a:rPr>
              <a:t> 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23974A-7816-4846-A1E8-EACE8C357B12}"/>
              </a:ext>
            </a:extLst>
          </p:cNvPr>
          <p:cNvSpPr txBox="1"/>
          <p:nvPr/>
        </p:nvSpPr>
        <p:spPr>
          <a:xfrm>
            <a:off x="985144" y="3066661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bwrdd</a:t>
            </a:r>
            <a:endParaRPr lang="en-US" sz="32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FC23634-EF1D-1F40-8DF5-B1E3EF9AA769}"/>
              </a:ext>
            </a:extLst>
          </p:cNvPr>
          <p:cNvSpPr txBox="1"/>
          <p:nvPr/>
        </p:nvSpPr>
        <p:spPr>
          <a:xfrm>
            <a:off x="4859051" y="3181582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sialc</a:t>
            </a:r>
            <a:endParaRPr lang="en-US" sz="3200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22BE98F-B5A0-0D47-B6C2-88F15A4AAFFC}"/>
              </a:ext>
            </a:extLst>
          </p:cNvPr>
          <p:cNvSpPr txBox="1"/>
          <p:nvPr/>
        </p:nvSpPr>
        <p:spPr>
          <a:xfrm>
            <a:off x="8395161" y="2396751"/>
            <a:ext cx="33119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pren</a:t>
            </a:r>
            <a:r>
              <a:rPr lang="en-US" sz="3200" b="1" dirty="0"/>
              <a:t> </a:t>
            </a:r>
            <a:r>
              <a:rPr lang="en-US" sz="3200" b="1" dirty="0" err="1"/>
              <a:t>mesur</a:t>
            </a:r>
            <a:endParaRPr lang="en-US" sz="3200" b="1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CCC2242-0479-644E-9D7B-6BD7798D135C}"/>
              </a:ext>
            </a:extLst>
          </p:cNvPr>
          <p:cNvSpPr txBox="1"/>
          <p:nvPr/>
        </p:nvSpPr>
        <p:spPr>
          <a:xfrm>
            <a:off x="634471" y="5763891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rgbClr val="FF0000"/>
                </a:solidFill>
              </a:rPr>
              <a:t>g</a:t>
            </a:r>
            <a:r>
              <a:rPr lang="en-US" sz="3200" b="1" dirty="0" err="1"/>
              <a:t>adair</a:t>
            </a:r>
            <a:endParaRPr lang="en-US" sz="3200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F3345A8-FEA1-3C43-912C-DCA3C0C95EB9}"/>
              </a:ext>
            </a:extLst>
          </p:cNvPr>
          <p:cNvSpPr txBox="1"/>
          <p:nvPr/>
        </p:nvSpPr>
        <p:spPr>
          <a:xfrm>
            <a:off x="5155977" y="5587877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llyfr</a:t>
            </a:r>
            <a:endParaRPr lang="en-US" sz="3200" b="1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D9C53B5-DE19-9740-8581-B57ACDB9F5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121C394-BC91-874C-B43E-8F945FD6E4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5144" y="1352700"/>
            <a:ext cx="2133444" cy="18489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5528099-09E2-534D-92B4-EA15026A9A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8503" y="1352699"/>
            <a:ext cx="2647118" cy="171396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7F7B6B9-E2AF-F74F-B949-1D3D6029E2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17033" y="1549490"/>
            <a:ext cx="3771900" cy="5334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EA0696E-8ACE-BB43-A364-B39CF22252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46697" y="3766357"/>
            <a:ext cx="1521373" cy="211390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8B53345-1338-EE4E-82E8-9FA84BF51F0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55977" y="4071349"/>
            <a:ext cx="2558638" cy="134577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6B2BFAD-565E-B448-93A7-06985499275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922268" y="3821449"/>
            <a:ext cx="2257713" cy="1595677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66C4E03-4A11-EF45-BAFD-D87A65ADAF28}"/>
              </a:ext>
            </a:extLst>
          </p:cNvPr>
          <p:cNvSpPr txBox="1"/>
          <p:nvPr/>
        </p:nvSpPr>
        <p:spPr>
          <a:xfrm>
            <a:off x="8922268" y="5587877"/>
            <a:ext cx="2382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llyfrau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8988501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966" y="139148"/>
            <a:ext cx="11946834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ydy’r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rhif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?           What is the number?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15D9F1-AA24-D646-9EFA-EF133C49DEB0}"/>
              </a:ext>
            </a:extLst>
          </p:cNvPr>
          <p:cNvSpPr txBox="1"/>
          <p:nvPr/>
        </p:nvSpPr>
        <p:spPr>
          <a:xfrm>
            <a:off x="1162878" y="1550504"/>
            <a:ext cx="1182757" cy="1107996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2DCC13-3E0B-3145-BF9E-50C8EB40E7E4}"/>
              </a:ext>
            </a:extLst>
          </p:cNvPr>
          <p:cNvSpPr txBox="1"/>
          <p:nvPr/>
        </p:nvSpPr>
        <p:spPr>
          <a:xfrm>
            <a:off x="2632214" y="3485032"/>
            <a:ext cx="1182757" cy="1107996"/>
          </a:xfrm>
          <a:prstGeom prst="rect">
            <a:avLst/>
          </a:prstGeom>
          <a:solidFill>
            <a:srgbClr val="C0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0DE8E1-48EB-8B4A-8A19-58BAC91694E1}"/>
              </a:ext>
            </a:extLst>
          </p:cNvPr>
          <p:cNvSpPr txBox="1"/>
          <p:nvPr/>
        </p:nvSpPr>
        <p:spPr>
          <a:xfrm>
            <a:off x="5627204" y="3489784"/>
            <a:ext cx="1182757" cy="1107996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14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7A7BDE-F8DE-9F4C-87DB-14161FE91A10}"/>
              </a:ext>
            </a:extLst>
          </p:cNvPr>
          <p:cNvSpPr txBox="1"/>
          <p:nvPr/>
        </p:nvSpPr>
        <p:spPr>
          <a:xfrm>
            <a:off x="8622194" y="3491368"/>
            <a:ext cx="1182757" cy="1107996"/>
          </a:xfrm>
          <a:prstGeom prst="rect">
            <a:avLst/>
          </a:prstGeom>
          <a:solidFill>
            <a:schemeClr val="bg1">
              <a:lumMod val="6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6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620CA95-665D-944A-8F3C-5ADF9CC8E774}"/>
              </a:ext>
            </a:extLst>
          </p:cNvPr>
          <p:cNvSpPr txBox="1"/>
          <p:nvPr/>
        </p:nvSpPr>
        <p:spPr>
          <a:xfrm>
            <a:off x="9980543" y="1515499"/>
            <a:ext cx="1182757" cy="110799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7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916D908-8161-4E4E-814B-30E5784FCB94}"/>
              </a:ext>
            </a:extLst>
          </p:cNvPr>
          <p:cNvSpPr txBox="1"/>
          <p:nvPr/>
        </p:nvSpPr>
        <p:spPr>
          <a:xfrm>
            <a:off x="7265504" y="1518093"/>
            <a:ext cx="1182757" cy="1107996"/>
          </a:xfrm>
          <a:prstGeom prst="rect">
            <a:avLst/>
          </a:prstGeom>
          <a:solidFill>
            <a:schemeClr val="accent5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10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633C3FC-02B0-274D-BDB3-D2FC3D416B23}"/>
              </a:ext>
            </a:extLst>
          </p:cNvPr>
          <p:cNvSpPr txBox="1"/>
          <p:nvPr/>
        </p:nvSpPr>
        <p:spPr>
          <a:xfrm>
            <a:off x="4214191" y="1510747"/>
            <a:ext cx="1182757" cy="110799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5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6E1783-78B0-0E45-84E7-876246D2CCCB}"/>
              </a:ext>
            </a:extLst>
          </p:cNvPr>
          <p:cNvSpPr txBox="1"/>
          <p:nvPr/>
        </p:nvSpPr>
        <p:spPr>
          <a:xfrm>
            <a:off x="4214190" y="5209536"/>
            <a:ext cx="1182757" cy="110799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9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41DB5A4-8D15-5540-ABC6-DBDF916BE84F}"/>
              </a:ext>
            </a:extLst>
          </p:cNvPr>
          <p:cNvSpPr txBox="1"/>
          <p:nvPr/>
        </p:nvSpPr>
        <p:spPr>
          <a:xfrm>
            <a:off x="7265504" y="5209536"/>
            <a:ext cx="1182757" cy="1107996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20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F88530B-163B-084E-99E0-45A4CA5488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088C546-A838-E347-926D-412C55ECF02D}"/>
              </a:ext>
            </a:extLst>
          </p:cNvPr>
          <p:cNvSpPr txBox="1"/>
          <p:nvPr/>
        </p:nvSpPr>
        <p:spPr>
          <a:xfrm>
            <a:off x="1162878" y="4966072"/>
            <a:ext cx="1182757" cy="1107996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17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427C96B-DEA8-0648-BECA-58DE8849D536}"/>
              </a:ext>
            </a:extLst>
          </p:cNvPr>
          <p:cNvSpPr txBox="1"/>
          <p:nvPr/>
        </p:nvSpPr>
        <p:spPr>
          <a:xfrm>
            <a:off x="10316818" y="4966072"/>
            <a:ext cx="1182757" cy="110799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6600" b="1" dirty="0"/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727665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5" grpId="0" animBg="1"/>
      <p:bldP spid="16" grpId="0" animBg="1"/>
      <p:bldP spid="16" grpId="1" animBg="1"/>
      <p:bldP spid="17" grpId="0" animBg="1"/>
      <p:bldP spid="17" grpId="1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5267C23-9CAC-4F48-851A-2D873C1432E7}"/>
              </a:ext>
            </a:extLst>
          </p:cNvPr>
          <p:cNvSpPr txBox="1"/>
          <p:nvPr/>
        </p:nvSpPr>
        <p:spPr>
          <a:xfrm>
            <a:off x="4128783" y="3058808"/>
            <a:ext cx="7643812" cy="310854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In Welsh nouns can be:</a:t>
            </a:r>
          </a:p>
          <a:p>
            <a:pPr algn="ctr"/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/>
              <a:t>feminine, e.g. merch, </a:t>
            </a:r>
            <a:r>
              <a:rPr lang="en-US" sz="2800" b="1" dirty="0" err="1"/>
              <a:t>ysgol</a:t>
            </a:r>
            <a:endParaRPr lang="en-US" sz="2800" b="1" dirty="0"/>
          </a:p>
          <a:p>
            <a:pPr algn="ctr"/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/>
              <a:t>masculine, e.g. </a:t>
            </a:r>
            <a:r>
              <a:rPr lang="en-US" sz="2800" b="1" dirty="0" err="1"/>
              <a:t>bachgen</a:t>
            </a:r>
            <a:r>
              <a:rPr lang="en-US" sz="2800" b="1" dirty="0"/>
              <a:t>, </a:t>
            </a:r>
            <a:r>
              <a:rPr lang="en-US" sz="2800" b="1" dirty="0" err="1"/>
              <a:t>disgybl</a:t>
            </a:r>
            <a:endParaRPr lang="en-US" sz="2800" b="1" dirty="0"/>
          </a:p>
          <a:p>
            <a:pPr algn="ctr"/>
            <a:endParaRPr lang="en-US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dirty="0"/>
              <a:t>plural, e.g. plant, </a:t>
            </a:r>
            <a:r>
              <a:rPr lang="en-US" sz="2800" b="1" dirty="0" err="1"/>
              <a:t>llyfrau</a:t>
            </a:r>
            <a:endParaRPr lang="en-US" sz="28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DE23291-F0FE-CD4E-8F5D-96C3B9E156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012" t="6886" r="19571" b="9813"/>
          <a:stretch/>
        </p:blipFill>
        <p:spPr>
          <a:xfrm>
            <a:off x="310499" y="2950698"/>
            <a:ext cx="3656781" cy="3324761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4" name="16-Point Star 3">
            <a:extLst>
              <a:ext uri="{FF2B5EF4-FFF2-40B4-BE49-F238E27FC236}">
                <a16:creationId xmlns:a16="http://schemas.microsoft.com/office/drawing/2014/main" id="{0E6B6A47-91AD-194F-B300-42316D31C648}"/>
              </a:ext>
            </a:extLst>
          </p:cNvPr>
          <p:cNvSpPr/>
          <p:nvPr/>
        </p:nvSpPr>
        <p:spPr>
          <a:xfrm>
            <a:off x="1483317" y="231770"/>
            <a:ext cx="9700592" cy="2464904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/>
              <a:t>Ydych</a:t>
            </a:r>
            <a:r>
              <a:rPr lang="en-US" sz="3600" b="1" dirty="0"/>
              <a:t> </a:t>
            </a:r>
            <a:r>
              <a:rPr lang="en-US" sz="3600" b="1" dirty="0" err="1"/>
              <a:t>chi’n</a:t>
            </a:r>
            <a:r>
              <a:rPr lang="en-US" sz="3600" b="1" dirty="0"/>
              <a:t> </a:t>
            </a:r>
            <a:r>
              <a:rPr lang="en-US" sz="3600" b="1" dirty="0" err="1"/>
              <a:t>cofio</a:t>
            </a:r>
            <a:r>
              <a:rPr lang="en-US" sz="3600" b="1" dirty="0"/>
              <a:t>…?</a:t>
            </a:r>
          </a:p>
          <a:p>
            <a:pPr algn="ctr"/>
            <a:r>
              <a:rPr lang="en-US" sz="2800" b="1" i="1" dirty="0"/>
              <a:t>Do you remember ..?</a:t>
            </a:r>
            <a:endParaRPr lang="en-US" sz="2000" b="1" i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A705C68-BBC8-3144-A50D-F56215A0FE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9000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33EAAF2-51B3-B54C-BA9C-26B9A2316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3474" y="242448"/>
            <a:ext cx="10768042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ydy’r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rhif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?           What is the number?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1186875" y="1198309"/>
            <a:ext cx="4098902" cy="639762"/>
          </a:xfrm>
        </p:spPr>
        <p:txBody>
          <a:bodyPr>
            <a:normAutofit lnSpcReduction="10000"/>
          </a:bodyPr>
          <a:lstStyle/>
          <a:p>
            <a:pPr algn="l"/>
            <a:r>
              <a:rPr lang="en-GB" b="1" dirty="0" err="1"/>
              <a:t>Gwrywaidd</a:t>
            </a:r>
            <a:r>
              <a:rPr lang="en-GB" b="1" dirty="0"/>
              <a:t>/Masculine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1708559" y="1932717"/>
            <a:ext cx="2075926" cy="4828229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en-GB" sz="2000" dirty="0"/>
              <a:t>Un</a:t>
            </a:r>
          </a:p>
          <a:p>
            <a:r>
              <a:rPr lang="en-GB" sz="2000" dirty="0" err="1"/>
              <a:t>Dau</a:t>
            </a:r>
            <a:endParaRPr lang="en-GB" sz="2000" dirty="0"/>
          </a:p>
          <a:p>
            <a:r>
              <a:rPr lang="en-GB" sz="2000" dirty="0"/>
              <a:t>Tri</a:t>
            </a:r>
          </a:p>
          <a:p>
            <a:r>
              <a:rPr lang="en-GB" sz="2000" dirty="0" err="1"/>
              <a:t>Pedwar</a:t>
            </a:r>
            <a:endParaRPr lang="en-GB" sz="2000" dirty="0"/>
          </a:p>
          <a:p>
            <a:r>
              <a:rPr lang="en-GB" sz="2000" dirty="0"/>
              <a:t>Pump</a:t>
            </a:r>
          </a:p>
          <a:p>
            <a:r>
              <a:rPr lang="en-GB" sz="2000" dirty="0" err="1"/>
              <a:t>Chwech</a:t>
            </a:r>
            <a:endParaRPr lang="en-GB" sz="2000" dirty="0"/>
          </a:p>
          <a:p>
            <a:r>
              <a:rPr lang="en-GB" sz="2000" dirty="0" err="1"/>
              <a:t>Saith</a:t>
            </a:r>
            <a:endParaRPr lang="en-GB" sz="2000" dirty="0"/>
          </a:p>
          <a:p>
            <a:r>
              <a:rPr lang="en-GB" sz="2000" dirty="0" err="1"/>
              <a:t>Wyth</a:t>
            </a:r>
            <a:endParaRPr lang="en-GB" sz="2000" dirty="0"/>
          </a:p>
          <a:p>
            <a:r>
              <a:rPr lang="en-GB" sz="2000" dirty="0" err="1"/>
              <a:t>Naw</a:t>
            </a:r>
            <a:r>
              <a:rPr lang="en-GB" sz="2000" dirty="0"/>
              <a:t> </a:t>
            </a:r>
          </a:p>
          <a:p>
            <a:r>
              <a:rPr lang="en-GB" sz="2000" dirty="0"/>
              <a:t>Deg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6286500" y="1382233"/>
            <a:ext cx="3665574" cy="455838"/>
          </a:xfrm>
        </p:spPr>
        <p:txBody>
          <a:bodyPr>
            <a:normAutofit lnSpcReduction="10000"/>
          </a:bodyPr>
          <a:lstStyle/>
          <a:p>
            <a:pPr algn="l"/>
            <a:r>
              <a:rPr lang="en-GB" b="1" dirty="0" err="1"/>
              <a:t>Benywaidd</a:t>
            </a:r>
            <a:r>
              <a:rPr lang="en-GB" b="1" dirty="0"/>
              <a:t>/Feminine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8119287" y="1949825"/>
            <a:ext cx="1794244" cy="2150186"/>
          </a:xfrm>
          <a:solidFill>
            <a:schemeClr val="bg1"/>
          </a:solidFill>
        </p:spPr>
        <p:txBody>
          <a:bodyPr/>
          <a:lstStyle/>
          <a:p>
            <a:r>
              <a:rPr lang="en-GB" sz="2000" dirty="0"/>
              <a:t>Un</a:t>
            </a:r>
          </a:p>
          <a:p>
            <a:r>
              <a:rPr lang="en-GB" sz="2000" dirty="0" err="1"/>
              <a:t>Dwy</a:t>
            </a:r>
            <a:endParaRPr lang="en-GB" sz="2000" dirty="0"/>
          </a:p>
          <a:p>
            <a:r>
              <a:rPr lang="en-GB" sz="2000" dirty="0" err="1"/>
              <a:t>Tair</a:t>
            </a:r>
            <a:endParaRPr lang="en-GB" sz="2000" dirty="0"/>
          </a:p>
          <a:p>
            <a:r>
              <a:rPr lang="en-GB" sz="2000" dirty="0" err="1"/>
              <a:t>Pedair</a:t>
            </a:r>
            <a:endParaRPr lang="en-GB" sz="2000" dirty="0"/>
          </a:p>
          <a:p>
            <a:pPr>
              <a:buNone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9D637FE-D4F3-A24C-A659-0A6B25B0EC00}"/>
              </a:ext>
            </a:extLst>
          </p:cNvPr>
          <p:cNvSpPr txBox="1"/>
          <p:nvPr/>
        </p:nvSpPr>
        <p:spPr>
          <a:xfrm>
            <a:off x="4532284" y="4181474"/>
            <a:ext cx="2720917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In Welsh some numbers have a masculine version and a feminine version. 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C64C9B0-B3BE-6141-BD66-A7A17B1FC5A1}"/>
              </a:ext>
            </a:extLst>
          </p:cNvPr>
          <p:cNvCxnSpPr>
            <a:cxnSpLocks/>
          </p:cNvCxnSpPr>
          <p:nvPr/>
        </p:nvCxnSpPr>
        <p:spPr>
          <a:xfrm>
            <a:off x="2914650" y="2157413"/>
            <a:ext cx="5086350" cy="0"/>
          </a:xfrm>
          <a:prstGeom prst="straightConnector1">
            <a:avLst/>
          </a:prstGeom>
          <a:ln w="762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348FB145-971C-0C49-9992-0ABBB40BD696}"/>
              </a:ext>
            </a:extLst>
          </p:cNvPr>
          <p:cNvCxnSpPr>
            <a:cxnSpLocks/>
          </p:cNvCxnSpPr>
          <p:nvPr/>
        </p:nvCxnSpPr>
        <p:spPr>
          <a:xfrm>
            <a:off x="2914648" y="2652713"/>
            <a:ext cx="5086352" cy="0"/>
          </a:xfrm>
          <a:prstGeom prst="straightConnector1">
            <a:avLst/>
          </a:prstGeom>
          <a:ln w="762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068862E-D3AB-8144-97BB-3E0CEEBBC363}"/>
              </a:ext>
            </a:extLst>
          </p:cNvPr>
          <p:cNvCxnSpPr>
            <a:cxnSpLocks/>
          </p:cNvCxnSpPr>
          <p:nvPr/>
        </p:nvCxnSpPr>
        <p:spPr>
          <a:xfrm>
            <a:off x="2914648" y="3152776"/>
            <a:ext cx="5086352" cy="0"/>
          </a:xfrm>
          <a:prstGeom prst="straightConnector1">
            <a:avLst/>
          </a:prstGeom>
          <a:ln w="762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AFCD4C9E-051E-B84D-A252-543AE3A09DC6}"/>
              </a:ext>
            </a:extLst>
          </p:cNvPr>
          <p:cNvCxnSpPr>
            <a:cxnSpLocks/>
          </p:cNvCxnSpPr>
          <p:nvPr/>
        </p:nvCxnSpPr>
        <p:spPr>
          <a:xfrm>
            <a:off x="2914648" y="3667125"/>
            <a:ext cx="5086352" cy="0"/>
          </a:xfrm>
          <a:prstGeom prst="straightConnector1">
            <a:avLst/>
          </a:prstGeom>
          <a:ln w="76200"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8276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668" t="17590" r="26115" b="12340"/>
          <a:stretch/>
        </p:blipFill>
        <p:spPr>
          <a:xfrm rot="5400000">
            <a:off x="4895144" y="-797638"/>
            <a:ext cx="2312958" cy="7997693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E2481C58-AF27-EE4A-A158-927AF23A8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0611" y="228161"/>
            <a:ext cx="1996041" cy="1443477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10700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E9E982-B940-C74A-917F-CE05CF270030}"/>
              </a:ext>
            </a:extLst>
          </p:cNvPr>
          <p:cNvSpPr txBox="1"/>
          <p:nvPr/>
        </p:nvSpPr>
        <p:spPr>
          <a:xfrm>
            <a:off x="203172" y="4679906"/>
            <a:ext cx="3025803" cy="175432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These names are masculine nouns. The masculine number 2 is used.  </a:t>
            </a:r>
            <a:r>
              <a:rPr lang="en-US" b="1" i="1" u="sng" dirty="0" err="1">
                <a:solidFill>
                  <a:schemeClr val="accent1"/>
                </a:solidFill>
              </a:rPr>
              <a:t>Dau</a:t>
            </a:r>
            <a:r>
              <a:rPr lang="en-US" b="1" dirty="0"/>
              <a:t> causes a soft mutation (</a:t>
            </a:r>
            <a:r>
              <a:rPr lang="en-US" b="1" dirty="0" err="1"/>
              <a:t>treiglad</a:t>
            </a:r>
            <a:r>
              <a:rPr lang="en-US" b="1" dirty="0"/>
              <a:t> </a:t>
            </a:r>
            <a:r>
              <a:rPr lang="en-US" b="1" dirty="0" err="1"/>
              <a:t>meddal</a:t>
            </a:r>
            <a:r>
              <a:rPr lang="en-US" b="1" dirty="0"/>
              <a:t>).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E68D33-1186-7743-815F-5E10E5F6B3F3}"/>
              </a:ext>
            </a:extLst>
          </p:cNvPr>
          <p:cNvSpPr txBox="1"/>
          <p:nvPr/>
        </p:nvSpPr>
        <p:spPr>
          <a:xfrm>
            <a:off x="8770909" y="4651331"/>
            <a:ext cx="2873404" cy="175432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These names are feminine nouns. The feminine number 2 is used.  </a:t>
            </a:r>
            <a:r>
              <a:rPr lang="en-US" b="1" i="1" u="sng" dirty="0" err="1">
                <a:solidFill>
                  <a:schemeClr val="accent1"/>
                </a:solidFill>
              </a:rPr>
              <a:t>Dwy</a:t>
            </a:r>
            <a:r>
              <a:rPr lang="en-US" b="1" dirty="0"/>
              <a:t> causes a soft mutation (</a:t>
            </a:r>
            <a:r>
              <a:rPr lang="en-US" b="1" dirty="0" err="1"/>
              <a:t>treiglad</a:t>
            </a:r>
            <a:r>
              <a:rPr lang="en-US" b="1" dirty="0"/>
              <a:t> </a:t>
            </a:r>
            <a:r>
              <a:rPr lang="en-US" b="1" dirty="0" err="1"/>
              <a:t>meddal</a:t>
            </a:r>
            <a:r>
              <a:rPr lang="en-US" b="1" dirty="0"/>
              <a:t>). 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6D77276-112F-9A4B-8C78-FC3FD5EB11A6}"/>
              </a:ext>
            </a:extLst>
          </p:cNvPr>
          <p:cNvCxnSpPr>
            <a:cxnSpLocks/>
          </p:cNvCxnSpPr>
          <p:nvPr/>
        </p:nvCxnSpPr>
        <p:spPr>
          <a:xfrm flipV="1">
            <a:off x="1543051" y="4200525"/>
            <a:ext cx="1228724" cy="479382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E550BBF-DE0F-7240-8104-4D6E084B573A}"/>
              </a:ext>
            </a:extLst>
          </p:cNvPr>
          <p:cNvCxnSpPr>
            <a:cxnSpLocks/>
          </p:cNvCxnSpPr>
          <p:nvPr/>
        </p:nvCxnSpPr>
        <p:spPr>
          <a:xfrm flipH="1" flipV="1">
            <a:off x="7225410" y="4050508"/>
            <a:ext cx="1545499" cy="60082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30316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2481C58-AF27-EE4A-A158-927AF23A8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0611" y="228161"/>
            <a:ext cx="1996041" cy="1443477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12800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E9E982-B940-C74A-917F-CE05CF270030}"/>
              </a:ext>
            </a:extLst>
          </p:cNvPr>
          <p:cNvSpPr txBox="1"/>
          <p:nvPr/>
        </p:nvSpPr>
        <p:spPr>
          <a:xfrm>
            <a:off x="860397" y="4679907"/>
            <a:ext cx="3025803" cy="175432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These names are masculine nouns. The masculine number 3 is used.  </a:t>
            </a:r>
            <a:r>
              <a:rPr lang="en-US" b="1" i="1" u="sng" dirty="0">
                <a:solidFill>
                  <a:schemeClr val="accent1"/>
                </a:solidFill>
              </a:rPr>
              <a:t>Tri</a:t>
            </a:r>
            <a:r>
              <a:rPr lang="en-US" b="1" dirty="0"/>
              <a:t> causes a </a:t>
            </a:r>
            <a:r>
              <a:rPr lang="en-US" b="1" dirty="0" err="1"/>
              <a:t>aspirtate</a:t>
            </a:r>
            <a:r>
              <a:rPr lang="en-US" b="1" dirty="0"/>
              <a:t> mutation (</a:t>
            </a:r>
            <a:r>
              <a:rPr lang="en-US" b="1" dirty="0" err="1"/>
              <a:t>treiglad</a:t>
            </a:r>
            <a:r>
              <a:rPr lang="en-US" b="1" dirty="0"/>
              <a:t> </a:t>
            </a:r>
            <a:r>
              <a:rPr lang="en-US" b="1" dirty="0" err="1"/>
              <a:t>llaes</a:t>
            </a:r>
            <a:r>
              <a:rPr lang="en-US" b="1" dirty="0"/>
              <a:t>).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E68D33-1186-7743-815F-5E10E5F6B3F3}"/>
              </a:ext>
            </a:extLst>
          </p:cNvPr>
          <p:cNvSpPr txBox="1"/>
          <p:nvPr/>
        </p:nvSpPr>
        <p:spPr>
          <a:xfrm>
            <a:off x="6879916" y="4651331"/>
            <a:ext cx="2873404" cy="14773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These names are feminine nouns. The feminine number 3 is used.  </a:t>
            </a:r>
            <a:r>
              <a:rPr lang="en-US" b="1" i="1" u="sng" dirty="0" err="1">
                <a:solidFill>
                  <a:schemeClr val="accent1"/>
                </a:solidFill>
              </a:rPr>
              <a:t>Tair</a:t>
            </a:r>
            <a:r>
              <a:rPr lang="en-US" b="1" dirty="0"/>
              <a:t> does NOT cause a mutation.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853AA47-87D3-A64E-89B5-417BB3B483B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83" t="14631" r="64940" b="16057"/>
          <a:stretch/>
        </p:blipFill>
        <p:spPr>
          <a:xfrm rot="5400000">
            <a:off x="5287950" y="-1529137"/>
            <a:ext cx="1857374" cy="9001128"/>
          </a:xfrm>
          <a:prstGeom prst="rect">
            <a:avLst/>
          </a:prstGeom>
        </p:spPr>
      </p:pic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0D506B2D-2003-AC41-B5FC-69A39C004FBD}"/>
              </a:ext>
            </a:extLst>
          </p:cNvPr>
          <p:cNvCxnSpPr>
            <a:cxnSpLocks/>
          </p:cNvCxnSpPr>
          <p:nvPr/>
        </p:nvCxnSpPr>
        <p:spPr>
          <a:xfrm flipV="1">
            <a:off x="1928813" y="3743326"/>
            <a:ext cx="657225" cy="93658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257DABA-D51A-C943-9289-BCD1B52D1D3E}"/>
              </a:ext>
            </a:extLst>
          </p:cNvPr>
          <p:cNvCxnSpPr>
            <a:cxnSpLocks/>
          </p:cNvCxnSpPr>
          <p:nvPr/>
        </p:nvCxnSpPr>
        <p:spPr>
          <a:xfrm flipH="1" flipV="1">
            <a:off x="5579754" y="3306438"/>
            <a:ext cx="1316898" cy="1344893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73174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2481C58-AF27-EE4A-A158-927AF23A8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0611" y="228161"/>
            <a:ext cx="1996041" cy="1443477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sz="12800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E9E982-B940-C74A-917F-CE05CF270030}"/>
              </a:ext>
            </a:extLst>
          </p:cNvPr>
          <p:cNvSpPr txBox="1"/>
          <p:nvPr/>
        </p:nvSpPr>
        <p:spPr>
          <a:xfrm>
            <a:off x="860397" y="4679907"/>
            <a:ext cx="3025803" cy="14773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These names are masculine nouns. The masculine number 4 is used.  </a:t>
            </a:r>
            <a:r>
              <a:rPr lang="en-US" b="1" i="1" u="sng" dirty="0" err="1">
                <a:solidFill>
                  <a:schemeClr val="accent1"/>
                </a:solidFill>
              </a:rPr>
              <a:t>Pedwar</a:t>
            </a:r>
            <a:r>
              <a:rPr lang="en-US" b="1" dirty="0"/>
              <a:t> does NOT cause a mutation.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E68D33-1186-7743-815F-5E10E5F6B3F3}"/>
              </a:ext>
            </a:extLst>
          </p:cNvPr>
          <p:cNvSpPr txBox="1"/>
          <p:nvPr/>
        </p:nvSpPr>
        <p:spPr>
          <a:xfrm>
            <a:off x="7674188" y="4179525"/>
            <a:ext cx="2873404" cy="14773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These names are feminine nouns. The feminine number 4 is used.  </a:t>
            </a:r>
            <a:r>
              <a:rPr lang="en-US" b="1" i="1" u="sng" dirty="0" err="1">
                <a:solidFill>
                  <a:schemeClr val="accent1"/>
                </a:solidFill>
              </a:rPr>
              <a:t>Pedair</a:t>
            </a:r>
            <a:r>
              <a:rPr lang="en-US" b="1" dirty="0"/>
              <a:t> does NOT cause a mutation.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C1D1DF6-1474-3B4F-9956-447F4C4EEB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87" t="14042" r="51179" b="15177"/>
          <a:stretch/>
        </p:blipFill>
        <p:spPr>
          <a:xfrm rot="5400000">
            <a:off x="5061156" y="-2776805"/>
            <a:ext cx="2354094" cy="11404773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51661D36-4B00-3040-9D5F-E45A643A2D48}"/>
              </a:ext>
            </a:extLst>
          </p:cNvPr>
          <p:cNvCxnSpPr>
            <a:cxnSpLocks/>
          </p:cNvCxnSpPr>
          <p:nvPr/>
        </p:nvCxnSpPr>
        <p:spPr>
          <a:xfrm flipV="1">
            <a:off x="1928813" y="3922978"/>
            <a:ext cx="0" cy="75693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763817EB-58B1-E848-9835-30BA08E40B16}"/>
              </a:ext>
            </a:extLst>
          </p:cNvPr>
          <p:cNvCxnSpPr>
            <a:cxnSpLocks/>
          </p:cNvCxnSpPr>
          <p:nvPr/>
        </p:nvCxnSpPr>
        <p:spPr>
          <a:xfrm flipH="1" flipV="1">
            <a:off x="6152153" y="3335015"/>
            <a:ext cx="1522035" cy="844510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66413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3010" name="Object 2"/>
          <p:cNvGraphicFramePr>
            <a:graphicFrameLocks noChangeAspect="1"/>
          </p:cNvGraphicFramePr>
          <p:nvPr>
            <p:extLst/>
          </p:nvPr>
        </p:nvGraphicFramePr>
        <p:xfrm>
          <a:off x="220058" y="2188564"/>
          <a:ext cx="4073447" cy="2807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70" name="Document" r:id="rId3" imgW="22552381" imgH="15542857" progId="Word.Document.12">
                  <p:link updateAutomatic="1"/>
                </p:oleObj>
              </mc:Choice>
              <mc:Fallback>
                <p:oleObj name="Document" r:id="rId3" imgW="22552381" imgH="15542857" progId="Word.Document.12">
                  <p:link updateAutomatic="1"/>
                  <p:pic>
                    <p:nvPicPr>
                      <p:cNvPr id="4301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058" y="2188564"/>
                        <a:ext cx="4073447" cy="2807375"/>
                      </a:xfrm>
                      <a:prstGeom prst="rect">
                        <a:avLst/>
                      </a:prstGeom>
                      <a:noFill/>
                      <a:ln w="38100">
                        <a:solidFill>
                          <a:schemeClr val="tx1"/>
                        </a:solidFill>
                      </a:ln>
                      <a:extLst>
                        <a:ext uri="{909E8E84-426E-40dd-AFC4-6F175D3DCCD1}">
                          <a14:hiddenFill xmlns:a14="http://schemas.microsoft.com/office/drawing/2010/main" xmlns="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xmlns="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B6731CB7-D77F-F244-8EE8-FA82FFFC29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3474" y="242448"/>
            <a:ext cx="10768042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Help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llaw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…           A helping hand …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B9E90A6-6BC0-ED42-A3C0-DC0CBED7D18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83648" y="2038662"/>
            <a:ext cx="7402784" cy="309218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14F90C6-6B06-C946-96F9-71D46912F4D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71302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02" y="139148"/>
            <a:ext cx="11287897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ydy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……?                                What is ……?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67EF47-31A9-6C49-B00A-DD5AC14A4CCD}"/>
              </a:ext>
            </a:extLst>
          </p:cNvPr>
          <p:cNvSpPr txBox="1"/>
          <p:nvPr/>
        </p:nvSpPr>
        <p:spPr>
          <a:xfrm>
            <a:off x="563581" y="4805235"/>
            <a:ext cx="2432052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dwy</a:t>
            </a:r>
            <a:r>
              <a:rPr lang="en-US" sz="3200" b="1" dirty="0"/>
              <a:t> </a:t>
            </a:r>
            <a:r>
              <a:rPr lang="en-US" sz="3200" b="1" dirty="0" err="1"/>
              <a:t>gath</a:t>
            </a:r>
            <a:endParaRPr lang="en-US" sz="3200" b="1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01686C75-1A2C-3F4D-AFF2-01B333D74FE5}"/>
              </a:ext>
            </a:extLst>
          </p:cNvPr>
          <p:cNvSpPr txBox="1">
            <a:spLocks/>
          </p:cNvSpPr>
          <p:nvPr/>
        </p:nvSpPr>
        <p:spPr>
          <a:xfrm>
            <a:off x="1357313" y="1166683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2 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44924FDE-CD9F-6C42-82FB-960F9A167DA0}"/>
              </a:ext>
            </a:extLst>
          </p:cNvPr>
          <p:cNvSpPr txBox="1">
            <a:spLocks/>
          </p:cNvSpPr>
          <p:nvPr/>
        </p:nvSpPr>
        <p:spPr>
          <a:xfrm>
            <a:off x="9614331" y="1187227"/>
            <a:ext cx="786773" cy="697338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D86BF862-3FCA-E845-99A6-026DAC1DE4FE}"/>
              </a:ext>
            </a:extLst>
          </p:cNvPr>
          <p:cNvSpPr txBox="1">
            <a:spLocks/>
          </p:cNvSpPr>
          <p:nvPr/>
        </p:nvSpPr>
        <p:spPr>
          <a:xfrm>
            <a:off x="5485822" y="1166681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19252FF-CB6E-CA42-8192-355B0EC1F502}"/>
              </a:ext>
            </a:extLst>
          </p:cNvPr>
          <p:cNvSpPr txBox="1"/>
          <p:nvPr/>
        </p:nvSpPr>
        <p:spPr>
          <a:xfrm>
            <a:off x="4479373" y="4805234"/>
            <a:ext cx="2432052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tair</a:t>
            </a:r>
            <a:r>
              <a:rPr lang="en-US" sz="3200" b="1" dirty="0"/>
              <a:t> </a:t>
            </a:r>
            <a:r>
              <a:rPr lang="en-US" sz="3200" b="1" dirty="0" err="1"/>
              <a:t>cath</a:t>
            </a:r>
            <a:endParaRPr lang="en-US" sz="32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5AD06EE-C2E5-C549-B3C7-FC201D9F4192}"/>
              </a:ext>
            </a:extLst>
          </p:cNvPr>
          <p:cNvSpPr txBox="1"/>
          <p:nvPr/>
        </p:nvSpPr>
        <p:spPr>
          <a:xfrm>
            <a:off x="8580166" y="4805233"/>
            <a:ext cx="2855104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pedair</a:t>
            </a:r>
            <a:r>
              <a:rPr lang="en-US" sz="3200" b="1" dirty="0"/>
              <a:t> </a:t>
            </a:r>
            <a:r>
              <a:rPr lang="en-US" sz="3200" b="1" dirty="0" err="1"/>
              <a:t>cath</a:t>
            </a:r>
            <a:endParaRPr lang="en-US" sz="3200" b="1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77D0954-6543-5448-BDE7-1C58738643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1E08FAF-1495-2F44-B3A8-E0D8FA45D8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9086" y="2256783"/>
            <a:ext cx="3374514" cy="203876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8D8C0FD-45DF-C748-80B8-71C21A3B338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3581" y="2695821"/>
            <a:ext cx="2534405" cy="159973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E687C6B-2CA8-E04D-B548-D93D25862F6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54479" y="1991870"/>
            <a:ext cx="2680791" cy="2633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17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7" grpId="0" animBg="1"/>
      <p:bldP spid="1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BAA1F7-12B6-154C-B7F8-D4F895C53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02" y="139148"/>
            <a:ext cx="11287897" cy="675861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Beth </a:t>
            </a:r>
            <a:r>
              <a:rPr lang="en-US" dirty="0" err="1">
                <a:solidFill>
                  <a:schemeClr val="bg1"/>
                </a:solidFill>
                <a:latin typeface="Segoe Print" panose="02000800000000000000" pitchFamily="2" charset="0"/>
              </a:rPr>
              <a:t>ydy</a:t>
            </a:r>
            <a: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  <a:t> ……?                                 What is ……? </a:t>
            </a:r>
            <a:br>
              <a:rPr lang="en-US" dirty="0">
                <a:solidFill>
                  <a:schemeClr val="bg1"/>
                </a:solidFill>
                <a:latin typeface="Segoe Print" panose="02000800000000000000" pitchFamily="2" charset="0"/>
              </a:rPr>
            </a:br>
            <a:endParaRPr lang="en-US" sz="1600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67EF47-31A9-6C49-B00A-DD5AC14A4CCD}"/>
              </a:ext>
            </a:extLst>
          </p:cNvPr>
          <p:cNvSpPr txBox="1"/>
          <p:nvPr/>
        </p:nvSpPr>
        <p:spPr>
          <a:xfrm>
            <a:off x="534673" y="5377231"/>
            <a:ext cx="2432052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dau</a:t>
            </a:r>
            <a:r>
              <a:rPr lang="en-US" sz="3200" b="1" dirty="0"/>
              <a:t> </a:t>
            </a:r>
            <a:r>
              <a:rPr lang="en-US" sz="3200" b="1" dirty="0" err="1"/>
              <a:t>gi</a:t>
            </a:r>
            <a:endParaRPr lang="en-US" sz="3200" b="1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01686C75-1A2C-3F4D-AFF2-01B333D74FE5}"/>
              </a:ext>
            </a:extLst>
          </p:cNvPr>
          <p:cNvSpPr txBox="1">
            <a:spLocks/>
          </p:cNvSpPr>
          <p:nvPr/>
        </p:nvSpPr>
        <p:spPr>
          <a:xfrm>
            <a:off x="1486420" y="2234427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2</a:t>
            </a: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44924FDE-CD9F-6C42-82FB-960F9A167DA0}"/>
              </a:ext>
            </a:extLst>
          </p:cNvPr>
          <p:cNvSpPr txBox="1">
            <a:spLocks/>
          </p:cNvSpPr>
          <p:nvPr/>
        </p:nvSpPr>
        <p:spPr>
          <a:xfrm>
            <a:off x="9689021" y="969203"/>
            <a:ext cx="786773" cy="697337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4</a:t>
            </a: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D86BF862-3FCA-E845-99A6-026DAC1DE4FE}"/>
              </a:ext>
            </a:extLst>
          </p:cNvPr>
          <p:cNvSpPr txBox="1">
            <a:spLocks/>
          </p:cNvSpPr>
          <p:nvPr/>
        </p:nvSpPr>
        <p:spPr>
          <a:xfrm>
            <a:off x="5670976" y="1166683"/>
            <a:ext cx="786773" cy="738429"/>
          </a:xfrm>
          <a:prstGeom prst="rect">
            <a:avLst/>
          </a:prstGeom>
          <a:solidFill>
            <a:schemeClr val="accent1"/>
          </a:solidFill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800" dirty="0">
                <a:solidFill>
                  <a:schemeClr val="bg1"/>
                </a:solidFill>
                <a:latin typeface="Segoe Print" panose="02000800000000000000" pitchFamily="2" charset="0"/>
              </a:rPr>
              <a:t>3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19252FF-CB6E-CA42-8192-355B0EC1F502}"/>
              </a:ext>
            </a:extLst>
          </p:cNvPr>
          <p:cNvSpPr txBox="1"/>
          <p:nvPr/>
        </p:nvSpPr>
        <p:spPr>
          <a:xfrm>
            <a:off x="4848335" y="3804799"/>
            <a:ext cx="2432052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tri chi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5AD06EE-C2E5-C549-B3C7-FC201D9F4192}"/>
              </a:ext>
            </a:extLst>
          </p:cNvPr>
          <p:cNvSpPr txBox="1"/>
          <p:nvPr/>
        </p:nvSpPr>
        <p:spPr>
          <a:xfrm>
            <a:off x="8580165" y="5461608"/>
            <a:ext cx="2855104" cy="5847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pedwar</a:t>
            </a:r>
            <a:r>
              <a:rPr lang="en-US" sz="3200" b="1" dirty="0"/>
              <a:t> ci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36B8B25-0075-CF41-86EC-ABF62742B1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CD3A779-F091-D24C-A921-6E8EF2FA3D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62569" y="2142574"/>
            <a:ext cx="4403585" cy="1424763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BDE4F93-7EC6-0040-A1D7-292CC93C8B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369" y="3215409"/>
            <a:ext cx="3286113" cy="1852574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8EC0B37-8F87-B349-8FBA-BA7DAA0D26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00394" y="1820734"/>
            <a:ext cx="2564026" cy="3472119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699859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7" grpId="0" animBg="1"/>
      <p:bldP spid="18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6F49423-A439-734B-B519-AA6A281D08D1}"/>
              </a:ext>
            </a:extLst>
          </p:cNvPr>
          <p:cNvSpPr txBox="1"/>
          <p:nvPr/>
        </p:nvSpPr>
        <p:spPr>
          <a:xfrm>
            <a:off x="1161122" y="268114"/>
            <a:ext cx="10598487" cy="120032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7200" b="1" dirty="0">
                <a:solidFill>
                  <a:schemeClr val="bg1"/>
                </a:solidFill>
              </a:rPr>
              <a:t>What about the task?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C8C82C8-ED64-5543-81DA-1CACD682BB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65113"/>
          <a:stretch/>
        </p:blipFill>
        <p:spPr>
          <a:xfrm>
            <a:off x="3366861" y="1468443"/>
            <a:ext cx="5422900" cy="13927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6004A2F-5CCD-EB44-B57B-0B8A97532F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369" y="6447111"/>
            <a:ext cx="2652103" cy="41088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5DC3E3C-691E-944A-A147-BE87458F85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6911" y="2861218"/>
            <a:ext cx="7162800" cy="353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555633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169FA1B-0102-1A45-9E40-CA8E36D57D4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3370774"/>
              </p:ext>
            </p:extLst>
          </p:nvPr>
        </p:nvGraphicFramePr>
        <p:xfrm>
          <a:off x="178418" y="987296"/>
          <a:ext cx="11686475" cy="55123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7295">
                  <a:extLst>
                    <a:ext uri="{9D8B030D-6E8A-4147-A177-3AD203B41FA5}">
                      <a16:colId xmlns:a16="http://schemas.microsoft.com/office/drawing/2014/main" val="1687260535"/>
                    </a:ext>
                  </a:extLst>
                </a:gridCol>
                <a:gridCol w="2337295">
                  <a:extLst>
                    <a:ext uri="{9D8B030D-6E8A-4147-A177-3AD203B41FA5}">
                      <a16:colId xmlns:a16="http://schemas.microsoft.com/office/drawing/2014/main" val="3090711031"/>
                    </a:ext>
                  </a:extLst>
                </a:gridCol>
                <a:gridCol w="2337295">
                  <a:extLst>
                    <a:ext uri="{9D8B030D-6E8A-4147-A177-3AD203B41FA5}">
                      <a16:colId xmlns:a16="http://schemas.microsoft.com/office/drawing/2014/main" val="1558769913"/>
                    </a:ext>
                  </a:extLst>
                </a:gridCol>
                <a:gridCol w="2337295">
                  <a:extLst>
                    <a:ext uri="{9D8B030D-6E8A-4147-A177-3AD203B41FA5}">
                      <a16:colId xmlns:a16="http://schemas.microsoft.com/office/drawing/2014/main" val="465079003"/>
                    </a:ext>
                  </a:extLst>
                </a:gridCol>
                <a:gridCol w="2337295">
                  <a:extLst>
                    <a:ext uri="{9D8B030D-6E8A-4147-A177-3AD203B41FA5}">
                      <a16:colId xmlns:a16="http://schemas.microsoft.com/office/drawing/2014/main" val="2227103334"/>
                    </a:ext>
                  </a:extLst>
                </a:gridCol>
              </a:tblGrid>
              <a:tr h="601417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/>
                        <a:t>Enw</a:t>
                      </a:r>
                      <a:r>
                        <a:rPr lang="en-US" sz="2400" b="1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Ben / </a:t>
                      </a:r>
                      <a:r>
                        <a:rPr lang="en-US" sz="2400" b="1" dirty="0" err="1"/>
                        <a:t>Gwr</a:t>
                      </a:r>
                      <a:endParaRPr lang="en-US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11945253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bachgen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eg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dau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fachgen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tri </a:t>
                      </a:r>
                      <a:r>
                        <a:rPr lang="en-US" sz="2000" b="1" dirty="0" err="1"/>
                        <a:t>bachgen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pedwar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bachgen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52034858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ysgol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eb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dwy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ysgol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tair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ysgol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pedair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ysgol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45100513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athro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eg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dau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athro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tri </a:t>
                      </a:r>
                      <a:r>
                        <a:rPr lang="en-US" sz="2000" b="1" dirty="0" err="1"/>
                        <a:t>athro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pedwar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athro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20096977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athrawes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eb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dwy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athrawes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tair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athrawes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pedair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athrawes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89954790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dosbarth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eg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dau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ddosbarth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tri </a:t>
                      </a:r>
                      <a:r>
                        <a:rPr lang="en-US" sz="2000" b="1" dirty="0" err="1"/>
                        <a:t>dosbarth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pedwar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dosbarth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8448440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bwrdd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eg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dau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fwrdd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tri </a:t>
                      </a:r>
                      <a:r>
                        <a:rPr lang="en-US" sz="2000" b="1" dirty="0" err="1"/>
                        <a:t>bwrdd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pedwar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bwrdd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08982080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desg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eb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dwy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ddesg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tair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desg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pedair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desg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33477526"/>
                  </a:ext>
                </a:extLst>
              </a:tr>
              <a:tr h="601417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gwers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eb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dwy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wers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tair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gwers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 err="1"/>
                        <a:t>pedair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gwers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4833371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CED7A90-A41C-E449-A50C-998AE850867D}"/>
              </a:ext>
            </a:extLst>
          </p:cNvPr>
          <p:cNvSpPr txBox="1"/>
          <p:nvPr/>
        </p:nvSpPr>
        <p:spPr>
          <a:xfrm>
            <a:off x="178418" y="160040"/>
            <a:ext cx="11686475" cy="523220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2800" b="1" dirty="0" err="1">
                <a:solidFill>
                  <a:schemeClr val="bg1"/>
                </a:solidFill>
              </a:rPr>
              <a:t>Cwblhewch</a:t>
            </a:r>
            <a:r>
              <a:rPr lang="en-US" sz="2800" b="1" dirty="0">
                <a:solidFill>
                  <a:schemeClr val="bg1"/>
                </a:solidFill>
              </a:rPr>
              <a:t> y </a:t>
            </a:r>
            <a:r>
              <a:rPr lang="en-US" sz="2800" b="1" dirty="0" err="1">
                <a:solidFill>
                  <a:schemeClr val="bg1"/>
                </a:solidFill>
              </a:rPr>
              <a:t>tabl</a:t>
            </a:r>
            <a:r>
              <a:rPr lang="en-US" sz="2800" b="1" dirty="0">
                <a:solidFill>
                  <a:schemeClr val="bg1"/>
                </a:solidFill>
              </a:rPr>
              <a:t> </a:t>
            </a:r>
            <a:r>
              <a:rPr lang="en-US" sz="2800" b="1" dirty="0" err="1">
                <a:solidFill>
                  <a:schemeClr val="bg1"/>
                </a:solidFill>
              </a:rPr>
              <a:t>canlynol</a:t>
            </a:r>
            <a:r>
              <a:rPr lang="en-US" sz="2800" b="1">
                <a:solidFill>
                  <a:schemeClr val="bg1"/>
                </a:solidFill>
              </a:rPr>
              <a:t>:               Complete </a:t>
            </a:r>
            <a:r>
              <a:rPr lang="en-US" sz="2800" b="1" dirty="0">
                <a:solidFill>
                  <a:schemeClr val="bg1"/>
                </a:solidFill>
              </a:rPr>
              <a:t>the following table:</a:t>
            </a:r>
          </a:p>
        </p:txBody>
      </p:sp>
    </p:spTree>
    <p:extLst>
      <p:ext uri="{BB962C8B-B14F-4D97-AF65-F5344CB8AC3E}">
        <p14:creationId xmlns:p14="http://schemas.microsoft.com/office/powerpoint/2010/main" val="95283699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8E39E01-02DF-CE44-BB4A-79D54396923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BEBA8EAE-BF5A-486C-A8C5-ECC9F3942E4B}">
                <a14:imgProps xmlns:a14="http://schemas.microsoft.com/office/drawing/2010/main">
                  <a14:imgLayer>
                    <a14:imgEffect>
                      <a14:artisticTexturizer/>
                    </a14:imgEffect>
                    <a14:imgEffect>
                      <a14:colorTemperature colorTemp="59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12192000" cy="685075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7EA34C9-FE7F-7243-9F26-680867DCD285}"/>
              </a:ext>
            </a:extLst>
          </p:cNvPr>
          <p:cNvSpPr txBox="1"/>
          <p:nvPr/>
        </p:nvSpPr>
        <p:spPr>
          <a:xfrm>
            <a:off x="959370" y="306182"/>
            <a:ext cx="1038818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Gofyn</a:t>
            </a:r>
            <a:r>
              <a:rPr lang="en-US" sz="8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8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cwestiynau</a:t>
            </a:r>
            <a:r>
              <a:rPr lang="en-US" sz="8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:</a:t>
            </a:r>
          </a:p>
          <a:p>
            <a:pPr algn="ctr"/>
            <a:endParaRPr lang="en-US" sz="24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en-US" sz="8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Sawl</a:t>
            </a:r>
            <a:r>
              <a:rPr lang="en-US" sz="8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…?</a:t>
            </a:r>
          </a:p>
          <a:p>
            <a:pPr marL="685800" indent="-685800" algn="ctr">
              <a:buFont typeface="Arial" panose="020B0604020202020204" pitchFamily="34" charset="0"/>
              <a:buChar char="•"/>
            </a:pPr>
            <a:r>
              <a:rPr lang="en-US" sz="8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Faint …?</a:t>
            </a:r>
            <a:endParaRPr lang="en-US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19F5367-1776-0C4F-866D-3CD95DDE242F}"/>
              </a:ext>
            </a:extLst>
          </p:cNvPr>
          <p:cNvSpPr/>
          <p:nvPr/>
        </p:nvSpPr>
        <p:spPr>
          <a:xfrm>
            <a:off x="423333" y="5791086"/>
            <a:ext cx="11328400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https://uwtsd.hosted.panopto.com/Panopto/Pages/Viewer.aspx?id=f2f1392a-d87e-4b5e-8590-acb000f7b575</a:t>
            </a:r>
            <a:endParaRPr lang="en-US" sz="2800" b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58540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8B4E152-FA98-9540-B89D-022A965C31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82501" y="3119146"/>
            <a:ext cx="1836843" cy="2293769"/>
          </a:xfrm>
          <a:prstGeom prst="rect">
            <a:avLst/>
          </a:prstGeom>
        </p:spPr>
      </p:pic>
      <p:pic>
        <p:nvPicPr>
          <p:cNvPr id="5" name="Picture 5" descr="A close up of a logo&#10;&#10;Description generated with high confidence">
            <a:extLst>
              <a:ext uri="{FF2B5EF4-FFF2-40B4-BE49-F238E27FC236}">
                <a16:creationId xmlns:a16="http://schemas.microsoft.com/office/drawing/2014/main" id="{907D1779-ECED-F54C-8E8E-DC31493354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4865" y="4392117"/>
            <a:ext cx="1723182" cy="2309419"/>
          </a:xfrm>
          <a:prstGeom prst="rect">
            <a:avLst/>
          </a:prstGeom>
        </p:spPr>
      </p:pic>
      <p:pic>
        <p:nvPicPr>
          <p:cNvPr id="6" name="Picture 7" descr="A picture containing screenshot&#10;&#10;Description generated with very high confidence">
            <a:extLst>
              <a:ext uri="{FF2B5EF4-FFF2-40B4-BE49-F238E27FC236}">
                <a16:creationId xmlns:a16="http://schemas.microsoft.com/office/drawing/2014/main" id="{5C33D8D2-5F56-6C47-93E3-1D7A5017B4A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-4027" t="16000" r="2013" b="16667"/>
          <a:stretch/>
        </p:blipFill>
        <p:spPr>
          <a:xfrm>
            <a:off x="6532608" y="233101"/>
            <a:ext cx="4185359" cy="2766701"/>
          </a:xfrm>
          <a:prstGeom prst="rect">
            <a:avLst/>
          </a:prstGeom>
        </p:spPr>
      </p:pic>
      <p:sp>
        <p:nvSpPr>
          <p:cNvPr id="2" name="10-Point Star 1">
            <a:extLst>
              <a:ext uri="{FF2B5EF4-FFF2-40B4-BE49-F238E27FC236}">
                <a16:creationId xmlns:a16="http://schemas.microsoft.com/office/drawing/2014/main" id="{A14F4553-BBDB-C949-8B08-49940C71FC7A}"/>
              </a:ext>
            </a:extLst>
          </p:cNvPr>
          <p:cNvSpPr/>
          <p:nvPr/>
        </p:nvSpPr>
        <p:spPr>
          <a:xfrm>
            <a:off x="1190085" y="472943"/>
            <a:ext cx="4536158" cy="2456271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Defnyddio</a:t>
            </a:r>
            <a:r>
              <a:rPr lang="en-US" sz="2400" b="1" dirty="0"/>
              <a:t> </a:t>
            </a:r>
            <a:r>
              <a:rPr lang="en-US" sz="2400" b="1" dirty="0" err="1"/>
              <a:t>llyfrau</a:t>
            </a:r>
            <a:r>
              <a:rPr lang="en-US" sz="2400" b="1" dirty="0"/>
              <a:t> </a:t>
            </a:r>
            <a:r>
              <a:rPr lang="en-US" sz="2400" b="1" dirty="0" err="1"/>
              <a:t>geiriau</a:t>
            </a:r>
            <a:r>
              <a:rPr lang="en-US" sz="2400" b="1" dirty="0"/>
              <a:t> a </a:t>
            </a:r>
            <a:r>
              <a:rPr lang="en-US" sz="2400" b="1" dirty="0" err="1"/>
              <a:t>matiau</a:t>
            </a:r>
            <a:r>
              <a:rPr lang="en-US" sz="2400" b="1" dirty="0"/>
              <a:t> </a:t>
            </a:r>
            <a:r>
              <a:rPr lang="en-US" sz="2400" b="1" dirty="0" err="1"/>
              <a:t>iaith</a:t>
            </a:r>
            <a:endParaRPr lang="en-US" sz="24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C1BDB83-DA05-A54F-A0D0-6FB575943AA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9391" r="28855" b="9907"/>
          <a:stretch/>
        </p:blipFill>
        <p:spPr>
          <a:xfrm>
            <a:off x="6114067" y="4373614"/>
            <a:ext cx="1880610" cy="234642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A874305-B360-F240-B969-46F270A0F1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144" y="2792948"/>
            <a:ext cx="1862007" cy="251258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8CE5C0B-314B-E74F-967F-3A7111F4BA6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66761" y="2792948"/>
            <a:ext cx="2059482" cy="237632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E01C49F-1EE6-0044-9DB0-F9948D48AFA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50935" y="4616971"/>
            <a:ext cx="2083584" cy="20835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5751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8E530-8448-4C90-801F-6F8621B7C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Segoe Print"/>
              </a:rPr>
              <a:t>Beth </a:t>
            </a:r>
            <a:r>
              <a:rPr lang="en-GB" sz="2400" b="1" dirty="0" err="1">
                <a:solidFill>
                  <a:schemeClr val="bg1"/>
                </a:solidFill>
                <a:latin typeface="Segoe Print"/>
              </a:rPr>
              <a:t>rydych</a:t>
            </a:r>
            <a:r>
              <a:rPr lang="en-GB" sz="24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Segoe Print"/>
              </a:rPr>
              <a:t>chi’n</a:t>
            </a:r>
            <a:r>
              <a:rPr lang="en-GB" sz="24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Segoe Print"/>
              </a:rPr>
              <a:t>gallu</a:t>
            </a:r>
            <a:r>
              <a:rPr lang="en-GB" sz="2400" b="1" dirty="0">
                <a:solidFill>
                  <a:schemeClr val="bg1"/>
                </a:solidFill>
                <a:latin typeface="Segoe Print"/>
              </a:rPr>
              <a:t> </a:t>
            </a:r>
            <a:r>
              <a:rPr lang="en-GB" sz="2400" b="1" dirty="0" err="1">
                <a:solidFill>
                  <a:schemeClr val="bg1"/>
                </a:solidFill>
                <a:latin typeface="Segoe Print"/>
              </a:rPr>
              <a:t>gweld</a:t>
            </a:r>
            <a:r>
              <a:rPr lang="en-GB" sz="2400" b="1" dirty="0">
                <a:solidFill>
                  <a:schemeClr val="bg1"/>
                </a:solidFill>
                <a:latin typeface="Segoe Print"/>
              </a:rPr>
              <a:t>?                             What can you see?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1ED1820-9D54-9242-888C-6D8A5123B1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40" b="772"/>
          <a:stretch/>
        </p:blipFill>
        <p:spPr>
          <a:xfrm rot="16200000">
            <a:off x="1683694" y="-337211"/>
            <a:ext cx="5788128" cy="825867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19F8636-6026-A347-BB64-C672896C7F4D}"/>
              </a:ext>
            </a:extLst>
          </p:cNvPr>
          <p:cNvSpPr txBox="1"/>
          <p:nvPr/>
        </p:nvSpPr>
        <p:spPr>
          <a:xfrm>
            <a:off x="9096393" y="2422467"/>
            <a:ext cx="2792175" cy="203132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COFIWCH / REMEMBER:</a:t>
            </a:r>
            <a:r>
              <a:rPr lang="en-US" dirty="0"/>
              <a:t>  </a:t>
            </a:r>
          </a:p>
          <a:p>
            <a:pPr algn="ctr"/>
            <a:endParaRPr lang="en-US" dirty="0"/>
          </a:p>
          <a:p>
            <a:pPr algn="ctr"/>
            <a:r>
              <a:rPr lang="en-US" dirty="0" err="1"/>
              <a:t>Dyma</a:t>
            </a:r>
            <a:r>
              <a:rPr lang="en-US" dirty="0"/>
              <a:t> + </a:t>
            </a:r>
            <a:r>
              <a:rPr lang="en-US" dirty="0" err="1"/>
              <a:t>treiglad</a:t>
            </a:r>
            <a:r>
              <a:rPr lang="en-US" dirty="0"/>
              <a:t> </a:t>
            </a:r>
            <a:r>
              <a:rPr lang="en-US" dirty="0" err="1"/>
              <a:t>meddal</a:t>
            </a:r>
            <a:endParaRPr lang="en-US" dirty="0"/>
          </a:p>
          <a:p>
            <a:endParaRPr lang="en-US" dirty="0"/>
          </a:p>
          <a:p>
            <a:pPr algn="ctr"/>
            <a:r>
              <a:rPr lang="en-US" dirty="0" err="1"/>
              <a:t>e.e</a:t>
            </a:r>
            <a:r>
              <a:rPr lang="en-US" dirty="0"/>
              <a:t>.           </a:t>
            </a:r>
          </a:p>
          <a:p>
            <a:pPr algn="ctr"/>
            <a:r>
              <a:rPr lang="en-US" dirty="0" err="1"/>
              <a:t>Dyma</a:t>
            </a:r>
            <a:r>
              <a:rPr lang="en-US" dirty="0"/>
              <a:t> </a:t>
            </a:r>
            <a:r>
              <a:rPr lang="en-US" b="1" dirty="0" err="1">
                <a:solidFill>
                  <a:srgbClr val="FF0000"/>
                </a:solidFill>
              </a:rPr>
              <a:t>b</a:t>
            </a:r>
            <a:r>
              <a:rPr lang="en-US" dirty="0" err="1"/>
              <a:t>icnic</a:t>
            </a:r>
            <a:r>
              <a:rPr lang="en-US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797222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66" t="10922" r="43933" b="16028"/>
          <a:stretch/>
        </p:blipFill>
        <p:spPr>
          <a:xfrm rot="5400000">
            <a:off x="4891132" y="-2733238"/>
            <a:ext cx="2517567" cy="1162335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9480FD6-67DA-D34B-9239-9841C65723E3}"/>
              </a:ext>
            </a:extLst>
          </p:cNvPr>
          <p:cNvSpPr txBox="1"/>
          <p:nvPr/>
        </p:nvSpPr>
        <p:spPr>
          <a:xfrm>
            <a:off x="2793215" y="5093762"/>
            <a:ext cx="6605570" cy="138499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 err="1"/>
              <a:t>Cofiwch</a:t>
            </a:r>
            <a:r>
              <a:rPr lang="en-US" sz="2800" b="1" u="sng" dirty="0"/>
              <a:t> / Remember:</a:t>
            </a:r>
          </a:p>
          <a:p>
            <a:pPr algn="ctr"/>
            <a:endParaRPr lang="en-US" sz="2800" dirty="0"/>
          </a:p>
          <a:p>
            <a:pPr algn="ctr"/>
            <a:r>
              <a:rPr lang="en-US" sz="2800" dirty="0" err="1"/>
              <a:t>Sawl</a:t>
            </a:r>
            <a:r>
              <a:rPr lang="en-US" sz="2800" dirty="0"/>
              <a:t> + </a:t>
            </a:r>
            <a:r>
              <a:rPr lang="en-US" sz="2800" dirty="0" err="1"/>
              <a:t>enw</a:t>
            </a:r>
            <a:r>
              <a:rPr lang="en-US" sz="2800" dirty="0"/>
              <a:t> </a:t>
            </a:r>
            <a:r>
              <a:rPr lang="en-US" sz="2800" b="1" u="sng" dirty="0" err="1"/>
              <a:t>unigol</a:t>
            </a:r>
            <a:r>
              <a:rPr lang="en-US" sz="2800" b="1" u="sng" dirty="0"/>
              <a:t> </a:t>
            </a:r>
            <a:r>
              <a:rPr lang="en-US" sz="1600" i="1" dirty="0"/>
              <a:t>(singular noun)</a:t>
            </a:r>
            <a:r>
              <a:rPr lang="en-US" sz="2800" dirty="0"/>
              <a:t>…… ?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8F426F6-4233-484B-96F7-7D0F7ADCF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Segoe Print"/>
              </a:rPr>
              <a:t>Sawl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… ?                                      How many … ?</a:t>
            </a:r>
          </a:p>
        </p:txBody>
      </p:sp>
    </p:spTree>
    <p:extLst>
      <p:ext uri="{BB962C8B-B14F-4D97-AF65-F5344CB8AC3E}">
        <p14:creationId xmlns:p14="http://schemas.microsoft.com/office/powerpoint/2010/main" val="21723064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849C0A8-466E-D740-84DD-2E460D8E1A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6" t="10652" r="1846" b="2697"/>
          <a:stretch/>
        </p:blipFill>
        <p:spPr>
          <a:xfrm>
            <a:off x="1778023" y="721443"/>
            <a:ext cx="8478936" cy="5255316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5BEC9474-29DF-3744-A120-F3F0EE732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Segoe Print"/>
              </a:rPr>
              <a:t>Sawl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… ?                                      How many … 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71521A8-72BC-F040-9E1A-DD4986BDD7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7782" y="1511358"/>
            <a:ext cx="3329709" cy="162323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2454C5A-1F28-B84D-8529-E3F81895FB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1030" y="3574873"/>
            <a:ext cx="3469940" cy="151938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3A5B0F5-739E-484F-BA7C-D53FBF620B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37400" y="1332275"/>
            <a:ext cx="1477818" cy="184727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CA56390-3BEC-0A47-A29D-43783618036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8477" y="3591614"/>
            <a:ext cx="1358900" cy="14859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49140F9-190C-2140-9FE2-C4520C287EA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94623" y="3574873"/>
            <a:ext cx="1358900" cy="14859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A039D83-8DA1-944B-93D1-65C5357F8CD8}"/>
              </a:ext>
            </a:extLst>
          </p:cNvPr>
          <p:cNvSpPr txBox="1"/>
          <p:nvPr/>
        </p:nvSpPr>
        <p:spPr>
          <a:xfrm>
            <a:off x="3069526" y="5781789"/>
            <a:ext cx="5895929" cy="98488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Sawl</a:t>
            </a:r>
            <a:r>
              <a:rPr lang="en-US" sz="2400" b="1" dirty="0"/>
              <a:t>   + ……     </a:t>
            </a:r>
            <a:r>
              <a:rPr lang="en-US" sz="2400" b="1" i="1" dirty="0" err="1"/>
              <a:t>sy</a:t>
            </a:r>
            <a:r>
              <a:rPr lang="en-US" sz="2400" b="1" i="1" dirty="0"/>
              <a:t> </a:t>
            </a:r>
            <a:r>
              <a:rPr lang="en-US" sz="2400" b="1" i="1" dirty="0" err="1"/>
              <a:t>ar</a:t>
            </a:r>
            <a:r>
              <a:rPr lang="en-US" sz="2400" b="1" i="1" dirty="0"/>
              <a:t> </a:t>
            </a:r>
            <a:r>
              <a:rPr lang="en-US" sz="2400" b="1" i="1" dirty="0" err="1"/>
              <a:t>yr</a:t>
            </a:r>
            <a:r>
              <a:rPr lang="en-US" sz="2400" b="1" i="1" dirty="0"/>
              <a:t> </a:t>
            </a:r>
            <a:r>
              <a:rPr lang="en-US" sz="2400" b="1" i="1" dirty="0" err="1"/>
              <a:t>hambwrdd</a:t>
            </a:r>
            <a:r>
              <a:rPr lang="en-US" b="1" dirty="0"/>
              <a:t>?</a:t>
            </a:r>
          </a:p>
          <a:p>
            <a:pPr algn="ctr"/>
            <a:endParaRPr lang="en-US" b="1" dirty="0"/>
          </a:p>
          <a:p>
            <a:pPr algn="ctr"/>
            <a:r>
              <a:rPr lang="en-US" sz="1600" b="1" i="1" dirty="0"/>
              <a:t>How many …… are on the tray?</a:t>
            </a:r>
          </a:p>
        </p:txBody>
      </p:sp>
    </p:spTree>
    <p:extLst>
      <p:ext uri="{BB962C8B-B14F-4D97-AF65-F5344CB8AC3E}">
        <p14:creationId xmlns:p14="http://schemas.microsoft.com/office/powerpoint/2010/main" val="33924980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1ED1820-9D54-9242-888C-6D8A5123B1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40" b="772"/>
          <a:stretch/>
        </p:blipFill>
        <p:spPr>
          <a:xfrm rot="16200000">
            <a:off x="2961020" y="-1270169"/>
            <a:ext cx="6579834" cy="938831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2400675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08F426F6-4233-484B-96F7-7D0F7ADCF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Segoe Print"/>
              </a:rPr>
              <a:t>Sawl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… ?                                      How many …?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8DDA76-550C-164B-B42A-A53932FE500E}"/>
              </a:ext>
            </a:extLst>
          </p:cNvPr>
          <p:cNvSpPr txBox="1"/>
          <p:nvPr/>
        </p:nvSpPr>
        <p:spPr>
          <a:xfrm>
            <a:off x="303432" y="1250731"/>
            <a:ext cx="11478665" cy="3877985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2800" dirty="0" err="1"/>
              <a:t>Edrychwch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y </a:t>
            </a:r>
            <a:r>
              <a:rPr lang="en-US" sz="2800" dirty="0" err="1"/>
              <a:t>llun</a:t>
            </a:r>
            <a:r>
              <a:rPr lang="en-US" sz="2800" dirty="0"/>
              <a:t> </a:t>
            </a:r>
            <a:r>
              <a:rPr lang="en-US" sz="2800" dirty="0" err="1"/>
              <a:t>o’r</a:t>
            </a:r>
            <a:r>
              <a:rPr lang="en-US" sz="2800" dirty="0"/>
              <a:t> parc. </a:t>
            </a:r>
            <a:r>
              <a:rPr lang="en-US" i="1" dirty="0"/>
              <a:t>Look at the picture of the park.</a:t>
            </a:r>
          </a:p>
          <a:p>
            <a:r>
              <a:rPr lang="en-US" sz="2800" dirty="0" err="1"/>
              <a:t>Atebwch</a:t>
            </a:r>
            <a:r>
              <a:rPr lang="en-US" sz="2800" dirty="0"/>
              <a:t> y </a:t>
            </a:r>
            <a:r>
              <a:rPr lang="en-US" sz="2800" dirty="0" err="1"/>
              <a:t>cwestiynau</a:t>
            </a:r>
            <a:r>
              <a:rPr lang="en-US" sz="2800" dirty="0"/>
              <a:t> </a:t>
            </a:r>
            <a:r>
              <a:rPr lang="en-US" sz="2800" dirty="0" err="1"/>
              <a:t>canlynol</a:t>
            </a:r>
            <a:r>
              <a:rPr lang="en-US" sz="2800" dirty="0"/>
              <a:t>.  </a:t>
            </a:r>
            <a:r>
              <a:rPr lang="en-US" i="1" dirty="0"/>
              <a:t>Answer the following questions.</a:t>
            </a:r>
          </a:p>
          <a:p>
            <a:endParaRPr lang="en-US" sz="3200" dirty="0"/>
          </a:p>
          <a:p>
            <a:pPr marL="342900" indent="-342900">
              <a:buAutoNum type="arabicPeriod"/>
            </a:pPr>
            <a:r>
              <a:rPr lang="en-US" sz="2800" dirty="0" err="1"/>
              <a:t>Sawl</a:t>
            </a:r>
            <a:r>
              <a:rPr lang="en-US" sz="2800" dirty="0"/>
              <a:t> </a:t>
            </a:r>
            <a:r>
              <a:rPr lang="en-US" sz="2800" dirty="0" err="1"/>
              <a:t>mainc</a:t>
            </a:r>
            <a:r>
              <a:rPr lang="en-US" sz="2800" dirty="0"/>
              <a:t>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y parc?</a:t>
            </a:r>
          </a:p>
          <a:p>
            <a:pPr marL="342900" indent="-342900">
              <a:buAutoNum type="arabicPeriod"/>
            </a:pPr>
            <a:r>
              <a:rPr lang="en-US" sz="2800" dirty="0" err="1"/>
              <a:t>Sawl</a:t>
            </a:r>
            <a:r>
              <a:rPr lang="en-US" sz="2800" dirty="0"/>
              <a:t> </a:t>
            </a:r>
            <a:r>
              <a:rPr lang="en-US" sz="2800" dirty="0" err="1"/>
              <a:t>hwyaden</a:t>
            </a:r>
            <a:r>
              <a:rPr lang="en-US" sz="2800" dirty="0"/>
              <a:t>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y </a:t>
            </a:r>
            <a:r>
              <a:rPr lang="en-US" sz="2800" dirty="0" err="1"/>
              <a:t>llyn</a:t>
            </a:r>
            <a:r>
              <a:rPr lang="en-US" sz="2800" dirty="0"/>
              <a:t> </a:t>
            </a:r>
            <a:r>
              <a:rPr lang="en-US" sz="1400" i="1" dirty="0"/>
              <a:t>(on the lake)</a:t>
            </a:r>
            <a:r>
              <a:rPr lang="en-US" sz="2000" b="1" dirty="0"/>
              <a:t>?</a:t>
            </a:r>
            <a:endParaRPr lang="en-US" sz="1200" b="1" dirty="0"/>
          </a:p>
          <a:p>
            <a:pPr marL="342900" indent="-342900">
              <a:buAutoNum type="arabicPeriod"/>
            </a:pPr>
            <a:r>
              <a:rPr lang="en-US" sz="2800" dirty="0" err="1"/>
              <a:t>Sawl</a:t>
            </a:r>
            <a:r>
              <a:rPr lang="en-US" sz="2800" dirty="0"/>
              <a:t> </a:t>
            </a:r>
            <a:r>
              <a:rPr lang="en-US" sz="2800" dirty="0" err="1"/>
              <a:t>alarch</a:t>
            </a:r>
            <a:r>
              <a:rPr lang="en-US" sz="2800" dirty="0"/>
              <a:t> (</a:t>
            </a:r>
            <a:r>
              <a:rPr lang="en-US" dirty="0"/>
              <a:t>swan</a:t>
            </a:r>
            <a:r>
              <a:rPr lang="en-US" sz="2800" dirty="0"/>
              <a:t>)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y </a:t>
            </a:r>
            <a:r>
              <a:rPr lang="en-US" sz="2800" dirty="0" err="1"/>
              <a:t>llyn</a:t>
            </a:r>
            <a:r>
              <a:rPr lang="en-US" sz="2800" dirty="0"/>
              <a:t> </a:t>
            </a:r>
            <a:r>
              <a:rPr lang="en-US" sz="1400" i="1" dirty="0"/>
              <a:t>(on the lake)</a:t>
            </a:r>
            <a:r>
              <a:rPr lang="en-US" sz="2800" dirty="0"/>
              <a:t>?</a:t>
            </a:r>
          </a:p>
          <a:p>
            <a:pPr marL="342900" indent="-342900">
              <a:buAutoNum type="arabicPeriod"/>
            </a:pPr>
            <a:r>
              <a:rPr lang="en-US" sz="2800" dirty="0" err="1"/>
              <a:t>Sawl</a:t>
            </a:r>
            <a:r>
              <a:rPr lang="en-US" sz="2800" dirty="0"/>
              <a:t> </a:t>
            </a:r>
            <a:r>
              <a:rPr lang="en-US" sz="2800" dirty="0" err="1"/>
              <a:t>plentyn</a:t>
            </a:r>
            <a:r>
              <a:rPr lang="en-US" sz="2800" dirty="0"/>
              <a:t> </a:t>
            </a:r>
            <a:r>
              <a:rPr lang="en-US" sz="1400" i="1" dirty="0"/>
              <a:t>(child)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y </a:t>
            </a:r>
            <a:r>
              <a:rPr lang="en-US" sz="2800" dirty="0" err="1"/>
              <a:t>pwll</a:t>
            </a:r>
            <a:r>
              <a:rPr lang="en-US" sz="2800" dirty="0"/>
              <a:t> </a:t>
            </a:r>
            <a:r>
              <a:rPr lang="en-US" sz="2800" dirty="0" err="1"/>
              <a:t>tywod</a:t>
            </a:r>
            <a:r>
              <a:rPr lang="en-US" sz="2800" dirty="0"/>
              <a:t>?</a:t>
            </a:r>
          </a:p>
          <a:p>
            <a:pPr marL="342900" indent="-342900">
              <a:buAutoNum type="arabicPeriod"/>
            </a:pPr>
            <a:r>
              <a:rPr lang="en-US" sz="2800" dirty="0" err="1"/>
              <a:t>Sawl</a:t>
            </a:r>
            <a:r>
              <a:rPr lang="en-US" sz="2800" dirty="0"/>
              <a:t> </a:t>
            </a:r>
            <a:r>
              <a:rPr lang="en-US" sz="2800" dirty="0" err="1"/>
              <a:t>pêl</a:t>
            </a:r>
            <a:r>
              <a:rPr lang="en-US" sz="2800" dirty="0"/>
              <a:t>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y parc?</a:t>
            </a:r>
          </a:p>
          <a:p>
            <a:pPr marL="342900" indent="-342900">
              <a:buAutoNum type="arabicPeriod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877D01-DD6C-7347-926C-2C93C0E04CA2}"/>
              </a:ext>
            </a:extLst>
          </p:cNvPr>
          <p:cNvSpPr txBox="1"/>
          <p:nvPr/>
        </p:nvSpPr>
        <p:spPr>
          <a:xfrm>
            <a:off x="3754582" y="5495544"/>
            <a:ext cx="5048458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 err="1"/>
              <a:t>Cofiwch</a:t>
            </a:r>
            <a:r>
              <a:rPr lang="en-US" sz="2000" b="1" u="sng" dirty="0"/>
              <a:t> / Remember:</a:t>
            </a:r>
          </a:p>
          <a:p>
            <a:pPr algn="ctr"/>
            <a:endParaRPr lang="en-US" sz="2000" dirty="0"/>
          </a:p>
          <a:p>
            <a:pPr algn="ctr"/>
            <a:r>
              <a:rPr lang="en-US" sz="2000" dirty="0" err="1"/>
              <a:t>Sawl</a:t>
            </a:r>
            <a:r>
              <a:rPr lang="en-US" sz="2000" dirty="0"/>
              <a:t> + </a:t>
            </a:r>
            <a:r>
              <a:rPr lang="en-US" sz="2000" dirty="0" err="1"/>
              <a:t>enw</a:t>
            </a:r>
            <a:r>
              <a:rPr lang="en-US" sz="2000" dirty="0"/>
              <a:t> </a:t>
            </a:r>
            <a:r>
              <a:rPr lang="en-US" sz="2000" b="1" u="sng" dirty="0" err="1"/>
              <a:t>unigol</a:t>
            </a:r>
            <a:r>
              <a:rPr lang="en-US" sz="2000" b="1" u="sng" dirty="0"/>
              <a:t> </a:t>
            </a:r>
            <a:r>
              <a:rPr lang="en-US" sz="1200" i="1" dirty="0"/>
              <a:t>(singular noun)</a:t>
            </a:r>
            <a:r>
              <a:rPr lang="en-US" sz="2000" dirty="0"/>
              <a:t>…… ?</a:t>
            </a:r>
          </a:p>
        </p:txBody>
      </p:sp>
    </p:spTree>
    <p:extLst>
      <p:ext uri="{BB962C8B-B14F-4D97-AF65-F5344CB8AC3E}">
        <p14:creationId xmlns:p14="http://schemas.microsoft.com/office/powerpoint/2010/main" val="122184560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692" t="11064" r="25879" b="16029"/>
          <a:stretch/>
        </p:blipFill>
        <p:spPr>
          <a:xfrm rot="5400000">
            <a:off x="4981255" y="-2951617"/>
            <a:ext cx="2439471" cy="1198201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3519D17-9435-A945-AE9D-22F96D8D0400}"/>
              </a:ext>
            </a:extLst>
          </p:cNvPr>
          <p:cNvSpPr txBox="1"/>
          <p:nvPr/>
        </p:nvSpPr>
        <p:spPr>
          <a:xfrm>
            <a:off x="1693598" y="4781319"/>
            <a:ext cx="8804803" cy="20005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u="sng" dirty="0" err="1"/>
              <a:t>Cofiwch</a:t>
            </a:r>
            <a:r>
              <a:rPr lang="en-US" sz="2800" b="1" u="sng" dirty="0"/>
              <a:t> / Remember:</a:t>
            </a:r>
          </a:p>
          <a:p>
            <a:pPr algn="ctr"/>
            <a:endParaRPr lang="en-US" sz="2800" b="1" dirty="0"/>
          </a:p>
          <a:p>
            <a:pPr algn="ctr"/>
            <a:r>
              <a:rPr lang="en-US" sz="2800" b="1" dirty="0"/>
              <a:t>Faint o + </a:t>
            </a:r>
            <a:r>
              <a:rPr lang="en-US" sz="2800" b="1" u="sng" dirty="0" err="1"/>
              <a:t>enw</a:t>
            </a:r>
            <a:r>
              <a:rPr lang="en-US" sz="2800" b="1" u="sng" dirty="0"/>
              <a:t> </a:t>
            </a:r>
            <a:r>
              <a:rPr lang="en-US" sz="2800" b="1" u="sng" dirty="0" err="1"/>
              <a:t>lluosog</a:t>
            </a:r>
            <a:r>
              <a:rPr lang="en-US" sz="2800" b="1" dirty="0"/>
              <a:t> + </a:t>
            </a:r>
            <a:r>
              <a:rPr lang="en-US" sz="2800" b="1" dirty="0" err="1"/>
              <a:t>treiglad</a:t>
            </a:r>
            <a:r>
              <a:rPr lang="en-US" sz="2800" b="1" dirty="0"/>
              <a:t> </a:t>
            </a:r>
            <a:r>
              <a:rPr lang="en-US" sz="2800" b="1" dirty="0" err="1"/>
              <a:t>meddal</a:t>
            </a:r>
            <a:r>
              <a:rPr lang="en-US" sz="2800" b="1" dirty="0"/>
              <a:t> …..?</a:t>
            </a:r>
          </a:p>
          <a:p>
            <a:pPr algn="ctr"/>
            <a:endParaRPr lang="en-US" sz="2000" dirty="0"/>
          </a:p>
          <a:p>
            <a:pPr algn="ctr"/>
            <a:r>
              <a:rPr lang="en-US" sz="2000" i="1" dirty="0"/>
              <a:t>How many + plural noun + soft mutation ……?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8791776-C653-BA48-BA97-A0AAC65CD19A}"/>
              </a:ext>
            </a:extLst>
          </p:cNvPr>
          <p:cNvSpPr txBox="1">
            <a:spLocks/>
          </p:cNvSpPr>
          <p:nvPr/>
        </p:nvSpPr>
        <p:spPr>
          <a:xfrm>
            <a:off x="303432" y="110611"/>
            <a:ext cx="11585136" cy="610832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eaLnBrk="1" hangingPunct="1"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solidFill>
                  <a:schemeClr val="bg1"/>
                </a:solidFill>
                <a:latin typeface="Segoe Print"/>
              </a:rPr>
              <a:t>Faint o … ?                                     How many … ?</a:t>
            </a:r>
          </a:p>
        </p:txBody>
      </p:sp>
    </p:spTree>
    <p:extLst>
      <p:ext uri="{BB962C8B-B14F-4D97-AF65-F5344CB8AC3E}">
        <p14:creationId xmlns:p14="http://schemas.microsoft.com/office/powerpoint/2010/main" val="111277037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849C0A8-466E-D740-84DD-2E460D8E1A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46" t="10652" r="1846" b="2697"/>
          <a:stretch/>
        </p:blipFill>
        <p:spPr>
          <a:xfrm>
            <a:off x="1778023" y="721443"/>
            <a:ext cx="8478936" cy="5255316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5BEC9474-29DF-3744-A120-F3F0EE732B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  <a:latin typeface="Segoe Print"/>
              </a:rPr>
              <a:t>Faint o … ?                                  How many … 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71521A8-72BC-F040-9E1A-DD4986BDD7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7782" y="1511358"/>
            <a:ext cx="3329709" cy="162323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2454C5A-1F28-B84D-8529-E3F81895FB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1030" y="3574873"/>
            <a:ext cx="3469940" cy="151938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3A5B0F5-739E-484F-BA7C-D53FBF620B4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37400" y="1332275"/>
            <a:ext cx="1477818" cy="184727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CA56390-3BEC-0A47-A29D-43783618036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8477" y="3591614"/>
            <a:ext cx="1358900" cy="14859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549140F9-190C-2140-9FE2-C4520C287EA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94623" y="3574873"/>
            <a:ext cx="1358900" cy="14859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A039D83-8DA1-944B-93D1-65C5357F8CD8}"/>
              </a:ext>
            </a:extLst>
          </p:cNvPr>
          <p:cNvSpPr txBox="1"/>
          <p:nvPr/>
        </p:nvSpPr>
        <p:spPr>
          <a:xfrm>
            <a:off x="1593274" y="5781789"/>
            <a:ext cx="9324108" cy="98488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Faint o   + ……  (+ </a:t>
            </a:r>
            <a:r>
              <a:rPr lang="en-US" sz="2400" b="1" dirty="0" err="1"/>
              <a:t>treiglad</a:t>
            </a:r>
            <a:r>
              <a:rPr lang="en-US" sz="2400" b="1" dirty="0"/>
              <a:t> medal)    </a:t>
            </a:r>
            <a:r>
              <a:rPr lang="en-US" sz="2400" b="1" i="1" dirty="0" err="1"/>
              <a:t>sy</a:t>
            </a:r>
            <a:r>
              <a:rPr lang="en-US" sz="2400" b="1" i="1" dirty="0"/>
              <a:t> </a:t>
            </a:r>
            <a:r>
              <a:rPr lang="en-US" sz="2400" b="1" i="1" dirty="0" err="1"/>
              <a:t>ar</a:t>
            </a:r>
            <a:r>
              <a:rPr lang="en-US" sz="2400" b="1" i="1" dirty="0"/>
              <a:t> </a:t>
            </a:r>
            <a:r>
              <a:rPr lang="en-US" sz="2400" b="1" i="1" dirty="0" err="1"/>
              <a:t>yr</a:t>
            </a:r>
            <a:r>
              <a:rPr lang="en-US" sz="2400" b="1" i="1" dirty="0"/>
              <a:t> </a:t>
            </a:r>
            <a:r>
              <a:rPr lang="en-US" sz="2400" b="1" i="1" dirty="0" err="1"/>
              <a:t>hambwrdd</a:t>
            </a:r>
            <a:r>
              <a:rPr lang="en-US" b="1" dirty="0"/>
              <a:t>?</a:t>
            </a:r>
          </a:p>
          <a:p>
            <a:pPr algn="ctr"/>
            <a:endParaRPr lang="en-US" b="1" dirty="0"/>
          </a:p>
          <a:p>
            <a:pPr algn="ctr"/>
            <a:r>
              <a:rPr lang="en-US" sz="1600" b="1" i="1" dirty="0"/>
              <a:t>How many …… are on the tray?</a:t>
            </a:r>
          </a:p>
        </p:txBody>
      </p:sp>
    </p:spTree>
    <p:extLst>
      <p:ext uri="{BB962C8B-B14F-4D97-AF65-F5344CB8AC3E}">
        <p14:creationId xmlns:p14="http://schemas.microsoft.com/office/powerpoint/2010/main" val="66051080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08F426F6-4233-484B-96F7-7D0F7ADCF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  <a:latin typeface="Segoe Print"/>
              </a:rPr>
              <a:t>Faint o … ?                                      How many …?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8DDA76-550C-164B-B42A-A53932FE500E}"/>
              </a:ext>
            </a:extLst>
          </p:cNvPr>
          <p:cNvSpPr txBox="1"/>
          <p:nvPr/>
        </p:nvSpPr>
        <p:spPr>
          <a:xfrm>
            <a:off x="303432" y="1250731"/>
            <a:ext cx="11478665" cy="393954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/>
              <a:t>Newidwch</a:t>
            </a:r>
            <a:r>
              <a:rPr lang="en-US" sz="2800" dirty="0"/>
              <a:t> y </a:t>
            </a:r>
            <a:r>
              <a:rPr lang="en-US" sz="2800" dirty="0" err="1"/>
              <a:t>cwestiynau</a:t>
            </a:r>
            <a:r>
              <a:rPr lang="en-US" sz="2800" dirty="0"/>
              <a:t> </a:t>
            </a:r>
            <a:r>
              <a:rPr lang="en-US" sz="2800" dirty="0" err="1"/>
              <a:t>canlynol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ddefnyddio</a:t>
            </a:r>
            <a:r>
              <a:rPr lang="en-US" sz="2800" dirty="0"/>
              <a:t>:</a:t>
            </a:r>
          </a:p>
          <a:p>
            <a:pPr algn="ctr"/>
            <a:r>
              <a:rPr lang="en-US" sz="2800" b="1" dirty="0"/>
              <a:t>Faint o ……?</a:t>
            </a:r>
          </a:p>
          <a:p>
            <a:pPr algn="ctr"/>
            <a:r>
              <a:rPr lang="en-US" i="1" dirty="0"/>
              <a:t>Change the following questions to use: Faint o ……?</a:t>
            </a:r>
          </a:p>
          <a:p>
            <a:endParaRPr lang="en-US" i="1" dirty="0"/>
          </a:p>
          <a:p>
            <a:pPr marL="342900" indent="-342900">
              <a:buAutoNum type="arabicPeriod"/>
            </a:pPr>
            <a:r>
              <a:rPr lang="en-US" sz="2800" b="1" dirty="0" err="1">
                <a:solidFill>
                  <a:srgbClr val="00B0F0"/>
                </a:solidFill>
              </a:rPr>
              <a:t>Sawl</a:t>
            </a:r>
            <a:r>
              <a:rPr lang="en-US" sz="2800" b="1" dirty="0">
                <a:solidFill>
                  <a:srgbClr val="00B0F0"/>
                </a:solidFill>
              </a:rPr>
              <a:t> </a:t>
            </a:r>
            <a:r>
              <a:rPr lang="en-US" sz="2800" b="1" dirty="0" err="1">
                <a:solidFill>
                  <a:srgbClr val="00B0F0"/>
                </a:solidFill>
              </a:rPr>
              <a:t>mainc</a:t>
            </a:r>
            <a:r>
              <a:rPr lang="en-US" sz="2800" b="1" dirty="0">
                <a:solidFill>
                  <a:srgbClr val="00B0F0"/>
                </a:solidFill>
              </a:rPr>
              <a:t>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y parc?</a:t>
            </a:r>
          </a:p>
          <a:p>
            <a:pPr marL="342900" indent="-342900">
              <a:buAutoNum type="arabicPeriod"/>
            </a:pPr>
            <a:r>
              <a:rPr lang="en-US" sz="2800" b="1" dirty="0" err="1">
                <a:solidFill>
                  <a:srgbClr val="00B0F0"/>
                </a:solidFill>
              </a:rPr>
              <a:t>Sawl</a:t>
            </a:r>
            <a:r>
              <a:rPr lang="en-US" sz="2800" b="1" dirty="0">
                <a:solidFill>
                  <a:srgbClr val="00B0F0"/>
                </a:solidFill>
              </a:rPr>
              <a:t> </a:t>
            </a:r>
            <a:r>
              <a:rPr lang="en-US" sz="2800" b="1" dirty="0" err="1">
                <a:solidFill>
                  <a:srgbClr val="00B0F0"/>
                </a:solidFill>
              </a:rPr>
              <a:t>hwyaden</a:t>
            </a:r>
            <a:r>
              <a:rPr lang="en-US" sz="2800" b="1" dirty="0">
                <a:solidFill>
                  <a:srgbClr val="00B0F0"/>
                </a:solidFill>
              </a:rPr>
              <a:t>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y </a:t>
            </a:r>
            <a:r>
              <a:rPr lang="en-US" sz="2800" dirty="0" err="1"/>
              <a:t>llyn</a:t>
            </a:r>
            <a:r>
              <a:rPr lang="en-US" sz="2800" dirty="0"/>
              <a:t> </a:t>
            </a:r>
            <a:r>
              <a:rPr lang="en-US" sz="1400" i="1" dirty="0"/>
              <a:t>(on the lake)</a:t>
            </a:r>
            <a:r>
              <a:rPr lang="en-US" sz="2000" b="1" dirty="0"/>
              <a:t>?</a:t>
            </a:r>
            <a:endParaRPr lang="en-US" sz="1200" b="1" dirty="0"/>
          </a:p>
          <a:p>
            <a:pPr marL="342900" indent="-342900">
              <a:buAutoNum type="arabicPeriod"/>
            </a:pPr>
            <a:r>
              <a:rPr lang="en-US" sz="2800" b="1" dirty="0" err="1">
                <a:solidFill>
                  <a:srgbClr val="00B0F0"/>
                </a:solidFill>
              </a:rPr>
              <a:t>Sawl</a:t>
            </a:r>
            <a:r>
              <a:rPr lang="en-US" sz="2800" b="1" dirty="0">
                <a:solidFill>
                  <a:srgbClr val="00B0F0"/>
                </a:solidFill>
              </a:rPr>
              <a:t> </a:t>
            </a:r>
            <a:r>
              <a:rPr lang="en-US" sz="2800" b="1" dirty="0" err="1">
                <a:solidFill>
                  <a:srgbClr val="00B0F0"/>
                </a:solidFill>
              </a:rPr>
              <a:t>alarch</a:t>
            </a:r>
            <a:r>
              <a:rPr lang="en-US" sz="2800" b="1" dirty="0">
                <a:solidFill>
                  <a:srgbClr val="00B0F0"/>
                </a:solidFill>
              </a:rPr>
              <a:t> </a:t>
            </a:r>
            <a:r>
              <a:rPr lang="en-US" sz="2800" dirty="0"/>
              <a:t>(</a:t>
            </a:r>
            <a:r>
              <a:rPr lang="en-US" dirty="0"/>
              <a:t>swan</a:t>
            </a:r>
            <a:r>
              <a:rPr lang="en-US" sz="2800" dirty="0"/>
              <a:t>)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y </a:t>
            </a:r>
            <a:r>
              <a:rPr lang="en-US" sz="2800" dirty="0" err="1"/>
              <a:t>llyn</a:t>
            </a:r>
            <a:r>
              <a:rPr lang="en-US" sz="2800" dirty="0"/>
              <a:t> </a:t>
            </a:r>
            <a:r>
              <a:rPr lang="en-US" sz="1400" i="1" dirty="0"/>
              <a:t>(on the lake)</a:t>
            </a:r>
            <a:r>
              <a:rPr lang="en-US" sz="2800" dirty="0"/>
              <a:t>?</a:t>
            </a:r>
          </a:p>
          <a:p>
            <a:pPr marL="342900" indent="-342900">
              <a:buAutoNum type="arabicPeriod"/>
            </a:pPr>
            <a:r>
              <a:rPr lang="en-US" sz="2800" b="1" dirty="0" err="1">
                <a:solidFill>
                  <a:srgbClr val="00B0F0"/>
                </a:solidFill>
              </a:rPr>
              <a:t>Sawl</a:t>
            </a:r>
            <a:r>
              <a:rPr lang="en-US" sz="2800" b="1" dirty="0">
                <a:solidFill>
                  <a:srgbClr val="00B0F0"/>
                </a:solidFill>
              </a:rPr>
              <a:t> </a:t>
            </a:r>
            <a:r>
              <a:rPr lang="en-US" sz="2800" b="1" dirty="0" err="1">
                <a:solidFill>
                  <a:srgbClr val="00B0F0"/>
                </a:solidFill>
              </a:rPr>
              <a:t>plentyn</a:t>
            </a:r>
            <a:r>
              <a:rPr lang="en-US" sz="2800" b="1" dirty="0">
                <a:solidFill>
                  <a:srgbClr val="00B0F0"/>
                </a:solidFill>
              </a:rPr>
              <a:t> </a:t>
            </a:r>
            <a:r>
              <a:rPr lang="en-US" sz="1400" i="1" dirty="0"/>
              <a:t>(child)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y </a:t>
            </a:r>
            <a:r>
              <a:rPr lang="en-US" sz="2800" dirty="0" err="1"/>
              <a:t>pwll</a:t>
            </a:r>
            <a:r>
              <a:rPr lang="en-US" sz="2800" dirty="0"/>
              <a:t> </a:t>
            </a:r>
            <a:r>
              <a:rPr lang="en-US" sz="2800" dirty="0" err="1"/>
              <a:t>tywod</a:t>
            </a:r>
            <a:r>
              <a:rPr lang="en-US" sz="2800" dirty="0"/>
              <a:t>?</a:t>
            </a:r>
          </a:p>
          <a:p>
            <a:pPr marL="342900" indent="-342900">
              <a:buAutoNum type="arabicPeriod"/>
            </a:pPr>
            <a:r>
              <a:rPr lang="en-US" sz="2800" b="1" dirty="0" err="1">
                <a:solidFill>
                  <a:srgbClr val="00B0F0"/>
                </a:solidFill>
              </a:rPr>
              <a:t>Sawl</a:t>
            </a:r>
            <a:r>
              <a:rPr lang="en-US" sz="2800" b="1" dirty="0">
                <a:solidFill>
                  <a:srgbClr val="00B0F0"/>
                </a:solidFill>
              </a:rPr>
              <a:t> </a:t>
            </a:r>
            <a:r>
              <a:rPr lang="en-US" sz="2800" b="1" dirty="0" err="1">
                <a:solidFill>
                  <a:srgbClr val="00B0F0"/>
                </a:solidFill>
              </a:rPr>
              <a:t>pêl</a:t>
            </a:r>
            <a:r>
              <a:rPr lang="en-US" sz="2800" b="1" dirty="0">
                <a:solidFill>
                  <a:srgbClr val="00B0F0"/>
                </a:solidFill>
              </a:rPr>
              <a:t>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y parc?</a:t>
            </a:r>
          </a:p>
          <a:p>
            <a:pPr marL="342900" indent="-342900">
              <a:buAutoNum type="arabicPeriod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877D01-DD6C-7347-926C-2C93C0E04CA2}"/>
              </a:ext>
            </a:extLst>
          </p:cNvPr>
          <p:cNvSpPr txBox="1"/>
          <p:nvPr/>
        </p:nvSpPr>
        <p:spPr>
          <a:xfrm>
            <a:off x="2327564" y="5495544"/>
            <a:ext cx="8340436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 err="1"/>
              <a:t>Cofiwch</a:t>
            </a:r>
            <a:r>
              <a:rPr lang="en-US" sz="2000" b="1" u="sng" dirty="0"/>
              <a:t> / Remember:</a:t>
            </a:r>
          </a:p>
          <a:p>
            <a:pPr algn="ctr"/>
            <a:endParaRPr lang="en-US" sz="2000" dirty="0"/>
          </a:p>
          <a:p>
            <a:pPr algn="ctr"/>
            <a:r>
              <a:rPr lang="en-US" sz="2000" dirty="0"/>
              <a:t>Faint o + </a:t>
            </a:r>
            <a:r>
              <a:rPr lang="en-US" sz="2000" dirty="0" err="1"/>
              <a:t>enw</a:t>
            </a:r>
            <a:r>
              <a:rPr lang="en-US" sz="2000" dirty="0"/>
              <a:t> </a:t>
            </a:r>
            <a:r>
              <a:rPr lang="en-US" sz="2000" b="1" u="sng" dirty="0" err="1"/>
              <a:t>lluosog</a:t>
            </a:r>
            <a:r>
              <a:rPr lang="en-US" sz="2000" b="1" u="sng" dirty="0"/>
              <a:t> </a:t>
            </a:r>
            <a:r>
              <a:rPr lang="en-US" sz="1200" i="1" dirty="0"/>
              <a:t>(plural noun) + </a:t>
            </a:r>
            <a:r>
              <a:rPr lang="en-US" sz="2000" dirty="0" err="1"/>
              <a:t>treiglad</a:t>
            </a:r>
            <a:r>
              <a:rPr lang="en-US" sz="2000" dirty="0"/>
              <a:t> </a:t>
            </a:r>
            <a:r>
              <a:rPr lang="en-US" sz="2000" dirty="0" err="1"/>
              <a:t>meddal</a:t>
            </a:r>
            <a:r>
              <a:rPr lang="en-US" sz="2000" dirty="0"/>
              <a:t> </a:t>
            </a:r>
            <a:r>
              <a:rPr lang="en-US" sz="1200" i="1" dirty="0"/>
              <a:t>(soft mutation)</a:t>
            </a:r>
            <a:r>
              <a:rPr lang="en-US" sz="2000" dirty="0"/>
              <a:t>…… ?</a:t>
            </a:r>
          </a:p>
        </p:txBody>
      </p:sp>
    </p:spTree>
    <p:extLst>
      <p:ext uri="{BB962C8B-B14F-4D97-AF65-F5344CB8AC3E}">
        <p14:creationId xmlns:p14="http://schemas.microsoft.com/office/powerpoint/2010/main" val="3335455505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08F426F6-4233-484B-96F7-7D0F7ADCF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 err="1">
                <a:solidFill>
                  <a:schemeClr val="bg1"/>
                </a:solidFill>
                <a:latin typeface="Segoe Print"/>
              </a:rPr>
              <a:t>Sawl</a:t>
            </a:r>
            <a:r>
              <a:rPr lang="en-GB" b="1" dirty="0">
                <a:solidFill>
                  <a:schemeClr val="bg1"/>
                </a:solidFill>
                <a:latin typeface="Segoe Print"/>
              </a:rPr>
              <a:t> … ?                                      How many …?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8DDA76-550C-164B-B42A-A53932FE500E}"/>
              </a:ext>
            </a:extLst>
          </p:cNvPr>
          <p:cNvSpPr txBox="1"/>
          <p:nvPr/>
        </p:nvSpPr>
        <p:spPr>
          <a:xfrm>
            <a:off x="303432" y="1250731"/>
            <a:ext cx="11478665" cy="393954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US" sz="3200" dirty="0"/>
          </a:p>
          <a:p>
            <a:endParaRPr lang="en-US" sz="3200" dirty="0"/>
          </a:p>
          <a:p>
            <a:pPr marL="342900" indent="-342900">
              <a:buAutoNum type="arabicPeriod"/>
            </a:pPr>
            <a:r>
              <a:rPr lang="en-US" sz="2800" dirty="0" err="1"/>
              <a:t>Sawl</a:t>
            </a:r>
            <a:r>
              <a:rPr lang="en-US" sz="2800" dirty="0"/>
              <a:t> </a:t>
            </a:r>
            <a:r>
              <a:rPr lang="en-US" sz="2800" dirty="0" err="1"/>
              <a:t>mainc</a:t>
            </a:r>
            <a:r>
              <a:rPr lang="en-US" sz="2800" dirty="0"/>
              <a:t>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y parc?  (un / 1)</a:t>
            </a:r>
          </a:p>
          <a:p>
            <a:pPr marL="342900" indent="-342900">
              <a:buAutoNum type="arabicPeriod"/>
            </a:pPr>
            <a:r>
              <a:rPr lang="en-US" sz="2800" dirty="0" err="1"/>
              <a:t>Sawl</a:t>
            </a:r>
            <a:r>
              <a:rPr lang="en-US" sz="2800" dirty="0"/>
              <a:t> </a:t>
            </a:r>
            <a:r>
              <a:rPr lang="en-US" sz="2800" dirty="0" err="1"/>
              <a:t>hwyaden</a:t>
            </a:r>
            <a:r>
              <a:rPr lang="en-US" sz="2800" dirty="0"/>
              <a:t> </a:t>
            </a:r>
            <a:r>
              <a:rPr lang="en-US" sz="2800" dirty="0" err="1"/>
              <a:t>fawr</a:t>
            </a:r>
            <a:r>
              <a:rPr lang="en-US" sz="2800" dirty="0"/>
              <a:t>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y </a:t>
            </a:r>
            <a:r>
              <a:rPr lang="en-US" sz="2800" dirty="0" err="1"/>
              <a:t>llyn</a:t>
            </a:r>
            <a:r>
              <a:rPr lang="en-US" sz="2800" dirty="0"/>
              <a:t>? (</a:t>
            </a:r>
            <a:r>
              <a:rPr lang="en-US" sz="2800" dirty="0" err="1"/>
              <a:t>dwy</a:t>
            </a:r>
            <a:r>
              <a:rPr lang="en-US" sz="2800" dirty="0"/>
              <a:t> / 2)</a:t>
            </a:r>
          </a:p>
          <a:p>
            <a:pPr marL="342900" indent="-342900">
              <a:buAutoNum type="arabicPeriod"/>
            </a:pPr>
            <a:r>
              <a:rPr lang="en-US" sz="2800" dirty="0" err="1"/>
              <a:t>Sawl</a:t>
            </a:r>
            <a:r>
              <a:rPr lang="en-US" sz="2800" dirty="0"/>
              <a:t> </a:t>
            </a:r>
            <a:r>
              <a:rPr lang="en-US" sz="2800" dirty="0" err="1"/>
              <a:t>hwyaden</a:t>
            </a:r>
            <a:r>
              <a:rPr lang="en-US" sz="2800" dirty="0"/>
              <a:t> </a:t>
            </a:r>
            <a:r>
              <a:rPr lang="en-US" sz="2800" dirty="0" err="1"/>
              <a:t>fach</a:t>
            </a:r>
            <a:r>
              <a:rPr lang="en-US" sz="2800" dirty="0"/>
              <a:t>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y </a:t>
            </a:r>
            <a:r>
              <a:rPr lang="en-US" sz="2800" dirty="0" err="1"/>
              <a:t>llun</a:t>
            </a:r>
            <a:r>
              <a:rPr lang="en-US" sz="2800" dirty="0"/>
              <a:t>? (</a:t>
            </a:r>
            <a:r>
              <a:rPr lang="en-US" sz="2800" dirty="0" err="1"/>
              <a:t>tair</a:t>
            </a:r>
            <a:r>
              <a:rPr lang="en-US" sz="2800" dirty="0"/>
              <a:t> / 3)</a:t>
            </a:r>
          </a:p>
          <a:p>
            <a:pPr marL="342900" indent="-342900">
              <a:buAutoNum type="arabicPeriod"/>
            </a:pPr>
            <a:r>
              <a:rPr lang="en-US" sz="2800" dirty="0" err="1"/>
              <a:t>Sawl</a:t>
            </a:r>
            <a:r>
              <a:rPr lang="en-US" sz="2800" dirty="0"/>
              <a:t> </a:t>
            </a:r>
            <a:r>
              <a:rPr lang="en-US" sz="2800" dirty="0" err="1"/>
              <a:t>alarch</a:t>
            </a:r>
            <a:r>
              <a:rPr lang="en-US" sz="2800" dirty="0"/>
              <a:t> </a:t>
            </a:r>
            <a:r>
              <a:rPr lang="en-US" sz="2800" dirty="0" err="1"/>
              <a:t>fawr</a:t>
            </a:r>
            <a:r>
              <a:rPr lang="en-US" sz="2800" dirty="0"/>
              <a:t>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y </a:t>
            </a:r>
            <a:r>
              <a:rPr lang="en-US" sz="2800" dirty="0" err="1"/>
              <a:t>llun</a:t>
            </a:r>
            <a:r>
              <a:rPr lang="en-US" sz="2800" dirty="0"/>
              <a:t>? (</a:t>
            </a:r>
            <a:r>
              <a:rPr lang="en-US" sz="2800" dirty="0" err="1"/>
              <a:t>dwy</a:t>
            </a:r>
            <a:r>
              <a:rPr lang="en-US" sz="2800" dirty="0"/>
              <a:t> / 2)</a:t>
            </a:r>
          </a:p>
          <a:p>
            <a:pPr marL="342900" indent="-342900">
              <a:buAutoNum type="arabicPeriod"/>
            </a:pPr>
            <a:r>
              <a:rPr lang="en-US" sz="2800" dirty="0" err="1"/>
              <a:t>Sawl</a:t>
            </a:r>
            <a:r>
              <a:rPr lang="en-US" sz="2800" dirty="0"/>
              <a:t> </a:t>
            </a:r>
            <a:r>
              <a:rPr lang="en-US" sz="2800" dirty="0" err="1"/>
              <a:t>plentyn</a:t>
            </a:r>
            <a:r>
              <a:rPr lang="en-US" sz="2800" dirty="0"/>
              <a:t> </a:t>
            </a:r>
            <a:r>
              <a:rPr lang="en-US" sz="2800" dirty="0" err="1"/>
              <a:t>sy’n</a:t>
            </a:r>
            <a:r>
              <a:rPr lang="en-US" sz="2800" dirty="0"/>
              <a:t> </a:t>
            </a:r>
            <a:r>
              <a:rPr lang="en-US" sz="2800" dirty="0" err="1"/>
              <a:t>chwarae</a:t>
            </a:r>
            <a:r>
              <a:rPr lang="en-US" sz="2800" dirty="0"/>
              <a:t>  </a:t>
            </a:r>
            <a:r>
              <a:rPr lang="en-US" sz="2800" dirty="0" err="1"/>
              <a:t>yn</a:t>
            </a:r>
            <a:r>
              <a:rPr lang="en-US" sz="2800" dirty="0"/>
              <a:t> y </a:t>
            </a:r>
            <a:r>
              <a:rPr lang="en-US" sz="2800" dirty="0" err="1"/>
              <a:t>pwll</a:t>
            </a:r>
            <a:r>
              <a:rPr lang="en-US" sz="2800" dirty="0"/>
              <a:t> </a:t>
            </a:r>
            <a:r>
              <a:rPr lang="en-US" sz="2800" dirty="0" err="1"/>
              <a:t>tywod</a:t>
            </a:r>
            <a:r>
              <a:rPr lang="en-US" sz="2800" dirty="0"/>
              <a:t>? (</a:t>
            </a:r>
            <a:r>
              <a:rPr lang="en-US" sz="2800" dirty="0" err="1"/>
              <a:t>dau</a:t>
            </a:r>
            <a:r>
              <a:rPr lang="en-US" sz="2800" dirty="0"/>
              <a:t> / 2)</a:t>
            </a:r>
          </a:p>
          <a:p>
            <a:pPr marL="342900" indent="-342900">
              <a:buAutoNum type="arabicPeriod"/>
            </a:pPr>
            <a:r>
              <a:rPr lang="en-US" sz="2800" dirty="0" err="1"/>
              <a:t>Sawl</a:t>
            </a:r>
            <a:r>
              <a:rPr lang="en-US" sz="2800" dirty="0"/>
              <a:t> </a:t>
            </a:r>
            <a:r>
              <a:rPr lang="en-US" sz="2800" dirty="0" err="1"/>
              <a:t>pêl</a:t>
            </a:r>
            <a:r>
              <a:rPr lang="en-US" sz="2800" dirty="0"/>
              <a:t>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y parc? (</a:t>
            </a:r>
            <a:r>
              <a:rPr lang="en-US" sz="2800" dirty="0" err="1"/>
              <a:t>dwy</a:t>
            </a:r>
            <a:r>
              <a:rPr lang="en-US" sz="2800" dirty="0"/>
              <a:t> / 2)</a:t>
            </a:r>
          </a:p>
          <a:p>
            <a:pPr marL="342900" indent="-342900">
              <a:buAutoNum type="arabicPeriod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AA5CE3-64F3-A64E-A4E6-CE570B2016D4}"/>
              </a:ext>
            </a:extLst>
          </p:cNvPr>
          <p:cNvSpPr txBox="1"/>
          <p:nvPr/>
        </p:nvSpPr>
        <p:spPr>
          <a:xfrm>
            <a:off x="3851564" y="5625405"/>
            <a:ext cx="5020748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 err="1"/>
              <a:t>Cofiwch</a:t>
            </a:r>
            <a:r>
              <a:rPr lang="en-US" sz="2000" b="1" u="sng" dirty="0"/>
              <a:t> / Remember:</a:t>
            </a:r>
          </a:p>
          <a:p>
            <a:pPr algn="ctr"/>
            <a:endParaRPr lang="en-US" sz="2000" dirty="0"/>
          </a:p>
          <a:p>
            <a:pPr algn="ctr"/>
            <a:r>
              <a:rPr lang="en-US" sz="2000" dirty="0" err="1"/>
              <a:t>Sawl</a:t>
            </a:r>
            <a:r>
              <a:rPr lang="en-US" sz="2000" dirty="0"/>
              <a:t> + </a:t>
            </a:r>
            <a:r>
              <a:rPr lang="en-US" sz="2000" dirty="0" err="1"/>
              <a:t>enw</a:t>
            </a:r>
            <a:r>
              <a:rPr lang="en-US" sz="2000" dirty="0"/>
              <a:t> </a:t>
            </a:r>
            <a:r>
              <a:rPr lang="en-US" sz="2000" b="1" u="sng" dirty="0" err="1"/>
              <a:t>unigol</a:t>
            </a:r>
            <a:r>
              <a:rPr lang="en-US" sz="2000" b="1" u="sng" dirty="0"/>
              <a:t> </a:t>
            </a:r>
            <a:r>
              <a:rPr lang="en-US" sz="1200" i="1" dirty="0"/>
              <a:t>(singular noun)</a:t>
            </a:r>
            <a:r>
              <a:rPr lang="en-US" sz="2000" dirty="0"/>
              <a:t>…… ?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57BE02B4-6171-7440-AFF1-88918DDB5377}"/>
              </a:ext>
            </a:extLst>
          </p:cNvPr>
          <p:cNvSpPr/>
          <p:nvPr/>
        </p:nvSpPr>
        <p:spPr>
          <a:xfrm>
            <a:off x="7854846" y="1389643"/>
            <a:ext cx="3927251" cy="2053653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/>
              <a:t>Atebion</a:t>
            </a:r>
            <a:r>
              <a:rPr lang="en-US" sz="3600" b="1" dirty="0"/>
              <a:t>: </a:t>
            </a:r>
            <a:r>
              <a:rPr lang="en-US" sz="3600" b="1" dirty="0" err="1"/>
              <a:t>Tasg</a:t>
            </a:r>
            <a:r>
              <a:rPr lang="en-US" sz="3600" b="1" dirty="0"/>
              <a:t> 1</a:t>
            </a:r>
          </a:p>
        </p:txBody>
      </p:sp>
    </p:spTree>
    <p:extLst>
      <p:ext uri="{BB962C8B-B14F-4D97-AF65-F5344CB8AC3E}">
        <p14:creationId xmlns:p14="http://schemas.microsoft.com/office/powerpoint/2010/main" val="15929757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08F426F6-4233-484B-96F7-7D0F7ADCF4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432" y="110611"/>
            <a:ext cx="11585136" cy="610832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  <a:latin typeface="Segoe Print"/>
              </a:rPr>
              <a:t>Faint o … ?                             How many …?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8DDA76-550C-164B-B42A-A53932FE500E}"/>
              </a:ext>
            </a:extLst>
          </p:cNvPr>
          <p:cNvSpPr txBox="1"/>
          <p:nvPr/>
        </p:nvSpPr>
        <p:spPr>
          <a:xfrm>
            <a:off x="303432" y="1250731"/>
            <a:ext cx="11478665" cy="393954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dirty="0" err="1"/>
              <a:t>Newidiwch</a:t>
            </a:r>
            <a:r>
              <a:rPr lang="en-US" sz="2800" dirty="0"/>
              <a:t> y </a:t>
            </a:r>
            <a:r>
              <a:rPr lang="en-US" sz="2800" dirty="0" err="1"/>
              <a:t>cwestiynau</a:t>
            </a:r>
            <a:r>
              <a:rPr lang="en-US" sz="2800" dirty="0"/>
              <a:t> </a:t>
            </a:r>
            <a:r>
              <a:rPr lang="en-US" sz="2800" dirty="0" err="1"/>
              <a:t>canlynol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ddefnyddio</a:t>
            </a:r>
            <a:r>
              <a:rPr lang="en-US" sz="2800" dirty="0"/>
              <a:t>:</a:t>
            </a:r>
          </a:p>
          <a:p>
            <a:pPr algn="ctr"/>
            <a:r>
              <a:rPr lang="en-US" sz="2800" b="1" dirty="0"/>
              <a:t>Faint o ……?</a:t>
            </a:r>
          </a:p>
          <a:p>
            <a:pPr algn="ctr"/>
            <a:r>
              <a:rPr lang="en-US" i="1" dirty="0"/>
              <a:t>Change the following questions to use: Faint o ……?</a:t>
            </a:r>
          </a:p>
          <a:p>
            <a:endParaRPr lang="en-US" i="1" dirty="0"/>
          </a:p>
          <a:p>
            <a:pPr marL="342900" indent="-342900">
              <a:buAutoNum type="arabicPeriod"/>
            </a:pPr>
            <a:r>
              <a:rPr lang="en-US" sz="2800" b="1" dirty="0">
                <a:solidFill>
                  <a:srgbClr val="00B0F0"/>
                </a:solidFill>
              </a:rPr>
              <a:t>Faint o </a:t>
            </a:r>
            <a:r>
              <a:rPr lang="en-US" sz="2800" b="1" dirty="0" err="1">
                <a:solidFill>
                  <a:srgbClr val="FF0000"/>
                </a:solidFill>
              </a:rPr>
              <a:t>f</a:t>
            </a:r>
            <a:r>
              <a:rPr lang="en-US" sz="2800" b="1" dirty="0" err="1">
                <a:solidFill>
                  <a:srgbClr val="00B0F0"/>
                </a:solidFill>
              </a:rPr>
              <a:t>einciau</a:t>
            </a:r>
            <a:r>
              <a:rPr lang="en-US" sz="2800" b="1" dirty="0">
                <a:solidFill>
                  <a:srgbClr val="00B0F0"/>
                </a:solidFill>
              </a:rPr>
              <a:t>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y parc?</a:t>
            </a:r>
          </a:p>
          <a:p>
            <a:pPr marL="342900" indent="-342900">
              <a:buAutoNum type="arabicPeriod"/>
            </a:pPr>
            <a:r>
              <a:rPr lang="en-US" sz="2800" b="1" dirty="0">
                <a:solidFill>
                  <a:srgbClr val="00B0F0"/>
                </a:solidFill>
              </a:rPr>
              <a:t>Faint o </a:t>
            </a:r>
            <a:r>
              <a:rPr lang="en-US" sz="2800" b="1" dirty="0" err="1">
                <a:solidFill>
                  <a:srgbClr val="00B0F0"/>
                </a:solidFill>
              </a:rPr>
              <a:t>hwyaid</a:t>
            </a:r>
            <a:r>
              <a:rPr lang="en-US" sz="2800" b="1" dirty="0">
                <a:solidFill>
                  <a:srgbClr val="00B0F0"/>
                </a:solidFill>
              </a:rPr>
              <a:t>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y </a:t>
            </a:r>
            <a:r>
              <a:rPr lang="en-US" sz="2800" dirty="0" err="1"/>
              <a:t>llyn</a:t>
            </a:r>
            <a:r>
              <a:rPr lang="en-US" sz="2800" dirty="0"/>
              <a:t> </a:t>
            </a:r>
            <a:r>
              <a:rPr lang="en-US" sz="1400" i="1" dirty="0"/>
              <a:t>(on the lake)</a:t>
            </a:r>
            <a:r>
              <a:rPr lang="en-US" sz="2000" b="1" dirty="0"/>
              <a:t>?</a:t>
            </a:r>
            <a:endParaRPr lang="en-US" sz="1200" b="1" dirty="0"/>
          </a:p>
          <a:p>
            <a:pPr marL="342900" indent="-342900">
              <a:buAutoNum type="arabicPeriod"/>
            </a:pPr>
            <a:r>
              <a:rPr lang="en-US" sz="2800" b="1" dirty="0">
                <a:solidFill>
                  <a:srgbClr val="00B0F0"/>
                </a:solidFill>
              </a:rPr>
              <a:t>Faint o </a:t>
            </a:r>
            <a:r>
              <a:rPr lang="en-US" sz="2800" b="1" dirty="0" err="1">
                <a:solidFill>
                  <a:srgbClr val="00B0F0"/>
                </a:solidFill>
              </a:rPr>
              <a:t>elyrch</a:t>
            </a:r>
            <a:r>
              <a:rPr lang="en-US" sz="2800" b="1" dirty="0">
                <a:solidFill>
                  <a:srgbClr val="00B0F0"/>
                </a:solidFill>
              </a:rPr>
              <a:t> </a:t>
            </a:r>
            <a:r>
              <a:rPr lang="en-US" sz="2800" dirty="0"/>
              <a:t>(</a:t>
            </a:r>
            <a:r>
              <a:rPr lang="en-US" dirty="0"/>
              <a:t>swan</a:t>
            </a:r>
            <a:r>
              <a:rPr lang="en-US" sz="2800" dirty="0"/>
              <a:t>)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ar</a:t>
            </a:r>
            <a:r>
              <a:rPr lang="en-US" sz="2800" dirty="0"/>
              <a:t> y </a:t>
            </a:r>
            <a:r>
              <a:rPr lang="en-US" sz="2800" dirty="0" err="1"/>
              <a:t>llyn</a:t>
            </a:r>
            <a:r>
              <a:rPr lang="en-US" sz="2800" dirty="0"/>
              <a:t> </a:t>
            </a:r>
            <a:r>
              <a:rPr lang="en-US" sz="1400" i="1" dirty="0"/>
              <a:t>(on the lake)</a:t>
            </a:r>
            <a:r>
              <a:rPr lang="en-US" sz="2800" dirty="0"/>
              <a:t>?</a:t>
            </a:r>
          </a:p>
          <a:p>
            <a:pPr marL="342900" indent="-342900">
              <a:buAutoNum type="arabicPeriod"/>
            </a:pPr>
            <a:r>
              <a:rPr lang="en-US" sz="2800" b="1" dirty="0">
                <a:solidFill>
                  <a:srgbClr val="00B0F0"/>
                </a:solidFill>
              </a:rPr>
              <a:t>Faint o </a:t>
            </a:r>
            <a:r>
              <a:rPr lang="en-US" sz="2800" b="1" dirty="0" err="1">
                <a:solidFill>
                  <a:srgbClr val="00B0F0"/>
                </a:solidFill>
              </a:rPr>
              <a:t>blant</a:t>
            </a:r>
            <a:r>
              <a:rPr lang="en-US" sz="2800" b="1" dirty="0">
                <a:solidFill>
                  <a:srgbClr val="00B0F0"/>
                </a:solidFill>
              </a:rPr>
              <a:t> </a:t>
            </a:r>
            <a:r>
              <a:rPr lang="en-US" sz="1400" i="1" dirty="0"/>
              <a:t>(child)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y </a:t>
            </a:r>
            <a:r>
              <a:rPr lang="en-US" sz="2800" dirty="0" err="1"/>
              <a:t>pwll</a:t>
            </a:r>
            <a:r>
              <a:rPr lang="en-US" sz="2800" dirty="0"/>
              <a:t> </a:t>
            </a:r>
            <a:r>
              <a:rPr lang="en-US" sz="2800" dirty="0" err="1"/>
              <a:t>tywod</a:t>
            </a:r>
            <a:r>
              <a:rPr lang="en-US" sz="2800" dirty="0"/>
              <a:t>?</a:t>
            </a:r>
          </a:p>
          <a:p>
            <a:pPr marL="342900" indent="-342900">
              <a:buAutoNum type="arabicPeriod"/>
            </a:pPr>
            <a:r>
              <a:rPr lang="en-US" sz="2800" b="1" dirty="0">
                <a:solidFill>
                  <a:srgbClr val="00B0F0"/>
                </a:solidFill>
              </a:rPr>
              <a:t>Faint o </a:t>
            </a:r>
            <a:r>
              <a:rPr lang="en-US" sz="2800" b="1" dirty="0" err="1">
                <a:solidFill>
                  <a:srgbClr val="00B0F0"/>
                </a:solidFill>
              </a:rPr>
              <a:t>beli</a:t>
            </a:r>
            <a:r>
              <a:rPr lang="en-US" sz="2800" b="1" dirty="0">
                <a:solidFill>
                  <a:srgbClr val="00B0F0"/>
                </a:solidFill>
              </a:rPr>
              <a:t> </a:t>
            </a:r>
            <a:r>
              <a:rPr lang="en-US" sz="2800" dirty="0" err="1"/>
              <a:t>sy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y parc?</a:t>
            </a:r>
          </a:p>
          <a:p>
            <a:pPr marL="342900" indent="-342900">
              <a:buAutoNum type="arabicPeriod"/>
            </a:pP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877D01-DD6C-7347-926C-2C93C0E04CA2}"/>
              </a:ext>
            </a:extLst>
          </p:cNvPr>
          <p:cNvSpPr txBox="1"/>
          <p:nvPr/>
        </p:nvSpPr>
        <p:spPr>
          <a:xfrm>
            <a:off x="2327564" y="5495544"/>
            <a:ext cx="8340436" cy="10156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762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 err="1"/>
              <a:t>Cofiwch</a:t>
            </a:r>
            <a:r>
              <a:rPr lang="en-US" sz="2000" b="1" u="sng" dirty="0"/>
              <a:t> / Remember:</a:t>
            </a:r>
          </a:p>
          <a:p>
            <a:pPr algn="ctr"/>
            <a:endParaRPr lang="en-US" sz="2000" dirty="0"/>
          </a:p>
          <a:p>
            <a:pPr algn="ctr"/>
            <a:r>
              <a:rPr lang="en-US" sz="2000" dirty="0"/>
              <a:t>Faint o + </a:t>
            </a:r>
            <a:r>
              <a:rPr lang="en-US" sz="2000" dirty="0" err="1"/>
              <a:t>enw</a:t>
            </a:r>
            <a:r>
              <a:rPr lang="en-US" sz="2000" dirty="0"/>
              <a:t> </a:t>
            </a:r>
            <a:r>
              <a:rPr lang="en-US" sz="2000" b="1" u="sng" dirty="0" err="1"/>
              <a:t>lluosog</a:t>
            </a:r>
            <a:r>
              <a:rPr lang="en-US" sz="2000" b="1" u="sng" dirty="0"/>
              <a:t> </a:t>
            </a:r>
            <a:r>
              <a:rPr lang="en-US" sz="1200" i="1" dirty="0"/>
              <a:t>(plural noun) + </a:t>
            </a:r>
            <a:r>
              <a:rPr lang="en-US" sz="2000" dirty="0" err="1"/>
              <a:t>treiglad</a:t>
            </a:r>
            <a:r>
              <a:rPr lang="en-US" sz="2000" dirty="0"/>
              <a:t> </a:t>
            </a:r>
            <a:r>
              <a:rPr lang="en-US" sz="2000" dirty="0" err="1"/>
              <a:t>meddal</a:t>
            </a:r>
            <a:r>
              <a:rPr lang="en-US" sz="2000" dirty="0"/>
              <a:t> </a:t>
            </a:r>
            <a:r>
              <a:rPr lang="en-US" sz="1200" i="1" dirty="0"/>
              <a:t>(soft mutation)</a:t>
            </a:r>
            <a:r>
              <a:rPr lang="en-US" sz="2000" dirty="0"/>
              <a:t>…… ?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16B23469-BF98-064E-BBDC-06B5098CA08F}"/>
              </a:ext>
            </a:extLst>
          </p:cNvPr>
          <p:cNvSpPr/>
          <p:nvPr/>
        </p:nvSpPr>
        <p:spPr>
          <a:xfrm>
            <a:off x="7600013" y="2473376"/>
            <a:ext cx="3927251" cy="2053653"/>
          </a:xfrm>
          <a:prstGeom prst="star12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/>
              <a:t>Atebion</a:t>
            </a:r>
            <a:r>
              <a:rPr lang="en-US" sz="3600" b="1" dirty="0"/>
              <a:t>: </a:t>
            </a:r>
            <a:r>
              <a:rPr lang="en-US" sz="3600" b="1" dirty="0" err="1"/>
              <a:t>Tasg</a:t>
            </a:r>
            <a:r>
              <a:rPr lang="en-US" sz="3600" b="1" dirty="0"/>
              <a:t> 2</a:t>
            </a:r>
          </a:p>
        </p:txBody>
      </p:sp>
    </p:spTree>
    <p:extLst>
      <p:ext uri="{BB962C8B-B14F-4D97-AF65-F5344CB8AC3E}">
        <p14:creationId xmlns:p14="http://schemas.microsoft.com/office/powerpoint/2010/main" val="18647326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E3A2B63-9FEF-6A4E-B0AD-E22648E9C3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9746" y="189809"/>
            <a:ext cx="9442109" cy="6485874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25888892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36461CB-7D9A-6245-B51B-D8240597E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6542" y="217518"/>
            <a:ext cx="5495060" cy="377460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88AF67A-8194-3741-9413-4F39019080D7}"/>
              </a:ext>
            </a:extLst>
          </p:cNvPr>
          <p:cNvSpPr txBox="1"/>
          <p:nvPr/>
        </p:nvSpPr>
        <p:spPr>
          <a:xfrm>
            <a:off x="937097" y="4237412"/>
            <a:ext cx="10613950" cy="286232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 err="1"/>
              <a:t>Eich</a:t>
            </a:r>
            <a:r>
              <a:rPr lang="en-US" b="1" u="sng" dirty="0"/>
              <a:t> </a:t>
            </a:r>
            <a:r>
              <a:rPr lang="en-US" b="1" u="sng" dirty="0" err="1"/>
              <a:t>tasg</a:t>
            </a:r>
            <a:r>
              <a:rPr lang="en-US" b="1" u="sng" dirty="0"/>
              <a:t> / Your task:</a:t>
            </a:r>
            <a:r>
              <a:rPr lang="en-US" dirty="0"/>
              <a:t>  </a:t>
            </a:r>
          </a:p>
          <a:p>
            <a:pPr algn="ctr"/>
            <a:endParaRPr lang="en-US" dirty="0"/>
          </a:p>
          <a:p>
            <a:r>
              <a:rPr lang="en-US" dirty="0"/>
              <a:t>1.Meddyliwch am 5 </a:t>
            </a:r>
            <a:r>
              <a:rPr lang="en-US" dirty="0" err="1"/>
              <a:t>cwestiwn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dechrau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“</a:t>
            </a:r>
            <a:r>
              <a:rPr lang="en-US" dirty="0" err="1"/>
              <a:t>Sawl</a:t>
            </a:r>
            <a:r>
              <a:rPr lang="en-US" dirty="0"/>
              <a:t>…?”am y mat </a:t>
            </a:r>
            <a:r>
              <a:rPr lang="en-US" dirty="0" err="1"/>
              <a:t>iaith</a:t>
            </a:r>
            <a:r>
              <a:rPr lang="en-US" dirty="0"/>
              <a:t> </a:t>
            </a:r>
            <a:r>
              <a:rPr lang="en-US" dirty="0" err="1"/>
              <a:t>uchod</a:t>
            </a:r>
            <a:r>
              <a:rPr lang="en-US" dirty="0"/>
              <a:t>.</a:t>
            </a:r>
          </a:p>
          <a:p>
            <a:r>
              <a:rPr lang="en-US" dirty="0"/>
              <a:t>	</a:t>
            </a:r>
            <a:r>
              <a:rPr lang="en-US" sz="1400" i="1" dirty="0"/>
              <a:t>Think of 5 different questions which begin with “</a:t>
            </a:r>
            <a:r>
              <a:rPr lang="en-US" sz="1400" i="1" dirty="0" err="1"/>
              <a:t>Sawl</a:t>
            </a:r>
            <a:r>
              <a:rPr lang="en-US" sz="1400" i="1" dirty="0"/>
              <a:t> …?”</a:t>
            </a:r>
            <a:endParaRPr lang="en-US" i="1" dirty="0"/>
          </a:p>
          <a:p>
            <a:endParaRPr lang="en-US" dirty="0"/>
          </a:p>
          <a:p>
            <a:r>
              <a:rPr lang="en-US" dirty="0"/>
              <a:t>2. </a:t>
            </a:r>
            <a:r>
              <a:rPr lang="en-US" dirty="0" err="1"/>
              <a:t>Newidiwch</a:t>
            </a:r>
            <a:r>
              <a:rPr lang="en-US" dirty="0"/>
              <a:t> y 5 </a:t>
            </a:r>
            <a:r>
              <a:rPr lang="en-US" dirty="0" err="1"/>
              <a:t>cwestiwn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ddechrau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“Faint o …?” </a:t>
            </a:r>
          </a:p>
          <a:p>
            <a:pPr lvl="2"/>
            <a:r>
              <a:rPr lang="en-US" sz="1400" i="1" dirty="0"/>
              <a:t>Change the 5 questions to begin with “Faint o …?”</a:t>
            </a:r>
          </a:p>
          <a:p>
            <a:endParaRPr lang="en-US" dirty="0"/>
          </a:p>
          <a:p>
            <a:pPr algn="ctr"/>
            <a:r>
              <a:rPr lang="en-US" b="1" dirty="0"/>
              <a:t>Remember the rules!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72709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44A878F-3660-E947-B69C-A1C97FC275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17B5C33-6F49-614C-98B3-4E3D335B1949}"/>
              </a:ext>
            </a:extLst>
          </p:cNvPr>
          <p:cNvSpPr txBox="1">
            <a:spLocks noChangeArrowheads="1"/>
          </p:cNvSpPr>
          <p:nvPr/>
        </p:nvSpPr>
        <p:spPr>
          <a:xfrm>
            <a:off x="3001618" y="404790"/>
            <a:ext cx="6240245" cy="672494"/>
          </a:xfrm>
          <a:prstGeom prst="rect">
            <a:avLst/>
          </a:prstGeom>
          <a:solidFill>
            <a:schemeClr val="tx1"/>
          </a:solidFill>
        </p:spPr>
        <p:txBody>
          <a:bodyPr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Oes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 </a:t>
            </a:r>
            <a:r>
              <a:rPr lang="en-GB" altLang="en-US" sz="3200" b="1" dirty="0" err="1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cwestiwn</a:t>
            </a:r>
            <a:r>
              <a:rPr lang="en-GB" altLang="en-US" sz="3200" b="1" dirty="0">
                <a:solidFill>
                  <a:schemeClr val="bg1"/>
                </a:solidFill>
                <a:latin typeface="Segoe Print" panose="02000800000000000000" pitchFamily="2" charset="0"/>
                <a:ea typeface="ＭＳ Ｐゴシック" charset="-128"/>
              </a:rPr>
              <a:t>?</a:t>
            </a:r>
            <a:endParaRPr lang="en-US" altLang="en-US" sz="3200" b="1" dirty="0">
              <a:solidFill>
                <a:schemeClr val="bg1"/>
              </a:solidFill>
              <a:latin typeface="Segoe Print" panose="02000800000000000000" pitchFamily="2" charset="0"/>
              <a:ea typeface="ＭＳ Ｐゴシック" charset="-128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900C7F-28BE-DA4F-8265-22D547889C8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6997" y="1377847"/>
            <a:ext cx="6624866" cy="48042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755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1364" y="947758"/>
            <a:ext cx="5084116" cy="508411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C38B220-BD65-524D-A0CF-64D15A679940}"/>
              </a:ext>
            </a:extLst>
          </p:cNvPr>
          <p:cNvSpPr txBox="1"/>
          <p:nvPr/>
        </p:nvSpPr>
        <p:spPr>
          <a:xfrm>
            <a:off x="6403598" y="1966322"/>
            <a:ext cx="4870581" cy="3046988"/>
          </a:xfrm>
          <a:prstGeom prst="rect">
            <a:avLst/>
          </a:prstGeom>
          <a:solidFill>
            <a:schemeClr val="accent1"/>
          </a:solidFill>
          <a:ln w="762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Cadwch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saff</a:t>
            </a:r>
            <a:r>
              <a:rPr lang="en-US" sz="3200" b="1" dirty="0">
                <a:solidFill>
                  <a:schemeClr val="bg1"/>
                </a:solidFill>
              </a:rPr>
              <a:t> / Keep safe. 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Your next session is: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26.1.2021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@ 11 a.m.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2DEC80D-A774-D74C-ABC9-496FCA2F8F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847117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{CEFAC418-BF61-B148-8EBB-3F7F89E0273C}tf10001069</Template>
  <TotalTime>1645</TotalTime>
  <Words>1902</Words>
  <Application>Microsoft Macintosh PowerPoint</Application>
  <PresentationFormat>Widescreen</PresentationFormat>
  <Paragraphs>351</Paragraphs>
  <Slides>41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Links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54" baseType="lpstr">
      <vt:lpstr>ＭＳ Ｐゴシック</vt:lpstr>
      <vt:lpstr>American Typewriter</vt:lpstr>
      <vt:lpstr>Arial</vt:lpstr>
      <vt:lpstr>Ayuthaya</vt:lpstr>
      <vt:lpstr>Bookman Old Style</vt:lpstr>
      <vt:lpstr>Calibri</vt:lpstr>
      <vt:lpstr>Century Gothic</vt:lpstr>
      <vt:lpstr>Noteworthy Light</vt:lpstr>
      <vt:lpstr>Segoe Print</vt:lpstr>
      <vt:lpstr>Segoe Script</vt:lpstr>
      <vt:lpstr>Wingdings 3</vt:lpstr>
      <vt:lpstr>Wisp</vt:lpstr>
      <vt:lpstr>CET:Cwrs%20Sylfaen%202014:Taflen%20Cenedl%20Enwau%20W10.docx!OLE_LINK1</vt:lpstr>
      <vt:lpstr>PowerPoint Presentation</vt:lpstr>
      <vt:lpstr>Heddiw, fe fyddwn ni yn… Today we will… </vt:lpstr>
      <vt:lpstr>PowerPoint Presentation</vt:lpstr>
      <vt:lpstr>PowerPoint Presentation</vt:lpstr>
      <vt:lpstr>PowerPoint Presentation</vt:lpstr>
      <vt:lpstr>Yn y dosbarth…                    In the classroom …</vt:lpstr>
      <vt:lpstr>PowerPoint Presentation</vt:lpstr>
      <vt:lpstr>PowerPoint Presentation</vt:lpstr>
      <vt:lpstr>PowerPoint Presentation</vt:lpstr>
      <vt:lpstr>Y Treigladau                                  The mutations</vt:lpstr>
      <vt:lpstr>PowerPoint Presentation</vt:lpstr>
      <vt:lpstr>PowerPoint Presentation</vt:lpstr>
      <vt:lpstr>PowerPoint Presentation</vt:lpstr>
      <vt:lpstr>Pa liw ydy'r  …?                      What colour is the …?  </vt:lpstr>
      <vt:lpstr>Beth ydy’r rhif?           What is the number?  </vt:lpstr>
      <vt:lpstr>PowerPoint Presentation</vt:lpstr>
      <vt:lpstr>Beth ydy’r rhif?           What is the number?  </vt:lpstr>
      <vt:lpstr>2 </vt:lpstr>
      <vt:lpstr>3 </vt:lpstr>
      <vt:lpstr>4 </vt:lpstr>
      <vt:lpstr>Help llaw…           A helping hand …  </vt:lpstr>
      <vt:lpstr>Beth ydy ……?                                What is ……?  </vt:lpstr>
      <vt:lpstr>Beth ydy ……?                                 What is ……?  </vt:lpstr>
      <vt:lpstr>PowerPoint Presentation</vt:lpstr>
      <vt:lpstr>PowerPoint Presentation</vt:lpstr>
      <vt:lpstr>PowerPoint Presentation</vt:lpstr>
      <vt:lpstr>PowerPoint Presentation</vt:lpstr>
      <vt:lpstr>Beth rydych chi’n gallu gweld?                             What can you see?</vt:lpstr>
      <vt:lpstr>Sawl … ?                                      How many … ?</vt:lpstr>
      <vt:lpstr>Sawl … ?                                      How many … ?</vt:lpstr>
      <vt:lpstr>PowerPoint Presentation</vt:lpstr>
      <vt:lpstr>Sawl … ?                                      How many …?</vt:lpstr>
      <vt:lpstr>PowerPoint Presentation</vt:lpstr>
      <vt:lpstr>Faint o … ?                                  How many … ?</vt:lpstr>
      <vt:lpstr>Faint o … ?                                      How many …?</vt:lpstr>
      <vt:lpstr>Sawl … ?                                      How many …?</vt:lpstr>
      <vt:lpstr>Faint o … ?                             How many …?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150</cp:revision>
  <dcterms:created xsi:type="dcterms:W3CDTF">2020-09-11T11:29:22Z</dcterms:created>
  <dcterms:modified xsi:type="dcterms:W3CDTF">2021-01-14T15:20:53Z</dcterms:modified>
</cp:coreProperties>
</file>