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6" r:id="rId3"/>
    <p:sldId id="258" r:id="rId4"/>
    <p:sldId id="259" r:id="rId5"/>
    <p:sldId id="260" r:id="rId6"/>
    <p:sldId id="261" r:id="rId7"/>
    <p:sldId id="262" r:id="rId8"/>
    <p:sldId id="267" r:id="rId9"/>
    <p:sldId id="264" r:id="rId10"/>
    <p:sldId id="268" r:id="rId11"/>
    <p:sldId id="269" r:id="rId12"/>
    <p:sldId id="270" r:id="rId13"/>
    <p:sldId id="273" r:id="rId14"/>
    <p:sldId id="272" r:id="rId15"/>
    <p:sldId id="274" r:id="rId16"/>
    <p:sldId id="275" r:id="rId17"/>
    <p:sldId id="276" r:id="rId18"/>
    <p:sldId id="26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0" autoAdjust="0"/>
    <p:restoredTop sz="94660"/>
  </p:normalViewPr>
  <p:slideViewPr>
    <p:cSldViewPr>
      <p:cViewPr varScale="1">
        <p:scale>
          <a:sx n="70" d="100"/>
          <a:sy n="70" d="100"/>
        </p:scale>
        <p:origin x="5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208455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712155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8805479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4273066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561432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852011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659022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753603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738613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199156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878370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10/10/2016</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32412693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6712"/>
            <a:ext cx="8229600" cy="1828800"/>
          </a:xfrm>
        </p:spPr>
        <p:txBody>
          <a:bodyPr>
            <a:normAutofit fontScale="90000"/>
          </a:bodyPr>
          <a:lstStyle/>
          <a:p>
            <a:r>
              <a:rPr lang="en-GB" dirty="0" smtClean="0">
                <a:solidFill>
                  <a:schemeClr val="bg1"/>
                </a:solidFill>
              </a:rPr>
              <a:t>Athens and Rome: Life and Culture in Classical Antiquity</a:t>
            </a:r>
            <a:endParaRPr lang="en-GB" dirty="0">
              <a:solidFill>
                <a:schemeClr val="bg1"/>
              </a:solidFill>
            </a:endParaRPr>
          </a:p>
        </p:txBody>
      </p:sp>
      <p:sp>
        <p:nvSpPr>
          <p:cNvPr id="3" name="Subtitle 2"/>
          <p:cNvSpPr>
            <a:spLocks noGrp="1"/>
          </p:cNvSpPr>
          <p:nvPr>
            <p:ph type="subTitle" idx="1"/>
          </p:nvPr>
        </p:nvSpPr>
        <p:spPr>
          <a:xfrm>
            <a:off x="1331640" y="5229200"/>
            <a:ext cx="6400800" cy="1248544"/>
          </a:xfrm>
        </p:spPr>
        <p:txBody>
          <a:bodyPr>
            <a:normAutofit/>
          </a:bodyPr>
          <a:lstStyle/>
          <a:p>
            <a:r>
              <a:rPr lang="en-GB" sz="3200" b="1" dirty="0" smtClean="0">
                <a:solidFill>
                  <a:schemeClr val="bg1"/>
                </a:solidFill>
              </a:rPr>
              <a:t>CLCS4007</a:t>
            </a:r>
          </a:p>
        </p:txBody>
      </p:sp>
      <p:sp>
        <p:nvSpPr>
          <p:cNvPr id="4" name="Subtitle 2"/>
          <p:cNvSpPr txBox="1">
            <a:spLocks/>
          </p:cNvSpPr>
          <p:nvPr/>
        </p:nvSpPr>
        <p:spPr>
          <a:xfrm>
            <a:off x="899592" y="3429000"/>
            <a:ext cx="7560840" cy="1512168"/>
          </a:xfrm>
          <a:prstGeom prst="rect">
            <a:avLst/>
          </a:prstGeom>
        </p:spPr>
        <p:txBody>
          <a:bodyPr vert="horz">
            <a:normAutofit fontScale="70000" lnSpcReduction="20000"/>
          </a:bodyPr>
          <a:lstStyle/>
          <a:p>
            <a:pPr algn="ctr">
              <a:spcBef>
                <a:spcPct val="20000"/>
              </a:spcBef>
              <a:buClr>
                <a:prstClr val="white">
                  <a:shade val="95000"/>
                </a:prstClr>
              </a:buClr>
              <a:buSzPct val="65000"/>
              <a:defRPr/>
            </a:pPr>
            <a:endParaRPr lang="en-GB" sz="3600" dirty="0">
              <a:solidFill>
                <a:prstClr val="black"/>
              </a:solidFill>
            </a:endParaRPr>
          </a:p>
          <a:p>
            <a:pPr algn="ctr">
              <a:spcBef>
                <a:spcPct val="20000"/>
              </a:spcBef>
              <a:buClr>
                <a:prstClr val="white">
                  <a:shade val="95000"/>
                </a:prstClr>
              </a:buClr>
              <a:buSzPct val="65000"/>
              <a:defRPr/>
            </a:pPr>
            <a:r>
              <a:rPr lang="en-GB" sz="3600" dirty="0">
                <a:solidFill>
                  <a:prstClr val="black"/>
                </a:solidFill>
              </a:rPr>
              <a:t>Lecture </a:t>
            </a:r>
            <a:r>
              <a:rPr lang="en-GB" sz="3600" dirty="0" smtClean="0">
                <a:solidFill>
                  <a:prstClr val="black"/>
                </a:solidFill>
              </a:rPr>
              <a:t>3 </a:t>
            </a:r>
            <a:r>
              <a:rPr lang="en-GB" sz="3600" dirty="0">
                <a:solidFill>
                  <a:prstClr val="black"/>
                </a:solidFill>
              </a:rPr>
              <a:t>– </a:t>
            </a:r>
            <a:r>
              <a:rPr lang="en-GB" sz="3600" dirty="0" smtClean="0">
                <a:solidFill>
                  <a:prstClr val="black"/>
                </a:solidFill>
              </a:rPr>
              <a:t>The “Ordinary Man” </a:t>
            </a:r>
            <a:r>
              <a:rPr lang="en-GB" sz="3600" i="1" dirty="0">
                <a:solidFill>
                  <a:prstClr val="black"/>
                </a:solidFill>
              </a:rPr>
              <a:t>	</a:t>
            </a:r>
          </a:p>
          <a:p>
            <a:pPr algn="ctr">
              <a:spcBef>
                <a:spcPct val="20000"/>
              </a:spcBef>
              <a:buClr>
                <a:prstClr val="white">
                  <a:shade val="95000"/>
                </a:prstClr>
              </a:buClr>
              <a:buSzPct val="65000"/>
              <a:defRPr/>
            </a:pPr>
            <a:endParaRPr lang="en-GB" sz="2800" dirty="0">
              <a:solidFill>
                <a:prstClr val="black"/>
              </a:solidFill>
            </a:endParaRPr>
          </a:p>
          <a:p>
            <a:pPr algn="ctr">
              <a:spcBef>
                <a:spcPct val="20000"/>
              </a:spcBef>
              <a:buClr>
                <a:prstClr val="white">
                  <a:shade val="95000"/>
                </a:prstClr>
              </a:buClr>
              <a:buSzPct val="65000"/>
              <a:buFont typeface="Wingdings 2"/>
              <a:buNone/>
              <a:defRPr/>
            </a:pPr>
            <a:r>
              <a:rPr lang="en-GB" sz="2800" dirty="0">
                <a:solidFill>
                  <a:prstClr val="black"/>
                </a:solidFill>
              </a:rPr>
              <a:t> </a:t>
            </a:r>
          </a:p>
        </p:txBody>
      </p:sp>
    </p:spTree>
    <p:extLst>
      <p:ext uri="{BB962C8B-B14F-4D97-AF65-F5344CB8AC3E}">
        <p14:creationId xmlns:p14="http://schemas.microsoft.com/office/powerpoint/2010/main" val="2983977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Top of the Pyramid</a:t>
            </a:r>
            <a:endParaRPr lang="en-GB" dirty="0">
              <a:solidFill>
                <a:schemeClr val="bg1"/>
              </a:solidFill>
            </a:endParaRPr>
          </a:p>
        </p:txBody>
      </p:sp>
      <p:sp>
        <p:nvSpPr>
          <p:cNvPr id="3" name="Content Placeholder 2"/>
          <p:cNvSpPr>
            <a:spLocks noGrp="1"/>
          </p:cNvSpPr>
          <p:nvPr>
            <p:ph idx="1"/>
          </p:nvPr>
        </p:nvSpPr>
        <p:spPr>
          <a:xfrm>
            <a:off x="0" y="1600200"/>
            <a:ext cx="3923928" cy="5257800"/>
          </a:xfrm>
        </p:spPr>
        <p:txBody>
          <a:bodyPr>
            <a:normAutofit/>
          </a:bodyPr>
          <a:lstStyle/>
          <a:p>
            <a:r>
              <a:rPr lang="en-GB" dirty="0" smtClean="0">
                <a:solidFill>
                  <a:schemeClr val="bg1"/>
                </a:solidFill>
              </a:rPr>
              <a:t>The elite in Athens:</a:t>
            </a:r>
          </a:p>
          <a:p>
            <a:pPr lvl="1"/>
            <a:r>
              <a:rPr lang="en-GB" i="1" dirty="0" err="1">
                <a:solidFill>
                  <a:schemeClr val="bg1"/>
                </a:solidFill>
              </a:rPr>
              <a:t>p</a:t>
            </a:r>
            <a:r>
              <a:rPr lang="en-GB" i="1" dirty="0" err="1" smtClean="0">
                <a:solidFill>
                  <a:schemeClr val="bg1"/>
                </a:solidFill>
              </a:rPr>
              <a:t>entakosiomedimnoi</a:t>
            </a:r>
            <a:r>
              <a:rPr lang="en-GB" i="1" dirty="0" smtClean="0">
                <a:solidFill>
                  <a:schemeClr val="bg1"/>
                </a:solidFill>
              </a:rPr>
              <a:t> </a:t>
            </a:r>
            <a:r>
              <a:rPr lang="en-GB" dirty="0" smtClean="0">
                <a:solidFill>
                  <a:schemeClr val="bg1"/>
                </a:solidFill>
              </a:rPr>
              <a:t>(500 bushel men)</a:t>
            </a:r>
          </a:p>
          <a:p>
            <a:pPr lvl="1"/>
            <a:r>
              <a:rPr lang="en-GB" i="1" dirty="0" err="1" smtClean="0">
                <a:solidFill>
                  <a:schemeClr val="bg1"/>
                </a:solidFill>
              </a:rPr>
              <a:t>Hippeis</a:t>
            </a:r>
            <a:r>
              <a:rPr lang="en-GB" i="1" dirty="0" smtClean="0">
                <a:solidFill>
                  <a:schemeClr val="bg1"/>
                </a:solidFill>
              </a:rPr>
              <a:t> </a:t>
            </a:r>
            <a:r>
              <a:rPr lang="en-GB" dirty="0" smtClean="0">
                <a:solidFill>
                  <a:schemeClr val="bg1"/>
                </a:solidFill>
              </a:rPr>
              <a:t>(cavalrymen)</a:t>
            </a:r>
            <a:endParaRPr lang="en-GB" i="1" dirty="0">
              <a:solidFill>
                <a:schemeClr val="bg1"/>
              </a:solidFill>
            </a:endParaRPr>
          </a:p>
          <a:p>
            <a:pPr lvl="1"/>
            <a:endParaRPr lang="en-GB" sz="500" dirty="0" smtClean="0">
              <a:solidFill>
                <a:schemeClr val="bg1"/>
              </a:solidFill>
            </a:endParaRPr>
          </a:p>
          <a:p>
            <a:endParaRPr lang="en-GB" sz="1800" dirty="0" smtClean="0">
              <a:solidFill>
                <a:schemeClr val="bg1"/>
              </a:solidFill>
            </a:endParaRPr>
          </a:p>
          <a:p>
            <a:r>
              <a:rPr lang="en-GB" dirty="0" smtClean="0">
                <a:solidFill>
                  <a:schemeClr val="bg1"/>
                </a:solidFill>
              </a:rPr>
              <a:t>The elite in Rome:</a:t>
            </a:r>
          </a:p>
          <a:p>
            <a:pPr lvl="1"/>
            <a:r>
              <a:rPr lang="en-GB" dirty="0" smtClean="0">
                <a:solidFill>
                  <a:schemeClr val="bg1"/>
                </a:solidFill>
              </a:rPr>
              <a:t>senators (1,000,000 HS property qualification) </a:t>
            </a:r>
          </a:p>
          <a:p>
            <a:pPr lvl="1"/>
            <a:r>
              <a:rPr lang="en-GB" dirty="0">
                <a:solidFill>
                  <a:schemeClr val="bg1"/>
                </a:solidFill>
              </a:rPr>
              <a:t>equestrians (400,000 HS property qualification)</a:t>
            </a:r>
          </a:p>
          <a:p>
            <a:pPr lvl="1"/>
            <a:endParaRPr lang="en-GB" dirty="0">
              <a:solidFill>
                <a:schemeClr val="bg1"/>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8475" t="2724" r="2399" b="54048"/>
          <a:stretch/>
        </p:blipFill>
        <p:spPr bwMode="auto">
          <a:xfrm>
            <a:off x="3923928" y="1519947"/>
            <a:ext cx="5040560" cy="5143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5174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en-GB" dirty="0" smtClean="0">
                <a:solidFill>
                  <a:schemeClr val="bg1"/>
                </a:solidFill>
              </a:rPr>
              <a:t>Privileged and Unprivileged </a:t>
            </a:r>
            <a:endParaRPr lang="en-GB" dirty="0">
              <a:solidFill>
                <a:schemeClr val="bg1"/>
              </a:solidFill>
            </a:endParaRPr>
          </a:p>
        </p:txBody>
      </p:sp>
      <p:sp>
        <p:nvSpPr>
          <p:cNvPr id="3" name="Content Placeholder 2"/>
          <p:cNvSpPr>
            <a:spLocks noGrp="1"/>
          </p:cNvSpPr>
          <p:nvPr>
            <p:ph idx="1"/>
          </p:nvPr>
        </p:nvSpPr>
        <p:spPr>
          <a:xfrm>
            <a:off x="0" y="1124744"/>
            <a:ext cx="9144000" cy="5733256"/>
          </a:xfrm>
        </p:spPr>
        <p:txBody>
          <a:bodyPr>
            <a:normAutofit fontScale="92500" lnSpcReduction="10000"/>
          </a:bodyPr>
          <a:lstStyle/>
          <a:p>
            <a:r>
              <a:rPr lang="en-GB" dirty="0" smtClean="0">
                <a:solidFill>
                  <a:schemeClr val="bg1"/>
                </a:solidFill>
              </a:rPr>
              <a:t>The “ordinary” man – born free, poor or middling (not member of the elite). </a:t>
            </a:r>
          </a:p>
          <a:p>
            <a:endParaRPr lang="en-GB" sz="500" dirty="0">
              <a:solidFill>
                <a:schemeClr val="bg1"/>
              </a:solidFill>
            </a:endParaRPr>
          </a:p>
          <a:p>
            <a:r>
              <a:rPr lang="en-GB" dirty="0" smtClean="0">
                <a:solidFill>
                  <a:schemeClr val="bg1"/>
                </a:solidFill>
              </a:rPr>
              <a:t>Status as a person:</a:t>
            </a:r>
          </a:p>
          <a:p>
            <a:pPr lvl="1"/>
            <a:r>
              <a:rPr lang="en-GB" dirty="0" smtClean="0">
                <a:solidFill>
                  <a:schemeClr val="bg1"/>
                </a:solidFill>
              </a:rPr>
              <a:t>Social status: </a:t>
            </a:r>
            <a:r>
              <a:rPr lang="en-GB" dirty="0">
                <a:solidFill>
                  <a:schemeClr val="bg1"/>
                </a:solidFill>
              </a:rPr>
              <a:t>how you are regarded among your peers and other members of </a:t>
            </a:r>
            <a:r>
              <a:rPr lang="en-GB" dirty="0" smtClean="0">
                <a:solidFill>
                  <a:schemeClr val="bg1"/>
                </a:solidFill>
              </a:rPr>
              <a:t>society,</a:t>
            </a:r>
          </a:p>
          <a:p>
            <a:pPr lvl="1"/>
            <a:r>
              <a:rPr lang="en-GB" dirty="0">
                <a:solidFill>
                  <a:schemeClr val="bg1"/>
                </a:solidFill>
              </a:rPr>
              <a:t>Legal status: your rights, duties and subjection to the </a:t>
            </a:r>
            <a:r>
              <a:rPr lang="en-GB" dirty="0" smtClean="0">
                <a:solidFill>
                  <a:schemeClr val="bg1"/>
                </a:solidFill>
              </a:rPr>
              <a:t>law,</a:t>
            </a:r>
          </a:p>
          <a:p>
            <a:pPr lvl="1"/>
            <a:r>
              <a:rPr lang="en-GB" dirty="0" smtClean="0">
                <a:solidFill>
                  <a:schemeClr val="bg1"/>
                </a:solidFill>
              </a:rPr>
              <a:t>Power </a:t>
            </a:r>
            <a:r>
              <a:rPr lang="en-GB" dirty="0">
                <a:solidFill>
                  <a:schemeClr val="bg1"/>
                </a:solidFill>
              </a:rPr>
              <a:t>and influence: ability to control, influence or be taken into account (informal as well as formal</a:t>
            </a:r>
            <a:r>
              <a:rPr lang="en-GB" dirty="0" smtClean="0">
                <a:solidFill>
                  <a:schemeClr val="bg1"/>
                </a:solidFill>
              </a:rPr>
              <a:t>).</a:t>
            </a:r>
          </a:p>
          <a:p>
            <a:pPr lvl="1"/>
            <a:endParaRPr lang="en-GB" sz="500" dirty="0">
              <a:solidFill>
                <a:schemeClr val="bg1"/>
              </a:solidFill>
            </a:endParaRPr>
          </a:p>
          <a:p>
            <a:r>
              <a:rPr lang="en-GB" dirty="0" smtClean="0">
                <a:solidFill>
                  <a:schemeClr val="bg1"/>
                </a:solidFill>
              </a:rPr>
              <a:t>Occupation (often affects your status):</a:t>
            </a:r>
          </a:p>
          <a:p>
            <a:pPr lvl="1"/>
            <a:r>
              <a:rPr lang="en-GB" dirty="0" smtClean="0">
                <a:solidFill>
                  <a:schemeClr val="bg1"/>
                </a:solidFill>
              </a:rPr>
              <a:t>Job you perform and the income it provides you,</a:t>
            </a:r>
          </a:p>
          <a:p>
            <a:pPr lvl="1"/>
            <a:r>
              <a:rPr lang="en-GB" dirty="0" smtClean="0">
                <a:solidFill>
                  <a:schemeClr val="bg1"/>
                </a:solidFill>
              </a:rPr>
              <a:t>Vast majority of the population engaged in agriculture.</a:t>
            </a:r>
          </a:p>
          <a:p>
            <a:pPr lvl="1"/>
            <a:endParaRPr lang="en-GB" sz="500" dirty="0">
              <a:solidFill>
                <a:schemeClr val="bg1"/>
              </a:solidFill>
            </a:endParaRPr>
          </a:p>
          <a:p>
            <a:r>
              <a:rPr lang="en-GB" dirty="0" smtClean="0">
                <a:solidFill>
                  <a:schemeClr val="bg1"/>
                </a:solidFill>
              </a:rPr>
              <a:t>Urban vs. rural: depends upon the region, but Mediterranean wide most would live in semi-/rural conditions. </a:t>
            </a:r>
            <a:endParaRPr lang="en-GB" dirty="0">
              <a:solidFill>
                <a:schemeClr val="bg1"/>
              </a:solidFill>
            </a:endParaRPr>
          </a:p>
        </p:txBody>
      </p:sp>
    </p:spTree>
    <p:extLst>
      <p:ext uri="{BB962C8B-B14F-4D97-AF65-F5344CB8AC3E}">
        <p14:creationId xmlns:p14="http://schemas.microsoft.com/office/powerpoint/2010/main" val="985254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smtClean="0">
                <a:solidFill>
                  <a:schemeClr val="bg1"/>
                </a:solidFill>
              </a:rPr>
              <a:t>Ordinary Man and Politics</a:t>
            </a:r>
            <a:endParaRPr lang="en-GB" dirty="0">
              <a:solidFill>
                <a:schemeClr val="bg1"/>
              </a:solidFill>
            </a:endParaRPr>
          </a:p>
        </p:txBody>
      </p:sp>
      <p:sp>
        <p:nvSpPr>
          <p:cNvPr id="3" name="Text Placeholder 2"/>
          <p:cNvSpPr>
            <a:spLocks noGrp="1"/>
          </p:cNvSpPr>
          <p:nvPr>
            <p:ph type="body" idx="1"/>
          </p:nvPr>
        </p:nvSpPr>
        <p:spPr>
          <a:xfrm>
            <a:off x="475761" y="1124744"/>
            <a:ext cx="4040188" cy="750887"/>
          </a:xfrm>
        </p:spPr>
        <p:txBody>
          <a:bodyPr/>
          <a:lstStyle/>
          <a:p>
            <a:r>
              <a:rPr lang="en-GB" b="1" dirty="0" smtClean="0">
                <a:solidFill>
                  <a:schemeClr val="bg1"/>
                </a:solidFill>
              </a:rPr>
              <a:t>Athens</a:t>
            </a:r>
            <a:endParaRPr lang="en-GB" b="1" dirty="0">
              <a:solidFill>
                <a:schemeClr val="bg1"/>
              </a:solidFill>
            </a:endParaRPr>
          </a:p>
        </p:txBody>
      </p:sp>
      <p:sp>
        <p:nvSpPr>
          <p:cNvPr id="4" name="Text Placeholder 3"/>
          <p:cNvSpPr>
            <a:spLocks noGrp="1"/>
          </p:cNvSpPr>
          <p:nvPr>
            <p:ph type="body" sz="half" idx="3"/>
          </p:nvPr>
        </p:nvSpPr>
        <p:spPr>
          <a:xfrm>
            <a:off x="4644008" y="1052736"/>
            <a:ext cx="4041775" cy="750887"/>
          </a:xfrm>
        </p:spPr>
        <p:txBody>
          <a:bodyPr/>
          <a:lstStyle/>
          <a:p>
            <a:r>
              <a:rPr lang="en-GB" b="1" dirty="0" smtClean="0">
                <a:solidFill>
                  <a:schemeClr val="bg1"/>
                </a:solidFill>
              </a:rPr>
              <a:t>Rome</a:t>
            </a:r>
            <a:endParaRPr lang="en-GB" b="1" dirty="0">
              <a:solidFill>
                <a:schemeClr val="bg1"/>
              </a:solidFill>
            </a:endParaRPr>
          </a:p>
        </p:txBody>
      </p:sp>
      <p:sp>
        <p:nvSpPr>
          <p:cNvPr id="5" name="Content Placeholder 4"/>
          <p:cNvSpPr>
            <a:spLocks noGrp="1"/>
          </p:cNvSpPr>
          <p:nvPr>
            <p:ph sz="quarter" idx="2"/>
          </p:nvPr>
        </p:nvSpPr>
        <p:spPr>
          <a:xfrm>
            <a:off x="26098" y="1844824"/>
            <a:ext cx="4283968" cy="4725144"/>
          </a:xfrm>
        </p:spPr>
        <p:txBody>
          <a:bodyPr>
            <a:normAutofit/>
          </a:bodyPr>
          <a:lstStyle/>
          <a:p>
            <a:r>
              <a:rPr lang="en-GB" dirty="0">
                <a:solidFill>
                  <a:schemeClr val="bg1"/>
                </a:solidFill>
              </a:rPr>
              <a:t>Registered in </a:t>
            </a:r>
            <a:r>
              <a:rPr lang="en-GB" dirty="0" smtClean="0">
                <a:solidFill>
                  <a:schemeClr val="bg1"/>
                </a:solidFill>
              </a:rPr>
              <a:t>deme.</a:t>
            </a:r>
          </a:p>
          <a:p>
            <a:r>
              <a:rPr lang="en-GB" dirty="0">
                <a:solidFill>
                  <a:schemeClr val="bg1"/>
                </a:solidFill>
              </a:rPr>
              <a:t>o</a:t>
            </a:r>
            <a:r>
              <a:rPr lang="en-GB" dirty="0" smtClean="0">
                <a:solidFill>
                  <a:schemeClr val="bg1"/>
                </a:solidFill>
              </a:rPr>
              <a:t>ver 20 (ephebic training)</a:t>
            </a:r>
          </a:p>
          <a:p>
            <a:r>
              <a:rPr lang="en-GB" dirty="0">
                <a:solidFill>
                  <a:schemeClr val="bg1"/>
                </a:solidFill>
              </a:rPr>
              <a:t>not </a:t>
            </a:r>
            <a:r>
              <a:rPr lang="en-GB" dirty="0" smtClean="0">
                <a:solidFill>
                  <a:schemeClr val="bg1"/>
                </a:solidFill>
              </a:rPr>
              <a:t>disqualified (disqualified are:</a:t>
            </a:r>
          </a:p>
          <a:p>
            <a:pPr lvl="1"/>
            <a:r>
              <a:rPr lang="en-GB" dirty="0" smtClean="0">
                <a:solidFill>
                  <a:schemeClr val="bg1"/>
                </a:solidFill>
              </a:rPr>
              <a:t>any </a:t>
            </a:r>
            <a:r>
              <a:rPr lang="en-GB" i="1" dirty="0" err="1">
                <a:solidFill>
                  <a:schemeClr val="bg1"/>
                </a:solidFill>
              </a:rPr>
              <a:t>atimos</a:t>
            </a:r>
            <a:r>
              <a:rPr lang="en-GB" dirty="0">
                <a:solidFill>
                  <a:schemeClr val="bg1"/>
                </a:solidFill>
              </a:rPr>
              <a:t> (dishonourable person); judicial status given as direct or indirect </a:t>
            </a:r>
            <a:r>
              <a:rPr lang="en-GB" dirty="0" smtClean="0">
                <a:solidFill>
                  <a:schemeClr val="bg1"/>
                </a:solidFill>
              </a:rPr>
              <a:t>punishment (internal </a:t>
            </a:r>
            <a:r>
              <a:rPr lang="en-GB" dirty="0">
                <a:solidFill>
                  <a:schemeClr val="bg1"/>
                </a:solidFill>
              </a:rPr>
              <a:t>exile); </a:t>
            </a:r>
            <a:r>
              <a:rPr lang="en-GB" dirty="0" smtClean="0">
                <a:solidFill>
                  <a:schemeClr val="bg1"/>
                </a:solidFill>
              </a:rPr>
              <a:t>Public debtors.</a:t>
            </a:r>
            <a:endParaRPr lang="en-GB" dirty="0">
              <a:solidFill>
                <a:schemeClr val="bg1"/>
              </a:solidFill>
            </a:endParaRPr>
          </a:p>
          <a:p>
            <a:pPr lvl="1"/>
            <a:endParaRPr lang="en-GB" dirty="0" smtClean="0">
              <a:solidFill>
                <a:schemeClr val="bg1"/>
              </a:solidFill>
            </a:endParaRPr>
          </a:p>
          <a:p>
            <a:pPr marL="137160" indent="0">
              <a:buNone/>
            </a:pPr>
            <a:endParaRPr lang="en-GB" dirty="0" smtClean="0">
              <a:solidFill>
                <a:schemeClr val="bg1"/>
              </a:solidFill>
            </a:endParaRPr>
          </a:p>
        </p:txBody>
      </p:sp>
      <p:sp>
        <p:nvSpPr>
          <p:cNvPr id="6" name="Content Placeholder 5"/>
          <p:cNvSpPr>
            <a:spLocks noGrp="1"/>
          </p:cNvSpPr>
          <p:nvPr>
            <p:ph sz="quarter" idx="4"/>
          </p:nvPr>
        </p:nvSpPr>
        <p:spPr>
          <a:xfrm>
            <a:off x="4216896" y="1772816"/>
            <a:ext cx="4932040" cy="4797152"/>
          </a:xfrm>
        </p:spPr>
        <p:txBody>
          <a:bodyPr>
            <a:normAutofit/>
          </a:bodyPr>
          <a:lstStyle/>
          <a:p>
            <a:r>
              <a:rPr lang="en-GB" dirty="0" smtClean="0">
                <a:solidFill>
                  <a:schemeClr val="bg1"/>
                </a:solidFill>
              </a:rPr>
              <a:t>Part of a “tribe” – 31 Rural tribes, and 4 urban. </a:t>
            </a:r>
          </a:p>
          <a:p>
            <a:r>
              <a:rPr lang="en-GB" dirty="0" smtClean="0">
                <a:solidFill>
                  <a:schemeClr val="bg1"/>
                </a:solidFill>
              </a:rPr>
              <a:t>Become an adult when putting on the </a:t>
            </a:r>
            <a:r>
              <a:rPr lang="en-GB" i="1" dirty="0" smtClean="0">
                <a:solidFill>
                  <a:schemeClr val="bg1"/>
                </a:solidFill>
              </a:rPr>
              <a:t>toga </a:t>
            </a:r>
            <a:r>
              <a:rPr lang="en-GB" i="1" dirty="0" err="1" smtClean="0">
                <a:solidFill>
                  <a:schemeClr val="bg1"/>
                </a:solidFill>
              </a:rPr>
              <a:t>virilis</a:t>
            </a:r>
            <a:r>
              <a:rPr lang="en-GB" dirty="0">
                <a:solidFill>
                  <a:schemeClr val="bg1"/>
                </a:solidFill>
              </a:rPr>
              <a:t> </a:t>
            </a:r>
            <a:r>
              <a:rPr lang="en-GB" dirty="0" smtClean="0">
                <a:solidFill>
                  <a:schemeClr val="bg1"/>
                </a:solidFill>
              </a:rPr>
              <a:t>(14-18)</a:t>
            </a:r>
          </a:p>
          <a:p>
            <a:r>
              <a:rPr lang="en-GB" dirty="0" smtClean="0">
                <a:solidFill>
                  <a:schemeClr val="bg1"/>
                </a:solidFill>
              </a:rPr>
              <a:t>Disqualification through </a:t>
            </a:r>
            <a:r>
              <a:rPr lang="en-GB" i="1" dirty="0" err="1" smtClean="0">
                <a:solidFill>
                  <a:schemeClr val="bg1"/>
                </a:solidFill>
              </a:rPr>
              <a:t>infamia</a:t>
            </a:r>
            <a:r>
              <a:rPr lang="en-GB" i="1" dirty="0" smtClean="0">
                <a:solidFill>
                  <a:schemeClr val="bg1"/>
                </a:solidFill>
              </a:rPr>
              <a:t>: </a:t>
            </a:r>
          </a:p>
          <a:p>
            <a:pPr lvl="1"/>
            <a:r>
              <a:rPr lang="en-GB" dirty="0" smtClean="0">
                <a:solidFill>
                  <a:schemeClr val="bg1"/>
                </a:solidFill>
              </a:rPr>
              <a:t>actors, gladiators etc. </a:t>
            </a:r>
          </a:p>
          <a:p>
            <a:endParaRPr lang="en-GB" dirty="0">
              <a:solidFill>
                <a:schemeClr val="bg1"/>
              </a:solidFill>
            </a:endParaRPr>
          </a:p>
        </p:txBody>
      </p:sp>
      <p:sp>
        <p:nvSpPr>
          <p:cNvPr id="8" name="Content Placeholder 2"/>
          <p:cNvSpPr txBox="1">
            <a:spLocks/>
          </p:cNvSpPr>
          <p:nvPr/>
        </p:nvSpPr>
        <p:spPr>
          <a:xfrm>
            <a:off x="107504" y="5157192"/>
            <a:ext cx="9036496" cy="1700808"/>
          </a:xfrm>
          <a:prstGeom prst="rect">
            <a:avLst/>
          </a:prstGeom>
        </p:spPr>
        <p:txBody>
          <a:bodyPr vert="horz" anchor="ctr">
            <a:normAutofit fontScale="92500" lnSpcReduction="10000"/>
          </a:bodyPr>
          <a:lstStyle>
            <a:lvl1pPr marL="0" indent="0" algn="l" rtl="0" eaLnBrk="1" latinLnBrk="0" hangingPunct="1">
              <a:spcBef>
                <a:spcPct val="20000"/>
              </a:spcBef>
              <a:buClr>
                <a:schemeClr val="tx1">
                  <a:shade val="95000"/>
                </a:schemeClr>
              </a:buClr>
              <a:buSzPct val="65000"/>
              <a:buFont typeface="Wingdings 2"/>
              <a:buNone/>
              <a:defRPr kumimoji="0" sz="2400" b="0" kern="1200" cap="all" baseline="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None/>
              <a:defRPr kumimoji="0" sz="2000" b="1"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None/>
              <a:defRPr kumimoji="0" sz="1800" b="1"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None/>
              <a:defRPr kumimoji="0" sz="1600" b="1"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None/>
              <a:defRPr kumimoji="0" sz="1600" b="1"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360000" lvl="1" indent="-342900">
              <a:buFont typeface="Arial" panose="020B0604020202020204" pitchFamily="34" charset="0"/>
              <a:buChar char="•"/>
            </a:pPr>
            <a:r>
              <a:rPr lang="en-GB" b="0" dirty="0" smtClean="0">
                <a:solidFill>
                  <a:schemeClr val="bg1"/>
                </a:solidFill>
              </a:rPr>
              <a:t>Romans </a:t>
            </a:r>
            <a:r>
              <a:rPr lang="en-GB" b="0" dirty="0">
                <a:solidFill>
                  <a:schemeClr val="bg1"/>
                </a:solidFill>
              </a:rPr>
              <a:t>(over periods of time) </a:t>
            </a:r>
            <a:r>
              <a:rPr lang="en-GB" b="0" dirty="0" smtClean="0">
                <a:solidFill>
                  <a:schemeClr val="bg1"/>
                </a:solidFill>
              </a:rPr>
              <a:t>more </a:t>
            </a:r>
            <a:r>
              <a:rPr lang="en-GB" b="0" dirty="0">
                <a:solidFill>
                  <a:schemeClr val="bg1"/>
                </a:solidFill>
              </a:rPr>
              <a:t>willing to extend their franchise</a:t>
            </a:r>
          </a:p>
          <a:p>
            <a:pPr marL="360000" lvl="1" indent="-342900">
              <a:buFont typeface="Arial" panose="020B0604020202020204" pitchFamily="34" charset="0"/>
              <a:buChar char="•"/>
            </a:pPr>
            <a:r>
              <a:rPr lang="en-GB" b="0" dirty="0" smtClean="0">
                <a:solidFill>
                  <a:schemeClr val="bg1"/>
                </a:solidFill>
              </a:rPr>
              <a:t>Pericles’ citizenship law (451/50 BC)</a:t>
            </a:r>
          </a:p>
          <a:p>
            <a:pPr marL="360000" lvl="1" indent="-342900">
              <a:buFont typeface="Arial" panose="020B0604020202020204" pitchFamily="34" charset="0"/>
              <a:buChar char="•"/>
            </a:pPr>
            <a:r>
              <a:rPr lang="en-GB" b="0" dirty="0" smtClean="0">
                <a:solidFill>
                  <a:schemeClr val="bg1"/>
                </a:solidFill>
              </a:rPr>
              <a:t>Social War (91-88 BC) and </a:t>
            </a:r>
            <a:r>
              <a:rPr lang="en-GB" b="0" i="1" dirty="0" smtClean="0">
                <a:solidFill>
                  <a:schemeClr val="bg1"/>
                </a:solidFill>
              </a:rPr>
              <a:t>Lex Iulia </a:t>
            </a:r>
            <a:r>
              <a:rPr lang="en-GB" b="0" dirty="0" smtClean="0">
                <a:solidFill>
                  <a:schemeClr val="bg1"/>
                </a:solidFill>
              </a:rPr>
              <a:t>– granting of Roman citizenship to most Italian </a:t>
            </a:r>
            <a:r>
              <a:rPr lang="en-GB" b="0" i="1" dirty="0" err="1" smtClean="0">
                <a:solidFill>
                  <a:schemeClr val="bg1"/>
                </a:solidFill>
              </a:rPr>
              <a:t>socii</a:t>
            </a:r>
            <a:r>
              <a:rPr lang="en-GB" b="0" i="1" dirty="0" smtClean="0">
                <a:solidFill>
                  <a:schemeClr val="bg1"/>
                </a:solidFill>
              </a:rPr>
              <a:t>.</a:t>
            </a:r>
          </a:p>
          <a:p>
            <a:pPr marL="360000" lvl="1" indent="-342900">
              <a:buFont typeface="Arial" panose="020B0604020202020204" pitchFamily="34" charset="0"/>
              <a:buChar char="•"/>
            </a:pPr>
            <a:r>
              <a:rPr lang="en-GB" b="0" i="1" dirty="0" err="1" smtClean="0">
                <a:solidFill>
                  <a:schemeClr val="bg1"/>
                </a:solidFill>
              </a:rPr>
              <a:t>Constitutio</a:t>
            </a:r>
            <a:r>
              <a:rPr lang="en-GB" b="0" i="1" dirty="0" smtClean="0">
                <a:solidFill>
                  <a:schemeClr val="bg1"/>
                </a:solidFill>
              </a:rPr>
              <a:t> </a:t>
            </a:r>
            <a:r>
              <a:rPr lang="en-GB" b="0" i="1" dirty="0" err="1" smtClean="0">
                <a:solidFill>
                  <a:schemeClr val="bg1"/>
                </a:solidFill>
              </a:rPr>
              <a:t>Antoniniana</a:t>
            </a:r>
            <a:r>
              <a:rPr lang="en-GB" b="0" i="1" dirty="0" smtClean="0">
                <a:solidFill>
                  <a:schemeClr val="bg1"/>
                </a:solidFill>
              </a:rPr>
              <a:t> – </a:t>
            </a:r>
            <a:r>
              <a:rPr lang="en-GB" b="0" dirty="0" smtClean="0">
                <a:solidFill>
                  <a:schemeClr val="bg1"/>
                </a:solidFill>
              </a:rPr>
              <a:t>all freeborn males become Roman citizens (AD 212).</a:t>
            </a:r>
            <a:endParaRPr lang="en-GB" dirty="0"/>
          </a:p>
        </p:txBody>
      </p:sp>
    </p:spTree>
    <p:extLst>
      <p:ext uri="{BB962C8B-B14F-4D97-AF65-F5344CB8AC3E}">
        <p14:creationId xmlns:p14="http://schemas.microsoft.com/office/powerpoint/2010/main" val="974555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“Classes”</a:t>
            </a:r>
            <a:endParaRPr lang="en-GB" dirty="0">
              <a:solidFill>
                <a:schemeClr val="bg1"/>
              </a:solidFill>
            </a:endParaRPr>
          </a:p>
        </p:txBody>
      </p:sp>
      <p:sp>
        <p:nvSpPr>
          <p:cNvPr id="3" name="Text Placeholder 2"/>
          <p:cNvSpPr>
            <a:spLocks noGrp="1"/>
          </p:cNvSpPr>
          <p:nvPr>
            <p:ph type="body" idx="1"/>
          </p:nvPr>
        </p:nvSpPr>
        <p:spPr>
          <a:xfrm>
            <a:off x="467544" y="1124744"/>
            <a:ext cx="4040188" cy="750887"/>
          </a:xfrm>
        </p:spPr>
        <p:txBody>
          <a:bodyPr/>
          <a:lstStyle/>
          <a:p>
            <a:r>
              <a:rPr lang="en-GB" b="1" dirty="0" smtClean="0">
                <a:solidFill>
                  <a:schemeClr val="bg1"/>
                </a:solidFill>
              </a:rPr>
              <a:t>Athens</a:t>
            </a:r>
            <a:endParaRPr lang="en-GB" b="1" dirty="0">
              <a:solidFill>
                <a:schemeClr val="bg1"/>
              </a:solidFill>
            </a:endParaRPr>
          </a:p>
        </p:txBody>
      </p:sp>
      <p:sp>
        <p:nvSpPr>
          <p:cNvPr id="4" name="Text Placeholder 3"/>
          <p:cNvSpPr>
            <a:spLocks noGrp="1"/>
          </p:cNvSpPr>
          <p:nvPr>
            <p:ph type="body" sz="half" idx="3"/>
          </p:nvPr>
        </p:nvSpPr>
        <p:spPr>
          <a:xfrm>
            <a:off x="4644008" y="1124744"/>
            <a:ext cx="4041775" cy="750887"/>
          </a:xfrm>
        </p:spPr>
        <p:txBody>
          <a:bodyPr/>
          <a:lstStyle/>
          <a:p>
            <a:r>
              <a:rPr lang="en-GB" b="1" dirty="0" smtClean="0">
                <a:solidFill>
                  <a:schemeClr val="bg1"/>
                </a:solidFill>
              </a:rPr>
              <a:t>Rome</a:t>
            </a:r>
            <a:endParaRPr lang="en-GB" b="1" dirty="0">
              <a:solidFill>
                <a:schemeClr val="bg1"/>
              </a:solidFill>
            </a:endParaRPr>
          </a:p>
        </p:txBody>
      </p:sp>
      <p:sp>
        <p:nvSpPr>
          <p:cNvPr id="5" name="Content Placeholder 4"/>
          <p:cNvSpPr>
            <a:spLocks noGrp="1"/>
          </p:cNvSpPr>
          <p:nvPr>
            <p:ph sz="quarter" idx="2"/>
          </p:nvPr>
        </p:nvSpPr>
        <p:spPr>
          <a:xfrm>
            <a:off x="0" y="1988840"/>
            <a:ext cx="4716016" cy="4869160"/>
          </a:xfrm>
        </p:spPr>
        <p:txBody>
          <a:bodyPr>
            <a:normAutofit fontScale="92500" lnSpcReduction="20000"/>
          </a:bodyPr>
          <a:lstStyle/>
          <a:p>
            <a:r>
              <a:rPr lang="en-GB" i="1" dirty="0" err="1" smtClean="0">
                <a:solidFill>
                  <a:schemeClr val="bg1"/>
                </a:solidFill>
              </a:rPr>
              <a:t>Pentakosiomedimnoi</a:t>
            </a:r>
            <a:endParaRPr lang="en-GB" i="1" dirty="0" smtClean="0">
              <a:solidFill>
                <a:schemeClr val="bg1"/>
              </a:solidFill>
            </a:endParaRPr>
          </a:p>
          <a:p>
            <a:pPr lvl="1"/>
            <a:r>
              <a:rPr lang="en-GB" dirty="0" smtClean="0">
                <a:solidFill>
                  <a:schemeClr val="bg1"/>
                </a:solidFill>
              </a:rPr>
              <a:t>those </a:t>
            </a:r>
            <a:r>
              <a:rPr lang="en-GB" dirty="0">
                <a:solidFill>
                  <a:schemeClr val="bg1"/>
                </a:solidFill>
              </a:rPr>
              <a:t>that owned land able to yield more than 500 </a:t>
            </a:r>
            <a:r>
              <a:rPr lang="en-GB" i="1" dirty="0" err="1" smtClean="0">
                <a:solidFill>
                  <a:schemeClr val="bg1"/>
                </a:solidFill>
              </a:rPr>
              <a:t>medimnoi</a:t>
            </a:r>
            <a:r>
              <a:rPr lang="en-GB" dirty="0" smtClean="0">
                <a:solidFill>
                  <a:schemeClr val="bg1"/>
                </a:solidFill>
              </a:rPr>
              <a:t> </a:t>
            </a:r>
            <a:r>
              <a:rPr lang="en-GB" dirty="0">
                <a:solidFill>
                  <a:schemeClr val="bg1"/>
                </a:solidFill>
              </a:rPr>
              <a:t>a year</a:t>
            </a:r>
            <a:r>
              <a:rPr lang="en-GB" dirty="0" smtClean="0">
                <a:solidFill>
                  <a:schemeClr val="bg1"/>
                </a:solidFill>
              </a:rPr>
              <a:t>.</a:t>
            </a:r>
          </a:p>
          <a:p>
            <a:r>
              <a:rPr lang="en-GB" i="1" dirty="0" err="1">
                <a:solidFill>
                  <a:schemeClr val="bg1"/>
                </a:solidFill>
              </a:rPr>
              <a:t>Hippeis</a:t>
            </a:r>
            <a:r>
              <a:rPr lang="en-GB" dirty="0">
                <a:solidFill>
                  <a:schemeClr val="bg1"/>
                </a:solidFill>
              </a:rPr>
              <a:t> </a:t>
            </a:r>
            <a:endParaRPr lang="en-GB" dirty="0" smtClean="0">
              <a:solidFill>
                <a:schemeClr val="bg1"/>
              </a:solidFill>
            </a:endParaRPr>
          </a:p>
          <a:p>
            <a:pPr lvl="1"/>
            <a:r>
              <a:rPr lang="en-GB" dirty="0">
                <a:solidFill>
                  <a:schemeClr val="bg1"/>
                </a:solidFill>
              </a:rPr>
              <a:t>t</a:t>
            </a:r>
            <a:r>
              <a:rPr lang="en-GB" dirty="0" smtClean="0">
                <a:solidFill>
                  <a:schemeClr val="bg1"/>
                </a:solidFill>
              </a:rPr>
              <a:t>hose </a:t>
            </a:r>
            <a:r>
              <a:rPr lang="en-GB" dirty="0">
                <a:solidFill>
                  <a:schemeClr val="bg1"/>
                </a:solidFill>
              </a:rPr>
              <a:t>that could afford </a:t>
            </a:r>
            <a:r>
              <a:rPr lang="en-GB" dirty="0" smtClean="0">
                <a:solidFill>
                  <a:schemeClr val="bg1"/>
                </a:solidFill>
              </a:rPr>
              <a:t>a </a:t>
            </a:r>
            <a:r>
              <a:rPr lang="en-GB" dirty="0">
                <a:solidFill>
                  <a:schemeClr val="bg1"/>
                </a:solidFill>
              </a:rPr>
              <a:t>horse</a:t>
            </a:r>
            <a:r>
              <a:rPr lang="en-GB" dirty="0" smtClean="0">
                <a:solidFill>
                  <a:schemeClr val="bg1"/>
                </a:solidFill>
              </a:rPr>
              <a:t>.</a:t>
            </a:r>
          </a:p>
          <a:p>
            <a:r>
              <a:rPr lang="en-GB" b="1" i="1" dirty="0" err="1" smtClean="0">
                <a:solidFill>
                  <a:schemeClr val="bg1"/>
                </a:solidFill>
              </a:rPr>
              <a:t>Zeugitai</a:t>
            </a:r>
            <a:endParaRPr lang="en-GB" b="1" i="1" dirty="0" smtClean="0">
              <a:solidFill>
                <a:schemeClr val="bg1"/>
              </a:solidFill>
            </a:endParaRPr>
          </a:p>
          <a:p>
            <a:pPr lvl="1"/>
            <a:r>
              <a:rPr lang="en-GB" dirty="0">
                <a:solidFill>
                  <a:schemeClr val="bg1"/>
                </a:solidFill>
              </a:rPr>
              <a:t>those that </a:t>
            </a:r>
            <a:r>
              <a:rPr lang="en-GB" dirty="0" smtClean="0">
                <a:solidFill>
                  <a:schemeClr val="bg1"/>
                </a:solidFill>
              </a:rPr>
              <a:t>could afford two oxen</a:t>
            </a:r>
            <a:r>
              <a:rPr lang="en-GB" dirty="0">
                <a:solidFill>
                  <a:schemeClr val="bg1"/>
                </a:solidFill>
              </a:rPr>
              <a:t>?</a:t>
            </a:r>
            <a:endParaRPr lang="en-GB" dirty="0" smtClean="0">
              <a:solidFill>
                <a:schemeClr val="bg1"/>
              </a:solidFill>
            </a:endParaRPr>
          </a:p>
          <a:p>
            <a:r>
              <a:rPr lang="en-GB" b="1" i="1" dirty="0" err="1" smtClean="0">
                <a:solidFill>
                  <a:schemeClr val="bg1"/>
                </a:solidFill>
              </a:rPr>
              <a:t>Thetes</a:t>
            </a:r>
            <a:endParaRPr lang="en-GB" b="1" i="1" dirty="0" smtClean="0">
              <a:solidFill>
                <a:schemeClr val="bg1"/>
              </a:solidFill>
            </a:endParaRPr>
          </a:p>
          <a:p>
            <a:pPr lvl="1"/>
            <a:r>
              <a:rPr lang="en-GB" dirty="0" smtClean="0">
                <a:solidFill>
                  <a:schemeClr val="bg1"/>
                </a:solidFill>
              </a:rPr>
              <a:t>the </a:t>
            </a:r>
            <a:r>
              <a:rPr lang="en-GB" dirty="0">
                <a:solidFill>
                  <a:schemeClr val="bg1"/>
                </a:solidFill>
              </a:rPr>
              <a:t>lowest social class, those whose property in land yielded less than 150 </a:t>
            </a:r>
            <a:r>
              <a:rPr lang="en-GB" i="1" dirty="0" err="1" smtClean="0">
                <a:solidFill>
                  <a:schemeClr val="bg1"/>
                </a:solidFill>
              </a:rPr>
              <a:t>medimnoi</a:t>
            </a:r>
            <a:r>
              <a:rPr lang="en-GB" i="1" dirty="0" smtClean="0">
                <a:solidFill>
                  <a:schemeClr val="bg1"/>
                </a:solidFill>
              </a:rPr>
              <a:t>.</a:t>
            </a:r>
          </a:p>
          <a:p>
            <a:endParaRPr lang="en-GB" sz="1300" i="1" dirty="0" smtClean="0">
              <a:solidFill>
                <a:schemeClr val="bg1"/>
              </a:solidFill>
            </a:endParaRPr>
          </a:p>
          <a:p>
            <a:r>
              <a:rPr lang="en-GB" b="1" i="1" dirty="0" err="1" smtClean="0">
                <a:solidFill>
                  <a:schemeClr val="bg1"/>
                </a:solidFill>
              </a:rPr>
              <a:t>Medimnos</a:t>
            </a:r>
            <a:r>
              <a:rPr lang="en-GB" i="1" dirty="0" smtClean="0">
                <a:solidFill>
                  <a:schemeClr val="bg1"/>
                </a:solidFill>
              </a:rPr>
              <a:t> </a:t>
            </a:r>
            <a:r>
              <a:rPr lang="en-GB" dirty="0">
                <a:solidFill>
                  <a:schemeClr val="bg1"/>
                </a:solidFill>
              </a:rPr>
              <a:t>= c.52 dry litres (equivalent to about 48 days of rations by Athenian standards).</a:t>
            </a:r>
          </a:p>
          <a:p>
            <a:endParaRPr lang="en-GB" dirty="0"/>
          </a:p>
        </p:txBody>
      </p:sp>
      <p:sp>
        <p:nvSpPr>
          <p:cNvPr id="6" name="Content Placeholder 5"/>
          <p:cNvSpPr>
            <a:spLocks noGrp="1"/>
          </p:cNvSpPr>
          <p:nvPr>
            <p:ph sz="quarter" idx="4"/>
          </p:nvPr>
        </p:nvSpPr>
        <p:spPr>
          <a:xfrm>
            <a:off x="4507733" y="1916832"/>
            <a:ext cx="4636268" cy="4941168"/>
          </a:xfrm>
        </p:spPr>
        <p:txBody>
          <a:bodyPr>
            <a:normAutofit/>
          </a:bodyPr>
          <a:lstStyle/>
          <a:p>
            <a:pPr lvl="0">
              <a:buClr>
                <a:prstClr val="white">
                  <a:shade val="95000"/>
                </a:prstClr>
              </a:buClr>
            </a:pPr>
            <a:r>
              <a:rPr lang="en-GB" sz="2200" dirty="0">
                <a:solidFill>
                  <a:prstClr val="black"/>
                </a:solidFill>
              </a:rPr>
              <a:t>Patricians:</a:t>
            </a:r>
          </a:p>
          <a:p>
            <a:pPr lvl="1">
              <a:buClr>
                <a:prstClr val="white"/>
              </a:buClr>
            </a:pPr>
            <a:r>
              <a:rPr lang="en-GB" sz="1900" dirty="0">
                <a:solidFill>
                  <a:prstClr val="black"/>
                </a:solidFill>
              </a:rPr>
              <a:t>claim lineage back to foundation of Rome.</a:t>
            </a:r>
          </a:p>
          <a:p>
            <a:pPr lvl="1">
              <a:buClr>
                <a:prstClr val="white"/>
              </a:buClr>
            </a:pPr>
            <a:r>
              <a:rPr lang="en-GB" sz="1900" dirty="0">
                <a:solidFill>
                  <a:prstClr val="black"/>
                </a:solidFill>
              </a:rPr>
              <a:t>some religious offices and magistracies restricted to Patricians.</a:t>
            </a:r>
          </a:p>
          <a:p>
            <a:pPr lvl="0">
              <a:buClr>
                <a:prstClr val="white">
                  <a:shade val="95000"/>
                </a:prstClr>
              </a:buClr>
            </a:pPr>
            <a:r>
              <a:rPr lang="en-GB" sz="2200" dirty="0">
                <a:solidFill>
                  <a:prstClr val="black"/>
                </a:solidFill>
              </a:rPr>
              <a:t>Plebeians:</a:t>
            </a:r>
          </a:p>
          <a:p>
            <a:pPr lvl="1">
              <a:buClr>
                <a:prstClr val="white"/>
              </a:buClr>
            </a:pPr>
            <a:r>
              <a:rPr lang="en-GB" sz="1900" dirty="0">
                <a:solidFill>
                  <a:prstClr val="black"/>
                </a:solidFill>
              </a:rPr>
              <a:t>Free Roman citizens.</a:t>
            </a:r>
          </a:p>
          <a:p>
            <a:pPr lvl="1">
              <a:buClr>
                <a:prstClr val="white"/>
              </a:buClr>
            </a:pPr>
            <a:r>
              <a:rPr lang="en-GB" sz="1900" i="1" dirty="0">
                <a:solidFill>
                  <a:prstClr val="black"/>
                </a:solidFill>
              </a:rPr>
              <a:t>Lex </a:t>
            </a:r>
            <a:r>
              <a:rPr lang="en-GB" sz="1900" i="1" dirty="0" err="1">
                <a:solidFill>
                  <a:prstClr val="black"/>
                </a:solidFill>
              </a:rPr>
              <a:t>Licinia</a:t>
            </a:r>
            <a:r>
              <a:rPr lang="en-GB" sz="1900" i="1" dirty="0">
                <a:solidFill>
                  <a:prstClr val="black"/>
                </a:solidFill>
              </a:rPr>
              <a:t> </a:t>
            </a:r>
            <a:r>
              <a:rPr lang="en-GB" sz="1900" i="1" dirty="0" err="1">
                <a:solidFill>
                  <a:prstClr val="black"/>
                </a:solidFill>
              </a:rPr>
              <a:t>Sextia</a:t>
            </a:r>
            <a:r>
              <a:rPr lang="en-GB" sz="1900" i="1" dirty="0">
                <a:solidFill>
                  <a:prstClr val="black"/>
                </a:solidFill>
              </a:rPr>
              <a:t> </a:t>
            </a:r>
            <a:r>
              <a:rPr lang="en-GB" sz="1900" dirty="0">
                <a:solidFill>
                  <a:prstClr val="black"/>
                </a:solidFill>
              </a:rPr>
              <a:t>(367 BC) – required one of consuls to be Plebeian.</a:t>
            </a:r>
          </a:p>
          <a:p>
            <a:pPr lvl="0">
              <a:buClr>
                <a:prstClr val="white">
                  <a:shade val="95000"/>
                </a:prstClr>
              </a:buClr>
            </a:pPr>
            <a:r>
              <a:rPr lang="en-GB" sz="2200" dirty="0">
                <a:solidFill>
                  <a:prstClr val="black"/>
                </a:solidFill>
              </a:rPr>
              <a:t>Wealthy have </a:t>
            </a:r>
            <a:r>
              <a:rPr lang="it-IT" sz="2200" dirty="0">
                <a:solidFill>
                  <a:prstClr val="black"/>
                </a:solidFill>
              </a:rPr>
              <a:t>disproportionate influence in </a:t>
            </a:r>
            <a:r>
              <a:rPr lang="it-IT" sz="2200" i="1" dirty="0">
                <a:solidFill>
                  <a:prstClr val="black"/>
                </a:solidFill>
              </a:rPr>
              <a:t>Comitia Centuriata</a:t>
            </a:r>
            <a:r>
              <a:rPr lang="it-IT" sz="2200" dirty="0">
                <a:solidFill>
                  <a:prstClr val="black"/>
                </a:solidFill>
              </a:rPr>
              <a:t>.</a:t>
            </a:r>
          </a:p>
          <a:p>
            <a:endParaRPr lang="en-GB" dirty="0"/>
          </a:p>
        </p:txBody>
      </p:sp>
    </p:spTree>
    <p:extLst>
      <p:ext uri="{BB962C8B-B14F-4D97-AF65-F5344CB8AC3E}">
        <p14:creationId xmlns:p14="http://schemas.microsoft.com/office/powerpoint/2010/main" val="3823942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Rights and Duties</a:t>
            </a:r>
            <a:endParaRPr lang="en-GB" dirty="0">
              <a:solidFill>
                <a:schemeClr val="bg1"/>
              </a:solidFill>
            </a:endParaRPr>
          </a:p>
        </p:txBody>
      </p:sp>
      <p:sp>
        <p:nvSpPr>
          <p:cNvPr id="6" name="Text Placeholder 5"/>
          <p:cNvSpPr>
            <a:spLocks noGrp="1"/>
          </p:cNvSpPr>
          <p:nvPr>
            <p:ph type="body" idx="1"/>
          </p:nvPr>
        </p:nvSpPr>
        <p:spPr/>
        <p:txBody>
          <a:bodyPr/>
          <a:lstStyle/>
          <a:p>
            <a:r>
              <a:rPr lang="en-GB" b="1" dirty="0" smtClean="0">
                <a:solidFill>
                  <a:schemeClr val="bg1"/>
                </a:solidFill>
              </a:rPr>
              <a:t>Athens</a:t>
            </a:r>
            <a:endParaRPr lang="en-GB" b="1" dirty="0">
              <a:solidFill>
                <a:schemeClr val="bg1"/>
              </a:solidFill>
            </a:endParaRPr>
          </a:p>
        </p:txBody>
      </p:sp>
      <p:sp>
        <p:nvSpPr>
          <p:cNvPr id="8" name="Text Placeholder 7"/>
          <p:cNvSpPr>
            <a:spLocks noGrp="1"/>
          </p:cNvSpPr>
          <p:nvPr>
            <p:ph type="body" sz="half" idx="3"/>
          </p:nvPr>
        </p:nvSpPr>
        <p:spPr/>
        <p:txBody>
          <a:bodyPr/>
          <a:lstStyle/>
          <a:p>
            <a:r>
              <a:rPr lang="en-GB" b="1" dirty="0" smtClean="0">
                <a:solidFill>
                  <a:schemeClr val="bg1"/>
                </a:solidFill>
              </a:rPr>
              <a:t>Rome</a:t>
            </a:r>
            <a:endParaRPr lang="en-GB" b="1" dirty="0">
              <a:solidFill>
                <a:schemeClr val="bg1"/>
              </a:solidFill>
            </a:endParaRPr>
          </a:p>
        </p:txBody>
      </p:sp>
      <p:sp>
        <p:nvSpPr>
          <p:cNvPr id="7" name="Content Placeholder 6"/>
          <p:cNvSpPr>
            <a:spLocks noGrp="1"/>
          </p:cNvSpPr>
          <p:nvPr>
            <p:ph sz="quarter" idx="2"/>
          </p:nvPr>
        </p:nvSpPr>
        <p:spPr>
          <a:xfrm>
            <a:off x="0" y="2132856"/>
            <a:ext cx="4932040" cy="4725144"/>
          </a:xfrm>
        </p:spPr>
        <p:txBody>
          <a:bodyPr>
            <a:normAutofit fontScale="85000" lnSpcReduction="10000"/>
          </a:bodyPr>
          <a:lstStyle/>
          <a:p>
            <a:r>
              <a:rPr lang="en-GB" dirty="0" smtClean="0">
                <a:solidFill>
                  <a:schemeClr val="bg1"/>
                </a:solidFill>
              </a:rPr>
              <a:t>Rights:</a:t>
            </a:r>
          </a:p>
          <a:p>
            <a:pPr lvl="1"/>
            <a:r>
              <a:rPr lang="en-GB" dirty="0">
                <a:solidFill>
                  <a:schemeClr val="bg1"/>
                </a:solidFill>
              </a:rPr>
              <a:t>To be protected from physical attack</a:t>
            </a:r>
          </a:p>
          <a:p>
            <a:pPr lvl="1"/>
            <a:r>
              <a:rPr lang="en-GB" dirty="0" smtClean="0">
                <a:solidFill>
                  <a:schemeClr val="bg1"/>
                </a:solidFill>
              </a:rPr>
              <a:t>To </a:t>
            </a:r>
            <a:r>
              <a:rPr lang="en-GB" dirty="0">
                <a:solidFill>
                  <a:schemeClr val="bg1"/>
                </a:solidFill>
              </a:rPr>
              <a:t>attend, propose, discuss, and vote on proposals </a:t>
            </a:r>
            <a:r>
              <a:rPr lang="en-GB" dirty="0" smtClean="0">
                <a:solidFill>
                  <a:schemeClr val="bg1"/>
                </a:solidFill>
              </a:rPr>
              <a:t>in the </a:t>
            </a:r>
            <a:r>
              <a:rPr lang="en-GB" dirty="0">
                <a:solidFill>
                  <a:schemeClr val="bg1"/>
                </a:solidFill>
              </a:rPr>
              <a:t>assembly</a:t>
            </a:r>
          </a:p>
          <a:p>
            <a:pPr lvl="1"/>
            <a:r>
              <a:rPr lang="en-GB" dirty="0" smtClean="0">
                <a:solidFill>
                  <a:schemeClr val="bg1"/>
                </a:solidFill>
              </a:rPr>
              <a:t>To </a:t>
            </a:r>
            <a:r>
              <a:rPr lang="en-GB" dirty="0">
                <a:solidFill>
                  <a:schemeClr val="bg1"/>
                </a:solidFill>
              </a:rPr>
              <a:t>take turn in various offices</a:t>
            </a:r>
          </a:p>
          <a:p>
            <a:pPr lvl="1"/>
            <a:r>
              <a:rPr lang="en-GB" dirty="0" smtClean="0">
                <a:solidFill>
                  <a:schemeClr val="bg1"/>
                </a:solidFill>
              </a:rPr>
              <a:t>To </a:t>
            </a:r>
            <a:r>
              <a:rPr lang="en-GB" dirty="0">
                <a:solidFill>
                  <a:schemeClr val="bg1"/>
                </a:solidFill>
              </a:rPr>
              <a:t>use the courts</a:t>
            </a:r>
          </a:p>
          <a:p>
            <a:pPr lvl="1"/>
            <a:r>
              <a:rPr lang="en-GB" dirty="0" smtClean="0">
                <a:solidFill>
                  <a:schemeClr val="bg1"/>
                </a:solidFill>
              </a:rPr>
              <a:t>To </a:t>
            </a:r>
            <a:r>
              <a:rPr lang="en-GB" dirty="0">
                <a:solidFill>
                  <a:schemeClr val="bg1"/>
                </a:solidFill>
              </a:rPr>
              <a:t>own land</a:t>
            </a:r>
          </a:p>
          <a:p>
            <a:pPr lvl="1"/>
            <a:r>
              <a:rPr lang="en-GB" dirty="0" smtClean="0">
                <a:solidFill>
                  <a:schemeClr val="bg1"/>
                </a:solidFill>
              </a:rPr>
              <a:t>To </a:t>
            </a:r>
            <a:r>
              <a:rPr lang="en-GB" dirty="0">
                <a:solidFill>
                  <a:schemeClr val="bg1"/>
                </a:solidFill>
              </a:rPr>
              <a:t>participate in festivals and sacrifices</a:t>
            </a:r>
          </a:p>
          <a:p>
            <a:pPr lvl="1"/>
            <a:r>
              <a:rPr lang="en-GB" dirty="0" smtClean="0">
                <a:solidFill>
                  <a:schemeClr val="bg1"/>
                </a:solidFill>
              </a:rPr>
              <a:t>To </a:t>
            </a:r>
            <a:r>
              <a:rPr lang="en-GB" dirty="0">
                <a:solidFill>
                  <a:schemeClr val="bg1"/>
                </a:solidFill>
              </a:rPr>
              <a:t>exercise in </a:t>
            </a:r>
            <a:r>
              <a:rPr lang="en-GB" dirty="0" smtClean="0">
                <a:solidFill>
                  <a:schemeClr val="bg1"/>
                </a:solidFill>
              </a:rPr>
              <a:t>gymnasia</a:t>
            </a:r>
          </a:p>
          <a:p>
            <a:pPr lvl="1"/>
            <a:endParaRPr lang="en-GB" sz="700" dirty="0">
              <a:solidFill>
                <a:schemeClr val="bg1"/>
              </a:solidFill>
            </a:endParaRPr>
          </a:p>
          <a:p>
            <a:r>
              <a:rPr lang="en-GB" dirty="0" smtClean="0">
                <a:solidFill>
                  <a:schemeClr val="bg1"/>
                </a:solidFill>
              </a:rPr>
              <a:t>Duties:</a:t>
            </a:r>
          </a:p>
          <a:p>
            <a:pPr lvl="1"/>
            <a:r>
              <a:rPr lang="en-GB" dirty="0">
                <a:solidFill>
                  <a:schemeClr val="bg1"/>
                </a:solidFill>
              </a:rPr>
              <a:t>To obey the laws</a:t>
            </a:r>
          </a:p>
          <a:p>
            <a:pPr lvl="1"/>
            <a:r>
              <a:rPr lang="en-GB" dirty="0" smtClean="0">
                <a:solidFill>
                  <a:schemeClr val="bg1"/>
                </a:solidFill>
              </a:rPr>
              <a:t>To </a:t>
            </a:r>
            <a:r>
              <a:rPr lang="en-GB" dirty="0">
                <a:solidFill>
                  <a:schemeClr val="bg1"/>
                </a:solidFill>
              </a:rPr>
              <a:t>defend the </a:t>
            </a:r>
            <a:r>
              <a:rPr lang="en-GB" dirty="0" smtClean="0">
                <a:solidFill>
                  <a:schemeClr val="bg1"/>
                </a:solidFill>
              </a:rPr>
              <a:t>state</a:t>
            </a:r>
            <a:endParaRPr lang="en-GB" dirty="0">
              <a:solidFill>
                <a:schemeClr val="bg1"/>
              </a:solidFill>
            </a:endParaRPr>
          </a:p>
          <a:p>
            <a:pPr lvl="1"/>
            <a:r>
              <a:rPr lang="en-GB" dirty="0" smtClean="0">
                <a:solidFill>
                  <a:schemeClr val="bg1"/>
                </a:solidFill>
              </a:rPr>
              <a:t>To </a:t>
            </a:r>
            <a:r>
              <a:rPr lang="en-GB" dirty="0">
                <a:solidFill>
                  <a:schemeClr val="bg1"/>
                </a:solidFill>
              </a:rPr>
              <a:t>serve in office when chosen</a:t>
            </a:r>
          </a:p>
          <a:p>
            <a:pPr lvl="1"/>
            <a:r>
              <a:rPr lang="en-GB" dirty="0" smtClean="0">
                <a:solidFill>
                  <a:schemeClr val="bg1"/>
                </a:solidFill>
              </a:rPr>
              <a:t>To </a:t>
            </a:r>
            <a:r>
              <a:rPr lang="en-GB" dirty="0">
                <a:solidFill>
                  <a:schemeClr val="bg1"/>
                </a:solidFill>
              </a:rPr>
              <a:t>learn how to perform those offices (ignorance is not an excuse for incompetence)</a:t>
            </a:r>
          </a:p>
        </p:txBody>
      </p:sp>
      <p:sp>
        <p:nvSpPr>
          <p:cNvPr id="9" name="Content Placeholder 8"/>
          <p:cNvSpPr>
            <a:spLocks noGrp="1"/>
          </p:cNvSpPr>
          <p:nvPr>
            <p:ph sz="quarter" idx="4"/>
          </p:nvPr>
        </p:nvSpPr>
        <p:spPr>
          <a:xfrm>
            <a:off x="4788024" y="2204864"/>
            <a:ext cx="4248472" cy="4653136"/>
          </a:xfrm>
        </p:spPr>
        <p:txBody>
          <a:bodyPr>
            <a:normAutofit fontScale="92500" lnSpcReduction="20000"/>
          </a:bodyPr>
          <a:lstStyle/>
          <a:p>
            <a:r>
              <a:rPr lang="en-GB" dirty="0" smtClean="0">
                <a:solidFill>
                  <a:schemeClr val="bg1"/>
                </a:solidFill>
              </a:rPr>
              <a:t>Rights:</a:t>
            </a:r>
          </a:p>
          <a:p>
            <a:pPr lvl="1"/>
            <a:r>
              <a:rPr lang="en-GB" dirty="0" smtClean="0">
                <a:solidFill>
                  <a:schemeClr val="bg1"/>
                </a:solidFill>
              </a:rPr>
              <a:t>to </a:t>
            </a:r>
            <a:r>
              <a:rPr lang="en-GB" dirty="0">
                <a:solidFill>
                  <a:schemeClr val="bg1"/>
                </a:solidFill>
              </a:rPr>
              <a:t>vote in assemblies (</a:t>
            </a:r>
            <a:r>
              <a:rPr lang="en-GB" i="1" dirty="0" err="1">
                <a:solidFill>
                  <a:schemeClr val="bg1"/>
                </a:solidFill>
              </a:rPr>
              <a:t>Ius</a:t>
            </a:r>
            <a:r>
              <a:rPr lang="en-GB" i="1" dirty="0">
                <a:solidFill>
                  <a:schemeClr val="bg1"/>
                </a:solidFill>
              </a:rPr>
              <a:t> </a:t>
            </a:r>
            <a:r>
              <a:rPr lang="en-GB" i="1" dirty="0" err="1">
                <a:solidFill>
                  <a:schemeClr val="bg1"/>
                </a:solidFill>
              </a:rPr>
              <a:t>suffragiorum</a:t>
            </a:r>
            <a:r>
              <a:rPr lang="en-GB" dirty="0">
                <a:solidFill>
                  <a:schemeClr val="bg1"/>
                </a:solidFill>
              </a:rPr>
              <a:t>).</a:t>
            </a:r>
          </a:p>
          <a:p>
            <a:pPr lvl="1"/>
            <a:r>
              <a:rPr lang="en-GB" dirty="0" smtClean="0">
                <a:solidFill>
                  <a:schemeClr val="bg1"/>
                </a:solidFill>
              </a:rPr>
              <a:t>to </a:t>
            </a:r>
            <a:r>
              <a:rPr lang="en-GB" dirty="0">
                <a:solidFill>
                  <a:schemeClr val="bg1"/>
                </a:solidFill>
              </a:rPr>
              <a:t>stand for public office (</a:t>
            </a:r>
            <a:r>
              <a:rPr lang="en-GB" i="1" dirty="0" err="1">
                <a:solidFill>
                  <a:schemeClr val="bg1"/>
                </a:solidFill>
              </a:rPr>
              <a:t>Ius</a:t>
            </a:r>
            <a:r>
              <a:rPr lang="en-GB" i="1" dirty="0">
                <a:solidFill>
                  <a:schemeClr val="bg1"/>
                </a:solidFill>
              </a:rPr>
              <a:t> </a:t>
            </a:r>
            <a:r>
              <a:rPr lang="en-GB" i="1" dirty="0" err="1">
                <a:solidFill>
                  <a:schemeClr val="bg1"/>
                </a:solidFill>
              </a:rPr>
              <a:t>honorum</a:t>
            </a:r>
            <a:r>
              <a:rPr lang="en-GB" dirty="0">
                <a:solidFill>
                  <a:schemeClr val="bg1"/>
                </a:solidFill>
              </a:rPr>
              <a:t>).</a:t>
            </a:r>
          </a:p>
          <a:p>
            <a:pPr lvl="1"/>
            <a:r>
              <a:rPr lang="en-GB" dirty="0" smtClean="0">
                <a:solidFill>
                  <a:schemeClr val="bg1"/>
                </a:solidFill>
              </a:rPr>
              <a:t>Marriage </a:t>
            </a:r>
            <a:r>
              <a:rPr lang="en-GB" dirty="0">
                <a:solidFill>
                  <a:schemeClr val="bg1"/>
                </a:solidFill>
              </a:rPr>
              <a:t>and parental rights (</a:t>
            </a:r>
            <a:r>
              <a:rPr lang="en-GB" i="1" dirty="0" err="1">
                <a:solidFill>
                  <a:schemeClr val="bg1"/>
                </a:solidFill>
              </a:rPr>
              <a:t>Ius</a:t>
            </a:r>
            <a:r>
              <a:rPr lang="en-GB" i="1" dirty="0">
                <a:solidFill>
                  <a:schemeClr val="bg1"/>
                </a:solidFill>
              </a:rPr>
              <a:t> </a:t>
            </a:r>
            <a:r>
              <a:rPr lang="en-GB" i="1" dirty="0" err="1">
                <a:solidFill>
                  <a:schemeClr val="bg1"/>
                </a:solidFill>
              </a:rPr>
              <a:t>connubii</a:t>
            </a:r>
            <a:r>
              <a:rPr lang="en-GB" dirty="0">
                <a:solidFill>
                  <a:schemeClr val="bg1"/>
                </a:solidFill>
              </a:rPr>
              <a:t>).</a:t>
            </a:r>
          </a:p>
          <a:p>
            <a:pPr lvl="1"/>
            <a:r>
              <a:rPr lang="en-GB" dirty="0" smtClean="0">
                <a:solidFill>
                  <a:schemeClr val="bg1"/>
                </a:solidFill>
              </a:rPr>
              <a:t>to </a:t>
            </a:r>
            <a:r>
              <a:rPr lang="en-GB" dirty="0">
                <a:solidFill>
                  <a:schemeClr val="bg1"/>
                </a:solidFill>
              </a:rPr>
              <a:t>make contracts, hold property and initiate/conduct legal cases (</a:t>
            </a:r>
            <a:r>
              <a:rPr lang="en-GB" i="1" dirty="0" err="1">
                <a:solidFill>
                  <a:schemeClr val="bg1"/>
                </a:solidFill>
              </a:rPr>
              <a:t>Ius</a:t>
            </a:r>
            <a:r>
              <a:rPr lang="en-GB" i="1" dirty="0">
                <a:solidFill>
                  <a:schemeClr val="bg1"/>
                </a:solidFill>
              </a:rPr>
              <a:t> </a:t>
            </a:r>
            <a:r>
              <a:rPr lang="en-GB" i="1" dirty="0" err="1">
                <a:solidFill>
                  <a:schemeClr val="bg1"/>
                </a:solidFill>
              </a:rPr>
              <a:t>commercii</a:t>
            </a:r>
            <a:r>
              <a:rPr lang="en-GB" dirty="0">
                <a:solidFill>
                  <a:schemeClr val="bg1"/>
                </a:solidFill>
              </a:rPr>
              <a:t>).</a:t>
            </a:r>
          </a:p>
          <a:p>
            <a:pPr lvl="1"/>
            <a:r>
              <a:rPr lang="en-GB" dirty="0" smtClean="0">
                <a:solidFill>
                  <a:schemeClr val="bg1"/>
                </a:solidFill>
              </a:rPr>
              <a:t>cannot </a:t>
            </a:r>
            <a:r>
              <a:rPr lang="en-GB" dirty="0">
                <a:solidFill>
                  <a:schemeClr val="bg1"/>
                </a:solidFill>
              </a:rPr>
              <a:t>be legally tortured</a:t>
            </a:r>
            <a:r>
              <a:rPr lang="en-GB" dirty="0" smtClean="0">
                <a:solidFill>
                  <a:schemeClr val="bg1"/>
                </a:solidFill>
              </a:rPr>
              <a:t>.</a:t>
            </a:r>
          </a:p>
          <a:p>
            <a:pPr lvl="1"/>
            <a:endParaRPr lang="en-GB" sz="1100" dirty="0">
              <a:solidFill>
                <a:schemeClr val="bg1"/>
              </a:solidFill>
            </a:endParaRPr>
          </a:p>
          <a:p>
            <a:r>
              <a:rPr lang="en-GB" dirty="0" smtClean="0">
                <a:solidFill>
                  <a:schemeClr val="bg1"/>
                </a:solidFill>
              </a:rPr>
              <a:t>Duties:</a:t>
            </a:r>
          </a:p>
          <a:p>
            <a:pPr lvl="1"/>
            <a:r>
              <a:rPr lang="en-GB" dirty="0" smtClean="0">
                <a:solidFill>
                  <a:schemeClr val="bg1"/>
                </a:solidFill>
              </a:rPr>
              <a:t>Subject to laws</a:t>
            </a:r>
          </a:p>
          <a:p>
            <a:pPr lvl="1"/>
            <a:r>
              <a:rPr lang="en-GB" dirty="0" smtClean="0">
                <a:solidFill>
                  <a:schemeClr val="bg1"/>
                </a:solidFill>
              </a:rPr>
              <a:t>Military service (may depend on class and period)</a:t>
            </a:r>
            <a:endParaRPr lang="en-GB" dirty="0">
              <a:solidFill>
                <a:schemeClr val="bg1"/>
              </a:solidFill>
            </a:endParaRPr>
          </a:p>
        </p:txBody>
      </p:sp>
    </p:spTree>
    <p:extLst>
      <p:ext uri="{BB962C8B-B14F-4D97-AF65-F5344CB8AC3E}">
        <p14:creationId xmlns:p14="http://schemas.microsoft.com/office/powerpoint/2010/main" val="1574109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469"/>
            <a:ext cx="8229600" cy="1143000"/>
          </a:xfrm>
        </p:spPr>
        <p:txBody>
          <a:bodyPr/>
          <a:lstStyle/>
          <a:p>
            <a:r>
              <a:rPr lang="en-GB" dirty="0" smtClean="0">
                <a:solidFill>
                  <a:schemeClr val="bg1"/>
                </a:solidFill>
              </a:rPr>
              <a:t>Occupations</a:t>
            </a:r>
            <a:endParaRPr lang="en-GB" dirty="0">
              <a:solidFill>
                <a:schemeClr val="bg1"/>
              </a:solidFill>
            </a:endParaRPr>
          </a:p>
        </p:txBody>
      </p:sp>
      <p:sp>
        <p:nvSpPr>
          <p:cNvPr id="4" name="Text Placeholder 3"/>
          <p:cNvSpPr>
            <a:spLocks noGrp="1"/>
          </p:cNvSpPr>
          <p:nvPr>
            <p:ph type="body" idx="1"/>
          </p:nvPr>
        </p:nvSpPr>
        <p:spPr>
          <a:xfrm>
            <a:off x="467544" y="1268760"/>
            <a:ext cx="4040188" cy="750887"/>
          </a:xfrm>
        </p:spPr>
        <p:txBody>
          <a:bodyPr/>
          <a:lstStyle/>
          <a:p>
            <a:r>
              <a:rPr lang="en-GB" b="1" dirty="0" smtClean="0">
                <a:solidFill>
                  <a:schemeClr val="bg1"/>
                </a:solidFill>
              </a:rPr>
              <a:t>Reputable</a:t>
            </a:r>
            <a:endParaRPr lang="en-GB" b="1" dirty="0">
              <a:solidFill>
                <a:schemeClr val="bg1"/>
              </a:solidFill>
            </a:endParaRPr>
          </a:p>
        </p:txBody>
      </p:sp>
      <p:sp>
        <p:nvSpPr>
          <p:cNvPr id="6" name="Text Placeholder 5"/>
          <p:cNvSpPr>
            <a:spLocks noGrp="1"/>
          </p:cNvSpPr>
          <p:nvPr>
            <p:ph type="body" sz="half" idx="3"/>
          </p:nvPr>
        </p:nvSpPr>
        <p:spPr>
          <a:xfrm>
            <a:off x="4644008" y="1268760"/>
            <a:ext cx="4041775" cy="750887"/>
          </a:xfrm>
        </p:spPr>
        <p:txBody>
          <a:bodyPr/>
          <a:lstStyle/>
          <a:p>
            <a:r>
              <a:rPr lang="en-GB" b="1" dirty="0" smtClean="0">
                <a:solidFill>
                  <a:schemeClr val="bg1"/>
                </a:solidFill>
              </a:rPr>
              <a:t>Disreputable</a:t>
            </a:r>
            <a:endParaRPr lang="en-GB" b="1" dirty="0">
              <a:solidFill>
                <a:schemeClr val="bg1"/>
              </a:solidFill>
            </a:endParaRPr>
          </a:p>
        </p:txBody>
      </p:sp>
      <p:sp>
        <p:nvSpPr>
          <p:cNvPr id="5" name="Content Placeholder 4"/>
          <p:cNvSpPr>
            <a:spLocks noGrp="1"/>
          </p:cNvSpPr>
          <p:nvPr>
            <p:ph sz="quarter" idx="2"/>
          </p:nvPr>
        </p:nvSpPr>
        <p:spPr>
          <a:xfrm>
            <a:off x="467544" y="2060848"/>
            <a:ext cx="4040188" cy="4307160"/>
          </a:xfrm>
        </p:spPr>
        <p:txBody>
          <a:bodyPr>
            <a:normAutofit/>
          </a:bodyPr>
          <a:lstStyle/>
          <a:p>
            <a:r>
              <a:rPr lang="en-GB" dirty="0">
                <a:solidFill>
                  <a:schemeClr val="bg1"/>
                </a:solidFill>
              </a:rPr>
              <a:t>Military service.</a:t>
            </a:r>
          </a:p>
          <a:p>
            <a:r>
              <a:rPr lang="en-GB" dirty="0" smtClean="0">
                <a:solidFill>
                  <a:schemeClr val="bg1"/>
                </a:solidFill>
              </a:rPr>
              <a:t>Landownership </a:t>
            </a:r>
            <a:r>
              <a:rPr lang="en-GB" dirty="0">
                <a:solidFill>
                  <a:schemeClr val="bg1"/>
                </a:solidFill>
              </a:rPr>
              <a:t>and farming.</a:t>
            </a:r>
          </a:p>
          <a:p>
            <a:r>
              <a:rPr lang="en-GB" dirty="0" smtClean="0">
                <a:solidFill>
                  <a:schemeClr val="bg1"/>
                </a:solidFill>
              </a:rPr>
              <a:t>Politics </a:t>
            </a:r>
            <a:r>
              <a:rPr lang="en-GB" dirty="0">
                <a:solidFill>
                  <a:schemeClr val="bg1"/>
                </a:solidFill>
              </a:rPr>
              <a:t>and holding magistracies.</a:t>
            </a:r>
          </a:p>
          <a:p>
            <a:r>
              <a:rPr lang="en-GB" dirty="0" smtClean="0">
                <a:solidFill>
                  <a:schemeClr val="bg1"/>
                </a:solidFill>
              </a:rPr>
              <a:t>Legal </a:t>
            </a:r>
            <a:r>
              <a:rPr lang="en-GB" dirty="0">
                <a:solidFill>
                  <a:schemeClr val="bg1"/>
                </a:solidFill>
              </a:rPr>
              <a:t>Practice.</a:t>
            </a:r>
          </a:p>
          <a:p>
            <a:r>
              <a:rPr lang="en-GB" dirty="0" smtClean="0">
                <a:solidFill>
                  <a:srgbClr val="FF0000"/>
                </a:solidFill>
              </a:rPr>
              <a:t>Large </a:t>
            </a:r>
            <a:r>
              <a:rPr lang="en-GB" dirty="0">
                <a:solidFill>
                  <a:srgbClr val="FF0000"/>
                </a:solidFill>
              </a:rPr>
              <a:t>scale trading? </a:t>
            </a:r>
            <a:r>
              <a:rPr lang="en-GB" dirty="0">
                <a:solidFill>
                  <a:schemeClr val="bg1"/>
                </a:solidFill>
              </a:rPr>
              <a:t>(preferably discretely and though slaves/freedmen).</a:t>
            </a:r>
          </a:p>
        </p:txBody>
      </p:sp>
      <p:sp>
        <p:nvSpPr>
          <p:cNvPr id="7" name="Content Placeholder 6"/>
          <p:cNvSpPr>
            <a:spLocks noGrp="1"/>
          </p:cNvSpPr>
          <p:nvPr>
            <p:ph sz="quarter" idx="4"/>
          </p:nvPr>
        </p:nvSpPr>
        <p:spPr>
          <a:xfrm>
            <a:off x="4644008" y="1988840"/>
            <a:ext cx="4319463" cy="4307160"/>
          </a:xfrm>
        </p:spPr>
        <p:txBody>
          <a:bodyPr>
            <a:normAutofit/>
          </a:bodyPr>
          <a:lstStyle/>
          <a:p>
            <a:r>
              <a:rPr lang="en-GB" dirty="0">
                <a:solidFill>
                  <a:schemeClr val="bg1"/>
                </a:solidFill>
              </a:rPr>
              <a:t>Prostitution.</a:t>
            </a:r>
          </a:p>
          <a:p>
            <a:r>
              <a:rPr lang="en-GB" dirty="0" smtClean="0">
                <a:solidFill>
                  <a:schemeClr val="bg1"/>
                </a:solidFill>
              </a:rPr>
              <a:t>Acting</a:t>
            </a:r>
            <a:r>
              <a:rPr lang="en-GB" dirty="0">
                <a:solidFill>
                  <a:schemeClr val="bg1"/>
                </a:solidFill>
              </a:rPr>
              <a:t>.</a:t>
            </a:r>
          </a:p>
          <a:p>
            <a:r>
              <a:rPr lang="en-GB" dirty="0" smtClean="0">
                <a:solidFill>
                  <a:schemeClr val="bg1"/>
                </a:solidFill>
              </a:rPr>
              <a:t>Working </a:t>
            </a:r>
            <a:r>
              <a:rPr lang="en-GB" dirty="0">
                <a:solidFill>
                  <a:schemeClr val="bg1"/>
                </a:solidFill>
              </a:rPr>
              <a:t>with ones hands – e.g. potters, fullers, </a:t>
            </a:r>
            <a:r>
              <a:rPr lang="en-GB" dirty="0">
                <a:solidFill>
                  <a:srgbClr val="FF0000"/>
                </a:solidFill>
              </a:rPr>
              <a:t>sculptures(?)</a:t>
            </a:r>
          </a:p>
          <a:p>
            <a:r>
              <a:rPr lang="en-GB" dirty="0" smtClean="0">
                <a:solidFill>
                  <a:schemeClr val="bg1"/>
                </a:solidFill>
              </a:rPr>
              <a:t>Vending/market </a:t>
            </a:r>
            <a:r>
              <a:rPr lang="en-GB" dirty="0">
                <a:solidFill>
                  <a:schemeClr val="bg1"/>
                </a:solidFill>
              </a:rPr>
              <a:t>stall trader.</a:t>
            </a:r>
          </a:p>
          <a:p>
            <a:r>
              <a:rPr lang="en-GB" dirty="0" smtClean="0">
                <a:solidFill>
                  <a:schemeClr val="bg1"/>
                </a:solidFill>
              </a:rPr>
              <a:t>Petty </a:t>
            </a:r>
            <a:r>
              <a:rPr lang="en-GB" dirty="0">
                <a:solidFill>
                  <a:schemeClr val="bg1"/>
                </a:solidFill>
              </a:rPr>
              <a:t>trading.</a:t>
            </a:r>
          </a:p>
          <a:p>
            <a:r>
              <a:rPr lang="en-GB" dirty="0" smtClean="0">
                <a:solidFill>
                  <a:srgbClr val="FF0000"/>
                </a:solidFill>
              </a:rPr>
              <a:t>Doctors</a:t>
            </a:r>
            <a:r>
              <a:rPr lang="en-GB" dirty="0">
                <a:solidFill>
                  <a:srgbClr val="FF0000"/>
                </a:solidFill>
              </a:rPr>
              <a:t>, architects, teachers?</a:t>
            </a:r>
          </a:p>
        </p:txBody>
      </p:sp>
      <p:sp>
        <p:nvSpPr>
          <p:cNvPr id="10" name="Content Placeholder 4"/>
          <p:cNvSpPr txBox="1">
            <a:spLocks/>
          </p:cNvSpPr>
          <p:nvPr/>
        </p:nvSpPr>
        <p:spPr>
          <a:xfrm>
            <a:off x="107504" y="6237312"/>
            <a:ext cx="8856984" cy="620688"/>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4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0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18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16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a:solidFill>
                  <a:schemeClr val="bg1"/>
                </a:solidFill>
              </a:rPr>
              <a:t>See </a:t>
            </a:r>
            <a:r>
              <a:rPr lang="en-GB" b="1" dirty="0">
                <a:solidFill>
                  <a:schemeClr val="bg1"/>
                </a:solidFill>
              </a:rPr>
              <a:t>Cicero </a:t>
            </a:r>
            <a:r>
              <a:rPr lang="en-GB" b="1" i="1" dirty="0">
                <a:solidFill>
                  <a:schemeClr val="bg1"/>
                </a:solidFill>
              </a:rPr>
              <a:t>De </a:t>
            </a:r>
            <a:r>
              <a:rPr lang="en-GB" b="1" i="1" dirty="0" err="1">
                <a:solidFill>
                  <a:schemeClr val="bg1"/>
                </a:solidFill>
              </a:rPr>
              <a:t>Officiis</a:t>
            </a:r>
            <a:r>
              <a:rPr lang="en-GB" b="1" i="1" dirty="0">
                <a:solidFill>
                  <a:schemeClr val="bg1"/>
                </a:solidFill>
              </a:rPr>
              <a:t> </a:t>
            </a:r>
            <a:r>
              <a:rPr lang="en-GB" b="1" dirty="0" smtClean="0">
                <a:solidFill>
                  <a:schemeClr val="bg1"/>
                </a:solidFill>
              </a:rPr>
              <a:t>1.150-151</a:t>
            </a:r>
            <a:r>
              <a:rPr lang="en-GB" dirty="0" smtClean="0">
                <a:solidFill>
                  <a:schemeClr val="bg1"/>
                </a:solidFill>
              </a:rPr>
              <a:t>.</a:t>
            </a:r>
          </a:p>
        </p:txBody>
      </p:sp>
    </p:spTree>
    <p:extLst>
      <p:ext uri="{BB962C8B-B14F-4D97-AF65-F5344CB8AC3E}">
        <p14:creationId xmlns:p14="http://schemas.microsoft.com/office/powerpoint/2010/main" val="2842840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Prejudices </a:t>
            </a:r>
            <a:endParaRPr lang="en-GB" dirty="0">
              <a:solidFill>
                <a:schemeClr val="bg1"/>
              </a:solidFill>
            </a:endParaRPr>
          </a:p>
        </p:txBody>
      </p:sp>
      <p:sp>
        <p:nvSpPr>
          <p:cNvPr id="3" name="Content Placeholder 2"/>
          <p:cNvSpPr>
            <a:spLocks noGrp="1"/>
          </p:cNvSpPr>
          <p:nvPr>
            <p:ph idx="1"/>
          </p:nvPr>
        </p:nvSpPr>
        <p:spPr>
          <a:xfrm>
            <a:off x="107504" y="1484784"/>
            <a:ext cx="8928992" cy="5373216"/>
          </a:xfrm>
        </p:spPr>
        <p:txBody>
          <a:bodyPr>
            <a:normAutofit fontScale="92500"/>
          </a:bodyPr>
          <a:lstStyle/>
          <a:p>
            <a:r>
              <a:rPr lang="en-GB" b="1" dirty="0" smtClean="0">
                <a:solidFill>
                  <a:schemeClr val="bg1"/>
                </a:solidFill>
              </a:rPr>
              <a:t>Freedmen</a:t>
            </a:r>
            <a:r>
              <a:rPr lang="en-GB" dirty="0" smtClean="0">
                <a:solidFill>
                  <a:schemeClr val="bg1"/>
                </a:solidFill>
              </a:rPr>
              <a:t>: limits on legal freedom, odium of former servile status – distaste for the “upstart”.</a:t>
            </a:r>
          </a:p>
          <a:p>
            <a:endParaRPr lang="en-GB" sz="500" dirty="0">
              <a:solidFill>
                <a:schemeClr val="bg1"/>
              </a:solidFill>
            </a:endParaRPr>
          </a:p>
          <a:p>
            <a:r>
              <a:rPr lang="en-GB" b="1" dirty="0" smtClean="0">
                <a:solidFill>
                  <a:schemeClr val="bg1"/>
                </a:solidFill>
              </a:rPr>
              <a:t>Slaves</a:t>
            </a:r>
            <a:r>
              <a:rPr lang="en-GB" dirty="0" smtClean="0">
                <a:solidFill>
                  <a:schemeClr val="bg1"/>
                </a:solidFill>
              </a:rPr>
              <a:t>: without legal rights, open to abuse, essentially property – </a:t>
            </a:r>
            <a:r>
              <a:rPr lang="en-GB" dirty="0" smtClean="0">
                <a:solidFill>
                  <a:schemeClr val="bg1"/>
                </a:solidFill>
              </a:rPr>
              <a:t>could be treated </a:t>
            </a:r>
            <a:r>
              <a:rPr lang="en-GB" dirty="0" smtClean="0">
                <a:solidFill>
                  <a:schemeClr val="bg1"/>
                </a:solidFill>
              </a:rPr>
              <a:t>as sub-human.</a:t>
            </a:r>
          </a:p>
          <a:p>
            <a:endParaRPr lang="en-GB" sz="500" dirty="0">
              <a:solidFill>
                <a:schemeClr val="bg1"/>
              </a:solidFill>
            </a:endParaRPr>
          </a:p>
          <a:p>
            <a:r>
              <a:rPr lang="en-GB" b="1" dirty="0" smtClean="0">
                <a:solidFill>
                  <a:schemeClr val="bg1"/>
                </a:solidFill>
              </a:rPr>
              <a:t>The Poor</a:t>
            </a:r>
            <a:r>
              <a:rPr lang="en-GB" dirty="0" smtClean="0">
                <a:solidFill>
                  <a:schemeClr val="bg1"/>
                </a:solidFill>
              </a:rPr>
              <a:t>: looked down-up, especially by the elite – cf. Tacitus (</a:t>
            </a:r>
            <a:r>
              <a:rPr lang="en-GB" i="1" dirty="0" err="1" smtClean="0">
                <a:solidFill>
                  <a:schemeClr val="bg1"/>
                </a:solidFill>
              </a:rPr>
              <a:t>Hist</a:t>
            </a:r>
            <a:r>
              <a:rPr lang="en-GB" i="1" dirty="0" smtClean="0">
                <a:solidFill>
                  <a:schemeClr val="bg1"/>
                </a:solidFill>
              </a:rPr>
              <a:t> </a:t>
            </a:r>
            <a:r>
              <a:rPr lang="en-GB" dirty="0" smtClean="0">
                <a:solidFill>
                  <a:schemeClr val="bg1"/>
                </a:solidFill>
              </a:rPr>
              <a:t>1.4) “sordid plebs”. </a:t>
            </a:r>
          </a:p>
          <a:p>
            <a:endParaRPr lang="en-GB" sz="500" dirty="0">
              <a:solidFill>
                <a:schemeClr val="bg1"/>
              </a:solidFill>
            </a:endParaRPr>
          </a:p>
          <a:p>
            <a:r>
              <a:rPr lang="en-GB" b="1" dirty="0" smtClean="0">
                <a:solidFill>
                  <a:schemeClr val="bg1"/>
                </a:solidFill>
              </a:rPr>
              <a:t>Merchants</a:t>
            </a:r>
            <a:r>
              <a:rPr lang="en-GB" dirty="0" smtClean="0">
                <a:solidFill>
                  <a:schemeClr val="bg1"/>
                </a:solidFill>
              </a:rPr>
              <a:t>: view of the elite that merchants were lying thieves – view not necessarily shared by others.</a:t>
            </a:r>
          </a:p>
          <a:p>
            <a:endParaRPr lang="en-GB" sz="500" dirty="0">
              <a:solidFill>
                <a:schemeClr val="bg1"/>
              </a:solidFill>
            </a:endParaRPr>
          </a:p>
          <a:p>
            <a:r>
              <a:rPr lang="en-GB" b="1" dirty="0" smtClean="0">
                <a:solidFill>
                  <a:schemeClr val="bg1"/>
                </a:solidFill>
              </a:rPr>
              <a:t>Work</a:t>
            </a:r>
            <a:r>
              <a:rPr lang="en-GB" dirty="0" smtClean="0">
                <a:solidFill>
                  <a:schemeClr val="bg1"/>
                </a:solidFill>
              </a:rPr>
              <a:t>: elite prided themselves on their ability not to work – professions normally mentioned with pride on epitaphs (craftsmen, artisans, traders etc.). </a:t>
            </a:r>
          </a:p>
          <a:p>
            <a:endParaRPr lang="en-GB" dirty="0"/>
          </a:p>
          <a:p>
            <a:endParaRPr lang="en-GB" dirty="0"/>
          </a:p>
        </p:txBody>
      </p:sp>
    </p:spTree>
    <p:extLst>
      <p:ext uri="{BB962C8B-B14F-4D97-AF65-F5344CB8AC3E}">
        <p14:creationId xmlns:p14="http://schemas.microsoft.com/office/powerpoint/2010/main" val="275495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1640" y="476672"/>
            <a:ext cx="6768752" cy="5832688"/>
          </a:xfrm>
        </p:spPr>
        <p:txBody>
          <a:bodyPr/>
          <a:lstStyle/>
          <a:p>
            <a:pPr>
              <a:buNone/>
            </a:pPr>
            <a:endParaRPr lang="en-GB" dirty="0" smtClean="0"/>
          </a:p>
          <a:p>
            <a:pPr>
              <a:buNone/>
            </a:pPr>
            <a:endParaRPr lang="en-GB" dirty="0" smtClean="0"/>
          </a:p>
          <a:p>
            <a:pPr>
              <a:buNone/>
            </a:pPr>
            <a:endParaRPr lang="en-GB" dirty="0" smtClean="0"/>
          </a:p>
          <a:p>
            <a:pPr algn="ctr">
              <a:buNone/>
            </a:pPr>
            <a:r>
              <a:rPr lang="en-GB" sz="6000" b="1" dirty="0" smtClean="0">
                <a:solidFill>
                  <a:schemeClr val="bg1"/>
                </a:solidFill>
              </a:rPr>
              <a:t>An “ordinary” day in Rome</a:t>
            </a:r>
            <a:endParaRPr lang="en-GB" sz="6000" b="1" dirty="0">
              <a:solidFill>
                <a:schemeClr val="bg1"/>
              </a:solidFill>
            </a:endParaRPr>
          </a:p>
        </p:txBody>
      </p:sp>
    </p:spTree>
    <p:extLst>
      <p:ext uri="{BB962C8B-B14F-4D97-AF65-F5344CB8AC3E}">
        <p14:creationId xmlns:p14="http://schemas.microsoft.com/office/powerpoint/2010/main" val="2822644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80120"/>
          </a:xfrm>
        </p:spPr>
        <p:txBody>
          <a:bodyPr/>
          <a:lstStyle/>
          <a:p>
            <a:r>
              <a:rPr lang="en-GB" dirty="0" smtClean="0">
                <a:solidFill>
                  <a:schemeClr val="bg1"/>
                </a:solidFill>
              </a:rPr>
              <a:t>Keeping Punctual?</a:t>
            </a:r>
            <a:endParaRPr lang="en-GB" dirty="0">
              <a:solidFill>
                <a:schemeClr val="bg1"/>
              </a:solidFill>
            </a:endParaRPr>
          </a:p>
        </p:txBody>
      </p:sp>
      <p:sp>
        <p:nvSpPr>
          <p:cNvPr id="3" name="Content Placeholder 2"/>
          <p:cNvSpPr>
            <a:spLocks noGrp="1"/>
          </p:cNvSpPr>
          <p:nvPr>
            <p:ph idx="1"/>
          </p:nvPr>
        </p:nvSpPr>
        <p:spPr>
          <a:xfrm>
            <a:off x="0" y="1196752"/>
            <a:ext cx="9144000" cy="5661248"/>
          </a:xfrm>
        </p:spPr>
        <p:txBody>
          <a:bodyPr>
            <a:normAutofit fontScale="92500" lnSpcReduction="10000"/>
          </a:bodyPr>
          <a:lstStyle/>
          <a:p>
            <a:r>
              <a:rPr lang="en-GB" dirty="0" smtClean="0">
                <a:solidFill>
                  <a:schemeClr val="bg1"/>
                </a:solidFill>
              </a:rPr>
              <a:t>By the later Republic and Imperial period the sundial (</a:t>
            </a:r>
            <a:r>
              <a:rPr lang="en-GB" i="1" dirty="0" err="1" smtClean="0">
                <a:solidFill>
                  <a:schemeClr val="bg1"/>
                </a:solidFill>
              </a:rPr>
              <a:t>horologium</a:t>
            </a:r>
            <a:r>
              <a:rPr lang="en-GB" i="1" dirty="0" smtClean="0">
                <a:solidFill>
                  <a:schemeClr val="bg1"/>
                </a:solidFill>
              </a:rPr>
              <a:t> </a:t>
            </a:r>
            <a:r>
              <a:rPr lang="en-GB" dirty="0" smtClean="0">
                <a:solidFill>
                  <a:schemeClr val="bg1"/>
                </a:solidFill>
              </a:rPr>
              <a:t>= hour counter) and water clock (</a:t>
            </a:r>
            <a:r>
              <a:rPr lang="en-GB" i="1" dirty="0" err="1" smtClean="0">
                <a:solidFill>
                  <a:schemeClr val="bg1"/>
                </a:solidFill>
              </a:rPr>
              <a:t>horologium</a:t>
            </a:r>
            <a:r>
              <a:rPr lang="en-GB" i="1" dirty="0" smtClean="0">
                <a:solidFill>
                  <a:schemeClr val="bg1"/>
                </a:solidFill>
              </a:rPr>
              <a:t> ex aqua</a:t>
            </a:r>
            <a:r>
              <a:rPr lang="en-GB" dirty="0" smtClean="0">
                <a:solidFill>
                  <a:schemeClr val="bg1"/>
                </a:solidFill>
              </a:rPr>
              <a:t>) became more common.</a:t>
            </a:r>
          </a:p>
          <a:p>
            <a:endParaRPr lang="en-GB" sz="500" dirty="0">
              <a:solidFill>
                <a:schemeClr val="bg1"/>
              </a:solidFill>
            </a:endParaRPr>
          </a:p>
          <a:p>
            <a:r>
              <a:rPr lang="en-GB" dirty="0">
                <a:solidFill>
                  <a:schemeClr val="bg1"/>
                </a:solidFill>
              </a:rPr>
              <a:t>Civil day (24 hours) from mid-night to mid-night – and natural day, two blocks of twelve hours.</a:t>
            </a:r>
          </a:p>
          <a:p>
            <a:endParaRPr lang="en-GB" sz="500" dirty="0" smtClean="0">
              <a:solidFill>
                <a:schemeClr val="bg1"/>
              </a:solidFill>
            </a:endParaRPr>
          </a:p>
          <a:p>
            <a:r>
              <a:rPr lang="en-GB" dirty="0" smtClean="0">
                <a:solidFill>
                  <a:schemeClr val="bg1"/>
                </a:solidFill>
              </a:rPr>
              <a:t>Accuracy dependent upon factoring in latitude correctly. </a:t>
            </a:r>
          </a:p>
          <a:p>
            <a:endParaRPr lang="en-GB" sz="500" dirty="0">
              <a:solidFill>
                <a:schemeClr val="bg1"/>
              </a:solidFill>
            </a:endParaRPr>
          </a:p>
          <a:p>
            <a:r>
              <a:rPr lang="en-GB" dirty="0" smtClean="0">
                <a:solidFill>
                  <a:schemeClr val="bg1"/>
                </a:solidFill>
              </a:rPr>
              <a:t>Problem of seasons affecting hours of daylight.</a:t>
            </a:r>
          </a:p>
          <a:p>
            <a:pPr lvl="1"/>
            <a:r>
              <a:rPr lang="en-GB" dirty="0" smtClean="0">
                <a:solidFill>
                  <a:schemeClr val="bg1"/>
                </a:solidFill>
              </a:rPr>
              <a:t>First hour of the (natural) day – winter solstice 7.33 to 8.17 am – summer solstice 4.27 to 5.42 am.</a:t>
            </a:r>
          </a:p>
          <a:p>
            <a:pPr lvl="1"/>
            <a:r>
              <a:rPr lang="en-GB" dirty="0" smtClean="0">
                <a:solidFill>
                  <a:schemeClr val="bg1"/>
                </a:solidFill>
              </a:rPr>
              <a:t>Twelfth hour of the (natural) day - winter solstice 3.42 to 4.27 pm – summer solstice 6.17 to 7.33 pm.</a:t>
            </a:r>
          </a:p>
          <a:p>
            <a:pPr marL="137160" indent="0">
              <a:buNone/>
            </a:pPr>
            <a:endParaRPr lang="en-GB" sz="500" dirty="0">
              <a:solidFill>
                <a:schemeClr val="bg1"/>
              </a:solidFill>
            </a:endParaRPr>
          </a:p>
          <a:p>
            <a:pPr marL="137160" indent="0">
              <a:buNone/>
            </a:pPr>
            <a:r>
              <a:rPr lang="en-GB" dirty="0" smtClean="0">
                <a:solidFill>
                  <a:schemeClr val="bg1"/>
                </a:solidFill>
              </a:rPr>
              <a:t>“…the </a:t>
            </a:r>
            <a:r>
              <a:rPr lang="en-GB" dirty="0">
                <a:solidFill>
                  <a:schemeClr val="bg1"/>
                </a:solidFill>
              </a:rPr>
              <a:t>exact hour I cannot tell </a:t>
            </a:r>
            <a:r>
              <a:rPr lang="en-GB" dirty="0" smtClean="0">
                <a:solidFill>
                  <a:schemeClr val="bg1"/>
                </a:solidFill>
              </a:rPr>
              <a:t>you, it’s </a:t>
            </a:r>
            <a:r>
              <a:rPr lang="en-GB" dirty="0">
                <a:solidFill>
                  <a:schemeClr val="bg1"/>
                </a:solidFill>
              </a:rPr>
              <a:t>easier to get philosophers to agree than </a:t>
            </a:r>
            <a:r>
              <a:rPr lang="en-GB" dirty="0" smtClean="0">
                <a:solidFill>
                  <a:schemeClr val="bg1"/>
                </a:solidFill>
              </a:rPr>
              <a:t>clocks…” – </a:t>
            </a:r>
            <a:r>
              <a:rPr lang="en-GB" b="1" dirty="0" smtClean="0">
                <a:solidFill>
                  <a:schemeClr val="bg1"/>
                </a:solidFill>
              </a:rPr>
              <a:t>Seneca </a:t>
            </a:r>
            <a:r>
              <a:rPr lang="en-GB" b="1" i="1" dirty="0" err="1" smtClean="0">
                <a:solidFill>
                  <a:schemeClr val="bg1"/>
                </a:solidFill>
              </a:rPr>
              <a:t>Apocolocyntosis</a:t>
            </a:r>
            <a:r>
              <a:rPr lang="en-GB" b="1" i="1" dirty="0" smtClean="0">
                <a:solidFill>
                  <a:schemeClr val="bg1"/>
                </a:solidFill>
              </a:rPr>
              <a:t> </a:t>
            </a:r>
            <a:r>
              <a:rPr lang="en-GB" b="1" dirty="0" smtClean="0">
                <a:solidFill>
                  <a:schemeClr val="bg1"/>
                </a:solidFill>
              </a:rPr>
              <a:t>2</a:t>
            </a:r>
            <a:r>
              <a:rPr lang="en-GB" dirty="0" smtClean="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3994847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Up at the Crack of Dawn</a:t>
            </a:r>
            <a:endParaRPr lang="en-GB" dirty="0">
              <a:solidFill>
                <a:schemeClr val="bg1"/>
              </a:solidFill>
            </a:endParaRPr>
          </a:p>
        </p:txBody>
      </p:sp>
      <p:sp>
        <p:nvSpPr>
          <p:cNvPr id="3" name="Content Placeholder 2"/>
          <p:cNvSpPr>
            <a:spLocks noGrp="1"/>
          </p:cNvSpPr>
          <p:nvPr>
            <p:ph idx="1"/>
          </p:nvPr>
        </p:nvSpPr>
        <p:spPr>
          <a:xfrm>
            <a:off x="251520" y="1600200"/>
            <a:ext cx="8640960" cy="5069160"/>
          </a:xfrm>
        </p:spPr>
        <p:txBody>
          <a:bodyPr>
            <a:normAutofit lnSpcReduction="10000"/>
          </a:bodyPr>
          <a:lstStyle/>
          <a:p>
            <a:pPr marL="137160" indent="0">
              <a:buNone/>
            </a:pPr>
            <a:r>
              <a:rPr lang="en-GB" dirty="0">
                <a:solidFill>
                  <a:schemeClr val="bg1"/>
                </a:solidFill>
              </a:rPr>
              <a:t>“One cannot live for schoolmasters in the morning… I am awakened by the laughter of the passing crowd; and all Rome is at my </a:t>
            </a:r>
            <a:r>
              <a:rPr lang="en-GB" dirty="0" smtClean="0">
                <a:solidFill>
                  <a:schemeClr val="bg1"/>
                </a:solidFill>
              </a:rPr>
              <a:t>bed-side.” – </a:t>
            </a:r>
            <a:r>
              <a:rPr lang="en-GB" b="1" dirty="0" smtClean="0">
                <a:solidFill>
                  <a:schemeClr val="bg1"/>
                </a:solidFill>
              </a:rPr>
              <a:t>Martial </a:t>
            </a:r>
            <a:r>
              <a:rPr lang="en-GB" b="1" i="1" dirty="0" smtClean="0">
                <a:solidFill>
                  <a:schemeClr val="bg1"/>
                </a:solidFill>
              </a:rPr>
              <a:t>Epigrams </a:t>
            </a:r>
            <a:r>
              <a:rPr lang="en-GB" b="1" dirty="0" smtClean="0">
                <a:solidFill>
                  <a:schemeClr val="bg1"/>
                </a:solidFill>
              </a:rPr>
              <a:t>12.57</a:t>
            </a:r>
            <a:r>
              <a:rPr lang="en-GB" dirty="0" smtClean="0">
                <a:solidFill>
                  <a:schemeClr val="bg1"/>
                </a:solidFill>
              </a:rPr>
              <a:t>.</a:t>
            </a:r>
          </a:p>
          <a:p>
            <a:pPr marL="137160" indent="0">
              <a:buNone/>
            </a:pPr>
            <a:endParaRPr lang="en-GB" sz="500" dirty="0">
              <a:solidFill>
                <a:schemeClr val="bg1"/>
              </a:solidFill>
            </a:endParaRPr>
          </a:p>
          <a:p>
            <a:r>
              <a:rPr lang="en-GB" dirty="0" smtClean="0">
                <a:solidFill>
                  <a:schemeClr val="bg1"/>
                </a:solidFill>
              </a:rPr>
              <a:t>Sleeping during the day often met with censure – excesses from the night before. </a:t>
            </a:r>
          </a:p>
          <a:p>
            <a:endParaRPr lang="en-GB" sz="500" dirty="0">
              <a:solidFill>
                <a:schemeClr val="bg1"/>
              </a:solidFill>
            </a:endParaRPr>
          </a:p>
          <a:p>
            <a:r>
              <a:rPr lang="en-GB" dirty="0" smtClean="0">
                <a:solidFill>
                  <a:schemeClr val="bg1"/>
                </a:solidFill>
              </a:rPr>
              <a:t>Light breakfast, little in the way of washing. </a:t>
            </a:r>
          </a:p>
          <a:p>
            <a:endParaRPr lang="en-GB" sz="500" dirty="0">
              <a:solidFill>
                <a:schemeClr val="bg1"/>
              </a:solidFill>
            </a:endParaRPr>
          </a:p>
          <a:p>
            <a:r>
              <a:rPr lang="en-GB" dirty="0" smtClean="0">
                <a:solidFill>
                  <a:schemeClr val="bg1"/>
                </a:solidFill>
              </a:rPr>
              <a:t>Bed-room usually sparsely adorned. </a:t>
            </a:r>
          </a:p>
          <a:p>
            <a:pPr lvl="1"/>
            <a:r>
              <a:rPr lang="en-GB" dirty="0" smtClean="0">
                <a:solidFill>
                  <a:schemeClr val="bg1"/>
                </a:solidFill>
              </a:rPr>
              <a:t>Couch (</a:t>
            </a:r>
            <a:r>
              <a:rPr lang="en-GB" i="1" dirty="0" err="1" smtClean="0">
                <a:solidFill>
                  <a:schemeClr val="bg1"/>
                </a:solidFill>
              </a:rPr>
              <a:t>cubile</a:t>
            </a:r>
            <a:r>
              <a:rPr lang="en-GB" dirty="0" smtClean="0">
                <a:solidFill>
                  <a:schemeClr val="bg1"/>
                </a:solidFill>
              </a:rPr>
              <a:t>)</a:t>
            </a:r>
          </a:p>
          <a:p>
            <a:pPr lvl="1"/>
            <a:r>
              <a:rPr lang="en-GB" dirty="0" smtClean="0">
                <a:solidFill>
                  <a:schemeClr val="bg1"/>
                </a:solidFill>
              </a:rPr>
              <a:t>Chest (</a:t>
            </a:r>
            <a:r>
              <a:rPr lang="en-GB" i="1" dirty="0" err="1" smtClean="0">
                <a:solidFill>
                  <a:schemeClr val="bg1"/>
                </a:solidFill>
              </a:rPr>
              <a:t>arca</a:t>
            </a:r>
            <a:r>
              <a:rPr lang="en-GB" dirty="0" smtClean="0">
                <a:solidFill>
                  <a:schemeClr val="bg1"/>
                </a:solidFill>
              </a:rPr>
              <a:t>)</a:t>
            </a:r>
          </a:p>
          <a:p>
            <a:pPr lvl="1"/>
            <a:r>
              <a:rPr lang="en-GB" dirty="0" smtClean="0">
                <a:solidFill>
                  <a:schemeClr val="bg1"/>
                </a:solidFill>
              </a:rPr>
              <a:t>Chamber pot (</a:t>
            </a:r>
            <a:r>
              <a:rPr lang="en-GB" i="1" dirty="0" err="1" smtClean="0">
                <a:solidFill>
                  <a:schemeClr val="bg1"/>
                </a:solidFill>
              </a:rPr>
              <a:t>lasanum</a:t>
            </a:r>
            <a:r>
              <a:rPr lang="en-GB" dirty="0" smtClean="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2468270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Morning Business</a:t>
            </a:r>
            <a:endParaRPr lang="en-GB" dirty="0">
              <a:solidFill>
                <a:schemeClr val="bg1"/>
              </a:solidFill>
            </a:endParaRPr>
          </a:p>
        </p:txBody>
      </p:sp>
      <p:sp>
        <p:nvSpPr>
          <p:cNvPr id="3" name="Content Placeholder 2"/>
          <p:cNvSpPr>
            <a:spLocks noGrp="1"/>
          </p:cNvSpPr>
          <p:nvPr>
            <p:ph sz="half" idx="1"/>
          </p:nvPr>
        </p:nvSpPr>
        <p:spPr>
          <a:xfrm>
            <a:off x="0" y="1600200"/>
            <a:ext cx="5292080" cy="5257800"/>
          </a:xfrm>
        </p:spPr>
        <p:txBody>
          <a:bodyPr>
            <a:normAutofit fontScale="92500"/>
          </a:bodyPr>
          <a:lstStyle/>
          <a:p>
            <a:r>
              <a:rPr lang="en-GB" sz="2400" dirty="0">
                <a:solidFill>
                  <a:schemeClr val="bg1"/>
                </a:solidFill>
              </a:rPr>
              <a:t>Atrium of the </a:t>
            </a:r>
            <a:r>
              <a:rPr lang="en-GB" sz="2400" i="1" dirty="0" err="1">
                <a:solidFill>
                  <a:schemeClr val="bg1"/>
                </a:solidFill>
              </a:rPr>
              <a:t>domus</a:t>
            </a:r>
            <a:r>
              <a:rPr lang="en-GB" sz="2400" i="1" dirty="0">
                <a:solidFill>
                  <a:schemeClr val="bg1"/>
                </a:solidFill>
              </a:rPr>
              <a:t> </a:t>
            </a:r>
            <a:r>
              <a:rPr lang="en-GB" sz="2400" dirty="0">
                <a:solidFill>
                  <a:schemeClr val="bg1"/>
                </a:solidFill>
              </a:rPr>
              <a:t>opened up for </a:t>
            </a:r>
            <a:r>
              <a:rPr lang="en-GB" sz="2400" i="1" dirty="0" err="1" smtClean="0">
                <a:solidFill>
                  <a:schemeClr val="bg1"/>
                </a:solidFill>
              </a:rPr>
              <a:t>salutatio</a:t>
            </a:r>
            <a:r>
              <a:rPr lang="en-GB" sz="2400" i="1" dirty="0" smtClean="0">
                <a:solidFill>
                  <a:schemeClr val="bg1"/>
                </a:solidFill>
              </a:rPr>
              <a:t> </a:t>
            </a:r>
            <a:r>
              <a:rPr lang="en-GB" sz="2400" dirty="0" smtClean="0">
                <a:solidFill>
                  <a:schemeClr val="bg1"/>
                </a:solidFill>
              </a:rPr>
              <a:t>– clients meeting patrons.</a:t>
            </a:r>
          </a:p>
          <a:p>
            <a:endParaRPr lang="en-GB" sz="500" dirty="0">
              <a:solidFill>
                <a:schemeClr val="bg1"/>
              </a:solidFill>
            </a:endParaRPr>
          </a:p>
          <a:p>
            <a:r>
              <a:rPr lang="en-GB" sz="2400" dirty="0" smtClean="0">
                <a:solidFill>
                  <a:schemeClr val="bg1"/>
                </a:solidFill>
              </a:rPr>
              <a:t>Occupations (day labouring):</a:t>
            </a:r>
          </a:p>
          <a:p>
            <a:pPr lvl="1"/>
            <a:r>
              <a:rPr lang="en-GB" sz="2200" dirty="0" smtClean="0">
                <a:solidFill>
                  <a:schemeClr val="bg1"/>
                </a:solidFill>
              </a:rPr>
              <a:t>Builders</a:t>
            </a:r>
          </a:p>
          <a:p>
            <a:pPr lvl="1"/>
            <a:r>
              <a:rPr lang="en-GB" sz="2200" dirty="0" smtClean="0">
                <a:solidFill>
                  <a:schemeClr val="bg1"/>
                </a:solidFill>
              </a:rPr>
              <a:t>Transporters</a:t>
            </a:r>
          </a:p>
          <a:p>
            <a:pPr lvl="1"/>
            <a:r>
              <a:rPr lang="en-GB" sz="2200" dirty="0" smtClean="0">
                <a:solidFill>
                  <a:schemeClr val="bg1"/>
                </a:solidFill>
              </a:rPr>
              <a:t>Unloaders of cargo</a:t>
            </a:r>
          </a:p>
          <a:p>
            <a:pPr lvl="1"/>
            <a:r>
              <a:rPr lang="en-GB" sz="2200" dirty="0">
                <a:solidFill>
                  <a:schemeClr val="bg1"/>
                </a:solidFill>
              </a:rPr>
              <a:t>Warehouse workers (</a:t>
            </a:r>
            <a:r>
              <a:rPr lang="en-GB" sz="2200" i="1" dirty="0" err="1" smtClean="0">
                <a:solidFill>
                  <a:schemeClr val="bg1"/>
                </a:solidFill>
              </a:rPr>
              <a:t>horraerii</a:t>
            </a:r>
            <a:r>
              <a:rPr lang="en-GB" sz="2200" dirty="0" smtClean="0">
                <a:solidFill>
                  <a:schemeClr val="bg1"/>
                </a:solidFill>
              </a:rPr>
              <a:t>)</a:t>
            </a:r>
          </a:p>
          <a:p>
            <a:pPr lvl="1"/>
            <a:endParaRPr lang="en-GB" sz="500" dirty="0">
              <a:solidFill>
                <a:schemeClr val="bg1"/>
              </a:solidFill>
            </a:endParaRPr>
          </a:p>
          <a:p>
            <a:r>
              <a:rPr lang="en-GB" sz="2400" dirty="0" smtClean="0">
                <a:solidFill>
                  <a:schemeClr val="bg1"/>
                </a:solidFill>
              </a:rPr>
              <a:t>Craftsmanship, baking, vending, etc.</a:t>
            </a:r>
          </a:p>
          <a:p>
            <a:endParaRPr lang="en-GB" sz="500" dirty="0">
              <a:solidFill>
                <a:schemeClr val="bg1"/>
              </a:solidFill>
            </a:endParaRPr>
          </a:p>
          <a:p>
            <a:r>
              <a:rPr lang="en-GB" sz="2400" dirty="0" smtClean="0">
                <a:solidFill>
                  <a:schemeClr val="bg1"/>
                </a:solidFill>
              </a:rPr>
              <a:t>Civil cases before tribunals normally took place from dawn until the fourth hour (c.9-10 am) – Mart. </a:t>
            </a:r>
            <a:r>
              <a:rPr lang="en-GB" sz="2400" i="1" dirty="0" smtClean="0">
                <a:solidFill>
                  <a:schemeClr val="bg1"/>
                </a:solidFill>
              </a:rPr>
              <a:t>Ep. </a:t>
            </a:r>
            <a:r>
              <a:rPr lang="en-GB" sz="2400" dirty="0" smtClean="0">
                <a:solidFill>
                  <a:schemeClr val="bg1"/>
                </a:solidFill>
              </a:rPr>
              <a:t>8.67.3 – but could go on till noon – </a:t>
            </a:r>
            <a:r>
              <a:rPr lang="en-GB" sz="2400" i="1" dirty="0" smtClean="0">
                <a:solidFill>
                  <a:schemeClr val="bg1"/>
                </a:solidFill>
              </a:rPr>
              <a:t>Twelve Tables </a:t>
            </a:r>
            <a:r>
              <a:rPr lang="en-GB" sz="2400" dirty="0" smtClean="0">
                <a:solidFill>
                  <a:schemeClr val="bg1"/>
                </a:solidFill>
              </a:rPr>
              <a:t>1.6.</a:t>
            </a:r>
            <a:endParaRPr lang="en-GB" sz="2400" dirty="0">
              <a:solidFill>
                <a:schemeClr val="bg1"/>
              </a:solidFill>
            </a:endParaRPr>
          </a:p>
        </p:txBody>
      </p:sp>
      <p:sp>
        <p:nvSpPr>
          <p:cNvPr id="6" name="Content Placeholder 3"/>
          <p:cNvSpPr>
            <a:spLocks noGrp="1"/>
          </p:cNvSpPr>
          <p:nvPr>
            <p:ph sz="half" idx="2"/>
          </p:nvPr>
        </p:nvSpPr>
        <p:spPr>
          <a:xfrm>
            <a:off x="5364088" y="4293095"/>
            <a:ext cx="3672408" cy="2561523"/>
          </a:xfrm>
        </p:spPr>
        <p:txBody>
          <a:bodyPr>
            <a:noAutofit/>
          </a:bodyPr>
          <a:lstStyle/>
          <a:p>
            <a:pPr marL="137160" indent="0">
              <a:buNone/>
            </a:pPr>
            <a:r>
              <a:rPr lang="en-GB" sz="1900" dirty="0">
                <a:solidFill>
                  <a:schemeClr val="bg1"/>
                </a:solidFill>
              </a:rPr>
              <a:t>“…if someone has contracted to build an insula, he should certainly not rush the work by gathering </a:t>
            </a:r>
            <a:r>
              <a:rPr lang="en-GB" sz="1900" i="1" dirty="0" err="1">
                <a:solidFill>
                  <a:schemeClr val="bg1"/>
                </a:solidFill>
              </a:rPr>
              <a:t>fabri</a:t>
            </a:r>
            <a:r>
              <a:rPr lang="en-GB" sz="1900" dirty="0">
                <a:solidFill>
                  <a:schemeClr val="bg1"/>
                </a:solidFill>
              </a:rPr>
              <a:t> from all over the place and bringing in large numbers of day </a:t>
            </a:r>
            <a:r>
              <a:rPr lang="en-GB" sz="1900" dirty="0" smtClean="0">
                <a:solidFill>
                  <a:schemeClr val="bg1"/>
                </a:solidFill>
              </a:rPr>
              <a:t>labourers…” </a:t>
            </a:r>
            <a:r>
              <a:rPr lang="en-GB" sz="1900" dirty="0">
                <a:solidFill>
                  <a:schemeClr val="bg1"/>
                </a:solidFill>
              </a:rPr>
              <a:t>– </a:t>
            </a:r>
            <a:r>
              <a:rPr lang="en-GB" sz="1900" b="1" i="1" dirty="0">
                <a:solidFill>
                  <a:schemeClr val="bg1"/>
                </a:solidFill>
              </a:rPr>
              <a:t>Digest</a:t>
            </a:r>
            <a:r>
              <a:rPr lang="en-GB" sz="1900" dirty="0">
                <a:solidFill>
                  <a:schemeClr val="bg1"/>
                </a:solidFill>
              </a:rPr>
              <a:t> 45.1.137.3.</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556791"/>
            <a:ext cx="2601815" cy="227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502922" y="3872210"/>
            <a:ext cx="3476273" cy="307777"/>
          </a:xfrm>
          <a:prstGeom prst="rect">
            <a:avLst/>
          </a:prstGeom>
        </p:spPr>
        <p:txBody>
          <a:bodyPr wrap="none">
            <a:spAutoFit/>
          </a:bodyPr>
          <a:lstStyle/>
          <a:p>
            <a:pPr marL="137160" indent="0">
              <a:buNone/>
            </a:pPr>
            <a:r>
              <a:rPr lang="en-GB" sz="1400" dirty="0">
                <a:solidFill>
                  <a:schemeClr val="bg1"/>
                </a:solidFill>
              </a:rPr>
              <a:t>Tomb of the </a:t>
            </a:r>
            <a:r>
              <a:rPr lang="en-GB" sz="1400" dirty="0" err="1">
                <a:solidFill>
                  <a:schemeClr val="bg1"/>
                </a:solidFill>
              </a:rPr>
              <a:t>Haterii</a:t>
            </a:r>
            <a:r>
              <a:rPr lang="en-GB" sz="1400" dirty="0">
                <a:solidFill>
                  <a:schemeClr val="bg1"/>
                </a:solidFill>
              </a:rPr>
              <a:t> – Vatican Museum.</a:t>
            </a:r>
          </a:p>
        </p:txBody>
      </p:sp>
    </p:spTree>
    <p:extLst>
      <p:ext uri="{BB962C8B-B14F-4D97-AF65-F5344CB8AC3E}">
        <p14:creationId xmlns:p14="http://schemas.microsoft.com/office/powerpoint/2010/main" val="2219747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229600" cy="1417638"/>
          </a:xfrm>
        </p:spPr>
        <p:txBody>
          <a:bodyPr/>
          <a:lstStyle/>
          <a:p>
            <a:r>
              <a:rPr lang="en-GB" dirty="0" smtClean="0">
                <a:solidFill>
                  <a:schemeClr val="bg1"/>
                </a:solidFill>
              </a:rPr>
              <a:t>Negotiating the City</a:t>
            </a:r>
            <a:endParaRPr lang="en-GB" dirty="0">
              <a:solidFill>
                <a:schemeClr val="bg1"/>
              </a:solidFill>
            </a:endParaRPr>
          </a:p>
        </p:txBody>
      </p:sp>
      <p:sp>
        <p:nvSpPr>
          <p:cNvPr id="3" name="Content Placeholder 2"/>
          <p:cNvSpPr>
            <a:spLocks noGrp="1"/>
          </p:cNvSpPr>
          <p:nvPr>
            <p:ph idx="1"/>
          </p:nvPr>
        </p:nvSpPr>
        <p:spPr>
          <a:xfrm>
            <a:off x="251520" y="1196752"/>
            <a:ext cx="8712968" cy="3600400"/>
          </a:xfrm>
        </p:spPr>
        <p:txBody>
          <a:bodyPr>
            <a:normAutofit fontScale="70000" lnSpcReduction="20000"/>
          </a:bodyPr>
          <a:lstStyle/>
          <a:p>
            <a:pPr>
              <a:buNone/>
            </a:pPr>
            <a:r>
              <a:rPr lang="en-GB" dirty="0" smtClean="0">
                <a:solidFill>
                  <a:schemeClr val="bg1"/>
                </a:solidFill>
              </a:rPr>
              <a:t>[</a:t>
            </a:r>
            <a:r>
              <a:rPr lang="en-GB" dirty="0" err="1" smtClean="0">
                <a:solidFill>
                  <a:schemeClr val="bg1"/>
                </a:solidFill>
              </a:rPr>
              <a:t>Syrus</a:t>
            </a:r>
            <a:r>
              <a:rPr lang="en-GB" dirty="0" smtClean="0">
                <a:solidFill>
                  <a:schemeClr val="bg1"/>
                </a:solidFill>
              </a:rPr>
              <a:t>]: You know that colonnade near the meat market, down that way?</a:t>
            </a:r>
          </a:p>
          <a:p>
            <a:pPr>
              <a:buNone/>
            </a:pPr>
            <a:r>
              <a:rPr lang="en-GB" dirty="0" smtClean="0">
                <a:solidFill>
                  <a:schemeClr val="bg1"/>
                </a:solidFill>
              </a:rPr>
              <a:t>[</a:t>
            </a:r>
            <a:r>
              <a:rPr lang="en-GB" i="1" dirty="0" err="1" smtClean="0">
                <a:solidFill>
                  <a:schemeClr val="bg1"/>
                </a:solidFill>
              </a:rPr>
              <a:t>Demea</a:t>
            </a:r>
            <a:r>
              <a:rPr lang="en-GB" dirty="0" smtClean="0">
                <a:solidFill>
                  <a:schemeClr val="bg1"/>
                </a:solidFill>
              </a:rPr>
              <a:t>] of course I do.</a:t>
            </a:r>
          </a:p>
          <a:p>
            <a:pPr>
              <a:buNone/>
            </a:pPr>
            <a:r>
              <a:rPr lang="en-GB" dirty="0" smtClean="0">
                <a:solidFill>
                  <a:schemeClr val="bg1"/>
                </a:solidFill>
              </a:rPr>
              <a:t>[S]: Go strait up the street past it. Then there’s a turning point going downhill; go strait down and you’ll see a temple on this side and next to it an ally –</a:t>
            </a:r>
          </a:p>
          <a:p>
            <a:pPr>
              <a:buNone/>
            </a:pPr>
            <a:r>
              <a:rPr lang="en-GB" dirty="0" smtClean="0">
                <a:solidFill>
                  <a:schemeClr val="bg1"/>
                </a:solidFill>
              </a:rPr>
              <a:t>[D] Which one?</a:t>
            </a:r>
          </a:p>
          <a:p>
            <a:pPr>
              <a:buNone/>
            </a:pPr>
            <a:r>
              <a:rPr lang="en-GB" dirty="0" smtClean="0">
                <a:solidFill>
                  <a:schemeClr val="bg1"/>
                </a:solidFill>
              </a:rPr>
              <a:t>[S] Where there is a big fig-tree.</a:t>
            </a:r>
          </a:p>
          <a:p>
            <a:pPr>
              <a:buNone/>
            </a:pPr>
            <a:r>
              <a:rPr lang="en-GB" dirty="0" smtClean="0">
                <a:solidFill>
                  <a:schemeClr val="bg1"/>
                </a:solidFill>
              </a:rPr>
              <a:t>[D] I know]</a:t>
            </a:r>
          </a:p>
          <a:p>
            <a:pPr>
              <a:buNone/>
            </a:pPr>
            <a:r>
              <a:rPr lang="en-GB" dirty="0" smtClean="0">
                <a:solidFill>
                  <a:schemeClr val="bg1"/>
                </a:solidFill>
              </a:rPr>
              <a:t>[S] Go on through it.</a:t>
            </a:r>
          </a:p>
          <a:p>
            <a:pPr>
              <a:buNone/>
            </a:pPr>
            <a:r>
              <a:rPr lang="en-GB" dirty="0" smtClean="0">
                <a:solidFill>
                  <a:schemeClr val="bg1"/>
                </a:solidFill>
              </a:rPr>
              <a:t>[D] That ally hasn’t got a way through.</a:t>
            </a:r>
          </a:p>
          <a:p>
            <a:pPr>
              <a:buNone/>
            </a:pPr>
            <a:r>
              <a:rPr lang="en-GB" dirty="0" smtClean="0">
                <a:solidFill>
                  <a:schemeClr val="bg1"/>
                </a:solidFill>
              </a:rPr>
              <a:t>[S] So it hasn’t. What a fool I am…</a:t>
            </a:r>
          </a:p>
          <a:p>
            <a:pPr>
              <a:buNone/>
            </a:pPr>
            <a:r>
              <a:rPr lang="en-GB" dirty="0" smtClean="0">
                <a:solidFill>
                  <a:schemeClr val="bg1"/>
                </a:solidFill>
              </a:rPr>
              <a:t>- </a:t>
            </a:r>
            <a:r>
              <a:rPr lang="en-GB" b="1" dirty="0" smtClean="0">
                <a:solidFill>
                  <a:schemeClr val="bg1"/>
                </a:solidFill>
              </a:rPr>
              <a:t>Terence </a:t>
            </a:r>
            <a:r>
              <a:rPr lang="en-GB" b="1" i="1" dirty="0" err="1" smtClean="0">
                <a:solidFill>
                  <a:schemeClr val="bg1"/>
                </a:solidFill>
              </a:rPr>
              <a:t>Adelphoe</a:t>
            </a:r>
            <a:r>
              <a:rPr lang="en-GB" b="1" i="1" dirty="0" smtClean="0">
                <a:solidFill>
                  <a:schemeClr val="bg1"/>
                </a:solidFill>
              </a:rPr>
              <a:t> </a:t>
            </a:r>
            <a:r>
              <a:rPr lang="en-GB" b="1" dirty="0" smtClean="0">
                <a:solidFill>
                  <a:schemeClr val="bg1"/>
                </a:solidFill>
              </a:rPr>
              <a:t>573 ff</a:t>
            </a:r>
            <a:r>
              <a:rPr lang="en-GB" dirty="0" smtClean="0">
                <a:solidFill>
                  <a:schemeClr val="bg1"/>
                </a:solidFill>
              </a:rPr>
              <a:t>.</a:t>
            </a:r>
            <a:r>
              <a:rPr lang="en-GB" i="1" dirty="0" smtClean="0">
                <a:solidFill>
                  <a:schemeClr val="bg1"/>
                </a:solidFill>
              </a:rPr>
              <a:t> </a:t>
            </a:r>
            <a:endParaRPr lang="en-GB" dirty="0">
              <a:solidFill>
                <a:schemeClr val="bg1"/>
              </a:solidFill>
            </a:endParaRPr>
          </a:p>
        </p:txBody>
      </p:sp>
      <p:sp>
        <p:nvSpPr>
          <p:cNvPr id="2" name="Rectangle 1"/>
          <p:cNvSpPr/>
          <p:nvPr/>
        </p:nvSpPr>
        <p:spPr>
          <a:xfrm>
            <a:off x="193846" y="4797152"/>
            <a:ext cx="8712968" cy="1938992"/>
          </a:xfrm>
          <a:prstGeom prst="rect">
            <a:avLst/>
          </a:prstGeom>
        </p:spPr>
        <p:txBody>
          <a:bodyPr wrap="square">
            <a:spAutoFit/>
          </a:bodyPr>
          <a:lstStyle/>
          <a:p>
            <a:r>
              <a:rPr lang="en-GB" sz="2000" dirty="0">
                <a:solidFill>
                  <a:schemeClr val="bg1"/>
                </a:solidFill>
              </a:rPr>
              <a:t>“When the </a:t>
            </a:r>
            <a:r>
              <a:rPr lang="en-GB" sz="2000" dirty="0" err="1" smtClean="0">
                <a:solidFill>
                  <a:schemeClr val="bg1"/>
                </a:solidFill>
              </a:rPr>
              <a:t>Vespasiani</a:t>
            </a:r>
            <a:r>
              <a:rPr lang="en-GB" sz="2000" dirty="0" smtClean="0">
                <a:solidFill>
                  <a:schemeClr val="bg1"/>
                </a:solidFill>
              </a:rPr>
              <a:t> </a:t>
            </a:r>
            <a:r>
              <a:rPr lang="en-GB" sz="2000" dirty="0">
                <a:solidFill>
                  <a:schemeClr val="bg1"/>
                </a:solidFill>
              </a:rPr>
              <a:t>were </a:t>
            </a:r>
            <a:r>
              <a:rPr lang="en-GB" sz="2000" dirty="0" smtClean="0">
                <a:solidFill>
                  <a:schemeClr val="bg1"/>
                </a:solidFill>
              </a:rPr>
              <a:t>Emperors </a:t>
            </a:r>
            <a:r>
              <a:rPr lang="en-GB" sz="2000" dirty="0">
                <a:solidFill>
                  <a:schemeClr val="bg1"/>
                </a:solidFill>
              </a:rPr>
              <a:t>and Censors in the year of the building of the </a:t>
            </a:r>
            <a:r>
              <a:rPr lang="en-GB" sz="2000" dirty="0" smtClean="0">
                <a:solidFill>
                  <a:schemeClr val="bg1"/>
                </a:solidFill>
              </a:rPr>
              <a:t>city, </a:t>
            </a:r>
            <a:r>
              <a:rPr lang="en-GB" sz="2000" dirty="0">
                <a:solidFill>
                  <a:schemeClr val="bg1"/>
                </a:solidFill>
              </a:rPr>
              <a:t>826 [AD 73], the circumference of the walls which surrounded it was </a:t>
            </a:r>
            <a:r>
              <a:rPr lang="en-GB" sz="2000" dirty="0" smtClean="0">
                <a:solidFill>
                  <a:schemeClr val="bg1"/>
                </a:solidFill>
              </a:rPr>
              <a:t>thirteen miles </a:t>
            </a:r>
            <a:r>
              <a:rPr lang="en-GB" sz="2000" dirty="0">
                <a:solidFill>
                  <a:schemeClr val="bg1"/>
                </a:solidFill>
              </a:rPr>
              <a:t>and </a:t>
            </a:r>
            <a:r>
              <a:rPr lang="en-GB" sz="2000" dirty="0" smtClean="0">
                <a:solidFill>
                  <a:schemeClr val="bg1"/>
                </a:solidFill>
              </a:rPr>
              <a:t>two-fifths. </a:t>
            </a:r>
            <a:r>
              <a:rPr lang="en-GB" sz="2000" dirty="0">
                <a:solidFill>
                  <a:schemeClr val="bg1"/>
                </a:solidFill>
              </a:rPr>
              <a:t>Surrounding as it does the Seven Hills, the city is divided into fourteen districts, with 265 crossroads under the guardianship of the </a:t>
            </a:r>
            <a:r>
              <a:rPr lang="en-GB" sz="2000" i="1" dirty="0" err="1">
                <a:solidFill>
                  <a:schemeClr val="bg1"/>
                </a:solidFill>
              </a:rPr>
              <a:t>Lares</a:t>
            </a:r>
            <a:r>
              <a:rPr lang="en-GB" sz="2000" dirty="0">
                <a:solidFill>
                  <a:schemeClr val="bg1"/>
                </a:solidFill>
              </a:rPr>
              <a:t> [</a:t>
            </a:r>
            <a:r>
              <a:rPr lang="en-GB" sz="2000" i="1" dirty="0">
                <a:solidFill>
                  <a:schemeClr val="bg1"/>
                </a:solidFill>
              </a:rPr>
              <a:t>i.e., </a:t>
            </a:r>
            <a:r>
              <a:rPr lang="en-GB" sz="2000" dirty="0">
                <a:solidFill>
                  <a:schemeClr val="bg1"/>
                </a:solidFill>
              </a:rPr>
              <a:t>a little shrine to the </a:t>
            </a:r>
            <a:r>
              <a:rPr lang="en-GB" sz="2000" i="1" dirty="0" err="1">
                <a:solidFill>
                  <a:schemeClr val="bg1"/>
                </a:solidFill>
              </a:rPr>
              <a:t>Lares</a:t>
            </a:r>
            <a:r>
              <a:rPr lang="en-GB" sz="2000" dirty="0">
                <a:solidFill>
                  <a:schemeClr val="bg1"/>
                </a:solidFill>
              </a:rPr>
              <a:t> would stand at each crossing].” </a:t>
            </a:r>
            <a:r>
              <a:rPr lang="en-GB" sz="2000" b="1" dirty="0">
                <a:solidFill>
                  <a:schemeClr val="bg1"/>
                </a:solidFill>
              </a:rPr>
              <a:t>Pliny </a:t>
            </a:r>
            <a:r>
              <a:rPr lang="en-GB" sz="2000" b="1" i="1" dirty="0">
                <a:solidFill>
                  <a:schemeClr val="bg1"/>
                </a:solidFill>
              </a:rPr>
              <a:t>NH </a:t>
            </a:r>
            <a:r>
              <a:rPr lang="en-GB" sz="2000" b="1" dirty="0">
                <a:solidFill>
                  <a:schemeClr val="bg1"/>
                </a:solidFill>
              </a:rPr>
              <a:t>3.5.66</a:t>
            </a:r>
            <a:r>
              <a:rPr lang="en-GB" sz="2000" dirty="0">
                <a:solidFill>
                  <a:schemeClr val="bg1"/>
                </a:solidFill>
              </a:rPr>
              <a:t>.</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2636912"/>
            <a:ext cx="2501344" cy="1988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6365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Afternoon and Early Evening</a:t>
            </a:r>
            <a:endParaRPr lang="en-GB" dirty="0">
              <a:solidFill>
                <a:schemeClr val="bg1"/>
              </a:solidFill>
            </a:endParaRPr>
          </a:p>
        </p:txBody>
      </p:sp>
      <p:sp>
        <p:nvSpPr>
          <p:cNvPr id="4" name="Content Placeholder 3"/>
          <p:cNvSpPr>
            <a:spLocks noGrp="1"/>
          </p:cNvSpPr>
          <p:nvPr>
            <p:ph sz="half" idx="1"/>
          </p:nvPr>
        </p:nvSpPr>
        <p:spPr>
          <a:xfrm>
            <a:off x="107504" y="1600200"/>
            <a:ext cx="4608512" cy="5141168"/>
          </a:xfrm>
        </p:spPr>
        <p:txBody>
          <a:bodyPr>
            <a:normAutofit fontScale="92500" lnSpcReduction="10000"/>
          </a:bodyPr>
          <a:lstStyle/>
          <a:p>
            <a:r>
              <a:rPr lang="en-GB" dirty="0" smtClean="0">
                <a:solidFill>
                  <a:schemeClr val="bg1"/>
                </a:solidFill>
              </a:rPr>
              <a:t>Finishing working around noon or just after – eat light lunch.</a:t>
            </a:r>
          </a:p>
          <a:p>
            <a:endParaRPr lang="en-GB" sz="1300" dirty="0" smtClean="0">
              <a:solidFill>
                <a:schemeClr val="bg1"/>
              </a:solidFill>
            </a:endParaRPr>
          </a:p>
          <a:p>
            <a:r>
              <a:rPr lang="en-GB" dirty="0" smtClean="0">
                <a:solidFill>
                  <a:schemeClr val="bg1"/>
                </a:solidFill>
              </a:rPr>
              <a:t>Bathing and “sporting activities” </a:t>
            </a:r>
            <a:r>
              <a:rPr lang="en-GB" dirty="0">
                <a:solidFill>
                  <a:schemeClr val="bg1"/>
                </a:solidFill>
              </a:rPr>
              <a:t>normally began at the 8th hour (c. </a:t>
            </a:r>
            <a:r>
              <a:rPr lang="en-GB" dirty="0" smtClean="0">
                <a:solidFill>
                  <a:schemeClr val="bg1"/>
                </a:solidFill>
              </a:rPr>
              <a:t>1.30-2.30 </a:t>
            </a:r>
            <a:r>
              <a:rPr lang="en-GB" dirty="0">
                <a:solidFill>
                  <a:schemeClr val="bg1"/>
                </a:solidFill>
              </a:rPr>
              <a:t>pm</a:t>
            </a:r>
            <a:r>
              <a:rPr lang="en-GB" dirty="0" smtClean="0">
                <a:solidFill>
                  <a:schemeClr val="bg1"/>
                </a:solidFill>
              </a:rPr>
              <a:t>).</a:t>
            </a:r>
          </a:p>
          <a:p>
            <a:endParaRPr lang="en-GB" sz="1300" dirty="0">
              <a:solidFill>
                <a:schemeClr val="bg1"/>
              </a:solidFill>
            </a:endParaRPr>
          </a:p>
          <a:p>
            <a:r>
              <a:rPr lang="en-GB" dirty="0">
                <a:solidFill>
                  <a:schemeClr val="bg1"/>
                </a:solidFill>
              </a:rPr>
              <a:t>Evening </a:t>
            </a:r>
            <a:r>
              <a:rPr lang="en-GB" i="1" dirty="0" err="1">
                <a:solidFill>
                  <a:schemeClr val="bg1"/>
                </a:solidFill>
              </a:rPr>
              <a:t>cena</a:t>
            </a:r>
            <a:r>
              <a:rPr lang="en-GB" dirty="0">
                <a:solidFill>
                  <a:schemeClr val="bg1"/>
                </a:solidFill>
              </a:rPr>
              <a:t> beginning around the 10th hour (c. </a:t>
            </a:r>
            <a:r>
              <a:rPr lang="en-GB" dirty="0" smtClean="0">
                <a:solidFill>
                  <a:schemeClr val="bg1"/>
                </a:solidFill>
              </a:rPr>
              <a:t>3-5 pm).</a:t>
            </a:r>
          </a:p>
          <a:p>
            <a:endParaRPr lang="en-GB" sz="1300" dirty="0">
              <a:solidFill>
                <a:schemeClr val="bg1"/>
              </a:solidFill>
            </a:endParaRPr>
          </a:p>
          <a:p>
            <a:r>
              <a:rPr lang="en-GB" dirty="0" smtClean="0">
                <a:solidFill>
                  <a:schemeClr val="bg1"/>
                </a:solidFill>
              </a:rPr>
              <a:t>Wealthy could afford to burn oil for light after dark.</a:t>
            </a:r>
            <a:endParaRPr lang="en-GB" dirty="0">
              <a:solidFill>
                <a:schemeClr val="bg1"/>
              </a:solidFill>
            </a:endParaRPr>
          </a:p>
          <a:p>
            <a:endParaRPr lang="en-GB" dirty="0">
              <a:solidFill>
                <a:schemeClr val="bg1"/>
              </a:solidFill>
            </a:endParaRPr>
          </a:p>
          <a:p>
            <a:endParaRPr lang="en-GB" dirty="0"/>
          </a:p>
        </p:txBody>
      </p:sp>
      <p:pic>
        <p:nvPicPr>
          <p:cNvPr id="3074"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92080" y="1628800"/>
            <a:ext cx="3186683"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txBox="1">
            <a:spLocks/>
          </p:cNvSpPr>
          <p:nvPr/>
        </p:nvSpPr>
        <p:spPr>
          <a:xfrm>
            <a:off x="4932040" y="6344580"/>
            <a:ext cx="3970784" cy="360040"/>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6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0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18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18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1400" dirty="0" smtClean="0">
                <a:solidFill>
                  <a:schemeClr val="bg1"/>
                </a:solidFill>
              </a:rPr>
              <a:t>Lawrence Alma-Tadema, </a:t>
            </a:r>
            <a:r>
              <a:rPr lang="en-GB" sz="1400" i="1" dirty="0" smtClean="0">
                <a:solidFill>
                  <a:schemeClr val="bg1"/>
                </a:solidFill>
              </a:rPr>
              <a:t>The Baths of Caracalla</a:t>
            </a:r>
            <a:endParaRPr lang="en-GB" sz="1400" dirty="0">
              <a:solidFill>
                <a:schemeClr val="bg1"/>
              </a:solidFill>
            </a:endParaRPr>
          </a:p>
        </p:txBody>
      </p:sp>
    </p:spTree>
    <p:extLst>
      <p:ext uri="{BB962C8B-B14F-4D97-AF65-F5344CB8AC3E}">
        <p14:creationId xmlns:p14="http://schemas.microsoft.com/office/powerpoint/2010/main" val="194740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1640" y="476672"/>
            <a:ext cx="6768752" cy="5832688"/>
          </a:xfrm>
        </p:spPr>
        <p:txBody>
          <a:bodyPr/>
          <a:lstStyle/>
          <a:p>
            <a:pPr>
              <a:buNone/>
            </a:pPr>
            <a:endParaRPr lang="en-GB" dirty="0" smtClean="0"/>
          </a:p>
          <a:p>
            <a:pPr>
              <a:buNone/>
            </a:pPr>
            <a:endParaRPr lang="en-GB" dirty="0" smtClean="0"/>
          </a:p>
          <a:p>
            <a:pPr>
              <a:buNone/>
            </a:pPr>
            <a:endParaRPr lang="en-GB" dirty="0" smtClean="0"/>
          </a:p>
          <a:p>
            <a:pPr algn="ctr">
              <a:buNone/>
            </a:pPr>
            <a:r>
              <a:rPr lang="en-GB" sz="6000" b="1" dirty="0" smtClean="0">
                <a:solidFill>
                  <a:schemeClr val="bg1"/>
                </a:solidFill>
              </a:rPr>
              <a:t>Passing Time in Athens</a:t>
            </a:r>
            <a:endParaRPr lang="en-GB" sz="6000" b="1" dirty="0">
              <a:solidFill>
                <a:schemeClr val="bg1"/>
              </a:solidFill>
            </a:endParaRPr>
          </a:p>
        </p:txBody>
      </p:sp>
    </p:spTree>
    <p:extLst>
      <p:ext uri="{BB962C8B-B14F-4D97-AF65-F5344CB8AC3E}">
        <p14:creationId xmlns:p14="http://schemas.microsoft.com/office/powerpoint/2010/main" val="4219494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Leisure Time?</a:t>
            </a:r>
            <a:endParaRPr lang="en-GB" dirty="0">
              <a:solidFill>
                <a:schemeClr val="bg1"/>
              </a:solidFill>
            </a:endParaRPr>
          </a:p>
        </p:txBody>
      </p:sp>
      <p:sp>
        <p:nvSpPr>
          <p:cNvPr id="3" name="Content Placeholder 2"/>
          <p:cNvSpPr>
            <a:spLocks noGrp="1"/>
          </p:cNvSpPr>
          <p:nvPr>
            <p:ph idx="1"/>
          </p:nvPr>
        </p:nvSpPr>
        <p:spPr>
          <a:xfrm>
            <a:off x="0" y="1484784"/>
            <a:ext cx="8964488" cy="5373216"/>
          </a:xfrm>
        </p:spPr>
        <p:txBody>
          <a:bodyPr>
            <a:normAutofit fontScale="92500"/>
          </a:bodyPr>
          <a:lstStyle/>
          <a:p>
            <a:r>
              <a:rPr lang="en-GB" dirty="0" smtClean="0">
                <a:solidFill>
                  <a:schemeClr val="bg1"/>
                </a:solidFill>
              </a:rPr>
              <a:t>Stereotypical way of spending leisure time in Athens:</a:t>
            </a:r>
          </a:p>
          <a:p>
            <a:pPr lvl="1"/>
            <a:r>
              <a:rPr lang="en-GB" dirty="0" smtClean="0">
                <a:solidFill>
                  <a:schemeClr val="bg1"/>
                </a:solidFill>
              </a:rPr>
              <a:t>Gymnasium </a:t>
            </a:r>
          </a:p>
          <a:p>
            <a:pPr lvl="1"/>
            <a:r>
              <a:rPr lang="en-GB" dirty="0" smtClean="0">
                <a:solidFill>
                  <a:schemeClr val="bg1"/>
                </a:solidFill>
              </a:rPr>
              <a:t>Philosophical discussion (Plato – the Academy) </a:t>
            </a:r>
          </a:p>
          <a:p>
            <a:pPr lvl="1"/>
            <a:r>
              <a:rPr lang="en-GB" dirty="0" smtClean="0">
                <a:solidFill>
                  <a:schemeClr val="bg1"/>
                </a:solidFill>
              </a:rPr>
              <a:t>Gambling and cock-fighting</a:t>
            </a:r>
          </a:p>
          <a:p>
            <a:pPr lvl="2"/>
            <a:r>
              <a:rPr lang="en-GB" dirty="0" smtClean="0">
                <a:solidFill>
                  <a:schemeClr val="bg1"/>
                </a:solidFill>
              </a:rPr>
              <a:t>“The gambling place… where the gaming-table is set, and cock-fighting and dice-throwing are the regular occupations.”- </a:t>
            </a:r>
            <a:r>
              <a:rPr lang="en-GB" b="1" dirty="0" err="1" smtClean="0">
                <a:solidFill>
                  <a:schemeClr val="bg1"/>
                </a:solidFill>
              </a:rPr>
              <a:t>Aeschines</a:t>
            </a:r>
            <a:r>
              <a:rPr lang="en-GB" b="1" dirty="0" smtClean="0">
                <a:solidFill>
                  <a:schemeClr val="bg1"/>
                </a:solidFill>
              </a:rPr>
              <a:t> </a:t>
            </a:r>
            <a:r>
              <a:rPr lang="en-GB" b="1" i="1" dirty="0" smtClean="0">
                <a:solidFill>
                  <a:schemeClr val="bg1"/>
                </a:solidFill>
              </a:rPr>
              <a:t>Against </a:t>
            </a:r>
            <a:r>
              <a:rPr lang="en-GB" b="1" i="1" dirty="0" err="1" smtClean="0">
                <a:solidFill>
                  <a:schemeClr val="bg1"/>
                </a:solidFill>
              </a:rPr>
              <a:t>Timarchus</a:t>
            </a:r>
            <a:r>
              <a:rPr lang="en-GB" b="1" i="1" dirty="0" smtClean="0">
                <a:solidFill>
                  <a:schemeClr val="bg1"/>
                </a:solidFill>
              </a:rPr>
              <a:t> </a:t>
            </a:r>
            <a:r>
              <a:rPr lang="en-GB" b="1" dirty="0" smtClean="0">
                <a:solidFill>
                  <a:schemeClr val="bg1"/>
                </a:solidFill>
              </a:rPr>
              <a:t>53</a:t>
            </a:r>
            <a:r>
              <a:rPr lang="en-GB" dirty="0" smtClean="0">
                <a:solidFill>
                  <a:schemeClr val="bg1"/>
                </a:solidFill>
              </a:rPr>
              <a:t>.</a:t>
            </a:r>
          </a:p>
          <a:p>
            <a:pPr lvl="1"/>
            <a:r>
              <a:rPr lang="en-GB" dirty="0" smtClean="0">
                <a:solidFill>
                  <a:schemeClr val="bg1"/>
                </a:solidFill>
              </a:rPr>
              <a:t>Animal shows:</a:t>
            </a:r>
          </a:p>
          <a:p>
            <a:pPr lvl="2"/>
            <a:r>
              <a:rPr lang="en-GB" dirty="0">
                <a:solidFill>
                  <a:schemeClr val="bg1"/>
                </a:solidFill>
              </a:rPr>
              <a:t>“But most absurd of all, they behold in the shows which are held year after year lions which are more gentle toward their trainers than some people are toward their benefactors, and bears which dance about and wrestle and imitate our </a:t>
            </a:r>
            <a:r>
              <a:rPr lang="en-GB" dirty="0" smtClean="0">
                <a:solidFill>
                  <a:schemeClr val="bg1"/>
                </a:solidFill>
              </a:rPr>
              <a:t>skill…” – </a:t>
            </a:r>
            <a:r>
              <a:rPr lang="en-GB" b="1" dirty="0" smtClean="0">
                <a:solidFill>
                  <a:schemeClr val="bg1"/>
                </a:solidFill>
              </a:rPr>
              <a:t>Isocrates </a:t>
            </a:r>
            <a:r>
              <a:rPr lang="en-GB" b="1" i="1" dirty="0" err="1" smtClean="0">
                <a:solidFill>
                  <a:schemeClr val="bg1"/>
                </a:solidFill>
              </a:rPr>
              <a:t>Antidosis</a:t>
            </a:r>
            <a:r>
              <a:rPr lang="en-GB" b="1" dirty="0" smtClean="0">
                <a:solidFill>
                  <a:schemeClr val="bg1"/>
                </a:solidFill>
              </a:rPr>
              <a:t> 15.213</a:t>
            </a:r>
            <a:r>
              <a:rPr lang="en-GB" dirty="0" smtClean="0">
                <a:solidFill>
                  <a:schemeClr val="bg1"/>
                </a:solidFill>
              </a:rPr>
              <a:t>.</a:t>
            </a:r>
          </a:p>
          <a:p>
            <a:pPr lvl="1"/>
            <a:r>
              <a:rPr lang="en-GB" dirty="0" smtClean="0">
                <a:solidFill>
                  <a:schemeClr val="bg1"/>
                </a:solidFill>
              </a:rPr>
              <a:t>Symposia – drinking parties – also taverns (</a:t>
            </a:r>
            <a:r>
              <a:rPr lang="en-GB" i="1" dirty="0" err="1" smtClean="0">
                <a:solidFill>
                  <a:schemeClr val="bg1"/>
                </a:solidFill>
              </a:rPr>
              <a:t>kapeleia</a:t>
            </a:r>
            <a:r>
              <a:rPr lang="en-GB" dirty="0" smtClean="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40057638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Communal Life</a:t>
            </a:r>
            <a:endParaRPr lang="en-GB" dirty="0">
              <a:solidFill>
                <a:schemeClr val="bg1"/>
              </a:solidFill>
            </a:endParaRPr>
          </a:p>
        </p:txBody>
      </p:sp>
      <p:sp>
        <p:nvSpPr>
          <p:cNvPr id="3" name="Content Placeholder 2"/>
          <p:cNvSpPr>
            <a:spLocks noGrp="1"/>
          </p:cNvSpPr>
          <p:nvPr>
            <p:ph idx="1"/>
          </p:nvPr>
        </p:nvSpPr>
        <p:spPr>
          <a:xfrm>
            <a:off x="179512" y="1340768"/>
            <a:ext cx="8784976" cy="5472608"/>
          </a:xfrm>
        </p:spPr>
        <p:txBody>
          <a:bodyPr>
            <a:normAutofit fontScale="92500" lnSpcReduction="10000"/>
          </a:bodyPr>
          <a:lstStyle/>
          <a:p>
            <a:r>
              <a:rPr lang="en-GB" dirty="0" smtClean="0">
                <a:solidFill>
                  <a:schemeClr val="bg1"/>
                </a:solidFill>
              </a:rPr>
              <a:t>Political life: </a:t>
            </a:r>
          </a:p>
          <a:p>
            <a:pPr lvl="1"/>
            <a:r>
              <a:rPr lang="en-GB" dirty="0" smtClean="0">
                <a:solidFill>
                  <a:schemeClr val="bg1"/>
                </a:solidFill>
              </a:rPr>
              <a:t>Attendance at assemblies (c.15-18% of adult male </a:t>
            </a:r>
            <a:r>
              <a:rPr lang="en-GB" dirty="0">
                <a:solidFill>
                  <a:schemeClr val="bg1"/>
                </a:solidFill>
              </a:rPr>
              <a:t>citizen population (=3-5% of the total population</a:t>
            </a:r>
            <a:r>
              <a:rPr lang="en-GB" dirty="0" smtClean="0">
                <a:solidFill>
                  <a:schemeClr val="bg1"/>
                </a:solidFill>
              </a:rPr>
              <a:t>?)) – 5000 attendees an upper limit (Thucydides 8.72). </a:t>
            </a:r>
          </a:p>
          <a:p>
            <a:pPr lvl="1"/>
            <a:r>
              <a:rPr lang="en-GB" dirty="0" smtClean="0">
                <a:solidFill>
                  <a:schemeClr val="bg1"/>
                </a:solidFill>
              </a:rPr>
              <a:t>Jurors</a:t>
            </a:r>
          </a:p>
          <a:p>
            <a:pPr lvl="1"/>
            <a:r>
              <a:rPr lang="en-GB" dirty="0" smtClean="0">
                <a:solidFill>
                  <a:schemeClr val="bg1"/>
                </a:solidFill>
              </a:rPr>
              <a:t>Selection by lot to certain magistracies. </a:t>
            </a:r>
          </a:p>
          <a:p>
            <a:pPr lvl="1"/>
            <a:endParaRPr lang="en-GB" sz="800" dirty="0">
              <a:solidFill>
                <a:schemeClr val="bg1"/>
              </a:solidFill>
            </a:endParaRPr>
          </a:p>
          <a:p>
            <a:r>
              <a:rPr lang="en-GB" dirty="0" smtClean="0">
                <a:solidFill>
                  <a:schemeClr val="bg1"/>
                </a:solidFill>
              </a:rPr>
              <a:t>Theatre:</a:t>
            </a:r>
          </a:p>
          <a:p>
            <a:pPr lvl="1"/>
            <a:r>
              <a:rPr lang="en-GB" dirty="0" smtClean="0">
                <a:solidFill>
                  <a:schemeClr val="bg1"/>
                </a:solidFill>
              </a:rPr>
              <a:t>City Dionysia - 9</a:t>
            </a:r>
            <a:r>
              <a:rPr lang="en-GB" baseline="30000" dirty="0" smtClean="0">
                <a:solidFill>
                  <a:schemeClr val="bg1"/>
                </a:solidFill>
              </a:rPr>
              <a:t>th</a:t>
            </a:r>
            <a:r>
              <a:rPr lang="en-GB" dirty="0" smtClean="0">
                <a:solidFill>
                  <a:schemeClr val="bg1"/>
                </a:solidFill>
              </a:rPr>
              <a:t> to 13</a:t>
            </a:r>
            <a:r>
              <a:rPr lang="en-GB" baseline="30000" dirty="0" smtClean="0">
                <a:solidFill>
                  <a:schemeClr val="bg1"/>
                </a:solidFill>
              </a:rPr>
              <a:t>th</a:t>
            </a:r>
            <a:r>
              <a:rPr lang="en-GB" dirty="0" smtClean="0">
                <a:solidFill>
                  <a:schemeClr val="bg1"/>
                </a:solidFill>
              </a:rPr>
              <a:t> days of </a:t>
            </a:r>
            <a:r>
              <a:rPr lang="en-GB" dirty="0" err="1" smtClean="0">
                <a:solidFill>
                  <a:schemeClr val="bg1"/>
                </a:solidFill>
              </a:rPr>
              <a:t>Elaphebolion</a:t>
            </a:r>
            <a:r>
              <a:rPr lang="en-GB" dirty="0" smtClean="0">
                <a:solidFill>
                  <a:schemeClr val="bg1"/>
                </a:solidFill>
              </a:rPr>
              <a:t> (24</a:t>
            </a:r>
            <a:r>
              <a:rPr lang="en-GB" baseline="30000" dirty="0" smtClean="0">
                <a:solidFill>
                  <a:schemeClr val="bg1"/>
                </a:solidFill>
              </a:rPr>
              <a:t>th</a:t>
            </a:r>
            <a:r>
              <a:rPr lang="en-GB" dirty="0" smtClean="0">
                <a:solidFill>
                  <a:schemeClr val="bg1"/>
                </a:solidFill>
              </a:rPr>
              <a:t> to 28</a:t>
            </a:r>
            <a:r>
              <a:rPr lang="en-GB" baseline="30000" dirty="0" smtClean="0">
                <a:solidFill>
                  <a:schemeClr val="bg1"/>
                </a:solidFill>
              </a:rPr>
              <a:t>th</a:t>
            </a:r>
            <a:r>
              <a:rPr lang="en-GB" dirty="0" smtClean="0">
                <a:solidFill>
                  <a:schemeClr val="bg1"/>
                </a:solidFill>
              </a:rPr>
              <a:t> March).</a:t>
            </a:r>
          </a:p>
          <a:p>
            <a:pPr lvl="1"/>
            <a:r>
              <a:rPr lang="en-GB" dirty="0" err="1" smtClean="0">
                <a:solidFill>
                  <a:schemeClr val="bg1"/>
                </a:solidFill>
              </a:rPr>
              <a:t>Lenaia</a:t>
            </a:r>
            <a:r>
              <a:rPr lang="en-GB" dirty="0" smtClean="0">
                <a:solidFill>
                  <a:schemeClr val="bg1"/>
                </a:solidFill>
              </a:rPr>
              <a:t> (during month of </a:t>
            </a:r>
            <a:r>
              <a:rPr lang="en-GB" dirty="0" err="1" smtClean="0">
                <a:solidFill>
                  <a:schemeClr val="bg1"/>
                </a:solidFill>
              </a:rPr>
              <a:t>Gamelion</a:t>
            </a:r>
            <a:r>
              <a:rPr lang="en-GB" dirty="0" smtClean="0">
                <a:solidFill>
                  <a:schemeClr val="bg1"/>
                </a:solidFill>
              </a:rPr>
              <a:t> – circa January).  </a:t>
            </a:r>
          </a:p>
          <a:p>
            <a:pPr lvl="1"/>
            <a:endParaRPr lang="en-GB" sz="800" dirty="0">
              <a:solidFill>
                <a:schemeClr val="bg1"/>
              </a:solidFill>
            </a:endParaRPr>
          </a:p>
          <a:p>
            <a:r>
              <a:rPr lang="en-GB" dirty="0" smtClean="0">
                <a:solidFill>
                  <a:schemeClr val="bg1"/>
                </a:solidFill>
              </a:rPr>
              <a:t>Other religious festivals.</a:t>
            </a:r>
          </a:p>
          <a:p>
            <a:pPr lvl="1"/>
            <a:r>
              <a:rPr lang="en-GB" dirty="0">
                <a:solidFill>
                  <a:schemeClr val="bg1"/>
                </a:solidFill>
              </a:rPr>
              <a:t>Monthly festivals </a:t>
            </a:r>
            <a:r>
              <a:rPr lang="en-GB" dirty="0" smtClean="0">
                <a:solidFill>
                  <a:schemeClr val="bg1"/>
                </a:solidFill>
              </a:rPr>
              <a:t>– honouring “birthdays” of the gods.</a:t>
            </a:r>
          </a:p>
          <a:p>
            <a:pPr lvl="1"/>
            <a:r>
              <a:rPr lang="en-GB" dirty="0">
                <a:solidFill>
                  <a:schemeClr val="bg1"/>
                </a:solidFill>
              </a:rPr>
              <a:t>Agricultural </a:t>
            </a:r>
            <a:r>
              <a:rPr lang="en-GB" dirty="0" smtClean="0">
                <a:solidFill>
                  <a:schemeClr val="bg1"/>
                </a:solidFill>
              </a:rPr>
              <a:t>festivals.</a:t>
            </a:r>
          </a:p>
          <a:p>
            <a:pPr lvl="1"/>
            <a:r>
              <a:rPr lang="en-GB" dirty="0">
                <a:solidFill>
                  <a:schemeClr val="bg1"/>
                </a:solidFill>
              </a:rPr>
              <a:t>Festivals for the </a:t>
            </a:r>
            <a:r>
              <a:rPr lang="en-GB" dirty="0" smtClean="0">
                <a:solidFill>
                  <a:schemeClr val="bg1"/>
                </a:solidFill>
              </a:rPr>
              <a:t>dead.</a:t>
            </a:r>
            <a:endParaRPr lang="en-GB" dirty="0">
              <a:solidFill>
                <a:schemeClr val="bg1"/>
              </a:solidFill>
            </a:endParaRPr>
          </a:p>
        </p:txBody>
      </p:sp>
    </p:spTree>
    <p:extLst>
      <p:ext uri="{BB962C8B-B14F-4D97-AF65-F5344CB8AC3E}">
        <p14:creationId xmlns:p14="http://schemas.microsoft.com/office/powerpoint/2010/main" val="352041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Bibliography</a:t>
            </a:r>
            <a:endParaRPr lang="en-GB" dirty="0">
              <a:solidFill>
                <a:schemeClr val="bg1"/>
              </a:solidFill>
            </a:endParaRPr>
          </a:p>
        </p:txBody>
      </p:sp>
      <p:sp>
        <p:nvSpPr>
          <p:cNvPr id="3" name="Content Placeholder 2"/>
          <p:cNvSpPr>
            <a:spLocks noGrp="1"/>
          </p:cNvSpPr>
          <p:nvPr>
            <p:ph idx="1"/>
          </p:nvPr>
        </p:nvSpPr>
        <p:spPr>
          <a:xfrm>
            <a:off x="107504" y="1484784"/>
            <a:ext cx="8928992" cy="5256584"/>
          </a:xfrm>
        </p:spPr>
        <p:txBody>
          <a:bodyPr>
            <a:normAutofit lnSpcReduction="10000"/>
          </a:bodyPr>
          <a:lstStyle/>
          <a:p>
            <a:r>
              <a:rPr lang="en-GB" dirty="0" err="1" smtClean="0">
                <a:solidFill>
                  <a:schemeClr val="bg1"/>
                </a:solidFill>
              </a:rPr>
              <a:t>Carcopino</a:t>
            </a:r>
            <a:r>
              <a:rPr lang="en-GB" dirty="0" smtClean="0">
                <a:solidFill>
                  <a:schemeClr val="bg1"/>
                </a:solidFill>
              </a:rPr>
              <a:t>, J. (1941) </a:t>
            </a:r>
            <a:r>
              <a:rPr lang="en-GB" i="1" dirty="0" smtClean="0">
                <a:solidFill>
                  <a:schemeClr val="bg1"/>
                </a:solidFill>
              </a:rPr>
              <a:t>Daily Life in Ancient Rome: The People of the City at the Height of the Empire</a:t>
            </a:r>
            <a:r>
              <a:rPr lang="en-GB" dirty="0" smtClean="0">
                <a:solidFill>
                  <a:schemeClr val="bg1"/>
                </a:solidFill>
              </a:rPr>
              <a:t>. London: Penguin.</a:t>
            </a:r>
          </a:p>
          <a:p>
            <a:endParaRPr lang="en-GB" sz="1100" dirty="0" smtClean="0">
              <a:solidFill>
                <a:schemeClr val="bg1"/>
              </a:solidFill>
            </a:endParaRPr>
          </a:p>
          <a:p>
            <a:pPr lvl="0">
              <a:buClr>
                <a:prstClr val="white">
                  <a:shade val="95000"/>
                </a:prstClr>
              </a:buClr>
            </a:pPr>
            <a:r>
              <a:rPr lang="en-GB" dirty="0">
                <a:solidFill>
                  <a:prstClr val="black"/>
                </a:solidFill>
              </a:rPr>
              <a:t>Garland, R. (2009) </a:t>
            </a:r>
            <a:r>
              <a:rPr lang="en-GB" i="1" dirty="0">
                <a:solidFill>
                  <a:prstClr val="black"/>
                </a:solidFill>
              </a:rPr>
              <a:t>Daily Life of the Ancient Greeks: Second Edition</a:t>
            </a:r>
            <a:r>
              <a:rPr lang="en-GB" dirty="0">
                <a:solidFill>
                  <a:prstClr val="black"/>
                </a:solidFill>
              </a:rPr>
              <a:t>. London: Greenwood Press. </a:t>
            </a:r>
          </a:p>
          <a:p>
            <a:endParaRPr lang="en-GB" sz="1100" dirty="0" smtClean="0">
              <a:solidFill>
                <a:schemeClr val="bg1"/>
              </a:solidFill>
            </a:endParaRPr>
          </a:p>
          <a:p>
            <a:r>
              <a:rPr lang="en-GB" dirty="0" smtClean="0">
                <a:solidFill>
                  <a:schemeClr val="bg1"/>
                </a:solidFill>
              </a:rPr>
              <a:t>Hope</a:t>
            </a:r>
            <a:r>
              <a:rPr lang="en-GB" dirty="0">
                <a:solidFill>
                  <a:schemeClr val="bg1"/>
                </a:solidFill>
              </a:rPr>
              <a:t>, V. </a:t>
            </a:r>
            <a:r>
              <a:rPr lang="en-GB" dirty="0" smtClean="0">
                <a:solidFill>
                  <a:schemeClr val="bg1"/>
                </a:solidFill>
              </a:rPr>
              <a:t>(2000) ‘Essay </a:t>
            </a:r>
            <a:r>
              <a:rPr lang="en-GB" dirty="0">
                <a:solidFill>
                  <a:schemeClr val="bg1"/>
                </a:solidFill>
              </a:rPr>
              <a:t>Five: Status and Identity in the Roman </a:t>
            </a:r>
            <a:r>
              <a:rPr lang="en-GB" dirty="0" smtClean="0">
                <a:solidFill>
                  <a:schemeClr val="bg1"/>
                </a:solidFill>
              </a:rPr>
              <a:t>World’, in </a:t>
            </a:r>
            <a:r>
              <a:rPr lang="en-GB" i="1" dirty="0">
                <a:solidFill>
                  <a:schemeClr val="bg1"/>
                </a:solidFill>
              </a:rPr>
              <a:t>Experiencing Rome: Culture, Identity and Power in the Roman </a:t>
            </a:r>
            <a:r>
              <a:rPr lang="en-GB" i="1" dirty="0" smtClean="0">
                <a:solidFill>
                  <a:schemeClr val="bg1"/>
                </a:solidFill>
              </a:rPr>
              <a:t>Empire</a:t>
            </a:r>
            <a:r>
              <a:rPr lang="en-GB" dirty="0" smtClean="0">
                <a:solidFill>
                  <a:schemeClr val="bg1"/>
                </a:solidFill>
              </a:rPr>
              <a:t> (ed., </a:t>
            </a:r>
            <a:r>
              <a:rPr lang="en-GB" dirty="0" err="1" smtClean="0">
                <a:solidFill>
                  <a:schemeClr val="bg1"/>
                </a:solidFill>
              </a:rPr>
              <a:t>Huskinson</a:t>
            </a:r>
            <a:r>
              <a:rPr lang="en-GB" dirty="0">
                <a:solidFill>
                  <a:schemeClr val="bg1"/>
                </a:solidFill>
              </a:rPr>
              <a:t>, J</a:t>
            </a:r>
            <a:r>
              <a:rPr lang="en-GB" dirty="0" smtClean="0">
                <a:solidFill>
                  <a:schemeClr val="bg1"/>
                </a:solidFill>
              </a:rPr>
              <a:t>.), </a:t>
            </a:r>
            <a:r>
              <a:rPr lang="en-GB" dirty="0">
                <a:solidFill>
                  <a:schemeClr val="bg1"/>
                </a:solidFill>
              </a:rPr>
              <a:t>London: 125-152.</a:t>
            </a:r>
          </a:p>
          <a:p>
            <a:endParaRPr lang="en-GB" sz="1100" dirty="0" smtClean="0">
              <a:solidFill>
                <a:schemeClr val="bg1"/>
              </a:solidFill>
            </a:endParaRPr>
          </a:p>
          <a:p>
            <a:r>
              <a:rPr lang="en-GB" dirty="0" smtClean="0">
                <a:solidFill>
                  <a:schemeClr val="bg1"/>
                </a:solidFill>
              </a:rPr>
              <a:t>Knapp, R. (2013) </a:t>
            </a:r>
            <a:r>
              <a:rPr lang="en-GB" i="1" dirty="0" smtClean="0">
                <a:solidFill>
                  <a:schemeClr val="bg1"/>
                </a:solidFill>
              </a:rPr>
              <a:t>Invisible Romans</a:t>
            </a:r>
            <a:r>
              <a:rPr lang="en-GB" dirty="0" smtClean="0">
                <a:solidFill>
                  <a:schemeClr val="bg1"/>
                </a:solidFill>
              </a:rPr>
              <a:t>. London: Profile Books. – chapter 1. </a:t>
            </a:r>
            <a:endParaRPr lang="en-GB" dirty="0">
              <a:solidFill>
                <a:schemeClr val="bg1"/>
              </a:solidFill>
            </a:endParaRPr>
          </a:p>
        </p:txBody>
      </p:sp>
    </p:spTree>
    <p:extLst>
      <p:ext uri="{BB962C8B-B14F-4D97-AF65-F5344CB8AC3E}">
        <p14:creationId xmlns:p14="http://schemas.microsoft.com/office/powerpoint/2010/main" val="35375260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1019</TotalTime>
  <Words>1687</Words>
  <Application>Microsoft Office PowerPoint</Application>
  <PresentationFormat>On-screen Show (4:3)</PresentationFormat>
  <Paragraphs>212</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Book Antiqua</vt:lpstr>
      <vt:lpstr>Lucida Sans</vt:lpstr>
      <vt:lpstr>Wingdings</vt:lpstr>
      <vt:lpstr>Wingdings 2</vt:lpstr>
      <vt:lpstr>Wingdings 3</vt:lpstr>
      <vt:lpstr>Apex</vt:lpstr>
      <vt:lpstr>Athens and Rome: Life and Culture in Classical Antiquity</vt:lpstr>
      <vt:lpstr>Top of the Pyramid</vt:lpstr>
      <vt:lpstr>Privileged and Unprivileged </vt:lpstr>
      <vt:lpstr>Ordinary Man and Politics</vt:lpstr>
      <vt:lpstr>“Classes”</vt:lpstr>
      <vt:lpstr>Rights and Duties</vt:lpstr>
      <vt:lpstr>Occupations</vt:lpstr>
      <vt:lpstr>Prejudices </vt:lpstr>
      <vt:lpstr>PowerPoint Presentation</vt:lpstr>
      <vt:lpstr>Keeping Punctual?</vt:lpstr>
      <vt:lpstr>Up at the Crack of Dawn</vt:lpstr>
      <vt:lpstr>Morning Business</vt:lpstr>
      <vt:lpstr>Negotiating the City</vt:lpstr>
      <vt:lpstr>Afternoon and Early Evening</vt:lpstr>
      <vt:lpstr>PowerPoint Presentation</vt:lpstr>
      <vt:lpstr>Leisure Time?</vt:lpstr>
      <vt:lpstr>Communal Life</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Athens and Rome: Life and Culture in Classical Antiquity</dc:title>
  <dc:creator>Administrator</dc:creator>
  <cp:lastModifiedBy>Matthew Cobb</cp:lastModifiedBy>
  <cp:revision>169</cp:revision>
  <dcterms:created xsi:type="dcterms:W3CDTF">2015-09-24T08:12:18Z</dcterms:created>
  <dcterms:modified xsi:type="dcterms:W3CDTF">2016-10-10T10:21:28Z</dcterms:modified>
</cp:coreProperties>
</file>