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73" r:id="rId3"/>
    <p:sldId id="268" r:id="rId4"/>
    <p:sldId id="276" r:id="rId5"/>
    <p:sldId id="269" r:id="rId6"/>
    <p:sldId id="270" r:id="rId7"/>
    <p:sldId id="271" r:id="rId8"/>
    <p:sldId id="272" r:id="rId9"/>
    <p:sldId id="266" r:id="rId10"/>
    <p:sldId id="263" r:id="rId11"/>
    <p:sldId id="264" r:id="rId12"/>
    <p:sldId id="265" r:id="rId13"/>
    <p:sldId id="257" r:id="rId14"/>
    <p:sldId id="259" r:id="rId15"/>
    <p:sldId id="260" r:id="rId16"/>
    <p:sldId id="258" r:id="rId17"/>
    <p:sldId id="275" r:id="rId18"/>
    <p:sldId id="274" r:id="rId19"/>
    <p:sldId id="267" r:id="rId2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90" d="100"/>
          <a:sy n="90" d="100"/>
        </p:scale>
        <p:origin x="828"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CAC5E8E6-3680-7D42-A260-6C69E1C47257}" type="datetimeFigureOut">
              <a:rPr lang="en-US" smtClean="0"/>
              <a:pPr/>
              <a:t>2/16/2018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5FAE3F-89DE-F343-9D0B-751EB29C5FE1}"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CAC5E8E6-3680-7D42-A260-6C69E1C47257}" type="datetimeFigureOut">
              <a:rPr lang="en-US" smtClean="0"/>
              <a:pPr/>
              <a:t>2/16/2018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5FAE3F-89DE-F343-9D0B-751EB29C5FE1}"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CAC5E8E6-3680-7D42-A260-6C69E1C47257}" type="datetimeFigureOut">
              <a:rPr lang="en-US" smtClean="0"/>
              <a:pPr/>
              <a:t>2/16/2018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5FAE3F-89DE-F343-9D0B-751EB29C5FE1}"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CAC5E8E6-3680-7D42-A260-6C69E1C47257}" type="datetimeFigureOut">
              <a:rPr lang="en-US" smtClean="0"/>
              <a:pPr/>
              <a:t>2/16/2018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45FAE3F-89DE-F343-9D0B-751EB29C5FE1}"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CAC5E8E6-3680-7D42-A260-6C69E1C47257}" type="datetimeFigureOut">
              <a:rPr lang="en-US" smtClean="0"/>
              <a:pPr/>
              <a:t>2/16/2018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45FAE3F-89DE-F343-9D0B-751EB29C5FE1}"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CAC5E8E6-3680-7D42-A260-6C69E1C47257}" type="datetimeFigureOut">
              <a:rPr lang="en-US" smtClean="0"/>
              <a:pPr/>
              <a:t>2/16/2018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45FAE3F-89DE-F343-9D0B-751EB29C5FE1}"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C5E8E6-3680-7D42-A260-6C69E1C47257}" type="datetimeFigureOut">
              <a:rPr lang="en-US" smtClean="0"/>
              <a:pPr/>
              <a:t>2/16/2018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45FAE3F-89DE-F343-9D0B-751EB29C5FE1}"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CAC5E8E6-3680-7D42-A260-6C69E1C47257}" type="datetimeFigureOut">
              <a:rPr lang="en-US" smtClean="0"/>
              <a:pPr/>
              <a:t>2/16/2018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45FAE3F-89DE-F343-9D0B-751EB29C5FE1}"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CAC5E8E6-3680-7D42-A260-6C69E1C47257}" type="datetimeFigureOut">
              <a:rPr lang="en-US" smtClean="0"/>
              <a:pPr/>
              <a:t>2/16/2018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45FAE3F-89DE-F343-9D0B-751EB29C5FE1}"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CAC5E8E6-3680-7D42-A260-6C69E1C47257}" type="datetimeFigureOut">
              <a:rPr lang="en-US" smtClean="0"/>
              <a:pPr/>
              <a:t>2/16/2018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5FAE3F-89DE-F343-9D0B-751EB29C5FE1}"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CAC5E8E6-3680-7D42-A260-6C69E1C47257}" type="datetimeFigureOut">
              <a:rPr lang="en-US" smtClean="0"/>
              <a:pPr/>
              <a:t>2/16/2018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5FAE3F-89DE-F343-9D0B-751EB29C5FE1}"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AC5E8E6-3680-7D42-A260-6C69E1C47257}" type="datetimeFigureOut">
              <a:rPr lang="en-US" smtClean="0"/>
              <a:pPr/>
              <a:t>2/16/2018</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45FAE3F-89DE-F343-9D0B-751EB29C5FE1}"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youtube.com/watch?v=g8sY29iN0-c"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youtube.com/watch?v=Gu8KsZUv1JY"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Performing Cultures</a:t>
            </a:r>
            <a:endParaRPr lang="en-US" dirty="0"/>
          </a:p>
        </p:txBody>
      </p:sp>
      <p:sp>
        <p:nvSpPr>
          <p:cNvPr id="3" name="Subtitle 2"/>
          <p:cNvSpPr>
            <a:spLocks noGrp="1"/>
          </p:cNvSpPr>
          <p:nvPr>
            <p:ph type="subTitle" idx="1"/>
          </p:nvPr>
        </p:nvSpPr>
        <p:spPr/>
        <p:txBody>
          <a:bodyPr/>
          <a:lstStyle/>
          <a:p>
            <a:r>
              <a:rPr lang="en-US" dirty="0" smtClean="0"/>
              <a:t>That’s not my culture…</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Barba’s Cultural Pluralism</a:t>
            </a:r>
            <a:endParaRPr lang="en-GB" dirty="0"/>
          </a:p>
        </p:txBody>
      </p:sp>
      <p:sp>
        <p:nvSpPr>
          <p:cNvPr id="3" name="Content Placeholder 2"/>
          <p:cNvSpPr>
            <a:spLocks noGrp="1"/>
          </p:cNvSpPr>
          <p:nvPr>
            <p:ph idx="1"/>
          </p:nvPr>
        </p:nvSpPr>
        <p:spPr/>
        <p:txBody>
          <a:bodyPr/>
          <a:lstStyle/>
          <a:p>
            <a:r>
              <a:rPr lang="en-GB" dirty="0" smtClean="0"/>
              <a:t>What did you discover? </a:t>
            </a:r>
          </a:p>
          <a:p>
            <a:endParaRPr lang="en-GB" dirty="0"/>
          </a:p>
          <a:p>
            <a:r>
              <a:rPr lang="en-GB" dirty="0" smtClean="0"/>
              <a:t>How does Barba/ Watson define the culturalisms in he writing?</a:t>
            </a:r>
          </a:p>
          <a:p>
            <a:endParaRPr lang="en-GB" dirty="0"/>
          </a:p>
          <a:p>
            <a:r>
              <a:rPr lang="en-GB" dirty="0" smtClean="0"/>
              <a:t>What creative examples can you suggest that might represent each type?</a:t>
            </a:r>
            <a:endParaRPr lang="en-GB" dirty="0"/>
          </a:p>
        </p:txBody>
      </p:sp>
    </p:spTree>
    <p:extLst>
      <p:ext uri="{BB962C8B-B14F-4D97-AF65-F5344CB8AC3E}">
        <p14:creationId xmlns:p14="http://schemas.microsoft.com/office/powerpoint/2010/main" val="40976137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BBC 3 fun</a:t>
            </a:r>
            <a:endParaRPr lang="en-US" dirty="0"/>
          </a:p>
        </p:txBody>
      </p:sp>
      <p:sp>
        <p:nvSpPr>
          <p:cNvPr id="3" name="Content Placeholder 2"/>
          <p:cNvSpPr>
            <a:spLocks noGrp="1"/>
          </p:cNvSpPr>
          <p:nvPr>
            <p:ph idx="1"/>
          </p:nvPr>
        </p:nvSpPr>
        <p:spPr/>
        <p:txBody>
          <a:bodyPr/>
          <a:lstStyle/>
          <a:p>
            <a:r>
              <a:rPr lang="en-US" dirty="0"/>
              <a:t>An interesting discussion which you could link to one or </a:t>
            </a:r>
            <a:r>
              <a:rPr lang="en-US" dirty="0" smtClean="0"/>
              <a:t>more </a:t>
            </a:r>
            <a:r>
              <a:rPr lang="en-US" dirty="0"/>
              <a:t>of the ‘cultural’ </a:t>
            </a:r>
            <a:r>
              <a:rPr lang="en-US" dirty="0" smtClean="0"/>
              <a:t>discussions:</a:t>
            </a:r>
            <a:endParaRPr lang="en-US" dirty="0">
              <a:hlinkClick r:id="rId2"/>
            </a:endParaRPr>
          </a:p>
          <a:p>
            <a:r>
              <a:rPr lang="en-US" dirty="0" smtClean="0">
                <a:hlinkClick r:id="rId2"/>
              </a:rPr>
              <a:t>https</a:t>
            </a:r>
            <a:r>
              <a:rPr lang="en-US" dirty="0">
                <a:hlinkClick r:id="rId2"/>
              </a:rPr>
              <a:t>://</a:t>
            </a:r>
            <a:r>
              <a:rPr lang="en-US" dirty="0" smtClean="0">
                <a:hlinkClick r:id="rId2"/>
              </a:rPr>
              <a:t>www.youtube.com/watch?v=g8sY29iN0-c</a:t>
            </a:r>
            <a:r>
              <a:rPr lang="en-US" dirty="0" smtClean="0"/>
              <a:t> </a:t>
            </a:r>
          </a:p>
          <a:p>
            <a:endParaRPr lang="en-US" dirty="0" smtClean="0"/>
          </a:p>
          <a:p>
            <a:r>
              <a:rPr lang="en-US" dirty="0"/>
              <a:t>Twins: </a:t>
            </a:r>
            <a:r>
              <a:rPr lang="en-US" sz="1800" dirty="0"/>
              <a:t>https://www.youtube.com/watch?v=cQ4mOB-cK34</a:t>
            </a:r>
          </a:p>
          <a:p>
            <a:r>
              <a:rPr lang="en-US" dirty="0"/>
              <a:t>Ginger hair: </a:t>
            </a:r>
            <a:r>
              <a:rPr lang="en-US" sz="1800" dirty="0"/>
              <a:t>https://www.youtube.com/watch?v=34buf1e0OsA</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Colonialism </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Take 15 minutes to research on line a definition of ‘Colonialism’.</a:t>
            </a:r>
          </a:p>
          <a:p>
            <a:endParaRPr lang="en-GB" dirty="0"/>
          </a:p>
          <a:p>
            <a:r>
              <a:rPr lang="en-GB" dirty="0" smtClean="0"/>
              <a:t>What are your responses to this word/ act / definition?</a:t>
            </a:r>
          </a:p>
          <a:p>
            <a:endParaRPr lang="en-GB" dirty="0"/>
          </a:p>
          <a:p>
            <a:r>
              <a:rPr lang="en-GB" dirty="0" smtClean="0"/>
              <a:t>Does is it have a positive or a negative impact? How?</a:t>
            </a:r>
          </a:p>
          <a:p>
            <a:r>
              <a:rPr lang="en-GB" dirty="0" smtClean="0"/>
              <a:t>Interesting conversation starter: </a:t>
            </a:r>
            <a:r>
              <a:rPr lang="en-GB" sz="2100" dirty="0" smtClean="0">
                <a:hlinkClick r:id="rId2"/>
              </a:rPr>
              <a:t>https</a:t>
            </a:r>
            <a:r>
              <a:rPr lang="en-GB" sz="2100" dirty="0">
                <a:hlinkClick r:id="rId2"/>
              </a:rPr>
              <a:t>://</a:t>
            </a:r>
            <a:r>
              <a:rPr lang="en-GB" sz="2100" dirty="0" smtClean="0">
                <a:hlinkClick r:id="rId2"/>
              </a:rPr>
              <a:t>www.youtube.com/watch?v=Gu8KsZUv1JY</a:t>
            </a:r>
            <a:r>
              <a:rPr lang="en-GB" sz="2100" dirty="0" smtClean="0"/>
              <a:t> </a:t>
            </a:r>
            <a:endParaRPr lang="en-GB" sz="2100" dirty="0"/>
          </a:p>
        </p:txBody>
      </p:sp>
    </p:spTree>
    <p:extLst>
      <p:ext uri="{BB962C8B-B14F-4D97-AF65-F5344CB8AC3E}">
        <p14:creationId xmlns:p14="http://schemas.microsoft.com/office/powerpoint/2010/main" val="29954207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Mulhern</a:t>
            </a:r>
            <a:endParaRPr lang="en-GB" dirty="0"/>
          </a:p>
        </p:txBody>
      </p:sp>
      <p:sp>
        <p:nvSpPr>
          <p:cNvPr id="3" name="Content Placeholder 2"/>
          <p:cNvSpPr>
            <a:spLocks noGrp="1"/>
          </p:cNvSpPr>
          <p:nvPr>
            <p:ph idx="1"/>
          </p:nvPr>
        </p:nvSpPr>
        <p:spPr/>
        <p:txBody>
          <a:bodyPr/>
          <a:lstStyle/>
          <a:p>
            <a:endParaRPr lang="en-GB" dirty="0" smtClean="0"/>
          </a:p>
          <a:p>
            <a:r>
              <a:rPr lang="en-GB" dirty="0" smtClean="0"/>
              <a:t>‘</a:t>
            </a:r>
            <a:r>
              <a:rPr lang="en-GB" dirty="0"/>
              <a:t>Cultures were the symbolic forms of life of human groups, shaped in diverse conditions and growing into new shapes as they encountered new demands and opportunities.’ </a:t>
            </a:r>
            <a:r>
              <a:rPr lang="en-GB" sz="2000" dirty="0"/>
              <a:t>(2000:Xvi)</a:t>
            </a:r>
          </a:p>
          <a:p>
            <a:endParaRPr lang="en-GB" dirty="0"/>
          </a:p>
        </p:txBody>
      </p:sp>
    </p:spTree>
    <p:extLst>
      <p:ext uri="{BB962C8B-B14F-4D97-AF65-F5344CB8AC3E}">
        <p14:creationId xmlns:p14="http://schemas.microsoft.com/office/powerpoint/2010/main" val="32347383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Labelling?</a:t>
            </a:r>
            <a:endParaRPr lang="en-GB" dirty="0"/>
          </a:p>
        </p:txBody>
      </p:sp>
      <p:sp>
        <p:nvSpPr>
          <p:cNvPr id="3" name="Content Placeholder 2"/>
          <p:cNvSpPr>
            <a:spLocks noGrp="1"/>
          </p:cNvSpPr>
          <p:nvPr>
            <p:ph idx="1"/>
          </p:nvPr>
        </p:nvSpPr>
        <p:spPr/>
        <p:txBody>
          <a:bodyPr/>
          <a:lstStyle/>
          <a:p>
            <a:endParaRPr lang="en-GB" dirty="0" smtClean="0"/>
          </a:p>
          <a:p>
            <a:endParaRPr lang="en-GB" dirty="0"/>
          </a:p>
          <a:p>
            <a:r>
              <a:rPr lang="en-GB" dirty="0" smtClean="0"/>
              <a:t>‘</a:t>
            </a:r>
            <a:r>
              <a:rPr lang="en-GB" dirty="0"/>
              <a:t>The working out of the idea of culture is a slow reach again for control.’ </a:t>
            </a:r>
            <a:r>
              <a:rPr lang="en-GB" sz="1800" dirty="0"/>
              <a:t>(Williams 1961:285 in </a:t>
            </a:r>
            <a:r>
              <a:rPr lang="en-GB" sz="1800" dirty="0" err="1"/>
              <a:t>Mulhern</a:t>
            </a:r>
            <a:r>
              <a:rPr lang="en-GB" sz="1800" dirty="0"/>
              <a:t> 2000:66)</a:t>
            </a:r>
          </a:p>
          <a:p>
            <a:endParaRPr lang="en-GB" dirty="0"/>
          </a:p>
        </p:txBody>
      </p:sp>
    </p:spTree>
    <p:extLst>
      <p:ext uri="{BB962C8B-B14F-4D97-AF65-F5344CB8AC3E}">
        <p14:creationId xmlns:p14="http://schemas.microsoft.com/office/powerpoint/2010/main" val="2938298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We try to shape the culture around us</a:t>
            </a:r>
            <a:endParaRPr lang="en-GB" dirty="0"/>
          </a:p>
        </p:txBody>
      </p:sp>
      <p:sp>
        <p:nvSpPr>
          <p:cNvPr id="3" name="Content Placeholder 2"/>
          <p:cNvSpPr>
            <a:spLocks noGrp="1"/>
          </p:cNvSpPr>
          <p:nvPr>
            <p:ph idx="1"/>
          </p:nvPr>
        </p:nvSpPr>
        <p:spPr/>
        <p:txBody>
          <a:bodyPr>
            <a:normAutofit lnSpcReduction="10000"/>
          </a:bodyPr>
          <a:lstStyle/>
          <a:p>
            <a:endParaRPr lang="en-GB" dirty="0" smtClean="0"/>
          </a:p>
          <a:p>
            <a:r>
              <a:rPr lang="en-GB" dirty="0"/>
              <a:t>Rejecting specific ideas of high or low culture, Raymond Williams considered that ‘positive cultural values could be shaped </a:t>
            </a:r>
            <a:r>
              <a:rPr lang="en-GB" b="1" dirty="0"/>
              <a:t>in</a:t>
            </a:r>
            <a:r>
              <a:rPr lang="en-GB" dirty="0"/>
              <a:t> and </a:t>
            </a:r>
            <a:r>
              <a:rPr lang="en-GB" b="1" dirty="0"/>
              <a:t>by</a:t>
            </a:r>
            <a:r>
              <a:rPr lang="en-GB" dirty="0"/>
              <a:t>, as well as </a:t>
            </a:r>
            <a:r>
              <a:rPr lang="en-GB" b="1" dirty="0"/>
              <a:t>against</a:t>
            </a:r>
            <a:r>
              <a:rPr lang="en-GB" dirty="0"/>
              <a:t>, the social relations of modern </a:t>
            </a:r>
            <a:r>
              <a:rPr lang="en-GB" dirty="0" smtClean="0"/>
              <a:t>civilisation’. </a:t>
            </a:r>
            <a:r>
              <a:rPr lang="en-GB" sz="1350" dirty="0"/>
              <a:t>(2000:69)</a:t>
            </a:r>
          </a:p>
          <a:p>
            <a:endParaRPr lang="en-GB" dirty="0"/>
          </a:p>
          <a:p>
            <a:r>
              <a:rPr lang="en-GB" dirty="0" smtClean="0"/>
              <a:t>Is this true? And if so how do we do it? – or – would you like to do it?</a:t>
            </a:r>
          </a:p>
          <a:p>
            <a:endParaRPr lang="en-GB" dirty="0"/>
          </a:p>
          <a:p>
            <a:endParaRPr lang="en-GB" dirty="0"/>
          </a:p>
        </p:txBody>
      </p:sp>
    </p:spTree>
    <p:extLst>
      <p:ext uri="{BB962C8B-B14F-4D97-AF65-F5344CB8AC3E}">
        <p14:creationId xmlns:p14="http://schemas.microsoft.com/office/powerpoint/2010/main" val="6438501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Marvin Carlson</a:t>
            </a:r>
            <a:endParaRPr lang="en-GB" dirty="0"/>
          </a:p>
        </p:txBody>
      </p:sp>
      <p:sp>
        <p:nvSpPr>
          <p:cNvPr id="3" name="Content Placeholder 2"/>
          <p:cNvSpPr>
            <a:spLocks noGrp="1"/>
          </p:cNvSpPr>
          <p:nvPr>
            <p:ph idx="1"/>
          </p:nvPr>
        </p:nvSpPr>
        <p:spPr/>
        <p:txBody>
          <a:bodyPr>
            <a:normAutofit fontScale="85000" lnSpcReduction="10000"/>
          </a:bodyPr>
          <a:lstStyle/>
          <a:p>
            <a:endParaRPr lang="en-GB" dirty="0" smtClean="0"/>
          </a:p>
          <a:p>
            <a:r>
              <a:rPr lang="en-GB" dirty="0" smtClean="0"/>
              <a:t>2 </a:t>
            </a:r>
            <a:r>
              <a:rPr lang="en-GB" dirty="0"/>
              <a:t>concepts of performance: ‘one involving the display of skills, the other also involving display, but less of particular skills than of a recognised and culturally coded pattern of behaviour</a:t>
            </a:r>
            <a:r>
              <a:rPr lang="en-GB" dirty="0" smtClean="0"/>
              <a:t>.’ </a:t>
            </a:r>
            <a:r>
              <a:rPr lang="en-GB" sz="2100" dirty="0" smtClean="0"/>
              <a:t>(</a:t>
            </a:r>
            <a:r>
              <a:rPr lang="en-GB" sz="2100" dirty="0"/>
              <a:t>Carlson,1996:6)</a:t>
            </a:r>
          </a:p>
          <a:p>
            <a:pPr marL="0" indent="0">
              <a:buNone/>
            </a:pPr>
            <a:endParaRPr lang="en-GB" dirty="0"/>
          </a:p>
          <a:p>
            <a:r>
              <a:rPr lang="en-GB" dirty="0" smtClean="0"/>
              <a:t>‘</a:t>
            </a:r>
            <a:r>
              <a:rPr lang="en-GB" dirty="0"/>
              <a:t>The recognition that our lives are structured according to repeated and socially sanctioned modes of behaviour raises the possibility that all human activity could potentially be considered as “performance” </a:t>
            </a:r>
            <a:r>
              <a:rPr lang="en-GB" sz="2100" dirty="0" smtClean="0"/>
              <a:t>(ibid:5)</a:t>
            </a:r>
            <a:endParaRPr lang="en-GB" sz="2100" dirty="0"/>
          </a:p>
          <a:p>
            <a:endParaRPr lang="en-GB" dirty="0"/>
          </a:p>
        </p:txBody>
      </p:sp>
    </p:spTree>
    <p:extLst>
      <p:ext uri="{BB962C8B-B14F-4D97-AF65-F5344CB8AC3E}">
        <p14:creationId xmlns:p14="http://schemas.microsoft.com/office/powerpoint/2010/main" val="14686831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Body Culture</a:t>
            </a:r>
            <a:endParaRPr lang="en-US" dirty="0"/>
          </a:p>
        </p:txBody>
      </p:sp>
      <p:sp>
        <p:nvSpPr>
          <p:cNvPr id="3" name="Content Placeholder 2"/>
          <p:cNvSpPr>
            <a:spLocks noGrp="1"/>
          </p:cNvSpPr>
          <p:nvPr>
            <p:ph idx="1"/>
          </p:nvPr>
        </p:nvSpPr>
        <p:spPr/>
        <p:txBody>
          <a:bodyPr/>
          <a:lstStyle/>
          <a:p>
            <a:r>
              <a:rPr lang="en-US" dirty="0" smtClean="0"/>
              <a:t>‘The body cannot be thought separately from the social formation, symbolic topography and the constitution of the subject. The body is neither a purely natural given nor is it merely a textual metaphor, it is a privileged operator for the </a:t>
            </a:r>
            <a:r>
              <a:rPr lang="en-US" dirty="0" err="1" smtClean="0"/>
              <a:t>transcoding</a:t>
            </a:r>
            <a:r>
              <a:rPr lang="en-US" dirty="0" smtClean="0"/>
              <a:t> of these other areas. </a:t>
            </a:r>
            <a:r>
              <a:rPr lang="en-US" sz="1800" dirty="0" smtClean="0"/>
              <a:t>(</a:t>
            </a:r>
            <a:r>
              <a:rPr lang="en-US" sz="1800" dirty="0" err="1" smtClean="0"/>
              <a:t>Stallybrass</a:t>
            </a:r>
            <a:r>
              <a:rPr lang="en-US" sz="1800" dirty="0" smtClean="0"/>
              <a:t> + White, 1986:192)</a:t>
            </a:r>
            <a:endParaRPr lang="en-US" sz="18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Learning Outcomes</a:t>
            </a:r>
            <a:endParaRPr lang="en-US" dirty="0"/>
          </a:p>
        </p:txBody>
      </p:sp>
      <p:sp>
        <p:nvSpPr>
          <p:cNvPr id="3" name="Content Placeholder 2"/>
          <p:cNvSpPr>
            <a:spLocks noGrp="1"/>
          </p:cNvSpPr>
          <p:nvPr>
            <p:ph idx="1"/>
          </p:nvPr>
        </p:nvSpPr>
        <p:spPr/>
        <p:txBody>
          <a:bodyPr>
            <a:normAutofit fontScale="92500" lnSpcReduction="20000"/>
          </a:bodyPr>
          <a:lstStyle/>
          <a:p>
            <a:r>
              <a:rPr lang="en-US" dirty="0" err="1"/>
              <a:t>analyse</a:t>
            </a:r>
            <a:r>
              <a:rPr lang="en-US" dirty="0"/>
              <a:t> the impact of traditional performance styles in and on specific communities or cultures</a:t>
            </a:r>
            <a:r>
              <a:rPr lang="en-US" dirty="0" smtClean="0"/>
              <a:t>.</a:t>
            </a:r>
            <a:endParaRPr lang="en-GB" dirty="0" smtClean="0"/>
          </a:p>
          <a:p>
            <a:pPr lvl="0"/>
            <a:endParaRPr lang="en-GB" dirty="0"/>
          </a:p>
          <a:p>
            <a:pPr lvl="0"/>
            <a:r>
              <a:rPr lang="en-GB" dirty="0" smtClean="0"/>
              <a:t>experiment with interdisciplinary approaches to performance making using a broad range of creative skills and technologies.</a:t>
            </a:r>
          </a:p>
          <a:p>
            <a:endParaRPr lang="en-GB" dirty="0" smtClean="0"/>
          </a:p>
          <a:p>
            <a:pPr lvl="0"/>
            <a:r>
              <a:rPr lang="en-GB" dirty="0" smtClean="0"/>
              <a:t>design and appraise a collaborative devised performance venture which examines an aspect of contemporary creative culture.</a:t>
            </a:r>
          </a:p>
          <a:p>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have we covered?</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Definitions of culture</a:t>
            </a:r>
          </a:p>
          <a:p>
            <a:r>
              <a:rPr lang="en-US" dirty="0" smtClean="0"/>
              <a:t>Ethical Representation</a:t>
            </a:r>
          </a:p>
          <a:p>
            <a:r>
              <a:rPr lang="en-US" dirty="0" smtClean="0"/>
              <a:t>Simple documentary recording and playback </a:t>
            </a:r>
          </a:p>
          <a:p>
            <a:r>
              <a:rPr lang="en-US" dirty="0" smtClean="0"/>
              <a:t>Traditional cultural acts – wassailing, barter, sport</a:t>
            </a:r>
          </a:p>
          <a:p>
            <a:r>
              <a:rPr lang="en-US" dirty="0" smtClean="0"/>
              <a:t>Subculture and Counterculture</a:t>
            </a:r>
          </a:p>
          <a:p>
            <a:r>
              <a:rPr lang="en-US" dirty="0" err="1" smtClean="0"/>
              <a:t>Barba’s</a:t>
            </a:r>
            <a:r>
              <a:rPr lang="en-US" dirty="0" smtClean="0"/>
              <a:t> Cultural Pluralism </a:t>
            </a:r>
            <a:r>
              <a:rPr lang="en-US" sz="1800" dirty="0" smtClean="0"/>
              <a:t>(inter/trans/multi/cross)</a:t>
            </a:r>
          </a:p>
          <a:p>
            <a:r>
              <a:rPr lang="en-US" dirty="0" smtClean="0"/>
              <a:t>Dissonance</a:t>
            </a:r>
          </a:p>
          <a:p>
            <a:r>
              <a:rPr lang="en-US" dirty="0" smtClean="0"/>
              <a:t>Presentation skills</a:t>
            </a:r>
          </a:p>
          <a:p>
            <a:r>
              <a:rPr lang="en-US" dirty="0" smtClean="0"/>
              <a:t>Food as culture</a:t>
            </a:r>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Who have we encountered?</a:t>
            </a:r>
            <a:endParaRPr lang="en-US" dirty="0"/>
          </a:p>
        </p:txBody>
      </p:sp>
      <p:sp>
        <p:nvSpPr>
          <p:cNvPr id="3" name="Content Placeholder 2"/>
          <p:cNvSpPr>
            <a:spLocks noGrp="1"/>
          </p:cNvSpPr>
          <p:nvPr>
            <p:ph idx="1"/>
          </p:nvPr>
        </p:nvSpPr>
        <p:spPr/>
        <p:txBody>
          <a:bodyPr>
            <a:normAutofit fontScale="55000" lnSpcReduction="20000"/>
          </a:bodyPr>
          <a:lstStyle/>
          <a:p>
            <a:r>
              <a:rPr lang="en-US" dirty="0" smtClean="0"/>
              <a:t>Raymond Williams</a:t>
            </a:r>
          </a:p>
          <a:p>
            <a:r>
              <a:rPr lang="en-US" dirty="0" smtClean="0"/>
              <a:t>Eugenio Barba</a:t>
            </a:r>
          </a:p>
          <a:p>
            <a:r>
              <a:rPr lang="en-US" dirty="0" smtClean="0"/>
              <a:t>Tim </a:t>
            </a:r>
            <a:r>
              <a:rPr lang="en-US" dirty="0" err="1" smtClean="0"/>
              <a:t>Prentki</a:t>
            </a:r>
            <a:r>
              <a:rPr lang="en-US" dirty="0" smtClean="0"/>
              <a:t> + Shelia Preston</a:t>
            </a:r>
          </a:p>
          <a:p>
            <a:r>
              <a:rPr lang="en-US" dirty="0"/>
              <a:t>Marc Rees</a:t>
            </a:r>
          </a:p>
          <a:p>
            <a:r>
              <a:rPr lang="en-US" dirty="0"/>
              <a:t>Mike Pearson</a:t>
            </a:r>
          </a:p>
          <a:p>
            <a:r>
              <a:rPr lang="en-US" dirty="0" smtClean="0"/>
              <a:t>Erving Goffman</a:t>
            </a:r>
          </a:p>
          <a:p>
            <a:r>
              <a:rPr lang="en-US" dirty="0" smtClean="0"/>
              <a:t>Richard </a:t>
            </a:r>
            <a:r>
              <a:rPr lang="en-US" dirty="0" err="1" smtClean="0"/>
              <a:t>Schechner</a:t>
            </a:r>
            <a:endParaRPr lang="en-US" dirty="0" smtClean="0"/>
          </a:p>
          <a:p>
            <a:r>
              <a:rPr lang="en-US" dirty="0" smtClean="0"/>
              <a:t>Marvin Carlson</a:t>
            </a:r>
          </a:p>
          <a:p>
            <a:r>
              <a:rPr lang="en-US" dirty="0" smtClean="0"/>
              <a:t>Francis </a:t>
            </a:r>
            <a:r>
              <a:rPr lang="en-US" dirty="0" err="1" smtClean="0"/>
              <a:t>Mulhern</a:t>
            </a:r>
            <a:endParaRPr lang="en-US" dirty="0" smtClean="0"/>
          </a:p>
          <a:p>
            <a:r>
              <a:rPr lang="en-US" dirty="0" smtClean="0"/>
              <a:t>Neil Postman</a:t>
            </a:r>
          </a:p>
          <a:p>
            <a:r>
              <a:rPr lang="en-US" dirty="0" smtClean="0"/>
              <a:t>Heike </a:t>
            </a:r>
            <a:r>
              <a:rPr lang="en-US" dirty="0" err="1" smtClean="0"/>
              <a:t>Roms</a:t>
            </a:r>
            <a:endParaRPr lang="en-US" dirty="0" smtClean="0"/>
          </a:p>
          <a:p>
            <a:r>
              <a:rPr lang="en-US" dirty="0" smtClean="0"/>
              <a:t>Clifford </a:t>
            </a:r>
            <a:r>
              <a:rPr lang="en-US" dirty="0" err="1" smtClean="0"/>
              <a:t>Geertz</a:t>
            </a:r>
            <a:endParaRPr lang="en-US" dirty="0" smtClean="0"/>
          </a:p>
          <a:p>
            <a:r>
              <a:rPr lang="en-US" dirty="0" smtClean="0"/>
              <a:t>Mikhail Bakhtin</a:t>
            </a:r>
          </a:p>
          <a:p>
            <a:r>
              <a:rPr lang="en-US" dirty="0" smtClean="0"/>
              <a:t>NTW</a:t>
            </a:r>
          </a:p>
          <a:p>
            <a:r>
              <a:rPr lang="en-US" dirty="0" smtClean="0"/>
              <a:t>Dylan Thomas and Friends </a:t>
            </a:r>
          </a:p>
          <a:p>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Assessment: C2</a:t>
            </a:r>
            <a:endParaRPr lang="en-US" dirty="0"/>
          </a:p>
        </p:txBody>
      </p:sp>
      <p:sp>
        <p:nvSpPr>
          <p:cNvPr id="3" name="Content Placeholder 2"/>
          <p:cNvSpPr>
            <a:spLocks noGrp="1"/>
          </p:cNvSpPr>
          <p:nvPr>
            <p:ph idx="1"/>
          </p:nvPr>
        </p:nvSpPr>
        <p:spPr/>
        <p:txBody>
          <a:bodyPr>
            <a:normAutofit/>
          </a:bodyPr>
          <a:lstStyle/>
          <a:p>
            <a:r>
              <a:rPr lang="en-GB" b="1" dirty="0" smtClean="0"/>
              <a:t>Practical (performance; approx. 30 </a:t>
            </a:r>
            <a:r>
              <a:rPr lang="en-GB" b="1" dirty="0" err="1" smtClean="0"/>
              <a:t>mins</a:t>
            </a:r>
            <a:r>
              <a:rPr lang="en-GB" b="1" dirty="0" smtClean="0"/>
              <a:t>)</a:t>
            </a:r>
            <a:r>
              <a:rPr lang="en-GB" dirty="0" smtClean="0"/>
              <a:t> </a:t>
            </a:r>
            <a:r>
              <a:rPr lang="en-GB" b="1" dirty="0" smtClean="0"/>
              <a:t>– 50%</a:t>
            </a:r>
            <a:endParaRPr lang="en-US" dirty="0" smtClean="0"/>
          </a:p>
          <a:p>
            <a:r>
              <a:rPr lang="en-GB" dirty="0" smtClean="0"/>
              <a:t>[The final description of the brief will be discussed in the opening lectures and will represent the abilities and interests of the group and the availability of examples of current practice.]</a:t>
            </a:r>
          </a:p>
          <a:p>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Assessment: C2</a:t>
            </a:r>
            <a:endParaRPr lang="en-US" dirty="0"/>
          </a:p>
        </p:txBody>
      </p:sp>
      <p:sp>
        <p:nvSpPr>
          <p:cNvPr id="3" name="Content Placeholder 2"/>
          <p:cNvSpPr>
            <a:spLocks noGrp="1"/>
          </p:cNvSpPr>
          <p:nvPr>
            <p:ph idx="1"/>
          </p:nvPr>
        </p:nvSpPr>
        <p:spPr/>
        <p:txBody>
          <a:bodyPr/>
          <a:lstStyle/>
          <a:p>
            <a:r>
              <a:rPr lang="en-GB" dirty="0" smtClean="0"/>
              <a:t>Your performance will include physical and vocal performance, and should explore the use of </a:t>
            </a:r>
            <a:r>
              <a:rPr lang="en-GB" dirty="0" err="1" smtClean="0"/>
              <a:t>performative</a:t>
            </a:r>
            <a:r>
              <a:rPr lang="en-GB" dirty="0" smtClean="0"/>
              <a:t> technologies and platforms to create a production of 30 minutes in length. </a:t>
            </a:r>
          </a:p>
          <a:p>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Assessment: C2</a:t>
            </a:r>
            <a:endParaRPr lang="en-US" dirty="0"/>
          </a:p>
        </p:txBody>
      </p:sp>
      <p:sp>
        <p:nvSpPr>
          <p:cNvPr id="3" name="Content Placeholder 2"/>
          <p:cNvSpPr>
            <a:spLocks noGrp="1"/>
          </p:cNvSpPr>
          <p:nvPr>
            <p:ph idx="1"/>
          </p:nvPr>
        </p:nvSpPr>
        <p:spPr/>
        <p:txBody>
          <a:bodyPr/>
          <a:lstStyle/>
          <a:p>
            <a:r>
              <a:rPr lang="en-GB" dirty="0" smtClean="0"/>
              <a:t>You will present a short (approx. 500 words) reflective appraisal through </a:t>
            </a:r>
            <a:r>
              <a:rPr lang="en-GB" dirty="0" err="1" smtClean="0"/>
              <a:t>Turnitin</a:t>
            </a:r>
            <a:r>
              <a:rPr lang="en-GB" dirty="0" smtClean="0"/>
              <a:t> at the end of the module. This written work should present your own response to the process of representing ‘other’ voices in production, and reflect upon your opinions (e.g.) regarding authenticity and unique cultural identity.</a:t>
            </a:r>
          </a:p>
          <a:p>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Woyzeck</a:t>
            </a:r>
            <a:r>
              <a:rPr lang="en-US" dirty="0" smtClean="0"/>
              <a:t> #2</a:t>
            </a:r>
            <a:endParaRPr lang="en-US" dirty="0"/>
          </a:p>
        </p:txBody>
      </p:sp>
      <p:sp>
        <p:nvSpPr>
          <p:cNvPr id="3" name="Content Placeholder 2"/>
          <p:cNvSpPr>
            <a:spLocks noGrp="1"/>
          </p:cNvSpPr>
          <p:nvPr>
            <p:ph idx="1"/>
          </p:nvPr>
        </p:nvSpPr>
        <p:spPr/>
        <p:txBody>
          <a:bodyPr/>
          <a:lstStyle/>
          <a:p>
            <a:r>
              <a:rPr lang="en-US" dirty="0" smtClean="0"/>
              <a:t>Staging ideas:</a:t>
            </a:r>
          </a:p>
          <a:p>
            <a:r>
              <a:rPr lang="en-US" dirty="0" smtClean="0"/>
              <a:t>A deconstructed murder mystery with police cordons, punks, </a:t>
            </a:r>
            <a:r>
              <a:rPr lang="en-US" dirty="0" err="1" smtClean="0"/>
              <a:t>chavs</a:t>
            </a:r>
            <a:r>
              <a:rPr lang="en-US" dirty="0" smtClean="0"/>
              <a:t>, bodies, murder weapons and blood.</a:t>
            </a:r>
          </a:p>
          <a:p>
            <a:r>
              <a:rPr lang="en-US" dirty="0" smtClean="0"/>
              <a:t>The ‘no </a:t>
            </a:r>
            <a:r>
              <a:rPr lang="en-US" dirty="0" err="1" smtClean="0"/>
              <a:t>Woyzeck</a:t>
            </a:r>
            <a:r>
              <a:rPr lang="en-US" dirty="0" smtClean="0"/>
              <a:t>’ idea.</a:t>
            </a:r>
          </a:p>
          <a:p>
            <a:r>
              <a:rPr lang="en-US" dirty="0" smtClean="0"/>
              <a:t>The massive abstract – a narrative made up using subculture identities woven together to represent the story. </a:t>
            </a:r>
          </a:p>
          <a:p>
            <a:endParaRPr lang="en-US" dirty="0" smtClean="0"/>
          </a:p>
          <a:p>
            <a:endParaRPr lang="en-US" dirty="0" smtClean="0"/>
          </a:p>
          <a:p>
            <a:endParaRPr lang="en-US" dirty="0" smtClean="0"/>
          </a:p>
          <a:p>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Woyzeck</a:t>
            </a:r>
            <a:r>
              <a:rPr lang="en-GB" dirty="0" smtClean="0"/>
              <a:t> read through </a:t>
            </a:r>
            <a:endParaRPr lang="en-GB" dirty="0"/>
          </a:p>
        </p:txBody>
      </p:sp>
      <p:sp>
        <p:nvSpPr>
          <p:cNvPr id="3" name="Content Placeholder 2"/>
          <p:cNvSpPr>
            <a:spLocks noGrp="1"/>
          </p:cNvSpPr>
          <p:nvPr>
            <p:ph idx="1"/>
          </p:nvPr>
        </p:nvSpPr>
        <p:spPr/>
        <p:txBody>
          <a:bodyPr/>
          <a:lstStyle/>
          <a:p>
            <a:r>
              <a:rPr lang="en-GB" dirty="0" smtClean="0"/>
              <a:t>Make notes of nuances, representations, ‘voices’, cultural distinctions, trends, countercultural and subcultural ideals (anti-establishment/ anti-normative)</a:t>
            </a:r>
            <a:endParaRPr lang="en-GB" dirty="0"/>
          </a:p>
        </p:txBody>
      </p:sp>
    </p:spTree>
    <p:extLst>
      <p:ext uri="{BB962C8B-B14F-4D97-AF65-F5344CB8AC3E}">
        <p14:creationId xmlns:p14="http://schemas.microsoft.com/office/powerpoint/2010/main" val="34288967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Reading Task</a:t>
            </a:r>
            <a:endParaRPr lang="en-GB" dirty="0"/>
          </a:p>
        </p:txBody>
      </p:sp>
      <p:sp>
        <p:nvSpPr>
          <p:cNvPr id="3" name="Content Placeholder 2"/>
          <p:cNvSpPr>
            <a:spLocks noGrp="1"/>
          </p:cNvSpPr>
          <p:nvPr>
            <p:ph idx="1"/>
          </p:nvPr>
        </p:nvSpPr>
        <p:spPr/>
        <p:txBody>
          <a:bodyPr/>
          <a:lstStyle/>
          <a:p>
            <a:r>
              <a:rPr lang="en-GB" dirty="0" smtClean="0"/>
              <a:t>Read and discuss the excerpts in your documentary </a:t>
            </a:r>
            <a:r>
              <a:rPr lang="en-GB" smtClean="0"/>
              <a:t>groupings</a:t>
            </a:r>
            <a:r>
              <a:rPr lang="en-GB" smtClean="0"/>
              <a:t>.</a:t>
            </a:r>
          </a:p>
          <a:p>
            <a:endParaRPr lang="en-GB" dirty="0" smtClean="0"/>
          </a:p>
          <a:p>
            <a:r>
              <a:rPr lang="en-GB" dirty="0" smtClean="0"/>
              <a:t>We will be picking up on these in the rehearsal process so don’t ignore your readings.</a:t>
            </a:r>
            <a:endParaRPr lang="en-GB" dirty="0" smtClean="0"/>
          </a:p>
          <a:p>
            <a:endParaRPr lang="en-GB" dirty="0"/>
          </a:p>
        </p:txBody>
      </p:sp>
    </p:spTree>
    <p:extLst>
      <p:ext uri="{BB962C8B-B14F-4D97-AF65-F5344CB8AC3E}">
        <p14:creationId xmlns:p14="http://schemas.microsoft.com/office/powerpoint/2010/main" val="35016227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Bibliography</a:t>
            </a:r>
            <a:endParaRPr lang="en-US" dirty="0"/>
          </a:p>
        </p:txBody>
      </p:sp>
      <p:sp>
        <p:nvSpPr>
          <p:cNvPr id="3" name="Content Placeholder 2"/>
          <p:cNvSpPr>
            <a:spLocks noGrp="1"/>
          </p:cNvSpPr>
          <p:nvPr>
            <p:ph idx="1"/>
          </p:nvPr>
        </p:nvSpPr>
        <p:spPr/>
        <p:txBody>
          <a:bodyPr>
            <a:normAutofit/>
          </a:bodyPr>
          <a:lstStyle/>
          <a:p>
            <a:r>
              <a:rPr lang="en-US" sz="1800" dirty="0" err="1" smtClean="0"/>
              <a:t>Stallybrass</a:t>
            </a:r>
            <a:r>
              <a:rPr lang="en-US" sz="1800" dirty="0" smtClean="0"/>
              <a:t>, P. &amp; White, A. 1986. </a:t>
            </a:r>
            <a:r>
              <a:rPr lang="en-US" sz="1800" i="1" dirty="0" smtClean="0"/>
              <a:t>The Politics and Poetics of Transgression</a:t>
            </a:r>
            <a:r>
              <a:rPr lang="en-US" sz="1800" dirty="0" smtClean="0"/>
              <a:t>. New York: Cornell University Press.</a:t>
            </a:r>
          </a:p>
          <a:p>
            <a:endParaRPr lang="en-US" sz="1800" dirty="0"/>
          </a:p>
          <a:p>
            <a:r>
              <a:rPr lang="en-GB" sz="1800" dirty="0"/>
              <a:t>Carlson, M. 1996. </a:t>
            </a:r>
            <a:r>
              <a:rPr lang="en-GB" sz="1800" i="1" dirty="0"/>
              <a:t>Performance: A Critical Introduction. </a:t>
            </a:r>
            <a:r>
              <a:rPr lang="en-GB" sz="1800" dirty="0"/>
              <a:t>Routledge: London.</a:t>
            </a:r>
          </a:p>
          <a:p>
            <a:endParaRPr lang="en-GB" sz="1800" dirty="0"/>
          </a:p>
          <a:p>
            <a:r>
              <a:rPr lang="en-GB" sz="1800" dirty="0" err="1"/>
              <a:t>Mulhern</a:t>
            </a:r>
            <a:r>
              <a:rPr lang="en-GB" sz="1800" dirty="0"/>
              <a:t>, F. 2000. </a:t>
            </a:r>
            <a:r>
              <a:rPr lang="en-GB" sz="1800" i="1" dirty="0"/>
              <a:t>Culture/</a:t>
            </a:r>
            <a:r>
              <a:rPr lang="en-GB" sz="1800" i="1" dirty="0" err="1"/>
              <a:t>Metaculture</a:t>
            </a:r>
            <a:r>
              <a:rPr lang="en-GB" sz="1800" dirty="0"/>
              <a:t>. Routledge: London</a:t>
            </a:r>
          </a:p>
          <a:p>
            <a:endParaRPr lang="en-US" sz="18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263</TotalTime>
  <Words>811</Words>
  <Application>Microsoft Office PowerPoint</Application>
  <PresentationFormat>On-screen Show (4:3)</PresentationFormat>
  <Paragraphs>98</Paragraphs>
  <Slides>19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19</vt:i4>
      </vt:variant>
    </vt:vector>
  </HeadingPairs>
  <TitlesOfParts>
    <vt:vector size="22" baseType="lpstr">
      <vt:lpstr>Arial</vt:lpstr>
      <vt:lpstr>Calibri</vt:lpstr>
      <vt:lpstr>Office Theme</vt:lpstr>
      <vt:lpstr>Performing Cultures</vt:lpstr>
      <vt:lpstr>Barba’s Cultural Pluralism</vt:lpstr>
      <vt:lpstr>BBC 3 fun</vt:lpstr>
      <vt:lpstr>Colonialism </vt:lpstr>
      <vt:lpstr>Mulhern</vt:lpstr>
      <vt:lpstr>Labelling?</vt:lpstr>
      <vt:lpstr>We try to shape the culture around us</vt:lpstr>
      <vt:lpstr>Marvin Carlson</vt:lpstr>
      <vt:lpstr>Body Culture</vt:lpstr>
      <vt:lpstr>Learning Outcomes</vt:lpstr>
      <vt:lpstr>What have we covered?</vt:lpstr>
      <vt:lpstr>Who have we encountered?</vt:lpstr>
      <vt:lpstr>Assessment: C2</vt:lpstr>
      <vt:lpstr>Assessment: C2</vt:lpstr>
      <vt:lpstr>Assessment: C2</vt:lpstr>
      <vt:lpstr>Woyzeck #2</vt:lpstr>
      <vt:lpstr>Woyzeck read through </vt:lpstr>
      <vt:lpstr>Reading Task</vt:lpstr>
      <vt:lpstr>Bibliography</vt:lpstr>
    </vt:vector>
  </TitlesOfParts>
  <Company>UoW:Trinity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Coleg y Drindod</dc:creator>
  <cp:lastModifiedBy>Jonathan Pugh</cp:lastModifiedBy>
  <cp:revision>7</cp:revision>
  <dcterms:created xsi:type="dcterms:W3CDTF">2018-02-12T22:07:16Z</dcterms:created>
  <dcterms:modified xsi:type="dcterms:W3CDTF">2018-02-16T16:42:05Z</dcterms:modified>
</cp:coreProperties>
</file>