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handoutMasterIdLst>
    <p:handoutMasterId r:id="rId13"/>
  </p:handoutMasterIdLst>
  <p:sldIdLst>
    <p:sldId id="265" r:id="rId2"/>
    <p:sldId id="269" r:id="rId3"/>
    <p:sldId id="262" r:id="rId4"/>
    <p:sldId id="257" r:id="rId5"/>
    <p:sldId id="266" r:id="rId6"/>
    <p:sldId id="264" r:id="rId7"/>
    <p:sldId id="263" r:id="rId8"/>
    <p:sldId id="259" r:id="rId9"/>
    <p:sldId id="270" r:id="rId10"/>
    <p:sldId id="272" r:id="rId11"/>
    <p:sldId id="271" r:id="rId12"/>
  </p:sldIdLst>
  <p:sldSz cx="9144000" cy="6858000" type="screen4x3"/>
  <p:notesSz cx="6797675" cy="9926638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BD7BD"/>
    <a:srgbClr val="DEBF96"/>
    <a:srgbClr val="E4CAA8"/>
    <a:srgbClr val="DDDDDD"/>
    <a:srgbClr val="FFCC99"/>
    <a:srgbClr val="CC00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8" d="100"/>
          <a:sy n="68" d="100"/>
        </p:scale>
        <p:origin x="-1446" y="-96"/>
      </p:cViewPr>
      <p:guideLst>
        <p:guide orient="horz" pos="2160"/>
        <p:guide orient="horz" pos="385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 smtClean="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 smtClean="0"/>
            </a:lvl1pPr>
          </a:lstStyle>
          <a:p>
            <a:pPr>
              <a:defRPr/>
            </a:pPr>
            <a:fld id="{4237EDB4-45DC-4E72-A558-2C39E1680ED4}" type="datetimeFigureOut">
              <a:rPr lang="en-US"/>
              <a:pPr>
                <a:defRPr/>
              </a:pPr>
              <a:t>9/20/2017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 smtClean="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49688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 smtClean="0"/>
            </a:lvl1pPr>
          </a:lstStyle>
          <a:p>
            <a:pPr>
              <a:defRPr/>
            </a:pPr>
            <a:fld id="{FCBAE0DF-BCEF-40B3-99CA-799DC17AB44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</a:p>
        </p:txBody>
      </p:sp>
      <p:sp>
        <p:nvSpPr>
          <p:cNvPr id="1031" name="Text Box 7"/>
          <p:cNvSpPr txBox="1">
            <a:spLocks noChangeArrowheads="1"/>
          </p:cNvSpPr>
          <p:nvPr userDrawn="1"/>
        </p:nvSpPr>
        <p:spPr bwMode="auto">
          <a:xfrm>
            <a:off x="206375" y="6524625"/>
            <a:ext cx="8642350" cy="188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algn="r" eaLnBrk="0" hangingPunct="0">
              <a:defRPr/>
            </a:pPr>
            <a:r>
              <a:rPr lang="en-GB" sz="800">
                <a:latin typeface="Arial" charset="0"/>
                <a:cs typeface="Times New Roman" charset="0"/>
              </a:rPr>
              <a:t>Peter Atrill and Eddie McLaney, </a:t>
            </a:r>
            <a:r>
              <a:rPr lang="en-GB" sz="800" i="1">
                <a:latin typeface="Arial" charset="0"/>
                <a:cs typeface="Times New Roman" charset="0"/>
              </a:rPr>
              <a:t>Accounting and Finance for  Non-Specialists</a:t>
            </a:r>
            <a:r>
              <a:rPr lang="en-GB" sz="800">
                <a:latin typeface="Arial" charset="0"/>
                <a:cs typeface="Times New Roman" charset="0"/>
              </a:rPr>
              <a:t>, 6</a:t>
            </a:r>
            <a:r>
              <a:rPr lang="en-GB" sz="800" baseline="30000">
                <a:latin typeface="Arial" charset="0"/>
                <a:cs typeface="Times New Roman" charset="0"/>
              </a:rPr>
              <a:t>th</a:t>
            </a:r>
            <a:r>
              <a:rPr lang="en-GB" sz="800">
                <a:latin typeface="Arial" charset="0"/>
                <a:cs typeface="Times New Roman" charset="0"/>
              </a:rPr>
              <a:t> Edition, © Pearson Education Limited 2008</a:t>
            </a:r>
            <a:r>
              <a:rPr lang="en-US" sz="800">
                <a:latin typeface="Arial" charset="0"/>
              </a:rPr>
              <a:t> </a:t>
            </a:r>
            <a:endParaRPr lang="en-GB" sz="800">
              <a:latin typeface="Arial" charset="0"/>
            </a:endParaRPr>
          </a:p>
        </p:txBody>
      </p:sp>
      <p:sp>
        <p:nvSpPr>
          <p:cNvPr id="1032" name="Text Box 8"/>
          <p:cNvSpPr txBox="1">
            <a:spLocks noChangeArrowheads="1"/>
          </p:cNvSpPr>
          <p:nvPr userDrawn="1"/>
        </p:nvSpPr>
        <p:spPr bwMode="auto">
          <a:xfrm>
            <a:off x="0" y="0"/>
            <a:ext cx="806450" cy="217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/>
          <a:lstStyle/>
          <a:p>
            <a:pPr algn="ctr" eaLnBrk="0" hangingPunct="0">
              <a:defRPr/>
            </a:pPr>
            <a:r>
              <a:rPr lang="en-GB" sz="800">
                <a:latin typeface="Arial" charset="0"/>
              </a:rPr>
              <a:t>Slide 5.</a:t>
            </a:r>
            <a:fld id="{01B15B1E-95E6-4C8D-B37D-9FBD59ED8662}" type="slidenum">
              <a:rPr lang="en-GB" sz="800">
                <a:latin typeface="Arial" charset="0"/>
              </a:rPr>
              <a:pPr algn="ctr" eaLnBrk="0" hangingPunct="0">
                <a:defRPr/>
              </a:pPr>
              <a:t>‹#›</a:t>
            </a:fld>
            <a:endParaRPr lang="en-GB" sz="800">
              <a:latin typeface="Times" pitchFamily="18" charset="0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50" name="Group 23"/>
          <p:cNvGrpSpPr>
            <a:grpSpLocks/>
          </p:cNvGrpSpPr>
          <p:nvPr/>
        </p:nvGrpSpPr>
        <p:grpSpPr bwMode="auto">
          <a:xfrm>
            <a:off x="1155700" y="936625"/>
            <a:ext cx="6832600" cy="5557838"/>
            <a:chOff x="1216" y="574"/>
            <a:chExt cx="4304" cy="3501"/>
          </a:xfrm>
        </p:grpSpPr>
        <p:sp>
          <p:nvSpPr>
            <p:cNvPr id="2052" name="AutoShape 5"/>
            <p:cNvSpPr>
              <a:spLocks noChangeArrowheads="1"/>
            </p:cNvSpPr>
            <p:nvPr/>
          </p:nvSpPr>
          <p:spPr bwMode="auto">
            <a:xfrm>
              <a:off x="1323" y="574"/>
              <a:ext cx="4197" cy="3367"/>
            </a:xfrm>
            <a:prstGeom prst="roundRect">
              <a:avLst>
                <a:gd name="adj" fmla="val 8565"/>
              </a:avLst>
            </a:prstGeom>
            <a:solidFill>
              <a:srgbClr val="DEBF96"/>
            </a:solidFill>
            <a:ln w="9525">
              <a:noFill/>
              <a:round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2053" name="AutoShape 6"/>
            <p:cNvSpPr>
              <a:spLocks noChangeArrowheads="1"/>
            </p:cNvSpPr>
            <p:nvPr/>
          </p:nvSpPr>
          <p:spPr bwMode="auto">
            <a:xfrm>
              <a:off x="1699" y="3512"/>
              <a:ext cx="3820" cy="563"/>
            </a:xfrm>
            <a:prstGeom prst="cube">
              <a:avLst>
                <a:gd name="adj" fmla="val 17227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2054" name="AutoShape 7"/>
            <p:cNvSpPr>
              <a:spLocks noChangeArrowheads="1"/>
            </p:cNvSpPr>
            <p:nvPr/>
          </p:nvSpPr>
          <p:spPr bwMode="auto">
            <a:xfrm>
              <a:off x="1691" y="2816"/>
              <a:ext cx="3820" cy="563"/>
            </a:xfrm>
            <a:prstGeom prst="cube">
              <a:avLst>
                <a:gd name="adj" fmla="val 17227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2055" name="AutoShape 8"/>
            <p:cNvSpPr>
              <a:spLocks noChangeArrowheads="1"/>
            </p:cNvSpPr>
            <p:nvPr/>
          </p:nvSpPr>
          <p:spPr bwMode="auto">
            <a:xfrm>
              <a:off x="1691" y="1955"/>
              <a:ext cx="3820" cy="718"/>
            </a:xfrm>
            <a:prstGeom prst="cube">
              <a:avLst>
                <a:gd name="adj" fmla="val 12917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2056" name="Text Box 9"/>
            <p:cNvSpPr txBox="1">
              <a:spLocks noChangeArrowheads="1"/>
            </p:cNvSpPr>
            <p:nvPr/>
          </p:nvSpPr>
          <p:spPr bwMode="auto">
            <a:xfrm>
              <a:off x="1255" y="674"/>
              <a:ext cx="2112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US" sz="1800" b="1">
                  <a:latin typeface="Arial" charset="0"/>
                </a:rPr>
                <a:t>LEARNING OUTCOMES</a:t>
              </a:r>
            </a:p>
          </p:txBody>
        </p:sp>
        <p:sp>
          <p:nvSpPr>
            <p:cNvPr id="2057" name="Text Box 10"/>
            <p:cNvSpPr txBox="1">
              <a:spLocks noChangeArrowheads="1"/>
            </p:cNvSpPr>
            <p:nvPr/>
          </p:nvSpPr>
          <p:spPr bwMode="auto">
            <a:xfrm>
              <a:off x="3132" y="918"/>
              <a:ext cx="2333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r">
                <a:spcBef>
                  <a:spcPct val="50000"/>
                </a:spcBef>
              </a:pPr>
              <a:r>
                <a:rPr lang="en-US" sz="1800" b="1" i="1">
                  <a:solidFill>
                    <a:srgbClr val="CC0000"/>
                  </a:solidFill>
                  <a:latin typeface="Arial" charset="0"/>
                </a:rPr>
                <a:t>You should be able to</a:t>
              </a:r>
            </a:p>
          </p:txBody>
        </p:sp>
        <p:sp>
          <p:nvSpPr>
            <p:cNvPr id="2058" name="Text Box 11"/>
            <p:cNvSpPr txBox="1">
              <a:spLocks noChangeArrowheads="1"/>
            </p:cNvSpPr>
            <p:nvPr/>
          </p:nvSpPr>
          <p:spPr bwMode="auto">
            <a:xfrm>
              <a:off x="1691" y="2070"/>
              <a:ext cx="3741" cy="57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1800" b="1">
                  <a:latin typeface="Arial" charset="0"/>
                </a:rPr>
                <a:t>explain the nature of the cash flow statement and discuss how it can be helpful in identifying cash flow problems;</a:t>
              </a:r>
            </a:p>
          </p:txBody>
        </p:sp>
        <p:sp>
          <p:nvSpPr>
            <p:cNvPr id="2059" name="AutoShape 12"/>
            <p:cNvSpPr>
              <a:spLocks noChangeArrowheads="1"/>
            </p:cNvSpPr>
            <p:nvPr/>
          </p:nvSpPr>
          <p:spPr bwMode="auto">
            <a:xfrm>
              <a:off x="1691" y="1251"/>
              <a:ext cx="3820" cy="563"/>
            </a:xfrm>
            <a:prstGeom prst="cube">
              <a:avLst>
                <a:gd name="adj" fmla="val 15810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2060" name="Text Box 13"/>
            <p:cNvSpPr txBox="1">
              <a:spLocks noChangeArrowheads="1"/>
            </p:cNvSpPr>
            <p:nvPr/>
          </p:nvSpPr>
          <p:spPr bwMode="auto">
            <a:xfrm>
              <a:off x="2129" y="1370"/>
              <a:ext cx="2871" cy="40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latin typeface="Arial" charset="0"/>
                </a:rPr>
                <a:t>discuss the crucial importance of cash to a business;</a:t>
              </a:r>
            </a:p>
          </p:txBody>
        </p:sp>
        <p:sp>
          <p:nvSpPr>
            <p:cNvPr id="2061" name="AutoShape 14"/>
            <p:cNvSpPr>
              <a:spLocks noChangeArrowheads="1"/>
            </p:cNvSpPr>
            <p:nvPr/>
          </p:nvSpPr>
          <p:spPr bwMode="auto">
            <a:xfrm>
              <a:off x="1216" y="1409"/>
              <a:ext cx="339" cy="339"/>
            </a:xfrm>
            <a:prstGeom prst="cube">
              <a:avLst>
                <a:gd name="adj" fmla="val 30681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endParaRPr lang="en-US">
                <a:solidFill>
                  <a:srgbClr val="CC0000"/>
                </a:solidFill>
              </a:endParaRPr>
            </a:p>
          </p:txBody>
        </p:sp>
        <p:sp>
          <p:nvSpPr>
            <p:cNvPr id="2062" name="AutoShape 15"/>
            <p:cNvSpPr>
              <a:spLocks noChangeArrowheads="1"/>
            </p:cNvSpPr>
            <p:nvPr/>
          </p:nvSpPr>
          <p:spPr bwMode="auto">
            <a:xfrm>
              <a:off x="1216" y="2128"/>
              <a:ext cx="339" cy="339"/>
            </a:xfrm>
            <a:prstGeom prst="cube">
              <a:avLst>
                <a:gd name="adj" fmla="val 30681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endParaRPr lang="en-US">
                <a:solidFill>
                  <a:srgbClr val="CC0000"/>
                </a:solidFill>
              </a:endParaRPr>
            </a:p>
          </p:txBody>
        </p:sp>
        <p:sp>
          <p:nvSpPr>
            <p:cNvPr id="2063" name="Text Box 16"/>
            <p:cNvSpPr txBox="1">
              <a:spLocks noChangeArrowheads="1"/>
            </p:cNvSpPr>
            <p:nvPr/>
          </p:nvSpPr>
          <p:spPr bwMode="auto">
            <a:xfrm>
              <a:off x="1741" y="3710"/>
              <a:ext cx="3668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1800" b="1">
                  <a:latin typeface="Arial" charset="0"/>
                </a:rPr>
                <a:t>interpret a cash flow statement.</a:t>
              </a:r>
            </a:p>
          </p:txBody>
        </p:sp>
        <p:sp>
          <p:nvSpPr>
            <p:cNvPr id="2064" name="Text Box 17"/>
            <p:cNvSpPr txBox="1">
              <a:spLocks noChangeArrowheads="1"/>
            </p:cNvSpPr>
            <p:nvPr/>
          </p:nvSpPr>
          <p:spPr bwMode="auto">
            <a:xfrm>
              <a:off x="1709" y="3017"/>
              <a:ext cx="3726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1800" b="1">
                  <a:latin typeface="Arial" charset="0"/>
                </a:rPr>
                <a:t>prepare a cash flow statement;</a:t>
              </a:r>
            </a:p>
          </p:txBody>
        </p:sp>
        <p:sp>
          <p:nvSpPr>
            <p:cNvPr id="2065" name="AutoShape 18"/>
            <p:cNvSpPr>
              <a:spLocks noChangeArrowheads="1"/>
            </p:cNvSpPr>
            <p:nvPr/>
          </p:nvSpPr>
          <p:spPr bwMode="auto">
            <a:xfrm>
              <a:off x="1216" y="2998"/>
              <a:ext cx="339" cy="339"/>
            </a:xfrm>
            <a:prstGeom prst="cube">
              <a:avLst>
                <a:gd name="adj" fmla="val 30681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endParaRPr lang="en-US">
                <a:solidFill>
                  <a:srgbClr val="CC0000"/>
                </a:solidFill>
              </a:endParaRPr>
            </a:p>
          </p:txBody>
        </p:sp>
        <p:sp>
          <p:nvSpPr>
            <p:cNvPr id="2066" name="AutoShape 19"/>
            <p:cNvSpPr>
              <a:spLocks noChangeArrowheads="1"/>
            </p:cNvSpPr>
            <p:nvPr/>
          </p:nvSpPr>
          <p:spPr bwMode="auto">
            <a:xfrm>
              <a:off x="1224" y="3701"/>
              <a:ext cx="339" cy="339"/>
            </a:xfrm>
            <a:prstGeom prst="cube">
              <a:avLst>
                <a:gd name="adj" fmla="val 30681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endParaRPr lang="en-US">
                <a:solidFill>
                  <a:srgbClr val="CC0000"/>
                </a:solidFill>
              </a:endParaRPr>
            </a:p>
          </p:txBody>
        </p:sp>
      </p:grpSp>
      <p:sp>
        <p:nvSpPr>
          <p:cNvPr id="2051" name="Text Box 20"/>
          <p:cNvSpPr txBox="1">
            <a:spLocks noChangeArrowheads="1"/>
          </p:cNvSpPr>
          <p:nvPr/>
        </p:nvSpPr>
        <p:spPr bwMode="auto">
          <a:xfrm>
            <a:off x="473075" y="266700"/>
            <a:ext cx="819785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b="1">
                <a:latin typeface="Arial" charset="0"/>
              </a:rPr>
              <a:t>   </a:t>
            </a:r>
            <a:r>
              <a:rPr lang="en-GB" b="1" smtClean="0">
                <a:latin typeface="Arial" charset="0"/>
              </a:rPr>
              <a:t>   </a:t>
            </a:r>
            <a:r>
              <a:rPr lang="en-GB" b="1">
                <a:solidFill>
                  <a:srgbClr val="CC0000"/>
                </a:solidFill>
                <a:latin typeface="Arial" charset="0"/>
              </a:rPr>
              <a:t>Measuring and reporting cash flows</a:t>
            </a:r>
            <a:endParaRPr lang="en-GB">
              <a:solidFill>
                <a:srgbClr val="CC0000"/>
              </a:solidFill>
              <a:latin typeface="Arial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ext Box 2"/>
          <p:cNvSpPr txBox="1">
            <a:spLocks noChangeArrowheads="1"/>
          </p:cNvSpPr>
          <p:nvPr/>
        </p:nvSpPr>
        <p:spPr bwMode="auto">
          <a:xfrm>
            <a:off x="600075" y="266700"/>
            <a:ext cx="7932738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b="1">
                <a:solidFill>
                  <a:srgbClr val="CC0000"/>
                </a:solidFill>
                <a:latin typeface="Arial" charset="0"/>
              </a:rPr>
              <a:t>A definition of cash and cash equivalents (IAS 7)</a:t>
            </a:r>
            <a:endParaRPr lang="en-GB">
              <a:solidFill>
                <a:srgbClr val="CC0000"/>
              </a:solidFill>
              <a:latin typeface="Arial" charset="0"/>
            </a:endParaRPr>
          </a:p>
        </p:txBody>
      </p:sp>
      <p:grpSp>
        <p:nvGrpSpPr>
          <p:cNvPr id="3075" name="Group 4"/>
          <p:cNvGrpSpPr>
            <a:grpSpLocks/>
          </p:cNvGrpSpPr>
          <p:nvPr/>
        </p:nvGrpSpPr>
        <p:grpSpPr bwMode="auto">
          <a:xfrm>
            <a:off x="1519238" y="1195388"/>
            <a:ext cx="6103937" cy="4481512"/>
            <a:chOff x="1096" y="552"/>
            <a:chExt cx="3845" cy="2823"/>
          </a:xfrm>
        </p:grpSpPr>
        <p:sp>
          <p:nvSpPr>
            <p:cNvPr id="3076" name="AutoShape 5"/>
            <p:cNvSpPr>
              <a:spLocks noChangeArrowheads="1"/>
            </p:cNvSpPr>
            <p:nvPr/>
          </p:nvSpPr>
          <p:spPr bwMode="auto">
            <a:xfrm>
              <a:off x="2322" y="2403"/>
              <a:ext cx="2599" cy="859"/>
            </a:xfrm>
            <a:prstGeom prst="roundRect">
              <a:avLst>
                <a:gd name="adj" fmla="val 16667"/>
              </a:avLst>
            </a:prstGeom>
            <a:solidFill>
              <a:srgbClr val="E5CEB7"/>
            </a:solidFill>
            <a:ln w="9525">
              <a:noFill/>
              <a:round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3077" name="AutoShape 6"/>
            <p:cNvSpPr>
              <a:spLocks noChangeArrowheads="1"/>
            </p:cNvSpPr>
            <p:nvPr/>
          </p:nvSpPr>
          <p:spPr bwMode="auto">
            <a:xfrm>
              <a:off x="1332" y="552"/>
              <a:ext cx="1559" cy="2166"/>
            </a:xfrm>
            <a:prstGeom prst="roundRect">
              <a:avLst>
                <a:gd name="adj" fmla="val 11954"/>
              </a:avLst>
            </a:prstGeom>
            <a:solidFill>
              <a:srgbClr val="DAB896"/>
            </a:solidFill>
            <a:ln w="9525">
              <a:noFill/>
              <a:round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3078" name="AutoShape 7"/>
            <p:cNvSpPr>
              <a:spLocks noChangeArrowheads="1"/>
            </p:cNvSpPr>
            <p:nvPr/>
          </p:nvSpPr>
          <p:spPr bwMode="auto">
            <a:xfrm>
              <a:off x="1213" y="2397"/>
              <a:ext cx="1687" cy="978"/>
            </a:xfrm>
            <a:prstGeom prst="cube">
              <a:avLst>
                <a:gd name="adj" fmla="val 11556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3079" name="AutoShape 8"/>
            <p:cNvSpPr>
              <a:spLocks noChangeArrowheads="1"/>
            </p:cNvSpPr>
            <p:nvPr/>
          </p:nvSpPr>
          <p:spPr bwMode="auto">
            <a:xfrm>
              <a:off x="2508" y="1218"/>
              <a:ext cx="2433" cy="877"/>
            </a:xfrm>
            <a:prstGeom prst="roundRect">
              <a:avLst>
                <a:gd name="adj" fmla="val 16667"/>
              </a:avLst>
            </a:prstGeom>
            <a:solidFill>
              <a:srgbClr val="E5CEB7"/>
            </a:solidFill>
            <a:ln w="9525">
              <a:noFill/>
              <a:round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3080" name="Text Box 9"/>
            <p:cNvSpPr txBox="1">
              <a:spLocks noChangeArrowheads="1"/>
            </p:cNvSpPr>
            <p:nvPr/>
          </p:nvSpPr>
          <p:spPr bwMode="auto">
            <a:xfrm>
              <a:off x="2880" y="1286"/>
              <a:ext cx="2018" cy="75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1800" b="1" i="1">
                  <a:latin typeface="Arial" charset="0"/>
                </a:rPr>
                <a:t>Notes and coins in hand, and deposits in banks and similar institutions that are accessible on demand</a:t>
              </a:r>
              <a:r>
                <a:rPr lang="en-GB" sz="1400" b="1">
                  <a:latin typeface="Arial" charset="0"/>
                </a:rPr>
                <a:t> </a:t>
              </a:r>
            </a:p>
          </p:txBody>
        </p:sp>
        <p:sp>
          <p:nvSpPr>
            <p:cNvPr id="3081" name="Text Box 10"/>
            <p:cNvSpPr txBox="1">
              <a:spLocks noChangeArrowheads="1"/>
            </p:cNvSpPr>
            <p:nvPr/>
          </p:nvSpPr>
          <p:spPr bwMode="auto">
            <a:xfrm>
              <a:off x="2890" y="2456"/>
              <a:ext cx="1970" cy="75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1800" b="1" i="1">
                  <a:latin typeface="Arial" charset="0"/>
                </a:rPr>
                <a:t>Short-term, highly liquid investments that are readily convertible to known amounts of cash</a:t>
              </a:r>
            </a:p>
          </p:txBody>
        </p:sp>
        <p:sp>
          <p:nvSpPr>
            <p:cNvPr id="3082" name="AutoShape 11"/>
            <p:cNvSpPr>
              <a:spLocks noChangeArrowheads="1"/>
            </p:cNvSpPr>
            <p:nvPr/>
          </p:nvSpPr>
          <p:spPr bwMode="auto">
            <a:xfrm>
              <a:off x="1214" y="1219"/>
              <a:ext cx="1678" cy="978"/>
            </a:xfrm>
            <a:prstGeom prst="cube">
              <a:avLst>
                <a:gd name="adj" fmla="val 11556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3083" name="Text Box 12"/>
            <p:cNvSpPr txBox="1">
              <a:spLocks noChangeArrowheads="1"/>
            </p:cNvSpPr>
            <p:nvPr/>
          </p:nvSpPr>
          <p:spPr bwMode="auto">
            <a:xfrm>
              <a:off x="1096" y="1614"/>
              <a:ext cx="1704" cy="26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2200" b="1">
                  <a:latin typeface="Arial" charset="0"/>
                </a:rPr>
                <a:t>Cash</a:t>
              </a:r>
            </a:p>
          </p:txBody>
        </p:sp>
        <p:sp>
          <p:nvSpPr>
            <p:cNvPr id="3084" name="Text Box 13"/>
            <p:cNvSpPr txBox="1">
              <a:spLocks noChangeArrowheads="1"/>
            </p:cNvSpPr>
            <p:nvPr/>
          </p:nvSpPr>
          <p:spPr bwMode="auto">
            <a:xfrm>
              <a:off x="1149" y="2769"/>
              <a:ext cx="1704" cy="26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2200" b="1">
                  <a:latin typeface="Arial" charset="0"/>
                </a:rPr>
                <a:t>Cash equivalents</a:t>
              </a:r>
            </a:p>
          </p:txBody>
        </p:sp>
        <p:sp>
          <p:nvSpPr>
            <p:cNvPr id="3085" name="Text Box 14"/>
            <p:cNvSpPr txBox="1">
              <a:spLocks noChangeArrowheads="1"/>
            </p:cNvSpPr>
            <p:nvPr/>
          </p:nvSpPr>
          <p:spPr bwMode="auto">
            <a:xfrm>
              <a:off x="1325" y="626"/>
              <a:ext cx="1606" cy="25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2000" b="1" i="1">
                  <a:solidFill>
                    <a:srgbClr val="CC0000"/>
                  </a:solidFill>
                  <a:latin typeface="Arial" charset="0"/>
                </a:rPr>
                <a:t>Definitions:</a:t>
              </a:r>
              <a:r>
                <a:rPr lang="en-GB" sz="1400" b="1">
                  <a:latin typeface="Arial" charset="0"/>
                </a:rPr>
                <a:t> </a:t>
              </a:r>
            </a:p>
          </p:txBody>
        </p:sp>
      </p:grp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ext Box 34"/>
          <p:cNvSpPr txBox="1">
            <a:spLocks noChangeArrowheads="1"/>
          </p:cNvSpPr>
          <p:nvPr/>
        </p:nvSpPr>
        <p:spPr bwMode="auto">
          <a:xfrm>
            <a:off x="344488" y="190500"/>
            <a:ext cx="8458200" cy="822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b="1">
                <a:solidFill>
                  <a:srgbClr val="CC0000"/>
                </a:solidFill>
                <a:latin typeface="Arial" charset="0"/>
              </a:rPr>
              <a:t>The relationship between the balance sheet, the            income statement and the cash flow statement</a:t>
            </a:r>
            <a:endParaRPr lang="en-GB">
              <a:solidFill>
                <a:srgbClr val="CC0000"/>
              </a:solidFill>
              <a:latin typeface="Arial" charset="0"/>
            </a:endParaRPr>
          </a:p>
        </p:txBody>
      </p:sp>
      <p:grpSp>
        <p:nvGrpSpPr>
          <p:cNvPr id="4099" name="Group 35"/>
          <p:cNvGrpSpPr>
            <a:grpSpLocks/>
          </p:cNvGrpSpPr>
          <p:nvPr/>
        </p:nvGrpSpPr>
        <p:grpSpPr bwMode="auto">
          <a:xfrm>
            <a:off x="528638" y="1560513"/>
            <a:ext cx="8153400" cy="4370387"/>
            <a:chOff x="309" y="807"/>
            <a:chExt cx="5136" cy="2753"/>
          </a:xfrm>
        </p:grpSpPr>
        <p:sp>
          <p:nvSpPr>
            <p:cNvPr id="4100" name="AutoShape 36"/>
            <p:cNvSpPr>
              <a:spLocks noChangeArrowheads="1"/>
            </p:cNvSpPr>
            <p:nvPr/>
          </p:nvSpPr>
          <p:spPr bwMode="auto">
            <a:xfrm>
              <a:off x="309" y="815"/>
              <a:ext cx="1464" cy="2745"/>
            </a:xfrm>
            <a:prstGeom prst="cube">
              <a:avLst>
                <a:gd name="adj" fmla="val 8306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4101" name="Text Box 37"/>
            <p:cNvSpPr txBox="1">
              <a:spLocks noChangeArrowheads="1"/>
            </p:cNvSpPr>
            <p:nvPr/>
          </p:nvSpPr>
          <p:spPr bwMode="auto">
            <a:xfrm>
              <a:off x="399" y="1851"/>
              <a:ext cx="1210" cy="75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1800" b="1">
                  <a:latin typeface="Arial" charset="0"/>
                </a:rPr>
                <a:t>Balance sheet at the </a:t>
              </a:r>
              <a:r>
                <a:rPr lang="en-GB" sz="1800" b="1">
                  <a:solidFill>
                    <a:srgbClr val="CC0000"/>
                  </a:solidFill>
                  <a:latin typeface="Arial" charset="0"/>
                </a:rPr>
                <a:t>start</a:t>
              </a:r>
              <a:r>
                <a:rPr lang="en-GB" sz="1800" b="1">
                  <a:latin typeface="Arial" charset="0"/>
                </a:rPr>
                <a:t> of the accounting period</a:t>
              </a:r>
            </a:p>
          </p:txBody>
        </p:sp>
        <p:sp>
          <p:nvSpPr>
            <p:cNvPr id="4102" name="AutoShape 38"/>
            <p:cNvSpPr>
              <a:spLocks noChangeArrowheads="1"/>
            </p:cNvSpPr>
            <p:nvPr/>
          </p:nvSpPr>
          <p:spPr bwMode="auto">
            <a:xfrm>
              <a:off x="414" y="1114"/>
              <a:ext cx="1147" cy="697"/>
            </a:xfrm>
            <a:prstGeom prst="cube">
              <a:avLst>
                <a:gd name="adj" fmla="val 13171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4103" name="AutoShape 39"/>
            <p:cNvSpPr>
              <a:spLocks noChangeArrowheads="1"/>
            </p:cNvSpPr>
            <p:nvPr/>
          </p:nvSpPr>
          <p:spPr bwMode="auto">
            <a:xfrm>
              <a:off x="414" y="2681"/>
              <a:ext cx="1147" cy="722"/>
            </a:xfrm>
            <a:prstGeom prst="cube">
              <a:avLst>
                <a:gd name="adj" fmla="val 12329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4104" name="Text Box 40"/>
            <p:cNvSpPr txBox="1">
              <a:spLocks noChangeArrowheads="1"/>
            </p:cNvSpPr>
            <p:nvPr/>
          </p:nvSpPr>
          <p:spPr bwMode="auto">
            <a:xfrm>
              <a:off x="417" y="1277"/>
              <a:ext cx="1063" cy="4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2000" b="1" i="1">
                  <a:solidFill>
                    <a:srgbClr val="FFCC99"/>
                  </a:solidFill>
                  <a:latin typeface="Arial" charset="0"/>
                </a:rPr>
                <a:t>Owner’s claim</a:t>
              </a:r>
            </a:p>
          </p:txBody>
        </p:sp>
        <p:sp>
          <p:nvSpPr>
            <p:cNvPr id="4105" name="Text Box 41"/>
            <p:cNvSpPr txBox="1">
              <a:spLocks noChangeArrowheads="1"/>
            </p:cNvSpPr>
            <p:nvPr/>
          </p:nvSpPr>
          <p:spPr bwMode="auto">
            <a:xfrm>
              <a:off x="388" y="2752"/>
              <a:ext cx="1062" cy="63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2000" b="1" i="1">
                  <a:solidFill>
                    <a:srgbClr val="FFCC99"/>
                  </a:solidFill>
                  <a:latin typeface="Arial" charset="0"/>
                </a:rPr>
                <a:t>Cash and cash equivalents</a:t>
              </a:r>
            </a:p>
          </p:txBody>
        </p:sp>
        <p:sp>
          <p:nvSpPr>
            <p:cNvPr id="4106" name="AutoShape 42"/>
            <p:cNvSpPr>
              <a:spLocks noChangeArrowheads="1"/>
            </p:cNvSpPr>
            <p:nvPr/>
          </p:nvSpPr>
          <p:spPr bwMode="auto">
            <a:xfrm>
              <a:off x="1943" y="2708"/>
              <a:ext cx="1682" cy="593"/>
            </a:xfrm>
            <a:prstGeom prst="cube">
              <a:avLst>
                <a:gd name="adj" fmla="val 15176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4107" name="Text Box 43"/>
            <p:cNvSpPr txBox="1">
              <a:spLocks noChangeArrowheads="1"/>
            </p:cNvSpPr>
            <p:nvPr/>
          </p:nvSpPr>
          <p:spPr bwMode="auto">
            <a:xfrm>
              <a:off x="2166" y="2832"/>
              <a:ext cx="1183" cy="4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2000" b="1">
                  <a:latin typeface="Arial" charset="0"/>
                </a:rPr>
                <a:t>Cash flow statement</a:t>
              </a:r>
            </a:p>
          </p:txBody>
        </p:sp>
        <p:sp>
          <p:nvSpPr>
            <p:cNvPr id="4108" name="AutoShape 44"/>
            <p:cNvSpPr>
              <a:spLocks noChangeArrowheads="1"/>
            </p:cNvSpPr>
            <p:nvPr/>
          </p:nvSpPr>
          <p:spPr bwMode="auto">
            <a:xfrm>
              <a:off x="1525" y="2897"/>
              <a:ext cx="420" cy="310"/>
            </a:xfrm>
            <a:prstGeom prst="rightArrow">
              <a:avLst>
                <a:gd name="adj1" fmla="val 50000"/>
                <a:gd name="adj2" fmla="val 25184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4109" name="AutoShape 45"/>
            <p:cNvSpPr>
              <a:spLocks noChangeArrowheads="1"/>
            </p:cNvSpPr>
            <p:nvPr/>
          </p:nvSpPr>
          <p:spPr bwMode="auto">
            <a:xfrm>
              <a:off x="3579" y="2857"/>
              <a:ext cx="389" cy="310"/>
            </a:xfrm>
            <a:prstGeom prst="rightArrow">
              <a:avLst>
                <a:gd name="adj1" fmla="val 50000"/>
                <a:gd name="adj2" fmla="val 31371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4110" name="AutoShape 46"/>
            <p:cNvSpPr>
              <a:spLocks noChangeArrowheads="1"/>
            </p:cNvSpPr>
            <p:nvPr/>
          </p:nvSpPr>
          <p:spPr bwMode="auto">
            <a:xfrm>
              <a:off x="1956" y="1136"/>
              <a:ext cx="1681" cy="595"/>
            </a:xfrm>
            <a:prstGeom prst="cube">
              <a:avLst>
                <a:gd name="adj" fmla="val 15296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4111" name="Text Box 47"/>
            <p:cNvSpPr txBox="1">
              <a:spLocks noChangeArrowheads="1"/>
            </p:cNvSpPr>
            <p:nvPr/>
          </p:nvSpPr>
          <p:spPr bwMode="auto">
            <a:xfrm>
              <a:off x="1952" y="1335"/>
              <a:ext cx="1623" cy="25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2000" b="1">
                  <a:latin typeface="Arial" charset="0"/>
                </a:rPr>
                <a:t>Income statement</a:t>
              </a:r>
            </a:p>
          </p:txBody>
        </p:sp>
        <p:sp>
          <p:nvSpPr>
            <p:cNvPr id="4112" name="AutoShape 48"/>
            <p:cNvSpPr>
              <a:spLocks noChangeArrowheads="1"/>
            </p:cNvSpPr>
            <p:nvPr/>
          </p:nvSpPr>
          <p:spPr bwMode="auto">
            <a:xfrm>
              <a:off x="1525" y="1303"/>
              <a:ext cx="438" cy="308"/>
            </a:xfrm>
            <a:prstGeom prst="rightArrow">
              <a:avLst>
                <a:gd name="adj1" fmla="val 50000"/>
                <a:gd name="adj2" fmla="val 29534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4113" name="AutoShape 49"/>
            <p:cNvSpPr>
              <a:spLocks noChangeArrowheads="1"/>
            </p:cNvSpPr>
            <p:nvPr/>
          </p:nvSpPr>
          <p:spPr bwMode="auto">
            <a:xfrm>
              <a:off x="3589" y="1295"/>
              <a:ext cx="389" cy="308"/>
            </a:xfrm>
            <a:prstGeom prst="rightArrow">
              <a:avLst>
                <a:gd name="adj1" fmla="val 50000"/>
                <a:gd name="adj2" fmla="val 31575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4114" name="AutoShape 50"/>
            <p:cNvSpPr>
              <a:spLocks noChangeArrowheads="1"/>
            </p:cNvSpPr>
            <p:nvPr/>
          </p:nvSpPr>
          <p:spPr bwMode="auto">
            <a:xfrm>
              <a:off x="3981" y="807"/>
              <a:ext cx="1464" cy="2745"/>
            </a:xfrm>
            <a:prstGeom prst="cube">
              <a:avLst>
                <a:gd name="adj" fmla="val 8306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4115" name="Text Box 51"/>
            <p:cNvSpPr txBox="1">
              <a:spLocks noChangeArrowheads="1"/>
            </p:cNvSpPr>
            <p:nvPr/>
          </p:nvSpPr>
          <p:spPr bwMode="auto">
            <a:xfrm>
              <a:off x="4071" y="1843"/>
              <a:ext cx="1210" cy="75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1800" b="1">
                  <a:latin typeface="Arial" charset="0"/>
                </a:rPr>
                <a:t>Balance sheet at the </a:t>
              </a:r>
              <a:r>
                <a:rPr lang="en-GB" sz="1800" b="1">
                  <a:solidFill>
                    <a:srgbClr val="CC0000"/>
                  </a:solidFill>
                  <a:latin typeface="Arial" charset="0"/>
                </a:rPr>
                <a:t>end</a:t>
              </a:r>
              <a:r>
                <a:rPr lang="en-GB" sz="1800" b="1">
                  <a:latin typeface="Arial" charset="0"/>
                </a:rPr>
                <a:t> of the accounting period</a:t>
              </a:r>
            </a:p>
          </p:txBody>
        </p:sp>
        <p:sp>
          <p:nvSpPr>
            <p:cNvPr id="4116" name="AutoShape 52"/>
            <p:cNvSpPr>
              <a:spLocks noChangeArrowheads="1"/>
            </p:cNvSpPr>
            <p:nvPr/>
          </p:nvSpPr>
          <p:spPr bwMode="auto">
            <a:xfrm>
              <a:off x="4086" y="1106"/>
              <a:ext cx="1147" cy="697"/>
            </a:xfrm>
            <a:prstGeom prst="cube">
              <a:avLst>
                <a:gd name="adj" fmla="val 13171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4117" name="AutoShape 53"/>
            <p:cNvSpPr>
              <a:spLocks noChangeArrowheads="1"/>
            </p:cNvSpPr>
            <p:nvPr/>
          </p:nvSpPr>
          <p:spPr bwMode="auto">
            <a:xfrm>
              <a:off x="4086" y="2673"/>
              <a:ext cx="1147" cy="722"/>
            </a:xfrm>
            <a:prstGeom prst="cube">
              <a:avLst>
                <a:gd name="adj" fmla="val 12329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4118" name="Text Box 54"/>
            <p:cNvSpPr txBox="1">
              <a:spLocks noChangeArrowheads="1"/>
            </p:cNvSpPr>
            <p:nvPr/>
          </p:nvSpPr>
          <p:spPr bwMode="auto">
            <a:xfrm>
              <a:off x="4089" y="1269"/>
              <a:ext cx="1063" cy="4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2000" b="1" i="1">
                  <a:solidFill>
                    <a:srgbClr val="FFCC99"/>
                  </a:solidFill>
                  <a:latin typeface="Arial" charset="0"/>
                </a:rPr>
                <a:t>Owner’s claim</a:t>
              </a:r>
            </a:p>
          </p:txBody>
        </p:sp>
        <p:sp>
          <p:nvSpPr>
            <p:cNvPr id="4119" name="Text Box 55"/>
            <p:cNvSpPr txBox="1">
              <a:spLocks noChangeArrowheads="1"/>
            </p:cNvSpPr>
            <p:nvPr/>
          </p:nvSpPr>
          <p:spPr bwMode="auto">
            <a:xfrm>
              <a:off x="4060" y="2744"/>
              <a:ext cx="1062" cy="63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2000" b="1" i="1">
                  <a:solidFill>
                    <a:srgbClr val="FFCC99"/>
                  </a:solidFill>
                  <a:latin typeface="Arial" charset="0"/>
                </a:rPr>
                <a:t>Cash and cash equivalents</a:t>
              </a:r>
            </a:p>
          </p:txBody>
        </p:sp>
      </p:grp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ext Box 40"/>
          <p:cNvSpPr txBox="1">
            <a:spLocks noChangeArrowheads="1"/>
          </p:cNvSpPr>
          <p:nvPr/>
        </p:nvSpPr>
        <p:spPr bwMode="auto">
          <a:xfrm>
            <a:off x="338138" y="266700"/>
            <a:ext cx="84582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b="1">
                <a:solidFill>
                  <a:srgbClr val="CC0000"/>
                </a:solidFill>
                <a:latin typeface="Arial" charset="0"/>
              </a:rPr>
              <a:t>Standard layout of the cash flow statement</a:t>
            </a:r>
            <a:endParaRPr lang="en-GB">
              <a:latin typeface="Arial" charset="0"/>
            </a:endParaRPr>
          </a:p>
        </p:txBody>
      </p:sp>
      <p:grpSp>
        <p:nvGrpSpPr>
          <p:cNvPr id="5123" name="Group 67"/>
          <p:cNvGrpSpPr>
            <a:grpSpLocks/>
          </p:cNvGrpSpPr>
          <p:nvPr/>
        </p:nvGrpSpPr>
        <p:grpSpPr bwMode="auto">
          <a:xfrm>
            <a:off x="1839913" y="955675"/>
            <a:ext cx="5473700" cy="5330825"/>
            <a:chOff x="1407" y="482"/>
            <a:chExt cx="3448" cy="3358"/>
          </a:xfrm>
        </p:grpSpPr>
        <p:sp>
          <p:nvSpPr>
            <p:cNvPr id="5124" name="AutoShape 44"/>
            <p:cNvSpPr>
              <a:spLocks noChangeArrowheads="1"/>
            </p:cNvSpPr>
            <p:nvPr/>
          </p:nvSpPr>
          <p:spPr bwMode="auto">
            <a:xfrm>
              <a:off x="2703" y="2740"/>
              <a:ext cx="2036" cy="499"/>
            </a:xfrm>
            <a:prstGeom prst="roundRect">
              <a:avLst>
                <a:gd name="adj" fmla="val 16667"/>
              </a:avLst>
            </a:prstGeom>
            <a:solidFill>
              <a:srgbClr val="E4CAA8"/>
            </a:solidFill>
            <a:ln w="9525">
              <a:noFill/>
              <a:round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5125" name="AutoShape 45"/>
            <p:cNvSpPr>
              <a:spLocks noChangeArrowheads="1"/>
            </p:cNvSpPr>
            <p:nvPr/>
          </p:nvSpPr>
          <p:spPr bwMode="auto">
            <a:xfrm>
              <a:off x="1440" y="3130"/>
              <a:ext cx="2568" cy="697"/>
            </a:xfrm>
            <a:prstGeom prst="cube">
              <a:avLst>
                <a:gd name="adj" fmla="val 13782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5126" name="AutoShape 46"/>
            <p:cNvSpPr>
              <a:spLocks noChangeArrowheads="1"/>
            </p:cNvSpPr>
            <p:nvPr/>
          </p:nvSpPr>
          <p:spPr bwMode="auto">
            <a:xfrm rot="5400000">
              <a:off x="2471" y="2797"/>
              <a:ext cx="445" cy="349"/>
            </a:xfrm>
            <a:prstGeom prst="rightArrow">
              <a:avLst>
                <a:gd name="adj1" fmla="val 59407"/>
                <a:gd name="adj2" fmla="val 26918"/>
              </a:avLst>
            </a:prstGeom>
            <a:solidFill>
              <a:schemeClr val="tx1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5127" name="Text Box 47"/>
            <p:cNvSpPr txBox="1">
              <a:spLocks noChangeArrowheads="1"/>
            </p:cNvSpPr>
            <p:nvPr/>
          </p:nvSpPr>
          <p:spPr bwMode="auto">
            <a:xfrm>
              <a:off x="3984" y="2864"/>
              <a:ext cx="798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1800" b="1" i="1">
                  <a:latin typeface="Arial" charset="0"/>
                </a:rPr>
                <a:t>equals</a:t>
              </a:r>
            </a:p>
          </p:txBody>
        </p:sp>
        <p:sp>
          <p:nvSpPr>
            <p:cNvPr id="5128" name="AutoShape 48"/>
            <p:cNvSpPr>
              <a:spLocks noChangeArrowheads="1"/>
            </p:cNvSpPr>
            <p:nvPr/>
          </p:nvSpPr>
          <p:spPr bwMode="auto">
            <a:xfrm>
              <a:off x="2690" y="1887"/>
              <a:ext cx="2052" cy="468"/>
            </a:xfrm>
            <a:prstGeom prst="roundRect">
              <a:avLst>
                <a:gd name="adj" fmla="val 16667"/>
              </a:avLst>
            </a:prstGeom>
            <a:solidFill>
              <a:srgbClr val="E4CAA8"/>
            </a:solidFill>
            <a:ln w="9525">
              <a:noFill/>
              <a:round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5129" name="Text Box 49"/>
            <p:cNvSpPr txBox="1">
              <a:spLocks noChangeArrowheads="1"/>
            </p:cNvSpPr>
            <p:nvPr/>
          </p:nvSpPr>
          <p:spPr bwMode="auto">
            <a:xfrm>
              <a:off x="3914" y="1916"/>
              <a:ext cx="933" cy="40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1800" b="1" i="1">
                  <a:latin typeface="Arial" charset="0"/>
                </a:rPr>
                <a:t>plus or minus</a:t>
              </a:r>
            </a:p>
          </p:txBody>
        </p:sp>
        <p:sp>
          <p:nvSpPr>
            <p:cNvPr id="5130" name="AutoShape 50"/>
            <p:cNvSpPr>
              <a:spLocks noChangeArrowheads="1"/>
            </p:cNvSpPr>
            <p:nvPr/>
          </p:nvSpPr>
          <p:spPr bwMode="auto">
            <a:xfrm>
              <a:off x="2703" y="971"/>
              <a:ext cx="2044" cy="499"/>
            </a:xfrm>
            <a:prstGeom prst="roundRect">
              <a:avLst>
                <a:gd name="adj" fmla="val 16667"/>
              </a:avLst>
            </a:prstGeom>
            <a:solidFill>
              <a:srgbClr val="E4CAA8"/>
            </a:solidFill>
            <a:ln w="9525">
              <a:noFill/>
              <a:round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5131" name="Text Box 51"/>
            <p:cNvSpPr txBox="1">
              <a:spLocks noChangeArrowheads="1"/>
            </p:cNvSpPr>
            <p:nvPr/>
          </p:nvSpPr>
          <p:spPr bwMode="auto">
            <a:xfrm>
              <a:off x="1407" y="3206"/>
              <a:ext cx="2545" cy="63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2000" b="1">
                  <a:solidFill>
                    <a:srgbClr val="FFCC99"/>
                  </a:solidFill>
                  <a:latin typeface="Arial" charset="0"/>
                </a:rPr>
                <a:t>Net increase (or decrease) in cash and cash equivalents over the period</a:t>
              </a:r>
            </a:p>
          </p:txBody>
        </p:sp>
        <p:sp>
          <p:nvSpPr>
            <p:cNvPr id="5132" name="AutoShape 52"/>
            <p:cNvSpPr>
              <a:spLocks noChangeArrowheads="1"/>
            </p:cNvSpPr>
            <p:nvPr/>
          </p:nvSpPr>
          <p:spPr bwMode="auto">
            <a:xfrm>
              <a:off x="1440" y="2264"/>
              <a:ext cx="2568" cy="585"/>
            </a:xfrm>
            <a:prstGeom prst="cube">
              <a:avLst>
                <a:gd name="adj" fmla="val 13782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5133" name="AutoShape 54"/>
            <p:cNvSpPr>
              <a:spLocks noChangeArrowheads="1"/>
            </p:cNvSpPr>
            <p:nvPr/>
          </p:nvSpPr>
          <p:spPr bwMode="auto">
            <a:xfrm rot="5400000">
              <a:off x="2461" y="1884"/>
              <a:ext cx="493" cy="349"/>
            </a:xfrm>
            <a:prstGeom prst="rightArrow">
              <a:avLst>
                <a:gd name="adj1" fmla="val 59407"/>
                <a:gd name="adj2" fmla="val 29822"/>
              </a:avLst>
            </a:prstGeom>
            <a:solidFill>
              <a:srgbClr val="CC33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5134" name="AutoShape 55"/>
            <p:cNvSpPr>
              <a:spLocks noChangeArrowheads="1"/>
            </p:cNvSpPr>
            <p:nvPr/>
          </p:nvSpPr>
          <p:spPr bwMode="auto">
            <a:xfrm>
              <a:off x="1428" y="1379"/>
              <a:ext cx="2568" cy="586"/>
            </a:xfrm>
            <a:prstGeom prst="cube">
              <a:avLst>
                <a:gd name="adj" fmla="val 13782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5135" name="AutoShape 58"/>
            <p:cNvSpPr>
              <a:spLocks noChangeArrowheads="1"/>
            </p:cNvSpPr>
            <p:nvPr/>
          </p:nvSpPr>
          <p:spPr bwMode="auto">
            <a:xfrm rot="5400000">
              <a:off x="2461" y="1031"/>
              <a:ext cx="493" cy="349"/>
            </a:xfrm>
            <a:prstGeom prst="rightArrow">
              <a:avLst>
                <a:gd name="adj1" fmla="val 59407"/>
                <a:gd name="adj2" fmla="val 29822"/>
              </a:avLst>
            </a:prstGeom>
            <a:solidFill>
              <a:srgbClr val="CC33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5136" name="AutoShape 59"/>
            <p:cNvSpPr>
              <a:spLocks noChangeArrowheads="1"/>
            </p:cNvSpPr>
            <p:nvPr/>
          </p:nvSpPr>
          <p:spPr bwMode="auto">
            <a:xfrm>
              <a:off x="1430" y="482"/>
              <a:ext cx="2570" cy="585"/>
            </a:xfrm>
            <a:prstGeom prst="cube">
              <a:avLst>
                <a:gd name="adj" fmla="val 13782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5137" name="Text Box 60"/>
            <p:cNvSpPr txBox="1">
              <a:spLocks noChangeArrowheads="1"/>
            </p:cNvSpPr>
            <p:nvPr/>
          </p:nvSpPr>
          <p:spPr bwMode="auto">
            <a:xfrm>
              <a:off x="1445" y="597"/>
              <a:ext cx="2485" cy="4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2000" b="1">
                  <a:latin typeface="Arial" charset="0"/>
                </a:rPr>
                <a:t>Cash flow</a:t>
              </a:r>
              <a:br>
                <a:rPr lang="en-GB" sz="2000" b="1">
                  <a:latin typeface="Arial" charset="0"/>
                </a:rPr>
              </a:br>
              <a:r>
                <a:rPr lang="en-GB" sz="2000" b="1">
                  <a:latin typeface="Arial" charset="0"/>
                </a:rPr>
                <a:t>from operating activities</a:t>
              </a:r>
            </a:p>
          </p:txBody>
        </p:sp>
        <p:sp>
          <p:nvSpPr>
            <p:cNvPr id="5138" name="Text Box 61"/>
            <p:cNvSpPr txBox="1">
              <a:spLocks noChangeArrowheads="1"/>
            </p:cNvSpPr>
            <p:nvPr/>
          </p:nvSpPr>
          <p:spPr bwMode="auto">
            <a:xfrm>
              <a:off x="1437" y="1501"/>
              <a:ext cx="2485" cy="4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2000" b="1">
                  <a:latin typeface="Arial" charset="0"/>
                </a:rPr>
                <a:t>Cash flow</a:t>
              </a:r>
              <a:br>
                <a:rPr lang="en-GB" sz="2000" b="1">
                  <a:latin typeface="Arial" charset="0"/>
                </a:rPr>
              </a:br>
              <a:r>
                <a:rPr lang="en-GB" sz="2000" b="1">
                  <a:latin typeface="Arial" charset="0"/>
                </a:rPr>
                <a:t>from investing activities</a:t>
              </a:r>
            </a:p>
          </p:txBody>
        </p:sp>
        <p:sp>
          <p:nvSpPr>
            <p:cNvPr id="5139" name="Text Box 62"/>
            <p:cNvSpPr txBox="1">
              <a:spLocks noChangeArrowheads="1"/>
            </p:cNvSpPr>
            <p:nvPr/>
          </p:nvSpPr>
          <p:spPr bwMode="auto">
            <a:xfrm>
              <a:off x="1453" y="2381"/>
              <a:ext cx="2485" cy="4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2000" b="1">
                  <a:latin typeface="Arial" charset="0"/>
                </a:rPr>
                <a:t>Cash flow</a:t>
              </a:r>
              <a:br>
                <a:rPr lang="en-GB" sz="2000" b="1">
                  <a:latin typeface="Arial" charset="0"/>
                </a:rPr>
              </a:br>
              <a:r>
                <a:rPr lang="en-GB" sz="2000" b="1">
                  <a:latin typeface="Arial" charset="0"/>
                </a:rPr>
                <a:t>from financing activities</a:t>
              </a:r>
            </a:p>
          </p:txBody>
        </p:sp>
        <p:sp>
          <p:nvSpPr>
            <p:cNvPr id="5140" name="Text Box 64"/>
            <p:cNvSpPr txBox="1">
              <a:spLocks noChangeArrowheads="1"/>
            </p:cNvSpPr>
            <p:nvPr/>
          </p:nvSpPr>
          <p:spPr bwMode="auto">
            <a:xfrm>
              <a:off x="3922" y="1004"/>
              <a:ext cx="933" cy="40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1800" b="1" i="1">
                  <a:latin typeface="Arial" charset="0"/>
                </a:rPr>
                <a:t>plus or minus</a:t>
              </a:r>
            </a:p>
          </p:txBody>
        </p:sp>
      </p:grp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ext Box 4"/>
          <p:cNvSpPr txBox="1">
            <a:spLocks noChangeArrowheads="1"/>
          </p:cNvSpPr>
          <p:nvPr/>
        </p:nvSpPr>
        <p:spPr bwMode="auto">
          <a:xfrm>
            <a:off x="344488" y="190500"/>
            <a:ext cx="8458200" cy="822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b="1">
                <a:solidFill>
                  <a:srgbClr val="CC0000"/>
                </a:solidFill>
                <a:latin typeface="Arial" charset="0"/>
              </a:rPr>
              <a:t>Diagrammatical representation of the cash flow statement</a:t>
            </a:r>
            <a:endParaRPr lang="en-GB">
              <a:latin typeface="Arial" charset="0"/>
            </a:endParaRPr>
          </a:p>
        </p:txBody>
      </p:sp>
      <p:grpSp>
        <p:nvGrpSpPr>
          <p:cNvPr id="6147" name="Group 6"/>
          <p:cNvGrpSpPr>
            <a:grpSpLocks/>
          </p:cNvGrpSpPr>
          <p:nvPr/>
        </p:nvGrpSpPr>
        <p:grpSpPr bwMode="auto">
          <a:xfrm>
            <a:off x="1270000" y="1447800"/>
            <a:ext cx="6369050" cy="4457700"/>
            <a:chOff x="744" y="976"/>
            <a:chExt cx="4012" cy="2808"/>
          </a:xfrm>
        </p:grpSpPr>
        <p:sp>
          <p:nvSpPr>
            <p:cNvPr id="6148" name="AutoShape 7"/>
            <p:cNvSpPr>
              <a:spLocks noChangeArrowheads="1"/>
            </p:cNvSpPr>
            <p:nvPr/>
          </p:nvSpPr>
          <p:spPr bwMode="auto">
            <a:xfrm>
              <a:off x="2234" y="2528"/>
              <a:ext cx="1074" cy="1256"/>
            </a:xfrm>
            <a:prstGeom prst="cube">
              <a:avLst>
                <a:gd name="adj" fmla="val 12579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6149" name="AutoShape 8"/>
            <p:cNvSpPr>
              <a:spLocks noChangeArrowheads="1"/>
            </p:cNvSpPr>
            <p:nvPr/>
          </p:nvSpPr>
          <p:spPr bwMode="auto">
            <a:xfrm>
              <a:off x="3682" y="984"/>
              <a:ext cx="1074" cy="1256"/>
            </a:xfrm>
            <a:prstGeom prst="cube">
              <a:avLst>
                <a:gd name="adj" fmla="val 12579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6150" name="Text Box 9"/>
            <p:cNvSpPr txBox="1">
              <a:spLocks noChangeArrowheads="1"/>
            </p:cNvSpPr>
            <p:nvPr/>
          </p:nvSpPr>
          <p:spPr bwMode="auto">
            <a:xfrm>
              <a:off x="3600" y="1402"/>
              <a:ext cx="1110" cy="4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2000" b="1">
                  <a:latin typeface="Arial" charset="0"/>
                </a:rPr>
                <a:t>Investing activities</a:t>
              </a:r>
            </a:p>
          </p:txBody>
        </p:sp>
        <p:sp>
          <p:nvSpPr>
            <p:cNvPr id="6151" name="AutoShape 10"/>
            <p:cNvSpPr>
              <a:spLocks noChangeArrowheads="1"/>
            </p:cNvSpPr>
            <p:nvPr/>
          </p:nvSpPr>
          <p:spPr bwMode="auto">
            <a:xfrm>
              <a:off x="2234" y="976"/>
              <a:ext cx="1074" cy="1256"/>
            </a:xfrm>
            <a:prstGeom prst="cube">
              <a:avLst>
                <a:gd name="adj" fmla="val 12579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6152" name="Text Box 11"/>
            <p:cNvSpPr txBox="1">
              <a:spLocks noChangeArrowheads="1"/>
            </p:cNvSpPr>
            <p:nvPr/>
          </p:nvSpPr>
          <p:spPr bwMode="auto">
            <a:xfrm>
              <a:off x="2205" y="1203"/>
              <a:ext cx="994" cy="82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2000" b="1">
                  <a:solidFill>
                    <a:srgbClr val="FFCC99"/>
                  </a:solidFill>
                  <a:latin typeface="Arial" charset="0"/>
                </a:rPr>
                <a:t>Cash and cash equivalent balances</a:t>
              </a:r>
            </a:p>
          </p:txBody>
        </p:sp>
        <p:sp>
          <p:nvSpPr>
            <p:cNvPr id="6153" name="Text Box 12"/>
            <p:cNvSpPr txBox="1">
              <a:spLocks noChangeArrowheads="1"/>
            </p:cNvSpPr>
            <p:nvPr/>
          </p:nvSpPr>
          <p:spPr bwMode="auto">
            <a:xfrm>
              <a:off x="2104" y="2964"/>
              <a:ext cx="1201" cy="4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2000" b="1">
                  <a:latin typeface="Arial" charset="0"/>
                </a:rPr>
                <a:t>Financing activities</a:t>
              </a:r>
            </a:p>
          </p:txBody>
        </p:sp>
        <p:sp>
          <p:nvSpPr>
            <p:cNvPr id="6154" name="AutoShape 13"/>
            <p:cNvSpPr>
              <a:spLocks noChangeArrowheads="1"/>
            </p:cNvSpPr>
            <p:nvPr/>
          </p:nvSpPr>
          <p:spPr bwMode="auto">
            <a:xfrm rot="5400000">
              <a:off x="2547" y="2223"/>
              <a:ext cx="366" cy="402"/>
            </a:xfrm>
            <a:prstGeom prst="leftArrow">
              <a:avLst>
                <a:gd name="adj1" fmla="val 51194"/>
                <a:gd name="adj2" fmla="val 28153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6155" name="AutoShape 14"/>
            <p:cNvSpPr>
              <a:spLocks noChangeArrowheads="1"/>
            </p:cNvSpPr>
            <p:nvPr/>
          </p:nvSpPr>
          <p:spPr bwMode="auto">
            <a:xfrm rot="10800000" flipH="1">
              <a:off x="3256" y="1500"/>
              <a:ext cx="427" cy="349"/>
            </a:xfrm>
            <a:prstGeom prst="leftArrow">
              <a:avLst>
                <a:gd name="adj1" fmla="val 51194"/>
                <a:gd name="adj2" fmla="val 34445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6156" name="AutoShape 15"/>
            <p:cNvSpPr>
              <a:spLocks noChangeArrowheads="1"/>
            </p:cNvSpPr>
            <p:nvPr/>
          </p:nvSpPr>
          <p:spPr bwMode="auto">
            <a:xfrm>
              <a:off x="818" y="992"/>
              <a:ext cx="1074" cy="1256"/>
            </a:xfrm>
            <a:prstGeom prst="cube">
              <a:avLst>
                <a:gd name="adj" fmla="val 12579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6157" name="AutoShape 16"/>
            <p:cNvSpPr>
              <a:spLocks noChangeArrowheads="1"/>
            </p:cNvSpPr>
            <p:nvPr/>
          </p:nvSpPr>
          <p:spPr bwMode="auto">
            <a:xfrm rot="10800000">
              <a:off x="1814" y="1504"/>
              <a:ext cx="421" cy="349"/>
            </a:xfrm>
            <a:prstGeom prst="leftArrow">
              <a:avLst>
                <a:gd name="adj1" fmla="val 51194"/>
                <a:gd name="adj2" fmla="val 33961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6158" name="Text Box 17"/>
            <p:cNvSpPr txBox="1">
              <a:spLocks noChangeArrowheads="1"/>
            </p:cNvSpPr>
            <p:nvPr/>
          </p:nvSpPr>
          <p:spPr bwMode="auto">
            <a:xfrm>
              <a:off x="744" y="1418"/>
              <a:ext cx="1110" cy="4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2000" b="1">
                  <a:latin typeface="Arial" charset="0"/>
                </a:rPr>
                <a:t>Operating activities</a:t>
              </a:r>
            </a:p>
          </p:txBody>
        </p:sp>
      </p:grp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ext Box 4"/>
          <p:cNvSpPr txBox="1">
            <a:spLocks noChangeArrowheads="1"/>
          </p:cNvSpPr>
          <p:nvPr/>
        </p:nvSpPr>
        <p:spPr bwMode="auto">
          <a:xfrm>
            <a:off x="139700" y="165100"/>
            <a:ext cx="8851900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b="1">
                <a:solidFill>
                  <a:srgbClr val="CC0000"/>
                </a:solidFill>
                <a:latin typeface="Arial" charset="0"/>
              </a:rPr>
              <a:t>Tesco plc</a:t>
            </a:r>
            <a:br>
              <a:rPr lang="en-GB" b="1">
                <a:solidFill>
                  <a:srgbClr val="CC0000"/>
                </a:solidFill>
                <a:latin typeface="Arial" charset="0"/>
              </a:rPr>
            </a:br>
            <a:r>
              <a:rPr lang="en-GB" sz="2000" b="1">
                <a:solidFill>
                  <a:srgbClr val="CC0000"/>
                </a:solidFill>
                <a:latin typeface="Arial" charset="0"/>
              </a:rPr>
              <a:t>Summarised cash flow statement for the year ended 24 February 2007</a:t>
            </a:r>
            <a:endParaRPr lang="en-GB" sz="2000">
              <a:solidFill>
                <a:srgbClr val="CC0000"/>
              </a:solidFill>
              <a:latin typeface="Arial" charset="0"/>
            </a:endParaRPr>
          </a:p>
        </p:txBody>
      </p:sp>
      <p:graphicFrame>
        <p:nvGraphicFramePr>
          <p:cNvPr id="11410" name="Group 146"/>
          <p:cNvGraphicFramePr>
            <a:graphicFrameLocks noGrp="1"/>
          </p:cNvGraphicFramePr>
          <p:nvPr/>
        </p:nvGraphicFramePr>
        <p:xfrm>
          <a:off x="690563" y="1062038"/>
          <a:ext cx="7921625" cy="4064000"/>
        </p:xfrm>
        <a:graphic>
          <a:graphicData uri="http://schemas.openxmlformats.org/drawingml/2006/table">
            <a:tbl>
              <a:tblPr/>
              <a:tblGrid>
                <a:gridCol w="6623050"/>
                <a:gridCol w="1298575"/>
              </a:tblGrid>
              <a:tr h="508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BD7B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1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    £m</a:t>
                      </a:r>
                      <a:endParaRPr kumimoji="0" lang="en-US" sz="2000" b="1" i="1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BD7BD"/>
                    </a:solidFill>
                  </a:tcPr>
                </a:tc>
              </a:tr>
              <a:tr h="508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Net cash inflow from operating activities</a:t>
                      </a:r>
                      <a:endParaRPr kumimoji="0" lang="en-US" sz="20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    2,611</a:t>
                      </a:r>
                      <a:endParaRPr kumimoji="0" lang="en-US" sz="20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08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Net cash used in investing activities</a:t>
                      </a:r>
                      <a:endParaRPr kumimoji="0" lang="en-US" sz="20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BD7B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(2,343)</a:t>
                      </a:r>
                      <a:endParaRPr kumimoji="0" lang="en-US" sz="20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BD7BD"/>
                    </a:solidFill>
                  </a:tcPr>
                </a:tc>
              </a:tr>
              <a:tr h="508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Net cash used in financing activities</a:t>
                      </a:r>
                      <a:endParaRPr kumimoji="0" lang="en-US" sz="20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1" i="0" u="sng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(533)</a:t>
                      </a:r>
                      <a:endParaRPr kumimoji="0" lang="en-US" sz="2000" b="1" i="0" u="sng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08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Net (decrease)/increase in cash and cash equivalents</a:t>
                      </a:r>
                      <a:endParaRPr kumimoji="0" lang="en-US" sz="20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BD7B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      (265)</a:t>
                      </a:r>
                      <a:endParaRPr kumimoji="0" lang="en-US" sz="20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BD7BD"/>
                    </a:solidFill>
                  </a:tcPr>
                </a:tc>
              </a:tr>
              <a:tr h="508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Cash and cash equivalents at beginning of year</a:t>
                      </a:r>
                      <a:endParaRPr kumimoji="0" lang="en-US" sz="20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    1,325</a:t>
                      </a:r>
                      <a:endParaRPr kumimoji="0" lang="en-US" sz="20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08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Effects of foreign exchange rate changes*</a:t>
                      </a:r>
                      <a:endParaRPr kumimoji="0" lang="en-US" sz="20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BD7B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1" i="0" u="sng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(18)</a:t>
                      </a:r>
                      <a:endParaRPr kumimoji="0" lang="en-US" sz="2000" b="1" i="0" u="sng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BD7BD"/>
                    </a:solidFill>
                  </a:tcPr>
                </a:tc>
              </a:tr>
              <a:tr h="508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Cash and cash equivalents at end of period</a:t>
                      </a:r>
                      <a:endParaRPr kumimoji="0" lang="en-US" sz="20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    </a:t>
                      </a:r>
                      <a:r>
                        <a:rPr kumimoji="0" lang="en-GB" sz="2000" b="1" i="0" u="sng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1,042</a:t>
                      </a:r>
                      <a:endParaRPr kumimoji="0" lang="en-US" sz="2000" b="1" i="0" u="sng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7188" name="Text Box 59"/>
          <p:cNvSpPr txBox="1">
            <a:spLocks noChangeArrowheads="1"/>
          </p:cNvSpPr>
          <p:nvPr/>
        </p:nvSpPr>
        <p:spPr bwMode="auto">
          <a:xfrm>
            <a:off x="1601788" y="5659438"/>
            <a:ext cx="7086600" cy="8683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r">
              <a:spcBef>
                <a:spcPct val="50000"/>
              </a:spcBef>
            </a:pPr>
            <a:r>
              <a:rPr lang="en-GB" sz="1700" b="1" i="1">
                <a:latin typeface="Arial" charset="0"/>
              </a:rPr>
              <a:t>*This adjustment</a:t>
            </a:r>
            <a:r>
              <a:rPr lang="en-GB" sz="1700" b="1">
                <a:latin typeface="Arial" charset="0"/>
              </a:rPr>
              <a:t> </a:t>
            </a:r>
            <a:r>
              <a:rPr lang="en-GB" sz="1700" b="1" i="1">
                <a:latin typeface="Arial" charset="0"/>
              </a:rPr>
              <a:t>is required because transactions are undertaken by the company in different currencies and movements in exchange rates can lead to gains or losses arising.</a:t>
            </a:r>
            <a:endParaRPr lang="en-US" sz="1700" b="1" i="1">
              <a:latin typeface="Arial" charset="0"/>
            </a:endParaRPr>
          </a:p>
        </p:txBody>
      </p:sp>
      <p:sp>
        <p:nvSpPr>
          <p:cNvPr id="7189" name="Rectangle 140"/>
          <p:cNvSpPr>
            <a:spLocks noChangeArrowheads="1"/>
          </p:cNvSpPr>
          <p:nvPr/>
        </p:nvSpPr>
        <p:spPr bwMode="auto">
          <a:xfrm>
            <a:off x="706438" y="5138738"/>
            <a:ext cx="7905750" cy="495300"/>
          </a:xfrm>
          <a:prstGeom prst="rect">
            <a:avLst/>
          </a:prstGeom>
          <a:solidFill>
            <a:srgbClr val="EBD7BD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738188" y="266700"/>
            <a:ext cx="76581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b="1">
                <a:solidFill>
                  <a:srgbClr val="CC0000"/>
                </a:solidFill>
                <a:latin typeface="Arial" charset="0"/>
              </a:rPr>
              <a:t>Deducing net cash inflows from operating activities</a:t>
            </a:r>
            <a:endParaRPr lang="en-GB">
              <a:solidFill>
                <a:srgbClr val="CC0000"/>
              </a:solidFill>
              <a:latin typeface="Arial" charset="0"/>
            </a:endParaRPr>
          </a:p>
        </p:txBody>
      </p:sp>
      <p:grpSp>
        <p:nvGrpSpPr>
          <p:cNvPr id="8195" name="Group 16"/>
          <p:cNvGrpSpPr>
            <a:grpSpLocks/>
          </p:cNvGrpSpPr>
          <p:nvPr/>
        </p:nvGrpSpPr>
        <p:grpSpPr bwMode="auto">
          <a:xfrm>
            <a:off x="2690813" y="1936750"/>
            <a:ext cx="3759200" cy="3001963"/>
            <a:chOff x="1647" y="858"/>
            <a:chExt cx="2368" cy="1891"/>
          </a:xfrm>
        </p:grpSpPr>
        <p:sp>
          <p:nvSpPr>
            <p:cNvPr id="8196" name="AutoShape 4"/>
            <p:cNvSpPr>
              <a:spLocks noChangeArrowheads="1"/>
            </p:cNvSpPr>
            <p:nvPr/>
          </p:nvSpPr>
          <p:spPr bwMode="auto">
            <a:xfrm>
              <a:off x="1720" y="858"/>
              <a:ext cx="2293" cy="1826"/>
            </a:xfrm>
            <a:prstGeom prst="roundRect">
              <a:avLst>
                <a:gd name="adj" fmla="val 11954"/>
              </a:avLst>
            </a:prstGeom>
            <a:solidFill>
              <a:srgbClr val="DEBF96"/>
            </a:solidFill>
            <a:ln w="9525">
              <a:noFill/>
              <a:round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8197" name="Text Box 5"/>
            <p:cNvSpPr txBox="1">
              <a:spLocks noChangeArrowheads="1"/>
            </p:cNvSpPr>
            <p:nvPr/>
          </p:nvSpPr>
          <p:spPr bwMode="auto">
            <a:xfrm>
              <a:off x="1792" y="934"/>
              <a:ext cx="2114" cy="4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r">
                <a:spcBef>
                  <a:spcPct val="50000"/>
                </a:spcBef>
              </a:pPr>
              <a:r>
                <a:rPr lang="en-GB" sz="2000" b="1" i="1">
                  <a:solidFill>
                    <a:srgbClr val="CC0000"/>
                  </a:solidFill>
                  <a:latin typeface="Arial" charset="0"/>
                </a:rPr>
                <a:t>There are two methods that can be used such as:</a:t>
              </a:r>
            </a:p>
          </p:txBody>
        </p:sp>
        <p:sp>
          <p:nvSpPr>
            <p:cNvPr id="8198" name="AutoShape 6"/>
            <p:cNvSpPr>
              <a:spLocks noChangeArrowheads="1"/>
            </p:cNvSpPr>
            <p:nvPr/>
          </p:nvSpPr>
          <p:spPr bwMode="auto">
            <a:xfrm>
              <a:off x="1647" y="1682"/>
              <a:ext cx="440" cy="440"/>
            </a:xfrm>
            <a:prstGeom prst="cube">
              <a:avLst>
                <a:gd name="adj" fmla="val 16153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endParaRPr lang="en-US">
                <a:solidFill>
                  <a:srgbClr val="CC0000"/>
                </a:solidFill>
              </a:endParaRPr>
            </a:p>
          </p:txBody>
        </p:sp>
        <p:sp>
          <p:nvSpPr>
            <p:cNvPr id="8199" name="AutoShape 7"/>
            <p:cNvSpPr>
              <a:spLocks noChangeArrowheads="1"/>
            </p:cNvSpPr>
            <p:nvPr/>
          </p:nvSpPr>
          <p:spPr bwMode="auto">
            <a:xfrm>
              <a:off x="2244" y="1671"/>
              <a:ext cx="1765" cy="437"/>
            </a:xfrm>
            <a:prstGeom prst="cube">
              <a:avLst>
                <a:gd name="adj" fmla="val 15208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8200" name="Text Box 8"/>
            <p:cNvSpPr txBox="1">
              <a:spLocks noChangeArrowheads="1"/>
            </p:cNvSpPr>
            <p:nvPr/>
          </p:nvSpPr>
          <p:spPr bwMode="auto">
            <a:xfrm>
              <a:off x="2287" y="1794"/>
              <a:ext cx="1660" cy="25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2000" b="1">
                  <a:latin typeface="Arial" charset="0"/>
                </a:rPr>
                <a:t>The direct method</a:t>
              </a:r>
            </a:p>
          </p:txBody>
        </p:sp>
        <p:sp>
          <p:nvSpPr>
            <p:cNvPr id="8201" name="AutoShape 9"/>
            <p:cNvSpPr>
              <a:spLocks noChangeArrowheads="1"/>
            </p:cNvSpPr>
            <p:nvPr/>
          </p:nvSpPr>
          <p:spPr bwMode="auto">
            <a:xfrm>
              <a:off x="2250" y="2298"/>
              <a:ext cx="1765" cy="437"/>
            </a:xfrm>
            <a:prstGeom prst="cube">
              <a:avLst>
                <a:gd name="adj" fmla="val 15208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8202" name="Text Box 10"/>
            <p:cNvSpPr txBox="1">
              <a:spLocks noChangeArrowheads="1"/>
            </p:cNvSpPr>
            <p:nvPr/>
          </p:nvSpPr>
          <p:spPr bwMode="auto">
            <a:xfrm>
              <a:off x="2199" y="2417"/>
              <a:ext cx="1813" cy="25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2000" b="1">
                  <a:latin typeface="Arial" charset="0"/>
                </a:rPr>
                <a:t>The indirect method</a:t>
              </a:r>
            </a:p>
          </p:txBody>
        </p:sp>
        <p:sp>
          <p:nvSpPr>
            <p:cNvPr id="8203" name="AutoShape 11"/>
            <p:cNvSpPr>
              <a:spLocks noChangeArrowheads="1"/>
            </p:cNvSpPr>
            <p:nvPr/>
          </p:nvSpPr>
          <p:spPr bwMode="auto">
            <a:xfrm>
              <a:off x="1652" y="2309"/>
              <a:ext cx="440" cy="440"/>
            </a:xfrm>
            <a:prstGeom prst="cube">
              <a:avLst>
                <a:gd name="adj" fmla="val 16153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endParaRPr lang="en-US">
                <a:solidFill>
                  <a:srgbClr val="CC0000"/>
                </a:solidFill>
              </a:endParaRPr>
            </a:p>
          </p:txBody>
        </p:sp>
      </p:grp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ext Box 31"/>
          <p:cNvSpPr txBox="1">
            <a:spLocks noChangeArrowheads="1"/>
          </p:cNvSpPr>
          <p:nvPr/>
        </p:nvSpPr>
        <p:spPr bwMode="auto">
          <a:xfrm>
            <a:off x="338138" y="190500"/>
            <a:ext cx="8458200" cy="822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b="1">
                <a:solidFill>
                  <a:srgbClr val="CC0000"/>
                </a:solidFill>
                <a:latin typeface="Arial" charset="0"/>
              </a:rPr>
              <a:t>The indirect method of deducing the net cash flows from  the operating activities</a:t>
            </a:r>
            <a:endParaRPr lang="en-GB">
              <a:latin typeface="Arial" charset="0"/>
            </a:endParaRPr>
          </a:p>
        </p:txBody>
      </p:sp>
      <p:grpSp>
        <p:nvGrpSpPr>
          <p:cNvPr id="9219" name="Group 128"/>
          <p:cNvGrpSpPr>
            <a:grpSpLocks/>
          </p:cNvGrpSpPr>
          <p:nvPr/>
        </p:nvGrpSpPr>
        <p:grpSpPr bwMode="auto">
          <a:xfrm>
            <a:off x="2605088" y="1114425"/>
            <a:ext cx="3927475" cy="5289550"/>
            <a:chOff x="1641" y="702"/>
            <a:chExt cx="2474" cy="3332"/>
          </a:xfrm>
        </p:grpSpPr>
        <p:sp>
          <p:nvSpPr>
            <p:cNvPr id="9220" name="AutoShape 50"/>
            <p:cNvSpPr>
              <a:spLocks noChangeArrowheads="1"/>
            </p:cNvSpPr>
            <p:nvPr/>
          </p:nvSpPr>
          <p:spPr bwMode="auto">
            <a:xfrm>
              <a:off x="1667" y="3738"/>
              <a:ext cx="2434" cy="296"/>
            </a:xfrm>
            <a:prstGeom prst="cube">
              <a:avLst>
                <a:gd name="adj" fmla="val 13782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9221" name="Text Box 52"/>
            <p:cNvSpPr txBox="1">
              <a:spLocks noChangeArrowheads="1"/>
            </p:cNvSpPr>
            <p:nvPr/>
          </p:nvSpPr>
          <p:spPr bwMode="auto">
            <a:xfrm>
              <a:off x="1645" y="3809"/>
              <a:ext cx="2410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1400" b="1">
                  <a:solidFill>
                    <a:srgbClr val="FFCC99"/>
                  </a:solidFill>
                  <a:latin typeface="Arial" charset="0"/>
                </a:rPr>
                <a:t>Net cash flows from operating activities</a:t>
              </a:r>
            </a:p>
          </p:txBody>
        </p:sp>
        <p:grpSp>
          <p:nvGrpSpPr>
            <p:cNvPr id="9222" name="Group 98"/>
            <p:cNvGrpSpPr>
              <a:grpSpLocks/>
            </p:cNvGrpSpPr>
            <p:nvPr/>
          </p:nvGrpSpPr>
          <p:grpSpPr bwMode="auto">
            <a:xfrm>
              <a:off x="1668" y="1332"/>
              <a:ext cx="2430" cy="204"/>
              <a:chOff x="1388" y="1310"/>
              <a:chExt cx="2659" cy="223"/>
            </a:xfrm>
          </p:grpSpPr>
          <p:sp>
            <p:nvSpPr>
              <p:cNvPr id="9265" name="AutoShape 65"/>
              <p:cNvSpPr>
                <a:spLocks noChangeArrowheads="1"/>
              </p:cNvSpPr>
              <p:nvPr/>
            </p:nvSpPr>
            <p:spPr bwMode="auto">
              <a:xfrm>
                <a:off x="1388" y="1310"/>
                <a:ext cx="2659" cy="223"/>
              </a:xfrm>
              <a:prstGeom prst="cube">
                <a:avLst>
                  <a:gd name="adj" fmla="val 15597"/>
                </a:avLst>
              </a:prstGeom>
              <a:solidFill>
                <a:srgbClr val="FFCC99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9266" name="Text Box 66"/>
              <p:cNvSpPr txBox="1">
                <a:spLocks noChangeArrowheads="1"/>
              </p:cNvSpPr>
              <p:nvPr/>
            </p:nvSpPr>
            <p:spPr bwMode="auto">
              <a:xfrm>
                <a:off x="1389" y="1324"/>
                <a:ext cx="2640" cy="189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pPr algn="ctr">
                  <a:spcBef>
                    <a:spcPct val="50000"/>
                  </a:spcBef>
                </a:pPr>
                <a:r>
                  <a:rPr lang="en-GB" sz="1200" b="1">
                    <a:latin typeface="Arial" charset="0"/>
                  </a:rPr>
                  <a:t>Interest expense</a:t>
                </a:r>
              </a:p>
            </p:txBody>
          </p:sp>
        </p:grpSp>
        <p:grpSp>
          <p:nvGrpSpPr>
            <p:cNvPr id="9223" name="Group 87"/>
            <p:cNvGrpSpPr>
              <a:grpSpLocks/>
            </p:cNvGrpSpPr>
            <p:nvPr/>
          </p:nvGrpSpPr>
          <p:grpSpPr bwMode="auto">
            <a:xfrm>
              <a:off x="1641" y="1630"/>
              <a:ext cx="2460" cy="312"/>
              <a:chOff x="1359" y="1624"/>
              <a:chExt cx="2692" cy="341"/>
            </a:xfrm>
          </p:grpSpPr>
          <p:sp>
            <p:nvSpPr>
              <p:cNvPr id="9263" name="AutoShape 63"/>
              <p:cNvSpPr>
                <a:spLocks noChangeArrowheads="1"/>
              </p:cNvSpPr>
              <p:nvPr/>
            </p:nvSpPr>
            <p:spPr bwMode="auto">
              <a:xfrm>
                <a:off x="1393" y="1624"/>
                <a:ext cx="2658" cy="325"/>
              </a:xfrm>
              <a:prstGeom prst="cube">
                <a:avLst>
                  <a:gd name="adj" fmla="val 13782"/>
                </a:avLst>
              </a:prstGeom>
              <a:solidFill>
                <a:srgbClr val="FFCC99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9264" name="Text Box 67"/>
              <p:cNvSpPr txBox="1">
                <a:spLocks noChangeArrowheads="1"/>
              </p:cNvSpPr>
              <p:nvPr/>
            </p:nvSpPr>
            <p:spPr bwMode="auto">
              <a:xfrm>
                <a:off x="1359" y="1650"/>
                <a:ext cx="2637" cy="315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pPr algn="ctr">
                  <a:spcBef>
                    <a:spcPct val="50000"/>
                  </a:spcBef>
                </a:pPr>
                <a:r>
                  <a:rPr lang="en-GB" sz="1200" b="1">
                    <a:latin typeface="Arial" charset="0"/>
                  </a:rPr>
                  <a:t>Increase (minus) or decrease (plus) in</a:t>
                </a:r>
                <a:br>
                  <a:rPr lang="en-GB" sz="1200" b="1">
                    <a:latin typeface="Arial" charset="0"/>
                  </a:rPr>
                </a:br>
                <a:r>
                  <a:rPr lang="en-GB" sz="1200" b="1">
                    <a:latin typeface="Arial" charset="0"/>
                  </a:rPr>
                  <a:t>inventories</a:t>
                </a:r>
              </a:p>
            </p:txBody>
          </p:sp>
        </p:grpSp>
        <p:grpSp>
          <p:nvGrpSpPr>
            <p:cNvPr id="9224" name="Group 91"/>
            <p:cNvGrpSpPr>
              <a:grpSpLocks/>
            </p:cNvGrpSpPr>
            <p:nvPr/>
          </p:nvGrpSpPr>
          <p:grpSpPr bwMode="auto">
            <a:xfrm>
              <a:off x="1671" y="2827"/>
              <a:ext cx="2430" cy="204"/>
              <a:chOff x="1398" y="2814"/>
              <a:chExt cx="2659" cy="223"/>
            </a:xfrm>
          </p:grpSpPr>
          <p:sp>
            <p:nvSpPr>
              <p:cNvPr id="9261" name="AutoShape 90"/>
              <p:cNvSpPr>
                <a:spLocks noChangeArrowheads="1"/>
              </p:cNvSpPr>
              <p:nvPr/>
            </p:nvSpPr>
            <p:spPr bwMode="auto">
              <a:xfrm>
                <a:off x="1398" y="2814"/>
                <a:ext cx="2659" cy="223"/>
              </a:xfrm>
              <a:prstGeom prst="cube">
                <a:avLst>
                  <a:gd name="adj" fmla="val 15597"/>
                </a:avLst>
              </a:prstGeom>
              <a:solidFill>
                <a:srgbClr val="FFCC99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9262" name="Text Box 70"/>
              <p:cNvSpPr txBox="1">
                <a:spLocks noChangeArrowheads="1"/>
              </p:cNvSpPr>
              <p:nvPr/>
            </p:nvSpPr>
            <p:spPr bwMode="auto">
              <a:xfrm>
                <a:off x="1469" y="2836"/>
                <a:ext cx="2503" cy="189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pPr algn="ctr">
                  <a:spcBef>
                    <a:spcPct val="50000"/>
                  </a:spcBef>
                </a:pPr>
                <a:r>
                  <a:rPr lang="en-GB" sz="1200" b="1">
                    <a:latin typeface="Arial" charset="0"/>
                  </a:rPr>
                  <a:t>Interest paid</a:t>
                </a:r>
              </a:p>
            </p:txBody>
          </p:sp>
        </p:grpSp>
        <p:grpSp>
          <p:nvGrpSpPr>
            <p:cNvPr id="9225" name="Group 95"/>
            <p:cNvGrpSpPr>
              <a:grpSpLocks/>
            </p:cNvGrpSpPr>
            <p:nvPr/>
          </p:nvGrpSpPr>
          <p:grpSpPr bwMode="auto">
            <a:xfrm>
              <a:off x="1660" y="3129"/>
              <a:ext cx="2441" cy="203"/>
              <a:chOff x="1362" y="3126"/>
              <a:chExt cx="2659" cy="223"/>
            </a:xfrm>
          </p:grpSpPr>
          <p:sp>
            <p:nvSpPr>
              <p:cNvPr id="9259" name="AutoShape 92"/>
              <p:cNvSpPr>
                <a:spLocks noChangeArrowheads="1"/>
              </p:cNvSpPr>
              <p:nvPr/>
            </p:nvSpPr>
            <p:spPr bwMode="auto">
              <a:xfrm>
                <a:off x="1362" y="3126"/>
                <a:ext cx="2659" cy="223"/>
              </a:xfrm>
              <a:prstGeom prst="cube">
                <a:avLst>
                  <a:gd name="adj" fmla="val 15597"/>
                </a:avLst>
              </a:prstGeom>
              <a:solidFill>
                <a:srgbClr val="FFCC99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9260" name="Text Box 71"/>
              <p:cNvSpPr txBox="1">
                <a:spLocks noChangeArrowheads="1"/>
              </p:cNvSpPr>
              <p:nvPr/>
            </p:nvSpPr>
            <p:spPr bwMode="auto">
              <a:xfrm>
                <a:off x="1380" y="3152"/>
                <a:ext cx="2637" cy="189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pPr algn="ctr">
                  <a:spcBef>
                    <a:spcPct val="50000"/>
                  </a:spcBef>
                </a:pPr>
                <a:r>
                  <a:rPr lang="en-GB" sz="1200" b="1">
                    <a:latin typeface="Arial" charset="0"/>
                  </a:rPr>
                  <a:t>Taxation paid</a:t>
                </a:r>
              </a:p>
            </p:txBody>
          </p:sp>
        </p:grpSp>
        <p:grpSp>
          <p:nvGrpSpPr>
            <p:cNvPr id="9226" name="Group 94"/>
            <p:cNvGrpSpPr>
              <a:grpSpLocks/>
            </p:cNvGrpSpPr>
            <p:nvPr/>
          </p:nvGrpSpPr>
          <p:grpSpPr bwMode="auto">
            <a:xfrm>
              <a:off x="1669" y="3434"/>
              <a:ext cx="2430" cy="203"/>
              <a:chOff x="1378" y="3544"/>
              <a:chExt cx="2659" cy="223"/>
            </a:xfrm>
          </p:grpSpPr>
          <p:sp>
            <p:nvSpPr>
              <p:cNvPr id="9257" name="AutoShape 93"/>
              <p:cNvSpPr>
                <a:spLocks noChangeArrowheads="1"/>
              </p:cNvSpPr>
              <p:nvPr/>
            </p:nvSpPr>
            <p:spPr bwMode="auto">
              <a:xfrm>
                <a:off x="1378" y="3544"/>
                <a:ext cx="2659" cy="223"/>
              </a:xfrm>
              <a:prstGeom prst="cube">
                <a:avLst>
                  <a:gd name="adj" fmla="val 15597"/>
                </a:avLst>
              </a:prstGeom>
              <a:solidFill>
                <a:srgbClr val="FFCC99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9258" name="Text Box 72"/>
              <p:cNvSpPr txBox="1">
                <a:spLocks noChangeArrowheads="1"/>
              </p:cNvSpPr>
              <p:nvPr/>
            </p:nvSpPr>
            <p:spPr bwMode="auto">
              <a:xfrm>
                <a:off x="1398" y="3569"/>
                <a:ext cx="2637" cy="190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pPr algn="ctr">
                  <a:spcBef>
                    <a:spcPct val="50000"/>
                  </a:spcBef>
                </a:pPr>
                <a:r>
                  <a:rPr lang="en-GB" sz="1200" b="1">
                    <a:latin typeface="Arial" charset="0"/>
                  </a:rPr>
                  <a:t>Dividend paid</a:t>
                </a:r>
              </a:p>
            </p:txBody>
          </p:sp>
        </p:grpSp>
        <p:sp>
          <p:nvSpPr>
            <p:cNvPr id="9227" name="Text Box 74"/>
            <p:cNvSpPr txBox="1">
              <a:spLocks noChangeArrowheads="1"/>
            </p:cNvSpPr>
            <p:nvPr/>
          </p:nvSpPr>
          <p:spPr bwMode="auto">
            <a:xfrm>
              <a:off x="2997" y="877"/>
              <a:ext cx="1065" cy="17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GB" sz="1200" b="1" i="1">
                  <a:latin typeface="Arial" charset="0"/>
                </a:rPr>
                <a:t>plus </a:t>
              </a:r>
            </a:p>
          </p:txBody>
        </p:sp>
        <p:grpSp>
          <p:nvGrpSpPr>
            <p:cNvPr id="9228" name="Group 97"/>
            <p:cNvGrpSpPr>
              <a:grpSpLocks/>
            </p:cNvGrpSpPr>
            <p:nvPr/>
          </p:nvGrpSpPr>
          <p:grpSpPr bwMode="auto">
            <a:xfrm>
              <a:off x="1670" y="1024"/>
              <a:ext cx="2429" cy="203"/>
              <a:chOff x="1385" y="942"/>
              <a:chExt cx="2658" cy="223"/>
            </a:xfrm>
          </p:grpSpPr>
          <p:sp>
            <p:nvSpPr>
              <p:cNvPr id="9255" name="AutoShape 78"/>
              <p:cNvSpPr>
                <a:spLocks noChangeArrowheads="1"/>
              </p:cNvSpPr>
              <p:nvPr/>
            </p:nvSpPr>
            <p:spPr bwMode="auto">
              <a:xfrm>
                <a:off x="1385" y="942"/>
                <a:ext cx="2658" cy="223"/>
              </a:xfrm>
              <a:prstGeom prst="cube">
                <a:avLst>
                  <a:gd name="adj" fmla="val 13782"/>
                </a:avLst>
              </a:prstGeom>
              <a:solidFill>
                <a:srgbClr val="FFCC99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9256" name="Text Box 82"/>
              <p:cNvSpPr txBox="1">
                <a:spLocks noChangeArrowheads="1"/>
              </p:cNvSpPr>
              <p:nvPr/>
            </p:nvSpPr>
            <p:spPr bwMode="auto">
              <a:xfrm>
                <a:off x="1395" y="957"/>
                <a:ext cx="2637" cy="189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pPr algn="ctr">
                  <a:spcBef>
                    <a:spcPct val="50000"/>
                  </a:spcBef>
                </a:pPr>
                <a:r>
                  <a:rPr lang="en-GB" sz="1200" b="1">
                    <a:latin typeface="Arial" charset="0"/>
                  </a:rPr>
                  <a:t>Depreciation expense</a:t>
                </a:r>
              </a:p>
            </p:txBody>
          </p:sp>
        </p:grpSp>
        <p:grpSp>
          <p:nvGrpSpPr>
            <p:cNvPr id="9229" name="Group 88"/>
            <p:cNvGrpSpPr>
              <a:grpSpLocks/>
            </p:cNvGrpSpPr>
            <p:nvPr/>
          </p:nvGrpSpPr>
          <p:grpSpPr bwMode="auto">
            <a:xfrm>
              <a:off x="1670" y="2029"/>
              <a:ext cx="2445" cy="302"/>
              <a:chOff x="1397" y="2006"/>
              <a:chExt cx="2675" cy="330"/>
            </a:xfrm>
          </p:grpSpPr>
          <p:sp>
            <p:nvSpPr>
              <p:cNvPr id="9253" name="AutoShape 85"/>
              <p:cNvSpPr>
                <a:spLocks noChangeArrowheads="1"/>
              </p:cNvSpPr>
              <p:nvPr/>
            </p:nvSpPr>
            <p:spPr bwMode="auto">
              <a:xfrm>
                <a:off x="1397" y="2006"/>
                <a:ext cx="2658" cy="325"/>
              </a:xfrm>
              <a:prstGeom prst="cube">
                <a:avLst>
                  <a:gd name="adj" fmla="val 13782"/>
                </a:avLst>
              </a:prstGeom>
              <a:solidFill>
                <a:srgbClr val="FFCC99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9254" name="Text Box 83"/>
              <p:cNvSpPr txBox="1">
                <a:spLocks noChangeArrowheads="1"/>
              </p:cNvSpPr>
              <p:nvPr/>
            </p:nvSpPr>
            <p:spPr bwMode="auto">
              <a:xfrm>
                <a:off x="1435" y="2021"/>
                <a:ext cx="2637" cy="315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pPr algn="ctr">
                  <a:spcBef>
                    <a:spcPct val="50000"/>
                  </a:spcBef>
                </a:pPr>
                <a:r>
                  <a:rPr lang="en-GB" sz="1200" b="1">
                    <a:latin typeface="Arial" charset="0"/>
                  </a:rPr>
                  <a:t>Increase (minus) or decrease (plus) in</a:t>
                </a:r>
                <a:br>
                  <a:rPr lang="en-GB" sz="1200" b="1">
                    <a:latin typeface="Arial" charset="0"/>
                  </a:rPr>
                </a:br>
                <a:r>
                  <a:rPr lang="en-GB" sz="1200" b="1">
                    <a:latin typeface="Arial" charset="0"/>
                  </a:rPr>
                  <a:t>receivables</a:t>
                </a:r>
              </a:p>
            </p:txBody>
          </p:sp>
        </p:grpSp>
        <p:grpSp>
          <p:nvGrpSpPr>
            <p:cNvPr id="9230" name="Group 89"/>
            <p:cNvGrpSpPr>
              <a:grpSpLocks/>
            </p:cNvGrpSpPr>
            <p:nvPr/>
          </p:nvGrpSpPr>
          <p:grpSpPr bwMode="auto">
            <a:xfrm>
              <a:off x="1670" y="2429"/>
              <a:ext cx="2429" cy="303"/>
              <a:chOff x="1379" y="2372"/>
              <a:chExt cx="2658" cy="332"/>
            </a:xfrm>
          </p:grpSpPr>
          <p:sp>
            <p:nvSpPr>
              <p:cNvPr id="9251" name="AutoShape 86"/>
              <p:cNvSpPr>
                <a:spLocks noChangeArrowheads="1"/>
              </p:cNvSpPr>
              <p:nvPr/>
            </p:nvSpPr>
            <p:spPr bwMode="auto">
              <a:xfrm>
                <a:off x="1379" y="2372"/>
                <a:ext cx="2658" cy="325"/>
              </a:xfrm>
              <a:prstGeom prst="cube">
                <a:avLst>
                  <a:gd name="adj" fmla="val 13782"/>
                </a:avLst>
              </a:prstGeom>
              <a:solidFill>
                <a:srgbClr val="FFCC99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9252" name="Text Box 84"/>
              <p:cNvSpPr txBox="1">
                <a:spLocks noChangeArrowheads="1"/>
              </p:cNvSpPr>
              <p:nvPr/>
            </p:nvSpPr>
            <p:spPr bwMode="auto">
              <a:xfrm>
                <a:off x="1499" y="2389"/>
                <a:ext cx="2348" cy="315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pPr algn="ctr">
                  <a:spcBef>
                    <a:spcPct val="50000"/>
                  </a:spcBef>
                </a:pPr>
                <a:r>
                  <a:rPr lang="en-GB" sz="1200" b="1">
                    <a:latin typeface="Arial" charset="0"/>
                  </a:rPr>
                  <a:t>Increase (plus) or decrease (minus) in payables</a:t>
                </a:r>
              </a:p>
            </p:txBody>
          </p:sp>
        </p:grpSp>
        <p:grpSp>
          <p:nvGrpSpPr>
            <p:cNvPr id="9231" name="Group 96"/>
            <p:cNvGrpSpPr>
              <a:grpSpLocks/>
            </p:cNvGrpSpPr>
            <p:nvPr/>
          </p:nvGrpSpPr>
          <p:grpSpPr bwMode="auto">
            <a:xfrm>
              <a:off x="1668" y="702"/>
              <a:ext cx="2430" cy="209"/>
              <a:chOff x="1388" y="574"/>
              <a:chExt cx="2659" cy="229"/>
            </a:xfrm>
          </p:grpSpPr>
          <p:sp>
            <p:nvSpPr>
              <p:cNvPr id="9249" name="AutoShape 80"/>
              <p:cNvSpPr>
                <a:spLocks noChangeArrowheads="1"/>
              </p:cNvSpPr>
              <p:nvPr/>
            </p:nvSpPr>
            <p:spPr bwMode="auto">
              <a:xfrm>
                <a:off x="1388" y="574"/>
                <a:ext cx="2659" cy="229"/>
              </a:xfrm>
              <a:prstGeom prst="cube">
                <a:avLst>
                  <a:gd name="adj" fmla="val 15597"/>
                </a:avLst>
              </a:prstGeom>
              <a:solidFill>
                <a:srgbClr val="FFCC99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9250" name="Text Box 81"/>
              <p:cNvSpPr txBox="1">
                <a:spLocks noChangeArrowheads="1"/>
              </p:cNvSpPr>
              <p:nvPr/>
            </p:nvSpPr>
            <p:spPr bwMode="auto">
              <a:xfrm>
                <a:off x="1599" y="600"/>
                <a:ext cx="2177" cy="190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pPr algn="ctr">
                  <a:spcBef>
                    <a:spcPct val="50000"/>
                  </a:spcBef>
                </a:pPr>
                <a:r>
                  <a:rPr lang="en-GB" sz="1200" b="1">
                    <a:latin typeface="Arial" charset="0"/>
                  </a:rPr>
                  <a:t>Net profit before taxation</a:t>
                </a:r>
              </a:p>
            </p:txBody>
          </p:sp>
        </p:grpSp>
        <p:sp>
          <p:nvSpPr>
            <p:cNvPr id="9232" name="AutoShape 101"/>
            <p:cNvSpPr>
              <a:spLocks noChangeArrowheads="1"/>
            </p:cNvSpPr>
            <p:nvPr/>
          </p:nvSpPr>
          <p:spPr bwMode="auto">
            <a:xfrm rot="5400000">
              <a:off x="2809" y="1207"/>
              <a:ext cx="132" cy="164"/>
            </a:xfrm>
            <a:prstGeom prst="rightArrow">
              <a:avLst>
                <a:gd name="adj1" fmla="val 50000"/>
                <a:gd name="adj2" fmla="val 25000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9233" name="AutoShape 102"/>
            <p:cNvSpPr>
              <a:spLocks noChangeArrowheads="1"/>
            </p:cNvSpPr>
            <p:nvPr/>
          </p:nvSpPr>
          <p:spPr bwMode="auto">
            <a:xfrm rot="5400000">
              <a:off x="2808" y="893"/>
              <a:ext cx="133" cy="164"/>
            </a:xfrm>
            <a:prstGeom prst="rightArrow">
              <a:avLst>
                <a:gd name="adj1" fmla="val 50000"/>
                <a:gd name="adj2" fmla="val 25000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9234" name="AutoShape 103"/>
            <p:cNvSpPr>
              <a:spLocks noChangeArrowheads="1"/>
            </p:cNvSpPr>
            <p:nvPr/>
          </p:nvSpPr>
          <p:spPr bwMode="auto">
            <a:xfrm rot="5400000">
              <a:off x="2812" y="1511"/>
              <a:ext cx="125" cy="164"/>
            </a:xfrm>
            <a:prstGeom prst="rightArrow">
              <a:avLst>
                <a:gd name="adj1" fmla="val 50000"/>
                <a:gd name="adj2" fmla="val 25000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9235" name="AutoShape 104"/>
            <p:cNvSpPr>
              <a:spLocks noChangeArrowheads="1"/>
            </p:cNvSpPr>
            <p:nvPr/>
          </p:nvSpPr>
          <p:spPr bwMode="auto">
            <a:xfrm rot="5400000">
              <a:off x="2812" y="1905"/>
              <a:ext cx="126" cy="164"/>
            </a:xfrm>
            <a:prstGeom prst="rightArrow">
              <a:avLst>
                <a:gd name="adj1" fmla="val 50000"/>
                <a:gd name="adj2" fmla="val 25000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9236" name="AutoShape 105"/>
            <p:cNvSpPr>
              <a:spLocks noChangeArrowheads="1"/>
            </p:cNvSpPr>
            <p:nvPr/>
          </p:nvSpPr>
          <p:spPr bwMode="auto">
            <a:xfrm rot="5400000">
              <a:off x="2812" y="2300"/>
              <a:ext cx="125" cy="164"/>
            </a:xfrm>
            <a:prstGeom prst="rightArrow">
              <a:avLst>
                <a:gd name="adj1" fmla="val 50000"/>
                <a:gd name="adj2" fmla="val 25000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9237" name="AutoShape 106"/>
            <p:cNvSpPr>
              <a:spLocks noChangeArrowheads="1"/>
            </p:cNvSpPr>
            <p:nvPr/>
          </p:nvSpPr>
          <p:spPr bwMode="auto">
            <a:xfrm rot="5400000">
              <a:off x="2809" y="2706"/>
              <a:ext cx="125" cy="163"/>
            </a:xfrm>
            <a:prstGeom prst="rightArrow">
              <a:avLst>
                <a:gd name="adj1" fmla="val 50000"/>
                <a:gd name="adj2" fmla="val 25000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9238" name="AutoShape 107"/>
            <p:cNvSpPr>
              <a:spLocks noChangeArrowheads="1"/>
            </p:cNvSpPr>
            <p:nvPr/>
          </p:nvSpPr>
          <p:spPr bwMode="auto">
            <a:xfrm rot="5400000">
              <a:off x="2809" y="3009"/>
              <a:ext cx="125" cy="163"/>
            </a:xfrm>
            <a:prstGeom prst="rightArrow">
              <a:avLst>
                <a:gd name="adj1" fmla="val 50000"/>
                <a:gd name="adj2" fmla="val 25000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9239" name="AutoShape 108"/>
            <p:cNvSpPr>
              <a:spLocks noChangeArrowheads="1"/>
            </p:cNvSpPr>
            <p:nvPr/>
          </p:nvSpPr>
          <p:spPr bwMode="auto">
            <a:xfrm rot="5400000">
              <a:off x="2809" y="3309"/>
              <a:ext cx="125" cy="163"/>
            </a:xfrm>
            <a:prstGeom prst="rightArrow">
              <a:avLst>
                <a:gd name="adj1" fmla="val 50000"/>
                <a:gd name="adj2" fmla="val 25000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9240" name="AutoShape 109"/>
            <p:cNvSpPr>
              <a:spLocks noChangeArrowheads="1"/>
            </p:cNvSpPr>
            <p:nvPr/>
          </p:nvSpPr>
          <p:spPr bwMode="auto">
            <a:xfrm rot="5400000">
              <a:off x="2812" y="3616"/>
              <a:ext cx="125" cy="164"/>
            </a:xfrm>
            <a:prstGeom prst="rightArrow">
              <a:avLst>
                <a:gd name="adj1" fmla="val 50000"/>
                <a:gd name="adj2" fmla="val 25000"/>
              </a:avLst>
            </a:prstGeom>
            <a:solidFill>
              <a:schemeClr val="tx1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9241" name="Text Box 114"/>
            <p:cNvSpPr txBox="1">
              <a:spLocks noChangeArrowheads="1"/>
            </p:cNvSpPr>
            <p:nvPr/>
          </p:nvSpPr>
          <p:spPr bwMode="auto">
            <a:xfrm>
              <a:off x="2997" y="1194"/>
              <a:ext cx="1065" cy="17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GB" sz="1200" b="1" i="1">
                  <a:latin typeface="Arial" charset="0"/>
                </a:rPr>
                <a:t>plus </a:t>
              </a:r>
            </a:p>
          </p:txBody>
        </p:sp>
        <p:sp>
          <p:nvSpPr>
            <p:cNvPr id="9242" name="Text Box 115"/>
            <p:cNvSpPr txBox="1">
              <a:spLocks noChangeArrowheads="1"/>
            </p:cNvSpPr>
            <p:nvPr/>
          </p:nvSpPr>
          <p:spPr bwMode="auto">
            <a:xfrm>
              <a:off x="2997" y="1498"/>
              <a:ext cx="1065" cy="17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GB" sz="1200" b="1" i="1">
                  <a:latin typeface="Arial" charset="0"/>
                </a:rPr>
                <a:t>plus or minus </a:t>
              </a:r>
            </a:p>
          </p:txBody>
        </p:sp>
        <p:sp>
          <p:nvSpPr>
            <p:cNvPr id="9243" name="Text Box 118"/>
            <p:cNvSpPr txBox="1">
              <a:spLocks noChangeArrowheads="1"/>
            </p:cNvSpPr>
            <p:nvPr/>
          </p:nvSpPr>
          <p:spPr bwMode="auto">
            <a:xfrm>
              <a:off x="2997" y="2684"/>
              <a:ext cx="1065" cy="17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GB" sz="1200" b="1" i="1">
                  <a:latin typeface="Arial" charset="0"/>
                </a:rPr>
                <a:t>less </a:t>
              </a:r>
            </a:p>
          </p:txBody>
        </p:sp>
        <p:sp>
          <p:nvSpPr>
            <p:cNvPr id="9244" name="Text Box 122"/>
            <p:cNvSpPr txBox="1">
              <a:spLocks noChangeArrowheads="1"/>
            </p:cNvSpPr>
            <p:nvPr/>
          </p:nvSpPr>
          <p:spPr bwMode="auto">
            <a:xfrm>
              <a:off x="2997" y="3594"/>
              <a:ext cx="1065" cy="17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GB" sz="1200" b="1" i="1">
                  <a:latin typeface="Arial" charset="0"/>
                </a:rPr>
                <a:t>equals</a:t>
              </a:r>
            </a:p>
          </p:txBody>
        </p:sp>
        <p:sp>
          <p:nvSpPr>
            <p:cNvPr id="9245" name="Text Box 123"/>
            <p:cNvSpPr txBox="1">
              <a:spLocks noChangeArrowheads="1"/>
            </p:cNvSpPr>
            <p:nvPr/>
          </p:nvSpPr>
          <p:spPr bwMode="auto">
            <a:xfrm>
              <a:off x="2997" y="1881"/>
              <a:ext cx="1065" cy="17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GB" sz="1200" b="1" i="1">
                  <a:latin typeface="Arial" charset="0"/>
                </a:rPr>
                <a:t>plus or minus </a:t>
              </a:r>
            </a:p>
          </p:txBody>
        </p:sp>
        <p:sp>
          <p:nvSpPr>
            <p:cNvPr id="9246" name="Text Box 124"/>
            <p:cNvSpPr txBox="1">
              <a:spLocks noChangeArrowheads="1"/>
            </p:cNvSpPr>
            <p:nvPr/>
          </p:nvSpPr>
          <p:spPr bwMode="auto">
            <a:xfrm>
              <a:off x="2997" y="2286"/>
              <a:ext cx="1065" cy="17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GB" sz="1200" b="1" i="1">
                  <a:latin typeface="Arial" charset="0"/>
                </a:rPr>
                <a:t>plus or minus </a:t>
              </a:r>
            </a:p>
          </p:txBody>
        </p:sp>
        <p:sp>
          <p:nvSpPr>
            <p:cNvPr id="9247" name="Text Box 125"/>
            <p:cNvSpPr txBox="1">
              <a:spLocks noChangeArrowheads="1"/>
            </p:cNvSpPr>
            <p:nvPr/>
          </p:nvSpPr>
          <p:spPr bwMode="auto">
            <a:xfrm>
              <a:off x="2997" y="2993"/>
              <a:ext cx="1065" cy="17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GB" sz="1200" b="1" i="1">
                  <a:latin typeface="Arial" charset="0"/>
                </a:rPr>
                <a:t>less </a:t>
              </a:r>
            </a:p>
          </p:txBody>
        </p:sp>
        <p:sp>
          <p:nvSpPr>
            <p:cNvPr id="9248" name="Text Box 126"/>
            <p:cNvSpPr txBox="1">
              <a:spLocks noChangeArrowheads="1"/>
            </p:cNvSpPr>
            <p:nvPr/>
          </p:nvSpPr>
          <p:spPr bwMode="auto">
            <a:xfrm>
              <a:off x="2997" y="3298"/>
              <a:ext cx="1065" cy="17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GB" sz="1200" b="1" i="1">
                  <a:latin typeface="Arial" charset="0"/>
                </a:rPr>
                <a:t>less </a:t>
              </a:r>
            </a:p>
          </p:txBody>
        </p:sp>
      </p:grp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ChangeArrowheads="1"/>
          </p:cNvSpPr>
          <p:nvPr/>
        </p:nvSpPr>
        <p:spPr bwMode="auto">
          <a:xfrm>
            <a:off x="444500" y="1060450"/>
            <a:ext cx="8293100" cy="228600"/>
          </a:xfrm>
          <a:prstGeom prst="rect">
            <a:avLst/>
          </a:prstGeom>
          <a:solidFill>
            <a:srgbClr val="EAEAEA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graphicFrame>
        <p:nvGraphicFramePr>
          <p:cNvPr id="17529" name="Group 121"/>
          <p:cNvGraphicFramePr>
            <a:graphicFrameLocks noGrp="1"/>
          </p:cNvGraphicFramePr>
          <p:nvPr/>
        </p:nvGraphicFramePr>
        <p:xfrm>
          <a:off x="584200" y="1352550"/>
          <a:ext cx="7750175" cy="3865563"/>
        </p:xfrm>
        <a:graphic>
          <a:graphicData uri="http://schemas.openxmlformats.org/drawingml/2006/table">
            <a:tbl>
              <a:tblPr/>
              <a:tblGrid>
                <a:gridCol w="5595938"/>
                <a:gridCol w="1092200"/>
                <a:gridCol w="1062037"/>
              </a:tblGrid>
              <a:tr h="344488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1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Cash flows from operating activities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Profit before taxation (after interest)</a:t>
                      </a: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                  193</a:t>
                      </a: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179388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Adjustments for:</a:t>
                      </a: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2301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Depreciation</a:t>
                      </a: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            79</a:t>
                      </a:r>
                      <a:endParaRPr kumimoji="0" lang="en-US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1793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Interest receivable</a:t>
                      </a: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sng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   (17)</a:t>
                      </a:r>
                      <a:endParaRPr kumimoji="0" lang="en-US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54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Interest payable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Increase in trade receivables</a:t>
                      </a:r>
                      <a:endParaRPr kumimoji="0" lang="en-GB" sz="1400" b="0" i="1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          23</a:t>
                      </a:r>
                    </a:p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(18)</a:t>
                      </a: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177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Decrease in trade payables</a:t>
                      </a: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(1)</a:t>
                      </a:r>
                      <a:endParaRPr kumimoji="0" lang="en-US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1793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Decrease in inventories</a:t>
                      </a: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sng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            </a:t>
                      </a:r>
                      <a:r>
                        <a:rPr kumimoji="0" lang="en-GB" sz="1400" b="0" i="0" u="sng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3</a:t>
                      </a:r>
                      <a:endParaRPr kumimoji="0" lang="en-US" sz="1400" b="0" i="0" u="sng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1793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Cash generated from operations</a:t>
                      </a:r>
                      <a:endParaRPr kumimoji="0" lang="en-GB" sz="1400" b="0" i="1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sng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        262</a:t>
                      </a: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93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Interest paid</a:t>
                      </a: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(23)</a:t>
                      </a:r>
                      <a:endParaRPr kumimoji="0" lang="en-US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1793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Taxation paid</a:t>
                      </a: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(39)</a:t>
                      </a:r>
                      <a:endParaRPr kumimoji="0" lang="en-US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93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Dividend paid</a:t>
                      </a: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0" i="0" u="sng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(50)</a:t>
                      </a:r>
                      <a:endParaRPr kumimoji="0" lang="en-US" sz="1400" b="0" i="0" u="sng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10275" name="Text Box 104"/>
          <p:cNvSpPr txBox="1">
            <a:spLocks noChangeArrowheads="1"/>
          </p:cNvSpPr>
          <p:nvPr/>
        </p:nvSpPr>
        <p:spPr bwMode="auto">
          <a:xfrm>
            <a:off x="406400" y="330200"/>
            <a:ext cx="8432800" cy="7318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b="1">
                <a:latin typeface="Arial" charset="0"/>
              </a:rPr>
              <a:t>Example 5.3</a:t>
            </a:r>
            <a:r>
              <a:rPr lang="en-GB" b="1" i="1">
                <a:solidFill>
                  <a:srgbClr val="CC0000"/>
                </a:solidFill>
                <a:latin typeface="Arial" charset="0"/>
              </a:rPr>
              <a:t>                  Torbryan plc</a:t>
            </a:r>
            <a:br>
              <a:rPr lang="en-GB" b="1" i="1">
                <a:solidFill>
                  <a:srgbClr val="CC0000"/>
                </a:solidFill>
                <a:latin typeface="Arial" charset="0"/>
              </a:rPr>
            </a:br>
            <a:r>
              <a:rPr lang="en-GB" sz="1800" b="1">
                <a:solidFill>
                  <a:srgbClr val="CC0000"/>
                </a:solidFill>
                <a:latin typeface="Arial" charset="0"/>
              </a:rPr>
              <a:t>                    </a:t>
            </a:r>
            <a:r>
              <a:rPr lang="en-GB" sz="1600" b="1">
                <a:latin typeface="Arial" charset="0"/>
              </a:rPr>
              <a:t>Cash flow statement for the year ended 31 December 2008</a:t>
            </a:r>
            <a:endParaRPr lang="en-GB" sz="1600">
              <a:latin typeface="Arial" charset="0"/>
            </a:endParaRPr>
          </a:p>
        </p:txBody>
      </p:sp>
      <p:sp>
        <p:nvSpPr>
          <p:cNvPr id="10276" name="Text Box 105"/>
          <p:cNvSpPr txBox="1">
            <a:spLocks noChangeArrowheads="1"/>
          </p:cNvSpPr>
          <p:nvPr/>
        </p:nvSpPr>
        <p:spPr bwMode="auto">
          <a:xfrm>
            <a:off x="7523163" y="1025525"/>
            <a:ext cx="10160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1300" b="1">
                <a:latin typeface="Arial" charset="0"/>
              </a:rPr>
              <a:t>     </a:t>
            </a:r>
            <a:r>
              <a:rPr lang="en-GB" sz="1400" b="1" i="1">
                <a:latin typeface="Arial" charset="0"/>
              </a:rPr>
              <a:t>£m</a:t>
            </a:r>
            <a:endParaRPr lang="en-US" sz="1400" b="1" i="1">
              <a:latin typeface="Arial" charset="0"/>
            </a:endParaRPr>
          </a:p>
        </p:txBody>
      </p:sp>
      <p:sp>
        <p:nvSpPr>
          <p:cNvPr id="10277" name="Rectangle 106"/>
          <p:cNvSpPr>
            <a:spLocks noChangeArrowheads="1"/>
          </p:cNvSpPr>
          <p:nvPr/>
        </p:nvSpPr>
        <p:spPr bwMode="auto">
          <a:xfrm>
            <a:off x="425450" y="5235575"/>
            <a:ext cx="8293100" cy="184150"/>
          </a:xfrm>
          <a:prstGeom prst="rect">
            <a:avLst/>
          </a:prstGeom>
          <a:solidFill>
            <a:srgbClr val="EAEAEA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ChangeArrowheads="1"/>
          </p:cNvSpPr>
          <p:nvPr/>
        </p:nvSpPr>
        <p:spPr bwMode="auto">
          <a:xfrm>
            <a:off x="444500" y="1073150"/>
            <a:ext cx="8293100" cy="228600"/>
          </a:xfrm>
          <a:prstGeom prst="rect">
            <a:avLst/>
          </a:prstGeom>
          <a:solidFill>
            <a:srgbClr val="EAEAEA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11267" name="Text Box 104"/>
          <p:cNvSpPr txBox="1">
            <a:spLocks noChangeArrowheads="1"/>
          </p:cNvSpPr>
          <p:nvPr/>
        </p:nvSpPr>
        <p:spPr bwMode="auto">
          <a:xfrm>
            <a:off x="406400" y="330200"/>
            <a:ext cx="8432800" cy="7318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b="1">
                <a:latin typeface="Arial" charset="0"/>
              </a:rPr>
              <a:t>Example 5.3</a:t>
            </a:r>
            <a:r>
              <a:rPr lang="en-GB" b="1" i="1">
                <a:solidFill>
                  <a:srgbClr val="CC0000"/>
                </a:solidFill>
                <a:latin typeface="Arial" charset="0"/>
              </a:rPr>
              <a:t>                  Torbryan plc</a:t>
            </a:r>
            <a:r>
              <a:rPr lang="en-GB" b="1">
                <a:solidFill>
                  <a:srgbClr val="CC0000"/>
                </a:solidFill>
                <a:latin typeface="Arial" charset="0"/>
              </a:rPr>
              <a:t> (Continued)</a:t>
            </a:r>
            <a:br>
              <a:rPr lang="en-GB" b="1">
                <a:solidFill>
                  <a:srgbClr val="CC0000"/>
                </a:solidFill>
                <a:latin typeface="Arial" charset="0"/>
              </a:rPr>
            </a:br>
            <a:r>
              <a:rPr lang="en-GB" sz="1800" b="1">
                <a:solidFill>
                  <a:srgbClr val="CC0000"/>
                </a:solidFill>
                <a:latin typeface="Arial" charset="0"/>
              </a:rPr>
              <a:t>                    </a:t>
            </a:r>
            <a:r>
              <a:rPr lang="en-GB" sz="1600" b="1">
                <a:latin typeface="Arial" charset="0"/>
              </a:rPr>
              <a:t>Cash flow statement for the year ended 31 December 2008</a:t>
            </a:r>
          </a:p>
        </p:txBody>
      </p:sp>
      <p:grpSp>
        <p:nvGrpSpPr>
          <p:cNvPr id="11268" name="Group 377"/>
          <p:cNvGrpSpPr>
            <a:grpSpLocks/>
          </p:cNvGrpSpPr>
          <p:nvPr/>
        </p:nvGrpSpPr>
        <p:grpSpPr bwMode="auto">
          <a:xfrm>
            <a:off x="533400" y="1012825"/>
            <a:ext cx="8247063" cy="4195763"/>
            <a:chOff x="336" y="590"/>
            <a:chExt cx="5195" cy="2643"/>
          </a:xfrm>
        </p:grpSpPr>
        <p:sp>
          <p:nvSpPr>
            <p:cNvPr id="11270" name="Rectangle 328"/>
            <p:cNvSpPr>
              <a:spLocks noChangeArrowheads="1"/>
            </p:cNvSpPr>
            <p:nvPr/>
          </p:nvSpPr>
          <p:spPr bwMode="auto">
            <a:xfrm>
              <a:off x="4679" y="1852"/>
              <a:ext cx="115" cy="217"/>
            </a:xfrm>
            <a:prstGeom prst="rect">
              <a:avLst/>
            </a:prstGeom>
            <a:solidFill>
              <a:schemeClr val="bg1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algn="r">
                <a:spcBef>
                  <a:spcPct val="20000"/>
                </a:spcBef>
              </a:pPr>
              <a:endParaRPr lang="en-US" sz="1400" u="sng">
                <a:latin typeface="Arial" charset="0"/>
              </a:endParaRPr>
            </a:p>
          </p:txBody>
        </p:sp>
        <p:sp>
          <p:nvSpPr>
            <p:cNvPr id="11271" name="Rectangle 326"/>
            <p:cNvSpPr>
              <a:spLocks noChangeArrowheads="1"/>
            </p:cNvSpPr>
            <p:nvPr/>
          </p:nvSpPr>
          <p:spPr bwMode="auto">
            <a:xfrm>
              <a:off x="4679" y="1635"/>
              <a:ext cx="115" cy="217"/>
            </a:xfrm>
            <a:prstGeom prst="rect">
              <a:avLst/>
            </a:prstGeom>
            <a:solidFill>
              <a:schemeClr val="bg1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algn="r">
                <a:spcBef>
                  <a:spcPct val="20000"/>
                </a:spcBef>
              </a:pPr>
              <a:endParaRPr lang="en-US" sz="1400">
                <a:latin typeface="Arial" charset="0"/>
              </a:endParaRPr>
            </a:p>
          </p:txBody>
        </p:sp>
        <p:sp>
          <p:nvSpPr>
            <p:cNvPr id="11272" name="Rectangle 324"/>
            <p:cNvSpPr>
              <a:spLocks noChangeArrowheads="1"/>
            </p:cNvSpPr>
            <p:nvPr/>
          </p:nvSpPr>
          <p:spPr bwMode="auto">
            <a:xfrm>
              <a:off x="4679" y="1278"/>
              <a:ext cx="115" cy="357"/>
            </a:xfrm>
            <a:prstGeom prst="rect">
              <a:avLst/>
            </a:prstGeom>
            <a:solidFill>
              <a:schemeClr val="bg1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algn="r">
                <a:spcBef>
                  <a:spcPct val="20000"/>
                </a:spcBef>
              </a:pPr>
              <a:endParaRPr lang="en-US" sz="1400" u="sng">
                <a:latin typeface="Arial" charset="0"/>
              </a:endParaRPr>
            </a:p>
          </p:txBody>
        </p:sp>
        <p:sp>
          <p:nvSpPr>
            <p:cNvPr id="11273" name="Rectangle 322"/>
            <p:cNvSpPr>
              <a:spLocks noChangeArrowheads="1"/>
            </p:cNvSpPr>
            <p:nvPr/>
          </p:nvSpPr>
          <p:spPr bwMode="auto">
            <a:xfrm>
              <a:off x="4679" y="1061"/>
              <a:ext cx="115" cy="217"/>
            </a:xfrm>
            <a:prstGeom prst="rect">
              <a:avLst/>
            </a:prstGeom>
            <a:solidFill>
              <a:schemeClr val="bg1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algn="r">
                <a:spcBef>
                  <a:spcPct val="20000"/>
                </a:spcBef>
              </a:pPr>
              <a:endParaRPr lang="en-US" sz="1400" u="sng">
                <a:latin typeface="Arial" charset="0"/>
              </a:endParaRPr>
            </a:p>
          </p:txBody>
        </p:sp>
        <p:sp>
          <p:nvSpPr>
            <p:cNvPr id="11274" name="Rectangle 320"/>
            <p:cNvSpPr>
              <a:spLocks noChangeArrowheads="1"/>
            </p:cNvSpPr>
            <p:nvPr/>
          </p:nvSpPr>
          <p:spPr bwMode="auto">
            <a:xfrm>
              <a:off x="4679" y="844"/>
              <a:ext cx="115" cy="217"/>
            </a:xfrm>
            <a:prstGeom prst="rect">
              <a:avLst/>
            </a:prstGeom>
            <a:solidFill>
              <a:schemeClr val="bg1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algn="ctr">
                <a:spcBef>
                  <a:spcPct val="20000"/>
                </a:spcBef>
              </a:pPr>
              <a:endParaRPr lang="en-US" sz="1400" u="sng">
                <a:latin typeface="Arial" charset="0"/>
              </a:endParaRPr>
            </a:p>
          </p:txBody>
        </p:sp>
        <p:sp>
          <p:nvSpPr>
            <p:cNvPr id="11275" name="Rectangle 308"/>
            <p:cNvSpPr>
              <a:spLocks noChangeArrowheads="1"/>
            </p:cNvSpPr>
            <p:nvPr/>
          </p:nvSpPr>
          <p:spPr bwMode="auto">
            <a:xfrm>
              <a:off x="4794" y="2720"/>
              <a:ext cx="607" cy="513"/>
            </a:xfrm>
            <a:prstGeom prst="rect">
              <a:avLst/>
            </a:prstGeom>
            <a:solidFill>
              <a:schemeClr val="bg1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algn="ctr">
                <a:spcBef>
                  <a:spcPct val="20000"/>
                </a:spcBef>
              </a:pPr>
              <a:r>
                <a:rPr lang="en-GB" sz="1400">
                  <a:latin typeface="Arial" charset="0"/>
                </a:rPr>
                <a:t>         </a:t>
              </a:r>
              <a:r>
                <a:rPr lang="en-GB" sz="1400" u="sng">
                  <a:latin typeface="Arial" charset="0"/>
                </a:rPr>
                <a:t>12</a:t>
              </a:r>
            </a:p>
            <a:p>
              <a:pPr algn="r">
                <a:spcBef>
                  <a:spcPct val="20000"/>
                </a:spcBef>
              </a:pPr>
              <a:r>
                <a:rPr lang="en-GB" sz="1400" u="sng">
                  <a:latin typeface="Arial" charset="0"/>
                </a:rPr>
                <a:t>(68)</a:t>
              </a:r>
            </a:p>
            <a:p>
              <a:pPr algn="r">
                <a:spcBef>
                  <a:spcPct val="20000"/>
                </a:spcBef>
              </a:pPr>
              <a:r>
                <a:rPr lang="en-GB" sz="1400" u="sng">
                  <a:latin typeface="Arial" charset="0"/>
                </a:rPr>
                <a:t>(56)</a:t>
              </a:r>
            </a:p>
          </p:txBody>
        </p:sp>
        <p:sp>
          <p:nvSpPr>
            <p:cNvPr id="11276" name="Rectangle 307"/>
            <p:cNvSpPr>
              <a:spLocks noChangeArrowheads="1"/>
            </p:cNvSpPr>
            <p:nvPr/>
          </p:nvSpPr>
          <p:spPr bwMode="auto">
            <a:xfrm>
              <a:off x="4794" y="2503"/>
              <a:ext cx="607" cy="217"/>
            </a:xfrm>
            <a:prstGeom prst="rect">
              <a:avLst/>
            </a:prstGeom>
            <a:solidFill>
              <a:schemeClr val="bg1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algn="r">
                <a:spcBef>
                  <a:spcPct val="20000"/>
                </a:spcBef>
              </a:pPr>
              <a:r>
                <a:rPr lang="en-GB" sz="1400" u="sng">
                  <a:latin typeface="Arial" charset="0"/>
                </a:rPr>
                <a:t>(60)</a:t>
              </a:r>
              <a:endParaRPr lang="en-US" sz="1400" u="sng">
                <a:latin typeface="Arial" charset="0"/>
              </a:endParaRPr>
            </a:p>
          </p:txBody>
        </p:sp>
        <p:sp>
          <p:nvSpPr>
            <p:cNvPr id="11277" name="Rectangle 306"/>
            <p:cNvSpPr>
              <a:spLocks noChangeArrowheads="1"/>
            </p:cNvSpPr>
            <p:nvPr/>
          </p:nvSpPr>
          <p:spPr bwMode="auto">
            <a:xfrm>
              <a:off x="4794" y="2286"/>
              <a:ext cx="607" cy="217"/>
            </a:xfrm>
            <a:prstGeom prst="rect">
              <a:avLst/>
            </a:prstGeom>
            <a:solidFill>
              <a:schemeClr val="bg1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algn="ctr">
                <a:spcBef>
                  <a:spcPct val="20000"/>
                </a:spcBef>
              </a:pPr>
              <a:r>
                <a:rPr lang="en-GB" sz="1400">
                  <a:latin typeface="Arial" charset="0"/>
                </a:rPr>
                <a:t>         </a:t>
              </a:r>
              <a:r>
                <a:rPr lang="en-GB" sz="1400" u="sng">
                  <a:latin typeface="Arial" charset="0"/>
                </a:rPr>
                <a:t>90</a:t>
              </a:r>
              <a:r>
                <a:rPr lang="en-GB" sz="1400">
                  <a:latin typeface="Arial" charset="0"/>
                </a:rPr>
                <a:t>         </a:t>
              </a:r>
            </a:p>
          </p:txBody>
        </p:sp>
        <p:sp>
          <p:nvSpPr>
            <p:cNvPr id="11278" name="Rectangle 305"/>
            <p:cNvSpPr>
              <a:spLocks noChangeArrowheads="1"/>
            </p:cNvSpPr>
            <p:nvPr/>
          </p:nvSpPr>
          <p:spPr bwMode="auto">
            <a:xfrm>
              <a:off x="4794" y="2069"/>
              <a:ext cx="607" cy="217"/>
            </a:xfrm>
            <a:prstGeom prst="rect">
              <a:avLst/>
            </a:prstGeom>
            <a:solidFill>
              <a:schemeClr val="bg1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algn="r">
                <a:spcBef>
                  <a:spcPct val="20000"/>
                </a:spcBef>
              </a:pPr>
              <a:r>
                <a:rPr lang="en-GB" sz="1400">
                  <a:latin typeface="Arial" charset="0"/>
                </a:rPr>
                <a:t>(150)</a:t>
              </a:r>
            </a:p>
          </p:txBody>
        </p:sp>
        <p:sp>
          <p:nvSpPr>
            <p:cNvPr id="11279" name="Rectangle 304"/>
            <p:cNvSpPr>
              <a:spLocks noChangeArrowheads="1"/>
            </p:cNvSpPr>
            <p:nvPr/>
          </p:nvSpPr>
          <p:spPr bwMode="auto">
            <a:xfrm>
              <a:off x="4794" y="1852"/>
              <a:ext cx="607" cy="217"/>
            </a:xfrm>
            <a:prstGeom prst="rect">
              <a:avLst/>
            </a:prstGeom>
            <a:solidFill>
              <a:schemeClr val="bg1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algn="r">
                <a:spcBef>
                  <a:spcPct val="20000"/>
                </a:spcBef>
              </a:pPr>
              <a:endParaRPr lang="en-US" sz="1400">
                <a:latin typeface="Arial" charset="0"/>
              </a:endParaRPr>
            </a:p>
          </p:txBody>
        </p:sp>
        <p:sp>
          <p:nvSpPr>
            <p:cNvPr id="11280" name="Rectangle 303"/>
            <p:cNvSpPr>
              <a:spLocks noChangeArrowheads="1"/>
            </p:cNvSpPr>
            <p:nvPr/>
          </p:nvSpPr>
          <p:spPr bwMode="auto">
            <a:xfrm>
              <a:off x="4794" y="1635"/>
              <a:ext cx="607" cy="217"/>
            </a:xfrm>
            <a:prstGeom prst="rect">
              <a:avLst/>
            </a:prstGeom>
            <a:solidFill>
              <a:schemeClr val="bg1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algn="r">
                <a:spcBef>
                  <a:spcPct val="20000"/>
                </a:spcBef>
              </a:pPr>
              <a:r>
                <a:rPr lang="en-GB" sz="1400" u="sng">
                  <a:latin typeface="Arial" charset="0"/>
                </a:rPr>
                <a:t>(78)</a:t>
              </a:r>
              <a:endParaRPr lang="en-US" sz="1400" u="sng">
                <a:latin typeface="Arial" charset="0"/>
              </a:endParaRPr>
            </a:p>
          </p:txBody>
        </p:sp>
        <p:sp>
          <p:nvSpPr>
            <p:cNvPr id="11281" name="Rectangle 302"/>
            <p:cNvSpPr>
              <a:spLocks noChangeArrowheads="1"/>
            </p:cNvSpPr>
            <p:nvPr/>
          </p:nvSpPr>
          <p:spPr bwMode="auto">
            <a:xfrm>
              <a:off x="4794" y="1278"/>
              <a:ext cx="607" cy="357"/>
            </a:xfrm>
            <a:prstGeom prst="rect">
              <a:avLst/>
            </a:prstGeom>
            <a:solidFill>
              <a:schemeClr val="bg1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algn="r">
                <a:spcBef>
                  <a:spcPct val="20000"/>
                </a:spcBef>
              </a:pPr>
              <a:r>
                <a:rPr lang="en-GB" sz="1400">
                  <a:latin typeface="Arial" charset="0"/>
                </a:rPr>
                <a:t>(95)</a:t>
              </a:r>
            </a:p>
            <a:p>
              <a:pPr algn="ctr">
                <a:spcBef>
                  <a:spcPct val="20000"/>
                </a:spcBef>
              </a:pPr>
              <a:r>
                <a:rPr lang="en-GB" sz="1400">
                  <a:latin typeface="Arial" charset="0"/>
                </a:rPr>
                <a:t>          </a:t>
              </a:r>
              <a:r>
                <a:rPr lang="en-GB" sz="1400" u="sng">
                  <a:latin typeface="Arial" charset="0"/>
                </a:rPr>
                <a:t>17</a:t>
              </a:r>
            </a:p>
          </p:txBody>
        </p:sp>
        <p:sp>
          <p:nvSpPr>
            <p:cNvPr id="11282" name="Rectangle 301"/>
            <p:cNvSpPr>
              <a:spLocks noChangeArrowheads="1"/>
            </p:cNvSpPr>
            <p:nvPr/>
          </p:nvSpPr>
          <p:spPr bwMode="auto">
            <a:xfrm>
              <a:off x="4794" y="1061"/>
              <a:ext cx="607" cy="217"/>
            </a:xfrm>
            <a:prstGeom prst="rect">
              <a:avLst/>
            </a:prstGeom>
            <a:solidFill>
              <a:schemeClr val="bg1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algn="r">
                <a:spcBef>
                  <a:spcPct val="20000"/>
                </a:spcBef>
              </a:pPr>
              <a:endParaRPr lang="en-US" sz="1400" u="sng">
                <a:latin typeface="Arial" charset="0"/>
              </a:endParaRPr>
            </a:p>
          </p:txBody>
        </p:sp>
        <p:sp>
          <p:nvSpPr>
            <p:cNvPr id="11283" name="Rectangle 300"/>
            <p:cNvSpPr>
              <a:spLocks noChangeArrowheads="1"/>
            </p:cNvSpPr>
            <p:nvPr/>
          </p:nvSpPr>
          <p:spPr bwMode="auto">
            <a:xfrm>
              <a:off x="4794" y="844"/>
              <a:ext cx="607" cy="217"/>
            </a:xfrm>
            <a:prstGeom prst="rect">
              <a:avLst/>
            </a:prstGeom>
            <a:solidFill>
              <a:schemeClr val="bg1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algn="ctr">
                <a:spcBef>
                  <a:spcPct val="20000"/>
                </a:spcBef>
              </a:pPr>
              <a:r>
                <a:rPr lang="en-GB" sz="1400">
                  <a:latin typeface="Arial" charset="0"/>
                </a:rPr>
                <a:t>        </a:t>
              </a:r>
              <a:r>
                <a:rPr lang="en-GB" sz="1400" u="sng">
                  <a:latin typeface="Arial" charset="0"/>
                </a:rPr>
                <a:t>150</a:t>
              </a:r>
              <a:endParaRPr lang="en-US" sz="1400" u="sng">
                <a:latin typeface="Arial" charset="0"/>
              </a:endParaRPr>
            </a:p>
          </p:txBody>
        </p:sp>
        <p:sp>
          <p:nvSpPr>
            <p:cNvPr id="11284" name="Rectangle 298"/>
            <p:cNvSpPr>
              <a:spLocks noChangeArrowheads="1"/>
            </p:cNvSpPr>
            <p:nvPr/>
          </p:nvSpPr>
          <p:spPr bwMode="auto">
            <a:xfrm>
              <a:off x="336" y="844"/>
              <a:ext cx="4343" cy="217"/>
            </a:xfrm>
            <a:prstGeom prst="rect">
              <a:avLst/>
            </a:prstGeom>
            <a:solidFill>
              <a:schemeClr val="bg1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spcBef>
                  <a:spcPct val="20000"/>
                </a:spcBef>
              </a:pPr>
              <a:r>
                <a:rPr lang="en-GB" sz="1400" b="1">
                  <a:latin typeface="Arial" charset="0"/>
                </a:rPr>
                <a:t>Net cash from operating activities</a:t>
              </a:r>
            </a:p>
          </p:txBody>
        </p:sp>
        <p:sp>
          <p:nvSpPr>
            <p:cNvPr id="11285" name="Rectangle 296"/>
            <p:cNvSpPr>
              <a:spLocks noChangeArrowheads="1"/>
            </p:cNvSpPr>
            <p:nvPr/>
          </p:nvSpPr>
          <p:spPr bwMode="auto">
            <a:xfrm>
              <a:off x="336" y="1061"/>
              <a:ext cx="4343" cy="217"/>
            </a:xfrm>
            <a:prstGeom prst="rect">
              <a:avLst/>
            </a:prstGeom>
            <a:solidFill>
              <a:schemeClr val="bg1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spcBef>
                  <a:spcPct val="20000"/>
                </a:spcBef>
              </a:pPr>
              <a:r>
                <a:rPr lang="en-GB" sz="1400" b="1" i="1">
                  <a:latin typeface="Arial" charset="0"/>
                </a:rPr>
                <a:t>Cash flows from investing activities</a:t>
              </a:r>
            </a:p>
          </p:txBody>
        </p:sp>
        <p:sp>
          <p:nvSpPr>
            <p:cNvPr id="11286" name="Rectangle 294"/>
            <p:cNvSpPr>
              <a:spLocks noChangeArrowheads="1"/>
            </p:cNvSpPr>
            <p:nvPr/>
          </p:nvSpPr>
          <p:spPr bwMode="auto">
            <a:xfrm>
              <a:off x="336" y="1278"/>
              <a:ext cx="4343" cy="357"/>
            </a:xfrm>
            <a:prstGeom prst="rect">
              <a:avLst/>
            </a:prstGeom>
            <a:solidFill>
              <a:schemeClr val="bg1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spcBef>
                  <a:spcPct val="20000"/>
                </a:spcBef>
              </a:pPr>
              <a:r>
                <a:rPr lang="en-GB" sz="1400">
                  <a:latin typeface="Arial" charset="0"/>
                </a:rPr>
                <a:t>Payments to acquire tangible non-current assets</a:t>
              </a:r>
            </a:p>
            <a:p>
              <a:pPr>
                <a:spcBef>
                  <a:spcPct val="20000"/>
                </a:spcBef>
              </a:pPr>
              <a:r>
                <a:rPr lang="en-GB" sz="1400">
                  <a:latin typeface="Arial" charset="0"/>
                </a:rPr>
                <a:t>Interest received</a:t>
              </a:r>
              <a:endParaRPr lang="en-US" sz="1400">
                <a:latin typeface="Arial" charset="0"/>
              </a:endParaRPr>
            </a:p>
          </p:txBody>
        </p:sp>
        <p:sp>
          <p:nvSpPr>
            <p:cNvPr id="11287" name="Rectangle 292"/>
            <p:cNvSpPr>
              <a:spLocks noChangeArrowheads="1"/>
            </p:cNvSpPr>
            <p:nvPr/>
          </p:nvSpPr>
          <p:spPr bwMode="auto">
            <a:xfrm>
              <a:off x="336" y="1635"/>
              <a:ext cx="4343" cy="217"/>
            </a:xfrm>
            <a:prstGeom prst="rect">
              <a:avLst/>
            </a:prstGeom>
            <a:solidFill>
              <a:schemeClr val="bg1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spcBef>
                  <a:spcPct val="20000"/>
                </a:spcBef>
              </a:pPr>
              <a:r>
                <a:rPr lang="en-GB" sz="1400" b="1">
                  <a:latin typeface="Arial" charset="0"/>
                </a:rPr>
                <a:t>Net cash used in investing activities</a:t>
              </a:r>
            </a:p>
          </p:txBody>
        </p:sp>
        <p:sp>
          <p:nvSpPr>
            <p:cNvPr id="11288" name="Rectangle 290"/>
            <p:cNvSpPr>
              <a:spLocks noChangeArrowheads="1"/>
            </p:cNvSpPr>
            <p:nvPr/>
          </p:nvSpPr>
          <p:spPr bwMode="auto">
            <a:xfrm>
              <a:off x="336" y="1852"/>
              <a:ext cx="4343" cy="217"/>
            </a:xfrm>
            <a:prstGeom prst="rect">
              <a:avLst/>
            </a:prstGeom>
            <a:solidFill>
              <a:schemeClr val="bg1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spcBef>
                  <a:spcPct val="20000"/>
                </a:spcBef>
              </a:pPr>
              <a:r>
                <a:rPr lang="en-GB" sz="1400" b="1" i="1">
                  <a:latin typeface="Arial" charset="0"/>
                </a:rPr>
                <a:t>Cash flows from financing activities</a:t>
              </a:r>
            </a:p>
          </p:txBody>
        </p:sp>
        <p:sp>
          <p:nvSpPr>
            <p:cNvPr id="11289" name="Rectangle 288"/>
            <p:cNvSpPr>
              <a:spLocks noChangeArrowheads="1"/>
            </p:cNvSpPr>
            <p:nvPr/>
          </p:nvSpPr>
          <p:spPr bwMode="auto">
            <a:xfrm>
              <a:off x="336" y="2069"/>
              <a:ext cx="4458" cy="217"/>
            </a:xfrm>
            <a:prstGeom prst="rect">
              <a:avLst/>
            </a:prstGeom>
            <a:solidFill>
              <a:schemeClr val="bg1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spcBef>
                  <a:spcPct val="20000"/>
                </a:spcBef>
              </a:pPr>
              <a:r>
                <a:rPr lang="en-GB" sz="1400">
                  <a:latin typeface="Arial" charset="0"/>
                </a:rPr>
                <a:t>Repayments of loan notes</a:t>
              </a:r>
            </a:p>
          </p:txBody>
        </p:sp>
        <p:sp>
          <p:nvSpPr>
            <p:cNvPr id="11290" name="Rectangle 287"/>
            <p:cNvSpPr>
              <a:spLocks noChangeArrowheads="1"/>
            </p:cNvSpPr>
            <p:nvPr/>
          </p:nvSpPr>
          <p:spPr bwMode="auto">
            <a:xfrm>
              <a:off x="4181" y="2286"/>
              <a:ext cx="613" cy="217"/>
            </a:xfrm>
            <a:prstGeom prst="rect">
              <a:avLst/>
            </a:prstGeom>
            <a:solidFill>
              <a:schemeClr val="bg1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algn="r">
                <a:spcBef>
                  <a:spcPct val="20000"/>
                </a:spcBef>
              </a:pPr>
              <a:endParaRPr lang="en-US" sz="1400">
                <a:latin typeface="Arial" charset="0"/>
              </a:endParaRPr>
            </a:p>
          </p:txBody>
        </p:sp>
        <p:sp>
          <p:nvSpPr>
            <p:cNvPr id="11291" name="Rectangle 286"/>
            <p:cNvSpPr>
              <a:spLocks noChangeArrowheads="1"/>
            </p:cNvSpPr>
            <p:nvPr/>
          </p:nvSpPr>
          <p:spPr bwMode="auto">
            <a:xfrm>
              <a:off x="336" y="2286"/>
              <a:ext cx="3845" cy="217"/>
            </a:xfrm>
            <a:prstGeom prst="rect">
              <a:avLst/>
            </a:prstGeom>
            <a:solidFill>
              <a:schemeClr val="bg1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spcBef>
                  <a:spcPct val="20000"/>
                </a:spcBef>
              </a:pPr>
              <a:r>
                <a:rPr lang="en-GB" sz="1400">
                  <a:latin typeface="Arial" charset="0"/>
                </a:rPr>
                <a:t>Issue of ordinary shares    </a:t>
              </a:r>
            </a:p>
          </p:txBody>
        </p:sp>
        <p:sp>
          <p:nvSpPr>
            <p:cNvPr id="11292" name="Rectangle 285"/>
            <p:cNvSpPr>
              <a:spLocks noChangeArrowheads="1"/>
            </p:cNvSpPr>
            <p:nvPr/>
          </p:nvSpPr>
          <p:spPr bwMode="auto">
            <a:xfrm>
              <a:off x="4181" y="2503"/>
              <a:ext cx="613" cy="217"/>
            </a:xfrm>
            <a:prstGeom prst="rect">
              <a:avLst/>
            </a:prstGeom>
            <a:solidFill>
              <a:schemeClr val="bg1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algn="r">
                <a:spcBef>
                  <a:spcPct val="20000"/>
                </a:spcBef>
              </a:pPr>
              <a:endParaRPr lang="en-US" sz="1400">
                <a:latin typeface="Arial" charset="0"/>
              </a:endParaRPr>
            </a:p>
          </p:txBody>
        </p:sp>
        <p:sp>
          <p:nvSpPr>
            <p:cNvPr id="11293" name="Rectangle 284"/>
            <p:cNvSpPr>
              <a:spLocks noChangeArrowheads="1"/>
            </p:cNvSpPr>
            <p:nvPr/>
          </p:nvSpPr>
          <p:spPr bwMode="auto">
            <a:xfrm>
              <a:off x="336" y="2503"/>
              <a:ext cx="3845" cy="217"/>
            </a:xfrm>
            <a:prstGeom prst="rect">
              <a:avLst/>
            </a:prstGeom>
            <a:solidFill>
              <a:schemeClr val="bg1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spcBef>
                  <a:spcPct val="20000"/>
                </a:spcBef>
              </a:pPr>
              <a:r>
                <a:rPr lang="en-GB" sz="1400" b="1">
                  <a:latin typeface="Arial" charset="0"/>
                </a:rPr>
                <a:t>Net cash used in financing activities</a:t>
              </a:r>
            </a:p>
          </p:txBody>
        </p:sp>
        <p:sp>
          <p:nvSpPr>
            <p:cNvPr id="11294" name="Rectangle 283"/>
            <p:cNvSpPr>
              <a:spLocks noChangeArrowheads="1"/>
            </p:cNvSpPr>
            <p:nvPr/>
          </p:nvSpPr>
          <p:spPr bwMode="auto">
            <a:xfrm>
              <a:off x="4181" y="2720"/>
              <a:ext cx="613" cy="513"/>
            </a:xfrm>
            <a:prstGeom prst="rect">
              <a:avLst/>
            </a:prstGeom>
            <a:solidFill>
              <a:schemeClr val="bg1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algn="r">
                <a:spcBef>
                  <a:spcPct val="20000"/>
                </a:spcBef>
              </a:pPr>
              <a:endParaRPr lang="en-US" sz="1400">
                <a:latin typeface="Arial" charset="0"/>
              </a:endParaRPr>
            </a:p>
          </p:txBody>
        </p:sp>
        <p:sp>
          <p:nvSpPr>
            <p:cNvPr id="11295" name="Rectangle 282"/>
            <p:cNvSpPr>
              <a:spLocks noChangeArrowheads="1"/>
            </p:cNvSpPr>
            <p:nvPr/>
          </p:nvSpPr>
          <p:spPr bwMode="auto">
            <a:xfrm>
              <a:off x="336" y="2720"/>
              <a:ext cx="3845" cy="513"/>
            </a:xfrm>
            <a:prstGeom prst="rect">
              <a:avLst/>
            </a:prstGeom>
            <a:solidFill>
              <a:schemeClr val="bg1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spcBef>
                  <a:spcPct val="20000"/>
                </a:spcBef>
              </a:pPr>
              <a:r>
                <a:rPr lang="en-GB" sz="1400" b="1">
                  <a:latin typeface="Arial" charset="0"/>
                </a:rPr>
                <a:t>Net increase in cash and cash equivalents</a:t>
              </a:r>
            </a:p>
            <a:p>
              <a:pPr>
                <a:spcBef>
                  <a:spcPct val="20000"/>
                </a:spcBef>
              </a:pPr>
              <a:r>
                <a:rPr lang="en-GB" sz="1400" b="1">
                  <a:latin typeface="Arial" charset="0"/>
                </a:rPr>
                <a:t>Cash and cash equivalents at 1 January 2008</a:t>
              </a:r>
            </a:p>
            <a:p>
              <a:pPr>
                <a:spcBef>
                  <a:spcPct val="20000"/>
                </a:spcBef>
              </a:pPr>
              <a:r>
                <a:rPr lang="en-GB" sz="1400" b="1">
                  <a:latin typeface="Arial" charset="0"/>
                </a:rPr>
                <a:t>Cash and cash equivalents at 31 December 2008</a:t>
              </a:r>
            </a:p>
          </p:txBody>
        </p:sp>
        <p:sp>
          <p:nvSpPr>
            <p:cNvPr id="11296" name="Line 61"/>
            <p:cNvSpPr>
              <a:spLocks noChangeShapeType="1"/>
            </p:cNvSpPr>
            <p:nvPr/>
          </p:nvSpPr>
          <p:spPr bwMode="auto">
            <a:xfrm>
              <a:off x="336" y="844"/>
              <a:ext cx="4458" cy="0"/>
            </a:xfrm>
            <a:prstGeom prst="line">
              <a:avLst/>
            </a:prstGeom>
            <a:noFill/>
            <a:ln w="12700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297" name="Line 62"/>
            <p:cNvSpPr>
              <a:spLocks noChangeShapeType="1"/>
            </p:cNvSpPr>
            <p:nvPr/>
          </p:nvSpPr>
          <p:spPr bwMode="auto">
            <a:xfrm>
              <a:off x="336" y="3233"/>
              <a:ext cx="3845" cy="0"/>
            </a:xfrm>
            <a:prstGeom prst="line">
              <a:avLst/>
            </a:prstGeom>
            <a:noFill/>
            <a:ln w="28575" cap="sq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298" name="Line 63"/>
            <p:cNvSpPr>
              <a:spLocks noChangeShapeType="1"/>
            </p:cNvSpPr>
            <p:nvPr/>
          </p:nvSpPr>
          <p:spPr bwMode="auto">
            <a:xfrm>
              <a:off x="336" y="844"/>
              <a:ext cx="0" cy="2389"/>
            </a:xfrm>
            <a:prstGeom prst="line">
              <a:avLst/>
            </a:prstGeom>
            <a:noFill/>
            <a:ln w="28575" cap="sq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299" name="Line 64"/>
            <p:cNvSpPr>
              <a:spLocks noChangeShapeType="1"/>
            </p:cNvSpPr>
            <p:nvPr/>
          </p:nvSpPr>
          <p:spPr bwMode="auto">
            <a:xfrm>
              <a:off x="4794" y="844"/>
              <a:ext cx="607" cy="0"/>
            </a:xfrm>
            <a:prstGeom prst="line">
              <a:avLst/>
            </a:prstGeom>
            <a:noFill/>
            <a:ln w="28575" cap="sq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300" name="Line 65"/>
            <p:cNvSpPr>
              <a:spLocks noChangeShapeType="1"/>
            </p:cNvSpPr>
            <p:nvPr/>
          </p:nvSpPr>
          <p:spPr bwMode="auto">
            <a:xfrm>
              <a:off x="5401" y="844"/>
              <a:ext cx="0" cy="2389"/>
            </a:xfrm>
            <a:prstGeom prst="line">
              <a:avLst/>
            </a:prstGeom>
            <a:noFill/>
            <a:ln w="28575" cap="sq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301" name="Line 91"/>
            <p:cNvSpPr>
              <a:spLocks noChangeShapeType="1"/>
            </p:cNvSpPr>
            <p:nvPr/>
          </p:nvSpPr>
          <p:spPr bwMode="auto">
            <a:xfrm>
              <a:off x="4181" y="3233"/>
              <a:ext cx="1220" cy="0"/>
            </a:xfrm>
            <a:prstGeom prst="line">
              <a:avLst/>
            </a:prstGeom>
            <a:noFill/>
            <a:ln w="28575" cap="sq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302" name="Text Box 105"/>
            <p:cNvSpPr txBox="1">
              <a:spLocks noChangeArrowheads="1"/>
            </p:cNvSpPr>
            <p:nvPr/>
          </p:nvSpPr>
          <p:spPr bwMode="auto">
            <a:xfrm>
              <a:off x="4891" y="590"/>
              <a:ext cx="640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1300" b="1">
                  <a:latin typeface="Arial" charset="0"/>
                </a:rPr>
                <a:t> </a:t>
              </a:r>
              <a:r>
                <a:rPr lang="en-GB" sz="1400" b="1" i="1">
                  <a:latin typeface="Arial" charset="0"/>
                </a:rPr>
                <a:t>£m</a:t>
              </a:r>
              <a:endParaRPr lang="en-US" sz="1400" b="1" i="1">
                <a:latin typeface="Arial" charset="0"/>
              </a:endParaRPr>
            </a:p>
          </p:txBody>
        </p:sp>
      </p:grpSp>
      <p:sp>
        <p:nvSpPr>
          <p:cNvPr id="11269" name="Rectangle 106"/>
          <p:cNvSpPr>
            <a:spLocks noChangeArrowheads="1"/>
          </p:cNvSpPr>
          <p:nvPr/>
        </p:nvSpPr>
        <p:spPr bwMode="auto">
          <a:xfrm>
            <a:off x="425450" y="5311775"/>
            <a:ext cx="8293100" cy="184150"/>
          </a:xfrm>
          <a:prstGeom prst="rect">
            <a:avLst/>
          </a:prstGeom>
          <a:solidFill>
            <a:srgbClr val="EAEAEA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8463" name="Group 31"/>
          <p:cNvGraphicFramePr>
            <a:graphicFrameLocks noGrp="1"/>
          </p:cNvGraphicFramePr>
          <p:nvPr/>
        </p:nvGraphicFramePr>
        <p:xfrm>
          <a:off x="774700" y="1349375"/>
          <a:ext cx="7615238" cy="2084388"/>
        </p:xfrm>
        <a:graphic>
          <a:graphicData uri="http://schemas.openxmlformats.org/drawingml/2006/table">
            <a:tbl>
              <a:tblPr/>
              <a:tblGrid>
                <a:gridCol w="5499100"/>
                <a:gridCol w="1073150"/>
                <a:gridCol w="1042988"/>
              </a:tblGrid>
              <a:tr h="179388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</a:t>
                      </a: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1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    £m</a:t>
                      </a:r>
                      <a:endParaRPr kumimoji="0" lang="en-US" sz="1400" b="1" i="1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</a:tr>
              <a:tr h="2635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2047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Overdraft balance at 1 January 2008</a:t>
                      </a: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         (68)</a:t>
                      </a:r>
                      <a:endParaRPr kumimoji="0" lang="en-US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03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Net cash </a:t>
                      </a:r>
                      <a:r>
                        <a:rPr kumimoji="0" lang="en-GB" sz="1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inflow</a:t>
                      </a: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sng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         </a:t>
                      </a:r>
                      <a:r>
                        <a:rPr kumimoji="0" lang="en-GB" sz="1400" b="0" i="0" u="sng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12</a:t>
                      </a:r>
                      <a:endParaRPr kumimoji="0" lang="en-US" sz="1400" b="0" i="0" u="sng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3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Overdraft balance at 31 December 2008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400" b="0" i="1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sng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0" i="0" u="sng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(56)</a:t>
                      </a:r>
                      <a:endParaRPr kumimoji="0" lang="en-US" sz="1400" b="0" i="0" u="sng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93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1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sng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sng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</a:tr>
            </a:tbl>
          </a:graphicData>
        </a:graphic>
      </p:graphicFrame>
      <p:sp>
        <p:nvSpPr>
          <p:cNvPr id="12308" name="Text Box 30"/>
          <p:cNvSpPr txBox="1">
            <a:spLocks noChangeArrowheads="1"/>
          </p:cNvSpPr>
          <p:nvPr/>
        </p:nvSpPr>
        <p:spPr bwMode="auto">
          <a:xfrm>
            <a:off x="350838" y="330200"/>
            <a:ext cx="843280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GB" b="1">
                <a:latin typeface="Arial" charset="0"/>
              </a:rPr>
              <a:t>Example 5.3</a:t>
            </a:r>
            <a:r>
              <a:rPr lang="en-GB" b="1" i="1">
                <a:solidFill>
                  <a:srgbClr val="CC0000"/>
                </a:solidFill>
                <a:latin typeface="Arial" charset="0"/>
              </a:rPr>
              <a:t>                  Torbryan plc</a:t>
            </a:r>
            <a:r>
              <a:rPr lang="en-GB" b="1">
                <a:solidFill>
                  <a:srgbClr val="CC0000"/>
                </a:solidFill>
                <a:latin typeface="Arial" charset="0"/>
              </a:rPr>
              <a:t> (Continued)</a:t>
            </a:r>
            <a:br>
              <a:rPr lang="en-GB" b="1">
                <a:solidFill>
                  <a:srgbClr val="CC0000"/>
                </a:solidFill>
                <a:latin typeface="Arial" charset="0"/>
              </a:rPr>
            </a:br>
            <a:r>
              <a:rPr lang="en-GB" sz="800" b="1" i="1">
                <a:solidFill>
                  <a:srgbClr val="CC0000"/>
                </a:solidFill>
                <a:latin typeface="Arial" charset="0"/>
              </a:rPr>
              <a:t/>
            </a:r>
            <a:br>
              <a:rPr lang="en-GB" sz="800" b="1" i="1">
                <a:solidFill>
                  <a:srgbClr val="CC0000"/>
                </a:solidFill>
                <a:latin typeface="Arial" charset="0"/>
              </a:rPr>
            </a:br>
            <a:r>
              <a:rPr lang="en-GB" sz="1800" b="1">
                <a:solidFill>
                  <a:srgbClr val="CC0000"/>
                </a:solidFill>
                <a:latin typeface="Arial" charset="0"/>
              </a:rPr>
              <a:t>      </a:t>
            </a:r>
            <a:r>
              <a:rPr lang="en-GB" sz="1600" b="1">
                <a:latin typeface="Arial" charset="0"/>
              </a:rPr>
              <a:t>Analysis of cash and cash equivalents during the year ended 31 December 2008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Default Design">
  <a:themeElements>
    <a:clrScheme name="Default Design 2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Default Design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333</TotalTime>
  <Words>626</Words>
  <Application>Microsoft Office PowerPoint</Application>
  <PresentationFormat>On-screen Show (4:3)</PresentationFormat>
  <Paragraphs>135</Paragraphs>
  <Slides>11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</vt:vector>
  </TitlesOfParts>
  <Company>Home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Mr Atrill</dc:creator>
  <cp:lastModifiedBy>Administrator</cp:lastModifiedBy>
  <cp:revision>54</cp:revision>
  <dcterms:created xsi:type="dcterms:W3CDTF">2000-10-12T16:15:45Z</dcterms:created>
  <dcterms:modified xsi:type="dcterms:W3CDTF">2017-09-20T15:55:23Z</dcterms:modified>
</cp:coreProperties>
</file>