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1" r:id="rId4"/>
    <p:sldId id="263" r:id="rId5"/>
    <p:sldId id="262" r:id="rId6"/>
    <p:sldId id="265" r:id="rId7"/>
    <p:sldId id="264" r:id="rId8"/>
    <p:sldId id="266" r:id="rId9"/>
    <p:sldId id="267" r:id="rId10"/>
    <p:sldId id="258" r:id="rId11"/>
    <p:sldId id="260" r:id="rId12"/>
    <p:sldId id="25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406" autoAdjust="0"/>
  </p:normalViewPr>
  <p:slideViewPr>
    <p:cSldViewPr snapToGrid="0">
      <p:cViewPr varScale="1">
        <p:scale>
          <a:sx n="59" d="100"/>
          <a:sy n="59" d="100"/>
        </p:scale>
        <p:origin x="11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9794E-BDF1-42A7-8E4E-04A37DD0B499}" type="datetimeFigureOut">
              <a:rPr lang="en-IN" smtClean="0"/>
              <a:t>20-05-2023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E002D-68C8-429C-A81F-5DC519235681}" type="slidenum">
              <a:rPr lang="en-IN" smtClean="0"/>
              <a:t>‹#›</a:t>
            </a:fld>
            <a:endParaRPr lang="en-IN"/>
          </a:p>
        </p:txBody>
      </p:sp>
    </p:spTree>
    <p:extLst>
      <p:ext uri="{BB962C8B-B14F-4D97-AF65-F5344CB8AC3E}">
        <p14:creationId xmlns:p14="http://schemas.microsoft.com/office/powerpoint/2010/main" val="1186905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Marriott International comprises 121000 workers as well as 53% of the workers being women and 43% employees are men (Zippia.com, 2023). Furthermore, 17% Marriott International workers have been Hispanic. </a:t>
            </a:r>
            <a:r>
              <a:rPr lang="en-GB" sz="1200" kern="1200" dirty="0">
                <a:solidFill>
                  <a:schemeClr val="tx1"/>
                </a:solidFill>
                <a:effectLst/>
                <a:latin typeface="+mn-lt"/>
                <a:ea typeface="+mn-ea"/>
                <a:cs typeface="+mn-cs"/>
              </a:rPr>
              <a:t>The most well-known race or nationality in Marriott International has been 59%. 13% of Marriott International workers have been black African American as such. The wider portfolio of brands holds a 7&amp;frac 12% market share of hotel rooms in the U.S. as well as only more than 3% of the $300 billion international market on the whole (Marriott.gcs-web.com, 2023). Marriott International has reported operating income add up to $951 million at the first quarter of 2023 compared to 2022 first quarter reported operating income of $558 million (Marriott.gcs-web.com, 2023). In addition, the reported entire income totalled $757 million at the first quarter of 2023 compared to the 2022 first quarter reported total income of $377 million as such.</a:t>
            </a:r>
            <a:endParaRPr lang="en-IN" sz="1200" kern="1200" dirty="0">
              <a:solidFill>
                <a:schemeClr val="tx1"/>
              </a:solidFill>
              <a:effectLst/>
              <a:latin typeface="+mn-lt"/>
              <a:ea typeface="+mn-ea"/>
              <a:cs typeface="+mn-cs"/>
            </a:endParaRPr>
          </a:p>
          <a:p>
            <a:endParaRPr lang="en-US" dirty="0"/>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2</a:t>
            </a:fld>
            <a:endParaRPr lang="en-IN"/>
          </a:p>
        </p:txBody>
      </p:sp>
    </p:spTree>
    <p:extLst>
      <p:ext uri="{BB962C8B-B14F-4D97-AF65-F5344CB8AC3E}">
        <p14:creationId xmlns:p14="http://schemas.microsoft.com/office/powerpoint/2010/main" val="3497292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reported entire income totalled $757 million at the first quarter of 2023 compared to the 2022 first quarter reported total income of $377 million as such.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3</a:t>
            </a:fld>
            <a:endParaRPr lang="en-IN"/>
          </a:p>
        </p:txBody>
      </p:sp>
    </p:spTree>
    <p:extLst>
      <p:ext uri="{BB962C8B-B14F-4D97-AF65-F5344CB8AC3E}">
        <p14:creationId xmlns:p14="http://schemas.microsoft.com/office/powerpoint/2010/main" val="190667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emphasizes on the consumers who have been looking for a silence along with the luxury atmosphere in their lodgings. The consumers in JW Marriott have been mainly self-defined, advanced as well as individualistic </a:t>
            </a:r>
            <a:r>
              <a:rPr lang="en-US" dirty="0" err="1"/>
              <a:t>travellers</a:t>
            </a:r>
            <a:r>
              <a:rPr lang="en-US" dirty="0"/>
              <a:t> who have been wanting to spend additional money at their lodgings along with the human beings traveling at a business tour as such. Moreover, Marriott International has built up various target markets within its sector by mainly targeting the needfulness of its consumers on the whole (Wood, 2015). The target market has been the group of individuals recognized as being possible consumers in a business at JW Marriott. </a:t>
            </a:r>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4</a:t>
            </a:fld>
            <a:endParaRPr lang="en-IN"/>
          </a:p>
        </p:txBody>
      </p:sp>
    </p:spTree>
    <p:extLst>
      <p:ext uri="{BB962C8B-B14F-4D97-AF65-F5344CB8AC3E}">
        <p14:creationId xmlns:p14="http://schemas.microsoft.com/office/powerpoint/2010/main" val="2812197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The scope of guest services offered by JW Marriott has been substantial as well as the hotel makes a collaborated effort to make sure that the guests possess all the things they require and demand as such.  There have been more opportunities along with scopes for guest service in offering the consumers an enjoyable experience mainly at the global hotels (Walker, 2013). </a:t>
            </a:r>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5</a:t>
            </a:fld>
            <a:endParaRPr lang="en-IN"/>
          </a:p>
        </p:txBody>
      </p:sp>
    </p:spTree>
    <p:extLst>
      <p:ext uri="{BB962C8B-B14F-4D97-AF65-F5344CB8AC3E}">
        <p14:creationId xmlns:p14="http://schemas.microsoft.com/office/powerpoint/2010/main" val="2038017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Facilities provided to the guests- JW Marriott provides lodging, spa, dining, and fitness center benefits as well as hosts the place for marriages, meetings along with events. Some other facilities are free </a:t>
            </a:r>
            <a:r>
              <a:rPr lang="en-US" dirty="0" err="1"/>
              <a:t>wifi</a:t>
            </a:r>
            <a:r>
              <a:rPr lang="en-US" dirty="0"/>
              <a:t>, pets, parking facilities, air conditioning rooms, pool, Wi-Fi at lobby, smart TV, toiletries, towels, stationeries, coffee table and several others (</a:t>
            </a:r>
            <a:r>
              <a:rPr lang="en-US" dirty="0" err="1"/>
              <a:t>Vallen</a:t>
            </a:r>
            <a:r>
              <a:rPr lang="en-US" dirty="0"/>
              <a:t> et al., 2014). </a:t>
            </a:r>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6</a:t>
            </a:fld>
            <a:endParaRPr lang="en-IN"/>
          </a:p>
        </p:txBody>
      </p:sp>
    </p:spTree>
    <p:extLst>
      <p:ext uri="{BB962C8B-B14F-4D97-AF65-F5344CB8AC3E}">
        <p14:creationId xmlns:p14="http://schemas.microsoft.com/office/powerpoint/2010/main" val="1817879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Furthermore, by offering higher consumer service, the international hotel enterprises could recover consumer investment prices, promote brand loyalty as well as maintain talent on the whole. The consumer service has been necessary in the hotel sectors since it has been frequently the first as well as last communications the guest could have with a business as such. Hence, considering the function and role of guest services in a hotel is important (People 1st, 2017).</a:t>
            </a:r>
            <a:endParaRPr lang="en-IN" dirty="0"/>
          </a:p>
          <a:p>
            <a:endParaRPr lang="en-IN" dirty="0"/>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7</a:t>
            </a:fld>
            <a:endParaRPr lang="en-IN"/>
          </a:p>
        </p:txBody>
      </p:sp>
    </p:spTree>
    <p:extLst>
      <p:ext uri="{BB962C8B-B14F-4D97-AF65-F5344CB8AC3E}">
        <p14:creationId xmlns:p14="http://schemas.microsoft.com/office/powerpoint/2010/main" val="2246865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significant in addressing along with enhancing the complaints of the consumers in JW Marriott Hotel in the U.K. The consumer service has been crucial since it motivates consumer devotion as well as makes the work of the staff convenient and easier (O'Fallon and Rutherford, 2010). Furthermore, by offering higher consumer service, the international hotel enterprises could recover consumer investment prices, promote brand loyalty as well as maintain talent on the whole. The consumer service has been necessary in the hotel sectors since it has been frequently the first as well as last communications the guest could have with a business as such. Hence, considering the function and role of guest services in a hotel is important (People 1st, 2017).</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8</a:t>
            </a:fld>
            <a:endParaRPr lang="en-IN"/>
          </a:p>
        </p:txBody>
      </p:sp>
    </p:spTree>
    <p:extLst>
      <p:ext uri="{BB962C8B-B14F-4D97-AF65-F5344CB8AC3E}">
        <p14:creationId xmlns:p14="http://schemas.microsoft.com/office/powerpoint/2010/main" val="2098558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Offering hospitality in meeting the requirements of the guests includes an optimistic attitude along with arrangement of services which makes the staying of the guests enjoyable as such. By providing the greatest possible hospitality level to the guest the hoteliers could assist them in having a fun vacation or dynamic business tour as well. It has been significant that the guests remember their stay at JW Marriott Hotel in an optimistic manner. </a:t>
            </a:r>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9</a:t>
            </a:fld>
            <a:endParaRPr lang="en-IN"/>
          </a:p>
        </p:txBody>
      </p:sp>
    </p:spTree>
    <p:extLst>
      <p:ext uri="{BB962C8B-B14F-4D97-AF65-F5344CB8AC3E}">
        <p14:creationId xmlns:p14="http://schemas.microsoft.com/office/powerpoint/2010/main" val="501475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Trustworthy safety policies- Apart from the general safety measures, the guest can expect more customized safety and protection such as the measures emphasized on specific guests like children, women along with old persons in a global hotel (JW Marriott). </a:t>
            </a:r>
          </a:p>
          <a:p>
            <a:r>
              <a:rPr lang="en-US" dirty="0"/>
              <a:t>Effective communication- The convenient and easy accessibility towards communication processes has been the least along with first expectations the guest could expect from an international hotel. In these ways, the international hotels meet the guest expectations on the whole (O’Gorman, 2010). </a:t>
            </a:r>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10</a:t>
            </a:fld>
            <a:endParaRPr lang="en-IN"/>
          </a:p>
        </p:txBody>
      </p:sp>
    </p:spTree>
    <p:extLst>
      <p:ext uri="{BB962C8B-B14F-4D97-AF65-F5344CB8AC3E}">
        <p14:creationId xmlns:p14="http://schemas.microsoft.com/office/powerpoint/2010/main" val="3024944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been essential in identifying the key consumers of JW Marriott. Moreover, the scope, nature along with role of guest service and facilities which has been offered to the guests by JW Marriott has been highlighted. </a:t>
            </a:r>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11</a:t>
            </a:fld>
            <a:endParaRPr lang="en-IN"/>
          </a:p>
        </p:txBody>
      </p:sp>
    </p:spTree>
    <p:extLst>
      <p:ext uri="{BB962C8B-B14F-4D97-AF65-F5344CB8AC3E}">
        <p14:creationId xmlns:p14="http://schemas.microsoft.com/office/powerpoint/2010/main" val="1585324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err="1"/>
              <a:t>Swarbrooke</a:t>
            </a:r>
            <a:r>
              <a:rPr lang="en-IN" dirty="0"/>
              <a:t> J &amp; Horner S 2011. Consumer Behaviour in Tourism 2nd Ed, Oxford, Butterworth. https://api.taylorfrancis.com/v4/content/books/mono/download?identifierName=isbn&amp;identifierValue=9781003046721&amp;type=previewpdf </a:t>
            </a:r>
          </a:p>
          <a:p>
            <a:r>
              <a:rPr lang="en-IN" dirty="0" err="1"/>
              <a:t>Tesone</a:t>
            </a:r>
            <a:r>
              <a:rPr lang="en-IN" dirty="0"/>
              <a:t>, V. 2014. Principles of Management for the Hospitality Industry, Butterworth </a:t>
            </a:r>
            <a:r>
              <a:rPr lang="en-IN" dirty="0" err="1"/>
              <a:t>Heineman</a:t>
            </a:r>
            <a:r>
              <a:rPr lang="en-IN" dirty="0"/>
              <a:t>, Oxford</a:t>
            </a:r>
          </a:p>
          <a:p>
            <a:r>
              <a:rPr lang="en-IN" dirty="0" err="1"/>
              <a:t>Vallen</a:t>
            </a:r>
            <a:r>
              <a:rPr lang="en-IN" dirty="0"/>
              <a:t>, G.K. &amp; </a:t>
            </a:r>
            <a:r>
              <a:rPr lang="en-IN" dirty="0" err="1"/>
              <a:t>Vallen</a:t>
            </a:r>
            <a:r>
              <a:rPr lang="en-IN" dirty="0"/>
              <a:t>, Jerome J. 2014. Check-in check-out: managing hotel operations Ninth edition.; Pearson new </a:t>
            </a:r>
            <a:r>
              <a:rPr lang="en-IN" dirty="0" err="1"/>
              <a:t>international.,http</a:t>
            </a:r>
            <a:r>
              <a:rPr lang="en-IN" dirty="0"/>
              <a:t>://m20677150222.austincc.edu/syllabus/documents/HAMG_1313_frontofficeprocedures_master_syllabus2011v1.doc</a:t>
            </a:r>
          </a:p>
          <a:p>
            <a:r>
              <a:rPr lang="en-IN" dirty="0"/>
              <a:t>Walker, J. 2013. Introduction to Hospitality Management, Pearson, London. https://pdfuni.com/sample/PoliticsSociology/PS601-700/PS609/sample%EF%BC%8DIntroduction%20to%20Hospitality%207th%207E.pdf </a:t>
            </a:r>
          </a:p>
          <a:p>
            <a:endParaRPr lang="en-IN" dirty="0"/>
          </a:p>
        </p:txBody>
      </p:sp>
      <p:sp>
        <p:nvSpPr>
          <p:cNvPr id="4" name="Slide Number Placeholder 3"/>
          <p:cNvSpPr>
            <a:spLocks noGrp="1"/>
          </p:cNvSpPr>
          <p:nvPr>
            <p:ph type="sldNum" sz="quarter" idx="10"/>
          </p:nvPr>
        </p:nvSpPr>
        <p:spPr/>
        <p:txBody>
          <a:bodyPr/>
          <a:lstStyle/>
          <a:p>
            <a:fld id="{1A8E002D-68C8-429C-A81F-5DC519235681}" type="slidenum">
              <a:rPr lang="en-IN" smtClean="0"/>
              <a:t>12</a:t>
            </a:fld>
            <a:endParaRPr lang="en-IN"/>
          </a:p>
        </p:txBody>
      </p:sp>
    </p:spTree>
    <p:extLst>
      <p:ext uri="{BB962C8B-B14F-4D97-AF65-F5344CB8AC3E}">
        <p14:creationId xmlns:p14="http://schemas.microsoft.com/office/powerpoint/2010/main" val="3884081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8C4A6EC-A65D-47F2-83FC-1CF94C6814C2}" type="datetimeFigureOut">
              <a:rPr lang="en-IN" smtClean="0"/>
              <a:t>20-05-2023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102936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8C4A6EC-A65D-47F2-83FC-1CF94C6814C2}" type="datetimeFigureOut">
              <a:rPr lang="en-IN" smtClean="0"/>
              <a:t>20-05-2023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3806763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C4A6EC-A65D-47F2-83FC-1CF94C6814C2}" type="datetimeFigureOut">
              <a:rPr lang="en-IN" smtClean="0"/>
              <a:t>20-05-2023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1651421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8C4A6EC-A65D-47F2-83FC-1CF94C6814C2}" type="datetimeFigureOut">
              <a:rPr lang="en-IN" smtClean="0"/>
              <a:t>20-05-2023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1939189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8C4A6EC-A65D-47F2-83FC-1CF94C6814C2}" type="datetimeFigureOut">
              <a:rPr lang="en-IN" smtClean="0"/>
              <a:t>20-05-2023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2968087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8C4A6EC-A65D-47F2-83FC-1CF94C6814C2}" type="datetimeFigureOut">
              <a:rPr lang="en-IN" smtClean="0"/>
              <a:t>20-05-2023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549990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C4A6EC-A65D-47F2-83FC-1CF94C6814C2}" type="datetimeFigureOut">
              <a:rPr lang="en-IN" smtClean="0"/>
              <a:t>20-05-2023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2518074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C4A6EC-A65D-47F2-83FC-1CF94C6814C2}" type="datetimeFigureOut">
              <a:rPr lang="en-IN" smtClean="0"/>
              <a:t>20-05-2023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3186647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C4A6EC-A65D-47F2-83FC-1CF94C6814C2}" type="datetimeFigureOut">
              <a:rPr lang="en-IN" smtClean="0"/>
              <a:t>20-05-2023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1503481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8C4A6EC-A65D-47F2-83FC-1CF94C6814C2}" type="datetimeFigureOut">
              <a:rPr lang="en-IN" smtClean="0"/>
              <a:t>20-05-2023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502673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8C4A6EC-A65D-47F2-83FC-1CF94C6814C2}" type="datetimeFigureOut">
              <a:rPr lang="en-IN" smtClean="0"/>
              <a:t>20-05-2023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4D6E12A-B126-47F7-B989-60771C4C91D8}" type="slidenum">
              <a:rPr lang="en-IN" smtClean="0"/>
              <a:t>‹#›</a:t>
            </a:fld>
            <a:endParaRPr lang="en-IN"/>
          </a:p>
        </p:txBody>
      </p:sp>
    </p:spTree>
    <p:extLst>
      <p:ext uri="{BB962C8B-B14F-4D97-AF65-F5344CB8AC3E}">
        <p14:creationId xmlns:p14="http://schemas.microsoft.com/office/powerpoint/2010/main" val="610517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C4A6EC-A65D-47F2-83FC-1CF94C6814C2}" type="datetimeFigureOut">
              <a:rPr lang="en-IN" smtClean="0"/>
              <a:t>20-05-2023</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D6E12A-B126-47F7-B989-60771C4C91D8}" type="slidenum">
              <a:rPr lang="en-IN" smtClean="0"/>
              <a:t>‹#›</a:t>
            </a:fld>
            <a:endParaRPr lang="en-IN"/>
          </a:p>
        </p:txBody>
      </p:sp>
    </p:spTree>
    <p:extLst>
      <p:ext uri="{BB962C8B-B14F-4D97-AF65-F5344CB8AC3E}">
        <p14:creationId xmlns:p14="http://schemas.microsoft.com/office/powerpoint/2010/main" val="1933426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dspace.vnbrims.org:13000/jspui/bitstream/123456789/4864/1/Service%20Operations%20Management%20Improving%20Service%20Delivery.pdf" TargetMode="External"/><Relationship Id="rId13" Type="http://schemas.openxmlformats.org/officeDocument/2006/relationships/hyperlink" Target="https://pdfuni.com/sample/PoliticsSociology/PS601-700/PS609/sample%EF%BC%8DIntroduction%20to%20Hospitality%207th%207E.pdf" TargetMode="External"/><Relationship Id="rId3" Type="http://schemas.openxmlformats.org/officeDocument/2006/relationships/image" Target="../media/image12.png"/><Relationship Id="rId7" Type="http://schemas.openxmlformats.org/officeDocument/2006/relationships/hyperlink" Target="https://books.google.com/books?hl=en&amp;lr=&amp;id=iXOcCgAAQBAJ&amp;oi=fnd&amp;pg=PT7&amp;dq=Heppell,+M.+(2015)+Five+Star+Service:+How+to+deliver+Exceptional+Customer+Service,+Pearson,+London&amp;ots=uC-xre5nd9&amp;sig=1tgCHov0rzVVyiUKswYGo35-Hxc" TargetMode="External"/><Relationship Id="rId12" Type="http://schemas.openxmlformats.org/officeDocument/2006/relationships/hyperlink" Target="http://m20677150222.austincc.edu/syllabus/documents/HAMG_1313_frontofficeprocedures_master_syllabus2011v1.doc"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zippia.com/marriott-international-careers-7125/demographics/" TargetMode="External"/><Relationship Id="rId11" Type="http://schemas.openxmlformats.org/officeDocument/2006/relationships/hyperlink" Target="https://api.taylorfrancis.com/v4/content/books/mono/download?identifierName=isbn&amp;identifierValue=9781003046721&amp;type=previewpdf" TargetMode="External"/><Relationship Id="rId5" Type="http://schemas.openxmlformats.org/officeDocument/2006/relationships/hyperlink" Target="https://marriott.gcs-web.com/news-releases/news-release-details/marriott-international-reports-first-quarter-2023-results-and#:~:text=Marriott's%20reported%20operating%20income%20totaled,net%20income%20of%20%24377%20million%20" TargetMode="External"/><Relationship Id="rId10" Type="http://schemas.openxmlformats.org/officeDocument/2006/relationships/hyperlink" Target="https://books.google.com/books?hl=en&amp;lr=&amp;id=G0AnmDecKpQC&amp;oi=fnd&amp;pg=PR15&amp;dq=O'Fallon,+M.J.+and+Rutherford,+D.G.,+2010.+Hotel+management+and+operations,+5th+Ed,+John+Wiley+&amp;+Sons.&amp;ots=sq3zmLhyIw&amp;sig=quZypjnSGSM6B9nbS7bRVhe6xQE" TargetMode="External"/><Relationship Id="rId4" Type="http://schemas.openxmlformats.org/officeDocument/2006/relationships/hyperlink" Target="https://marriott.gcs-web.com/news-releases/news-release-details/marriott-track-growth-poised-expand-leadership#:~:text=Marriott%2C%20Jr.%2C%20chairman%20and,the%20%24300%20billion%20worldwide%20market" TargetMode="External"/><Relationship Id="rId9" Type="http://schemas.openxmlformats.org/officeDocument/2006/relationships/hyperlink" Target="https://strathprints.strath.ac.uk/15100/6/strathprints015100.pdf" TargetMode="External"/><Relationship Id="rId14" Type="http://schemas.openxmlformats.org/officeDocument/2006/relationships/hyperlink" Target="https://books.google.com/books?hl=en&amp;lr=&amp;id=T_4aCAAAQBAJ&amp;oi=fnd&amp;pg=PP1&amp;dq=Wood,+R.C.,+2015.+Hospitality+Management:+a+brief+introduction,+Sage,+London&amp;ots=Xtu0UoIOfh&amp;sig=hu6rzZgvLpqQ9_ph6z75CnP2Ar8"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IN" sz="7200" b="1" dirty="0">
                <a:latin typeface="Arial" panose="020B0604020202020204" pitchFamily="34" charset="0"/>
                <a:cs typeface="Arial" panose="020B0604020202020204" pitchFamily="34" charset="0"/>
              </a:rPr>
              <a:t>Hospitality &amp; Guest Services</a:t>
            </a:r>
            <a:endParaRPr lang="en-IN" sz="7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IN" b="1" i="1" dirty="0">
                <a:latin typeface="Arial" panose="020B0604020202020204" pitchFamily="34" charset="0"/>
                <a:cs typeface="Arial" panose="020B0604020202020204" pitchFamily="34" charset="0"/>
              </a:rPr>
              <a:t>Student ID:</a:t>
            </a:r>
            <a:r>
              <a:rPr lang="ro-RO" b="1" i="1" dirty="0">
                <a:latin typeface="Arial" panose="020B0604020202020204" pitchFamily="34" charset="0"/>
                <a:cs typeface="Arial" panose="020B0604020202020204" pitchFamily="34" charset="0"/>
              </a:rPr>
              <a:t>2222626</a:t>
            </a:r>
            <a:endParaRPr lang="en-IN" b="0" dirty="0">
              <a:effectLst/>
              <a:latin typeface="Arial" panose="020B0604020202020204" pitchFamily="34" charset="0"/>
              <a:cs typeface="Arial" panose="020B0604020202020204" pitchFamily="34" charset="0"/>
            </a:endParaRPr>
          </a:p>
          <a:p>
            <a:r>
              <a:rPr lang="en-IN" b="1" i="1" dirty="0">
                <a:latin typeface="Arial" panose="020B0604020202020204" pitchFamily="34" charset="0"/>
                <a:cs typeface="Arial" panose="020B0604020202020204" pitchFamily="34" charset="0"/>
              </a:rPr>
              <a:t>Student Name:</a:t>
            </a:r>
            <a:r>
              <a:rPr lang="ro-RO" b="1" i="1" dirty="0">
                <a:latin typeface="Arial" panose="020B0604020202020204" pitchFamily="34" charset="0"/>
                <a:cs typeface="Arial" panose="020B0604020202020204" pitchFamily="34" charset="0"/>
              </a:rPr>
              <a:t>Alexandra Ioana Staicu</a:t>
            </a:r>
            <a:endParaRPr lang="en-IN" b="0" dirty="0">
              <a:effectLst/>
              <a:latin typeface="Arial" panose="020B0604020202020204" pitchFamily="34" charset="0"/>
              <a:cs typeface="Arial" panose="020B0604020202020204" pitchFamily="34" charset="0"/>
            </a:endParaRPr>
          </a:p>
          <a:p>
            <a:r>
              <a:rPr lang="en-IN" b="1" i="1" dirty="0">
                <a:latin typeface="Arial" panose="020B0604020202020204" pitchFamily="34" charset="0"/>
                <a:cs typeface="Arial" panose="020B0604020202020204" pitchFamily="34" charset="0"/>
              </a:rPr>
              <a:t>Course Name:</a:t>
            </a:r>
            <a:r>
              <a:rPr lang="ro-RO" b="1" i="1" dirty="0" err="1">
                <a:latin typeface="Arial" panose="020B0604020202020204" pitchFamily="34" charset="0"/>
                <a:cs typeface="Arial" panose="020B0604020202020204" pitchFamily="34" charset="0"/>
              </a:rPr>
              <a:t>Hospitality</a:t>
            </a:r>
            <a:r>
              <a:rPr lang="ro-RO" b="1" i="1" dirty="0">
                <a:latin typeface="Arial" panose="020B0604020202020204" pitchFamily="34" charset="0"/>
                <a:cs typeface="Arial" panose="020B0604020202020204" pitchFamily="34" charset="0"/>
              </a:rPr>
              <a:t> </a:t>
            </a:r>
            <a:r>
              <a:rPr lang="ro-RO" b="1" i="1" dirty="0" err="1">
                <a:latin typeface="Arial" panose="020B0604020202020204" pitchFamily="34" charset="0"/>
                <a:cs typeface="Arial" panose="020B0604020202020204" pitchFamily="34" charset="0"/>
              </a:rPr>
              <a:t>and</a:t>
            </a:r>
            <a:r>
              <a:rPr lang="ro-RO" b="1" i="1" dirty="0">
                <a:latin typeface="Arial" panose="020B0604020202020204" pitchFamily="34" charset="0"/>
                <a:cs typeface="Arial" panose="020B0604020202020204" pitchFamily="34" charset="0"/>
              </a:rPr>
              <a:t> </a:t>
            </a:r>
            <a:r>
              <a:rPr lang="ro-RO" b="1" i="1" dirty="0" err="1">
                <a:latin typeface="Arial" panose="020B0604020202020204" pitchFamily="34" charset="0"/>
                <a:cs typeface="Arial" panose="020B0604020202020204" pitchFamily="34" charset="0"/>
              </a:rPr>
              <a:t>Guest</a:t>
            </a:r>
            <a:r>
              <a:rPr lang="ro-RO" b="1" i="1" dirty="0">
                <a:latin typeface="Arial" panose="020B0604020202020204" pitchFamily="34" charset="0"/>
                <a:cs typeface="Arial" panose="020B0604020202020204" pitchFamily="34" charset="0"/>
              </a:rPr>
              <a:t> Service Management</a:t>
            </a:r>
            <a:endParaRPr lang="en-IN" b="0" dirty="0">
              <a:effectLst/>
              <a:latin typeface="Arial" panose="020B0604020202020204" pitchFamily="34" charset="0"/>
              <a:cs typeface="Arial" panose="020B0604020202020204" pitchFamily="34" charset="0"/>
            </a:endParaRPr>
          </a:p>
          <a:p>
            <a:endParaRPr lang="en-IN" b="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5166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3600" b="1" dirty="0">
                <a:latin typeface="Arial" panose="020B0604020202020204" pitchFamily="34" charset="0"/>
                <a:cs typeface="Arial" panose="020B0604020202020204" pitchFamily="34" charset="0"/>
              </a:rPr>
              <a:t>Introduction of the chosen hotel brand</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00789"/>
            <a:ext cx="10515600" cy="1476174"/>
          </a:xfrm>
        </p:spPr>
        <p:txBody>
          <a:bodyPr>
            <a:noAutofit/>
          </a:bodyPr>
          <a:lstStyle/>
          <a:p>
            <a:pPr algn="just"/>
            <a:r>
              <a:rPr lang="en-US" sz="1800" dirty="0">
                <a:latin typeface="Arial" panose="020B0604020202020204" pitchFamily="34" charset="0"/>
                <a:cs typeface="Arial" panose="020B0604020202020204" pitchFamily="34" charset="0"/>
              </a:rPr>
              <a:t>The chosen luxury brand of Marriott International has been JW Marriott on the whole. JW Marriott had been set up in 1984 by John Willard Marriott Sr. along with Alice Marriott as such. Moreover, JW Marriott provides hotel reservations, lodging or accommodation, car rental services, hotel along with flight packages, timeshare vacations and many more. Marriott International comprises 121000 workers as well as 53% of the workers being women and 43% employees are men (Zippia.com, 2023). Furthermore, 17% Marriott International workers have been Hispanic. </a:t>
            </a:r>
            <a:endParaRPr lang="en-IN" sz="1800" dirty="0">
              <a:latin typeface="Arial" panose="020B0604020202020204" pitchFamily="34" charset="0"/>
              <a:cs typeface="Arial" panose="020B0604020202020204" pitchFamily="34" charset="0"/>
            </a:endParaRPr>
          </a:p>
        </p:txBody>
      </p:sp>
      <p:pic>
        <p:nvPicPr>
          <p:cNvPr id="2052" name="Picture 4" descr="File:Marriott International.svg - Wikimedia Comm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62847" y="2010072"/>
            <a:ext cx="4866306" cy="154353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17781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3200" b="1" dirty="0">
                <a:latin typeface="Arial" panose="020B0604020202020204" pitchFamily="34" charset="0"/>
                <a:cs typeface="Arial" panose="020B0604020202020204" pitchFamily="34" charset="0"/>
              </a:rPr>
              <a:t>Introduction of the chosen hotel brand- Continuation</a:t>
            </a:r>
            <a:endParaRPr lang="en-IN" sz="3200" dirty="0"/>
          </a:p>
        </p:txBody>
      </p:sp>
      <p:sp>
        <p:nvSpPr>
          <p:cNvPr id="3" name="Content Placeholder 2"/>
          <p:cNvSpPr>
            <a:spLocks noGrp="1"/>
          </p:cNvSpPr>
          <p:nvPr>
            <p:ph idx="1"/>
          </p:nvPr>
        </p:nvSpPr>
        <p:spPr>
          <a:xfrm>
            <a:off x="838200" y="4700789"/>
            <a:ext cx="10515600" cy="1476174"/>
          </a:xfrm>
        </p:spPr>
        <p:txBody>
          <a:bodyPr>
            <a:noAutofit/>
          </a:bodyPr>
          <a:lstStyle/>
          <a:p>
            <a:pPr algn="just"/>
            <a:r>
              <a:rPr lang="en-US" dirty="0"/>
              <a:t>Marriott International has reported operating income add up to $951 million at the first quarter of 2023 compared to 2022 first quarter reported operating income of $558 million (Marriott.gcs-web.com, 2023). </a:t>
            </a:r>
            <a:endParaRPr lang="en-IN" dirty="0"/>
          </a:p>
        </p:txBody>
      </p:sp>
      <p:pic>
        <p:nvPicPr>
          <p:cNvPr id="4" name="Picture 2" descr="JW Marriott Luxury Brand Expects to Open 12 New Hotels by 20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53538" y="1775220"/>
            <a:ext cx="4665177" cy="201323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718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3200" b="1" dirty="0">
                <a:latin typeface="Arial" panose="020B0604020202020204" pitchFamily="34" charset="0"/>
                <a:cs typeface="Arial" panose="020B0604020202020204" pitchFamily="34" charset="0"/>
              </a:rPr>
              <a:t>Identifying the hotel brand’s main consumers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00789"/>
            <a:ext cx="10515600" cy="2040974"/>
          </a:xfrm>
        </p:spPr>
        <p:txBody>
          <a:bodyPr>
            <a:noAutofit/>
          </a:bodyPr>
          <a:lstStyle/>
          <a:p>
            <a:pPr algn="just"/>
            <a:r>
              <a:rPr lang="en-US" sz="2400" dirty="0"/>
              <a:t>As opined by </a:t>
            </a:r>
            <a:r>
              <a:rPr lang="en-US" sz="2400" dirty="0" err="1"/>
              <a:t>Swarbrooke</a:t>
            </a:r>
            <a:r>
              <a:rPr lang="en-US" sz="2400" dirty="0"/>
              <a:t> &amp; Horner, (2011), the main consumers in JW Marriott are the luxury </a:t>
            </a:r>
            <a:r>
              <a:rPr lang="en-US" sz="2400" dirty="0" err="1"/>
              <a:t>travellers</a:t>
            </a:r>
            <a:r>
              <a:rPr lang="en-US" sz="2400" dirty="0"/>
              <a:t>, over-the-road-</a:t>
            </a:r>
            <a:r>
              <a:rPr lang="en-US" sz="2400" dirty="0" err="1"/>
              <a:t>travellers</a:t>
            </a:r>
            <a:r>
              <a:rPr lang="en-US" sz="2400" dirty="0"/>
              <a:t>, the </a:t>
            </a:r>
            <a:r>
              <a:rPr lang="en-US" sz="2400" dirty="0" err="1"/>
              <a:t>travellers</a:t>
            </a:r>
            <a:r>
              <a:rPr lang="en-US" sz="2400" dirty="0"/>
              <a:t> looking to serve concerning the time-shares, the corporates who conduct meetings as well as targeted at the individuals requiring month long lodgings on the whole. The luxury </a:t>
            </a:r>
            <a:r>
              <a:rPr lang="en-US" sz="2400" dirty="0" err="1"/>
              <a:t>travellers</a:t>
            </a:r>
            <a:r>
              <a:rPr lang="en-US" sz="2400" dirty="0"/>
              <a:t> have been those </a:t>
            </a:r>
            <a:r>
              <a:rPr lang="en-US" sz="2400" dirty="0" err="1"/>
              <a:t>travellers</a:t>
            </a:r>
            <a:r>
              <a:rPr lang="en-US" sz="2400" dirty="0"/>
              <a:t> which could mainly emphasize on luxury travel at the future trips representing the most population in the U.K. </a:t>
            </a:r>
            <a:endParaRPr lang="en-IN" sz="2400" dirty="0"/>
          </a:p>
        </p:txBody>
      </p:sp>
      <p:pic>
        <p:nvPicPr>
          <p:cNvPr id="3074" name="Picture 2" descr="Marriott Hotel example: how a satisfied customer can become a loyal customer!  – Customer Engagement Management in Touri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0889" y="1277000"/>
            <a:ext cx="3891295" cy="300967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52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Outlining the nature, scope and role of the guest services and facilities that are provided to these guests by the hotel brand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00789"/>
            <a:ext cx="10515600" cy="1476174"/>
          </a:xfrm>
        </p:spPr>
        <p:txBody>
          <a:bodyPr>
            <a:normAutofit lnSpcReduction="10000"/>
          </a:bodyPr>
          <a:lstStyle/>
          <a:p>
            <a:pPr algn="just"/>
            <a:r>
              <a:rPr lang="en-GB" b="1" dirty="0"/>
              <a:t>Nature- </a:t>
            </a:r>
            <a:r>
              <a:rPr lang="en-GB" dirty="0"/>
              <a:t>JW Marriott has been controlled by consumer service as well as the hotel business live along with die by the satisfaction of their guests as well. The nature of the guests’ service offered by this luxury hotel has been wonderful and magnificent.</a:t>
            </a:r>
            <a:endParaRPr lang="en-IN" dirty="0"/>
          </a:p>
          <a:p>
            <a:endParaRPr lang="en-IN" dirty="0"/>
          </a:p>
        </p:txBody>
      </p:sp>
      <p:pic>
        <p:nvPicPr>
          <p:cNvPr id="5122" name="Picture 2" descr="9 Facilities That Hotel Management Must Offer To Its Gues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200687"/>
            <a:ext cx="7620000" cy="316230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057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Outlining the nature, scope and role of the guest services and facilities that are provided to these guests by the hotel brand- Continuation</a:t>
            </a:r>
            <a:endParaRPr lang="en-IN" sz="2000" dirty="0"/>
          </a:p>
        </p:txBody>
      </p:sp>
      <p:sp>
        <p:nvSpPr>
          <p:cNvPr id="3" name="Content Placeholder 2"/>
          <p:cNvSpPr>
            <a:spLocks noGrp="1"/>
          </p:cNvSpPr>
          <p:nvPr>
            <p:ph idx="1"/>
          </p:nvPr>
        </p:nvSpPr>
        <p:spPr>
          <a:xfrm>
            <a:off x="838200" y="4700788"/>
            <a:ext cx="10351576" cy="1994479"/>
          </a:xfrm>
        </p:spPr>
        <p:txBody>
          <a:bodyPr>
            <a:noAutofit/>
          </a:bodyPr>
          <a:lstStyle/>
          <a:p>
            <a:pPr algn="just"/>
            <a:r>
              <a:rPr lang="en-GB" sz="2400" b="1" dirty="0"/>
              <a:t>Role of guest service-</a:t>
            </a:r>
            <a:r>
              <a:rPr lang="en-GB" sz="2400" dirty="0"/>
              <a:t> As evidenced by </a:t>
            </a:r>
            <a:r>
              <a:rPr lang="en-GB" sz="2400" dirty="0" err="1"/>
              <a:t>Tesone</a:t>
            </a:r>
            <a:r>
              <a:rPr lang="en-GB" sz="2400" dirty="0"/>
              <a:t>, (2014),</a:t>
            </a:r>
            <a:r>
              <a:rPr lang="en-GB" sz="2400" b="1" dirty="0"/>
              <a:t> </a:t>
            </a:r>
            <a:r>
              <a:rPr lang="en-GB" sz="2400" dirty="0"/>
              <a:t>JW Marriott offers splendid guest service by describing a self-dedication towards making every guest satisfied along with giving information to the guests regarding the hotel services, local region along with facilities and services on the whole. The luxury brand, JW Marriott offers the guests the hotel along with room information, resources, directions as well as domestic interest as well. </a:t>
            </a:r>
            <a:endParaRPr lang="en-IN" sz="2400" dirty="0"/>
          </a:p>
          <a:p>
            <a:pPr algn="just"/>
            <a:endParaRPr lang="en-IN" sz="2400" dirty="0"/>
          </a:p>
        </p:txBody>
      </p:sp>
      <p:pic>
        <p:nvPicPr>
          <p:cNvPr id="6146" name="Picture 2" descr="Sustainability | Free Full-Text | The Role of Performance and Environmental  Sustainability Indicators in Hotel Competitiven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27942" y="1324625"/>
            <a:ext cx="5936116" cy="291442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8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Explanation of the need to consider the role and function of guest services in general</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318844"/>
            <a:ext cx="10515600" cy="1858119"/>
          </a:xfrm>
        </p:spPr>
        <p:txBody>
          <a:bodyPr>
            <a:noAutofit/>
          </a:bodyPr>
          <a:lstStyle/>
          <a:p>
            <a:pPr algn="just"/>
            <a:r>
              <a:rPr lang="en-GB" sz="2000" dirty="0"/>
              <a:t>Welcoming the guests has been essential in a professional as well as friendly manner in an international hotel. Moreover, it has been vital in giving valuable information to the guests regarding benefits, programs as well as other services at a hotel. </a:t>
            </a:r>
          </a:p>
          <a:p>
            <a:pPr algn="just"/>
            <a:r>
              <a:rPr lang="en-GB" sz="2000" dirty="0"/>
              <a:t>It is significant in addressing along with enhancing the complaints of the consumers in JW Marriott Hotel in the U.K. The consumer service has been crucial since it motivates consumer devotion as well as makes the work of the staff convenient and easier (O'Fallon and Rutherford, 2010). </a:t>
            </a:r>
            <a:endParaRPr lang="en-IN" sz="2000" dirty="0"/>
          </a:p>
        </p:txBody>
      </p:sp>
      <p:pic>
        <p:nvPicPr>
          <p:cNvPr id="7170" name="Picture 2" descr="What is Guest Cycle in a Hot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79358" y="1165195"/>
            <a:ext cx="2851340" cy="285134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42011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Explanation of the need to consider the role and function of guest services in general- Continuation</a:t>
            </a:r>
            <a:endParaRPr lang="en-IN" sz="2000" dirty="0"/>
          </a:p>
        </p:txBody>
      </p:sp>
      <p:sp>
        <p:nvSpPr>
          <p:cNvPr id="3" name="Content Placeholder 2"/>
          <p:cNvSpPr>
            <a:spLocks noGrp="1"/>
          </p:cNvSpPr>
          <p:nvPr>
            <p:ph idx="1"/>
          </p:nvPr>
        </p:nvSpPr>
        <p:spPr>
          <a:xfrm>
            <a:off x="838200" y="4700789"/>
            <a:ext cx="10515600" cy="1476174"/>
          </a:xfrm>
        </p:spPr>
        <p:txBody>
          <a:bodyPr>
            <a:normAutofit lnSpcReduction="10000"/>
          </a:bodyPr>
          <a:lstStyle/>
          <a:p>
            <a:pPr algn="just"/>
            <a:r>
              <a:rPr lang="en-US" dirty="0"/>
              <a:t>Welcoming the guests has been essential in a professional as well as friendly manner in an international hotel. Moreover, it has been vital in giving valuable information to the guests regarding benefits, programs as well as other services at a hotel. </a:t>
            </a:r>
            <a:endParaRPr lang="en-IN" dirty="0"/>
          </a:p>
        </p:txBody>
      </p:sp>
      <p:pic>
        <p:nvPicPr>
          <p:cNvPr id="8194" name="Picture 2" descr="4 Characteristics of Servic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67918" y="1258162"/>
            <a:ext cx="3100501" cy="297191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312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Discussion of the importance of hospitality and how hotels meet/exceed guest expectations</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00789"/>
            <a:ext cx="10515600" cy="1476174"/>
          </a:xfrm>
        </p:spPr>
        <p:txBody>
          <a:bodyPr>
            <a:normAutofit lnSpcReduction="10000"/>
          </a:bodyPr>
          <a:lstStyle/>
          <a:p>
            <a:pPr algn="just"/>
            <a:r>
              <a:rPr lang="en-US" dirty="0"/>
              <a:t>As stated by </a:t>
            </a:r>
            <a:r>
              <a:rPr lang="en-US" dirty="0" err="1"/>
              <a:t>Heppell</a:t>
            </a:r>
            <a:r>
              <a:rPr lang="en-US" dirty="0"/>
              <a:t>,(2015), hospitality has been the most significant consideration concerning the hotel entrepreneur as well as the guests. Additionally, each guest deserves as well as expect a hospitable treatment on the whole. </a:t>
            </a:r>
            <a:endParaRPr lang="en-IN" dirty="0"/>
          </a:p>
        </p:txBody>
      </p:sp>
      <p:pic>
        <p:nvPicPr>
          <p:cNvPr id="9218" name="Picture 2" descr="9 Hotel Guest Expectations Every Hotelier Needs To Kn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806" y="1681522"/>
            <a:ext cx="10830387" cy="270759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3062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2000" b="1" dirty="0">
                <a:latin typeface="Arial" panose="020B0604020202020204" pitchFamily="34" charset="0"/>
                <a:cs typeface="Arial" panose="020B0604020202020204" pitchFamily="34" charset="0"/>
              </a:rPr>
              <a:t>Discussion of the importance of hospitality and how hotels meet/exceed guest expectations- Continuation</a:t>
            </a:r>
            <a:endParaRPr lang="en-IN" sz="2000" dirty="0"/>
          </a:p>
        </p:txBody>
      </p:sp>
      <p:sp>
        <p:nvSpPr>
          <p:cNvPr id="3" name="Content Placeholder 2"/>
          <p:cNvSpPr>
            <a:spLocks noGrp="1"/>
          </p:cNvSpPr>
          <p:nvPr>
            <p:ph idx="1"/>
          </p:nvPr>
        </p:nvSpPr>
        <p:spPr>
          <a:xfrm>
            <a:off x="838200" y="4700789"/>
            <a:ext cx="10515600" cy="1476174"/>
          </a:xfrm>
        </p:spPr>
        <p:txBody>
          <a:bodyPr>
            <a:normAutofit fontScale="85000" lnSpcReduction="20000"/>
          </a:bodyPr>
          <a:lstStyle/>
          <a:p>
            <a:pPr algn="just"/>
            <a:r>
              <a:rPr lang="en-US" dirty="0"/>
              <a:t>Mobile check-ins along with digital keys- As cited by Johnston et al., (2012), with the effective assistance of mobile check-ins facilities, the guests could check-in online and get the room number via a confirmation text or mail. The digital keys enable the guests to access their rooms by utilizing android or smartphones and there have been less dangers and risks of losing a key. </a:t>
            </a:r>
            <a:endParaRPr lang="en-IN" dirty="0"/>
          </a:p>
        </p:txBody>
      </p:sp>
      <p:pic>
        <p:nvPicPr>
          <p:cNvPr id="10242" name="Picture 2" descr="Hotel Guest Experience Measurement and Strategy | Deloitte 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6126" y="1308964"/>
            <a:ext cx="7099747" cy="322301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839633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IN" sz="3600" b="1" dirty="0">
                <a:latin typeface="Arial" panose="020B0604020202020204" pitchFamily="34" charset="0"/>
                <a:cs typeface="Arial" panose="020B0604020202020204" pitchFamily="34" charset="0"/>
              </a:rPr>
              <a:t>Conclusion</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00789"/>
            <a:ext cx="10515600" cy="1476174"/>
          </a:xfrm>
        </p:spPr>
        <p:txBody>
          <a:bodyPr/>
          <a:lstStyle/>
          <a:p>
            <a:pPr algn="just"/>
            <a:r>
              <a:rPr lang="en-US" dirty="0"/>
              <a:t>It can be concluded that the luxury brand of JW International Hotel has been JW Marriott. </a:t>
            </a:r>
            <a:endParaRPr lang="en-IN" dirty="0"/>
          </a:p>
        </p:txBody>
      </p:sp>
      <p:pic>
        <p:nvPicPr>
          <p:cNvPr id="11266" name="Picture 2" descr="How To Improve Hotel Customer Service In 202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8736" y="1196995"/>
            <a:ext cx="4754527" cy="31696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8819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7760"/>
          </a:xfrm>
        </p:spPr>
        <p:txBody>
          <a:bodyPr>
            <a:noAutofit/>
          </a:bodyPr>
          <a:lstStyle/>
          <a:p>
            <a:pPr algn="ctr"/>
            <a:r>
              <a:rPr lang="en-US" sz="3200" b="1" dirty="0">
                <a:latin typeface="Arial" panose="020B0604020202020204" pitchFamily="34" charset="0"/>
                <a:cs typeface="Arial" panose="020B0604020202020204" pitchFamily="34" charset="0"/>
              </a:rPr>
              <a:t>References </a:t>
            </a:r>
            <a:endParaRPr lang="en-IN"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111348"/>
            <a:ext cx="10515600" cy="5065615"/>
          </a:xfrm>
        </p:spPr>
        <p:txBody>
          <a:bodyPr>
            <a:normAutofit fontScale="32500" lnSpcReduction="20000"/>
          </a:bodyPr>
          <a:lstStyle/>
          <a:p>
            <a:pPr marL="0" indent="0" algn="ctr">
              <a:buNone/>
            </a:pPr>
            <a:r>
              <a:rPr lang="en-IN" sz="4300" b="1" dirty="0">
                <a:latin typeface="Arial" panose="020B0604020202020204" pitchFamily="34" charset="0"/>
                <a:cs typeface="Arial" panose="020B0604020202020204" pitchFamily="34" charset="0"/>
              </a:rPr>
              <a:t>Websites</a:t>
            </a:r>
            <a:endParaRPr lang="en-IN" sz="4300" dirty="0">
              <a:latin typeface="Arial" panose="020B0604020202020204" pitchFamily="34" charset="0"/>
              <a:cs typeface="Arial" panose="020B0604020202020204" pitchFamily="34" charset="0"/>
            </a:endParaRPr>
          </a:p>
          <a:p>
            <a:pPr algn="just"/>
            <a:r>
              <a:rPr lang="en-IN" dirty="0">
                <a:latin typeface="Arial" panose="020B0604020202020204" pitchFamily="34" charset="0"/>
                <a:cs typeface="Arial" panose="020B0604020202020204" pitchFamily="34" charset="0"/>
              </a:rPr>
              <a:t>Marriott.gcs-web.com. 2023. Available at: </a:t>
            </a:r>
            <a:r>
              <a:rPr lang="en-IN" dirty="0">
                <a:latin typeface="Arial" panose="020B0604020202020204" pitchFamily="34" charset="0"/>
                <a:cs typeface="Arial" panose="020B0604020202020204" pitchFamily="34" charset="0"/>
                <a:hlinkClick r:id="rId4"/>
              </a:rPr>
              <a:t>https://marriott.gcs-web.com/news-releases/news-release-details/marriott-track-growth-poised-expand-leadership#:~:text=Marriott%2C%20Jr.%2C%20chairman%20and,the%20%24300%20billion%20worldwide%20market</a:t>
            </a:r>
            <a:r>
              <a:rPr lang="en-IN" dirty="0">
                <a:latin typeface="Arial" panose="020B0604020202020204" pitchFamily="34" charset="0"/>
                <a:cs typeface="Arial" panose="020B0604020202020204" pitchFamily="34" charset="0"/>
              </a:rPr>
              <a:t>. (Accessed on 3rd May, 2023).</a:t>
            </a:r>
          </a:p>
          <a:p>
            <a:pPr algn="just"/>
            <a:r>
              <a:rPr lang="en-IN" dirty="0">
                <a:latin typeface="Arial" panose="020B0604020202020204" pitchFamily="34" charset="0"/>
                <a:cs typeface="Arial" panose="020B0604020202020204" pitchFamily="34" charset="0"/>
              </a:rPr>
              <a:t>Marriott.gcs-web.com. 2023. Available at: </a:t>
            </a:r>
            <a:r>
              <a:rPr lang="en-IN" dirty="0">
                <a:latin typeface="Arial" panose="020B0604020202020204" pitchFamily="34" charset="0"/>
                <a:cs typeface="Arial" panose="020B0604020202020204" pitchFamily="34" charset="0"/>
                <a:hlinkClick r:id="rId5"/>
              </a:rPr>
              <a:t>https://marriott.gcs-web.com/news-releases/news-release-details/marriott-international-reports-first-quarter-2023-results-and#:~:text=Marriott's%20reported%20operating%20income%20totaled,net%20income%20of%20%24377%20million%20</a:t>
            </a:r>
            <a:r>
              <a:rPr lang="en-IN" dirty="0">
                <a:latin typeface="Arial" panose="020B0604020202020204" pitchFamily="34" charset="0"/>
                <a:cs typeface="Arial" panose="020B0604020202020204" pitchFamily="34" charset="0"/>
              </a:rPr>
              <a:t>. (Accessed on 3rd May, 2023).</a:t>
            </a:r>
          </a:p>
          <a:p>
            <a:pPr algn="just"/>
            <a:r>
              <a:rPr lang="en-IN" dirty="0">
                <a:latin typeface="Arial" panose="020B0604020202020204" pitchFamily="34" charset="0"/>
                <a:cs typeface="Arial" panose="020B0604020202020204" pitchFamily="34" charset="0"/>
              </a:rPr>
              <a:t>Zippia.com. 2023. Available at: </a:t>
            </a:r>
            <a:r>
              <a:rPr lang="en-IN" dirty="0">
                <a:latin typeface="Arial" panose="020B0604020202020204" pitchFamily="34" charset="0"/>
                <a:cs typeface="Arial" panose="020B0604020202020204" pitchFamily="34" charset="0"/>
                <a:hlinkClick r:id="rId6"/>
              </a:rPr>
              <a:t>https://www.zippia.com/marriott-international-careers-7125/demographics/</a:t>
            </a:r>
            <a:r>
              <a:rPr lang="en-IN" dirty="0">
                <a:latin typeface="Arial" panose="020B0604020202020204" pitchFamily="34" charset="0"/>
                <a:cs typeface="Arial" panose="020B0604020202020204" pitchFamily="34" charset="0"/>
              </a:rPr>
              <a:t>. (Accessed on 3rd May, 2023).</a:t>
            </a:r>
          </a:p>
          <a:p>
            <a:pPr marL="0" indent="0" algn="ctr">
              <a:buNone/>
            </a:pPr>
            <a:r>
              <a:rPr lang="en-IN" sz="3700" b="1" dirty="0">
                <a:latin typeface="Arial" panose="020B0604020202020204" pitchFamily="34" charset="0"/>
                <a:cs typeface="Arial" panose="020B0604020202020204" pitchFamily="34" charset="0"/>
              </a:rPr>
              <a:t>Books</a:t>
            </a:r>
            <a:endParaRPr lang="en-IN" sz="3700" dirty="0">
              <a:latin typeface="Arial" panose="020B0604020202020204" pitchFamily="34" charset="0"/>
              <a:cs typeface="Arial" panose="020B0604020202020204" pitchFamily="34" charset="0"/>
            </a:endParaRPr>
          </a:p>
          <a:p>
            <a:pPr algn="just"/>
            <a:r>
              <a:rPr lang="en-IN" dirty="0" err="1">
                <a:latin typeface="Arial" panose="020B0604020202020204" pitchFamily="34" charset="0"/>
                <a:cs typeface="Arial" panose="020B0604020202020204" pitchFamily="34" charset="0"/>
              </a:rPr>
              <a:t>Heppell</a:t>
            </a:r>
            <a:r>
              <a:rPr lang="en-IN" dirty="0">
                <a:latin typeface="Arial" panose="020B0604020202020204" pitchFamily="34" charset="0"/>
                <a:cs typeface="Arial" panose="020B0604020202020204" pitchFamily="34" charset="0"/>
              </a:rPr>
              <a:t>, M. 2015. Five Star Service: How to deliver Exceptional Customer Service, Pearson, London. </a:t>
            </a:r>
            <a:r>
              <a:rPr lang="en-IN" u="sng" dirty="0">
                <a:latin typeface="Arial" panose="020B0604020202020204" pitchFamily="34" charset="0"/>
                <a:cs typeface="Arial" panose="020B0604020202020204" pitchFamily="34" charset="0"/>
                <a:hlinkClick r:id="rId7"/>
              </a:rPr>
              <a:t>https://books.google.com/books?hl=en&amp;lr=&amp;id=iXOcCgAAQBAJ&amp;oi=fnd&amp;pg=PT7&amp;dq=Heppell,+M.+(2015)+Five+Star+Service:+How+to+deliver+Exceptional+Customer+Service,+Pearson,+London&amp;ots=uC-xre5nd9&amp;sig=1tgCHov0rzVVyiUKswYGo35-Hxc</a:t>
            </a:r>
            <a:r>
              <a:rPr lang="en-IN" dirty="0">
                <a:latin typeface="Arial" panose="020B0604020202020204" pitchFamily="34" charset="0"/>
                <a:cs typeface="Arial" panose="020B0604020202020204" pitchFamily="34" charset="0"/>
              </a:rPr>
              <a:t> </a:t>
            </a:r>
          </a:p>
          <a:p>
            <a:pPr algn="just"/>
            <a:r>
              <a:rPr lang="en-IN" dirty="0">
                <a:latin typeface="Arial" panose="020B0604020202020204" pitchFamily="34" charset="0"/>
                <a:cs typeface="Arial" panose="020B0604020202020204" pitchFamily="34" charset="0"/>
              </a:rPr>
              <a:t>Johnston, R. Clark, G. &amp; </a:t>
            </a:r>
            <a:r>
              <a:rPr lang="en-IN" dirty="0" err="1">
                <a:latin typeface="Arial" panose="020B0604020202020204" pitchFamily="34" charset="0"/>
                <a:cs typeface="Arial" panose="020B0604020202020204" pitchFamily="34" charset="0"/>
              </a:rPr>
              <a:t>Shulver</a:t>
            </a:r>
            <a:r>
              <a:rPr lang="en-IN" dirty="0">
                <a:latin typeface="Arial" panose="020B0604020202020204" pitchFamily="34" charset="0"/>
                <a:cs typeface="Arial" panose="020B0604020202020204" pitchFamily="34" charset="0"/>
              </a:rPr>
              <a:t>, M. 2012. Service Operations Management, Pearson, London. </a:t>
            </a:r>
            <a:r>
              <a:rPr lang="en-IN" u="sng" dirty="0">
                <a:latin typeface="Arial" panose="020B0604020202020204" pitchFamily="34" charset="0"/>
                <a:cs typeface="Arial" panose="020B0604020202020204" pitchFamily="34" charset="0"/>
                <a:hlinkClick r:id="rId8"/>
              </a:rPr>
              <a:t>http://dspace.vnbrims.org:13000/jspui/bitstream/123456789/4864/1/Service%20Operations%20Management%20Improving%20Service%20Delivery.pdf</a:t>
            </a:r>
            <a:r>
              <a:rPr lang="en-IN" dirty="0">
                <a:latin typeface="Arial" panose="020B0604020202020204" pitchFamily="34" charset="0"/>
                <a:cs typeface="Arial" panose="020B0604020202020204" pitchFamily="34" charset="0"/>
              </a:rPr>
              <a:t> </a:t>
            </a:r>
          </a:p>
          <a:p>
            <a:pPr algn="just"/>
            <a:r>
              <a:rPr lang="en-IN" dirty="0">
                <a:latin typeface="Arial" panose="020B0604020202020204" pitchFamily="34" charset="0"/>
                <a:cs typeface="Arial" panose="020B0604020202020204" pitchFamily="34" charset="0"/>
              </a:rPr>
              <a:t>O’Gorman, K. 2010. The Origins of Hospitality and Tourism, </a:t>
            </a:r>
            <a:r>
              <a:rPr lang="en-IN" dirty="0" err="1">
                <a:latin typeface="Arial" panose="020B0604020202020204" pitchFamily="34" charset="0"/>
                <a:cs typeface="Arial" panose="020B0604020202020204" pitchFamily="34" charset="0"/>
              </a:rPr>
              <a:t>Goodfellow</a:t>
            </a:r>
            <a:r>
              <a:rPr lang="en-IN" dirty="0">
                <a:latin typeface="Arial" panose="020B0604020202020204" pitchFamily="34" charset="0"/>
                <a:cs typeface="Arial" panose="020B0604020202020204" pitchFamily="34" charset="0"/>
              </a:rPr>
              <a:t>, Oxford. </a:t>
            </a:r>
            <a:r>
              <a:rPr lang="en-IN" u="sng" dirty="0">
                <a:latin typeface="Arial" panose="020B0604020202020204" pitchFamily="34" charset="0"/>
                <a:cs typeface="Arial" panose="020B0604020202020204" pitchFamily="34" charset="0"/>
                <a:hlinkClick r:id="rId9"/>
              </a:rPr>
              <a:t>https://strathprints.strath.ac.uk/15100/6/strathprints015100.pdf</a:t>
            </a:r>
            <a:r>
              <a:rPr lang="en-IN" dirty="0">
                <a:latin typeface="Arial" panose="020B0604020202020204" pitchFamily="34" charset="0"/>
                <a:cs typeface="Arial" panose="020B0604020202020204" pitchFamily="34" charset="0"/>
              </a:rPr>
              <a:t> </a:t>
            </a:r>
          </a:p>
          <a:p>
            <a:pPr algn="just"/>
            <a:r>
              <a:rPr lang="en-IN" dirty="0">
                <a:latin typeface="Arial" panose="020B0604020202020204" pitchFamily="34" charset="0"/>
                <a:cs typeface="Arial" panose="020B0604020202020204" pitchFamily="34" charset="0"/>
              </a:rPr>
              <a:t>O'Fallon, M.J. and Rutherford, D.G., 2010. Hotel management and operations, 5th Ed, John Wiley &amp; </a:t>
            </a:r>
            <a:r>
              <a:rPr lang="en-IN" dirty="0" err="1">
                <a:latin typeface="Arial" panose="020B0604020202020204" pitchFamily="34" charset="0"/>
                <a:cs typeface="Arial" panose="020B0604020202020204" pitchFamily="34" charset="0"/>
              </a:rPr>
              <a:t>Sons.</a:t>
            </a:r>
            <a:r>
              <a:rPr lang="en-IN" u="sng" dirty="0" err="1">
                <a:latin typeface="Arial" panose="020B0604020202020204" pitchFamily="34" charset="0"/>
                <a:cs typeface="Arial" panose="020B0604020202020204" pitchFamily="34" charset="0"/>
                <a:hlinkClick r:id="rId10"/>
              </a:rPr>
              <a:t>https</a:t>
            </a:r>
            <a:r>
              <a:rPr lang="en-IN" u="sng" dirty="0">
                <a:latin typeface="Arial" panose="020B0604020202020204" pitchFamily="34" charset="0"/>
                <a:cs typeface="Arial" panose="020B0604020202020204" pitchFamily="34" charset="0"/>
                <a:hlinkClick r:id="rId10"/>
              </a:rPr>
              <a:t>://books.google.com/</a:t>
            </a:r>
            <a:r>
              <a:rPr lang="en-IN" u="sng" dirty="0" err="1">
                <a:latin typeface="Arial" panose="020B0604020202020204" pitchFamily="34" charset="0"/>
                <a:cs typeface="Arial" panose="020B0604020202020204" pitchFamily="34" charset="0"/>
                <a:hlinkClick r:id="rId10"/>
              </a:rPr>
              <a:t>books?hl</a:t>
            </a:r>
            <a:r>
              <a:rPr lang="en-IN" u="sng" dirty="0">
                <a:latin typeface="Arial" panose="020B0604020202020204" pitchFamily="34" charset="0"/>
                <a:cs typeface="Arial" panose="020B0604020202020204" pitchFamily="34" charset="0"/>
                <a:hlinkClick r:id="rId10"/>
              </a:rPr>
              <a:t>=</a:t>
            </a:r>
            <a:r>
              <a:rPr lang="en-IN" u="sng" dirty="0" err="1">
                <a:latin typeface="Arial" panose="020B0604020202020204" pitchFamily="34" charset="0"/>
                <a:cs typeface="Arial" panose="020B0604020202020204" pitchFamily="34" charset="0"/>
                <a:hlinkClick r:id="rId10"/>
              </a:rPr>
              <a:t>en&amp;lr</a:t>
            </a:r>
            <a:r>
              <a:rPr lang="en-IN" u="sng" dirty="0">
                <a:latin typeface="Arial" panose="020B0604020202020204" pitchFamily="34" charset="0"/>
                <a:cs typeface="Arial" panose="020B0604020202020204" pitchFamily="34" charset="0"/>
                <a:hlinkClick r:id="rId10"/>
              </a:rPr>
              <a:t>=&amp;id=G0AnmDecKpQC&amp;oi=</a:t>
            </a:r>
            <a:r>
              <a:rPr lang="en-IN" u="sng" dirty="0" err="1">
                <a:latin typeface="Arial" panose="020B0604020202020204" pitchFamily="34" charset="0"/>
                <a:cs typeface="Arial" panose="020B0604020202020204" pitchFamily="34" charset="0"/>
                <a:hlinkClick r:id="rId10"/>
              </a:rPr>
              <a:t>fnd&amp;pg</a:t>
            </a:r>
            <a:r>
              <a:rPr lang="en-IN" u="sng" dirty="0">
                <a:latin typeface="Arial" panose="020B0604020202020204" pitchFamily="34" charset="0"/>
                <a:cs typeface="Arial" panose="020B0604020202020204" pitchFamily="34" charset="0"/>
                <a:hlinkClick r:id="rId10"/>
              </a:rPr>
              <a:t>=PR15&amp;dq=O%27Fallon,+M.J.+and+Rutherford,+D.G.,+2010.+Hotel+management+and+operations,+5th+Ed,+John+Wiley+%26+Sons.&amp;ots=sq3zmLhyIw&amp;sig=quZypjnSGSM6B9nbS7bRVhe6xQE</a:t>
            </a:r>
            <a:r>
              <a:rPr lang="en-IN" dirty="0">
                <a:latin typeface="Arial" panose="020B0604020202020204" pitchFamily="34" charset="0"/>
                <a:cs typeface="Arial" panose="020B0604020202020204" pitchFamily="34" charset="0"/>
              </a:rPr>
              <a:t> </a:t>
            </a:r>
          </a:p>
          <a:p>
            <a:pPr algn="just"/>
            <a:r>
              <a:rPr lang="en-IN" dirty="0">
                <a:latin typeface="Arial" panose="020B0604020202020204" pitchFamily="34" charset="0"/>
                <a:cs typeface="Arial" panose="020B0604020202020204" pitchFamily="34" charset="0"/>
              </a:rPr>
              <a:t>People 1st 2017. The performance &amp; talent management revolution, PF, Uxbridge.</a:t>
            </a:r>
          </a:p>
          <a:p>
            <a:pPr algn="just"/>
            <a:r>
              <a:rPr lang="en-IN" dirty="0" err="1">
                <a:latin typeface="Arial" panose="020B0604020202020204" pitchFamily="34" charset="0"/>
                <a:cs typeface="Arial" panose="020B0604020202020204" pitchFamily="34" charset="0"/>
              </a:rPr>
              <a:t>Swarbrooke</a:t>
            </a:r>
            <a:r>
              <a:rPr lang="en-IN" dirty="0">
                <a:latin typeface="Arial" panose="020B0604020202020204" pitchFamily="34" charset="0"/>
                <a:cs typeface="Arial" panose="020B0604020202020204" pitchFamily="34" charset="0"/>
              </a:rPr>
              <a:t> J &amp; Horner S 2011. Consumer Behaviour in Tourism 2nd Ed, Oxford, Butterworth. </a:t>
            </a:r>
            <a:r>
              <a:rPr lang="en-IN" u="sng" dirty="0">
                <a:latin typeface="Arial" panose="020B0604020202020204" pitchFamily="34" charset="0"/>
                <a:cs typeface="Arial" panose="020B0604020202020204" pitchFamily="34" charset="0"/>
                <a:hlinkClick r:id="rId11"/>
              </a:rPr>
              <a:t>https://api.taylorfrancis.com/v4/content/books/mono/download?identifierName=isbn&amp;identifierValue=9781003046721&amp;type=previewpdf</a:t>
            </a:r>
            <a:r>
              <a:rPr lang="en-IN" dirty="0">
                <a:latin typeface="Arial" panose="020B0604020202020204" pitchFamily="34" charset="0"/>
                <a:cs typeface="Arial" panose="020B0604020202020204" pitchFamily="34" charset="0"/>
              </a:rPr>
              <a:t> </a:t>
            </a:r>
          </a:p>
          <a:p>
            <a:pPr algn="just"/>
            <a:r>
              <a:rPr lang="en-IN" dirty="0" err="1">
                <a:latin typeface="Arial" panose="020B0604020202020204" pitchFamily="34" charset="0"/>
                <a:cs typeface="Arial" panose="020B0604020202020204" pitchFamily="34" charset="0"/>
              </a:rPr>
              <a:t>Tesone</a:t>
            </a:r>
            <a:r>
              <a:rPr lang="en-IN" dirty="0">
                <a:latin typeface="Arial" panose="020B0604020202020204" pitchFamily="34" charset="0"/>
                <a:cs typeface="Arial" panose="020B0604020202020204" pitchFamily="34" charset="0"/>
              </a:rPr>
              <a:t>, V. 2014. Principles of Management for the Hospitality Industry, Butterworth </a:t>
            </a:r>
            <a:r>
              <a:rPr lang="en-IN" dirty="0" err="1">
                <a:latin typeface="Arial" panose="020B0604020202020204" pitchFamily="34" charset="0"/>
                <a:cs typeface="Arial" panose="020B0604020202020204" pitchFamily="34" charset="0"/>
              </a:rPr>
              <a:t>Heineman</a:t>
            </a:r>
            <a:r>
              <a:rPr lang="en-IN" dirty="0">
                <a:latin typeface="Arial" panose="020B0604020202020204" pitchFamily="34" charset="0"/>
                <a:cs typeface="Arial" panose="020B0604020202020204" pitchFamily="34" charset="0"/>
              </a:rPr>
              <a:t>, Oxford</a:t>
            </a:r>
          </a:p>
          <a:p>
            <a:pPr algn="just"/>
            <a:r>
              <a:rPr lang="en-IN" dirty="0" err="1">
                <a:latin typeface="Arial" panose="020B0604020202020204" pitchFamily="34" charset="0"/>
                <a:cs typeface="Arial" panose="020B0604020202020204" pitchFamily="34" charset="0"/>
              </a:rPr>
              <a:t>Vallen</a:t>
            </a:r>
            <a:r>
              <a:rPr lang="en-IN" dirty="0">
                <a:latin typeface="Arial" panose="020B0604020202020204" pitchFamily="34" charset="0"/>
                <a:cs typeface="Arial" panose="020B0604020202020204" pitchFamily="34" charset="0"/>
              </a:rPr>
              <a:t>, G.K. &amp; </a:t>
            </a:r>
            <a:r>
              <a:rPr lang="en-IN" dirty="0" err="1">
                <a:latin typeface="Arial" panose="020B0604020202020204" pitchFamily="34" charset="0"/>
                <a:cs typeface="Arial" panose="020B0604020202020204" pitchFamily="34" charset="0"/>
              </a:rPr>
              <a:t>Vallen</a:t>
            </a:r>
            <a:r>
              <a:rPr lang="en-IN" dirty="0">
                <a:latin typeface="Arial" panose="020B0604020202020204" pitchFamily="34" charset="0"/>
                <a:cs typeface="Arial" panose="020B0604020202020204" pitchFamily="34" charset="0"/>
              </a:rPr>
              <a:t>, Jerome J. 2014. Check-in check-out: managing hotel operations Ninth edition.; Pearson new </a:t>
            </a:r>
            <a:r>
              <a:rPr lang="en-IN" dirty="0" err="1">
                <a:latin typeface="Arial" panose="020B0604020202020204" pitchFamily="34" charset="0"/>
                <a:cs typeface="Arial" panose="020B0604020202020204" pitchFamily="34" charset="0"/>
              </a:rPr>
              <a:t>international.,</a:t>
            </a:r>
            <a:r>
              <a:rPr lang="en-IN" u="sng" dirty="0" err="1">
                <a:latin typeface="Arial" panose="020B0604020202020204" pitchFamily="34" charset="0"/>
                <a:cs typeface="Arial" panose="020B0604020202020204" pitchFamily="34" charset="0"/>
                <a:hlinkClick r:id="rId12"/>
              </a:rPr>
              <a:t>http</a:t>
            </a:r>
            <a:r>
              <a:rPr lang="en-IN" u="sng" dirty="0">
                <a:latin typeface="Arial" panose="020B0604020202020204" pitchFamily="34" charset="0"/>
                <a:cs typeface="Arial" panose="020B0604020202020204" pitchFamily="34" charset="0"/>
                <a:hlinkClick r:id="rId12"/>
              </a:rPr>
              <a:t>://m20677150222.austincc.edu/syllabus/documents/HAMG_1313_frontofficeprocedures_master_syllabus2011v1.doc</a:t>
            </a:r>
            <a:endParaRPr lang="en-IN" dirty="0">
              <a:latin typeface="Arial" panose="020B0604020202020204" pitchFamily="34" charset="0"/>
              <a:cs typeface="Arial" panose="020B0604020202020204" pitchFamily="34" charset="0"/>
            </a:endParaRPr>
          </a:p>
          <a:p>
            <a:pPr algn="just"/>
            <a:r>
              <a:rPr lang="en-IN" dirty="0">
                <a:latin typeface="Arial" panose="020B0604020202020204" pitchFamily="34" charset="0"/>
                <a:cs typeface="Arial" panose="020B0604020202020204" pitchFamily="34" charset="0"/>
              </a:rPr>
              <a:t>Walker, J. 2013. Introduction to Hospitality Management, Pearson, London. </a:t>
            </a:r>
            <a:r>
              <a:rPr lang="en-IN" u="sng" dirty="0">
                <a:latin typeface="Arial" panose="020B0604020202020204" pitchFamily="34" charset="0"/>
                <a:cs typeface="Arial" panose="020B0604020202020204" pitchFamily="34" charset="0"/>
                <a:hlinkClick r:id="rId13"/>
              </a:rPr>
              <a:t>https://pdfuni.com/sample/PoliticsSociology/PS601-700/PS609/sample%EF%BC%8DIntroduction%20to%20Hospitality%207th%207E.pdf</a:t>
            </a:r>
            <a:r>
              <a:rPr lang="en-IN" dirty="0">
                <a:latin typeface="Arial" panose="020B0604020202020204" pitchFamily="34" charset="0"/>
                <a:cs typeface="Arial" panose="020B0604020202020204" pitchFamily="34" charset="0"/>
              </a:rPr>
              <a:t> </a:t>
            </a:r>
          </a:p>
          <a:p>
            <a:pPr algn="just"/>
            <a:r>
              <a:rPr lang="en-IN" dirty="0">
                <a:latin typeface="Arial" panose="020B0604020202020204" pitchFamily="34" charset="0"/>
                <a:cs typeface="Arial" panose="020B0604020202020204" pitchFamily="34" charset="0"/>
              </a:rPr>
              <a:t>Wood, R.C., 2015. Hospitality Management: a brief introduction, Sage, London. </a:t>
            </a:r>
            <a:r>
              <a:rPr lang="en-IN" u="sng" dirty="0">
                <a:latin typeface="Arial" panose="020B0604020202020204" pitchFamily="34" charset="0"/>
                <a:cs typeface="Arial" panose="020B0604020202020204" pitchFamily="34" charset="0"/>
                <a:hlinkClick r:id="rId14"/>
              </a:rPr>
              <a:t>https://books.google.com/books?hl=en&amp;lr=&amp;id=T_4aCAAAQBAJ&amp;oi=fnd&amp;pg=PP1&amp;dq=Wood,+R.C.,+2015.+Hospitality+Management:+a+brief+introduction,+Sage,+London&amp;ots=Xtu0UoIOfh&amp;sig=hu6rzZgvLpqQ9_ph6z75CnP2Ar8</a:t>
            </a:r>
            <a:r>
              <a:rPr lang="en-IN"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36883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Professional Thank You Messages (for your clients) | Simply Noted –  SimplyNo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2043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2505</Words>
  <Application>Microsoft Office PowerPoint</Application>
  <PresentationFormat>Ecran lat</PresentationFormat>
  <Paragraphs>67</Paragraphs>
  <Slides>13</Slides>
  <Notes>11</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13</vt:i4>
      </vt:variant>
    </vt:vector>
  </HeadingPairs>
  <TitlesOfParts>
    <vt:vector size="17" baseType="lpstr">
      <vt:lpstr>Arial</vt:lpstr>
      <vt:lpstr>Calibri</vt:lpstr>
      <vt:lpstr>Calibri Light</vt:lpstr>
      <vt:lpstr>Office Theme</vt:lpstr>
      <vt:lpstr>Hospitality &amp; Guest Services</vt:lpstr>
      <vt:lpstr>Introduction of the chosen hotel brand</vt:lpstr>
      <vt:lpstr>Introduction of the chosen hotel brand- Continuation</vt:lpstr>
      <vt:lpstr>Identifying the hotel brand’s main consumers</vt:lpstr>
      <vt:lpstr>Outlining the nature, scope and role of the guest services and facilities that are provided to these guests by the hotel brand</vt:lpstr>
      <vt:lpstr>Outlining the nature, scope and role of the guest services and facilities that are provided to these guests by the hotel brand- Continuation</vt:lpstr>
      <vt:lpstr>Explanation of the need to consider the role and function of guest services in general</vt:lpstr>
      <vt:lpstr>Explanation of the need to consider the role and function of guest services in general- Continuation</vt:lpstr>
      <vt:lpstr>Discussion of the importance of hospitality and how hotels meet/exceed guest expectations</vt:lpstr>
      <vt:lpstr>Discussion of the importance of hospitality and how hotels meet/exceed guest expectations- Continuation</vt:lpstr>
      <vt:lpstr>Conclusion</vt:lpstr>
      <vt:lpstr>References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Alexandra Staicu (2222626)</cp:lastModifiedBy>
  <cp:revision>16</cp:revision>
  <dcterms:created xsi:type="dcterms:W3CDTF">2023-05-03T11:57:48Z</dcterms:created>
  <dcterms:modified xsi:type="dcterms:W3CDTF">2023-05-20T17:32:13Z</dcterms:modified>
</cp:coreProperties>
</file>