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E7E332-AC65-406E-A363-206236666D66}" v="24" dt="2024-01-16T20:21:53.2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57516" autoAdjust="0"/>
  </p:normalViewPr>
  <p:slideViewPr>
    <p:cSldViewPr snapToGrid="0">
      <p:cViewPr varScale="1">
        <p:scale>
          <a:sx n="47" d="100"/>
          <a:sy n="47" d="100"/>
        </p:scale>
        <p:origin x="1339"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urtney Rumsey" userId="fbf6f5dd92410b7d" providerId="LiveId" clId="{10E7E332-AC65-406E-A363-206236666D66}"/>
    <pc:docChg chg="custSel modSld">
      <pc:chgData name="Courtney Rumsey" userId="fbf6f5dd92410b7d" providerId="LiveId" clId="{10E7E332-AC65-406E-A363-206236666D66}" dt="2024-01-16T20:21:53.268" v="279"/>
      <pc:docMkLst>
        <pc:docMk/>
      </pc:docMkLst>
      <pc:sldChg chg="modSp modNotesTx">
        <pc:chgData name="Courtney Rumsey" userId="fbf6f5dd92410b7d" providerId="LiveId" clId="{10E7E332-AC65-406E-A363-206236666D66}" dt="2024-01-16T20:21:53.268" v="279"/>
        <pc:sldMkLst>
          <pc:docMk/>
          <pc:sldMk cId="719531208" sldId="256"/>
        </pc:sldMkLst>
        <pc:spChg chg="mod">
          <ac:chgData name="Courtney Rumsey" userId="fbf6f5dd92410b7d" providerId="LiveId" clId="{10E7E332-AC65-406E-A363-206236666D66}" dt="2024-01-16T20:21:53.268" v="279"/>
          <ac:spMkLst>
            <pc:docMk/>
            <pc:sldMk cId="719531208" sldId="256"/>
            <ac:spMk id="2" creationId="{0B401FF3-2E75-6EAB-54CC-C25B30344A26}"/>
          </ac:spMkLst>
        </pc:spChg>
        <pc:spChg chg="mod">
          <ac:chgData name="Courtney Rumsey" userId="fbf6f5dd92410b7d" providerId="LiveId" clId="{10E7E332-AC65-406E-A363-206236666D66}" dt="2024-01-16T20:21:53.268" v="279"/>
          <ac:spMkLst>
            <pc:docMk/>
            <pc:sldMk cId="719531208" sldId="256"/>
            <ac:spMk id="3" creationId="{717B9705-192C-737E-4429-FEE75C2F02EE}"/>
          </ac:spMkLst>
        </pc:spChg>
      </pc:sldChg>
      <pc:sldChg chg="modSp">
        <pc:chgData name="Courtney Rumsey" userId="fbf6f5dd92410b7d" providerId="LiveId" clId="{10E7E332-AC65-406E-A363-206236666D66}" dt="2024-01-16T20:21:53.268" v="279"/>
        <pc:sldMkLst>
          <pc:docMk/>
          <pc:sldMk cId="872026774" sldId="257"/>
        </pc:sldMkLst>
        <pc:spChg chg="mod">
          <ac:chgData name="Courtney Rumsey" userId="fbf6f5dd92410b7d" providerId="LiveId" clId="{10E7E332-AC65-406E-A363-206236666D66}" dt="2024-01-16T20:21:53.268" v="279"/>
          <ac:spMkLst>
            <pc:docMk/>
            <pc:sldMk cId="872026774" sldId="257"/>
            <ac:spMk id="2" creationId="{FD238B4F-967E-6B07-082F-5505D1DF2417}"/>
          </ac:spMkLst>
        </pc:spChg>
        <pc:spChg chg="mod">
          <ac:chgData name="Courtney Rumsey" userId="fbf6f5dd92410b7d" providerId="LiveId" clId="{10E7E332-AC65-406E-A363-206236666D66}" dt="2024-01-16T20:21:53.268" v="279"/>
          <ac:spMkLst>
            <pc:docMk/>
            <pc:sldMk cId="872026774" sldId="257"/>
            <ac:spMk id="3" creationId="{4454B2E8-4552-A564-53AE-C5F3467CBE6B}"/>
          </ac:spMkLst>
        </pc:spChg>
      </pc:sldChg>
      <pc:sldChg chg="modSp mod">
        <pc:chgData name="Courtney Rumsey" userId="fbf6f5dd92410b7d" providerId="LiveId" clId="{10E7E332-AC65-406E-A363-206236666D66}" dt="2024-01-16T20:21:53.268" v="279"/>
        <pc:sldMkLst>
          <pc:docMk/>
          <pc:sldMk cId="1354114572" sldId="258"/>
        </pc:sldMkLst>
        <pc:spChg chg="mod">
          <ac:chgData name="Courtney Rumsey" userId="fbf6f5dd92410b7d" providerId="LiveId" clId="{10E7E332-AC65-406E-A363-206236666D66}" dt="2024-01-16T20:21:51.235" v="277" actId="27636"/>
          <ac:spMkLst>
            <pc:docMk/>
            <pc:sldMk cId="1354114572" sldId="258"/>
            <ac:spMk id="2" creationId="{A07AB278-CC39-E8E2-9515-6B062B26B0D5}"/>
          </ac:spMkLst>
        </pc:spChg>
        <pc:spChg chg="mod">
          <ac:chgData name="Courtney Rumsey" userId="fbf6f5dd92410b7d" providerId="LiveId" clId="{10E7E332-AC65-406E-A363-206236666D66}" dt="2024-01-16T20:21:53.268" v="279"/>
          <ac:spMkLst>
            <pc:docMk/>
            <pc:sldMk cId="1354114572" sldId="258"/>
            <ac:spMk id="3" creationId="{53A55802-9907-545F-4B2D-8039B958F3E2}"/>
          </ac:spMkLst>
        </pc:spChg>
      </pc:sldChg>
      <pc:sldChg chg="modSp modNotesTx">
        <pc:chgData name="Courtney Rumsey" userId="fbf6f5dd92410b7d" providerId="LiveId" clId="{10E7E332-AC65-406E-A363-206236666D66}" dt="2024-01-16T20:21:53.268" v="279"/>
        <pc:sldMkLst>
          <pc:docMk/>
          <pc:sldMk cId="737055603" sldId="259"/>
        </pc:sldMkLst>
        <pc:spChg chg="mod">
          <ac:chgData name="Courtney Rumsey" userId="fbf6f5dd92410b7d" providerId="LiveId" clId="{10E7E332-AC65-406E-A363-206236666D66}" dt="2024-01-16T20:21:53.268" v="279"/>
          <ac:spMkLst>
            <pc:docMk/>
            <pc:sldMk cId="737055603" sldId="259"/>
            <ac:spMk id="2" creationId="{248D201B-E37E-1FDB-A225-8C88E3E0D90C}"/>
          </ac:spMkLst>
        </pc:spChg>
        <pc:spChg chg="mod">
          <ac:chgData name="Courtney Rumsey" userId="fbf6f5dd92410b7d" providerId="LiveId" clId="{10E7E332-AC65-406E-A363-206236666D66}" dt="2024-01-16T20:21:53.268" v="279"/>
          <ac:spMkLst>
            <pc:docMk/>
            <pc:sldMk cId="737055603" sldId="259"/>
            <ac:spMk id="3" creationId="{894BE0C4-5B57-6508-4232-5B5456C51DDE}"/>
          </ac:spMkLst>
        </pc:spChg>
      </pc:sldChg>
      <pc:sldChg chg="modSp mod">
        <pc:chgData name="Courtney Rumsey" userId="fbf6f5dd92410b7d" providerId="LiveId" clId="{10E7E332-AC65-406E-A363-206236666D66}" dt="2024-01-16T20:21:53.268" v="279"/>
        <pc:sldMkLst>
          <pc:docMk/>
          <pc:sldMk cId="1417111289" sldId="260"/>
        </pc:sldMkLst>
        <pc:spChg chg="mod">
          <ac:chgData name="Courtney Rumsey" userId="fbf6f5dd92410b7d" providerId="LiveId" clId="{10E7E332-AC65-406E-A363-206236666D66}" dt="2024-01-16T20:21:53.268" v="279"/>
          <ac:spMkLst>
            <pc:docMk/>
            <pc:sldMk cId="1417111289" sldId="260"/>
            <ac:spMk id="2" creationId="{5AD80709-3779-95AE-DDB5-56BC79530C0D}"/>
          </ac:spMkLst>
        </pc:spChg>
        <pc:spChg chg="mod">
          <ac:chgData name="Courtney Rumsey" userId="fbf6f5dd92410b7d" providerId="LiveId" clId="{10E7E332-AC65-406E-A363-206236666D66}" dt="2024-01-16T20:21:53.268" v="279"/>
          <ac:spMkLst>
            <pc:docMk/>
            <pc:sldMk cId="1417111289" sldId="260"/>
            <ac:spMk id="3" creationId="{CEFBB3E4-CB94-DE80-93C4-67E8FF3738DF}"/>
          </ac:spMkLst>
        </pc:spChg>
      </pc:sldChg>
      <pc:sldChg chg="modSp">
        <pc:chgData name="Courtney Rumsey" userId="fbf6f5dd92410b7d" providerId="LiveId" clId="{10E7E332-AC65-406E-A363-206236666D66}" dt="2024-01-16T20:21:53.268" v="279"/>
        <pc:sldMkLst>
          <pc:docMk/>
          <pc:sldMk cId="795778023" sldId="261"/>
        </pc:sldMkLst>
        <pc:spChg chg="mod">
          <ac:chgData name="Courtney Rumsey" userId="fbf6f5dd92410b7d" providerId="LiveId" clId="{10E7E332-AC65-406E-A363-206236666D66}" dt="2024-01-16T20:21:53.268" v="279"/>
          <ac:spMkLst>
            <pc:docMk/>
            <pc:sldMk cId="795778023" sldId="261"/>
            <ac:spMk id="2" creationId="{E206A6FD-4818-B5DD-99DA-DA16C74123A1}"/>
          </ac:spMkLst>
        </pc:spChg>
        <pc:spChg chg="mod">
          <ac:chgData name="Courtney Rumsey" userId="fbf6f5dd92410b7d" providerId="LiveId" clId="{10E7E332-AC65-406E-A363-206236666D66}" dt="2024-01-16T20:21:53.268" v="279"/>
          <ac:spMkLst>
            <pc:docMk/>
            <pc:sldMk cId="795778023" sldId="261"/>
            <ac:spMk id="3" creationId="{20F5CDF9-B24B-EBB6-6448-613B6ADAAAB6}"/>
          </ac:spMkLst>
        </pc:spChg>
      </pc:sldChg>
      <pc:sldChg chg="modSp mod">
        <pc:chgData name="Courtney Rumsey" userId="fbf6f5dd92410b7d" providerId="LiveId" clId="{10E7E332-AC65-406E-A363-206236666D66}" dt="2024-01-16T20:21:53.268" v="279"/>
        <pc:sldMkLst>
          <pc:docMk/>
          <pc:sldMk cId="1301473504" sldId="262"/>
        </pc:sldMkLst>
        <pc:spChg chg="mod">
          <ac:chgData name="Courtney Rumsey" userId="fbf6f5dd92410b7d" providerId="LiveId" clId="{10E7E332-AC65-406E-A363-206236666D66}" dt="2024-01-16T20:21:53.268" v="279"/>
          <ac:spMkLst>
            <pc:docMk/>
            <pc:sldMk cId="1301473504" sldId="262"/>
            <ac:spMk id="2" creationId="{6CE14A33-38D2-F8AA-94C0-8A891D020591}"/>
          </ac:spMkLst>
        </pc:spChg>
        <pc:spChg chg="mod">
          <ac:chgData name="Courtney Rumsey" userId="fbf6f5dd92410b7d" providerId="LiveId" clId="{10E7E332-AC65-406E-A363-206236666D66}" dt="2024-01-16T20:21:53.268" v="279"/>
          <ac:spMkLst>
            <pc:docMk/>
            <pc:sldMk cId="1301473504" sldId="262"/>
            <ac:spMk id="3" creationId="{CD99263F-80FD-89AB-E4BB-CF7873A73090}"/>
          </ac:spMkLst>
        </pc:spChg>
      </pc:sldChg>
      <pc:sldChg chg="modSp">
        <pc:chgData name="Courtney Rumsey" userId="fbf6f5dd92410b7d" providerId="LiveId" clId="{10E7E332-AC65-406E-A363-206236666D66}" dt="2024-01-16T20:21:53.268" v="279"/>
        <pc:sldMkLst>
          <pc:docMk/>
          <pc:sldMk cId="449025166" sldId="263"/>
        </pc:sldMkLst>
        <pc:spChg chg="mod">
          <ac:chgData name="Courtney Rumsey" userId="fbf6f5dd92410b7d" providerId="LiveId" clId="{10E7E332-AC65-406E-A363-206236666D66}" dt="2024-01-16T20:21:53.268" v="279"/>
          <ac:spMkLst>
            <pc:docMk/>
            <pc:sldMk cId="449025166" sldId="263"/>
            <ac:spMk id="2" creationId="{5BA88622-44B1-B270-766E-B070E7BF8518}"/>
          </ac:spMkLst>
        </pc:spChg>
        <pc:spChg chg="mod">
          <ac:chgData name="Courtney Rumsey" userId="fbf6f5dd92410b7d" providerId="LiveId" clId="{10E7E332-AC65-406E-A363-206236666D66}" dt="2024-01-16T20:21:53.268" v="279"/>
          <ac:spMkLst>
            <pc:docMk/>
            <pc:sldMk cId="449025166" sldId="263"/>
            <ac:spMk id="3" creationId="{B417D839-902A-24FD-3736-442F21A04977}"/>
          </ac:spMkLst>
        </pc:spChg>
      </pc:sldChg>
      <pc:sldChg chg="modSp">
        <pc:chgData name="Courtney Rumsey" userId="fbf6f5dd92410b7d" providerId="LiveId" clId="{10E7E332-AC65-406E-A363-206236666D66}" dt="2024-01-16T20:21:53.268" v="279"/>
        <pc:sldMkLst>
          <pc:docMk/>
          <pc:sldMk cId="1775858268" sldId="264"/>
        </pc:sldMkLst>
        <pc:spChg chg="mod">
          <ac:chgData name="Courtney Rumsey" userId="fbf6f5dd92410b7d" providerId="LiveId" clId="{10E7E332-AC65-406E-A363-206236666D66}" dt="2024-01-16T20:21:53.268" v="279"/>
          <ac:spMkLst>
            <pc:docMk/>
            <pc:sldMk cId="1775858268" sldId="264"/>
            <ac:spMk id="2" creationId="{0F0AB172-B793-DD97-B6FF-34DBFC073AB0}"/>
          </ac:spMkLst>
        </pc:spChg>
        <pc:spChg chg="mod">
          <ac:chgData name="Courtney Rumsey" userId="fbf6f5dd92410b7d" providerId="LiveId" clId="{10E7E332-AC65-406E-A363-206236666D66}" dt="2024-01-16T20:21:53.268" v="279"/>
          <ac:spMkLst>
            <pc:docMk/>
            <pc:sldMk cId="1775858268" sldId="264"/>
            <ac:spMk id="3" creationId="{E9287DDF-3894-C477-3166-D978744A90C8}"/>
          </ac:spMkLst>
        </pc:spChg>
      </pc:sldChg>
      <pc:sldChg chg="modSp mod">
        <pc:chgData name="Courtney Rumsey" userId="fbf6f5dd92410b7d" providerId="LiveId" clId="{10E7E332-AC65-406E-A363-206236666D66}" dt="2024-01-16T20:21:51.180" v="275" actId="27636"/>
        <pc:sldMkLst>
          <pc:docMk/>
          <pc:sldMk cId="110666253" sldId="265"/>
        </pc:sldMkLst>
        <pc:spChg chg="mod">
          <ac:chgData name="Courtney Rumsey" userId="fbf6f5dd92410b7d" providerId="LiveId" clId="{10E7E332-AC65-406E-A363-206236666D66}" dt="2024-01-16T20:21:51.180" v="275" actId="27636"/>
          <ac:spMkLst>
            <pc:docMk/>
            <pc:sldMk cId="110666253" sldId="265"/>
            <ac:spMk id="3" creationId="{FC645A53-52A2-BD69-2CA4-BBC187735D07}"/>
          </ac:spMkLst>
        </pc:spChg>
      </pc:sldChg>
      <pc:sldChg chg="modSp mod">
        <pc:chgData name="Courtney Rumsey" userId="fbf6f5dd92410b7d" providerId="LiveId" clId="{10E7E332-AC65-406E-A363-206236666D66}" dt="2024-01-16T20:21:53.268" v="279"/>
        <pc:sldMkLst>
          <pc:docMk/>
          <pc:sldMk cId="346929492" sldId="266"/>
        </pc:sldMkLst>
        <pc:spChg chg="mod">
          <ac:chgData name="Courtney Rumsey" userId="fbf6f5dd92410b7d" providerId="LiveId" clId="{10E7E332-AC65-406E-A363-206236666D66}" dt="2024-01-16T20:21:53.268" v="279"/>
          <ac:spMkLst>
            <pc:docMk/>
            <pc:sldMk cId="346929492" sldId="266"/>
            <ac:spMk id="2" creationId="{8604617B-8C4D-72AB-EF01-A214D3B928F9}"/>
          </ac:spMkLst>
        </pc:spChg>
        <pc:spChg chg="mod">
          <ac:chgData name="Courtney Rumsey" userId="fbf6f5dd92410b7d" providerId="LiveId" clId="{10E7E332-AC65-406E-A363-206236666D66}" dt="2024-01-16T20:21:53.268" v="279"/>
          <ac:spMkLst>
            <pc:docMk/>
            <pc:sldMk cId="346929492" sldId="266"/>
            <ac:spMk id="3" creationId="{9EDB208A-D3A9-CB3F-157A-CE004ABAE4C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353D08-5E7D-4E77-B0DC-D889C4726C08}" type="datetimeFigureOut">
              <a:rPr lang="en-GB" smtClean="0"/>
              <a:t>16/01/2024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6CE237-CFF3-449C-835F-916F234D8487}" type="slidenum">
              <a:rPr lang="en-GB" smtClean="0"/>
              <a:t>‹#›</a:t>
            </a:fld>
            <a:endParaRPr lang="en-GB"/>
          </a:p>
        </p:txBody>
      </p:sp>
    </p:spTree>
    <p:extLst>
      <p:ext uri="{BB962C8B-B14F-4D97-AF65-F5344CB8AC3E}">
        <p14:creationId xmlns:p14="http://schemas.microsoft.com/office/powerpoint/2010/main" val="3334579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my name is Louise Rumsey. This presentation will focus on the milestones in youth work of the nineties.</a:t>
            </a:r>
            <a:endParaRPr lang="en-GB" dirty="0"/>
          </a:p>
        </p:txBody>
      </p:sp>
      <p:sp>
        <p:nvSpPr>
          <p:cNvPr id="4" name="Slide Number Placeholder 3"/>
          <p:cNvSpPr>
            <a:spLocks noGrp="1"/>
          </p:cNvSpPr>
          <p:nvPr>
            <p:ph type="sldNum" sz="quarter" idx="5"/>
          </p:nvPr>
        </p:nvSpPr>
        <p:spPr/>
        <p:txBody>
          <a:bodyPr/>
          <a:lstStyle/>
          <a:p>
            <a:fld id="{106CE237-CFF3-449C-835F-916F234D8487}" type="slidenum">
              <a:rPr lang="en-GB" smtClean="0"/>
              <a:t>1</a:t>
            </a:fld>
            <a:endParaRPr lang="en-GB"/>
          </a:p>
        </p:txBody>
      </p:sp>
    </p:spTree>
    <p:extLst>
      <p:ext uri="{BB962C8B-B14F-4D97-AF65-F5344CB8AC3E}">
        <p14:creationId xmlns:p14="http://schemas.microsoft.com/office/powerpoint/2010/main" val="2388324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The Historical Development of the Youth Service, Early Development in youth work 1997 p.5) “In the case of young people,</a:t>
            </a:r>
          </a:p>
          <a:p>
            <a:r>
              <a:rPr lang="en-US" dirty="0"/>
              <a:t>however, it is claimed by Davies (1986), and Jeffs and Smith (1994), that there</a:t>
            </a:r>
          </a:p>
          <a:p>
            <a:r>
              <a:rPr lang="en-US" dirty="0"/>
              <a:t>was a growing cohesion between government policies and the control of young</a:t>
            </a:r>
          </a:p>
          <a:p>
            <a:r>
              <a:rPr lang="en-US" dirty="0"/>
              <a:t>people. This was to affect a wide range of focused provision directed at young</a:t>
            </a:r>
          </a:p>
          <a:p>
            <a:r>
              <a:rPr lang="en-US" dirty="0"/>
              <a:t>people, which included schools and colleges, criminal justice, housing, health,</a:t>
            </a:r>
          </a:p>
          <a:p>
            <a:r>
              <a:rPr lang="en-US" dirty="0"/>
              <a:t>employment and training, and Social Security”</a:t>
            </a:r>
          </a:p>
          <a:p>
            <a:endParaRPr lang="en-US" dirty="0"/>
          </a:p>
          <a:p>
            <a:r>
              <a:rPr lang="en-US" dirty="0"/>
              <a:t>This Presentation will focus on 4 key themes such as corporal punishment being banned in schools, the range of provisions, the Criminal and Justice Public Order Act 1994, and youth unemployment.</a:t>
            </a:r>
            <a:endParaRPr lang="en-GB" dirty="0"/>
          </a:p>
        </p:txBody>
      </p:sp>
      <p:sp>
        <p:nvSpPr>
          <p:cNvPr id="4" name="Slide Number Placeholder 3"/>
          <p:cNvSpPr>
            <a:spLocks noGrp="1"/>
          </p:cNvSpPr>
          <p:nvPr>
            <p:ph type="sldNum" sz="quarter" idx="5"/>
          </p:nvPr>
        </p:nvSpPr>
        <p:spPr/>
        <p:txBody>
          <a:bodyPr/>
          <a:lstStyle/>
          <a:p>
            <a:fld id="{106CE237-CFF3-449C-835F-916F234D8487}" type="slidenum">
              <a:rPr lang="en-GB" smtClean="0"/>
              <a:t>2</a:t>
            </a:fld>
            <a:endParaRPr lang="en-GB"/>
          </a:p>
        </p:txBody>
      </p:sp>
    </p:spTree>
    <p:extLst>
      <p:ext uri="{BB962C8B-B14F-4D97-AF65-F5344CB8AC3E}">
        <p14:creationId xmlns:p14="http://schemas.microsoft.com/office/powerpoint/2010/main" val="26395821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Examples are hitting, kicking, and shaking a child, but also pulling a child’s hair and</a:t>
            </a:r>
          </a:p>
          <a:p>
            <a:r>
              <a:rPr lang="en-US" dirty="0"/>
              <a:t>forcing children to stay in uncomfortable positions. SCP is a form of CP applied by teachers</a:t>
            </a:r>
          </a:p>
          <a:p>
            <a:r>
              <a:rPr lang="en-US" dirty="0"/>
              <a:t>or other school staff and not by other children. Teachers or other school staff may use</a:t>
            </a:r>
          </a:p>
          <a:p>
            <a:r>
              <a:rPr lang="en-US" dirty="0"/>
              <a:t>their hands to punish children but may also use objects such as a belt, a wooden stick,</a:t>
            </a:r>
          </a:p>
          <a:p>
            <a:r>
              <a:rPr lang="en-US" dirty="0"/>
              <a:t>Children 2022, </a:t>
            </a:r>
          </a:p>
          <a:p>
            <a:r>
              <a:rPr lang="en-US" dirty="0"/>
              <a:t>or a shoe ”( Visser, L.N.; van der PutC.E.; Assink, M. The Association Between School Corporal Punishment and Child Developmental Outcomes: A Meta-Analytic Review. Children 2022,p.1)</a:t>
            </a:r>
          </a:p>
          <a:p>
            <a:r>
              <a:rPr lang="en-US" dirty="0"/>
              <a:t> </a:t>
            </a:r>
          </a:p>
          <a:p>
            <a:r>
              <a:rPr lang="en-US" dirty="0"/>
              <a:t>The wording of it these days has different connotations in this age. The norm of those days was accepted by young people and adults, but now it is something we are uncomfortable </a:t>
            </a:r>
            <a:r>
              <a:rPr lang="en-US" dirty="0" err="1"/>
              <a:t>attudies</a:t>
            </a:r>
            <a:r>
              <a:rPr lang="en-US" dirty="0"/>
              <a:t>. </a:t>
            </a:r>
          </a:p>
          <a:p>
            <a:endParaRPr lang="en-US" dirty="0"/>
          </a:p>
          <a:p>
            <a:r>
              <a:rPr lang="en-US" dirty="0"/>
              <a:t>Social and cultural changes.</a:t>
            </a:r>
            <a:endParaRPr lang="en-GB" dirty="0"/>
          </a:p>
        </p:txBody>
      </p:sp>
      <p:sp>
        <p:nvSpPr>
          <p:cNvPr id="4" name="Slide Number Placeholder 3"/>
          <p:cNvSpPr>
            <a:spLocks noGrp="1"/>
          </p:cNvSpPr>
          <p:nvPr>
            <p:ph type="sldNum" sz="quarter" idx="5"/>
          </p:nvPr>
        </p:nvSpPr>
        <p:spPr/>
        <p:txBody>
          <a:bodyPr/>
          <a:lstStyle/>
          <a:p>
            <a:fld id="{106CE237-CFF3-449C-835F-916F234D8487}" type="slidenum">
              <a:rPr lang="en-GB" smtClean="0"/>
              <a:t>3</a:t>
            </a:fld>
            <a:endParaRPr lang="en-GB"/>
          </a:p>
        </p:txBody>
      </p:sp>
    </p:spTree>
    <p:extLst>
      <p:ext uri="{BB962C8B-B14F-4D97-AF65-F5344CB8AC3E}">
        <p14:creationId xmlns:p14="http://schemas.microsoft.com/office/powerpoint/2010/main" val="39192376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Historical Development of Youth Service, Early Development in work 1997, p.6. argues that “ other less obvious actions were also taking place within education which affected, in the opinion of Jeffs and Smiths (1994), both the lives of young people and the impression that the government was determined to control them within the education system. Truancy patrols, including the police and, in some instances, youth workers, compulsory school uniforms as a means of identification, electronic monitoring of student's movements within the school, and the development of the fortress campus are examples given to highlight the change in government emphasis,</a:t>
            </a:r>
          </a:p>
          <a:p>
            <a:endParaRPr lang="en-US" dirty="0"/>
          </a:p>
          <a:p>
            <a:r>
              <a:rPr lang="en-US" dirty="0"/>
              <a:t>Unison(2019)  states that “Between 2010 and 2016, an estimated £387 million was axed from youth services </a:t>
            </a:r>
          </a:p>
          <a:p>
            <a:r>
              <a:rPr lang="en-US" dirty="0"/>
              <a:t>Across the UK. By the end of the current financial year (2018/19), there will have been a </a:t>
            </a:r>
          </a:p>
          <a:p>
            <a:r>
              <a:rPr lang="en-US" dirty="0"/>
              <a:t>Further £13.3m cut, with the loss of nearly 900 youth workers and the closure of 160</a:t>
            </a:r>
          </a:p>
          <a:p>
            <a:r>
              <a:rPr lang="en-US" dirty="0"/>
              <a:t>Youth centers”. ( Unison 2019, p.1)</a:t>
            </a:r>
          </a:p>
          <a:p>
            <a:endParaRPr lang="en-US" dirty="0"/>
          </a:p>
          <a:p>
            <a:r>
              <a:rPr lang="en-US" dirty="0"/>
              <a:t>Unison (2019)  argues that “This means that between 2010 and 2019, youth services will have suffered cuts of </a:t>
            </a:r>
          </a:p>
          <a:p>
            <a:r>
              <a:rPr lang="en-US" dirty="0"/>
              <a:t>£400m. This is a colossal amount of money and will have meant the loss of more than</a:t>
            </a:r>
          </a:p>
          <a:p>
            <a:r>
              <a:rPr lang="en-US" dirty="0"/>
              <a:t>4,500 youth work jobs and more than 760 youth centers since 2012 “( Unison 2019, p.1)</a:t>
            </a:r>
            <a:endParaRPr lang="en-GB" dirty="0"/>
          </a:p>
        </p:txBody>
      </p:sp>
      <p:sp>
        <p:nvSpPr>
          <p:cNvPr id="4" name="Slide Number Placeholder 3"/>
          <p:cNvSpPr>
            <a:spLocks noGrp="1"/>
          </p:cNvSpPr>
          <p:nvPr>
            <p:ph type="sldNum" sz="quarter" idx="5"/>
          </p:nvPr>
        </p:nvSpPr>
        <p:spPr/>
        <p:txBody>
          <a:bodyPr/>
          <a:lstStyle/>
          <a:p>
            <a:fld id="{106CE237-CFF3-449C-835F-916F234D8487}" type="slidenum">
              <a:rPr lang="en-GB" smtClean="0"/>
              <a:t>4</a:t>
            </a:fld>
            <a:endParaRPr lang="en-GB"/>
          </a:p>
        </p:txBody>
      </p:sp>
    </p:spTree>
    <p:extLst>
      <p:ext uri="{BB962C8B-B14F-4D97-AF65-F5344CB8AC3E}">
        <p14:creationId xmlns:p14="http://schemas.microsoft.com/office/powerpoint/2010/main" val="23036841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year ending March 2018 (the most recent data available), 6.5% of 10–</a:t>
            </a:r>
          </a:p>
          <a:p>
            <a:r>
              <a:rPr lang="en-US" dirty="0"/>
              <a:t>15-year-olds knew someone who carried a knife, as did a similar percentage </a:t>
            </a:r>
          </a:p>
          <a:p>
            <a:r>
              <a:rPr lang="en-US" dirty="0"/>
              <a:t>(5.7%) of 16–29-year-olds. Less than 1% of respondents of both age groups </a:t>
            </a:r>
          </a:p>
          <a:p>
            <a:r>
              <a:rPr lang="en-US" dirty="0"/>
              <a:t>said they carried a knife”.10( Parliament,  House of Commons, 2023, p.18) </a:t>
            </a:r>
          </a:p>
          <a:p>
            <a:endParaRPr lang="en-US" dirty="0"/>
          </a:p>
          <a:p>
            <a:r>
              <a:rPr lang="en-US" dirty="0"/>
              <a:t>“The number of children in custody has fallen considerably over the past</a:t>
            </a:r>
          </a:p>
          <a:p>
            <a:r>
              <a:rPr lang="en-US" dirty="0"/>
              <a:t>decade and longer. According to the Ministry of Justice, in 2020/21, there </a:t>
            </a:r>
          </a:p>
          <a:p>
            <a:r>
              <a:rPr lang="en-US" dirty="0"/>
              <a:t>were 560 under-18-year-olds in youth custody on average at the end of each </a:t>
            </a:r>
          </a:p>
          <a:p>
            <a:r>
              <a:rPr lang="en-US" dirty="0"/>
              <a:t>month, compared with double that number in 2014/15 (1,037) and more </a:t>
            </a:r>
          </a:p>
          <a:p>
            <a:r>
              <a:rPr lang="en-US" dirty="0"/>
              <a:t>than five times that number in 2008/09 (2,881)”. ( Parliament, House of Commons, 2022, p.5) </a:t>
            </a:r>
          </a:p>
          <a:p>
            <a:endParaRPr lang="en-US" dirty="0"/>
          </a:p>
          <a:p>
            <a:r>
              <a:rPr lang="en-US" dirty="0"/>
              <a:t>You can accept young people can go into custody, and we need to make sure what is happening in the custody and rehabilitation process so making sure that young people have access to resources, and learning is what makes the difference of young people choose to recommit a crime when they are realsed or choosing not to recommit an offence. </a:t>
            </a:r>
            <a:endParaRPr lang="en-GB" dirty="0"/>
          </a:p>
        </p:txBody>
      </p:sp>
      <p:sp>
        <p:nvSpPr>
          <p:cNvPr id="4" name="Slide Number Placeholder 3"/>
          <p:cNvSpPr>
            <a:spLocks noGrp="1"/>
          </p:cNvSpPr>
          <p:nvPr>
            <p:ph type="sldNum" sz="quarter" idx="5"/>
          </p:nvPr>
        </p:nvSpPr>
        <p:spPr/>
        <p:txBody>
          <a:bodyPr/>
          <a:lstStyle/>
          <a:p>
            <a:fld id="{106CE237-CFF3-449C-835F-916F234D8487}" type="slidenum">
              <a:rPr lang="en-GB" smtClean="0"/>
              <a:t>5</a:t>
            </a:fld>
            <a:endParaRPr lang="en-GB"/>
          </a:p>
        </p:txBody>
      </p:sp>
    </p:spTree>
    <p:extLst>
      <p:ext uri="{BB962C8B-B14F-4D97-AF65-F5344CB8AC3E}">
        <p14:creationId xmlns:p14="http://schemas.microsoft.com/office/powerpoint/2010/main" val="9609916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400" dirty="0"/>
              <a:t>Centerpiece states that “shows that prime-age unemployment has been falling dramatically since the early 1990s and then rose again in 2008. Youth unemployment had also been falling since the early 1990s, and by 2004 it had dropped to about 9%, below its 1989 level. But then it started rising in 2004, several years in advance of the recession. So, there seems to be a component of the differential between adult and youth unemployment that is not explained purely by the stronger impact of cyclical .downturns on young people” Centerpiece, (2011, p.2)</a:t>
            </a:r>
          </a:p>
          <a:p>
            <a:endParaRPr lang="en-US" sz="1400" dirty="0"/>
          </a:p>
          <a:p>
            <a:r>
              <a:rPr lang="en-US" sz="1400" dirty="0"/>
              <a:t>History Of Youth Services argues that “Youth unemployment has increased from 3% of the 16-18-year-old 8 age group in 1975 to 15% in 1986. A third of all the unemployed in 1987 were under 25. Nearly one-quarter of young people aged 16-19 who were unemployed in July 1987 had been out of work for between 26 and 52 weeks. Around 15% had been out of work for over a year.”</a:t>
            </a:r>
          </a:p>
          <a:p>
            <a:r>
              <a:rPr lang="en-US" sz="1400" dirty="0"/>
              <a:t>Williamson (1998, p.3) </a:t>
            </a:r>
          </a:p>
          <a:p>
            <a:endParaRPr lang="en-GB" sz="1400" dirty="0"/>
          </a:p>
          <a:p>
            <a:r>
              <a:rPr lang="en-GB" sz="1400" dirty="0"/>
              <a:t>History of Youth Services states that “</a:t>
            </a:r>
            <a:r>
              <a:rPr lang="en-US" sz="1400" dirty="0"/>
              <a:t>Government response to this was the introduction of job creation, work experience and training schemes. This development was based on the politically motivated assumption that young people could not find employment because they were deficient in both skills and aptitude. These schemes did not provide the necessary support for young people during their transition from school to work (Furlong,1994). This was reflected in the first year of the Youth Training Scheme (YTS) when it was estimated that up to 50% of approximately100,000 young people became unemployed on leaving a YTS course (Youth Aid, 1985). </a:t>
            </a:r>
          </a:p>
          <a:p>
            <a:endParaRPr lang="en-US" sz="1400" dirty="0"/>
          </a:p>
          <a:p>
            <a:r>
              <a:rPr lang="en-US" sz="1400" dirty="0"/>
              <a:t>Young people still find it hard these days to get jobs because of the cost-of-living crisis and staff not having the money to hire young people.</a:t>
            </a:r>
          </a:p>
          <a:p>
            <a:endParaRPr lang="en-GB" sz="1400" dirty="0"/>
          </a:p>
        </p:txBody>
      </p:sp>
      <p:sp>
        <p:nvSpPr>
          <p:cNvPr id="4" name="Slide Number Placeholder 3"/>
          <p:cNvSpPr>
            <a:spLocks noGrp="1"/>
          </p:cNvSpPr>
          <p:nvPr>
            <p:ph type="sldNum" sz="quarter" idx="5"/>
          </p:nvPr>
        </p:nvSpPr>
        <p:spPr/>
        <p:txBody>
          <a:bodyPr/>
          <a:lstStyle/>
          <a:p>
            <a:fld id="{106CE237-CFF3-449C-835F-916F234D8487}" type="slidenum">
              <a:rPr lang="en-GB" smtClean="0"/>
              <a:t>6</a:t>
            </a:fld>
            <a:endParaRPr lang="en-GB"/>
          </a:p>
        </p:txBody>
      </p:sp>
    </p:spTree>
    <p:extLst>
      <p:ext uri="{BB962C8B-B14F-4D97-AF65-F5344CB8AC3E}">
        <p14:creationId xmlns:p14="http://schemas.microsoft.com/office/powerpoint/2010/main" val="5978445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Office For National Statistics (2023) states that “Around 7,800 people aged 16 and over in Cardiff were unemployed in the year ending June 2023. This is a rate of 4.0%.</a:t>
            </a:r>
          </a:p>
          <a:p>
            <a:r>
              <a:rPr lang="en-US" dirty="0"/>
              <a:t>This was a slight decrease compared with the year ending June 2022, when the unemployment rate was 4.1%.</a:t>
            </a:r>
          </a:p>
          <a:p>
            <a:r>
              <a:rPr lang="en-US" dirty="0"/>
              <a:t>Across Wales, from the year ending June 2022 to the year ending June 2023, there was a slight decrease in the unemployment rate from 3.5% to 3.4%.</a:t>
            </a:r>
          </a:p>
          <a:p>
            <a:r>
              <a:rPr lang="en-US" dirty="0"/>
              <a:t>Year on year, the number of people unemployed in Wales fell from around 54,000 to around 51,600 over the same period.</a:t>
            </a:r>
          </a:p>
          <a:p>
            <a:r>
              <a:rPr lang="en-US" dirty="0"/>
              <a:t>Public Health Wales (2018-2019 p.1) states that “In 2018, drug-related mortality reached record levels in Wales and across the UK. Drug poisoning deaths are the highest on record, having increased by 78 percent over the last 10 years.  Drug misuse deaths, one a subset of drug poisoning deaths, increased by 12 percent from 185 in 2017 to 208 deaths in 2018 – a rate of 72 per million population. Wales has the second highest rates of drug misuse deaths in England and Wales regions. Premature deaths from drug use are preventable. Each drug-related death has a considerable amount. Since the 90’s, drugs have increased massively. </a:t>
            </a:r>
          </a:p>
          <a:p>
            <a:r>
              <a:rPr lang="en-US" dirty="0"/>
              <a:t>Office for National Statistics (2023) argues that “ Knife-enabled crime recorded by the police in the year ending June 2023 increased by 3% (50,833 offenses) compared with the year ending June 2022 (49,435 offenses). This was still 7% lower than pre-coronavirus (COVID-19) pandemic levels in the year ending March 2020 (54,417 offenses).</a:t>
            </a:r>
            <a:endParaRPr lang="en-GB" dirty="0"/>
          </a:p>
        </p:txBody>
      </p:sp>
      <p:sp>
        <p:nvSpPr>
          <p:cNvPr id="4" name="Slide Number Placeholder 3"/>
          <p:cNvSpPr>
            <a:spLocks noGrp="1"/>
          </p:cNvSpPr>
          <p:nvPr>
            <p:ph type="sldNum" sz="quarter" idx="5"/>
          </p:nvPr>
        </p:nvSpPr>
        <p:spPr/>
        <p:txBody>
          <a:bodyPr/>
          <a:lstStyle/>
          <a:p>
            <a:fld id="{106CE237-CFF3-449C-835F-916F234D8487}" type="slidenum">
              <a:rPr lang="en-GB" smtClean="0"/>
              <a:t>7</a:t>
            </a:fld>
            <a:endParaRPr lang="en-GB"/>
          </a:p>
        </p:txBody>
      </p:sp>
    </p:spTree>
    <p:extLst>
      <p:ext uri="{BB962C8B-B14F-4D97-AF65-F5344CB8AC3E}">
        <p14:creationId xmlns:p14="http://schemas.microsoft.com/office/powerpoint/2010/main" val="30788959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Corporal Punishment is classified as a justifiable assault</a:t>
            </a:r>
          </a:p>
          <a:p>
            <a:r>
              <a:rPr lang="en-GB" dirty="0"/>
              <a:t>Range of provisions in youth work, such as working with schools, colleges, health officers, and police.</a:t>
            </a:r>
          </a:p>
          <a:p>
            <a:r>
              <a:rPr lang="en-GB" dirty="0"/>
              <a:t>The Criminal Justice Public Order Act 194 and how young people should have resources and learning in the settings to stop them from committing crimes when they come out.</a:t>
            </a:r>
          </a:p>
          <a:p>
            <a:r>
              <a:rPr lang="en-GB" dirty="0"/>
              <a:t>Youth unemployment still being on the rise as the government does not think that young people have the skills to maintain a job and the cost-of-living crisis.</a:t>
            </a:r>
          </a:p>
          <a:p>
            <a:r>
              <a:rPr lang="en-GB" dirty="0"/>
              <a:t>Similarities between decades and how young people still have problems getting jobs and the rise of knife and drugs. </a:t>
            </a:r>
          </a:p>
          <a:p>
            <a:endParaRPr lang="en-GB" dirty="0"/>
          </a:p>
        </p:txBody>
      </p:sp>
      <p:sp>
        <p:nvSpPr>
          <p:cNvPr id="4" name="Slide Number Placeholder 3"/>
          <p:cNvSpPr>
            <a:spLocks noGrp="1"/>
          </p:cNvSpPr>
          <p:nvPr>
            <p:ph type="sldNum" sz="quarter" idx="5"/>
          </p:nvPr>
        </p:nvSpPr>
        <p:spPr/>
        <p:txBody>
          <a:bodyPr/>
          <a:lstStyle/>
          <a:p>
            <a:fld id="{106CE237-CFF3-449C-835F-916F234D8487}" type="slidenum">
              <a:rPr lang="en-GB" smtClean="0"/>
              <a:t>8</a:t>
            </a:fld>
            <a:endParaRPr lang="en-GB"/>
          </a:p>
        </p:txBody>
      </p:sp>
    </p:spTree>
    <p:extLst>
      <p:ext uri="{BB962C8B-B14F-4D97-AF65-F5344CB8AC3E}">
        <p14:creationId xmlns:p14="http://schemas.microsoft.com/office/powerpoint/2010/main" val="12792755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6CE237-CFF3-449C-835F-916F234D8487}" type="slidenum">
              <a:rPr lang="en-GB" smtClean="0"/>
              <a:t>10</a:t>
            </a:fld>
            <a:endParaRPr lang="en-GB"/>
          </a:p>
        </p:txBody>
      </p:sp>
    </p:spTree>
    <p:extLst>
      <p:ext uri="{BB962C8B-B14F-4D97-AF65-F5344CB8AC3E}">
        <p14:creationId xmlns:p14="http://schemas.microsoft.com/office/powerpoint/2010/main" val="6033171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6CE237-CFF3-449C-835F-916F234D8487}" type="slidenum">
              <a:rPr lang="en-GB" smtClean="0"/>
              <a:t>11</a:t>
            </a:fld>
            <a:endParaRPr lang="en-GB"/>
          </a:p>
        </p:txBody>
      </p:sp>
    </p:spTree>
    <p:extLst>
      <p:ext uri="{BB962C8B-B14F-4D97-AF65-F5344CB8AC3E}">
        <p14:creationId xmlns:p14="http://schemas.microsoft.com/office/powerpoint/2010/main" val="18573712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101D23A-7679-4E10-9919-FE8B6914B7AD}" type="datetimeFigureOut">
              <a:rPr lang="en-GB" smtClean="0"/>
              <a:t>16/01/2024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9915FB-866C-4104-9B5D-56215C47B71B}" type="slidenum">
              <a:rPr lang="en-GB" smtClean="0"/>
              <a:t>‹#›</a:t>
            </a:fld>
            <a:endParaRPr lang="en-GB"/>
          </a:p>
        </p:txBody>
      </p:sp>
    </p:spTree>
    <p:extLst>
      <p:ext uri="{BB962C8B-B14F-4D97-AF65-F5344CB8AC3E}">
        <p14:creationId xmlns:p14="http://schemas.microsoft.com/office/powerpoint/2010/main" val="12565205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01D23A-7679-4E10-9919-FE8B6914B7AD}" type="datetimeFigureOut">
              <a:rPr lang="en-GB" smtClean="0"/>
              <a:t>16/01/2024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9915FB-866C-4104-9B5D-56215C47B71B}" type="slidenum">
              <a:rPr lang="en-GB" smtClean="0"/>
              <a:t>‹#›</a:t>
            </a:fld>
            <a:endParaRPr lang="en-GB"/>
          </a:p>
        </p:txBody>
      </p:sp>
    </p:spTree>
    <p:extLst>
      <p:ext uri="{BB962C8B-B14F-4D97-AF65-F5344CB8AC3E}">
        <p14:creationId xmlns:p14="http://schemas.microsoft.com/office/powerpoint/2010/main" val="40941980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01D23A-7679-4E10-9919-FE8B6914B7AD}" type="datetimeFigureOut">
              <a:rPr lang="en-GB" smtClean="0"/>
              <a:t>16/01/2024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9915FB-866C-4104-9B5D-56215C47B71B}" type="slidenum">
              <a:rPr lang="en-GB" smtClean="0"/>
              <a:t>‹#›</a:t>
            </a:fld>
            <a:endParaRPr lang="en-GB"/>
          </a:p>
        </p:txBody>
      </p:sp>
    </p:spTree>
    <p:extLst>
      <p:ext uri="{BB962C8B-B14F-4D97-AF65-F5344CB8AC3E}">
        <p14:creationId xmlns:p14="http://schemas.microsoft.com/office/powerpoint/2010/main" val="10226451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101D23A-7679-4E10-9919-FE8B6914B7AD}" type="datetimeFigureOut">
              <a:rPr lang="en-GB" smtClean="0"/>
              <a:t>16/01/2024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9915FB-866C-4104-9B5D-56215C47B71B}" type="slidenum">
              <a:rPr lang="en-GB" smtClean="0"/>
              <a:t>‹#›</a:t>
            </a:fld>
            <a:endParaRPr lang="en-GB"/>
          </a:p>
        </p:txBody>
      </p:sp>
    </p:spTree>
    <p:extLst>
      <p:ext uri="{BB962C8B-B14F-4D97-AF65-F5344CB8AC3E}">
        <p14:creationId xmlns:p14="http://schemas.microsoft.com/office/powerpoint/2010/main" val="35456548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101D23A-7679-4E10-9919-FE8B6914B7AD}" type="datetimeFigureOut">
              <a:rPr lang="en-GB" smtClean="0"/>
              <a:t>16/01/2024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E9915FB-866C-4104-9B5D-56215C47B71B}" type="slidenum">
              <a:rPr lang="en-GB" smtClean="0"/>
              <a:t>‹#›</a:t>
            </a:fld>
            <a:endParaRPr lang="en-GB"/>
          </a:p>
        </p:txBody>
      </p:sp>
    </p:spTree>
    <p:extLst>
      <p:ext uri="{BB962C8B-B14F-4D97-AF65-F5344CB8AC3E}">
        <p14:creationId xmlns:p14="http://schemas.microsoft.com/office/powerpoint/2010/main" val="17630832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D101D23A-7679-4E10-9919-FE8B6914B7AD}" type="datetimeFigureOut">
              <a:rPr lang="en-GB" smtClean="0"/>
              <a:t>16/01/2024</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BE9915FB-866C-4104-9B5D-56215C47B71B}" type="slidenum">
              <a:rPr lang="en-GB" smtClean="0"/>
              <a:t>‹#›</a:t>
            </a:fld>
            <a:endParaRPr lang="en-GB"/>
          </a:p>
        </p:txBody>
      </p:sp>
    </p:spTree>
    <p:extLst>
      <p:ext uri="{BB962C8B-B14F-4D97-AF65-F5344CB8AC3E}">
        <p14:creationId xmlns:p14="http://schemas.microsoft.com/office/powerpoint/2010/main" val="3077348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101D23A-7679-4E10-9919-FE8B6914B7AD}" type="datetimeFigureOut">
              <a:rPr lang="en-GB" smtClean="0"/>
              <a:t>16/01/2024</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BE9915FB-866C-4104-9B5D-56215C47B71B}" type="slidenum">
              <a:rPr lang="en-GB" smtClean="0"/>
              <a:t>‹#›</a:t>
            </a:fld>
            <a:endParaRPr lang="en-GB"/>
          </a:p>
        </p:txBody>
      </p:sp>
    </p:spTree>
    <p:extLst>
      <p:ext uri="{BB962C8B-B14F-4D97-AF65-F5344CB8AC3E}">
        <p14:creationId xmlns:p14="http://schemas.microsoft.com/office/powerpoint/2010/main" val="21588764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D101D23A-7679-4E10-9919-FE8B6914B7AD}" type="datetimeFigureOut">
              <a:rPr lang="en-GB" smtClean="0"/>
              <a:t>16/01/2024</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BE9915FB-866C-4104-9B5D-56215C47B71B}" type="slidenum">
              <a:rPr lang="en-GB" smtClean="0"/>
              <a:t>‹#›</a:t>
            </a:fld>
            <a:endParaRPr lang="en-GB"/>
          </a:p>
        </p:txBody>
      </p:sp>
    </p:spTree>
    <p:extLst>
      <p:ext uri="{BB962C8B-B14F-4D97-AF65-F5344CB8AC3E}">
        <p14:creationId xmlns:p14="http://schemas.microsoft.com/office/powerpoint/2010/main" val="39680614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101D23A-7679-4E10-9919-FE8B6914B7AD}" type="datetimeFigureOut">
              <a:rPr lang="en-GB" smtClean="0"/>
              <a:t>16/01/2024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9915FB-866C-4104-9B5D-56215C47B71B}" type="slidenum">
              <a:rPr lang="en-GB" smtClean="0"/>
              <a:t>‹#›</a:t>
            </a:fld>
            <a:endParaRPr lang="en-GB"/>
          </a:p>
        </p:txBody>
      </p:sp>
    </p:spTree>
    <p:extLst>
      <p:ext uri="{BB962C8B-B14F-4D97-AF65-F5344CB8AC3E}">
        <p14:creationId xmlns:p14="http://schemas.microsoft.com/office/powerpoint/2010/main" val="270144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101D23A-7679-4E10-9919-FE8B6914B7AD}" type="datetimeFigureOut">
              <a:rPr lang="en-GB" smtClean="0"/>
              <a:t>16/01/2024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9915FB-866C-4104-9B5D-56215C47B71B}" type="slidenum">
              <a:rPr lang="en-GB" smtClean="0"/>
              <a:t>‹#›</a:t>
            </a:fld>
            <a:endParaRPr lang="en-GB"/>
          </a:p>
        </p:txBody>
      </p:sp>
    </p:spTree>
    <p:extLst>
      <p:ext uri="{BB962C8B-B14F-4D97-AF65-F5344CB8AC3E}">
        <p14:creationId xmlns:p14="http://schemas.microsoft.com/office/powerpoint/2010/main" val="463825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101D23A-7679-4E10-9919-FE8B6914B7AD}" type="datetimeFigureOut">
              <a:rPr lang="en-GB" smtClean="0"/>
              <a:t>16/01/2024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9915FB-866C-4104-9B5D-56215C47B71B}" type="slidenum">
              <a:rPr lang="en-GB" smtClean="0"/>
              <a:t>‹#›</a:t>
            </a:fld>
            <a:endParaRPr lang="en-GB"/>
          </a:p>
        </p:txBody>
      </p:sp>
    </p:spTree>
    <p:extLst>
      <p:ext uri="{BB962C8B-B14F-4D97-AF65-F5344CB8AC3E}">
        <p14:creationId xmlns:p14="http://schemas.microsoft.com/office/powerpoint/2010/main" val="7772968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101D23A-7679-4E10-9919-FE8B6914B7AD}" type="datetimeFigureOut">
              <a:rPr lang="en-GB" smtClean="0"/>
              <a:t>16/01/2024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9915FB-866C-4104-9B5D-56215C47B71B}" type="slidenum">
              <a:rPr lang="en-GB" smtClean="0"/>
              <a:t>‹#›</a:t>
            </a:fld>
            <a:endParaRPr lang="en-GB"/>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5553906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01D23A-7679-4E10-9919-FE8B6914B7AD}" type="datetimeFigureOut">
              <a:rPr lang="en-GB" smtClean="0"/>
              <a:t>16/01/2024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9915FB-866C-4104-9B5D-56215C47B71B}" type="slidenum">
              <a:rPr lang="en-GB" smtClean="0"/>
              <a:t>‹#›</a:t>
            </a:fld>
            <a:endParaRPr lang="en-GB"/>
          </a:p>
        </p:txBody>
      </p:sp>
    </p:spTree>
    <p:extLst>
      <p:ext uri="{BB962C8B-B14F-4D97-AF65-F5344CB8AC3E}">
        <p14:creationId xmlns:p14="http://schemas.microsoft.com/office/powerpoint/2010/main" val="30860376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101D23A-7679-4E10-9919-FE8B6914B7AD}" type="datetimeFigureOut">
              <a:rPr lang="en-GB" smtClean="0"/>
              <a:t>16/01/2024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9915FB-866C-4104-9B5D-56215C47B71B}" type="slidenum">
              <a:rPr lang="en-GB" smtClean="0"/>
              <a:t>‹#›</a:t>
            </a:fld>
            <a:endParaRPr lang="en-GB"/>
          </a:p>
        </p:txBody>
      </p:sp>
    </p:spTree>
    <p:extLst>
      <p:ext uri="{BB962C8B-B14F-4D97-AF65-F5344CB8AC3E}">
        <p14:creationId xmlns:p14="http://schemas.microsoft.com/office/powerpoint/2010/main" val="18007549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101D23A-7679-4E10-9919-FE8B6914B7AD}" type="datetimeFigureOut">
              <a:rPr lang="en-GB" smtClean="0"/>
              <a:t>16/01/2024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9915FB-866C-4104-9B5D-56215C47B71B}" type="slidenum">
              <a:rPr lang="en-GB" smtClean="0"/>
              <a:t>‹#›</a:t>
            </a:fld>
            <a:endParaRPr lang="en-GB"/>
          </a:p>
        </p:txBody>
      </p:sp>
    </p:spTree>
    <p:extLst>
      <p:ext uri="{BB962C8B-B14F-4D97-AF65-F5344CB8AC3E}">
        <p14:creationId xmlns:p14="http://schemas.microsoft.com/office/powerpoint/2010/main" val="35438621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01D23A-7679-4E10-9919-FE8B6914B7AD}" type="datetimeFigureOut">
              <a:rPr lang="en-GB" smtClean="0"/>
              <a:t>16/01/2024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9915FB-866C-4104-9B5D-56215C47B71B}" type="slidenum">
              <a:rPr lang="en-GB" smtClean="0"/>
              <a:t>‹#›</a:t>
            </a:fld>
            <a:endParaRPr lang="en-GB"/>
          </a:p>
        </p:txBody>
      </p:sp>
    </p:spTree>
    <p:extLst>
      <p:ext uri="{BB962C8B-B14F-4D97-AF65-F5344CB8AC3E}">
        <p14:creationId xmlns:p14="http://schemas.microsoft.com/office/powerpoint/2010/main" val="5121487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01D23A-7679-4E10-9919-FE8B6914B7AD}" type="datetimeFigureOut">
              <a:rPr lang="en-GB" smtClean="0"/>
              <a:t>16/01/2024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9915FB-866C-4104-9B5D-56215C47B71B}" type="slidenum">
              <a:rPr lang="en-GB" smtClean="0"/>
              <a:t>‹#›</a:t>
            </a:fld>
            <a:endParaRPr lang="en-GB"/>
          </a:p>
        </p:txBody>
      </p:sp>
    </p:spTree>
    <p:extLst>
      <p:ext uri="{BB962C8B-B14F-4D97-AF65-F5344CB8AC3E}">
        <p14:creationId xmlns:p14="http://schemas.microsoft.com/office/powerpoint/2010/main" val="28076263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101D23A-7679-4E10-9919-FE8B6914B7AD}" type="datetimeFigureOut">
              <a:rPr lang="en-GB" smtClean="0"/>
              <a:t>16/01/2024</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E9915FB-866C-4104-9B5D-56215C47B71B}" type="slidenum">
              <a:rPr lang="en-GB" smtClean="0"/>
              <a:t>‹#›</a:t>
            </a:fld>
            <a:endParaRPr lang="en-GB"/>
          </a:p>
        </p:txBody>
      </p:sp>
    </p:spTree>
    <p:extLst>
      <p:ext uri="{BB962C8B-B14F-4D97-AF65-F5344CB8AC3E}">
        <p14:creationId xmlns:p14="http://schemas.microsoft.com/office/powerpoint/2010/main" val="911575912"/>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cep.lse.ac.uk/pubs/download/cp338.pdf"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www.unison.org.uk/content/uploads/2019/04/Youth-services-report-04-2019.pdf" TargetMode="External"/><Relationship Id="rId4" Type="http://schemas.openxmlformats.org/officeDocument/2006/relationships/hyperlink" Target="https://phw.nhs.wales/news/drug-deaths-at-their-highest-ever-levels-in-wales/harm-reduction-database-wales-drug-related-mortality-annual-report-2018-19/"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hworkwales.org.uk/wp-content/uploads/2017/11/History-of-Youth-Service.pdf"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www.ons.gov.uk/visualisations/labourmarketlocal/W06000015/" TargetMode="External"/><Relationship Id="rId4" Type="http://schemas.openxmlformats.org/officeDocument/2006/relationships/hyperlink" Target="https://www.ons.gov.uk/peoplepopulationandcommunity/crimeandjustice/bulletins/crimeinenglandandwales/yearendingjune20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01FF3-2E75-6EAB-54CC-C25B30344A26}"/>
              </a:ext>
            </a:extLst>
          </p:cNvPr>
          <p:cNvSpPr>
            <a:spLocks noGrp="1"/>
          </p:cNvSpPr>
          <p:nvPr>
            <p:ph type="ctrTitle"/>
          </p:nvPr>
        </p:nvSpPr>
        <p:spPr/>
        <p:txBody>
          <a:bodyPr>
            <a:normAutofit fontScale="90000"/>
          </a:bodyPr>
          <a:lstStyle/>
          <a:p>
            <a:r>
              <a:rPr lang="en-GB" sz="4800" dirty="0"/>
              <a:t>ECYW4002 Professional Practice: Principles and Contexts of work with Young people in the decade of the Nineties </a:t>
            </a:r>
          </a:p>
        </p:txBody>
      </p:sp>
      <p:sp>
        <p:nvSpPr>
          <p:cNvPr id="3" name="Subtitle 2">
            <a:extLst>
              <a:ext uri="{FF2B5EF4-FFF2-40B4-BE49-F238E27FC236}">
                <a16:creationId xmlns:a16="http://schemas.microsoft.com/office/drawing/2014/main" id="{717B9705-192C-737E-4429-FEE75C2F02EE}"/>
              </a:ext>
            </a:extLst>
          </p:cNvPr>
          <p:cNvSpPr>
            <a:spLocks noGrp="1"/>
          </p:cNvSpPr>
          <p:nvPr>
            <p:ph type="subTitle" idx="1"/>
          </p:nvPr>
        </p:nvSpPr>
        <p:spPr/>
        <p:txBody>
          <a:bodyPr/>
          <a:lstStyle/>
          <a:p>
            <a:r>
              <a:rPr lang="en-GB" dirty="0"/>
              <a:t>By Courtney Rumsey (2316479) </a:t>
            </a:r>
          </a:p>
        </p:txBody>
      </p:sp>
    </p:spTree>
    <p:extLst>
      <p:ext uri="{BB962C8B-B14F-4D97-AF65-F5344CB8AC3E}">
        <p14:creationId xmlns:p14="http://schemas.microsoft.com/office/powerpoint/2010/main" val="7195312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38B4F-967E-6B07-082F-5505D1DF2417}"/>
              </a:ext>
            </a:extLst>
          </p:cNvPr>
          <p:cNvSpPr>
            <a:spLocks noGrp="1"/>
          </p:cNvSpPr>
          <p:nvPr>
            <p:ph type="title"/>
          </p:nvPr>
        </p:nvSpPr>
        <p:spPr/>
        <p:txBody>
          <a:bodyPr/>
          <a:lstStyle/>
          <a:p>
            <a:r>
              <a:rPr lang="en-GB" sz="4800" dirty="0"/>
              <a:t>Introduction</a:t>
            </a:r>
            <a:r>
              <a:rPr lang="en-GB" dirty="0"/>
              <a:t> </a:t>
            </a:r>
          </a:p>
        </p:txBody>
      </p:sp>
      <p:sp>
        <p:nvSpPr>
          <p:cNvPr id="3" name="Content Placeholder 2">
            <a:extLst>
              <a:ext uri="{FF2B5EF4-FFF2-40B4-BE49-F238E27FC236}">
                <a16:creationId xmlns:a16="http://schemas.microsoft.com/office/drawing/2014/main" id="{4454B2E8-4552-A564-53AE-C5F3467CBE6B}"/>
              </a:ext>
            </a:extLst>
          </p:cNvPr>
          <p:cNvSpPr>
            <a:spLocks noGrp="1"/>
          </p:cNvSpPr>
          <p:nvPr>
            <p:ph idx="1"/>
          </p:nvPr>
        </p:nvSpPr>
        <p:spPr/>
        <p:txBody>
          <a:bodyPr/>
          <a:lstStyle/>
          <a:p>
            <a:pPr marL="0" indent="0">
              <a:buNone/>
            </a:pPr>
            <a:r>
              <a:rPr lang="en-GB" dirty="0"/>
              <a:t> </a:t>
            </a:r>
            <a:r>
              <a:rPr lang="en-GB" sz="2400" dirty="0"/>
              <a:t>Corporal Punishment banned in schools</a:t>
            </a:r>
          </a:p>
          <a:p>
            <a:pPr marL="0" indent="0">
              <a:buNone/>
            </a:pPr>
            <a:r>
              <a:rPr lang="en-US" sz="2400" dirty="0"/>
              <a:t>It focuses on a range of provisions, which include</a:t>
            </a:r>
            <a:r>
              <a:rPr lang="en-GB" sz="2400" dirty="0"/>
              <a:t> schools, colleges, criminal justice, housing, health, employment, training , and social security.</a:t>
            </a:r>
          </a:p>
          <a:p>
            <a:pPr marL="0" indent="0">
              <a:buNone/>
            </a:pPr>
            <a:r>
              <a:rPr lang="en-GB" sz="2400" dirty="0"/>
              <a:t> The Criminal and Justice Public Order Act 1994 </a:t>
            </a:r>
          </a:p>
          <a:p>
            <a:pPr marL="0" indent="0">
              <a:buNone/>
            </a:pPr>
            <a:r>
              <a:rPr lang="en-GB" sz="2400" dirty="0"/>
              <a:t>Youth Unemployment </a:t>
            </a:r>
          </a:p>
        </p:txBody>
      </p:sp>
    </p:spTree>
    <p:extLst>
      <p:ext uri="{BB962C8B-B14F-4D97-AF65-F5344CB8AC3E}">
        <p14:creationId xmlns:p14="http://schemas.microsoft.com/office/powerpoint/2010/main" val="8720267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AB278-CC39-E8E2-9515-6B062B26B0D5}"/>
              </a:ext>
            </a:extLst>
          </p:cNvPr>
          <p:cNvSpPr>
            <a:spLocks noGrp="1"/>
          </p:cNvSpPr>
          <p:nvPr>
            <p:ph type="title"/>
          </p:nvPr>
        </p:nvSpPr>
        <p:spPr>
          <a:xfrm>
            <a:off x="838200" y="152854"/>
            <a:ext cx="10515600" cy="1325563"/>
          </a:xfrm>
        </p:spPr>
        <p:txBody>
          <a:bodyPr>
            <a:normAutofit fontScale="90000"/>
          </a:bodyPr>
          <a:lstStyle/>
          <a:p>
            <a:r>
              <a:rPr lang="en-GB" sz="4800" dirty="0"/>
              <a:t>Corporal Punishment banned in schools </a:t>
            </a:r>
          </a:p>
        </p:txBody>
      </p:sp>
      <p:sp>
        <p:nvSpPr>
          <p:cNvPr id="3" name="Content Placeholder 2">
            <a:extLst>
              <a:ext uri="{FF2B5EF4-FFF2-40B4-BE49-F238E27FC236}">
                <a16:creationId xmlns:a16="http://schemas.microsoft.com/office/drawing/2014/main" id="{53A55802-9907-545F-4B2D-8039B958F3E2}"/>
              </a:ext>
            </a:extLst>
          </p:cNvPr>
          <p:cNvSpPr>
            <a:spLocks noGrp="1"/>
          </p:cNvSpPr>
          <p:nvPr>
            <p:ph idx="1"/>
          </p:nvPr>
        </p:nvSpPr>
        <p:spPr/>
        <p:txBody>
          <a:bodyPr>
            <a:normAutofit fontScale="92500" lnSpcReduction="20000"/>
          </a:bodyPr>
          <a:lstStyle/>
          <a:p>
            <a:r>
              <a:rPr lang="en-US" sz="2400" dirty="0"/>
              <a:t>Corporal punishment (CP) can be defined as “any punishment in which physical force is used and intended to cause some degree of pain or discomfort, however light”( Visser, L.N.; van der PutC.E.; Assink, M. The Association Between School Corporal Punishment and Child Developmental Outcomes: A Meta-Analytic Review. Children 2022,p.1)</a:t>
            </a:r>
          </a:p>
          <a:p>
            <a:r>
              <a:rPr lang="en-US" sz="2400" dirty="0"/>
              <a:t>“In a broad sense, the term also denotes the physical disciplining of children in the schools and at home.”(Lotha, G, Corporal Punishment,2023.</a:t>
            </a:r>
          </a:p>
          <a:p>
            <a:r>
              <a:rPr lang="en-US" sz="2400" dirty="0"/>
              <a:t> The Physical Punishment of Young People bill in those days was viewed as “ a justifiable assault”   ( Parliament, House of Commons, 2002-03)</a:t>
            </a:r>
            <a:endParaRPr lang="en-GB" sz="2400" dirty="0"/>
          </a:p>
        </p:txBody>
      </p:sp>
    </p:spTree>
    <p:extLst>
      <p:ext uri="{BB962C8B-B14F-4D97-AF65-F5344CB8AC3E}">
        <p14:creationId xmlns:p14="http://schemas.microsoft.com/office/powerpoint/2010/main" val="13541145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D201B-E37E-1FDB-A225-8C88E3E0D90C}"/>
              </a:ext>
            </a:extLst>
          </p:cNvPr>
          <p:cNvSpPr>
            <a:spLocks noGrp="1"/>
          </p:cNvSpPr>
          <p:nvPr>
            <p:ph type="title"/>
          </p:nvPr>
        </p:nvSpPr>
        <p:spPr/>
        <p:txBody>
          <a:bodyPr/>
          <a:lstStyle/>
          <a:p>
            <a:r>
              <a:rPr lang="en-GB" sz="4800" dirty="0"/>
              <a:t>Range</a:t>
            </a:r>
            <a:r>
              <a:rPr lang="en-GB" dirty="0"/>
              <a:t> Of provisions </a:t>
            </a:r>
          </a:p>
        </p:txBody>
      </p:sp>
      <p:sp>
        <p:nvSpPr>
          <p:cNvPr id="3" name="Content Placeholder 2">
            <a:extLst>
              <a:ext uri="{FF2B5EF4-FFF2-40B4-BE49-F238E27FC236}">
                <a16:creationId xmlns:a16="http://schemas.microsoft.com/office/drawing/2014/main" id="{894BE0C4-5B57-6508-4232-5B5456C51DDE}"/>
              </a:ext>
            </a:extLst>
          </p:cNvPr>
          <p:cNvSpPr>
            <a:spLocks noGrp="1"/>
          </p:cNvSpPr>
          <p:nvPr>
            <p:ph idx="1"/>
          </p:nvPr>
        </p:nvSpPr>
        <p:spPr/>
        <p:txBody>
          <a:bodyPr>
            <a:normAutofit/>
          </a:bodyPr>
          <a:lstStyle/>
          <a:p>
            <a:r>
              <a:rPr lang="en-GB" sz="2400" dirty="0"/>
              <a:t> There are similarities between the 90s  and these days in that we still have youth workers working in communities, schools, and colleges.</a:t>
            </a:r>
          </a:p>
          <a:p>
            <a:r>
              <a:rPr lang="en-GB" sz="2400" dirty="0"/>
              <a:t>In partnership with agencies such as the police, schools, and health providers. </a:t>
            </a:r>
          </a:p>
          <a:p>
            <a:r>
              <a:rPr lang="en-GB" sz="2400" dirty="0"/>
              <a:t>Even Though we still have access to these things they are much less availability of provision , maybe due to a lack of funding.</a:t>
            </a:r>
          </a:p>
        </p:txBody>
      </p:sp>
    </p:spTree>
    <p:extLst>
      <p:ext uri="{BB962C8B-B14F-4D97-AF65-F5344CB8AC3E}">
        <p14:creationId xmlns:p14="http://schemas.microsoft.com/office/powerpoint/2010/main" val="7370556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80709-3779-95AE-DDB5-56BC79530C0D}"/>
              </a:ext>
            </a:extLst>
          </p:cNvPr>
          <p:cNvSpPr>
            <a:spLocks noGrp="1"/>
          </p:cNvSpPr>
          <p:nvPr>
            <p:ph type="title"/>
          </p:nvPr>
        </p:nvSpPr>
        <p:spPr/>
        <p:txBody>
          <a:bodyPr>
            <a:normAutofit/>
          </a:bodyPr>
          <a:lstStyle/>
          <a:p>
            <a:r>
              <a:rPr lang="en-GB" dirty="0"/>
              <a:t>The Criminal Justice and Public order Act 1994 </a:t>
            </a:r>
          </a:p>
        </p:txBody>
      </p:sp>
      <p:sp>
        <p:nvSpPr>
          <p:cNvPr id="3" name="Content Placeholder 2">
            <a:extLst>
              <a:ext uri="{FF2B5EF4-FFF2-40B4-BE49-F238E27FC236}">
                <a16:creationId xmlns:a16="http://schemas.microsoft.com/office/drawing/2014/main" id="{CEFBB3E4-CB94-DE80-93C4-67E8FF3738DF}"/>
              </a:ext>
            </a:extLst>
          </p:cNvPr>
          <p:cNvSpPr>
            <a:spLocks noGrp="1"/>
          </p:cNvSpPr>
          <p:nvPr>
            <p:ph idx="1"/>
          </p:nvPr>
        </p:nvSpPr>
        <p:spPr/>
        <p:txBody>
          <a:bodyPr>
            <a:normAutofit/>
          </a:bodyPr>
          <a:lstStyle/>
          <a:p>
            <a:r>
              <a:rPr lang="en-GB" sz="2400" dirty="0"/>
              <a:t>“ A policy stance that locking up more young people at younger ages, for longer periods and in a wider range of custodial settings, will help reduce youth crime” ( Cavadino 1995, p.83) </a:t>
            </a:r>
          </a:p>
          <a:p>
            <a:r>
              <a:rPr lang="en-GB" sz="2400" dirty="0"/>
              <a:t>The Importance of rehabilitation in that process </a:t>
            </a:r>
          </a:p>
          <a:p>
            <a:r>
              <a:rPr lang="en-GB" sz="2400" dirty="0"/>
              <a:t>More young people or fewer ending up in youth </a:t>
            </a:r>
          </a:p>
        </p:txBody>
      </p:sp>
    </p:spTree>
    <p:extLst>
      <p:ext uri="{BB962C8B-B14F-4D97-AF65-F5344CB8AC3E}">
        <p14:creationId xmlns:p14="http://schemas.microsoft.com/office/powerpoint/2010/main" val="14171112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6A6FD-4818-B5DD-99DA-DA16C74123A1}"/>
              </a:ext>
            </a:extLst>
          </p:cNvPr>
          <p:cNvSpPr>
            <a:spLocks noGrp="1"/>
          </p:cNvSpPr>
          <p:nvPr>
            <p:ph type="title"/>
          </p:nvPr>
        </p:nvSpPr>
        <p:spPr/>
        <p:txBody>
          <a:bodyPr/>
          <a:lstStyle/>
          <a:p>
            <a:r>
              <a:rPr lang="en-GB" sz="4800" dirty="0"/>
              <a:t>Youth</a:t>
            </a:r>
            <a:r>
              <a:rPr lang="en-GB" dirty="0"/>
              <a:t> Unemployment </a:t>
            </a:r>
          </a:p>
        </p:txBody>
      </p:sp>
      <p:sp>
        <p:nvSpPr>
          <p:cNvPr id="3" name="Content Placeholder 2">
            <a:extLst>
              <a:ext uri="{FF2B5EF4-FFF2-40B4-BE49-F238E27FC236}">
                <a16:creationId xmlns:a16="http://schemas.microsoft.com/office/drawing/2014/main" id="{20F5CDF9-B24B-EBB6-6448-613B6ADAAAB6}"/>
              </a:ext>
            </a:extLst>
          </p:cNvPr>
          <p:cNvSpPr>
            <a:spLocks noGrp="1"/>
          </p:cNvSpPr>
          <p:nvPr>
            <p:ph idx="1"/>
          </p:nvPr>
        </p:nvSpPr>
        <p:spPr/>
        <p:txBody>
          <a:bodyPr/>
          <a:lstStyle/>
          <a:p>
            <a:pPr marL="0" indent="0">
              <a:buNone/>
            </a:pPr>
            <a:r>
              <a:rPr lang="en-US" sz="2400" dirty="0"/>
              <a:t>Young People found it hard to get jobs.</a:t>
            </a:r>
          </a:p>
          <a:p>
            <a:pPr marL="0" indent="0">
              <a:buNone/>
            </a:pPr>
            <a:r>
              <a:rPr lang="en-US" sz="2400" dirty="0"/>
              <a:t>The government emphasized that young people didn’t have the skills to hold a job. </a:t>
            </a:r>
          </a:p>
          <a:p>
            <a:pPr marL="0" indent="0">
              <a:buNone/>
            </a:pPr>
            <a:r>
              <a:rPr lang="en-US" sz="2400" dirty="0"/>
              <a:t>The government created courses to help young people maintain and hold a job through this training.</a:t>
            </a:r>
          </a:p>
          <a:p>
            <a:pPr marL="0" indent="0">
              <a:buNone/>
            </a:pPr>
            <a:endParaRPr lang="en-US" dirty="0"/>
          </a:p>
          <a:p>
            <a:pPr marL="0" indent="0">
              <a:buNone/>
            </a:pPr>
            <a:endParaRPr lang="en-GB" dirty="0"/>
          </a:p>
        </p:txBody>
      </p:sp>
    </p:spTree>
    <p:extLst>
      <p:ext uri="{BB962C8B-B14F-4D97-AF65-F5344CB8AC3E}">
        <p14:creationId xmlns:p14="http://schemas.microsoft.com/office/powerpoint/2010/main" val="7957780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14A33-38D2-F8AA-94C0-8A891D020591}"/>
              </a:ext>
            </a:extLst>
          </p:cNvPr>
          <p:cNvSpPr>
            <a:spLocks noGrp="1"/>
          </p:cNvSpPr>
          <p:nvPr>
            <p:ph type="title"/>
          </p:nvPr>
        </p:nvSpPr>
        <p:spPr/>
        <p:txBody>
          <a:bodyPr>
            <a:normAutofit/>
          </a:bodyPr>
          <a:lstStyle/>
          <a:p>
            <a:r>
              <a:rPr lang="en-GB" sz="4800" dirty="0"/>
              <a:t>Similarities Between Decades  </a:t>
            </a:r>
          </a:p>
        </p:txBody>
      </p:sp>
      <p:sp>
        <p:nvSpPr>
          <p:cNvPr id="3" name="Content Placeholder 2">
            <a:extLst>
              <a:ext uri="{FF2B5EF4-FFF2-40B4-BE49-F238E27FC236}">
                <a16:creationId xmlns:a16="http://schemas.microsoft.com/office/drawing/2014/main" id="{CD99263F-80FD-89AB-E4BB-CF7873A73090}"/>
              </a:ext>
            </a:extLst>
          </p:cNvPr>
          <p:cNvSpPr>
            <a:spLocks noGrp="1"/>
          </p:cNvSpPr>
          <p:nvPr>
            <p:ph idx="1"/>
          </p:nvPr>
        </p:nvSpPr>
        <p:spPr/>
        <p:txBody>
          <a:bodyPr>
            <a:normAutofit/>
          </a:bodyPr>
          <a:lstStyle/>
          <a:p>
            <a:r>
              <a:rPr lang="en-US" sz="2400" dirty="0"/>
              <a:t>Unemployment on the rise</a:t>
            </a:r>
          </a:p>
          <a:p>
            <a:r>
              <a:rPr lang="en-US" sz="2400" dirty="0"/>
              <a:t>Drugs are still on the rise </a:t>
            </a:r>
          </a:p>
          <a:p>
            <a:r>
              <a:rPr lang="en-US" sz="2400" dirty="0"/>
              <a:t>Knife crimes are higher </a:t>
            </a:r>
          </a:p>
          <a:p>
            <a:r>
              <a:rPr lang="en-GB" sz="2400" dirty="0"/>
              <a:t>Music has a big influence, such as Heart 70s, 80s, and 90s music.</a:t>
            </a:r>
          </a:p>
          <a:p>
            <a:r>
              <a:rPr lang="en-GB" sz="2400" dirty="0"/>
              <a:t>Police Presence is still big</a:t>
            </a:r>
          </a:p>
          <a:p>
            <a:r>
              <a:rPr lang="en-GB" sz="2400" dirty="0"/>
              <a:t>Lots of multi-agency work within youth work settings.</a:t>
            </a:r>
          </a:p>
          <a:p>
            <a:r>
              <a:rPr lang="en-GB" sz="2400" dirty="0"/>
              <a:t>Lots of policies available for youth work.</a:t>
            </a:r>
          </a:p>
          <a:p>
            <a:endParaRPr lang="en-GB" dirty="0"/>
          </a:p>
        </p:txBody>
      </p:sp>
    </p:spTree>
    <p:extLst>
      <p:ext uri="{BB962C8B-B14F-4D97-AF65-F5344CB8AC3E}">
        <p14:creationId xmlns:p14="http://schemas.microsoft.com/office/powerpoint/2010/main" val="13014735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88622-44B1-B270-766E-B070E7BF8518}"/>
              </a:ext>
            </a:extLst>
          </p:cNvPr>
          <p:cNvSpPr>
            <a:spLocks noGrp="1"/>
          </p:cNvSpPr>
          <p:nvPr>
            <p:ph type="title"/>
          </p:nvPr>
        </p:nvSpPr>
        <p:spPr/>
        <p:txBody>
          <a:bodyPr>
            <a:normAutofit/>
          </a:bodyPr>
          <a:lstStyle/>
          <a:p>
            <a:r>
              <a:rPr lang="en-GB" sz="4800" dirty="0"/>
              <a:t>Conclusion </a:t>
            </a:r>
          </a:p>
        </p:txBody>
      </p:sp>
      <p:sp>
        <p:nvSpPr>
          <p:cNvPr id="3" name="Content Placeholder 2">
            <a:extLst>
              <a:ext uri="{FF2B5EF4-FFF2-40B4-BE49-F238E27FC236}">
                <a16:creationId xmlns:a16="http://schemas.microsoft.com/office/drawing/2014/main" id="{B417D839-902A-24FD-3736-442F21A04977}"/>
              </a:ext>
            </a:extLst>
          </p:cNvPr>
          <p:cNvSpPr>
            <a:spLocks noGrp="1"/>
          </p:cNvSpPr>
          <p:nvPr>
            <p:ph idx="1"/>
          </p:nvPr>
        </p:nvSpPr>
        <p:spPr/>
        <p:txBody>
          <a:bodyPr>
            <a:normAutofit/>
          </a:bodyPr>
          <a:lstStyle/>
          <a:p>
            <a:r>
              <a:rPr lang="en-US" sz="2400" dirty="0"/>
              <a:t>In Conclusion, we have talked in this presentation about corporal punishment, the range of provisions, the Criminal Justice and Public Order Act, youth unemployment, and the similarities between decades.</a:t>
            </a:r>
            <a:endParaRPr lang="en-GB" sz="2400" dirty="0"/>
          </a:p>
        </p:txBody>
      </p:sp>
    </p:spTree>
    <p:extLst>
      <p:ext uri="{BB962C8B-B14F-4D97-AF65-F5344CB8AC3E}">
        <p14:creationId xmlns:p14="http://schemas.microsoft.com/office/powerpoint/2010/main" val="4490251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AB172-B793-DD97-B6FF-34DBFC073AB0}"/>
              </a:ext>
            </a:extLst>
          </p:cNvPr>
          <p:cNvSpPr>
            <a:spLocks noGrp="1"/>
          </p:cNvSpPr>
          <p:nvPr>
            <p:ph type="title"/>
          </p:nvPr>
        </p:nvSpPr>
        <p:spPr/>
        <p:txBody>
          <a:bodyPr/>
          <a:lstStyle/>
          <a:p>
            <a:r>
              <a:rPr lang="en-GB" dirty="0"/>
              <a:t>Thank You For Listening </a:t>
            </a:r>
          </a:p>
        </p:txBody>
      </p:sp>
      <p:sp>
        <p:nvSpPr>
          <p:cNvPr id="3" name="Content Placeholder 2">
            <a:extLst>
              <a:ext uri="{FF2B5EF4-FFF2-40B4-BE49-F238E27FC236}">
                <a16:creationId xmlns:a16="http://schemas.microsoft.com/office/drawing/2014/main" id="{E9287DDF-3894-C477-3166-D978744A90C8}"/>
              </a:ext>
            </a:extLst>
          </p:cNvPr>
          <p:cNvSpPr>
            <a:spLocks noGrp="1"/>
          </p:cNvSpPr>
          <p:nvPr>
            <p:ph idx="1"/>
          </p:nvPr>
        </p:nvSpPr>
        <p:spPr/>
        <p:txBody>
          <a:bodyPr/>
          <a:lstStyle/>
          <a:p>
            <a:r>
              <a:rPr lang="en-GB" dirty="0"/>
              <a:t>Any questions ? </a:t>
            </a:r>
          </a:p>
        </p:txBody>
      </p:sp>
    </p:spTree>
    <p:extLst>
      <p:ext uri="{BB962C8B-B14F-4D97-AF65-F5344CB8AC3E}">
        <p14:creationId xmlns:p14="http://schemas.microsoft.com/office/powerpoint/2010/main" val="17758582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F6A57-D82A-E2FC-6C33-117187E3254B}"/>
              </a:ext>
            </a:extLst>
          </p:cNvPr>
          <p:cNvSpPr>
            <a:spLocks noGrp="1"/>
          </p:cNvSpPr>
          <p:nvPr>
            <p:ph type="title"/>
          </p:nvPr>
        </p:nvSpPr>
        <p:spPr>
          <a:xfrm>
            <a:off x="838200" y="18255"/>
            <a:ext cx="10515600" cy="1325563"/>
          </a:xfrm>
        </p:spPr>
        <p:txBody>
          <a:bodyPr>
            <a:normAutofit/>
          </a:bodyPr>
          <a:lstStyle/>
          <a:p>
            <a:r>
              <a:rPr lang="en-GB" sz="4800" dirty="0"/>
              <a:t>Reference List </a:t>
            </a:r>
          </a:p>
        </p:txBody>
      </p:sp>
      <p:sp>
        <p:nvSpPr>
          <p:cNvPr id="3" name="Content Placeholder 2">
            <a:extLst>
              <a:ext uri="{FF2B5EF4-FFF2-40B4-BE49-F238E27FC236}">
                <a16:creationId xmlns:a16="http://schemas.microsoft.com/office/drawing/2014/main" id="{FC645A53-52A2-BD69-2CA4-BBC187735D07}"/>
              </a:ext>
            </a:extLst>
          </p:cNvPr>
          <p:cNvSpPr>
            <a:spLocks noGrp="1"/>
          </p:cNvSpPr>
          <p:nvPr>
            <p:ph idx="1"/>
          </p:nvPr>
        </p:nvSpPr>
        <p:spPr>
          <a:xfrm>
            <a:off x="838200" y="1143000"/>
            <a:ext cx="10738756" cy="5696745"/>
          </a:xfrm>
        </p:spPr>
        <p:txBody>
          <a:bodyPr>
            <a:normAutofit fontScale="62500" lnSpcReduction="20000"/>
          </a:bodyPr>
          <a:lstStyle/>
          <a:p>
            <a:r>
              <a:rPr lang="en-GB" sz="3400" dirty="0"/>
              <a:t>Centrepiece 2011 </a:t>
            </a:r>
            <a:r>
              <a:rPr lang="en-GB" sz="3400" i="1" dirty="0"/>
              <a:t>Youth unemployment. </a:t>
            </a:r>
            <a:r>
              <a:rPr lang="en-GB" sz="3400" dirty="0"/>
              <a:t>Available at: </a:t>
            </a:r>
            <a:r>
              <a:rPr lang="en-GB" sz="3400" dirty="0">
                <a:hlinkClick r:id="rId3"/>
              </a:rPr>
              <a:t>https://cep.lse.ac.uk/pubs/download/cp338.pdf</a:t>
            </a:r>
            <a:r>
              <a:rPr lang="en-GB" sz="3400" dirty="0"/>
              <a:t>. ( Accessed 16 January 2024).</a:t>
            </a:r>
          </a:p>
          <a:p>
            <a:r>
              <a:rPr lang="en-GB" sz="3400" dirty="0"/>
              <a:t>Parliament. House of Commons (2002) </a:t>
            </a:r>
            <a:r>
              <a:rPr lang="en-GB" sz="3400" i="1" dirty="0"/>
              <a:t>Physical punishment of children prohibition bill, Session 2002- 2003. (</a:t>
            </a:r>
            <a:r>
              <a:rPr lang="en-GB" sz="3400" dirty="0"/>
              <a:t>HC 2002-2003 143). London: The Stationery Office. </a:t>
            </a:r>
          </a:p>
          <a:p>
            <a:pPr marL="0" indent="0">
              <a:buNone/>
            </a:pPr>
            <a:r>
              <a:rPr lang="en-GB" sz="3400" dirty="0"/>
              <a:t>. Public Health Wales (2018-2019)</a:t>
            </a:r>
            <a:r>
              <a:rPr lang="en-US" sz="3400" dirty="0"/>
              <a:t> </a:t>
            </a:r>
            <a:r>
              <a:rPr lang="en-US" sz="3400" i="1" dirty="0"/>
              <a:t>Harm Reduction Database Wales: Drug-related mortality Annual Report 2018-19.</a:t>
            </a:r>
            <a:r>
              <a:rPr lang="en-US" sz="3400" dirty="0"/>
              <a:t> Available at: </a:t>
            </a:r>
            <a:r>
              <a:rPr lang="en-US" sz="3400" dirty="0">
                <a:hlinkClick r:id="rId4"/>
              </a:rPr>
              <a:t>https://phw.nhs.wales/news/drug-deaths-at-their-highest-ever-levels-in-wales/harm-reduction-database-wales-drug-related-mortality-annual-report-2018-19/</a:t>
            </a:r>
            <a:r>
              <a:rPr lang="en-US" sz="3400" dirty="0"/>
              <a:t>. (Accessed 16 January 2024)</a:t>
            </a:r>
          </a:p>
          <a:p>
            <a:pPr marL="0" indent="0">
              <a:buNone/>
            </a:pPr>
            <a:r>
              <a:rPr lang="en-US" sz="3400" dirty="0"/>
              <a:t>. </a:t>
            </a:r>
            <a:r>
              <a:rPr lang="en-GB" sz="3400" dirty="0"/>
              <a:t>United Kingdom. House of Commons Library, </a:t>
            </a:r>
            <a:r>
              <a:rPr lang="en-GB" sz="3400" i="1" dirty="0"/>
              <a:t>Youth Custody</a:t>
            </a:r>
            <a:r>
              <a:rPr lang="en-GB" sz="3400" dirty="0"/>
              <a:t> CBP8557. London, UK: The Stationery Office, 2022 </a:t>
            </a:r>
          </a:p>
          <a:p>
            <a:r>
              <a:rPr lang="en-GB" sz="3400" i="1" dirty="0"/>
              <a:t> </a:t>
            </a:r>
            <a:r>
              <a:rPr lang="en-GB" sz="3400" dirty="0"/>
              <a:t>United Kingdom. House of Commons Library, </a:t>
            </a:r>
            <a:r>
              <a:rPr lang="en-US" sz="3400" i="1" dirty="0"/>
              <a:t>Knife crime statistics: England and Wales. </a:t>
            </a:r>
            <a:r>
              <a:rPr lang="en-US" sz="3400" dirty="0"/>
              <a:t>CBP 04304. London, UK: The Stationery Office, 2023</a:t>
            </a:r>
            <a:endParaRPr lang="en-GB" sz="3400" dirty="0"/>
          </a:p>
          <a:p>
            <a:pPr marL="0" indent="0">
              <a:buNone/>
            </a:pPr>
            <a:r>
              <a:rPr lang="en-GB" sz="3400" dirty="0"/>
              <a:t>. Unison (2019) </a:t>
            </a:r>
            <a:r>
              <a:rPr lang="en-US" sz="3400" i="1" dirty="0"/>
              <a:t>Youth Services at breaking point. </a:t>
            </a:r>
            <a:r>
              <a:rPr lang="en-US" sz="3400" dirty="0"/>
              <a:t>Available at</a:t>
            </a:r>
            <a:r>
              <a:rPr lang="en-US" sz="3400" i="1" dirty="0"/>
              <a:t>: </a:t>
            </a:r>
            <a:r>
              <a:rPr lang="en-US" sz="3400" dirty="0">
                <a:hlinkClick r:id="rId5"/>
              </a:rPr>
              <a:t>https://www.unison.org.uk/content/uploads/2019/04/Youth-services-report-04-2019.pdf</a:t>
            </a:r>
            <a:r>
              <a:rPr lang="en-US" sz="3400" dirty="0"/>
              <a:t> (Accessed: 15 January 2024). </a:t>
            </a:r>
          </a:p>
          <a:p>
            <a:endParaRPr lang="en-GB" i="1" dirty="0"/>
          </a:p>
        </p:txBody>
      </p:sp>
    </p:spTree>
    <p:extLst>
      <p:ext uri="{BB962C8B-B14F-4D97-AF65-F5344CB8AC3E}">
        <p14:creationId xmlns:p14="http://schemas.microsoft.com/office/powerpoint/2010/main" val="1106662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4617B-8C4D-72AB-EF01-A214D3B928F9}"/>
              </a:ext>
            </a:extLst>
          </p:cNvPr>
          <p:cNvSpPr>
            <a:spLocks noGrp="1"/>
          </p:cNvSpPr>
          <p:nvPr>
            <p:ph type="title"/>
          </p:nvPr>
        </p:nvSpPr>
        <p:spPr/>
        <p:txBody>
          <a:bodyPr/>
          <a:lstStyle/>
          <a:p>
            <a:r>
              <a:rPr lang="en-US" dirty="0"/>
              <a:t>Reference List Continued </a:t>
            </a:r>
            <a:endParaRPr lang="en-GB" dirty="0"/>
          </a:p>
        </p:txBody>
      </p:sp>
      <p:sp>
        <p:nvSpPr>
          <p:cNvPr id="3" name="Content Placeholder 2">
            <a:extLst>
              <a:ext uri="{FF2B5EF4-FFF2-40B4-BE49-F238E27FC236}">
                <a16:creationId xmlns:a16="http://schemas.microsoft.com/office/drawing/2014/main" id="{9EDB208A-D3A9-CB3F-157A-CE004ABAE4CC}"/>
              </a:ext>
            </a:extLst>
          </p:cNvPr>
          <p:cNvSpPr>
            <a:spLocks noGrp="1"/>
          </p:cNvSpPr>
          <p:nvPr>
            <p:ph idx="1"/>
          </p:nvPr>
        </p:nvSpPr>
        <p:spPr/>
        <p:txBody>
          <a:bodyPr>
            <a:normAutofit fontScale="85000" lnSpcReduction="10000"/>
          </a:bodyPr>
          <a:lstStyle/>
          <a:p>
            <a:r>
              <a:rPr lang="en-US" sz="2400" dirty="0"/>
              <a:t>Rose, J (1997) History Of Youth service </a:t>
            </a:r>
            <a:r>
              <a:rPr lang="en-US" sz="2400" i="1" dirty="0"/>
              <a:t>The Historical Development of the Youth Service Early Developments of Youth Work. Available</a:t>
            </a:r>
            <a:r>
              <a:rPr lang="en-US" sz="2400" dirty="0"/>
              <a:t> at: </a:t>
            </a:r>
            <a:r>
              <a:rPr lang="en-US" sz="2400" dirty="0">
                <a:hlinkClick r:id="rId3"/>
              </a:rPr>
              <a:t>https://www.youthworkwales.org.uk/wp-content/uploads/2017/11/History-of-Youth-Service.pdf</a:t>
            </a:r>
            <a:r>
              <a:rPr lang="en-US" sz="2400" dirty="0"/>
              <a:t>. (Accessed 16 January 2024) </a:t>
            </a:r>
          </a:p>
          <a:p>
            <a:pPr marL="0" indent="0">
              <a:buNone/>
            </a:pPr>
            <a:r>
              <a:rPr lang="en-GB" sz="2400" dirty="0"/>
              <a:t>. Office For National Statistics( 2023) </a:t>
            </a:r>
            <a:r>
              <a:rPr lang="en-US" sz="2400" i="1" dirty="0"/>
              <a:t>Crime in England and Wales: year ending June 2023. </a:t>
            </a:r>
            <a:r>
              <a:rPr lang="en-US" sz="2400" dirty="0"/>
              <a:t>Available at</a:t>
            </a:r>
            <a:r>
              <a:rPr lang="en-US" sz="2400" i="1" dirty="0"/>
              <a:t>: </a:t>
            </a:r>
            <a:r>
              <a:rPr lang="en-US" sz="2400" i="1" dirty="0">
                <a:hlinkClick r:id="rId4"/>
              </a:rPr>
              <a:t>https://www.ons.gov.uk/peoplepopulationandcommunity/crimeandjustice/bulletins/crimeinenglandandwales/yearendingjune2023</a:t>
            </a:r>
            <a:r>
              <a:rPr lang="en-US" sz="2400" i="1" dirty="0"/>
              <a:t>. (Accessed 16 January 2024) </a:t>
            </a:r>
          </a:p>
          <a:p>
            <a:pPr marL="0" indent="0">
              <a:buNone/>
            </a:pPr>
            <a:r>
              <a:rPr lang="en-GB" i="1" dirty="0"/>
              <a:t>. </a:t>
            </a:r>
            <a:r>
              <a:rPr lang="en-GB" sz="2400" dirty="0"/>
              <a:t>Office For National Statistics (2023)</a:t>
            </a:r>
            <a:r>
              <a:rPr lang="en-US" sz="2400" dirty="0"/>
              <a:t> </a:t>
            </a:r>
            <a:r>
              <a:rPr lang="en-US" sz="2400" i="1" dirty="0"/>
              <a:t>Employment, unemployment, and economic inactivity in Cardiff</a:t>
            </a:r>
            <a:r>
              <a:rPr lang="en-US" sz="2400" dirty="0"/>
              <a:t>. Available at: </a:t>
            </a:r>
            <a:r>
              <a:rPr lang="en-US" sz="2400" dirty="0">
                <a:hlinkClick r:id="rId5"/>
              </a:rPr>
              <a:t>https://www.ons.gov.uk/visualisations/labourmarketlocal/W06000015/</a:t>
            </a:r>
            <a:r>
              <a:rPr lang="en-US" sz="2400" dirty="0"/>
              <a:t>. (Accessed 16 January 2024) </a:t>
            </a:r>
          </a:p>
          <a:p>
            <a:pPr marL="0" indent="0">
              <a:buNone/>
            </a:pPr>
            <a:endParaRPr lang="en-GB" i="1" dirty="0"/>
          </a:p>
        </p:txBody>
      </p:sp>
    </p:spTree>
    <p:extLst>
      <p:ext uri="{BB962C8B-B14F-4D97-AF65-F5344CB8AC3E}">
        <p14:creationId xmlns:p14="http://schemas.microsoft.com/office/powerpoint/2010/main" val="3469294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286</TotalTime>
  <Words>2336</Words>
  <Application>Microsoft Office PowerPoint</Application>
  <PresentationFormat>Widescreen</PresentationFormat>
  <Paragraphs>116</Paragraphs>
  <Slides>11</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Calibri</vt:lpstr>
      <vt:lpstr>Century Gothic</vt:lpstr>
      <vt:lpstr>Wingdings 3</vt:lpstr>
      <vt:lpstr>Ion</vt:lpstr>
      <vt:lpstr>ECYW4002 Professional Practice: Principles and Contexts of work with Young people in the decade of the Nineties </vt:lpstr>
      <vt:lpstr>Introduction </vt:lpstr>
      <vt:lpstr>Corporal Punishment banned in schools </vt:lpstr>
      <vt:lpstr>Range Of provisions </vt:lpstr>
      <vt:lpstr>The Criminal Justice and Public order Act 1994 </vt:lpstr>
      <vt:lpstr>Youth Unemployment </vt:lpstr>
      <vt:lpstr>Similarities Between Decades  </vt:lpstr>
      <vt:lpstr>Conclusion </vt:lpstr>
      <vt:lpstr>Thank You For Listening </vt:lpstr>
      <vt:lpstr>Reference List </vt:lpstr>
      <vt:lpstr>Reference List Continued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ECYW4002 Professional Practice: Principles and Contexts of work with Young people in the decade of the Nineties</dc:title>
  <dc:creator>Courtney Rumsey</dc:creator>
  <cp:lastModifiedBy>Courtney Rumsey</cp:lastModifiedBy>
  <cp:revision>2</cp:revision>
  <dcterms:created xsi:type="dcterms:W3CDTF">2024-01-14T17:24:07Z</dcterms:created>
  <dcterms:modified xsi:type="dcterms:W3CDTF">2024-01-16T20:22:15Z</dcterms:modified>
</cp:coreProperties>
</file>