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48"/>
  </p:notesMasterIdLst>
  <p:sldIdLst>
    <p:sldId id="258" r:id="rId2"/>
    <p:sldId id="269" r:id="rId3"/>
    <p:sldId id="257" r:id="rId4"/>
    <p:sldId id="329" r:id="rId5"/>
    <p:sldId id="271" r:id="rId6"/>
    <p:sldId id="272" r:id="rId7"/>
    <p:sldId id="366" r:id="rId8"/>
    <p:sldId id="367" r:id="rId9"/>
    <p:sldId id="273" r:id="rId10"/>
    <p:sldId id="283" r:id="rId11"/>
    <p:sldId id="370" r:id="rId12"/>
    <p:sldId id="375" r:id="rId13"/>
    <p:sldId id="376" r:id="rId14"/>
    <p:sldId id="377" r:id="rId15"/>
    <p:sldId id="267" r:id="rId16"/>
    <p:sldId id="270" r:id="rId17"/>
    <p:sldId id="265" r:id="rId18"/>
    <p:sldId id="266" r:id="rId19"/>
    <p:sldId id="333" r:id="rId20"/>
    <p:sldId id="330" r:id="rId21"/>
    <p:sldId id="331" r:id="rId22"/>
    <p:sldId id="332" r:id="rId23"/>
    <p:sldId id="368" r:id="rId24"/>
    <p:sldId id="260" r:id="rId25"/>
    <p:sldId id="261" r:id="rId26"/>
    <p:sldId id="262" r:id="rId27"/>
    <p:sldId id="334" r:id="rId28"/>
    <p:sldId id="263" r:id="rId29"/>
    <p:sldId id="335" r:id="rId30"/>
    <p:sldId id="264" r:id="rId31"/>
    <p:sldId id="336" r:id="rId32"/>
    <p:sldId id="337" r:id="rId33"/>
    <p:sldId id="338" r:id="rId34"/>
    <p:sldId id="277" r:id="rId35"/>
    <p:sldId id="274" r:id="rId36"/>
    <p:sldId id="278" r:id="rId37"/>
    <p:sldId id="280" r:id="rId38"/>
    <p:sldId id="284" r:id="rId39"/>
    <p:sldId id="285" r:id="rId40"/>
    <p:sldId id="286" r:id="rId41"/>
    <p:sldId id="374" r:id="rId42"/>
    <p:sldId id="281" r:id="rId43"/>
    <p:sldId id="322" r:id="rId44"/>
    <p:sldId id="340" r:id="rId45"/>
    <p:sldId id="275" r:id="rId46"/>
    <p:sldId id="369"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5" autoAdjust="0"/>
    <p:restoredTop sz="94660"/>
  </p:normalViewPr>
  <p:slideViewPr>
    <p:cSldViewPr snapToGrid="0">
      <p:cViewPr varScale="1">
        <p:scale>
          <a:sx n="111" d="100"/>
          <a:sy n="111" d="100"/>
        </p:scale>
        <p:origin x="450"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059C6AE-683B-4288-8277-00DAC3839D90}" type="doc">
      <dgm:prSet loTypeId="urn:microsoft.com/office/officeart/2005/8/layout/process1" loCatId="process" qsTypeId="urn:microsoft.com/office/officeart/2005/8/quickstyle/simple1" qsCatId="simple" csTypeId="urn:microsoft.com/office/officeart/2005/8/colors/accent1_2" csCatId="accent1" phldr="1"/>
      <dgm:spPr/>
    </dgm:pt>
    <dgm:pt modelId="{55AAAFF3-7FD8-45A7-BE6A-9839CA08B322}">
      <dgm:prSet phldrT="[Text]"/>
      <dgm:spPr/>
      <dgm:t>
        <a:bodyPr/>
        <a:lstStyle/>
        <a:p>
          <a:r>
            <a:rPr lang="en-GB" dirty="0"/>
            <a:t>Occurrence of unpleasant event</a:t>
          </a:r>
        </a:p>
        <a:p>
          <a:r>
            <a:rPr lang="en-GB" dirty="0"/>
            <a:t>(rejection by a partner)</a:t>
          </a:r>
        </a:p>
      </dgm:t>
    </dgm:pt>
    <dgm:pt modelId="{A56CB728-0100-4E11-9902-50C86E50EECA}" type="parTrans" cxnId="{EFFB900D-2096-490F-A74A-E91C4FE08624}">
      <dgm:prSet/>
      <dgm:spPr/>
      <dgm:t>
        <a:bodyPr/>
        <a:lstStyle/>
        <a:p>
          <a:endParaRPr lang="en-GB"/>
        </a:p>
      </dgm:t>
    </dgm:pt>
    <dgm:pt modelId="{64F0DC9C-756A-44B1-861C-8EDF8BEA2437}" type="sibTrans" cxnId="{EFFB900D-2096-490F-A74A-E91C4FE08624}">
      <dgm:prSet/>
      <dgm:spPr/>
      <dgm:t>
        <a:bodyPr/>
        <a:lstStyle/>
        <a:p>
          <a:endParaRPr lang="en-GB"/>
        </a:p>
      </dgm:t>
    </dgm:pt>
    <dgm:pt modelId="{F2621DC8-71DB-42E3-994D-CD83B4239861}">
      <dgm:prSet phldrT="[Text]"/>
      <dgm:spPr/>
      <dgm:t>
        <a:bodyPr/>
        <a:lstStyle/>
        <a:p>
          <a:r>
            <a:rPr lang="en-GB" dirty="0"/>
            <a:t>Cognitive reaction to the unpleasant event:</a:t>
          </a:r>
        </a:p>
        <a:p>
          <a:r>
            <a:rPr lang="en-GB" dirty="0"/>
            <a:t>“I am a valueless person to be rejected like this”</a:t>
          </a:r>
        </a:p>
      </dgm:t>
    </dgm:pt>
    <dgm:pt modelId="{467B98F2-ECC8-421B-A4B6-CED7DD2E1DF6}" type="parTrans" cxnId="{6D20C64C-8508-4B10-BF4B-8A2832DD6D28}">
      <dgm:prSet/>
      <dgm:spPr/>
      <dgm:t>
        <a:bodyPr/>
        <a:lstStyle/>
        <a:p>
          <a:endParaRPr lang="en-GB"/>
        </a:p>
      </dgm:t>
    </dgm:pt>
    <dgm:pt modelId="{131B1420-9A7D-4A5A-8D61-5E5FB20B5B06}" type="sibTrans" cxnId="{6D20C64C-8508-4B10-BF4B-8A2832DD6D28}">
      <dgm:prSet/>
      <dgm:spPr/>
      <dgm:t>
        <a:bodyPr/>
        <a:lstStyle/>
        <a:p>
          <a:endParaRPr lang="en-GB"/>
        </a:p>
      </dgm:t>
    </dgm:pt>
    <dgm:pt modelId="{81B596E3-4DA7-42B4-ACD9-EDEBFBBF3C5D}">
      <dgm:prSet phldrT="[Text]"/>
      <dgm:spPr/>
      <dgm:t>
        <a:bodyPr/>
        <a:lstStyle/>
        <a:p>
          <a:r>
            <a:rPr lang="en-GB" dirty="0"/>
            <a:t>State of anxiety or depression</a:t>
          </a:r>
        </a:p>
      </dgm:t>
    </dgm:pt>
    <dgm:pt modelId="{0AC0EE2B-0FDB-410C-9CE9-54CB0E841A20}" type="parTrans" cxnId="{E74F6418-9AF0-43C8-847B-0D7393831442}">
      <dgm:prSet/>
      <dgm:spPr/>
      <dgm:t>
        <a:bodyPr/>
        <a:lstStyle/>
        <a:p>
          <a:endParaRPr lang="en-GB"/>
        </a:p>
      </dgm:t>
    </dgm:pt>
    <dgm:pt modelId="{ABDAB4FD-F29A-42F2-8D3A-EA0DF0D8E41D}" type="sibTrans" cxnId="{E74F6418-9AF0-43C8-847B-0D7393831442}">
      <dgm:prSet/>
      <dgm:spPr/>
      <dgm:t>
        <a:bodyPr/>
        <a:lstStyle/>
        <a:p>
          <a:endParaRPr lang="en-GB"/>
        </a:p>
      </dgm:t>
    </dgm:pt>
    <dgm:pt modelId="{4E3C42F4-A8B8-4E85-8DBF-7AEF05E6ACAA}" type="pres">
      <dgm:prSet presAssocID="{5059C6AE-683B-4288-8277-00DAC3839D90}" presName="Name0" presStyleCnt="0">
        <dgm:presLayoutVars>
          <dgm:dir/>
          <dgm:resizeHandles val="exact"/>
        </dgm:presLayoutVars>
      </dgm:prSet>
      <dgm:spPr/>
    </dgm:pt>
    <dgm:pt modelId="{17C312BA-852B-42A7-A0A2-5C800142A0D0}" type="pres">
      <dgm:prSet presAssocID="{55AAAFF3-7FD8-45A7-BE6A-9839CA08B322}" presName="node" presStyleLbl="node1" presStyleIdx="0" presStyleCnt="3">
        <dgm:presLayoutVars>
          <dgm:bulletEnabled val="1"/>
        </dgm:presLayoutVars>
      </dgm:prSet>
      <dgm:spPr/>
    </dgm:pt>
    <dgm:pt modelId="{4BC2F234-6CB5-4DE4-974B-9BF4852524D0}" type="pres">
      <dgm:prSet presAssocID="{64F0DC9C-756A-44B1-861C-8EDF8BEA2437}" presName="sibTrans" presStyleLbl="sibTrans2D1" presStyleIdx="0" presStyleCnt="2"/>
      <dgm:spPr/>
    </dgm:pt>
    <dgm:pt modelId="{70167D18-1091-4747-8085-0BF7FAF74D44}" type="pres">
      <dgm:prSet presAssocID="{64F0DC9C-756A-44B1-861C-8EDF8BEA2437}" presName="connectorText" presStyleLbl="sibTrans2D1" presStyleIdx="0" presStyleCnt="2"/>
      <dgm:spPr/>
    </dgm:pt>
    <dgm:pt modelId="{DC4ABC67-D5A0-41C7-96C6-3651F4E1F310}" type="pres">
      <dgm:prSet presAssocID="{F2621DC8-71DB-42E3-994D-CD83B4239861}" presName="node" presStyleLbl="node1" presStyleIdx="1" presStyleCnt="3">
        <dgm:presLayoutVars>
          <dgm:bulletEnabled val="1"/>
        </dgm:presLayoutVars>
      </dgm:prSet>
      <dgm:spPr/>
    </dgm:pt>
    <dgm:pt modelId="{E950150B-5742-4950-B4C2-7C74A778FD14}" type="pres">
      <dgm:prSet presAssocID="{131B1420-9A7D-4A5A-8D61-5E5FB20B5B06}" presName="sibTrans" presStyleLbl="sibTrans2D1" presStyleIdx="1" presStyleCnt="2"/>
      <dgm:spPr/>
    </dgm:pt>
    <dgm:pt modelId="{70B752EC-6730-4D35-952E-07A8A3A64383}" type="pres">
      <dgm:prSet presAssocID="{131B1420-9A7D-4A5A-8D61-5E5FB20B5B06}" presName="connectorText" presStyleLbl="sibTrans2D1" presStyleIdx="1" presStyleCnt="2"/>
      <dgm:spPr/>
    </dgm:pt>
    <dgm:pt modelId="{7FACF7E7-2AF8-48F3-BD10-3458A8CC5FB3}" type="pres">
      <dgm:prSet presAssocID="{81B596E3-4DA7-42B4-ACD9-EDEBFBBF3C5D}" presName="node" presStyleLbl="node1" presStyleIdx="2" presStyleCnt="3" custLinFactNeighborX="-48831" custLinFactNeighborY="153">
        <dgm:presLayoutVars>
          <dgm:bulletEnabled val="1"/>
        </dgm:presLayoutVars>
      </dgm:prSet>
      <dgm:spPr/>
    </dgm:pt>
  </dgm:ptLst>
  <dgm:cxnLst>
    <dgm:cxn modelId="{EFFB900D-2096-490F-A74A-E91C4FE08624}" srcId="{5059C6AE-683B-4288-8277-00DAC3839D90}" destId="{55AAAFF3-7FD8-45A7-BE6A-9839CA08B322}" srcOrd="0" destOrd="0" parTransId="{A56CB728-0100-4E11-9902-50C86E50EECA}" sibTransId="{64F0DC9C-756A-44B1-861C-8EDF8BEA2437}"/>
    <dgm:cxn modelId="{E74F6418-9AF0-43C8-847B-0D7393831442}" srcId="{5059C6AE-683B-4288-8277-00DAC3839D90}" destId="{81B596E3-4DA7-42B4-ACD9-EDEBFBBF3C5D}" srcOrd="2" destOrd="0" parTransId="{0AC0EE2B-0FDB-410C-9CE9-54CB0E841A20}" sibTransId="{ABDAB4FD-F29A-42F2-8D3A-EA0DF0D8E41D}"/>
    <dgm:cxn modelId="{9B640131-C029-4454-9DA1-35505B99157D}" type="presOf" srcId="{F2621DC8-71DB-42E3-994D-CD83B4239861}" destId="{DC4ABC67-D5A0-41C7-96C6-3651F4E1F310}" srcOrd="0" destOrd="0" presId="urn:microsoft.com/office/officeart/2005/8/layout/process1"/>
    <dgm:cxn modelId="{603BD840-7ADE-4151-9D44-D4835E22BDF6}" type="presOf" srcId="{81B596E3-4DA7-42B4-ACD9-EDEBFBBF3C5D}" destId="{7FACF7E7-2AF8-48F3-BD10-3458A8CC5FB3}" srcOrd="0" destOrd="0" presId="urn:microsoft.com/office/officeart/2005/8/layout/process1"/>
    <dgm:cxn modelId="{27E31343-FA23-4095-B243-EC0E54582A34}" type="presOf" srcId="{55AAAFF3-7FD8-45A7-BE6A-9839CA08B322}" destId="{17C312BA-852B-42A7-A0A2-5C800142A0D0}" srcOrd="0" destOrd="0" presId="urn:microsoft.com/office/officeart/2005/8/layout/process1"/>
    <dgm:cxn modelId="{6D20C64C-8508-4B10-BF4B-8A2832DD6D28}" srcId="{5059C6AE-683B-4288-8277-00DAC3839D90}" destId="{F2621DC8-71DB-42E3-994D-CD83B4239861}" srcOrd="1" destOrd="0" parTransId="{467B98F2-ECC8-421B-A4B6-CED7DD2E1DF6}" sibTransId="{131B1420-9A7D-4A5A-8D61-5E5FB20B5B06}"/>
    <dgm:cxn modelId="{E83E0550-C5DF-4604-9FF5-6CE8E70590E2}" type="presOf" srcId="{64F0DC9C-756A-44B1-861C-8EDF8BEA2437}" destId="{4BC2F234-6CB5-4DE4-974B-9BF4852524D0}" srcOrd="0" destOrd="0" presId="urn:microsoft.com/office/officeart/2005/8/layout/process1"/>
    <dgm:cxn modelId="{5210B258-3A78-44A4-823A-91A19A0F783F}" type="presOf" srcId="{131B1420-9A7D-4A5A-8D61-5E5FB20B5B06}" destId="{70B752EC-6730-4D35-952E-07A8A3A64383}" srcOrd="1" destOrd="0" presId="urn:microsoft.com/office/officeart/2005/8/layout/process1"/>
    <dgm:cxn modelId="{19509796-ED8E-4EBE-AEAD-0B3137CFE6F4}" type="presOf" srcId="{64F0DC9C-756A-44B1-861C-8EDF8BEA2437}" destId="{70167D18-1091-4747-8085-0BF7FAF74D44}" srcOrd="1" destOrd="0" presId="urn:microsoft.com/office/officeart/2005/8/layout/process1"/>
    <dgm:cxn modelId="{C891CDBA-9577-475A-8C41-7D0A346201C6}" type="presOf" srcId="{5059C6AE-683B-4288-8277-00DAC3839D90}" destId="{4E3C42F4-A8B8-4E85-8DBF-7AEF05E6ACAA}" srcOrd="0" destOrd="0" presId="urn:microsoft.com/office/officeart/2005/8/layout/process1"/>
    <dgm:cxn modelId="{5CB09EEB-42FC-4158-AD64-7134055A34B5}" type="presOf" srcId="{131B1420-9A7D-4A5A-8D61-5E5FB20B5B06}" destId="{E950150B-5742-4950-B4C2-7C74A778FD14}" srcOrd="0" destOrd="0" presId="urn:microsoft.com/office/officeart/2005/8/layout/process1"/>
    <dgm:cxn modelId="{5890C705-ADDE-47F2-A218-6507EE946FBA}" type="presParOf" srcId="{4E3C42F4-A8B8-4E85-8DBF-7AEF05E6ACAA}" destId="{17C312BA-852B-42A7-A0A2-5C800142A0D0}" srcOrd="0" destOrd="0" presId="urn:microsoft.com/office/officeart/2005/8/layout/process1"/>
    <dgm:cxn modelId="{90375AE6-92CA-4CA5-A59C-8903570AE01B}" type="presParOf" srcId="{4E3C42F4-A8B8-4E85-8DBF-7AEF05E6ACAA}" destId="{4BC2F234-6CB5-4DE4-974B-9BF4852524D0}" srcOrd="1" destOrd="0" presId="urn:microsoft.com/office/officeart/2005/8/layout/process1"/>
    <dgm:cxn modelId="{90C5853B-4D79-4106-A034-44CF5FCB1D96}" type="presParOf" srcId="{4BC2F234-6CB5-4DE4-974B-9BF4852524D0}" destId="{70167D18-1091-4747-8085-0BF7FAF74D44}" srcOrd="0" destOrd="0" presId="urn:microsoft.com/office/officeart/2005/8/layout/process1"/>
    <dgm:cxn modelId="{8058078A-F523-40C7-8257-D20764B9AD25}" type="presParOf" srcId="{4E3C42F4-A8B8-4E85-8DBF-7AEF05E6ACAA}" destId="{DC4ABC67-D5A0-41C7-96C6-3651F4E1F310}" srcOrd="2" destOrd="0" presId="urn:microsoft.com/office/officeart/2005/8/layout/process1"/>
    <dgm:cxn modelId="{47E1126F-525D-4C0F-958A-91CB02678861}" type="presParOf" srcId="{4E3C42F4-A8B8-4E85-8DBF-7AEF05E6ACAA}" destId="{E950150B-5742-4950-B4C2-7C74A778FD14}" srcOrd="3" destOrd="0" presId="urn:microsoft.com/office/officeart/2005/8/layout/process1"/>
    <dgm:cxn modelId="{480746B0-8A8C-4645-91FA-FE443D7A17D9}" type="presParOf" srcId="{E950150B-5742-4950-B4C2-7C74A778FD14}" destId="{70B752EC-6730-4D35-952E-07A8A3A64383}" srcOrd="0" destOrd="0" presId="urn:microsoft.com/office/officeart/2005/8/layout/process1"/>
    <dgm:cxn modelId="{E60944C5-485F-47FB-A8EE-8B3AB16049C0}" type="presParOf" srcId="{4E3C42F4-A8B8-4E85-8DBF-7AEF05E6ACAA}" destId="{7FACF7E7-2AF8-48F3-BD10-3458A8CC5FB3}" srcOrd="4"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C312BA-852B-42A7-A0A2-5C800142A0D0}">
      <dsp:nvSpPr>
        <dsp:cNvPr id="0" name=""/>
        <dsp:cNvSpPr/>
      </dsp:nvSpPr>
      <dsp:spPr>
        <a:xfrm>
          <a:off x="7468" y="1407601"/>
          <a:ext cx="2232107" cy="14648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Occurrence of unpleasant event</a:t>
          </a:r>
        </a:p>
        <a:p>
          <a:pPr marL="0" lvl="0" indent="0" algn="ctr" defTabSz="800100">
            <a:lnSpc>
              <a:spcPct val="90000"/>
            </a:lnSpc>
            <a:spcBef>
              <a:spcPct val="0"/>
            </a:spcBef>
            <a:spcAft>
              <a:spcPct val="35000"/>
            </a:spcAft>
            <a:buNone/>
          </a:pPr>
          <a:r>
            <a:rPr lang="en-GB" sz="1800" kern="1200" dirty="0"/>
            <a:t>(rejection by a partner)</a:t>
          </a:r>
        </a:p>
      </dsp:txBody>
      <dsp:txXfrm>
        <a:off x="50371" y="1450504"/>
        <a:ext cx="2146301" cy="1379014"/>
      </dsp:txXfrm>
    </dsp:sp>
    <dsp:sp modelId="{4BC2F234-6CB5-4DE4-974B-9BF4852524D0}">
      <dsp:nvSpPr>
        <dsp:cNvPr id="0" name=""/>
        <dsp:cNvSpPr/>
      </dsp:nvSpPr>
      <dsp:spPr>
        <a:xfrm>
          <a:off x="2462786" y="1863230"/>
          <a:ext cx="473206"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2462786" y="1973942"/>
        <a:ext cx="331244" cy="332138"/>
      </dsp:txXfrm>
    </dsp:sp>
    <dsp:sp modelId="{DC4ABC67-D5A0-41C7-96C6-3651F4E1F310}">
      <dsp:nvSpPr>
        <dsp:cNvPr id="0" name=""/>
        <dsp:cNvSpPr/>
      </dsp:nvSpPr>
      <dsp:spPr>
        <a:xfrm>
          <a:off x="3132418" y="1407601"/>
          <a:ext cx="2232107" cy="14648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Cognitive reaction to the unpleasant event:</a:t>
          </a:r>
        </a:p>
        <a:p>
          <a:pPr marL="0" lvl="0" indent="0" algn="ctr" defTabSz="800100">
            <a:lnSpc>
              <a:spcPct val="90000"/>
            </a:lnSpc>
            <a:spcBef>
              <a:spcPct val="0"/>
            </a:spcBef>
            <a:spcAft>
              <a:spcPct val="35000"/>
            </a:spcAft>
            <a:buNone/>
          </a:pPr>
          <a:r>
            <a:rPr lang="en-GB" sz="1800" kern="1200" dirty="0"/>
            <a:t>“I am a valueless person to be rejected like this”</a:t>
          </a:r>
        </a:p>
      </dsp:txBody>
      <dsp:txXfrm>
        <a:off x="3175321" y="1450504"/>
        <a:ext cx="2146301" cy="1379014"/>
      </dsp:txXfrm>
    </dsp:sp>
    <dsp:sp modelId="{E950150B-5742-4950-B4C2-7C74A778FD14}">
      <dsp:nvSpPr>
        <dsp:cNvPr id="0" name=""/>
        <dsp:cNvSpPr/>
      </dsp:nvSpPr>
      <dsp:spPr>
        <a:xfrm rot="2865">
          <a:off x="5478740" y="1864356"/>
          <a:ext cx="242135" cy="55356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p>
      </dsp:txBody>
      <dsp:txXfrm>
        <a:off x="5478740" y="1975038"/>
        <a:ext cx="169495" cy="332138"/>
      </dsp:txXfrm>
    </dsp:sp>
    <dsp:sp modelId="{7FACF7E7-2AF8-48F3-BD10-3458A8CC5FB3}">
      <dsp:nvSpPr>
        <dsp:cNvPr id="0" name=""/>
        <dsp:cNvSpPr/>
      </dsp:nvSpPr>
      <dsp:spPr>
        <a:xfrm>
          <a:off x="5821384" y="1409842"/>
          <a:ext cx="2232107" cy="1464820"/>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dirty="0"/>
            <a:t>State of anxiety or depression</a:t>
          </a:r>
        </a:p>
      </dsp:txBody>
      <dsp:txXfrm>
        <a:off x="5864287" y="1452745"/>
        <a:ext cx="2146301" cy="137901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798BE4-1DF7-49A8-8FEA-0323710CF03C}" type="datetimeFigureOut">
              <a:rPr lang="en-GB" smtClean="0"/>
              <a:t>29/10/2020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0CCF87-6A9D-4B10-9C0D-D61CA79C5FC4}" type="slidenum">
              <a:rPr lang="en-GB" smtClean="0"/>
              <a:t>‹#›</a:t>
            </a:fld>
            <a:endParaRPr lang="en-GB"/>
          </a:p>
        </p:txBody>
      </p:sp>
    </p:spTree>
    <p:extLst>
      <p:ext uri="{BB962C8B-B14F-4D97-AF65-F5344CB8AC3E}">
        <p14:creationId xmlns:p14="http://schemas.microsoft.com/office/powerpoint/2010/main" val="2196916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33425" indent="-280988">
              <a:defRPr sz="2400">
                <a:solidFill>
                  <a:schemeClr val="tx1"/>
                </a:solidFill>
                <a:latin typeface="Times New Roman" pitchFamily="18" charset="0"/>
              </a:defRPr>
            </a:lvl2pPr>
            <a:lvl3pPr marL="1128713" indent="-225425">
              <a:defRPr sz="2400">
                <a:solidFill>
                  <a:schemeClr val="tx1"/>
                </a:solidFill>
                <a:latin typeface="Times New Roman" pitchFamily="18" charset="0"/>
              </a:defRPr>
            </a:lvl3pPr>
            <a:lvl4pPr marL="1581150" indent="-225425">
              <a:defRPr sz="2400">
                <a:solidFill>
                  <a:schemeClr val="tx1"/>
                </a:solidFill>
                <a:latin typeface="Times New Roman" pitchFamily="18" charset="0"/>
              </a:defRPr>
            </a:lvl4pPr>
            <a:lvl5pPr marL="2032000" indent="-225425">
              <a:defRPr sz="2400">
                <a:solidFill>
                  <a:schemeClr val="tx1"/>
                </a:solidFill>
                <a:latin typeface="Times New Roman" pitchFamily="18" charset="0"/>
              </a:defRPr>
            </a:lvl5pPr>
            <a:lvl6pPr marL="2489200" indent="-225425" algn="ctr" eaLnBrk="0" fontAlgn="base" hangingPunct="0">
              <a:spcBef>
                <a:spcPct val="0"/>
              </a:spcBef>
              <a:spcAft>
                <a:spcPct val="0"/>
              </a:spcAft>
              <a:defRPr sz="2400">
                <a:solidFill>
                  <a:schemeClr val="tx1"/>
                </a:solidFill>
                <a:latin typeface="Times New Roman" pitchFamily="18" charset="0"/>
              </a:defRPr>
            </a:lvl6pPr>
            <a:lvl7pPr marL="2946400" indent="-225425" algn="ctr" eaLnBrk="0" fontAlgn="base" hangingPunct="0">
              <a:spcBef>
                <a:spcPct val="0"/>
              </a:spcBef>
              <a:spcAft>
                <a:spcPct val="0"/>
              </a:spcAft>
              <a:defRPr sz="2400">
                <a:solidFill>
                  <a:schemeClr val="tx1"/>
                </a:solidFill>
                <a:latin typeface="Times New Roman" pitchFamily="18" charset="0"/>
              </a:defRPr>
            </a:lvl7pPr>
            <a:lvl8pPr marL="3403600" indent="-225425" algn="ctr" eaLnBrk="0" fontAlgn="base" hangingPunct="0">
              <a:spcBef>
                <a:spcPct val="0"/>
              </a:spcBef>
              <a:spcAft>
                <a:spcPct val="0"/>
              </a:spcAft>
              <a:defRPr sz="2400">
                <a:solidFill>
                  <a:schemeClr val="tx1"/>
                </a:solidFill>
                <a:latin typeface="Times New Roman" pitchFamily="18" charset="0"/>
              </a:defRPr>
            </a:lvl8pPr>
            <a:lvl9pPr marL="3860800" indent="-225425" algn="ctr" eaLnBrk="0" fontAlgn="base" hangingPunct="0">
              <a:spcBef>
                <a:spcPct val="0"/>
              </a:spcBef>
              <a:spcAft>
                <a:spcPct val="0"/>
              </a:spcAft>
              <a:defRPr sz="2400">
                <a:solidFill>
                  <a:schemeClr val="tx1"/>
                </a:solidFill>
                <a:latin typeface="Times New Roman" pitchFamily="18" charset="0"/>
              </a:defRPr>
            </a:lvl9pPr>
          </a:lstStyle>
          <a:p>
            <a:fld id="{70FD969F-45E6-41C5-84F5-FD48237C02F9}" type="slidenum">
              <a:rPr lang="en-GB" altLang="en-US" sz="1200" smtClean="0"/>
              <a:pPr/>
              <a:t>17</a:t>
            </a:fld>
            <a:endParaRPr lang="en-GB" altLang="en-US" sz="1200"/>
          </a:p>
        </p:txBody>
      </p:sp>
      <p:sp>
        <p:nvSpPr>
          <p:cNvPr id="128003" name="Rectangle 2"/>
          <p:cNvSpPr>
            <a:spLocks noGrp="1" noRot="1" noChangeAspect="1" noChangeArrowheads="1" noTextEdit="1"/>
          </p:cNvSpPr>
          <p:nvPr>
            <p:ph type="sldImg"/>
          </p:nvPr>
        </p:nvSpPr>
        <p:spPr>
          <a:ln/>
        </p:spPr>
      </p:sp>
      <p:sp>
        <p:nvSpPr>
          <p:cNvPr id="1280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055143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33425" indent="-280988">
              <a:defRPr sz="2400">
                <a:solidFill>
                  <a:schemeClr val="tx1"/>
                </a:solidFill>
                <a:latin typeface="Times New Roman" pitchFamily="18" charset="0"/>
              </a:defRPr>
            </a:lvl2pPr>
            <a:lvl3pPr marL="1128713" indent="-225425">
              <a:defRPr sz="2400">
                <a:solidFill>
                  <a:schemeClr val="tx1"/>
                </a:solidFill>
                <a:latin typeface="Times New Roman" pitchFamily="18" charset="0"/>
              </a:defRPr>
            </a:lvl3pPr>
            <a:lvl4pPr marL="1581150" indent="-225425">
              <a:defRPr sz="2400">
                <a:solidFill>
                  <a:schemeClr val="tx1"/>
                </a:solidFill>
                <a:latin typeface="Times New Roman" pitchFamily="18" charset="0"/>
              </a:defRPr>
            </a:lvl4pPr>
            <a:lvl5pPr marL="2032000" indent="-225425">
              <a:defRPr sz="2400">
                <a:solidFill>
                  <a:schemeClr val="tx1"/>
                </a:solidFill>
                <a:latin typeface="Times New Roman" pitchFamily="18" charset="0"/>
              </a:defRPr>
            </a:lvl5pPr>
            <a:lvl6pPr marL="2489200" indent="-225425" algn="ctr" eaLnBrk="0" fontAlgn="base" hangingPunct="0">
              <a:spcBef>
                <a:spcPct val="0"/>
              </a:spcBef>
              <a:spcAft>
                <a:spcPct val="0"/>
              </a:spcAft>
              <a:defRPr sz="2400">
                <a:solidFill>
                  <a:schemeClr val="tx1"/>
                </a:solidFill>
                <a:latin typeface="Times New Roman" pitchFamily="18" charset="0"/>
              </a:defRPr>
            </a:lvl6pPr>
            <a:lvl7pPr marL="2946400" indent="-225425" algn="ctr" eaLnBrk="0" fontAlgn="base" hangingPunct="0">
              <a:spcBef>
                <a:spcPct val="0"/>
              </a:spcBef>
              <a:spcAft>
                <a:spcPct val="0"/>
              </a:spcAft>
              <a:defRPr sz="2400">
                <a:solidFill>
                  <a:schemeClr val="tx1"/>
                </a:solidFill>
                <a:latin typeface="Times New Roman" pitchFamily="18" charset="0"/>
              </a:defRPr>
            </a:lvl7pPr>
            <a:lvl8pPr marL="3403600" indent="-225425" algn="ctr" eaLnBrk="0" fontAlgn="base" hangingPunct="0">
              <a:spcBef>
                <a:spcPct val="0"/>
              </a:spcBef>
              <a:spcAft>
                <a:spcPct val="0"/>
              </a:spcAft>
              <a:defRPr sz="2400">
                <a:solidFill>
                  <a:schemeClr val="tx1"/>
                </a:solidFill>
                <a:latin typeface="Times New Roman" pitchFamily="18" charset="0"/>
              </a:defRPr>
            </a:lvl8pPr>
            <a:lvl9pPr marL="3860800" indent="-225425" algn="ctr" eaLnBrk="0" fontAlgn="base" hangingPunct="0">
              <a:spcBef>
                <a:spcPct val="0"/>
              </a:spcBef>
              <a:spcAft>
                <a:spcPct val="0"/>
              </a:spcAft>
              <a:defRPr sz="2400">
                <a:solidFill>
                  <a:schemeClr val="tx1"/>
                </a:solidFill>
                <a:latin typeface="Times New Roman" pitchFamily="18" charset="0"/>
              </a:defRPr>
            </a:lvl9pPr>
          </a:lstStyle>
          <a:p>
            <a:fld id="{B192541B-27D2-4754-BF56-E8CB1D235F22}" type="slidenum">
              <a:rPr lang="en-GB" altLang="en-US" sz="1200" smtClean="0"/>
              <a:pPr/>
              <a:t>18</a:t>
            </a:fld>
            <a:endParaRPr lang="en-GB" altLang="en-US" sz="1200"/>
          </a:p>
        </p:txBody>
      </p:sp>
      <p:sp>
        <p:nvSpPr>
          <p:cNvPr id="129027" name="Rectangle 2"/>
          <p:cNvSpPr>
            <a:spLocks noGrp="1" noRot="1" noChangeAspect="1" noChangeArrowheads="1" noTextEdit="1"/>
          </p:cNvSpPr>
          <p:nvPr>
            <p:ph type="sldImg"/>
          </p:nvPr>
        </p:nvSpPr>
        <p:spPr>
          <a:ln/>
        </p:spPr>
      </p:sp>
      <p:sp>
        <p:nvSpPr>
          <p:cNvPr id="129028" name="Rectangle 3"/>
          <p:cNvSpPr>
            <a:spLocks noGrp="1" noChangeArrowheads="1"/>
          </p:cNvSpPr>
          <p:nvPr>
            <p:ph type="body" idx="1"/>
          </p:nvPr>
        </p:nvSpPr>
        <p:spPr>
          <a:xfrm>
            <a:off x="685637" y="4342450"/>
            <a:ext cx="5486727" cy="411582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1439505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33425" indent="-280988">
              <a:defRPr sz="2400">
                <a:solidFill>
                  <a:schemeClr val="tx1"/>
                </a:solidFill>
                <a:latin typeface="Times New Roman" pitchFamily="18" charset="0"/>
              </a:defRPr>
            </a:lvl2pPr>
            <a:lvl3pPr marL="1128713" indent="-225425">
              <a:defRPr sz="2400">
                <a:solidFill>
                  <a:schemeClr val="tx1"/>
                </a:solidFill>
                <a:latin typeface="Times New Roman" pitchFamily="18" charset="0"/>
              </a:defRPr>
            </a:lvl3pPr>
            <a:lvl4pPr marL="1581150" indent="-225425">
              <a:defRPr sz="2400">
                <a:solidFill>
                  <a:schemeClr val="tx1"/>
                </a:solidFill>
                <a:latin typeface="Times New Roman" pitchFamily="18" charset="0"/>
              </a:defRPr>
            </a:lvl4pPr>
            <a:lvl5pPr marL="2032000" indent="-225425">
              <a:defRPr sz="2400">
                <a:solidFill>
                  <a:schemeClr val="tx1"/>
                </a:solidFill>
                <a:latin typeface="Times New Roman" pitchFamily="18" charset="0"/>
              </a:defRPr>
            </a:lvl5pPr>
            <a:lvl6pPr marL="2489200" indent="-225425" algn="ctr" eaLnBrk="0" fontAlgn="base" hangingPunct="0">
              <a:spcBef>
                <a:spcPct val="0"/>
              </a:spcBef>
              <a:spcAft>
                <a:spcPct val="0"/>
              </a:spcAft>
              <a:defRPr sz="2400">
                <a:solidFill>
                  <a:schemeClr val="tx1"/>
                </a:solidFill>
                <a:latin typeface="Times New Roman" pitchFamily="18" charset="0"/>
              </a:defRPr>
            </a:lvl6pPr>
            <a:lvl7pPr marL="2946400" indent="-225425" algn="ctr" eaLnBrk="0" fontAlgn="base" hangingPunct="0">
              <a:spcBef>
                <a:spcPct val="0"/>
              </a:spcBef>
              <a:spcAft>
                <a:spcPct val="0"/>
              </a:spcAft>
              <a:defRPr sz="2400">
                <a:solidFill>
                  <a:schemeClr val="tx1"/>
                </a:solidFill>
                <a:latin typeface="Times New Roman" pitchFamily="18" charset="0"/>
              </a:defRPr>
            </a:lvl7pPr>
            <a:lvl8pPr marL="3403600" indent="-225425" algn="ctr" eaLnBrk="0" fontAlgn="base" hangingPunct="0">
              <a:spcBef>
                <a:spcPct val="0"/>
              </a:spcBef>
              <a:spcAft>
                <a:spcPct val="0"/>
              </a:spcAft>
              <a:defRPr sz="2400">
                <a:solidFill>
                  <a:schemeClr val="tx1"/>
                </a:solidFill>
                <a:latin typeface="Times New Roman" pitchFamily="18" charset="0"/>
              </a:defRPr>
            </a:lvl8pPr>
            <a:lvl9pPr marL="3860800" indent="-225425" algn="ctr" eaLnBrk="0" fontAlgn="base" hangingPunct="0">
              <a:spcBef>
                <a:spcPct val="0"/>
              </a:spcBef>
              <a:spcAft>
                <a:spcPct val="0"/>
              </a:spcAft>
              <a:defRPr sz="2400">
                <a:solidFill>
                  <a:schemeClr val="tx1"/>
                </a:solidFill>
                <a:latin typeface="Times New Roman" pitchFamily="18" charset="0"/>
              </a:defRPr>
            </a:lvl9pPr>
          </a:lstStyle>
          <a:p>
            <a:fld id="{39B4FEE6-F6A2-4AAE-90D1-34C958729DE4}" type="slidenum">
              <a:rPr lang="en-GB" altLang="en-US" sz="1200" smtClean="0"/>
              <a:pPr/>
              <a:t>34</a:t>
            </a:fld>
            <a:endParaRPr lang="en-GB" altLang="en-US" sz="1200"/>
          </a:p>
        </p:txBody>
      </p:sp>
      <p:sp>
        <p:nvSpPr>
          <p:cNvPr id="143363" name="Rectangle 2"/>
          <p:cNvSpPr>
            <a:spLocks noGrp="1" noRot="1" noChangeAspect="1" noChangeArrowheads="1" noTextEdit="1"/>
          </p:cNvSpPr>
          <p:nvPr>
            <p:ph type="sldImg"/>
          </p:nvPr>
        </p:nvSpPr>
        <p:spPr>
          <a:ln/>
        </p:spPr>
      </p:sp>
      <p:sp>
        <p:nvSpPr>
          <p:cNvPr id="1433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26541701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a:t>Good for stress and depression </a:t>
            </a:r>
          </a:p>
        </p:txBody>
      </p:sp>
      <p:sp>
        <p:nvSpPr>
          <p:cNvPr id="4" name="Slide Number Placeholder 3"/>
          <p:cNvSpPr>
            <a:spLocks noGrp="1"/>
          </p:cNvSpPr>
          <p:nvPr>
            <p:ph type="sldNum" sz="quarter" idx="5"/>
          </p:nvPr>
        </p:nvSpPr>
        <p:spPr/>
        <p:txBody>
          <a:bodyPr/>
          <a:lstStyle/>
          <a:p>
            <a:pPr>
              <a:defRPr/>
            </a:pPr>
            <a:fld id="{AB7FFA23-0B7E-4F6B-97A0-B5B0FCD5A78B}" type="slidenum">
              <a:rPr lang="en-GB" smtClean="0"/>
              <a:pPr>
                <a:defRPr/>
              </a:pPr>
              <a:t>35</a:t>
            </a:fld>
            <a:endParaRPr lang="en-GB"/>
          </a:p>
        </p:txBody>
      </p:sp>
    </p:spTree>
    <p:extLst>
      <p:ext uri="{BB962C8B-B14F-4D97-AF65-F5344CB8AC3E}">
        <p14:creationId xmlns:p14="http://schemas.microsoft.com/office/powerpoint/2010/main" val="26103003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pitchFamily="18" charset="0"/>
              </a:defRPr>
            </a:lvl1pPr>
            <a:lvl2pPr marL="733425" indent="-280988">
              <a:defRPr sz="2400">
                <a:solidFill>
                  <a:schemeClr val="tx1"/>
                </a:solidFill>
                <a:latin typeface="Times New Roman" pitchFamily="18" charset="0"/>
              </a:defRPr>
            </a:lvl2pPr>
            <a:lvl3pPr marL="1128713" indent="-225425">
              <a:defRPr sz="2400">
                <a:solidFill>
                  <a:schemeClr val="tx1"/>
                </a:solidFill>
                <a:latin typeface="Times New Roman" pitchFamily="18" charset="0"/>
              </a:defRPr>
            </a:lvl3pPr>
            <a:lvl4pPr marL="1581150" indent="-225425">
              <a:defRPr sz="2400">
                <a:solidFill>
                  <a:schemeClr val="tx1"/>
                </a:solidFill>
                <a:latin typeface="Times New Roman" pitchFamily="18" charset="0"/>
              </a:defRPr>
            </a:lvl4pPr>
            <a:lvl5pPr marL="2032000" indent="-225425">
              <a:defRPr sz="2400">
                <a:solidFill>
                  <a:schemeClr val="tx1"/>
                </a:solidFill>
                <a:latin typeface="Times New Roman" pitchFamily="18" charset="0"/>
              </a:defRPr>
            </a:lvl5pPr>
            <a:lvl6pPr marL="2489200" indent="-225425" algn="ctr" eaLnBrk="0" fontAlgn="base" hangingPunct="0">
              <a:spcBef>
                <a:spcPct val="0"/>
              </a:spcBef>
              <a:spcAft>
                <a:spcPct val="0"/>
              </a:spcAft>
              <a:defRPr sz="2400">
                <a:solidFill>
                  <a:schemeClr val="tx1"/>
                </a:solidFill>
                <a:latin typeface="Times New Roman" pitchFamily="18" charset="0"/>
              </a:defRPr>
            </a:lvl6pPr>
            <a:lvl7pPr marL="2946400" indent="-225425" algn="ctr" eaLnBrk="0" fontAlgn="base" hangingPunct="0">
              <a:spcBef>
                <a:spcPct val="0"/>
              </a:spcBef>
              <a:spcAft>
                <a:spcPct val="0"/>
              </a:spcAft>
              <a:defRPr sz="2400">
                <a:solidFill>
                  <a:schemeClr val="tx1"/>
                </a:solidFill>
                <a:latin typeface="Times New Roman" pitchFamily="18" charset="0"/>
              </a:defRPr>
            </a:lvl7pPr>
            <a:lvl8pPr marL="3403600" indent="-225425" algn="ctr" eaLnBrk="0" fontAlgn="base" hangingPunct="0">
              <a:spcBef>
                <a:spcPct val="0"/>
              </a:spcBef>
              <a:spcAft>
                <a:spcPct val="0"/>
              </a:spcAft>
              <a:defRPr sz="2400">
                <a:solidFill>
                  <a:schemeClr val="tx1"/>
                </a:solidFill>
                <a:latin typeface="Times New Roman" pitchFamily="18" charset="0"/>
              </a:defRPr>
            </a:lvl8pPr>
            <a:lvl9pPr marL="3860800" indent="-225425" algn="ctr" eaLnBrk="0" fontAlgn="base" hangingPunct="0">
              <a:spcBef>
                <a:spcPct val="0"/>
              </a:spcBef>
              <a:spcAft>
                <a:spcPct val="0"/>
              </a:spcAft>
              <a:defRPr sz="2400">
                <a:solidFill>
                  <a:schemeClr val="tx1"/>
                </a:solidFill>
                <a:latin typeface="Times New Roman" pitchFamily="18" charset="0"/>
              </a:defRPr>
            </a:lvl9pPr>
          </a:lstStyle>
          <a:p>
            <a:fld id="{4EBB8F50-C586-4CE0-A0B0-B7ED81EBFAF6}" type="slidenum">
              <a:rPr lang="en-GB" altLang="en-US" sz="1200" smtClean="0"/>
              <a:pPr/>
              <a:t>36</a:t>
            </a:fld>
            <a:endParaRPr lang="en-GB" altLang="en-US" sz="1200"/>
          </a:p>
        </p:txBody>
      </p:sp>
      <p:sp>
        <p:nvSpPr>
          <p:cNvPr id="144387" name="Rectangle 2"/>
          <p:cNvSpPr>
            <a:spLocks noGrp="1" noRot="1" noChangeAspect="1" noChangeArrowheads="1" noTextEdit="1"/>
          </p:cNvSpPr>
          <p:nvPr>
            <p:ph type="sldImg"/>
          </p:nvPr>
        </p:nvSpPr>
        <p:spPr>
          <a:ln/>
        </p:spPr>
      </p:sp>
      <p:sp>
        <p:nvSpPr>
          <p:cNvPr id="144388" name="Rectangle 3"/>
          <p:cNvSpPr>
            <a:spLocks noGrp="1" noChangeArrowheads="1"/>
          </p:cNvSpPr>
          <p:nvPr>
            <p:ph type="body" idx="1"/>
          </p:nvPr>
        </p:nvSpPr>
        <p:spPr>
          <a:xfrm>
            <a:off x="685637" y="4342450"/>
            <a:ext cx="5486727" cy="411582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extLst>
      <p:ext uri="{BB962C8B-B14F-4D97-AF65-F5344CB8AC3E}">
        <p14:creationId xmlns:p14="http://schemas.microsoft.com/office/powerpoint/2010/main" val="37050995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10/29/2020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10/29/2020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10/29/2020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10/29/2020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10/29/2020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10/29/2020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10/29/2020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effectLst>
            <a:outerShdw blurRad="177800" dist="38100" dir="2700000" algn="tl">
              <a:srgbClr val="000000">
                <a:alpha val="24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effectLst>
            <a:outerShdw blurRad="152400" dist="38100" dir="2700000" algn="tl">
              <a:srgbClr val="000000">
                <a:alpha val="36000"/>
              </a:srgbClr>
            </a:outerShdw>
          </a:effectLst>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effectLst>
            <a:outerShdw blurRad="152400" dist="38100" dir="2700000" algn="tl">
              <a:srgbClr val="000000">
                <a:alpha val="36000"/>
              </a:srgbClr>
            </a:outerShdw>
          </a:effectLst>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effectLst>
            <a:outerShdw blurRad="152400" dist="38100" dir="2700000" algn="tl">
              <a:srgbClr val="000000">
                <a:alpha val="36000"/>
              </a:srgbClr>
            </a:outerShdw>
          </a:effectLst>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effectLst>
            <a:outerShdw blurRad="152400" dist="38100" dir="2700000" algn="tl">
              <a:srgbClr val="000000">
                <a:alpha val="36000"/>
              </a:srgbClr>
            </a:outerShdw>
          </a:effectLst>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s://commons.wikimedia.org/wiki/File:Gnome-computer.svg"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hyperlink" Target="https://creativecommons.org/licenses/by/3.0/" TargetMode="External"/><Relationship Id="rId4" Type="http://schemas.openxmlformats.org/officeDocument/2006/relationships/hyperlink" Target="http://www.sl.nsw.gov.au/stories/photography-sydney-exposed/places"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pngall.com/mind-png" TargetMode="External"/><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hyperlink" Target="http://classtalkers.com/computer-science/effects-of-information-technology-on-society/" TargetMode="External"/><Relationship Id="rId4" Type="http://schemas.openxmlformats.org/officeDocument/2006/relationships/image" Target="../media/image15.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2.jpeg"/><Relationship Id="rId2" Type="http://schemas.openxmlformats.org/officeDocument/2006/relationships/hyperlink" Target="http://www.google.co.uk/imgres?imgurl=http://s3.images.com/huge.2.10777.JPG&amp;imgrefurl=http://www.illustrationsource.com/stock/search/smiling/%3Fsize%3Dlist%26page%3D1&amp;usg=__MKOAUQfU6xFXONBquBpFpKJSmDw=&amp;h=450&amp;w=339&amp;sz=32&amp;hl=en&amp;start=13&amp;zoom=1&amp;itbs=1&amp;tbnid=szQFNO0D4Xa7dM:&amp;tbnh=127&amp;tbnw=96&amp;prev=/search%3Fq%3Dcartoon%2Bwoman%2Bblonde%2Bhair%26hl%3Den%26gbv%3D2%26biw%3D1260%26bih%3D862%26tbm%3Disch&amp;ei=Gs_CTdvtEpO5hAeztvGmBQ" TargetMode="External"/><Relationship Id="rId1" Type="http://schemas.openxmlformats.org/officeDocument/2006/relationships/slideLayout" Target="../slideLayouts/slideLayout2.xml"/><Relationship Id="rId6" Type="http://schemas.openxmlformats.org/officeDocument/2006/relationships/hyperlink" Target="http://www.google.co.uk/imgres?imgurl=http://images.clipartof.com/small/441419-Pretty-Young-Woman-With-Short-Black-Hair-1-Poster-Art-Print.jpg&amp;imgrefurl=http://www.clipartof.com/interior_wall_decor/details/Cartoon-Female-Hairdresser-Cutting-A-Boys-Hair-Poster-Art-Print-435207&amp;usg=__MTa1ezTjgfPJekRzkUWp-MUmV6o=&amp;h=450&amp;w=330&amp;sz=48&amp;hl=en&amp;start=35&amp;zoom=1&amp;itbs=1&amp;tbnid=Fbzx62oUYALvQM:&amp;tbnh=127&amp;tbnw=93&amp;prev=/search%3Fq%3Dcartoon%2Bwoman%2Bblack%2Bhair%26start%3D20%26hl%3Den%26sa%3DN%26gbv%3D2%26ndsp%3D20%26biw%3D1260%26bih%3D862%26tbm%3Disch&amp;ei=eM_CTfH8FcGahQf3nMSzBQ" TargetMode="External"/><Relationship Id="rId5" Type="http://schemas.openxmlformats.org/officeDocument/2006/relationships/image" Target="../media/image31.jpeg"/><Relationship Id="rId4" Type="http://schemas.openxmlformats.org/officeDocument/2006/relationships/hyperlink" Target="http://www.google.co.uk/imgres?imgurl=http://www.art-builders.com/pimage.php%3Fid%3D131&amp;imgrefurl=http://www.art-builders.com/art_preview.php%3Fid%3D131&amp;usg=__mb2w0nrT_E74F_YpwDzy_n3krlQ=&amp;h=709&amp;w=946&amp;sz=549&amp;hl=en&amp;start=10&amp;zoom=1&amp;itbs=1&amp;tbnid=FeOYKReETuzVoM:&amp;tbnh=111&amp;tbnw=148&amp;prev=/search%3Fq%3Dcartoon%2Bwoman%2Bbrown%2Bhair%26hl%3Den%26gbv%3D2%26biw%3D1260%26bih%3D862%26tbm%3Disch&amp;ei=Pc_CTeaeMIKEhQeLlZGxBQ"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Cognitive Theory</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724207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Cognitive Approach </a:t>
            </a:r>
          </a:p>
        </p:txBody>
      </p:sp>
      <p:sp>
        <p:nvSpPr>
          <p:cNvPr id="6" name="Text Placeholder 5">
            <a:extLst>
              <a:ext uri="{FF2B5EF4-FFF2-40B4-BE49-F238E27FC236}">
                <a16:creationId xmlns:a16="http://schemas.microsoft.com/office/drawing/2014/main" id="{0FFD6729-49C0-4E56-A8A3-58B42F7885B0}"/>
              </a:ext>
            </a:extLst>
          </p:cNvPr>
          <p:cNvSpPr>
            <a:spLocks noGrp="1"/>
          </p:cNvSpPr>
          <p:nvPr>
            <p:ph type="body" idx="1"/>
          </p:nvPr>
        </p:nvSpPr>
        <p:spPr>
          <a:xfrm>
            <a:off x="1141410" y="1358106"/>
            <a:ext cx="4649783" cy="823912"/>
          </a:xfrm>
        </p:spPr>
        <p:txBody>
          <a:bodyPr>
            <a:normAutofit/>
          </a:bodyPr>
          <a:lstStyle/>
          <a:p>
            <a:pPr lvl="1"/>
            <a:r>
              <a:rPr lang="en-GB" sz="2800" dirty="0"/>
              <a:t>Is all about thinking…..</a:t>
            </a:r>
          </a:p>
        </p:txBody>
      </p:sp>
      <p:sp>
        <p:nvSpPr>
          <p:cNvPr id="9" name="Content Placeholder 8">
            <a:extLst>
              <a:ext uri="{FF2B5EF4-FFF2-40B4-BE49-F238E27FC236}">
                <a16:creationId xmlns:a16="http://schemas.microsoft.com/office/drawing/2014/main" id="{DA6903B2-1E07-4B83-973B-824A15F223A8}"/>
              </a:ext>
            </a:extLst>
          </p:cNvPr>
          <p:cNvSpPr>
            <a:spLocks noGrp="1"/>
          </p:cNvSpPr>
          <p:nvPr>
            <p:ph sz="half" idx="2"/>
          </p:nvPr>
        </p:nvSpPr>
        <p:spPr>
          <a:xfrm>
            <a:off x="1141410" y="2504987"/>
            <a:ext cx="4878391" cy="2717801"/>
          </a:xfrm>
        </p:spPr>
        <p:txBody>
          <a:bodyPr>
            <a:normAutofit fontScale="92500" lnSpcReduction="10000"/>
          </a:bodyPr>
          <a:lstStyle/>
          <a:p>
            <a:pPr lvl="1">
              <a:lnSpc>
                <a:spcPct val="160000"/>
              </a:lnSpc>
            </a:pPr>
            <a:r>
              <a:rPr lang="en-GB" sz="2800" dirty="0"/>
              <a:t>Perception</a:t>
            </a:r>
          </a:p>
          <a:p>
            <a:pPr lvl="1">
              <a:lnSpc>
                <a:spcPct val="160000"/>
              </a:lnSpc>
            </a:pPr>
            <a:r>
              <a:rPr lang="en-GB" sz="2800" dirty="0"/>
              <a:t>Attention</a:t>
            </a:r>
          </a:p>
          <a:p>
            <a:pPr lvl="1">
              <a:lnSpc>
                <a:spcPct val="160000"/>
              </a:lnSpc>
            </a:pPr>
            <a:r>
              <a:rPr lang="en-GB" sz="2800" dirty="0"/>
              <a:t>Memory</a:t>
            </a:r>
          </a:p>
          <a:p>
            <a:pPr lvl="1">
              <a:lnSpc>
                <a:spcPct val="160000"/>
              </a:lnSpc>
            </a:pPr>
            <a:r>
              <a:rPr lang="en-GB" sz="2800" dirty="0"/>
              <a:t>Problem Solving</a:t>
            </a:r>
          </a:p>
        </p:txBody>
      </p:sp>
      <p:sp>
        <p:nvSpPr>
          <p:cNvPr id="7" name="Text Placeholder 6">
            <a:extLst>
              <a:ext uri="{FF2B5EF4-FFF2-40B4-BE49-F238E27FC236}">
                <a16:creationId xmlns:a16="http://schemas.microsoft.com/office/drawing/2014/main" id="{4671E597-28BF-41F5-A211-709886F2844C}"/>
              </a:ext>
            </a:extLst>
          </p:cNvPr>
          <p:cNvSpPr>
            <a:spLocks noGrp="1"/>
          </p:cNvSpPr>
          <p:nvPr>
            <p:ph type="body" sz="quarter" idx="3"/>
          </p:nvPr>
        </p:nvSpPr>
        <p:spPr>
          <a:xfrm>
            <a:off x="6400808" y="1851552"/>
            <a:ext cx="4646602" cy="823912"/>
          </a:xfrm>
        </p:spPr>
        <p:txBody>
          <a:bodyPr>
            <a:normAutofit/>
          </a:bodyPr>
          <a:lstStyle/>
          <a:p>
            <a:endParaRPr lang="en-GB" dirty="0"/>
          </a:p>
        </p:txBody>
      </p:sp>
      <p:sp>
        <p:nvSpPr>
          <p:cNvPr id="10" name="Content Placeholder 9">
            <a:extLst>
              <a:ext uri="{FF2B5EF4-FFF2-40B4-BE49-F238E27FC236}">
                <a16:creationId xmlns:a16="http://schemas.microsoft.com/office/drawing/2014/main" id="{0DDD1D44-16A2-4B06-89A1-B5F04A6253CF}"/>
              </a:ext>
            </a:extLst>
          </p:cNvPr>
          <p:cNvSpPr>
            <a:spLocks noGrp="1"/>
          </p:cNvSpPr>
          <p:nvPr>
            <p:ph sz="quarter" idx="4"/>
          </p:nvPr>
        </p:nvSpPr>
        <p:spPr>
          <a:xfrm>
            <a:off x="6019801" y="2504986"/>
            <a:ext cx="4875210" cy="2717801"/>
          </a:xfrm>
        </p:spPr>
        <p:txBody>
          <a:bodyPr>
            <a:normAutofit fontScale="92500" lnSpcReduction="10000"/>
          </a:bodyPr>
          <a:lstStyle/>
          <a:p>
            <a:pPr>
              <a:lnSpc>
                <a:spcPct val="150000"/>
              </a:lnSpc>
            </a:pPr>
            <a:r>
              <a:rPr lang="en-GB" sz="2800" dirty="0"/>
              <a:t>Face Recognition</a:t>
            </a:r>
          </a:p>
          <a:p>
            <a:pPr>
              <a:lnSpc>
                <a:spcPct val="150000"/>
              </a:lnSpc>
            </a:pPr>
            <a:r>
              <a:rPr lang="en-GB" sz="2800" dirty="0"/>
              <a:t>Forgetting</a:t>
            </a:r>
          </a:p>
          <a:p>
            <a:pPr>
              <a:lnSpc>
                <a:spcPct val="150000"/>
              </a:lnSpc>
            </a:pPr>
            <a:r>
              <a:rPr lang="en-GB" sz="2800" dirty="0"/>
              <a:t>Language</a:t>
            </a:r>
          </a:p>
          <a:p>
            <a:pPr>
              <a:lnSpc>
                <a:spcPct val="150000"/>
              </a:lnSpc>
            </a:pPr>
            <a:r>
              <a:rPr lang="en-GB" sz="2800" dirty="0"/>
              <a:t>Curiosity </a:t>
            </a:r>
          </a:p>
          <a:p>
            <a:endParaRPr lang="en-GB" sz="2800" dirty="0"/>
          </a:p>
          <a:p>
            <a:endParaRPr lang="en-GB" dirty="0"/>
          </a:p>
        </p:txBody>
      </p:sp>
    </p:spTree>
    <p:extLst>
      <p:ext uri="{BB962C8B-B14F-4D97-AF65-F5344CB8AC3E}">
        <p14:creationId xmlns:p14="http://schemas.microsoft.com/office/powerpoint/2010/main" val="1187708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 calcmode="lin" valueType="num">
                                      <p:cBhvr additive="base">
                                        <p:cTn id="14"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 calcmode="lin" valueType="num">
                                      <p:cBhvr additive="base">
                                        <p:cTn id="20"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9">
                                            <p:txEl>
                                              <p:pRg st="2" end="2"/>
                                            </p:txEl>
                                          </p:spTgt>
                                        </p:tgtEl>
                                        <p:attrNameLst>
                                          <p:attrName>style.visibility</p:attrName>
                                        </p:attrNameLst>
                                      </p:cBhvr>
                                      <p:to>
                                        <p:strVal val="visible"/>
                                      </p:to>
                                    </p:set>
                                    <p:anim calcmode="lin" valueType="num">
                                      <p:cBhvr additive="base">
                                        <p:cTn id="26"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 calcmode="lin" valueType="num">
                                      <p:cBhvr additive="base">
                                        <p:cTn id="32"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10">
                                            <p:txEl>
                                              <p:pRg st="0" end="0"/>
                                            </p:txEl>
                                          </p:spTgt>
                                        </p:tgtEl>
                                        <p:attrNameLst>
                                          <p:attrName>style.visibility</p:attrName>
                                        </p:attrNameLst>
                                      </p:cBhvr>
                                      <p:to>
                                        <p:strVal val="visible"/>
                                      </p:to>
                                    </p:set>
                                    <p:anim calcmode="lin" valueType="num">
                                      <p:cBhvr additive="base">
                                        <p:cTn id="38"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0">
                                            <p:txEl>
                                              <p:pRg st="1" end="1"/>
                                            </p:txEl>
                                          </p:spTgt>
                                        </p:tgtEl>
                                        <p:attrNameLst>
                                          <p:attrName>style.visibility</p:attrName>
                                        </p:attrNameLst>
                                      </p:cBhvr>
                                      <p:to>
                                        <p:strVal val="visible"/>
                                      </p:to>
                                    </p:set>
                                    <p:anim calcmode="lin" valueType="num">
                                      <p:cBhvr additive="base">
                                        <p:cTn id="44"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0">
                                            <p:txEl>
                                              <p:pRg st="2" end="2"/>
                                            </p:txEl>
                                          </p:spTgt>
                                        </p:tgtEl>
                                        <p:attrNameLst>
                                          <p:attrName>style.visibility</p:attrName>
                                        </p:attrNameLst>
                                      </p:cBhvr>
                                      <p:to>
                                        <p:strVal val="visible"/>
                                      </p:to>
                                    </p:set>
                                    <p:anim calcmode="lin" valueType="num">
                                      <p:cBhvr additive="base">
                                        <p:cTn id="50"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51"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10">
                                            <p:txEl>
                                              <p:pRg st="3" end="3"/>
                                            </p:txEl>
                                          </p:spTgt>
                                        </p:tgtEl>
                                        <p:attrNameLst>
                                          <p:attrName>style.visibility</p:attrName>
                                        </p:attrNameLst>
                                      </p:cBhvr>
                                      <p:to>
                                        <p:strVal val="visible"/>
                                      </p:to>
                                    </p:set>
                                    <p:anim calcmode="lin" valueType="num">
                                      <p:cBhvr additive="base">
                                        <p:cTn id="56"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57"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594EDC08-7F80-4744-ACD5-7B8099921578}"/>
              </a:ext>
            </a:extLst>
          </p:cNvPr>
          <p:cNvSpPr>
            <a:spLocks noGrp="1"/>
          </p:cNvSpPr>
          <p:nvPr>
            <p:ph type="title"/>
          </p:nvPr>
        </p:nvSpPr>
        <p:spPr/>
        <p:txBody>
          <a:bodyPr/>
          <a:lstStyle/>
          <a:p>
            <a:pPr eaLnBrk="1" hangingPunct="1"/>
            <a:r>
              <a:rPr lang="en-US" altLang="en-US" b="1"/>
              <a:t>Cognitive Psychology</a:t>
            </a:r>
          </a:p>
        </p:txBody>
      </p:sp>
      <p:sp>
        <p:nvSpPr>
          <p:cNvPr id="3" name="Content Placeholder 2">
            <a:extLst>
              <a:ext uri="{FF2B5EF4-FFF2-40B4-BE49-F238E27FC236}">
                <a16:creationId xmlns:a16="http://schemas.microsoft.com/office/drawing/2014/main" id="{77A8232D-E6BA-477E-A191-8A186FE80504}"/>
              </a:ext>
            </a:extLst>
          </p:cNvPr>
          <p:cNvSpPr>
            <a:spLocks noGrp="1"/>
          </p:cNvSpPr>
          <p:nvPr>
            <p:ph idx="1"/>
          </p:nvPr>
        </p:nvSpPr>
        <p:spPr/>
        <p:txBody>
          <a:bodyPr rtlCol="0">
            <a:normAutofit/>
          </a:bodyPr>
          <a:lstStyle/>
          <a:p>
            <a:pPr>
              <a:defRPr/>
            </a:pPr>
            <a:r>
              <a:rPr lang="en-GB" dirty="0"/>
              <a:t>Cognition means ‘knowing’.</a:t>
            </a:r>
          </a:p>
          <a:p>
            <a:pPr>
              <a:defRPr/>
            </a:pPr>
            <a:r>
              <a:rPr lang="en-GB" dirty="0"/>
              <a:t>Cognitive processes refer to the way that knowledge is gained, used and retained.</a:t>
            </a:r>
          </a:p>
          <a:p>
            <a:pPr>
              <a:defRPr/>
            </a:pPr>
            <a:r>
              <a:rPr lang="en-GB" dirty="0"/>
              <a:t>Cognitive psychologists therefore study; attention</a:t>
            </a:r>
            <a:r>
              <a:rPr lang="en-GB"/>
              <a:t>, perception, </a:t>
            </a:r>
            <a:r>
              <a:rPr lang="en-GB" dirty="0"/>
              <a:t>memory, problem solving, thinking, curiosity, concentration, understanding, imagination and language.</a:t>
            </a:r>
          </a:p>
          <a:p>
            <a:pPr>
              <a:buClr>
                <a:schemeClr val="tx2">
                  <a:lumMod val="75000"/>
                </a:schemeClr>
              </a:buClr>
              <a:buSzPct val="80000"/>
              <a:buNone/>
              <a:defRPr/>
            </a:pPr>
            <a:endParaRPr lang="en-US" dirty="0"/>
          </a:p>
        </p:txBody>
      </p:sp>
    </p:spTree>
    <p:extLst>
      <p:ext uri="{BB962C8B-B14F-4D97-AF65-F5344CB8AC3E}">
        <p14:creationId xmlns:p14="http://schemas.microsoft.com/office/powerpoint/2010/main" val="275489673"/>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9592E0-2BE4-41F1-968A-349A3DAC5B86}"/>
              </a:ext>
            </a:extLst>
          </p:cNvPr>
          <p:cNvPicPr>
            <a:picLocks noChangeAspect="1"/>
          </p:cNvPicPr>
          <p:nvPr/>
        </p:nvPicPr>
        <p:blipFill>
          <a:blip r:embed="rId2">
            <a:duotone>
              <a:prstClr val="black"/>
              <a:schemeClr val="accent5">
                <a:tint val="45000"/>
                <a:satMod val="400000"/>
              </a:schemeClr>
            </a:duotone>
            <a:extLst>
              <a:ext uri="{BEBA8EAE-BF5A-486C-A8C5-ECC9F3942E4B}">
                <a14:imgProps xmlns:a14="http://schemas.microsoft.com/office/drawing/2010/main">
                  <a14:imgLayer r:embed="rId3">
                    <a14:imgEffect>
                      <a14:sharpenSoften amount="-50000"/>
                    </a14:imgEffect>
                    <a14:imgEffect>
                      <a14:saturation sat="0"/>
                    </a14:imgEffect>
                    <a14:imgEffect>
                      <a14:brightnessContrast bright="-40000" contrast="-40000"/>
                    </a14:imgEffect>
                  </a14:imgLayer>
                </a14:imgProps>
              </a:ext>
              <a:ext uri="{837473B0-CC2E-450A-ABE3-18F120FF3D39}">
                <a1611:picAttrSrcUrl xmlns:a1611="http://schemas.microsoft.com/office/drawing/2016/11/main" r:id="rId4"/>
              </a:ext>
            </a:extLst>
          </a:blip>
          <a:stretch>
            <a:fillRect/>
          </a:stretch>
        </p:blipFill>
        <p:spPr>
          <a:xfrm>
            <a:off x="2941680" y="352318"/>
            <a:ext cx="6308640" cy="6308640"/>
          </a:xfrm>
          <a:prstGeom prst="rect">
            <a:avLst/>
          </a:prstGeom>
        </p:spPr>
      </p:pic>
      <p:sp>
        <p:nvSpPr>
          <p:cNvPr id="13315" name="Content Placeholder 2">
            <a:extLst>
              <a:ext uri="{FF2B5EF4-FFF2-40B4-BE49-F238E27FC236}">
                <a16:creationId xmlns:a16="http://schemas.microsoft.com/office/drawing/2014/main" id="{CDF0999F-3D0F-4B3A-AAB6-DB3A19294945}"/>
              </a:ext>
            </a:extLst>
          </p:cNvPr>
          <p:cNvSpPr>
            <a:spLocks noGrp="1"/>
          </p:cNvSpPr>
          <p:nvPr>
            <p:ph idx="1"/>
          </p:nvPr>
        </p:nvSpPr>
        <p:spPr>
          <a:xfrm>
            <a:off x="1136821" y="1606379"/>
            <a:ext cx="9446741" cy="4147751"/>
          </a:xfrm>
        </p:spPr>
        <p:txBody>
          <a:bodyPr>
            <a:normAutofit fontScale="92500" lnSpcReduction="20000"/>
          </a:bodyPr>
          <a:lstStyle/>
          <a:p>
            <a:pPr eaLnBrk="1" hangingPunct="1"/>
            <a:endParaRPr lang="en-US" altLang="en-US" sz="2600" b="1" dirty="0"/>
          </a:p>
          <a:p>
            <a:pPr eaLnBrk="1" hangingPunct="1"/>
            <a:endParaRPr lang="en-US" altLang="en-US" sz="2600" b="1" dirty="0"/>
          </a:p>
          <a:p>
            <a:pPr eaLnBrk="1" hangingPunct="1"/>
            <a:endParaRPr lang="en-US" altLang="en-US" sz="2600" b="1" dirty="0"/>
          </a:p>
          <a:p>
            <a:pPr eaLnBrk="1" hangingPunct="1"/>
            <a:endParaRPr lang="en-US" altLang="en-US" sz="2600" b="1" dirty="0"/>
          </a:p>
          <a:p>
            <a:pPr eaLnBrk="1" hangingPunct="1"/>
            <a:endParaRPr lang="en-US" altLang="en-US" sz="2600" b="1" dirty="0"/>
          </a:p>
          <a:p>
            <a:pPr algn="ctr" eaLnBrk="1" hangingPunct="1"/>
            <a:r>
              <a:rPr lang="en-US" altLang="en-US" sz="2600" b="1" dirty="0"/>
              <a:t>Senses = input = keyboard</a:t>
            </a:r>
          </a:p>
          <a:p>
            <a:pPr algn="ctr" eaLnBrk="1" hangingPunct="1"/>
            <a:r>
              <a:rPr lang="en-US" altLang="en-US" sz="2600" b="1" dirty="0"/>
              <a:t>Brain = processing = Hard drive</a:t>
            </a:r>
          </a:p>
          <a:p>
            <a:pPr algn="ctr" eaLnBrk="1" hangingPunct="1"/>
            <a:r>
              <a:rPr lang="en-US" altLang="en-US" sz="2600" b="1" dirty="0"/>
              <a:t>Actions = output/responses = Seen on monitor</a:t>
            </a:r>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a:p>
            <a:pPr eaLnBrk="1" hangingPunct="1"/>
            <a:endParaRPr lang="en-US" altLang="en-US" dirty="0"/>
          </a:p>
        </p:txBody>
      </p:sp>
      <p:sp>
        <p:nvSpPr>
          <p:cNvPr id="13314" name="Title 1">
            <a:extLst>
              <a:ext uri="{FF2B5EF4-FFF2-40B4-BE49-F238E27FC236}">
                <a16:creationId xmlns:a16="http://schemas.microsoft.com/office/drawing/2014/main" id="{26AD649B-F340-4387-928B-C5D6E205606C}"/>
              </a:ext>
            </a:extLst>
          </p:cNvPr>
          <p:cNvSpPr>
            <a:spLocks noGrp="1"/>
          </p:cNvSpPr>
          <p:nvPr>
            <p:ph type="title"/>
          </p:nvPr>
        </p:nvSpPr>
        <p:spPr>
          <a:xfrm>
            <a:off x="3183146" y="168361"/>
            <a:ext cx="5825706" cy="838200"/>
          </a:xfrm>
        </p:spPr>
        <p:txBody>
          <a:bodyPr>
            <a:normAutofit/>
          </a:bodyPr>
          <a:lstStyle/>
          <a:p>
            <a:pPr eaLnBrk="1" hangingPunct="1"/>
            <a:r>
              <a:rPr lang="en-US" altLang="en-US" sz="4000" dirty="0"/>
              <a:t>Cognitive Psychology</a:t>
            </a:r>
          </a:p>
        </p:txBody>
      </p:sp>
      <p:pic>
        <p:nvPicPr>
          <p:cNvPr id="6" name="Picture 5">
            <a:extLst>
              <a:ext uri="{FF2B5EF4-FFF2-40B4-BE49-F238E27FC236}">
                <a16:creationId xmlns:a16="http://schemas.microsoft.com/office/drawing/2014/main" id="{6D73BBCC-DF51-4768-A535-A4D164BBD9A9}"/>
              </a:ext>
            </a:extLst>
          </p:cNvPr>
          <p:cNvPicPr>
            <a:picLocks noChangeAspect="1"/>
          </p:cNvPicPr>
          <p:nvPr/>
        </p:nvPicPr>
        <p:blipFill>
          <a:blip r:embed="rId5"/>
          <a:stretch>
            <a:fillRect/>
          </a:stretch>
        </p:blipFill>
        <p:spPr>
          <a:xfrm>
            <a:off x="3625249" y="847546"/>
            <a:ext cx="4941500" cy="3294333"/>
          </a:xfrm>
          <a:prstGeom prst="rect">
            <a:avLst/>
          </a:prstGeom>
        </p:spPr>
      </p:pic>
    </p:spTree>
    <p:extLst>
      <p:ext uri="{BB962C8B-B14F-4D97-AF65-F5344CB8AC3E}">
        <p14:creationId xmlns:p14="http://schemas.microsoft.com/office/powerpoint/2010/main" val="12753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315">
                                            <p:txEl>
                                              <p:pRg st="5" end="5"/>
                                            </p:txEl>
                                          </p:spTgt>
                                        </p:tgtEl>
                                        <p:attrNameLst>
                                          <p:attrName>style.visibility</p:attrName>
                                        </p:attrNameLst>
                                      </p:cBhvr>
                                      <p:to>
                                        <p:strVal val="visible"/>
                                      </p:to>
                                    </p:set>
                                    <p:anim calcmode="lin" valueType="num">
                                      <p:cBhvr additive="base">
                                        <p:cTn id="7" dur="500" fill="hold"/>
                                        <p:tgtEl>
                                          <p:spTgt spid="13315">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31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315">
                                            <p:txEl>
                                              <p:pRg st="6" end="6"/>
                                            </p:txEl>
                                          </p:spTgt>
                                        </p:tgtEl>
                                        <p:attrNameLst>
                                          <p:attrName>style.visibility</p:attrName>
                                        </p:attrNameLst>
                                      </p:cBhvr>
                                      <p:to>
                                        <p:strVal val="visible"/>
                                      </p:to>
                                    </p:set>
                                    <p:anim calcmode="lin" valueType="num">
                                      <p:cBhvr additive="base">
                                        <p:cTn id="13" dur="500" fill="hold"/>
                                        <p:tgtEl>
                                          <p:spTgt spid="13315">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3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315">
                                            <p:txEl>
                                              <p:pRg st="7" end="7"/>
                                            </p:txEl>
                                          </p:spTgt>
                                        </p:tgtEl>
                                        <p:attrNameLst>
                                          <p:attrName>style.visibility</p:attrName>
                                        </p:attrNameLst>
                                      </p:cBhvr>
                                      <p:to>
                                        <p:strVal val="visible"/>
                                      </p:to>
                                    </p:set>
                                    <p:anim calcmode="lin" valueType="num">
                                      <p:cBhvr additive="base">
                                        <p:cTn id="19" dur="500" fill="hold"/>
                                        <p:tgtEl>
                                          <p:spTgt spid="13315">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31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68046" y="367595"/>
            <a:ext cx="8655908" cy="5721499"/>
          </a:xfrm>
        </p:spPr>
        <p:txBody>
          <a:bodyPr>
            <a:normAutofit/>
          </a:bodyPr>
          <a:lstStyle/>
          <a:p>
            <a:pPr marL="36576" indent="0" algn="ctr">
              <a:buNone/>
            </a:pPr>
            <a:r>
              <a:rPr lang="en-GB" sz="2800" dirty="0"/>
              <a:t>A persons behaviour can be determined by</a:t>
            </a:r>
          </a:p>
          <a:p>
            <a:pPr marL="36576" indent="0" algn="ctr">
              <a:buNone/>
            </a:pPr>
            <a:endParaRPr lang="en-GB" sz="2800" dirty="0"/>
          </a:p>
          <a:p>
            <a:pPr marL="550926" indent="-514350" algn="ctr">
              <a:buFont typeface="+mj-lt"/>
              <a:buAutoNum type="arabicPeriod"/>
            </a:pPr>
            <a:r>
              <a:rPr lang="en-GB" sz="2800" dirty="0"/>
              <a:t>The information available in their environment</a:t>
            </a:r>
          </a:p>
          <a:p>
            <a:pPr marL="550926" indent="-514350" algn="ctr">
              <a:buFont typeface="+mj-lt"/>
              <a:buAutoNum type="arabicPeriod"/>
            </a:pPr>
            <a:r>
              <a:rPr lang="en-GB" sz="2800" dirty="0"/>
              <a:t>They ways they have learned to manipulate (or process) information</a:t>
            </a:r>
          </a:p>
          <a:p>
            <a:pPr marL="550926" indent="-514350" algn="ctr">
              <a:buFont typeface="+mj-lt"/>
              <a:buAutoNum type="arabicPeriod"/>
            </a:pPr>
            <a:r>
              <a:rPr lang="en-GB" sz="2800" dirty="0"/>
              <a:t>The capacities for information processing inherent in the types of brain people have</a:t>
            </a:r>
          </a:p>
        </p:txBody>
      </p:sp>
    </p:spTree>
    <p:extLst>
      <p:ext uri="{BB962C8B-B14F-4D97-AF65-F5344CB8AC3E}">
        <p14:creationId xmlns:p14="http://schemas.microsoft.com/office/powerpoint/2010/main" val="2247078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173675"/>
            <a:ext cx="9905998" cy="1478570"/>
          </a:xfrm>
        </p:spPr>
        <p:txBody>
          <a:bodyPr>
            <a:normAutofit/>
          </a:bodyPr>
          <a:lstStyle/>
          <a:p>
            <a:pPr algn="ctr"/>
            <a:r>
              <a:rPr lang="en-GB" dirty="0"/>
              <a:t>Cognitive explanation of human behaviour</a:t>
            </a:r>
          </a:p>
        </p:txBody>
      </p:sp>
      <p:sp>
        <p:nvSpPr>
          <p:cNvPr id="3" name="Content Placeholder 2"/>
          <p:cNvSpPr>
            <a:spLocks noGrp="1"/>
          </p:cNvSpPr>
          <p:nvPr>
            <p:ph idx="1"/>
          </p:nvPr>
        </p:nvSpPr>
        <p:spPr>
          <a:xfrm>
            <a:off x="1141412" y="1804086"/>
            <a:ext cx="9905999" cy="3987115"/>
          </a:xfrm>
        </p:spPr>
        <p:txBody>
          <a:bodyPr>
            <a:normAutofit/>
          </a:bodyPr>
          <a:lstStyle/>
          <a:p>
            <a:endParaRPr lang="en-GB" sz="2800" dirty="0"/>
          </a:p>
          <a:p>
            <a:r>
              <a:rPr lang="en-GB" sz="2800" dirty="0"/>
              <a:t>Order &amp; Meaning</a:t>
            </a:r>
          </a:p>
          <a:p>
            <a:r>
              <a:rPr lang="en-GB" sz="2800" dirty="0"/>
              <a:t>Explanations  - Organising &amp; Processing</a:t>
            </a:r>
          </a:p>
          <a:p>
            <a:r>
              <a:rPr lang="en-GB" sz="2800" dirty="0"/>
              <a:t>Abnormal Behaviour – </a:t>
            </a:r>
          </a:p>
          <a:p>
            <a:pPr lvl="1"/>
            <a:r>
              <a:rPr lang="en-GB" sz="2400" dirty="0"/>
              <a:t>Faulty thought processing</a:t>
            </a:r>
          </a:p>
          <a:p>
            <a:pPr lvl="1"/>
            <a:r>
              <a:rPr lang="en-GB" sz="2400" dirty="0"/>
              <a:t>Irrational thinking</a:t>
            </a:r>
          </a:p>
        </p:txBody>
      </p:sp>
    </p:spTree>
    <p:extLst>
      <p:ext uri="{BB962C8B-B14F-4D97-AF65-F5344CB8AC3E}">
        <p14:creationId xmlns:p14="http://schemas.microsoft.com/office/powerpoint/2010/main" val="176155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516918-DCDE-430E-B001-597D7F57D23F}"/>
              </a:ext>
            </a:extLst>
          </p:cNvPr>
          <p:cNvSpPr>
            <a:spLocks noGrp="1"/>
          </p:cNvSpPr>
          <p:nvPr>
            <p:ph type="title"/>
          </p:nvPr>
        </p:nvSpPr>
        <p:spPr>
          <a:xfrm>
            <a:off x="2209800" y="114686"/>
            <a:ext cx="7772400" cy="1143000"/>
          </a:xfrm>
        </p:spPr>
        <p:txBody>
          <a:bodyPr>
            <a:normAutofit/>
          </a:bodyPr>
          <a:lstStyle/>
          <a:p>
            <a:pPr algn="ctr"/>
            <a:r>
              <a:rPr lang="en-GB" altLang="en-US" sz="4000" dirty="0"/>
              <a:t>PHOBIAS…</a:t>
            </a:r>
          </a:p>
        </p:txBody>
      </p:sp>
      <p:pic>
        <p:nvPicPr>
          <p:cNvPr id="33795" name="Picture 4">
            <a:extLst>
              <a:ext uri="{FF2B5EF4-FFF2-40B4-BE49-F238E27FC236}">
                <a16:creationId xmlns:a16="http://schemas.microsoft.com/office/drawing/2014/main" id="{2BD29C8A-C20C-4076-BFAC-2E54A39A1A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0900" y="1257686"/>
            <a:ext cx="5410200" cy="495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6" name="Content Placeholder 6">
            <a:extLst>
              <a:ext uri="{FF2B5EF4-FFF2-40B4-BE49-F238E27FC236}">
                <a16:creationId xmlns:a16="http://schemas.microsoft.com/office/drawing/2014/main" id="{F7FF3B16-EAFE-4D34-B9BE-1519ED59E0A0}"/>
              </a:ext>
            </a:extLst>
          </p:cNvPr>
          <p:cNvSpPr>
            <a:spLocks noGrp="1"/>
          </p:cNvSpPr>
          <p:nvPr>
            <p:ph sz="quarter" idx="1"/>
          </p:nvPr>
        </p:nvSpPr>
        <p:spPr>
          <a:xfrm>
            <a:off x="2209800" y="1443038"/>
            <a:ext cx="5130114" cy="4572000"/>
          </a:xfrm>
        </p:spPr>
        <p:txBody>
          <a:bodyPr/>
          <a:lstStyle/>
          <a:p>
            <a:endParaRPr lang="en-US" altLang="en-US" dirty="0"/>
          </a:p>
        </p:txBody>
      </p:sp>
    </p:spTree>
    <p:extLst>
      <p:ext uri="{BB962C8B-B14F-4D97-AF65-F5344CB8AC3E}">
        <p14:creationId xmlns:p14="http://schemas.microsoft.com/office/powerpoint/2010/main" val="2743281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3795"/>
                                        </p:tgtEl>
                                        <p:attrNameLst>
                                          <p:attrName>style.visibility</p:attrName>
                                        </p:attrNameLst>
                                      </p:cBhvr>
                                      <p:to>
                                        <p:strVal val="visible"/>
                                      </p:to>
                                    </p:set>
                                    <p:animEffect transition="in" filter="fade">
                                      <p:cBhvr>
                                        <p:cTn id="7" dur="2000"/>
                                        <p:tgtEl>
                                          <p:spTgt spid="33795"/>
                                        </p:tgtEl>
                                      </p:cBhvr>
                                    </p:animEffect>
                                    <p:anim calcmode="lin" valueType="num">
                                      <p:cBhvr>
                                        <p:cTn id="8" dur="2000" fill="hold"/>
                                        <p:tgtEl>
                                          <p:spTgt spid="33795"/>
                                        </p:tgtEl>
                                        <p:attrNameLst>
                                          <p:attrName>ppt_w</p:attrName>
                                        </p:attrNameLst>
                                      </p:cBhvr>
                                      <p:tavLst>
                                        <p:tav tm="0" fmla="#ppt_w*sin(2.5*pi*$)">
                                          <p:val>
                                            <p:fltVal val="0"/>
                                          </p:val>
                                        </p:tav>
                                        <p:tav tm="100000">
                                          <p:val>
                                            <p:fltVal val="1"/>
                                          </p:val>
                                        </p:tav>
                                      </p:tavLst>
                                    </p:anim>
                                    <p:anim calcmode="lin" valueType="num">
                                      <p:cBhvr>
                                        <p:cTn id="9" dur="2000" fill="hold"/>
                                        <p:tgtEl>
                                          <p:spTgt spid="3379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D8DD2A-57A5-410C-91F9-26FB8302E44C}"/>
              </a:ext>
            </a:extLst>
          </p:cNvPr>
          <p:cNvSpPr>
            <a:spLocks noGrp="1"/>
          </p:cNvSpPr>
          <p:nvPr>
            <p:ph type="title"/>
          </p:nvPr>
        </p:nvSpPr>
        <p:spPr/>
        <p:txBody>
          <a:bodyPr/>
          <a:lstStyle/>
          <a:p>
            <a:r>
              <a:rPr lang="en-GB" dirty="0"/>
              <a:t>Phobia…</a:t>
            </a:r>
          </a:p>
        </p:txBody>
      </p:sp>
      <p:sp>
        <p:nvSpPr>
          <p:cNvPr id="3" name="Content Placeholder 2">
            <a:extLst>
              <a:ext uri="{FF2B5EF4-FFF2-40B4-BE49-F238E27FC236}">
                <a16:creationId xmlns:a16="http://schemas.microsoft.com/office/drawing/2014/main" id="{9818044A-2546-4C8E-A341-E103082D6F70}"/>
              </a:ext>
            </a:extLst>
          </p:cNvPr>
          <p:cNvSpPr>
            <a:spLocks noGrp="1"/>
          </p:cNvSpPr>
          <p:nvPr>
            <p:ph idx="1"/>
          </p:nvPr>
        </p:nvSpPr>
        <p:spPr/>
        <p:txBody>
          <a:bodyPr/>
          <a:lstStyle/>
          <a:p>
            <a:pPr marL="457200" lvl="1" indent="0" algn="ctr">
              <a:buNone/>
            </a:pPr>
            <a:r>
              <a:rPr lang="en-GB" sz="2800" dirty="0"/>
              <a:t>the FEELINGS and BEHAVIOUR reflect faulty processing of information about threats</a:t>
            </a:r>
          </a:p>
          <a:p>
            <a:pPr marL="0" indent="0">
              <a:buNone/>
            </a:pPr>
            <a:endParaRPr lang="en-GB" dirty="0"/>
          </a:p>
        </p:txBody>
      </p:sp>
    </p:spTree>
    <p:extLst>
      <p:ext uri="{BB962C8B-B14F-4D97-AF65-F5344CB8AC3E}">
        <p14:creationId xmlns:p14="http://schemas.microsoft.com/office/powerpoint/2010/main" val="35237940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the Memory Capacity of the Human Brain? | by Fancied Facts | Medium">
            <a:extLst>
              <a:ext uri="{FF2B5EF4-FFF2-40B4-BE49-F238E27FC236}">
                <a16:creationId xmlns:a16="http://schemas.microsoft.com/office/drawing/2014/main" id="{473F952C-CA47-4B95-B9F9-6AA227E8F821}"/>
              </a:ext>
            </a:extLst>
          </p:cNvPr>
          <p:cNvPicPr>
            <a:picLocks noChangeAspect="1" noChangeArrowheads="1"/>
          </p:cNvPicPr>
          <p:nvPr/>
        </p:nvPicPr>
        <p:blipFill>
          <a:blip r:embed="rId2">
            <a:biLevel thresh="25000"/>
            <a:extLst>
              <a:ext uri="{28A0092B-C50C-407E-A947-70E740481C1C}">
                <a14:useLocalDpi xmlns:a14="http://schemas.microsoft.com/office/drawing/2010/main" val="0"/>
              </a:ext>
            </a:extLst>
          </a:blip>
          <a:srcRect/>
          <a:stretch>
            <a:fillRect/>
          </a:stretch>
        </p:blipFill>
        <p:spPr bwMode="auto">
          <a:xfrm>
            <a:off x="750498" y="183156"/>
            <a:ext cx="5857335" cy="452093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6827807" y="183156"/>
            <a:ext cx="5118340" cy="548680"/>
          </a:xfrm>
        </p:spPr>
        <p:txBody>
          <a:bodyPr>
            <a:normAutofit fontScale="90000"/>
          </a:bodyPr>
          <a:lstStyle/>
          <a:p>
            <a:r>
              <a:rPr lang="en-GB" dirty="0"/>
              <a:t>…Cognitive psychology</a:t>
            </a:r>
          </a:p>
        </p:txBody>
      </p:sp>
      <p:sp>
        <p:nvSpPr>
          <p:cNvPr id="3" name="Content Placeholder 2"/>
          <p:cNvSpPr>
            <a:spLocks noGrp="1"/>
          </p:cNvSpPr>
          <p:nvPr>
            <p:ph idx="1"/>
          </p:nvPr>
        </p:nvSpPr>
        <p:spPr>
          <a:xfrm>
            <a:off x="1136823" y="1209549"/>
            <a:ext cx="10724498" cy="5465295"/>
          </a:xfrm>
        </p:spPr>
        <p:txBody>
          <a:bodyPr>
            <a:normAutofit lnSpcReduction="10000"/>
          </a:bodyPr>
          <a:lstStyle/>
          <a:p>
            <a:pPr marL="36576" indent="0" algn="ctr">
              <a:buNone/>
            </a:pPr>
            <a:endParaRPr lang="en-GB" sz="2800" dirty="0"/>
          </a:p>
          <a:p>
            <a:pPr marL="36576" indent="0" algn="ctr">
              <a:buNone/>
            </a:pPr>
            <a:endParaRPr lang="en-GB" sz="2800" dirty="0"/>
          </a:p>
          <a:p>
            <a:pPr marL="36576" indent="0" algn="ctr">
              <a:buNone/>
            </a:pPr>
            <a:endParaRPr lang="en-GB" sz="2800" dirty="0"/>
          </a:p>
          <a:p>
            <a:pPr marL="36576" indent="0" algn="ctr">
              <a:buNone/>
            </a:pPr>
            <a:endParaRPr lang="en-GB" sz="2800" dirty="0"/>
          </a:p>
          <a:p>
            <a:pPr marL="36576" indent="0" algn="ctr">
              <a:buNone/>
            </a:pPr>
            <a:r>
              <a:rPr lang="en-GB" sz="2800" dirty="0"/>
              <a:t>Cognitive approach guides psychologists to study the rapid series of mental events</a:t>
            </a:r>
          </a:p>
          <a:p>
            <a:pPr marL="36576" indent="0">
              <a:buNone/>
            </a:pPr>
            <a:endParaRPr lang="en-GB" sz="2800" u="sng" dirty="0"/>
          </a:p>
          <a:p>
            <a:pPr marL="36576" indent="0">
              <a:buNone/>
            </a:pPr>
            <a:r>
              <a:rPr lang="en-GB" sz="2800" u="sng" dirty="0"/>
              <a:t>Example</a:t>
            </a:r>
          </a:p>
          <a:p>
            <a:pPr marL="36576" indent="0">
              <a:buNone/>
            </a:pPr>
            <a:r>
              <a:rPr lang="en-GB" sz="2800" dirty="0"/>
              <a:t>An incident in which one person shoves another in front of a theatre</a:t>
            </a:r>
          </a:p>
        </p:txBody>
      </p:sp>
    </p:spTree>
    <p:extLst>
      <p:ext uri="{BB962C8B-B14F-4D97-AF65-F5344CB8AC3E}">
        <p14:creationId xmlns:p14="http://schemas.microsoft.com/office/powerpoint/2010/main" val="1988873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1000"/>
                                        <p:tgtEl>
                                          <p:spTgt spid="3">
                                            <p:txEl>
                                              <p:pRg st="4" end="4"/>
                                            </p:txEl>
                                          </p:spTgt>
                                        </p:tgtEl>
                                      </p:cBhvr>
                                    </p:animEffect>
                                    <p:anim calcmode="lin" valueType="num">
                                      <p:cBhvr>
                                        <p:cTn id="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6" end="6"/>
                                            </p:txEl>
                                          </p:spTgt>
                                        </p:tgtEl>
                                        <p:attrNameLst>
                                          <p:attrName>style.visibility</p:attrName>
                                        </p:attrNameLst>
                                      </p:cBhvr>
                                      <p:to>
                                        <p:strVal val="visible"/>
                                      </p:to>
                                    </p:set>
                                    <p:animEffect transition="in" filter="fade">
                                      <p:cBhvr>
                                        <p:cTn id="14" dur="1000"/>
                                        <p:tgtEl>
                                          <p:spTgt spid="3">
                                            <p:txEl>
                                              <p:pRg st="6" end="6"/>
                                            </p:txEl>
                                          </p:spTgt>
                                        </p:tgtEl>
                                      </p:cBhvr>
                                    </p:animEffect>
                                    <p:anim calcmode="lin" valueType="num">
                                      <p:cBhvr>
                                        <p:cTn id="15"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6" end="6"/>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1000"/>
                                        <p:tgtEl>
                                          <p:spTgt spid="3">
                                            <p:txEl>
                                              <p:pRg st="7" end="7"/>
                                            </p:txEl>
                                          </p:spTgt>
                                        </p:tgtEl>
                                      </p:cBhvr>
                                    </p:animEffect>
                                    <p:anim calcmode="lin" valueType="num">
                                      <p:cBhvr>
                                        <p:cTn id="2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1E9E562-F318-4275-AEA9-EE8C946EC1D0}"/>
              </a:ext>
            </a:extLst>
          </p:cNvPr>
          <p:cNvPicPr>
            <a:picLocks noChangeAspect="1"/>
          </p:cNvPicPr>
          <p:nvPr/>
        </p:nvPicPr>
        <p:blipFill>
          <a:blip r:embed="rId2">
            <a:duotone>
              <a:prstClr val="black"/>
              <a:schemeClr val="accent5">
                <a:tint val="45000"/>
                <a:satMod val="400000"/>
              </a:schemeClr>
            </a:duotone>
            <a:extLst>
              <a:ext uri="{BEBA8EAE-BF5A-486C-A8C5-ECC9F3942E4B}">
                <a14:imgProps xmlns:a14="http://schemas.microsoft.com/office/drawing/2010/main">
                  <a14:imgLayer r:embed="rId3">
                    <a14:imgEffect>
                      <a14:sharpenSoften amount="-25000"/>
                    </a14:imgEffect>
                    <a14:imgEffect>
                      <a14:colorTemperature colorTemp="11200"/>
                    </a14:imgEffect>
                    <a14:imgEffect>
                      <a14:brightnessContrast bright="-40000" contrast="-20000"/>
                    </a14:imgEffect>
                  </a14:imgLayer>
                </a14:imgProps>
              </a:ext>
              <a:ext uri="{837473B0-CC2E-450A-ABE3-18F120FF3D39}">
                <a1611:picAttrSrcUrl xmlns:a1611="http://schemas.microsoft.com/office/drawing/2016/11/main" r:id="rId4"/>
              </a:ext>
            </a:extLst>
          </a:blip>
          <a:stretch>
            <a:fillRect/>
          </a:stretch>
        </p:blipFill>
        <p:spPr>
          <a:xfrm>
            <a:off x="1847529" y="245680"/>
            <a:ext cx="8496943" cy="6366639"/>
          </a:xfrm>
          <a:prstGeom prst="rect">
            <a:avLst/>
          </a:prstGeom>
          <a:ln>
            <a:noFill/>
          </a:ln>
          <a:effectLst>
            <a:softEdge rad="112500"/>
          </a:effectLst>
        </p:spPr>
      </p:pic>
      <p:sp>
        <p:nvSpPr>
          <p:cNvPr id="3" name="Content Placeholder 2"/>
          <p:cNvSpPr>
            <a:spLocks noGrp="1"/>
          </p:cNvSpPr>
          <p:nvPr>
            <p:ph idx="1"/>
          </p:nvPr>
        </p:nvSpPr>
        <p:spPr>
          <a:xfrm>
            <a:off x="1099751" y="620689"/>
            <a:ext cx="10280822" cy="5462067"/>
          </a:xfrm>
        </p:spPr>
        <p:txBody>
          <a:bodyPr>
            <a:noAutofit/>
          </a:bodyPr>
          <a:lstStyle/>
          <a:p>
            <a:pPr marL="36576" indent="0">
              <a:buNone/>
            </a:pPr>
            <a:r>
              <a:rPr lang="en-GB" sz="2800" b="1" dirty="0"/>
              <a:t>The aggressor…</a:t>
            </a:r>
          </a:p>
          <a:p>
            <a:pPr marL="550926" indent="-514350" algn="ctr">
              <a:buFont typeface="+mj-lt"/>
              <a:buAutoNum type="arabicPeriod"/>
            </a:pPr>
            <a:r>
              <a:rPr lang="en-GB" sz="2800" b="1" dirty="0"/>
              <a:t>Perceives that someone has cut into the theatre queue </a:t>
            </a:r>
          </a:p>
          <a:p>
            <a:pPr marL="550926" indent="-514350" algn="ctr">
              <a:buFont typeface="+mj-lt"/>
              <a:buAutoNum type="arabicPeriod"/>
            </a:pPr>
            <a:r>
              <a:rPr lang="en-GB" sz="2800" b="1" dirty="0"/>
              <a:t>Uses stored memories and concepts to decide that this behaviour is inappropriate</a:t>
            </a:r>
          </a:p>
          <a:p>
            <a:pPr marL="550926" indent="-514350" algn="ctr">
              <a:buFont typeface="+mj-lt"/>
              <a:buAutoNum type="arabicPeriod"/>
            </a:pPr>
            <a:r>
              <a:rPr lang="en-GB" sz="2800" b="1" dirty="0"/>
              <a:t>Attributes the act to the culprits obnoxiousness</a:t>
            </a:r>
          </a:p>
          <a:p>
            <a:pPr marL="550926" indent="-514350" algn="ctr">
              <a:buFont typeface="+mj-lt"/>
              <a:buAutoNum type="arabicPeriod"/>
            </a:pPr>
            <a:r>
              <a:rPr lang="en-GB" sz="2800" b="1" dirty="0"/>
              <a:t>Considers possible responses and their likely consequences</a:t>
            </a:r>
          </a:p>
          <a:p>
            <a:pPr marL="550926" indent="-514350" algn="ctr">
              <a:buFont typeface="+mj-lt"/>
              <a:buAutoNum type="arabicPeriod"/>
            </a:pPr>
            <a:r>
              <a:rPr lang="en-GB" sz="2800" b="1" dirty="0"/>
              <a:t>Decides that shoving the person is the best response</a:t>
            </a:r>
          </a:p>
          <a:p>
            <a:pPr marL="550926" indent="-514350" algn="ctr">
              <a:buFont typeface="+mj-lt"/>
              <a:buAutoNum type="arabicPeriod"/>
            </a:pPr>
            <a:r>
              <a:rPr lang="en-GB" sz="2800" b="1" dirty="0"/>
              <a:t>Executes that response</a:t>
            </a:r>
          </a:p>
          <a:p>
            <a:pPr marL="36576" indent="0">
              <a:buNone/>
            </a:pPr>
            <a:endParaRPr lang="en-GB" sz="2800" b="1" dirty="0"/>
          </a:p>
          <a:p>
            <a:pPr marL="36576" indent="0">
              <a:buNone/>
            </a:pPr>
            <a:r>
              <a:rPr lang="en-GB" sz="2800" b="1" dirty="0"/>
              <a:t>These are ‘mediational processes’                 (black box)</a:t>
            </a:r>
          </a:p>
        </p:txBody>
      </p:sp>
      <p:sp>
        <p:nvSpPr>
          <p:cNvPr id="5" name="TextBox 4">
            <a:extLst>
              <a:ext uri="{FF2B5EF4-FFF2-40B4-BE49-F238E27FC236}">
                <a16:creationId xmlns:a16="http://schemas.microsoft.com/office/drawing/2014/main" id="{767A369D-0D4D-4F1A-AA2C-9ADF48268F61}"/>
              </a:ext>
            </a:extLst>
          </p:cNvPr>
          <p:cNvSpPr txBox="1"/>
          <p:nvPr/>
        </p:nvSpPr>
        <p:spPr>
          <a:xfrm>
            <a:off x="1519641" y="6981568"/>
            <a:ext cx="9564370" cy="230832"/>
          </a:xfrm>
          <a:prstGeom prst="rect">
            <a:avLst/>
          </a:prstGeom>
          <a:noFill/>
        </p:spPr>
        <p:txBody>
          <a:bodyPr wrap="square" rtlCol="0">
            <a:spAutoFit/>
          </a:bodyPr>
          <a:lstStyle/>
          <a:p>
            <a:r>
              <a:rPr lang="en-GB" sz="900">
                <a:hlinkClick r:id="rId4" tooltip="http://www.sl.nsw.gov.au/stories/photography-sydney-exposed/places"/>
              </a:rPr>
              <a:t>This Photo</a:t>
            </a:r>
            <a:r>
              <a:rPr lang="en-GB" sz="900"/>
              <a:t> by Unknown Author is licensed under </a:t>
            </a:r>
            <a:r>
              <a:rPr lang="en-GB" sz="900">
                <a:hlinkClick r:id="rId5" tooltip="https://creativecommons.org/licenses/by/3.0/"/>
              </a:rPr>
              <a:t>CC BY</a:t>
            </a:r>
            <a:endParaRPr lang="en-GB" sz="900"/>
          </a:p>
        </p:txBody>
      </p:sp>
    </p:spTree>
    <p:extLst>
      <p:ext uri="{BB962C8B-B14F-4D97-AF65-F5344CB8AC3E}">
        <p14:creationId xmlns:p14="http://schemas.microsoft.com/office/powerpoint/2010/main" val="4115944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ircle(in)">
                                      <p:cBhvr>
                                        <p:cTn id="7" dur="2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ircle(in)">
                                      <p:cBhvr>
                                        <p:cTn id="17" dur="20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ircle(in)">
                                      <p:cBhvr>
                                        <p:cTn id="22" dur="20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circle(in)">
                                      <p:cBhvr>
                                        <p:cTn id="27" dur="20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circle(in)">
                                      <p:cBhvr>
                                        <p:cTn id="32" dur="20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1000"/>
                                        <p:tgtEl>
                                          <p:spTgt spid="3">
                                            <p:txEl>
                                              <p:pRg st="8" end="8"/>
                                            </p:txEl>
                                          </p:spTgt>
                                        </p:tgtEl>
                                      </p:cBhvr>
                                    </p:animEffect>
                                    <p:anim calcmode="lin" valueType="num">
                                      <p:cBhvr>
                                        <p:cTn id="3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82F58-A01F-42F5-9E72-EC80564233B5}"/>
              </a:ext>
            </a:extLst>
          </p:cNvPr>
          <p:cNvSpPr>
            <a:spLocks noGrp="1"/>
          </p:cNvSpPr>
          <p:nvPr>
            <p:ph type="title"/>
          </p:nvPr>
        </p:nvSpPr>
        <p:spPr/>
        <p:txBody>
          <a:bodyPr>
            <a:normAutofit/>
          </a:bodyPr>
          <a:lstStyle/>
          <a:p>
            <a:r>
              <a:rPr lang="en-GB" sz="4400" dirty="0"/>
              <a:t>Schemas</a:t>
            </a:r>
          </a:p>
        </p:txBody>
      </p:sp>
      <p:pic>
        <p:nvPicPr>
          <p:cNvPr id="4" name="Content Placeholder 3">
            <a:extLst>
              <a:ext uri="{FF2B5EF4-FFF2-40B4-BE49-F238E27FC236}">
                <a16:creationId xmlns:a16="http://schemas.microsoft.com/office/drawing/2014/main" id="{D6A4C41A-6AE0-4D3A-A015-79AEE9D5FBC8}"/>
              </a:ext>
            </a:extLst>
          </p:cNvPr>
          <p:cNvPicPr>
            <a:picLocks noGrp="1" noChangeAspect="1"/>
          </p:cNvPicPr>
          <p:nvPr>
            <p:ph idx="1"/>
          </p:nvPr>
        </p:nvPicPr>
        <p:blipFill>
          <a:blip r:embed="rId2"/>
          <a:stretch>
            <a:fillRect/>
          </a:stretch>
        </p:blipFill>
        <p:spPr>
          <a:xfrm>
            <a:off x="4595494" y="764616"/>
            <a:ext cx="5255872" cy="5474866"/>
          </a:xfrm>
          <a:prstGeom prst="rect">
            <a:avLst/>
          </a:prstGeom>
        </p:spPr>
      </p:pic>
    </p:spTree>
    <p:extLst>
      <p:ext uri="{BB962C8B-B14F-4D97-AF65-F5344CB8AC3E}">
        <p14:creationId xmlns:p14="http://schemas.microsoft.com/office/powerpoint/2010/main" val="3282851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4F8E1-8636-4C0D-8072-B3A0FFAF6D5F}"/>
              </a:ext>
            </a:extLst>
          </p:cNvPr>
          <p:cNvSpPr>
            <a:spLocks noGrp="1"/>
          </p:cNvSpPr>
          <p:nvPr>
            <p:ph type="title"/>
          </p:nvPr>
        </p:nvSpPr>
        <p:spPr>
          <a:xfrm>
            <a:off x="1141413" y="100933"/>
            <a:ext cx="9905998" cy="1478570"/>
          </a:xfrm>
        </p:spPr>
        <p:txBody>
          <a:bodyPr/>
          <a:lstStyle/>
          <a:p>
            <a:r>
              <a:rPr lang="en-GB" dirty="0"/>
              <a:t>What is a schema?</a:t>
            </a:r>
          </a:p>
        </p:txBody>
      </p:sp>
      <p:sp>
        <p:nvSpPr>
          <p:cNvPr id="3" name="Content Placeholder 2">
            <a:extLst>
              <a:ext uri="{FF2B5EF4-FFF2-40B4-BE49-F238E27FC236}">
                <a16:creationId xmlns:a16="http://schemas.microsoft.com/office/drawing/2014/main" id="{85D31E3A-9294-4239-87D7-5C716725F3C7}"/>
              </a:ext>
            </a:extLst>
          </p:cNvPr>
          <p:cNvSpPr>
            <a:spLocks noGrp="1"/>
          </p:cNvSpPr>
          <p:nvPr>
            <p:ph idx="1"/>
          </p:nvPr>
        </p:nvSpPr>
        <p:spPr>
          <a:xfrm>
            <a:off x="1141412" y="1725283"/>
            <a:ext cx="9905999" cy="4065918"/>
          </a:xfrm>
        </p:spPr>
        <p:txBody>
          <a:bodyPr>
            <a:normAutofit/>
          </a:bodyPr>
          <a:lstStyle/>
          <a:p>
            <a:r>
              <a:rPr lang="en-GB" sz="2800" dirty="0"/>
              <a:t>A framework to organise &amp; interpret information</a:t>
            </a:r>
          </a:p>
          <a:p>
            <a:r>
              <a:rPr lang="en-GB" sz="2800" dirty="0"/>
              <a:t>First used by Frederick Bartlett</a:t>
            </a:r>
          </a:p>
          <a:p>
            <a:r>
              <a:rPr lang="en-GB" sz="2800" dirty="0"/>
              <a:t>Term ‘Schema’ was introduced by Jean Piaget</a:t>
            </a:r>
          </a:p>
          <a:p>
            <a:r>
              <a:rPr lang="en-GB" sz="2800" dirty="0"/>
              <a:t>Constant adaptation to the environment</a:t>
            </a:r>
          </a:p>
          <a:p>
            <a:r>
              <a:rPr lang="en-GB" sz="2800" dirty="0"/>
              <a:t>New Experiences = New Schemas</a:t>
            </a:r>
          </a:p>
        </p:txBody>
      </p:sp>
    </p:spTree>
    <p:extLst>
      <p:ext uri="{BB962C8B-B14F-4D97-AF65-F5344CB8AC3E}">
        <p14:creationId xmlns:p14="http://schemas.microsoft.com/office/powerpoint/2010/main" val="340156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093CCE-5AF2-4202-B808-54BD1D2F471B}"/>
              </a:ext>
            </a:extLst>
          </p:cNvPr>
          <p:cNvSpPr>
            <a:spLocks noGrp="1"/>
          </p:cNvSpPr>
          <p:nvPr>
            <p:ph type="title"/>
          </p:nvPr>
        </p:nvSpPr>
        <p:spPr>
          <a:xfrm>
            <a:off x="1072402" y="106972"/>
            <a:ext cx="9905998" cy="1478570"/>
          </a:xfrm>
        </p:spPr>
        <p:txBody>
          <a:bodyPr/>
          <a:lstStyle/>
          <a:p>
            <a:r>
              <a:rPr lang="en-GB" dirty="0"/>
              <a:t>Example Schema…</a:t>
            </a:r>
          </a:p>
        </p:txBody>
      </p:sp>
      <p:pic>
        <p:nvPicPr>
          <p:cNvPr id="5" name="Picture 4">
            <a:extLst>
              <a:ext uri="{FF2B5EF4-FFF2-40B4-BE49-F238E27FC236}">
                <a16:creationId xmlns:a16="http://schemas.microsoft.com/office/drawing/2014/main" id="{63B4BC02-350E-4450-9279-A06589843E9E}"/>
              </a:ext>
            </a:extLst>
          </p:cNvPr>
          <p:cNvPicPr>
            <a:picLocks noChangeAspect="1"/>
          </p:cNvPicPr>
          <p:nvPr/>
        </p:nvPicPr>
        <p:blipFill>
          <a:blip r:embed="rId2"/>
          <a:stretch>
            <a:fillRect/>
          </a:stretch>
        </p:blipFill>
        <p:spPr>
          <a:xfrm>
            <a:off x="925835" y="1337094"/>
            <a:ext cx="4022014" cy="3226280"/>
          </a:xfrm>
          <a:prstGeom prst="rect">
            <a:avLst/>
          </a:prstGeom>
        </p:spPr>
      </p:pic>
      <p:pic>
        <p:nvPicPr>
          <p:cNvPr id="4" name="Picture 3">
            <a:extLst>
              <a:ext uri="{FF2B5EF4-FFF2-40B4-BE49-F238E27FC236}">
                <a16:creationId xmlns:a16="http://schemas.microsoft.com/office/drawing/2014/main" id="{5B827C34-23BF-4141-83CA-BFEFCADDBBD2}"/>
              </a:ext>
            </a:extLst>
          </p:cNvPr>
          <p:cNvPicPr>
            <a:picLocks noChangeAspect="1"/>
          </p:cNvPicPr>
          <p:nvPr/>
        </p:nvPicPr>
        <p:blipFill rotWithShape="1">
          <a:blip r:embed="rId3"/>
          <a:srcRect l="22973" t="7819" r="21502" b="6898"/>
          <a:stretch/>
        </p:blipFill>
        <p:spPr>
          <a:xfrm rot="20406836">
            <a:off x="2396688" y="3134909"/>
            <a:ext cx="3583634" cy="2856928"/>
          </a:xfrm>
          <a:prstGeom prst="rect">
            <a:avLst/>
          </a:prstGeom>
        </p:spPr>
      </p:pic>
      <p:pic>
        <p:nvPicPr>
          <p:cNvPr id="3074" name="Picture 2" descr="Horse Cartoon png download - 1113*1200 - Free Transparent American Miniature  Horse png Download. - CleanPNG / KissPNG">
            <a:extLst>
              <a:ext uri="{FF2B5EF4-FFF2-40B4-BE49-F238E27FC236}">
                <a16:creationId xmlns:a16="http://schemas.microsoft.com/office/drawing/2014/main" id="{42DF4BF8-C686-4D2A-9F82-A8A88B484A28}"/>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rot="836776">
            <a:off x="1382568" y="1516016"/>
            <a:ext cx="3440585" cy="37464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8C1C8A4-27F9-4A5A-8382-7625D2C25D17}"/>
              </a:ext>
            </a:extLst>
          </p:cNvPr>
          <p:cNvPicPr>
            <a:picLocks noChangeAspect="1"/>
          </p:cNvPicPr>
          <p:nvPr/>
        </p:nvPicPr>
        <p:blipFill rotWithShape="1">
          <a:blip r:embed="rId5"/>
          <a:srcRect l="13960" t="21635" r="15246" b="16352"/>
          <a:stretch/>
        </p:blipFill>
        <p:spPr>
          <a:xfrm>
            <a:off x="7455831" y="992037"/>
            <a:ext cx="3561571" cy="3416061"/>
          </a:xfrm>
          <a:prstGeom prst="rect">
            <a:avLst/>
          </a:prstGeom>
        </p:spPr>
      </p:pic>
      <p:sp>
        <p:nvSpPr>
          <p:cNvPr id="7" name="TextBox 6">
            <a:extLst>
              <a:ext uri="{FF2B5EF4-FFF2-40B4-BE49-F238E27FC236}">
                <a16:creationId xmlns:a16="http://schemas.microsoft.com/office/drawing/2014/main" id="{74DC4BE8-F98C-4614-9012-6DD37F63E343}"/>
              </a:ext>
            </a:extLst>
          </p:cNvPr>
          <p:cNvSpPr txBox="1"/>
          <p:nvPr/>
        </p:nvSpPr>
        <p:spPr>
          <a:xfrm>
            <a:off x="7392837" y="222596"/>
            <a:ext cx="3985404" cy="769441"/>
          </a:xfrm>
          <a:prstGeom prst="rect">
            <a:avLst/>
          </a:prstGeom>
          <a:noFill/>
        </p:spPr>
        <p:txBody>
          <a:bodyPr wrap="square" rtlCol="0">
            <a:spAutoFit/>
          </a:bodyPr>
          <a:lstStyle/>
          <a:p>
            <a:r>
              <a:rPr lang="en-GB" sz="4400" dirty="0"/>
              <a:t>Accommodation</a:t>
            </a:r>
          </a:p>
        </p:txBody>
      </p:sp>
      <p:sp>
        <p:nvSpPr>
          <p:cNvPr id="8" name="TextBox 7">
            <a:extLst>
              <a:ext uri="{FF2B5EF4-FFF2-40B4-BE49-F238E27FC236}">
                <a16:creationId xmlns:a16="http://schemas.microsoft.com/office/drawing/2014/main" id="{6C00FFA0-4B78-4FE1-AC90-F0E2638C9E3C}"/>
              </a:ext>
            </a:extLst>
          </p:cNvPr>
          <p:cNvSpPr txBox="1"/>
          <p:nvPr/>
        </p:nvSpPr>
        <p:spPr>
          <a:xfrm>
            <a:off x="4649638" y="5640189"/>
            <a:ext cx="3045124" cy="830997"/>
          </a:xfrm>
          <a:prstGeom prst="rect">
            <a:avLst/>
          </a:prstGeom>
          <a:noFill/>
        </p:spPr>
        <p:txBody>
          <a:bodyPr wrap="square" rtlCol="0">
            <a:spAutoFit/>
          </a:bodyPr>
          <a:lstStyle/>
          <a:p>
            <a:r>
              <a:rPr lang="en-GB" sz="4800" dirty="0"/>
              <a:t>Assimilation</a:t>
            </a:r>
          </a:p>
        </p:txBody>
      </p:sp>
    </p:spTree>
    <p:extLst>
      <p:ext uri="{BB962C8B-B14F-4D97-AF65-F5344CB8AC3E}">
        <p14:creationId xmlns:p14="http://schemas.microsoft.com/office/powerpoint/2010/main" val="347030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ppt_w</p:attrName>
                                        </p:attrNameLst>
                                      </p:cBhvr>
                                      <p:tavLst>
                                        <p:tav tm="0" fmla="#ppt_w*sin(2.5*pi*$)">
                                          <p:val>
                                            <p:fltVal val="0"/>
                                          </p:val>
                                        </p:tav>
                                        <p:tav tm="100000">
                                          <p:val>
                                            <p:fltVal val="1"/>
                                          </p:val>
                                        </p:tav>
                                      </p:tavLst>
                                    </p:anim>
                                    <p:anim calcmode="lin" valueType="num">
                                      <p:cBhvr>
                                        <p:cTn id="9"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down)">
                                      <p:cBhvr>
                                        <p:cTn id="21" dur="580">
                                          <p:stCondLst>
                                            <p:cond delay="0"/>
                                          </p:stCondLst>
                                        </p:cTn>
                                        <p:tgtEl>
                                          <p:spTgt spid="4"/>
                                        </p:tgtEl>
                                      </p:cBhvr>
                                    </p:animEffect>
                                    <p:anim calcmode="lin" valueType="num">
                                      <p:cBhvr>
                                        <p:cTn id="22"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7" dur="26">
                                          <p:stCondLst>
                                            <p:cond delay="650"/>
                                          </p:stCondLst>
                                        </p:cTn>
                                        <p:tgtEl>
                                          <p:spTgt spid="4"/>
                                        </p:tgtEl>
                                      </p:cBhvr>
                                      <p:to x="100000" y="60000"/>
                                    </p:animScale>
                                    <p:animScale>
                                      <p:cBhvr>
                                        <p:cTn id="28" dur="166" decel="50000">
                                          <p:stCondLst>
                                            <p:cond delay="676"/>
                                          </p:stCondLst>
                                        </p:cTn>
                                        <p:tgtEl>
                                          <p:spTgt spid="4"/>
                                        </p:tgtEl>
                                      </p:cBhvr>
                                      <p:to x="100000" y="100000"/>
                                    </p:animScale>
                                    <p:animScale>
                                      <p:cBhvr>
                                        <p:cTn id="29" dur="26">
                                          <p:stCondLst>
                                            <p:cond delay="1312"/>
                                          </p:stCondLst>
                                        </p:cTn>
                                        <p:tgtEl>
                                          <p:spTgt spid="4"/>
                                        </p:tgtEl>
                                      </p:cBhvr>
                                      <p:to x="100000" y="80000"/>
                                    </p:animScale>
                                    <p:animScale>
                                      <p:cBhvr>
                                        <p:cTn id="30" dur="166" decel="50000">
                                          <p:stCondLst>
                                            <p:cond delay="1338"/>
                                          </p:stCondLst>
                                        </p:cTn>
                                        <p:tgtEl>
                                          <p:spTgt spid="4"/>
                                        </p:tgtEl>
                                      </p:cBhvr>
                                      <p:to x="100000" y="100000"/>
                                    </p:animScale>
                                    <p:animScale>
                                      <p:cBhvr>
                                        <p:cTn id="31" dur="26">
                                          <p:stCondLst>
                                            <p:cond delay="1642"/>
                                          </p:stCondLst>
                                        </p:cTn>
                                        <p:tgtEl>
                                          <p:spTgt spid="4"/>
                                        </p:tgtEl>
                                      </p:cBhvr>
                                      <p:to x="100000" y="90000"/>
                                    </p:animScale>
                                    <p:animScale>
                                      <p:cBhvr>
                                        <p:cTn id="32" dur="166" decel="50000">
                                          <p:stCondLst>
                                            <p:cond delay="1668"/>
                                          </p:stCondLst>
                                        </p:cTn>
                                        <p:tgtEl>
                                          <p:spTgt spid="4"/>
                                        </p:tgtEl>
                                      </p:cBhvr>
                                      <p:to x="100000" y="100000"/>
                                    </p:animScale>
                                    <p:animScale>
                                      <p:cBhvr>
                                        <p:cTn id="33" dur="26">
                                          <p:stCondLst>
                                            <p:cond delay="1808"/>
                                          </p:stCondLst>
                                        </p:cTn>
                                        <p:tgtEl>
                                          <p:spTgt spid="4"/>
                                        </p:tgtEl>
                                      </p:cBhvr>
                                      <p:to x="100000" y="95000"/>
                                    </p:animScale>
                                    <p:animScale>
                                      <p:cBhvr>
                                        <p:cTn id="34" dur="166" decel="50000">
                                          <p:stCondLst>
                                            <p:cond delay="1834"/>
                                          </p:stCondLst>
                                        </p:cTn>
                                        <p:tgtEl>
                                          <p:spTgt spid="4"/>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3074"/>
                                        </p:tgtEl>
                                        <p:attrNameLst>
                                          <p:attrName>style.visibility</p:attrName>
                                        </p:attrNameLst>
                                      </p:cBhvr>
                                      <p:to>
                                        <p:strVal val="visible"/>
                                      </p:to>
                                    </p:set>
                                    <p:animEffect transition="in" filter="wipe(down)">
                                      <p:cBhvr>
                                        <p:cTn id="39" dur="580">
                                          <p:stCondLst>
                                            <p:cond delay="0"/>
                                          </p:stCondLst>
                                        </p:cTn>
                                        <p:tgtEl>
                                          <p:spTgt spid="3074"/>
                                        </p:tgtEl>
                                      </p:cBhvr>
                                    </p:animEffect>
                                    <p:anim calcmode="lin" valueType="num">
                                      <p:cBhvr>
                                        <p:cTn id="40"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45" dur="26">
                                          <p:stCondLst>
                                            <p:cond delay="650"/>
                                          </p:stCondLst>
                                        </p:cTn>
                                        <p:tgtEl>
                                          <p:spTgt spid="3074"/>
                                        </p:tgtEl>
                                      </p:cBhvr>
                                      <p:to x="100000" y="60000"/>
                                    </p:animScale>
                                    <p:animScale>
                                      <p:cBhvr>
                                        <p:cTn id="46" dur="166" decel="50000">
                                          <p:stCondLst>
                                            <p:cond delay="676"/>
                                          </p:stCondLst>
                                        </p:cTn>
                                        <p:tgtEl>
                                          <p:spTgt spid="3074"/>
                                        </p:tgtEl>
                                      </p:cBhvr>
                                      <p:to x="100000" y="100000"/>
                                    </p:animScale>
                                    <p:animScale>
                                      <p:cBhvr>
                                        <p:cTn id="47" dur="26">
                                          <p:stCondLst>
                                            <p:cond delay="1312"/>
                                          </p:stCondLst>
                                        </p:cTn>
                                        <p:tgtEl>
                                          <p:spTgt spid="3074"/>
                                        </p:tgtEl>
                                      </p:cBhvr>
                                      <p:to x="100000" y="80000"/>
                                    </p:animScale>
                                    <p:animScale>
                                      <p:cBhvr>
                                        <p:cTn id="48" dur="166" decel="50000">
                                          <p:stCondLst>
                                            <p:cond delay="1338"/>
                                          </p:stCondLst>
                                        </p:cTn>
                                        <p:tgtEl>
                                          <p:spTgt spid="3074"/>
                                        </p:tgtEl>
                                      </p:cBhvr>
                                      <p:to x="100000" y="100000"/>
                                    </p:animScale>
                                    <p:animScale>
                                      <p:cBhvr>
                                        <p:cTn id="49" dur="26">
                                          <p:stCondLst>
                                            <p:cond delay="1642"/>
                                          </p:stCondLst>
                                        </p:cTn>
                                        <p:tgtEl>
                                          <p:spTgt spid="3074"/>
                                        </p:tgtEl>
                                      </p:cBhvr>
                                      <p:to x="100000" y="90000"/>
                                    </p:animScale>
                                    <p:animScale>
                                      <p:cBhvr>
                                        <p:cTn id="50" dur="166" decel="50000">
                                          <p:stCondLst>
                                            <p:cond delay="1668"/>
                                          </p:stCondLst>
                                        </p:cTn>
                                        <p:tgtEl>
                                          <p:spTgt spid="3074"/>
                                        </p:tgtEl>
                                      </p:cBhvr>
                                      <p:to x="100000" y="100000"/>
                                    </p:animScale>
                                    <p:animScale>
                                      <p:cBhvr>
                                        <p:cTn id="51" dur="26">
                                          <p:stCondLst>
                                            <p:cond delay="1808"/>
                                          </p:stCondLst>
                                        </p:cTn>
                                        <p:tgtEl>
                                          <p:spTgt spid="3074"/>
                                        </p:tgtEl>
                                      </p:cBhvr>
                                      <p:to x="100000" y="95000"/>
                                    </p:animScale>
                                    <p:animScale>
                                      <p:cBhvr>
                                        <p:cTn id="52" dur="166" decel="50000">
                                          <p:stCondLst>
                                            <p:cond delay="1834"/>
                                          </p:stCondLst>
                                        </p:cTn>
                                        <p:tgtEl>
                                          <p:spTgt spid="3074"/>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26" presetClass="entr" presetSubtype="0" fill="hold" grpId="0" nodeType="click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wipe(down)">
                                      <p:cBhvr>
                                        <p:cTn id="57" dur="580">
                                          <p:stCondLst>
                                            <p:cond delay="0"/>
                                          </p:stCondLst>
                                        </p:cTn>
                                        <p:tgtEl>
                                          <p:spTgt spid="7"/>
                                        </p:tgtEl>
                                      </p:cBhvr>
                                    </p:animEffect>
                                    <p:anim calcmode="lin" valueType="num">
                                      <p:cBhvr>
                                        <p:cTn id="5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6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6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6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3" dur="26">
                                          <p:stCondLst>
                                            <p:cond delay="650"/>
                                          </p:stCondLst>
                                        </p:cTn>
                                        <p:tgtEl>
                                          <p:spTgt spid="7"/>
                                        </p:tgtEl>
                                      </p:cBhvr>
                                      <p:to x="100000" y="60000"/>
                                    </p:animScale>
                                    <p:animScale>
                                      <p:cBhvr>
                                        <p:cTn id="64" dur="166" decel="50000">
                                          <p:stCondLst>
                                            <p:cond delay="676"/>
                                          </p:stCondLst>
                                        </p:cTn>
                                        <p:tgtEl>
                                          <p:spTgt spid="7"/>
                                        </p:tgtEl>
                                      </p:cBhvr>
                                      <p:to x="100000" y="100000"/>
                                    </p:animScale>
                                    <p:animScale>
                                      <p:cBhvr>
                                        <p:cTn id="65" dur="26">
                                          <p:stCondLst>
                                            <p:cond delay="1312"/>
                                          </p:stCondLst>
                                        </p:cTn>
                                        <p:tgtEl>
                                          <p:spTgt spid="7"/>
                                        </p:tgtEl>
                                      </p:cBhvr>
                                      <p:to x="100000" y="80000"/>
                                    </p:animScale>
                                    <p:animScale>
                                      <p:cBhvr>
                                        <p:cTn id="66" dur="166" decel="50000">
                                          <p:stCondLst>
                                            <p:cond delay="1338"/>
                                          </p:stCondLst>
                                        </p:cTn>
                                        <p:tgtEl>
                                          <p:spTgt spid="7"/>
                                        </p:tgtEl>
                                      </p:cBhvr>
                                      <p:to x="100000" y="100000"/>
                                    </p:animScale>
                                    <p:animScale>
                                      <p:cBhvr>
                                        <p:cTn id="67" dur="26">
                                          <p:stCondLst>
                                            <p:cond delay="1642"/>
                                          </p:stCondLst>
                                        </p:cTn>
                                        <p:tgtEl>
                                          <p:spTgt spid="7"/>
                                        </p:tgtEl>
                                      </p:cBhvr>
                                      <p:to x="100000" y="90000"/>
                                    </p:animScale>
                                    <p:animScale>
                                      <p:cBhvr>
                                        <p:cTn id="68" dur="166" decel="50000">
                                          <p:stCondLst>
                                            <p:cond delay="1668"/>
                                          </p:stCondLst>
                                        </p:cTn>
                                        <p:tgtEl>
                                          <p:spTgt spid="7"/>
                                        </p:tgtEl>
                                      </p:cBhvr>
                                      <p:to x="100000" y="100000"/>
                                    </p:animScale>
                                    <p:animScale>
                                      <p:cBhvr>
                                        <p:cTn id="69" dur="26">
                                          <p:stCondLst>
                                            <p:cond delay="1808"/>
                                          </p:stCondLst>
                                        </p:cTn>
                                        <p:tgtEl>
                                          <p:spTgt spid="7"/>
                                        </p:tgtEl>
                                      </p:cBhvr>
                                      <p:to x="100000" y="95000"/>
                                    </p:animScale>
                                    <p:animScale>
                                      <p:cBhvr>
                                        <p:cTn id="70" dur="166" decel="50000">
                                          <p:stCondLst>
                                            <p:cond delay="1834"/>
                                          </p:stCondLst>
                                        </p:cTn>
                                        <p:tgtEl>
                                          <p:spTgt spid="7"/>
                                        </p:tgtEl>
                                      </p:cBhvr>
                                      <p:to x="100000" y="100000"/>
                                    </p:animScale>
                                  </p:childTnLst>
                                </p:cTn>
                              </p:par>
                            </p:childTnLst>
                          </p:cTn>
                        </p:par>
                      </p:childTnLst>
                    </p:cTn>
                  </p:par>
                  <p:par>
                    <p:cTn id="71" fill="hold">
                      <p:stCondLst>
                        <p:cond delay="indefinite"/>
                      </p:stCondLst>
                      <p:childTnLst>
                        <p:par>
                          <p:cTn id="72" fill="hold">
                            <p:stCondLst>
                              <p:cond delay="0"/>
                            </p:stCondLst>
                            <p:childTnLst>
                              <p:par>
                                <p:cTn id="73" presetID="26" presetClass="entr" presetSubtype="0" fill="hold" grpId="0" nodeType="click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down)">
                                      <p:cBhvr>
                                        <p:cTn id="75" dur="580">
                                          <p:stCondLst>
                                            <p:cond delay="0"/>
                                          </p:stCondLst>
                                        </p:cTn>
                                        <p:tgtEl>
                                          <p:spTgt spid="8"/>
                                        </p:tgtEl>
                                      </p:cBhvr>
                                    </p:animEffect>
                                    <p:anim calcmode="lin" valueType="num">
                                      <p:cBhvr>
                                        <p:cTn id="76"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81" dur="26">
                                          <p:stCondLst>
                                            <p:cond delay="650"/>
                                          </p:stCondLst>
                                        </p:cTn>
                                        <p:tgtEl>
                                          <p:spTgt spid="8"/>
                                        </p:tgtEl>
                                      </p:cBhvr>
                                      <p:to x="100000" y="60000"/>
                                    </p:animScale>
                                    <p:animScale>
                                      <p:cBhvr>
                                        <p:cTn id="82" dur="166" decel="50000">
                                          <p:stCondLst>
                                            <p:cond delay="676"/>
                                          </p:stCondLst>
                                        </p:cTn>
                                        <p:tgtEl>
                                          <p:spTgt spid="8"/>
                                        </p:tgtEl>
                                      </p:cBhvr>
                                      <p:to x="100000" y="100000"/>
                                    </p:animScale>
                                    <p:animScale>
                                      <p:cBhvr>
                                        <p:cTn id="83" dur="26">
                                          <p:stCondLst>
                                            <p:cond delay="1312"/>
                                          </p:stCondLst>
                                        </p:cTn>
                                        <p:tgtEl>
                                          <p:spTgt spid="8"/>
                                        </p:tgtEl>
                                      </p:cBhvr>
                                      <p:to x="100000" y="80000"/>
                                    </p:animScale>
                                    <p:animScale>
                                      <p:cBhvr>
                                        <p:cTn id="84" dur="166" decel="50000">
                                          <p:stCondLst>
                                            <p:cond delay="1338"/>
                                          </p:stCondLst>
                                        </p:cTn>
                                        <p:tgtEl>
                                          <p:spTgt spid="8"/>
                                        </p:tgtEl>
                                      </p:cBhvr>
                                      <p:to x="100000" y="100000"/>
                                    </p:animScale>
                                    <p:animScale>
                                      <p:cBhvr>
                                        <p:cTn id="85" dur="26">
                                          <p:stCondLst>
                                            <p:cond delay="1642"/>
                                          </p:stCondLst>
                                        </p:cTn>
                                        <p:tgtEl>
                                          <p:spTgt spid="8"/>
                                        </p:tgtEl>
                                      </p:cBhvr>
                                      <p:to x="100000" y="90000"/>
                                    </p:animScale>
                                    <p:animScale>
                                      <p:cBhvr>
                                        <p:cTn id="86" dur="166" decel="50000">
                                          <p:stCondLst>
                                            <p:cond delay="1668"/>
                                          </p:stCondLst>
                                        </p:cTn>
                                        <p:tgtEl>
                                          <p:spTgt spid="8"/>
                                        </p:tgtEl>
                                      </p:cBhvr>
                                      <p:to x="100000" y="100000"/>
                                    </p:animScale>
                                    <p:animScale>
                                      <p:cBhvr>
                                        <p:cTn id="87" dur="26">
                                          <p:stCondLst>
                                            <p:cond delay="1808"/>
                                          </p:stCondLst>
                                        </p:cTn>
                                        <p:tgtEl>
                                          <p:spTgt spid="8"/>
                                        </p:tgtEl>
                                      </p:cBhvr>
                                      <p:to x="100000" y="95000"/>
                                    </p:animScale>
                                    <p:animScale>
                                      <p:cBhvr>
                                        <p:cTn id="88"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D8C616-1BAB-4F8F-B83A-3239F43970DB}"/>
              </a:ext>
            </a:extLst>
          </p:cNvPr>
          <p:cNvSpPr>
            <a:spLocks noGrp="1"/>
          </p:cNvSpPr>
          <p:nvPr>
            <p:ph type="title"/>
          </p:nvPr>
        </p:nvSpPr>
        <p:spPr>
          <a:xfrm>
            <a:off x="1141412" y="152692"/>
            <a:ext cx="9905998" cy="1478570"/>
          </a:xfrm>
        </p:spPr>
        <p:txBody>
          <a:bodyPr/>
          <a:lstStyle/>
          <a:p>
            <a:r>
              <a:rPr lang="en-GB" dirty="0"/>
              <a:t>Schema’s</a:t>
            </a:r>
          </a:p>
        </p:txBody>
      </p:sp>
      <p:sp>
        <p:nvSpPr>
          <p:cNvPr id="3" name="Content Placeholder 2">
            <a:extLst>
              <a:ext uri="{FF2B5EF4-FFF2-40B4-BE49-F238E27FC236}">
                <a16:creationId xmlns:a16="http://schemas.microsoft.com/office/drawing/2014/main" id="{AC63E3B8-E13E-4172-A82A-7B9D2A6C68D1}"/>
              </a:ext>
            </a:extLst>
          </p:cNvPr>
          <p:cNvSpPr>
            <a:spLocks noGrp="1"/>
          </p:cNvSpPr>
          <p:nvPr>
            <p:ph idx="1"/>
          </p:nvPr>
        </p:nvSpPr>
        <p:spPr>
          <a:xfrm>
            <a:off x="1141411" y="1658142"/>
            <a:ext cx="9905999" cy="4043917"/>
          </a:xfrm>
        </p:spPr>
        <p:txBody>
          <a:bodyPr>
            <a:normAutofit lnSpcReduction="10000"/>
          </a:bodyPr>
          <a:lstStyle/>
          <a:p>
            <a:r>
              <a:rPr lang="en-GB" sz="2800" b="1" u="sng" dirty="0"/>
              <a:t>Assimilation</a:t>
            </a:r>
            <a:r>
              <a:rPr lang="en-GB" dirty="0"/>
              <a:t> - </a:t>
            </a:r>
            <a:r>
              <a:rPr lang="en-GB" dirty="0">
                <a:effectLst/>
              </a:rPr>
              <a:t>new information is incorporated into pre-existing schemas.</a:t>
            </a:r>
          </a:p>
          <a:p>
            <a:r>
              <a:rPr lang="en-GB" sz="2800" b="1" u="sng" dirty="0">
                <a:effectLst/>
              </a:rPr>
              <a:t>Accommodation</a:t>
            </a:r>
            <a:r>
              <a:rPr lang="en-GB" dirty="0">
                <a:effectLst/>
              </a:rPr>
              <a:t> - new schemas might be formed as a person learns new information and has new experiences.</a:t>
            </a:r>
          </a:p>
          <a:p>
            <a:endParaRPr lang="en-GB" dirty="0">
              <a:effectLst/>
            </a:endParaRPr>
          </a:p>
          <a:p>
            <a:r>
              <a:rPr lang="en-GB" dirty="0">
                <a:effectLst/>
              </a:rPr>
              <a:t>Schemas tend to be easier to change during childhood but can become increasingly rigid and difficult to modify as people grow older. Schemas will often persist even when people are presented with evidence that contradicts their beliefs.</a:t>
            </a:r>
            <a:endParaRPr lang="en-GB" dirty="0"/>
          </a:p>
        </p:txBody>
      </p:sp>
    </p:spTree>
    <p:extLst>
      <p:ext uri="{BB962C8B-B14F-4D97-AF65-F5344CB8AC3E}">
        <p14:creationId xmlns:p14="http://schemas.microsoft.com/office/powerpoint/2010/main" val="2133734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Rot="1" noChangeArrowheads="1"/>
          </p:cNvSpPr>
          <p:nvPr>
            <p:ph type="title"/>
          </p:nvPr>
        </p:nvSpPr>
        <p:spPr>
          <a:xfrm>
            <a:off x="1141412" y="0"/>
            <a:ext cx="9905998" cy="1309816"/>
          </a:xfrm>
        </p:spPr>
        <p:txBody>
          <a:bodyPr/>
          <a:lstStyle/>
          <a:p>
            <a:pPr eaLnBrk="1" hangingPunct="1">
              <a:defRPr/>
            </a:pPr>
            <a:r>
              <a:rPr lang="en-GB" dirty="0"/>
              <a:t>The Cognitive Model</a:t>
            </a:r>
          </a:p>
        </p:txBody>
      </p:sp>
      <p:sp>
        <p:nvSpPr>
          <p:cNvPr id="20483" name="Rectangle 3"/>
          <p:cNvSpPr>
            <a:spLocks noGrp="1" noRot="1" noChangeArrowheads="1"/>
          </p:cNvSpPr>
          <p:nvPr>
            <p:ph type="body" idx="1"/>
          </p:nvPr>
        </p:nvSpPr>
        <p:spPr>
          <a:xfrm>
            <a:off x="1141411" y="2894634"/>
            <a:ext cx="9905999" cy="3541714"/>
          </a:xfrm>
        </p:spPr>
        <p:txBody>
          <a:bodyPr>
            <a:normAutofit/>
          </a:bodyPr>
          <a:lstStyle/>
          <a:p>
            <a:pPr eaLnBrk="1" hangingPunct="1">
              <a:lnSpc>
                <a:spcPct val="90000"/>
              </a:lnSpc>
              <a:buFont typeface="Arial" charset="0"/>
              <a:buNone/>
              <a:defRPr/>
            </a:pPr>
            <a:endParaRPr lang="en-GB" u="sng" dirty="0"/>
          </a:p>
          <a:p>
            <a:pPr eaLnBrk="1" hangingPunct="1">
              <a:lnSpc>
                <a:spcPct val="90000"/>
              </a:lnSpc>
              <a:buFont typeface="Arial" charset="0"/>
              <a:buNone/>
              <a:defRPr/>
            </a:pPr>
            <a:r>
              <a:rPr lang="en-GB" u="sng" dirty="0"/>
              <a:t>Normal Behaviours</a:t>
            </a:r>
          </a:p>
          <a:p>
            <a:pPr eaLnBrk="1" hangingPunct="1">
              <a:lnSpc>
                <a:spcPct val="90000"/>
              </a:lnSpc>
              <a:buFont typeface="Arial" charset="0"/>
              <a:buNone/>
              <a:defRPr/>
            </a:pPr>
            <a:r>
              <a:rPr lang="en-GB" dirty="0"/>
              <a:t>Rational thought patterns that allow people to accurately view the world and control their behaviours.</a:t>
            </a:r>
          </a:p>
          <a:p>
            <a:pPr eaLnBrk="1" hangingPunct="1">
              <a:lnSpc>
                <a:spcPct val="90000"/>
              </a:lnSpc>
              <a:buFont typeface="Arial" charset="0"/>
              <a:buNone/>
              <a:defRPr/>
            </a:pPr>
            <a:endParaRPr lang="en-GB" dirty="0"/>
          </a:p>
          <a:p>
            <a:pPr eaLnBrk="1" hangingPunct="1">
              <a:lnSpc>
                <a:spcPct val="90000"/>
              </a:lnSpc>
              <a:buFont typeface="Arial" charset="0"/>
              <a:buNone/>
              <a:defRPr/>
            </a:pPr>
            <a:r>
              <a:rPr lang="en-GB" u="sng" dirty="0"/>
              <a:t>Abnormal Behaviours</a:t>
            </a:r>
          </a:p>
          <a:p>
            <a:pPr eaLnBrk="1" hangingPunct="1">
              <a:lnSpc>
                <a:spcPct val="90000"/>
              </a:lnSpc>
              <a:buFont typeface="Arial" charset="0"/>
              <a:buNone/>
              <a:defRPr/>
            </a:pPr>
            <a:r>
              <a:rPr lang="en-GB" dirty="0"/>
              <a:t>Irrational and distorted thoughts about themselves, others and their environment resulting in difficulty to control their actions.</a:t>
            </a:r>
          </a:p>
        </p:txBody>
      </p:sp>
      <p:pic>
        <p:nvPicPr>
          <p:cNvPr id="2" name="Picture 1">
            <a:extLst>
              <a:ext uri="{FF2B5EF4-FFF2-40B4-BE49-F238E27FC236}">
                <a16:creationId xmlns:a16="http://schemas.microsoft.com/office/drawing/2014/main" id="{96343119-5F4E-4F47-BAA2-7E5680076363}"/>
              </a:ext>
            </a:extLst>
          </p:cNvPr>
          <p:cNvPicPr>
            <a:picLocks noChangeAspect="1"/>
          </p:cNvPicPr>
          <p:nvPr/>
        </p:nvPicPr>
        <p:blipFill>
          <a:blip r:embed="rId2">
            <a:duotone>
              <a:schemeClr val="accent5">
                <a:shade val="45000"/>
                <a:satMod val="135000"/>
              </a:schemeClr>
              <a:prstClr val="white"/>
            </a:duotone>
          </a:blip>
          <a:stretch>
            <a:fillRect/>
          </a:stretch>
        </p:blipFill>
        <p:spPr>
          <a:xfrm>
            <a:off x="6472794" y="259364"/>
            <a:ext cx="4710540" cy="3361166"/>
          </a:xfrm>
          <a:prstGeom prst="rect">
            <a:avLst/>
          </a:prstGeom>
          <a:ln>
            <a:noFill/>
          </a:ln>
          <a:effectLst>
            <a:softEdge rad="112500"/>
          </a:effectLst>
        </p:spPr>
      </p:pic>
    </p:spTree>
    <p:extLst>
      <p:ext uri="{BB962C8B-B14F-4D97-AF65-F5344CB8AC3E}">
        <p14:creationId xmlns:p14="http://schemas.microsoft.com/office/powerpoint/2010/main" val="189210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 calcmode="lin" valueType="num">
                                      <p:cBhvr>
                                        <p:cTn id="7" dur="1000" fill="hold"/>
                                        <p:tgtEl>
                                          <p:spTgt spid="2048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2048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2048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2048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 calcmode="lin" valueType="num">
                                      <p:cBhvr>
                                        <p:cTn id="13" dur="1000" fill="hold"/>
                                        <p:tgtEl>
                                          <p:spTgt spid="2048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2048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2048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2048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nodeType="clickEffect">
                                  <p:stCondLst>
                                    <p:cond delay="0"/>
                                  </p:stCondLst>
                                  <p:childTnLst>
                                    <p:set>
                                      <p:cBhvr>
                                        <p:cTn id="20" dur="1" fill="hold">
                                          <p:stCondLst>
                                            <p:cond delay="0"/>
                                          </p:stCondLst>
                                        </p:cTn>
                                        <p:tgtEl>
                                          <p:spTgt spid="20483">
                                            <p:txEl>
                                              <p:pRg st="4" end="4"/>
                                            </p:txEl>
                                          </p:spTgt>
                                        </p:tgtEl>
                                        <p:attrNameLst>
                                          <p:attrName>style.visibility</p:attrName>
                                        </p:attrNameLst>
                                      </p:cBhvr>
                                      <p:to>
                                        <p:strVal val="visible"/>
                                      </p:to>
                                    </p:set>
                                    <p:anim calcmode="lin" valueType="num">
                                      <p:cBhvr>
                                        <p:cTn id="21" dur="1000" fill="hold"/>
                                        <p:tgtEl>
                                          <p:spTgt spid="20483">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20483">
                                            <p:txEl>
                                              <p:pRg st="4" end="4"/>
                                            </p:txEl>
                                          </p:spTgt>
                                        </p:tgtEl>
                                        <p:attrNameLst>
                                          <p:attrName>ppt_h</p:attrName>
                                        </p:attrNameLst>
                                      </p:cBhvr>
                                      <p:tavLst>
                                        <p:tav tm="0">
                                          <p:val>
                                            <p:fltVal val="0"/>
                                          </p:val>
                                        </p:tav>
                                        <p:tav tm="100000">
                                          <p:val>
                                            <p:strVal val="#ppt_h"/>
                                          </p:val>
                                        </p:tav>
                                      </p:tavLst>
                                    </p:anim>
                                    <p:anim calcmode="lin" valueType="num">
                                      <p:cBhvr>
                                        <p:cTn id="23" dur="1000" fill="hold"/>
                                        <p:tgtEl>
                                          <p:spTgt spid="20483">
                                            <p:txEl>
                                              <p:pRg st="4" end="4"/>
                                            </p:txEl>
                                          </p:spTgt>
                                        </p:tgtEl>
                                        <p:attrNameLst>
                                          <p:attrName>style.rotation</p:attrName>
                                        </p:attrNameLst>
                                      </p:cBhvr>
                                      <p:tavLst>
                                        <p:tav tm="0">
                                          <p:val>
                                            <p:fltVal val="90"/>
                                          </p:val>
                                        </p:tav>
                                        <p:tav tm="100000">
                                          <p:val>
                                            <p:fltVal val="0"/>
                                          </p:val>
                                        </p:tav>
                                      </p:tavLst>
                                    </p:anim>
                                    <p:animEffect transition="in" filter="fade">
                                      <p:cBhvr>
                                        <p:cTn id="24" dur="1000"/>
                                        <p:tgtEl>
                                          <p:spTgt spid="20483">
                                            <p:txEl>
                                              <p:pRg st="4" end="4"/>
                                            </p:txEl>
                                          </p:spTgt>
                                        </p:tgtEl>
                                      </p:cBhvr>
                                    </p:animEffect>
                                  </p:childTnLst>
                                </p:cTn>
                              </p:par>
                              <p:par>
                                <p:cTn id="25" presetID="31" presetClass="entr" presetSubtype="0" fill="hold" nodeType="withEffect">
                                  <p:stCondLst>
                                    <p:cond delay="0"/>
                                  </p:stCondLst>
                                  <p:childTnLst>
                                    <p:set>
                                      <p:cBhvr>
                                        <p:cTn id="26" dur="1" fill="hold">
                                          <p:stCondLst>
                                            <p:cond delay="0"/>
                                          </p:stCondLst>
                                        </p:cTn>
                                        <p:tgtEl>
                                          <p:spTgt spid="20483">
                                            <p:txEl>
                                              <p:pRg st="5" end="5"/>
                                            </p:txEl>
                                          </p:spTgt>
                                        </p:tgtEl>
                                        <p:attrNameLst>
                                          <p:attrName>style.visibility</p:attrName>
                                        </p:attrNameLst>
                                      </p:cBhvr>
                                      <p:to>
                                        <p:strVal val="visible"/>
                                      </p:to>
                                    </p:set>
                                    <p:anim calcmode="lin" valueType="num">
                                      <p:cBhvr>
                                        <p:cTn id="27" dur="1000" fill="hold"/>
                                        <p:tgtEl>
                                          <p:spTgt spid="20483">
                                            <p:txEl>
                                              <p:pRg st="5" end="5"/>
                                            </p:txEl>
                                          </p:spTgt>
                                        </p:tgtEl>
                                        <p:attrNameLst>
                                          <p:attrName>ppt_w</p:attrName>
                                        </p:attrNameLst>
                                      </p:cBhvr>
                                      <p:tavLst>
                                        <p:tav tm="0">
                                          <p:val>
                                            <p:fltVal val="0"/>
                                          </p:val>
                                        </p:tav>
                                        <p:tav tm="100000">
                                          <p:val>
                                            <p:strVal val="#ppt_w"/>
                                          </p:val>
                                        </p:tav>
                                      </p:tavLst>
                                    </p:anim>
                                    <p:anim calcmode="lin" valueType="num">
                                      <p:cBhvr>
                                        <p:cTn id="28" dur="1000" fill="hold"/>
                                        <p:tgtEl>
                                          <p:spTgt spid="20483">
                                            <p:txEl>
                                              <p:pRg st="5" end="5"/>
                                            </p:txEl>
                                          </p:spTgt>
                                        </p:tgtEl>
                                        <p:attrNameLst>
                                          <p:attrName>ppt_h</p:attrName>
                                        </p:attrNameLst>
                                      </p:cBhvr>
                                      <p:tavLst>
                                        <p:tav tm="0">
                                          <p:val>
                                            <p:fltVal val="0"/>
                                          </p:val>
                                        </p:tav>
                                        <p:tav tm="100000">
                                          <p:val>
                                            <p:strVal val="#ppt_h"/>
                                          </p:val>
                                        </p:tav>
                                      </p:tavLst>
                                    </p:anim>
                                    <p:anim calcmode="lin" valueType="num">
                                      <p:cBhvr>
                                        <p:cTn id="29" dur="1000" fill="hold"/>
                                        <p:tgtEl>
                                          <p:spTgt spid="20483">
                                            <p:txEl>
                                              <p:pRg st="5" end="5"/>
                                            </p:txEl>
                                          </p:spTgt>
                                        </p:tgtEl>
                                        <p:attrNameLst>
                                          <p:attrName>style.rotation</p:attrName>
                                        </p:attrNameLst>
                                      </p:cBhvr>
                                      <p:tavLst>
                                        <p:tav tm="0">
                                          <p:val>
                                            <p:fltVal val="90"/>
                                          </p:val>
                                        </p:tav>
                                        <p:tav tm="100000">
                                          <p:val>
                                            <p:fltVal val="0"/>
                                          </p:val>
                                        </p:tav>
                                      </p:tavLst>
                                    </p:anim>
                                    <p:animEffect transition="in" filter="fade">
                                      <p:cBhvr>
                                        <p:cTn id="30" dur="1000"/>
                                        <p:tgtEl>
                                          <p:spTgt spid="2048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1" y="235458"/>
            <a:ext cx="9905998" cy="1370920"/>
          </a:xfrm>
        </p:spPr>
        <p:txBody>
          <a:bodyPr>
            <a:normAutofit/>
          </a:bodyPr>
          <a:lstStyle/>
          <a:p>
            <a:pPr algn="ctr"/>
            <a:r>
              <a:rPr lang="en-GB" dirty="0"/>
              <a:t>Cognitive Approach - Assumptions</a:t>
            </a:r>
          </a:p>
        </p:txBody>
      </p:sp>
      <p:sp>
        <p:nvSpPr>
          <p:cNvPr id="3" name="Content Placeholder 2"/>
          <p:cNvSpPr>
            <a:spLocks noGrp="1"/>
          </p:cNvSpPr>
          <p:nvPr>
            <p:ph idx="1"/>
          </p:nvPr>
        </p:nvSpPr>
        <p:spPr>
          <a:xfrm>
            <a:off x="1143001" y="1606378"/>
            <a:ext cx="9905999" cy="3541714"/>
          </a:xfrm>
        </p:spPr>
        <p:txBody>
          <a:bodyPr>
            <a:normAutofit/>
          </a:bodyPr>
          <a:lstStyle/>
          <a:p>
            <a:pPr algn="ctr"/>
            <a:r>
              <a:rPr lang="en-GB" sz="2800" dirty="0"/>
              <a:t>Behaviour is the result of information processing</a:t>
            </a:r>
          </a:p>
          <a:p>
            <a:pPr algn="ctr"/>
            <a:r>
              <a:rPr lang="en-GB" altLang="en-US" sz="2800" dirty="0"/>
              <a:t>Cognitive change will lead to behavioural change.</a:t>
            </a:r>
            <a:endParaRPr lang="en-GB" sz="2800" dirty="0"/>
          </a:p>
          <a:p>
            <a:pPr algn="ctr"/>
            <a:r>
              <a:rPr lang="en-GB" sz="2800" dirty="0"/>
              <a:t>Comparison between the mind and computers</a:t>
            </a:r>
          </a:p>
          <a:p>
            <a:pPr marL="448056" lvl="1" indent="0">
              <a:buNone/>
            </a:pPr>
            <a:endParaRPr lang="en-GB" dirty="0"/>
          </a:p>
        </p:txBody>
      </p:sp>
      <p:pic>
        <p:nvPicPr>
          <p:cNvPr id="5" name="Picture 4">
            <a:extLst>
              <a:ext uri="{FF2B5EF4-FFF2-40B4-BE49-F238E27FC236}">
                <a16:creationId xmlns:a16="http://schemas.microsoft.com/office/drawing/2014/main" id="{14826828-63E2-448D-AB41-B20D8395354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1400434" y="3942603"/>
            <a:ext cx="3381632" cy="2410978"/>
          </a:xfrm>
          <a:prstGeom prst="rect">
            <a:avLst/>
          </a:prstGeom>
        </p:spPr>
      </p:pic>
      <p:pic>
        <p:nvPicPr>
          <p:cNvPr id="8" name="Picture 7">
            <a:extLst>
              <a:ext uri="{FF2B5EF4-FFF2-40B4-BE49-F238E27FC236}">
                <a16:creationId xmlns:a16="http://schemas.microsoft.com/office/drawing/2014/main" id="{3578BAAF-738C-4C4C-8BBE-1E0F03A10D7D}"/>
              </a:ext>
            </a:extLst>
          </p:cNvPr>
          <p:cNvPicPr>
            <a:picLocks noChangeAspect="1"/>
          </p:cNvPicPr>
          <p:nvPr/>
        </p:nvPicPr>
        <p:blipFill>
          <a:blip r:embed="rId4">
            <a:duotone>
              <a:prstClr val="black"/>
              <a:schemeClr val="accent1">
                <a:tint val="45000"/>
                <a:satMod val="400000"/>
              </a:schemeClr>
            </a:duotone>
            <a:extLst>
              <a:ext uri="{837473B0-CC2E-450A-ABE3-18F120FF3D39}">
                <a1611:picAttrSrcUrl xmlns:a1611="http://schemas.microsoft.com/office/drawing/2016/11/main" r:id="rId5"/>
              </a:ext>
            </a:extLst>
          </a:blip>
          <a:stretch>
            <a:fillRect/>
          </a:stretch>
        </p:blipFill>
        <p:spPr>
          <a:xfrm>
            <a:off x="7812045" y="3942603"/>
            <a:ext cx="2617058" cy="2689754"/>
          </a:xfrm>
          <a:prstGeom prst="rect">
            <a:avLst/>
          </a:prstGeom>
          <a:ln>
            <a:noFill/>
          </a:ln>
          <a:effectLst>
            <a:softEdge rad="112500"/>
          </a:effectLst>
        </p:spPr>
      </p:pic>
    </p:spTree>
    <p:extLst>
      <p:ext uri="{BB962C8B-B14F-4D97-AF65-F5344CB8AC3E}">
        <p14:creationId xmlns:p14="http://schemas.microsoft.com/office/powerpoint/2010/main" val="1514581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408670" y="292100"/>
            <a:ext cx="9823622" cy="723900"/>
          </a:xfrm>
        </p:spPr>
        <p:txBody>
          <a:bodyPr>
            <a:normAutofit/>
          </a:bodyPr>
          <a:lstStyle/>
          <a:p>
            <a:r>
              <a:rPr lang="en-GB" altLang="en-US" sz="4000" dirty="0"/>
              <a:t>The Cognitive Model: Main Assumptions</a:t>
            </a:r>
          </a:p>
        </p:txBody>
      </p:sp>
      <p:sp>
        <p:nvSpPr>
          <p:cNvPr id="16387" name="Rectangle 3"/>
          <p:cNvSpPr>
            <a:spLocks noGrp="1" noChangeArrowheads="1"/>
          </p:cNvSpPr>
          <p:nvPr>
            <p:ph type="body" idx="1"/>
          </p:nvPr>
        </p:nvSpPr>
        <p:spPr>
          <a:xfrm>
            <a:off x="467498" y="1973095"/>
            <a:ext cx="11257004" cy="5589240"/>
          </a:xfrm>
        </p:spPr>
        <p:txBody>
          <a:bodyPr/>
          <a:lstStyle/>
          <a:p>
            <a:pPr>
              <a:buFontTx/>
              <a:buNone/>
            </a:pPr>
            <a:r>
              <a:rPr lang="en-GB" altLang="en-US" sz="2000" i="1" dirty="0"/>
              <a:t>Assumption 1: </a:t>
            </a:r>
            <a:r>
              <a:rPr lang="en-GB" altLang="en-US" sz="2000" dirty="0"/>
              <a:t>The Cognitive Model of Abnormality assumes that how we think influences how we feel and how we behave. The ways in which we process information (cognition) directly affect the ways we behave. The Cognitive Model suggests that disordered thinking can cause disordered or abnormal behaviour. Disordered thinking includes irrational assumptions and negative views about the self, the world and the future.</a:t>
            </a:r>
          </a:p>
          <a:p>
            <a:pPr>
              <a:buFontTx/>
              <a:buNone/>
            </a:pPr>
            <a:endParaRPr lang="en-GB" altLang="en-US" sz="2000" i="1" dirty="0"/>
          </a:p>
          <a:p>
            <a:pPr>
              <a:buFontTx/>
              <a:buNone/>
            </a:pPr>
            <a:r>
              <a:rPr lang="en-GB" altLang="en-US" sz="2000" i="1" dirty="0"/>
              <a:t>Assumption 2: </a:t>
            </a:r>
            <a:r>
              <a:rPr lang="en-GB" altLang="en-US" sz="2000" dirty="0"/>
              <a:t>The Cognitive Model assumes that cognitive disorders are the result of negative or disorganised thinking and, therefore, they can be made positive or organised. Thoughts can be monitored, evaluated and altered. Individuals can modify their thinking, challenge their irrational cognitions and self-defeating thoughts. </a:t>
            </a:r>
          </a:p>
        </p:txBody>
      </p:sp>
    </p:spTree>
    <p:extLst>
      <p:ext uri="{BB962C8B-B14F-4D97-AF65-F5344CB8AC3E}">
        <p14:creationId xmlns:p14="http://schemas.microsoft.com/office/powerpoint/2010/main" val="23485832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6386"/>
                                        </p:tgtEl>
                                        <p:attrNameLst>
                                          <p:attrName>style.visibility</p:attrName>
                                        </p:attrNameLst>
                                      </p:cBhvr>
                                      <p:to>
                                        <p:strVal val="visible"/>
                                      </p:to>
                                    </p:set>
                                    <p:anim calcmode="discrete" valueType="clr">
                                      <p:cBhvr override="childStyle">
                                        <p:cTn id="7" dur="80"/>
                                        <p:tgtEl>
                                          <p:spTgt spid="16386"/>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6386"/>
                                        </p:tgtEl>
                                        <p:attrNameLst>
                                          <p:attrName>fillcolor</p:attrName>
                                        </p:attrNameLst>
                                      </p:cBhvr>
                                      <p:tavLst>
                                        <p:tav tm="0">
                                          <p:val>
                                            <p:clrVal>
                                              <a:schemeClr val="accent2"/>
                                            </p:clrVal>
                                          </p:val>
                                        </p:tav>
                                        <p:tav tm="50000">
                                          <p:val>
                                            <p:clrVal>
                                              <a:schemeClr val="hlink"/>
                                            </p:clrVal>
                                          </p:val>
                                        </p:tav>
                                      </p:tavLst>
                                    </p:anim>
                                    <p:set>
                                      <p:cBhvr>
                                        <p:cTn id="9" dur="80"/>
                                        <p:tgtEl>
                                          <p:spTgt spid="16386"/>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9" presetClass="entr" presetSubtype="0" fill="hold" nodeType="clickEffect">
                                  <p:stCondLst>
                                    <p:cond delay="0"/>
                                  </p:stCondLst>
                                  <p:childTnLst>
                                    <p:set>
                                      <p:cBhvr>
                                        <p:cTn id="13" dur="1" fill="hold">
                                          <p:stCondLst>
                                            <p:cond delay="0"/>
                                          </p:stCondLst>
                                        </p:cTn>
                                        <p:tgtEl>
                                          <p:spTgt spid="16387">
                                            <p:txEl>
                                              <p:pRg st="0" end="0"/>
                                            </p:txEl>
                                          </p:spTgt>
                                        </p:tgtEl>
                                        <p:attrNameLst>
                                          <p:attrName>style.visibility</p:attrName>
                                        </p:attrNameLst>
                                      </p:cBhvr>
                                      <p:to>
                                        <p:strVal val="visible"/>
                                      </p:to>
                                    </p:set>
                                    <p:animEffect transition="in" filter="dissolve">
                                      <p:cBhvr>
                                        <p:cTn id="14" dur="500"/>
                                        <p:tgtEl>
                                          <p:spTgt spid="16387">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Effect transition="in" filter="dissolve">
                                      <p:cBhvr>
                                        <p:cTn id="19" dur="500"/>
                                        <p:tgtEl>
                                          <p:spTgt spid="163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title"/>
          </p:nvPr>
        </p:nvSpPr>
        <p:spPr>
          <a:xfrm>
            <a:off x="2247900" y="254895"/>
            <a:ext cx="8001000" cy="763588"/>
          </a:xfrm>
        </p:spPr>
        <p:txBody>
          <a:bodyPr/>
          <a:lstStyle/>
          <a:p>
            <a:r>
              <a:rPr lang="en-GB" altLang="en-US" dirty="0">
                <a:latin typeface="Tahoma" pitchFamily="34" charset="0"/>
              </a:rPr>
              <a:t>Beck’s (1976) cognitive triad</a:t>
            </a:r>
          </a:p>
        </p:txBody>
      </p:sp>
      <p:sp>
        <p:nvSpPr>
          <p:cNvPr id="51204" name="Rectangle 44"/>
          <p:cNvSpPr>
            <a:spLocks noChangeArrowheads="1"/>
          </p:cNvSpPr>
          <p:nvPr/>
        </p:nvSpPr>
        <p:spPr bwMode="auto">
          <a:xfrm>
            <a:off x="1524000" y="485616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400"/>
          </a:p>
        </p:txBody>
      </p:sp>
      <p:sp>
        <p:nvSpPr>
          <p:cNvPr id="95277" name="Rectangle 45"/>
          <p:cNvSpPr>
            <a:spLocks noChangeArrowheads="1"/>
          </p:cNvSpPr>
          <p:nvPr/>
        </p:nvSpPr>
        <p:spPr bwMode="auto">
          <a:xfrm>
            <a:off x="420130" y="1136821"/>
            <a:ext cx="11257005" cy="5466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marL="0" indent="0">
              <a:buNone/>
            </a:pPr>
            <a:r>
              <a:rPr lang="en-GB" altLang="en-US" sz="2400" b="1" i="1" dirty="0">
                <a:latin typeface="Tahoma" pitchFamily="34" charset="0"/>
              </a:rPr>
              <a:t>negative (irrational)</a:t>
            </a:r>
            <a:r>
              <a:rPr lang="en-GB" altLang="en-US" sz="2400" dirty="0">
                <a:latin typeface="Tahoma" pitchFamily="34" charset="0"/>
              </a:rPr>
              <a:t> thoughts that depressed individuals have about... </a:t>
            </a:r>
          </a:p>
          <a:p>
            <a:pPr marL="0" indent="0">
              <a:buNone/>
            </a:pPr>
            <a:endParaRPr lang="en-GB" altLang="en-US" sz="2400" dirty="0">
              <a:latin typeface="Tahoma" pitchFamily="34" charset="0"/>
            </a:endParaRPr>
          </a:p>
          <a:p>
            <a:pPr marL="0" indent="0">
              <a:buNone/>
            </a:pPr>
            <a:endParaRPr lang="en-GB" altLang="en-US" sz="2400" dirty="0">
              <a:latin typeface="Tahoma" pitchFamily="34" charset="0"/>
            </a:endParaRPr>
          </a:p>
          <a:p>
            <a:pPr marL="0" indent="0">
              <a:buNone/>
            </a:pPr>
            <a:endParaRPr lang="en-GB" altLang="en-US" sz="2400" dirty="0">
              <a:latin typeface="Tahoma" pitchFamily="34" charset="0"/>
            </a:endParaRPr>
          </a:p>
          <a:p>
            <a:pPr marL="0" indent="0">
              <a:buNone/>
            </a:pPr>
            <a:endParaRPr lang="en-GB" altLang="en-US" sz="2400" dirty="0">
              <a:latin typeface="Tahoma" pitchFamily="34" charset="0"/>
            </a:endParaRPr>
          </a:p>
          <a:p>
            <a:pPr marL="0" indent="0">
              <a:buNone/>
            </a:pPr>
            <a:endParaRPr lang="en-GB" altLang="en-US" sz="2400" dirty="0">
              <a:latin typeface="Tahoma" pitchFamily="34" charset="0"/>
            </a:endParaRPr>
          </a:p>
          <a:p>
            <a:pPr marL="0" indent="0" algn="r">
              <a:buNone/>
            </a:pPr>
            <a:endParaRPr lang="en-GB" altLang="en-US" sz="2400" dirty="0">
              <a:latin typeface="Tahoma" pitchFamily="34" charset="0"/>
            </a:endParaRPr>
          </a:p>
          <a:p>
            <a:pPr lvl="1" algn="r"/>
            <a:endParaRPr lang="en-GB" altLang="en-US" sz="2400" dirty="0">
              <a:latin typeface="Tahoma" pitchFamily="34" charset="0"/>
            </a:endParaRPr>
          </a:p>
          <a:p>
            <a:pPr lvl="1" algn="r"/>
            <a:r>
              <a:rPr lang="en-GB" altLang="en-US" sz="2400" dirty="0">
                <a:latin typeface="Tahoma" pitchFamily="34" charset="0"/>
              </a:rPr>
              <a:t>“I am helpless and inadequate”</a:t>
            </a:r>
          </a:p>
          <a:p>
            <a:pPr lvl="1" algn="r"/>
            <a:r>
              <a:rPr lang="en-GB" altLang="en-US" sz="2400" dirty="0">
                <a:latin typeface="Tahoma" pitchFamily="34" charset="0"/>
              </a:rPr>
              <a:t> “The world is full of insuperable obstacles”</a:t>
            </a:r>
          </a:p>
          <a:p>
            <a:pPr lvl="1" algn="r"/>
            <a:r>
              <a:rPr lang="en-GB" altLang="en-US" sz="2400" dirty="0">
                <a:latin typeface="Tahoma" pitchFamily="34" charset="0"/>
              </a:rPr>
              <a:t> “I am worthless, so there’s no chance that the future will be any better than the present”</a:t>
            </a:r>
          </a:p>
        </p:txBody>
      </p:sp>
      <p:pic>
        <p:nvPicPr>
          <p:cNvPr id="3" name="Picture 2">
            <a:extLst>
              <a:ext uri="{FF2B5EF4-FFF2-40B4-BE49-F238E27FC236}">
                <a16:creationId xmlns:a16="http://schemas.microsoft.com/office/drawing/2014/main" id="{8A293AFF-04AA-4BA5-B482-1DB14C2C0588}"/>
              </a:ext>
            </a:extLst>
          </p:cNvPr>
          <p:cNvPicPr>
            <a:picLocks noChangeAspect="1"/>
          </p:cNvPicPr>
          <p:nvPr/>
        </p:nvPicPr>
        <p:blipFill>
          <a:blip r:embed="rId3"/>
          <a:stretch>
            <a:fillRect/>
          </a:stretch>
        </p:blipFill>
        <p:spPr>
          <a:xfrm rot="1026073">
            <a:off x="1799594" y="1928118"/>
            <a:ext cx="2542403" cy="2447458"/>
          </a:xfrm>
          <a:prstGeom prst="rect">
            <a:avLst/>
          </a:prstGeom>
        </p:spPr>
      </p:pic>
      <p:pic>
        <p:nvPicPr>
          <p:cNvPr id="4" name="Picture 3">
            <a:extLst>
              <a:ext uri="{FF2B5EF4-FFF2-40B4-BE49-F238E27FC236}">
                <a16:creationId xmlns:a16="http://schemas.microsoft.com/office/drawing/2014/main" id="{EA7E5406-2FA0-413A-9F80-F2EB478F3EEB}"/>
              </a:ext>
            </a:extLst>
          </p:cNvPr>
          <p:cNvPicPr>
            <a:picLocks noChangeAspect="1"/>
          </p:cNvPicPr>
          <p:nvPr/>
        </p:nvPicPr>
        <p:blipFill>
          <a:blip r:embed="rId4"/>
          <a:stretch>
            <a:fillRect/>
          </a:stretch>
        </p:blipFill>
        <p:spPr>
          <a:xfrm rot="20233203">
            <a:off x="3263231" y="1892509"/>
            <a:ext cx="2764824" cy="2764824"/>
          </a:xfrm>
          <a:prstGeom prst="rect">
            <a:avLst/>
          </a:prstGeom>
        </p:spPr>
      </p:pic>
      <p:pic>
        <p:nvPicPr>
          <p:cNvPr id="5" name="Picture 4">
            <a:extLst>
              <a:ext uri="{FF2B5EF4-FFF2-40B4-BE49-F238E27FC236}">
                <a16:creationId xmlns:a16="http://schemas.microsoft.com/office/drawing/2014/main" id="{F7108566-C360-44C1-959D-F3CAB0ED9004}"/>
              </a:ext>
            </a:extLst>
          </p:cNvPr>
          <p:cNvPicPr>
            <a:picLocks noChangeAspect="1"/>
          </p:cNvPicPr>
          <p:nvPr/>
        </p:nvPicPr>
        <p:blipFill>
          <a:blip r:embed="rId5"/>
          <a:stretch>
            <a:fillRect/>
          </a:stretch>
        </p:blipFill>
        <p:spPr>
          <a:xfrm>
            <a:off x="1212262" y="1979666"/>
            <a:ext cx="4153865" cy="2769243"/>
          </a:xfrm>
          <a:prstGeom prst="rect">
            <a:avLst/>
          </a:prstGeom>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2640" y="1666236"/>
            <a:ext cx="5679599" cy="3418527"/>
          </a:xfrm>
          <a:prstGeom prst="rect">
            <a:avLst/>
          </a:prstGeom>
        </p:spPr>
      </p:pic>
    </p:spTree>
    <p:extLst>
      <p:ext uri="{BB962C8B-B14F-4D97-AF65-F5344CB8AC3E}">
        <p14:creationId xmlns:p14="http://schemas.microsoft.com/office/powerpoint/2010/main" val="450950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95277">
                                            <p:txEl>
                                              <p:pRg st="0" end="0"/>
                                            </p:txEl>
                                          </p:spTgt>
                                        </p:tgtEl>
                                        <p:attrNameLst>
                                          <p:attrName>style.visibility</p:attrName>
                                        </p:attrNameLst>
                                      </p:cBhvr>
                                      <p:to>
                                        <p:strVal val="visible"/>
                                      </p:to>
                                    </p:set>
                                    <p:anim calcmode="lin" valueType="num">
                                      <p:cBhvr>
                                        <p:cTn id="7" dur="500" fill="hold"/>
                                        <p:tgtEl>
                                          <p:spTgt spid="9527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9527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95277">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1)">
                                      <p:cBhvr>
                                        <p:cTn id="14" dur="20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95277">
                                            <p:txEl>
                                              <p:pRg st="8" end="8"/>
                                            </p:txEl>
                                          </p:spTgt>
                                        </p:tgtEl>
                                        <p:attrNameLst>
                                          <p:attrName>style.visibility</p:attrName>
                                        </p:attrNameLst>
                                      </p:cBhvr>
                                      <p:to>
                                        <p:strVal val="visible"/>
                                      </p:to>
                                    </p:set>
                                    <p:animEffect transition="in" filter="wheel(1)">
                                      <p:cBhvr>
                                        <p:cTn id="19" dur="2000"/>
                                        <p:tgtEl>
                                          <p:spTgt spid="95277">
                                            <p:txEl>
                                              <p:pRg st="8" end="8"/>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heel(1)">
                                      <p:cBhvr>
                                        <p:cTn id="24" dur="2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95277">
                                            <p:txEl>
                                              <p:pRg st="9" end="9"/>
                                            </p:txEl>
                                          </p:spTgt>
                                        </p:tgtEl>
                                        <p:attrNameLst>
                                          <p:attrName>style.visibility</p:attrName>
                                        </p:attrNameLst>
                                      </p:cBhvr>
                                      <p:to>
                                        <p:strVal val="visible"/>
                                      </p:to>
                                    </p:set>
                                    <p:animEffect transition="in" filter="wheel(1)">
                                      <p:cBhvr>
                                        <p:cTn id="29" dur="2000"/>
                                        <p:tgtEl>
                                          <p:spTgt spid="95277">
                                            <p:txEl>
                                              <p:pRg st="9" end="9"/>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heel(1)">
                                      <p:cBhvr>
                                        <p:cTn id="34" dur="2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95277">
                                            <p:txEl>
                                              <p:pRg st="10" end="10"/>
                                            </p:txEl>
                                          </p:spTgt>
                                        </p:tgtEl>
                                        <p:attrNameLst>
                                          <p:attrName>style.visibility</p:attrName>
                                        </p:attrNameLst>
                                      </p:cBhvr>
                                      <p:to>
                                        <p:strVal val="visible"/>
                                      </p:to>
                                    </p:set>
                                    <p:animEffect transition="in" filter="wheel(1)">
                                      <p:cBhvr>
                                        <p:cTn id="39" dur="2000"/>
                                        <p:tgtEl>
                                          <p:spTgt spid="95277">
                                            <p:txEl>
                                              <p:pRg st="10" end="10"/>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6" presetClass="entr" presetSubtype="0" fill="hold" nodeType="clickEffect">
                                  <p:stCondLst>
                                    <p:cond delay="0"/>
                                  </p:stCondLst>
                                  <p:childTnLst>
                                    <p:set>
                                      <p:cBhvr>
                                        <p:cTn id="43" dur="1" fill="hold">
                                          <p:stCondLst>
                                            <p:cond delay="0"/>
                                          </p:stCondLst>
                                        </p:cTn>
                                        <p:tgtEl>
                                          <p:spTgt spid="2"/>
                                        </p:tgtEl>
                                        <p:attrNameLst>
                                          <p:attrName>style.visibility</p:attrName>
                                        </p:attrNameLst>
                                      </p:cBhvr>
                                      <p:to>
                                        <p:strVal val="visible"/>
                                      </p:to>
                                    </p:set>
                                    <p:animEffect transition="in" filter="wipe(down)">
                                      <p:cBhvr>
                                        <p:cTn id="44" dur="580">
                                          <p:stCondLst>
                                            <p:cond delay="0"/>
                                          </p:stCondLst>
                                        </p:cTn>
                                        <p:tgtEl>
                                          <p:spTgt spid="2"/>
                                        </p:tgtEl>
                                      </p:cBhvr>
                                    </p:animEffect>
                                    <p:anim calcmode="lin" valueType="num">
                                      <p:cBhvr>
                                        <p:cTn id="45"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46"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47"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48"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49"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50" dur="26">
                                          <p:stCondLst>
                                            <p:cond delay="650"/>
                                          </p:stCondLst>
                                        </p:cTn>
                                        <p:tgtEl>
                                          <p:spTgt spid="2"/>
                                        </p:tgtEl>
                                      </p:cBhvr>
                                      <p:to x="100000" y="60000"/>
                                    </p:animScale>
                                    <p:animScale>
                                      <p:cBhvr>
                                        <p:cTn id="51" dur="166" decel="50000">
                                          <p:stCondLst>
                                            <p:cond delay="676"/>
                                          </p:stCondLst>
                                        </p:cTn>
                                        <p:tgtEl>
                                          <p:spTgt spid="2"/>
                                        </p:tgtEl>
                                      </p:cBhvr>
                                      <p:to x="100000" y="100000"/>
                                    </p:animScale>
                                    <p:animScale>
                                      <p:cBhvr>
                                        <p:cTn id="52" dur="26">
                                          <p:stCondLst>
                                            <p:cond delay="1312"/>
                                          </p:stCondLst>
                                        </p:cTn>
                                        <p:tgtEl>
                                          <p:spTgt spid="2"/>
                                        </p:tgtEl>
                                      </p:cBhvr>
                                      <p:to x="100000" y="80000"/>
                                    </p:animScale>
                                    <p:animScale>
                                      <p:cBhvr>
                                        <p:cTn id="53" dur="166" decel="50000">
                                          <p:stCondLst>
                                            <p:cond delay="1338"/>
                                          </p:stCondLst>
                                        </p:cTn>
                                        <p:tgtEl>
                                          <p:spTgt spid="2"/>
                                        </p:tgtEl>
                                      </p:cBhvr>
                                      <p:to x="100000" y="100000"/>
                                    </p:animScale>
                                    <p:animScale>
                                      <p:cBhvr>
                                        <p:cTn id="54" dur="26">
                                          <p:stCondLst>
                                            <p:cond delay="1642"/>
                                          </p:stCondLst>
                                        </p:cTn>
                                        <p:tgtEl>
                                          <p:spTgt spid="2"/>
                                        </p:tgtEl>
                                      </p:cBhvr>
                                      <p:to x="100000" y="90000"/>
                                    </p:animScale>
                                    <p:animScale>
                                      <p:cBhvr>
                                        <p:cTn id="55" dur="166" decel="50000">
                                          <p:stCondLst>
                                            <p:cond delay="1668"/>
                                          </p:stCondLst>
                                        </p:cTn>
                                        <p:tgtEl>
                                          <p:spTgt spid="2"/>
                                        </p:tgtEl>
                                      </p:cBhvr>
                                      <p:to x="100000" y="100000"/>
                                    </p:animScale>
                                    <p:animScale>
                                      <p:cBhvr>
                                        <p:cTn id="56" dur="26">
                                          <p:stCondLst>
                                            <p:cond delay="1808"/>
                                          </p:stCondLst>
                                        </p:cTn>
                                        <p:tgtEl>
                                          <p:spTgt spid="2"/>
                                        </p:tgtEl>
                                      </p:cBhvr>
                                      <p:to x="100000" y="95000"/>
                                    </p:animScale>
                                    <p:animScale>
                                      <p:cBhvr>
                                        <p:cTn id="57"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179D0847-6AAE-4F12-BFF3-53C39991349A}"/>
              </a:ext>
            </a:extLst>
          </p:cNvPr>
          <p:cNvSpPr>
            <a:spLocks noGrp="1"/>
          </p:cNvSpPr>
          <p:nvPr>
            <p:ph type="title"/>
          </p:nvPr>
        </p:nvSpPr>
        <p:spPr>
          <a:xfrm>
            <a:off x="1142208" y="-110530"/>
            <a:ext cx="9905998" cy="1478570"/>
          </a:xfrm>
        </p:spPr>
        <p:txBody>
          <a:bodyPr/>
          <a:lstStyle/>
          <a:p>
            <a:r>
              <a:rPr lang="en-GB" altLang="en-US" dirty="0"/>
              <a:t>Cognitive Tests….</a:t>
            </a:r>
          </a:p>
        </p:txBody>
      </p:sp>
      <p:pic>
        <p:nvPicPr>
          <p:cNvPr id="18435" name="Picture 2">
            <a:extLst>
              <a:ext uri="{FF2B5EF4-FFF2-40B4-BE49-F238E27FC236}">
                <a16:creationId xmlns:a16="http://schemas.microsoft.com/office/drawing/2014/main" id="{735EC8B1-371E-421A-85D4-B4809CCE61F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554176" y="1368040"/>
            <a:ext cx="5083648" cy="508364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EAAF185F-45FF-4106-8575-D2DD60497984}"/>
              </a:ext>
            </a:extLst>
          </p:cNvPr>
          <p:cNvSpPr>
            <a:spLocks noGrp="1"/>
          </p:cNvSpPr>
          <p:nvPr>
            <p:ph type="title"/>
          </p:nvPr>
        </p:nvSpPr>
        <p:spPr>
          <a:xfrm>
            <a:off x="1952625" y="285750"/>
            <a:ext cx="8229600" cy="1143000"/>
          </a:xfrm>
        </p:spPr>
        <p:txBody>
          <a:bodyPr/>
          <a:lstStyle/>
          <a:p>
            <a:pPr eaLnBrk="1" hangingPunct="1"/>
            <a:r>
              <a:rPr lang="en-GB" altLang="en-US"/>
              <a:t>The </a:t>
            </a:r>
            <a:r>
              <a:rPr lang="en-GB" altLang="en-US" b="1"/>
              <a:t>Cognitive</a:t>
            </a:r>
            <a:r>
              <a:rPr lang="en-GB" altLang="en-US"/>
              <a:t> Approach</a:t>
            </a:r>
          </a:p>
        </p:txBody>
      </p:sp>
      <p:sp>
        <p:nvSpPr>
          <p:cNvPr id="15363" name="Content Placeholder 2">
            <a:extLst>
              <a:ext uri="{FF2B5EF4-FFF2-40B4-BE49-F238E27FC236}">
                <a16:creationId xmlns:a16="http://schemas.microsoft.com/office/drawing/2014/main" id="{69C1DBCC-D531-45A4-9743-CB90A5E68066}"/>
              </a:ext>
            </a:extLst>
          </p:cNvPr>
          <p:cNvSpPr>
            <a:spLocks noGrp="1"/>
          </p:cNvSpPr>
          <p:nvPr>
            <p:ph idx="1"/>
          </p:nvPr>
        </p:nvSpPr>
        <p:spPr>
          <a:xfrm>
            <a:off x="1952625" y="2059717"/>
            <a:ext cx="8229600" cy="3411538"/>
          </a:xfrm>
        </p:spPr>
        <p:txBody>
          <a:bodyPr>
            <a:normAutofit/>
          </a:bodyPr>
          <a:lstStyle/>
          <a:p>
            <a:pPr algn="ctr" eaLnBrk="1" hangingPunct="1">
              <a:buFont typeface="Arial" panose="020B0604020202020204" pitchFamily="34" charset="0"/>
              <a:buNone/>
            </a:pPr>
            <a:r>
              <a:rPr lang="en-GB" altLang="en-US" sz="2800" b="1" u="sng" dirty="0"/>
              <a:t>The Stroop Test</a:t>
            </a:r>
          </a:p>
          <a:p>
            <a:pPr algn="ctr" eaLnBrk="1" hangingPunct="1">
              <a:buFont typeface="Arial" panose="020B0604020202020204" pitchFamily="34" charset="0"/>
              <a:buNone/>
            </a:pPr>
            <a:r>
              <a:rPr lang="en-GB" altLang="en-US" sz="2800" dirty="0"/>
              <a:t>On the next slide, call out the colours that you see </a:t>
            </a:r>
            <a:r>
              <a:rPr lang="en-GB" altLang="en-US" sz="2800" u="sng" dirty="0"/>
              <a:t>NOT</a:t>
            </a:r>
            <a:r>
              <a:rPr lang="en-GB" altLang="en-US" sz="2800" dirty="0"/>
              <a:t> the words you see.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Content Placeholder 3" descr="stroop-test.jpg">
            <a:extLst>
              <a:ext uri="{FF2B5EF4-FFF2-40B4-BE49-F238E27FC236}">
                <a16:creationId xmlns:a16="http://schemas.microsoft.com/office/drawing/2014/main" id="{7E113C11-4100-4FC4-BFFD-E7B9B0CF50E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24000" y="0"/>
            <a:ext cx="9144000" cy="6858000"/>
          </a:xfr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AAE8AAA2-DB56-41D8-BAC7-444CCB1FC983}"/>
              </a:ext>
            </a:extLst>
          </p:cNvPr>
          <p:cNvSpPr>
            <a:spLocks noGrp="1"/>
          </p:cNvSpPr>
          <p:nvPr>
            <p:ph idx="1"/>
          </p:nvPr>
        </p:nvSpPr>
        <p:spPr/>
        <p:txBody>
          <a:bodyPr/>
          <a:lstStyle/>
          <a:p>
            <a:endParaRPr lang="en-GB" altLang="en-US"/>
          </a:p>
        </p:txBody>
      </p:sp>
      <p:pic>
        <p:nvPicPr>
          <p:cNvPr id="17411" name="Picture Placeholder 10" descr="opt illu3.jpg">
            <a:extLst>
              <a:ext uri="{FF2B5EF4-FFF2-40B4-BE49-F238E27FC236}">
                <a16:creationId xmlns:a16="http://schemas.microsoft.com/office/drawing/2014/main" id="{9378E104-1A0A-4C99-BAA4-1DB8DF92DBE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38313" y="1128713"/>
            <a:ext cx="8794750" cy="537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itle 6">
            <a:extLst>
              <a:ext uri="{FF2B5EF4-FFF2-40B4-BE49-F238E27FC236}">
                <a16:creationId xmlns:a16="http://schemas.microsoft.com/office/drawing/2014/main" id="{CAA68301-09BA-4ECC-8183-D3F5EF1DFE3B}"/>
              </a:ext>
            </a:extLst>
          </p:cNvPr>
          <p:cNvSpPr>
            <a:spLocks noGrp="1"/>
          </p:cNvSpPr>
          <p:nvPr>
            <p:ph type="title"/>
          </p:nvPr>
        </p:nvSpPr>
        <p:spPr/>
        <p:txBody>
          <a:bodyPr/>
          <a:lstStyle/>
          <a:p>
            <a:pPr eaLnBrk="1" hangingPunct="1"/>
            <a:r>
              <a:rPr lang="en-GB" altLang="en-US" sz="3200"/>
              <a:t>What about this last picture?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5224ED-6E58-4AE8-B117-BD76B81234EB}"/>
              </a:ext>
            </a:extLst>
          </p:cNvPr>
          <p:cNvSpPr>
            <a:spLocks noGrp="1"/>
          </p:cNvSpPr>
          <p:nvPr>
            <p:ph type="title"/>
          </p:nvPr>
        </p:nvSpPr>
        <p:spPr/>
        <p:txBody>
          <a:bodyPr/>
          <a:lstStyle/>
          <a:p>
            <a:r>
              <a:rPr lang="en-GB" dirty="0"/>
              <a:t>Cognition Number assessment test….</a:t>
            </a:r>
          </a:p>
        </p:txBody>
      </p:sp>
      <p:sp>
        <p:nvSpPr>
          <p:cNvPr id="3" name="Content Placeholder 2">
            <a:extLst>
              <a:ext uri="{FF2B5EF4-FFF2-40B4-BE49-F238E27FC236}">
                <a16:creationId xmlns:a16="http://schemas.microsoft.com/office/drawing/2014/main" id="{D5AB1558-B066-4CEB-9849-31C2A53A915D}"/>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36804110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B63F65A9-A177-40A8-B03A-97AE042E724E}"/>
              </a:ext>
            </a:extLst>
          </p:cNvPr>
          <p:cNvSpPr>
            <a:spLocks noGrp="1"/>
          </p:cNvSpPr>
          <p:nvPr>
            <p:ph type="title"/>
          </p:nvPr>
        </p:nvSpPr>
        <p:spPr/>
        <p:txBody>
          <a:bodyPr/>
          <a:lstStyle/>
          <a:p>
            <a:pPr eaLnBrk="1" hangingPunct="1"/>
            <a:r>
              <a:rPr lang="en-GB" altLang="en-US"/>
              <a:t>Jean Piaget (1896 – 1990)</a:t>
            </a:r>
          </a:p>
        </p:txBody>
      </p:sp>
      <p:pic>
        <p:nvPicPr>
          <p:cNvPr id="19459" name="Picture 2" descr="http://www.notablebiographies.com/images/uewb_08_img0554.jpg">
            <a:extLst>
              <a:ext uri="{FF2B5EF4-FFF2-40B4-BE49-F238E27FC236}">
                <a16:creationId xmlns:a16="http://schemas.microsoft.com/office/drawing/2014/main" id="{6D548B8A-E94C-4654-B253-91104DEEE2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1438" y="2087564"/>
            <a:ext cx="2944812" cy="360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TextBox 4">
            <a:extLst>
              <a:ext uri="{FF2B5EF4-FFF2-40B4-BE49-F238E27FC236}">
                <a16:creationId xmlns:a16="http://schemas.microsoft.com/office/drawing/2014/main" id="{3E34F51E-D648-44A7-8128-994A034A01DB}"/>
              </a:ext>
            </a:extLst>
          </p:cNvPr>
          <p:cNvSpPr txBox="1">
            <a:spLocks noChangeArrowheads="1"/>
          </p:cNvSpPr>
          <p:nvPr/>
        </p:nvSpPr>
        <p:spPr bwMode="auto">
          <a:xfrm>
            <a:off x="6049963" y="1903414"/>
            <a:ext cx="4506912" cy="3538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pPr>
            <a:r>
              <a:rPr lang="en-GB" altLang="en-US" b="1"/>
              <a:t>Piaget's</a:t>
            </a:r>
            <a:r>
              <a:rPr lang="en-GB" altLang="en-US"/>
              <a:t> (1936) theory of cognitive development explains how a child constructs a mental model of the world</a:t>
            </a:r>
          </a:p>
          <a:p>
            <a:pPr eaLnBrk="1" hangingPunct="1">
              <a:spcBef>
                <a:spcPct val="0"/>
              </a:spcBef>
            </a:pPr>
            <a:r>
              <a:rPr lang="en-GB" altLang="en-US"/>
              <a:t> Still used in education today.</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9E74AF55-41B0-48BE-95AC-AEDCCBDF76C4}"/>
              </a:ext>
            </a:extLst>
          </p:cNvPr>
          <p:cNvSpPr>
            <a:spLocks noGrp="1"/>
          </p:cNvSpPr>
          <p:nvPr>
            <p:ph type="title"/>
          </p:nvPr>
        </p:nvSpPr>
        <p:spPr/>
        <p:txBody>
          <a:bodyPr/>
          <a:lstStyle/>
          <a:p>
            <a:pPr eaLnBrk="1" hangingPunct="1"/>
            <a:r>
              <a:rPr lang="en-GB" altLang="en-US"/>
              <a:t>Stages of Cognitive Development</a:t>
            </a:r>
          </a:p>
        </p:txBody>
      </p:sp>
      <p:sp>
        <p:nvSpPr>
          <p:cNvPr id="20483" name="Content Placeholder 2">
            <a:extLst>
              <a:ext uri="{FF2B5EF4-FFF2-40B4-BE49-F238E27FC236}">
                <a16:creationId xmlns:a16="http://schemas.microsoft.com/office/drawing/2014/main" id="{BB742C59-D2F1-47A1-BDE8-1BD73E2745D9}"/>
              </a:ext>
            </a:extLst>
          </p:cNvPr>
          <p:cNvSpPr>
            <a:spLocks noGrp="1"/>
          </p:cNvSpPr>
          <p:nvPr>
            <p:ph idx="1"/>
          </p:nvPr>
        </p:nvSpPr>
        <p:spPr>
          <a:xfrm>
            <a:off x="1141413" y="2088169"/>
            <a:ext cx="9905999" cy="4151313"/>
          </a:xfrm>
        </p:spPr>
        <p:txBody>
          <a:bodyPr>
            <a:normAutofit/>
          </a:bodyPr>
          <a:lstStyle/>
          <a:p>
            <a:pPr marL="0" indent="0" eaLnBrk="1" hangingPunct="1">
              <a:buNone/>
            </a:pPr>
            <a:r>
              <a:rPr lang="en-GB" altLang="en-US" sz="2800" dirty="0"/>
              <a:t>Four stages:</a:t>
            </a:r>
          </a:p>
          <a:p>
            <a:pPr lvl="1" eaLnBrk="1" hangingPunct="1"/>
            <a:r>
              <a:rPr lang="en-GB" altLang="en-US" sz="2800" dirty="0"/>
              <a:t>The Sensorimotor Stage</a:t>
            </a:r>
          </a:p>
          <a:p>
            <a:pPr lvl="1" eaLnBrk="1" hangingPunct="1"/>
            <a:r>
              <a:rPr lang="en-GB" altLang="en-US" sz="2800" dirty="0"/>
              <a:t>The Pre-operational Stage</a:t>
            </a:r>
          </a:p>
          <a:p>
            <a:pPr lvl="1" eaLnBrk="1" hangingPunct="1"/>
            <a:r>
              <a:rPr lang="en-GB" altLang="en-US" sz="2800" dirty="0"/>
              <a:t>Concrete Operational Stage</a:t>
            </a:r>
          </a:p>
          <a:p>
            <a:pPr lvl="1" eaLnBrk="1" hangingPunct="1"/>
            <a:r>
              <a:rPr lang="en-GB" altLang="en-US" sz="2800" dirty="0"/>
              <a:t>Formal Operational Stage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327320BD-6A6D-4054-A0E6-0B963BB9F2D4}"/>
              </a:ext>
            </a:extLst>
          </p:cNvPr>
          <p:cNvSpPr>
            <a:spLocks noGrp="1"/>
          </p:cNvSpPr>
          <p:nvPr>
            <p:ph type="title"/>
          </p:nvPr>
        </p:nvSpPr>
        <p:spPr>
          <a:xfrm>
            <a:off x="1143001" y="86498"/>
            <a:ext cx="9905998" cy="861412"/>
          </a:xfrm>
        </p:spPr>
        <p:txBody>
          <a:bodyPr/>
          <a:lstStyle/>
          <a:p>
            <a:pPr eaLnBrk="1" hangingPunct="1"/>
            <a:r>
              <a:rPr lang="en-GB" altLang="en-US" dirty="0"/>
              <a:t>Sensorimotor Stage</a:t>
            </a:r>
          </a:p>
        </p:txBody>
      </p:sp>
      <p:sp>
        <p:nvSpPr>
          <p:cNvPr id="3" name="Content Placeholder 2">
            <a:extLst>
              <a:ext uri="{FF2B5EF4-FFF2-40B4-BE49-F238E27FC236}">
                <a16:creationId xmlns:a16="http://schemas.microsoft.com/office/drawing/2014/main" id="{5BF7BDD7-203D-4F1F-BA0D-CAADDF5037AA}"/>
              </a:ext>
            </a:extLst>
          </p:cNvPr>
          <p:cNvSpPr>
            <a:spLocks noGrp="1"/>
          </p:cNvSpPr>
          <p:nvPr>
            <p:ph idx="1"/>
          </p:nvPr>
        </p:nvSpPr>
        <p:spPr>
          <a:xfrm>
            <a:off x="5940426" y="1600201"/>
            <a:ext cx="4270375" cy="4525963"/>
          </a:xfrm>
        </p:spPr>
        <p:txBody>
          <a:bodyPr rtlCol="0">
            <a:normAutofit/>
          </a:bodyPr>
          <a:lstStyle/>
          <a:p>
            <a:pPr>
              <a:defRPr/>
            </a:pPr>
            <a:r>
              <a:rPr lang="en-GB" dirty="0"/>
              <a:t>0-2 Years</a:t>
            </a:r>
          </a:p>
          <a:p>
            <a:pPr>
              <a:defRPr/>
            </a:pPr>
            <a:r>
              <a:rPr lang="en-GB" dirty="0"/>
              <a:t>Only knows the world via its immediate senses.</a:t>
            </a:r>
          </a:p>
          <a:p>
            <a:pPr>
              <a:defRPr/>
            </a:pPr>
            <a:r>
              <a:rPr lang="en-GB" dirty="0"/>
              <a:t>Egocentrism – cannot distinguish between itself and environment.</a:t>
            </a:r>
          </a:p>
          <a:p>
            <a:pPr>
              <a:defRPr/>
            </a:pPr>
            <a:r>
              <a:rPr lang="en-GB" dirty="0"/>
              <a:t>Object permanence – when child cannot see object it no longer exists for them.</a:t>
            </a:r>
          </a:p>
        </p:txBody>
      </p:sp>
      <p:pic>
        <p:nvPicPr>
          <p:cNvPr id="21508" name="Picture 2" descr="http://lobo.sbc.edu/Images%20for%20webpage/objpermsurprise.png">
            <a:extLst>
              <a:ext uri="{FF2B5EF4-FFF2-40B4-BE49-F238E27FC236}">
                <a16:creationId xmlns:a16="http://schemas.microsoft.com/office/drawing/2014/main" id="{2BFB57EE-1338-4A3F-8668-F1139623AA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3403" y="1071564"/>
            <a:ext cx="4179887" cy="50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5A1AEA3-CD6D-4DF1-A1C5-D40C8881A2A3}"/>
              </a:ext>
            </a:extLst>
          </p:cNvPr>
          <p:cNvSpPr>
            <a:spLocks noGrp="1"/>
          </p:cNvSpPr>
          <p:nvPr>
            <p:ph type="title"/>
          </p:nvPr>
        </p:nvSpPr>
        <p:spPr>
          <a:xfrm>
            <a:off x="1143001" y="288317"/>
            <a:ext cx="9905998" cy="778482"/>
          </a:xfrm>
        </p:spPr>
        <p:txBody>
          <a:bodyPr/>
          <a:lstStyle/>
          <a:p>
            <a:pPr eaLnBrk="1" hangingPunct="1"/>
            <a:r>
              <a:rPr lang="en-GB" altLang="en-US" dirty="0"/>
              <a:t>Sensorimotor Stage</a:t>
            </a:r>
          </a:p>
        </p:txBody>
      </p:sp>
      <p:sp>
        <p:nvSpPr>
          <p:cNvPr id="22531" name="Content Placeholder 2">
            <a:extLst>
              <a:ext uri="{FF2B5EF4-FFF2-40B4-BE49-F238E27FC236}">
                <a16:creationId xmlns:a16="http://schemas.microsoft.com/office/drawing/2014/main" id="{83EF66AD-386B-4E6E-907E-A3B713E99B18}"/>
              </a:ext>
            </a:extLst>
          </p:cNvPr>
          <p:cNvSpPr>
            <a:spLocks noGrp="1"/>
          </p:cNvSpPr>
          <p:nvPr>
            <p:ph idx="1"/>
          </p:nvPr>
        </p:nvSpPr>
        <p:spPr>
          <a:xfrm>
            <a:off x="1143000" y="1347444"/>
            <a:ext cx="9905999" cy="3541714"/>
          </a:xfrm>
        </p:spPr>
        <p:txBody>
          <a:bodyPr/>
          <a:lstStyle/>
          <a:p>
            <a:pPr eaLnBrk="1" hangingPunct="1"/>
            <a:r>
              <a:rPr lang="en-GB" altLang="en-US" dirty="0"/>
              <a:t>Example of Object permanence</a:t>
            </a:r>
          </a:p>
          <a:p>
            <a:pPr eaLnBrk="1" hangingPunct="1"/>
            <a:r>
              <a:rPr lang="en-GB" altLang="en-US" dirty="0"/>
              <a:t>If a child between 0-5 months is shown an object they want, which is then hidden, the child will not look for it.</a:t>
            </a:r>
          </a:p>
        </p:txBody>
      </p:sp>
      <p:pic>
        <p:nvPicPr>
          <p:cNvPr id="22532" name="Picture 4" descr="http://studio3music.com/wp-content/uploads/2009/05/peek-a-boo1.bmp">
            <a:extLst>
              <a:ext uri="{FF2B5EF4-FFF2-40B4-BE49-F238E27FC236}">
                <a16:creationId xmlns:a16="http://schemas.microsoft.com/office/drawing/2014/main" id="{EA85DF11-1C6C-4C28-98D1-E3622041C9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688" y="2706130"/>
            <a:ext cx="3748290" cy="3726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4C0B6646-5965-4B4D-B6A0-61D2A6DC5E57}"/>
              </a:ext>
            </a:extLst>
          </p:cNvPr>
          <p:cNvSpPr>
            <a:spLocks noGrp="1"/>
          </p:cNvSpPr>
          <p:nvPr>
            <p:ph type="title"/>
          </p:nvPr>
        </p:nvSpPr>
        <p:spPr>
          <a:xfrm>
            <a:off x="1143001" y="223102"/>
            <a:ext cx="9905998" cy="851936"/>
          </a:xfrm>
        </p:spPr>
        <p:txBody>
          <a:bodyPr/>
          <a:lstStyle/>
          <a:p>
            <a:pPr eaLnBrk="1" hangingPunct="1"/>
            <a:r>
              <a:rPr lang="en-GB" altLang="en-US" dirty="0"/>
              <a:t>Pre-operational Stage</a:t>
            </a:r>
          </a:p>
        </p:txBody>
      </p:sp>
      <p:sp>
        <p:nvSpPr>
          <p:cNvPr id="3" name="Content Placeholder 2">
            <a:extLst>
              <a:ext uri="{FF2B5EF4-FFF2-40B4-BE49-F238E27FC236}">
                <a16:creationId xmlns:a16="http://schemas.microsoft.com/office/drawing/2014/main" id="{0A4B1591-C4E7-4329-BF66-FBB90D025793}"/>
              </a:ext>
            </a:extLst>
          </p:cNvPr>
          <p:cNvSpPr>
            <a:spLocks noGrp="1"/>
          </p:cNvSpPr>
          <p:nvPr>
            <p:ph idx="1"/>
          </p:nvPr>
        </p:nvSpPr>
        <p:spPr>
          <a:xfrm>
            <a:off x="1981200" y="1075038"/>
            <a:ext cx="8229600" cy="3346450"/>
          </a:xfrm>
        </p:spPr>
        <p:txBody>
          <a:bodyPr rtlCol="0">
            <a:normAutofit fontScale="92500"/>
          </a:bodyPr>
          <a:lstStyle/>
          <a:p>
            <a:pPr>
              <a:defRPr/>
            </a:pPr>
            <a:r>
              <a:rPr lang="en-GB" dirty="0"/>
              <a:t>2 – 7 years</a:t>
            </a:r>
          </a:p>
          <a:p>
            <a:pPr>
              <a:defRPr/>
            </a:pPr>
            <a:r>
              <a:rPr lang="en-GB" dirty="0"/>
              <a:t>Internal process continue to grow.</a:t>
            </a:r>
          </a:p>
          <a:p>
            <a:pPr>
              <a:defRPr/>
            </a:pPr>
            <a:r>
              <a:rPr lang="en-GB" dirty="0"/>
              <a:t>Dominated by the external world and the appearance of objects in it.</a:t>
            </a:r>
          </a:p>
          <a:p>
            <a:pPr>
              <a:defRPr/>
            </a:pPr>
            <a:r>
              <a:rPr lang="en-GB" dirty="0"/>
              <a:t>Shows </a:t>
            </a:r>
            <a:r>
              <a:rPr lang="en-GB" dirty="0" err="1"/>
              <a:t>centration</a:t>
            </a:r>
            <a:r>
              <a:rPr lang="en-GB" dirty="0"/>
              <a:t> – focuses on only one aspect of an object or situation at a time.</a:t>
            </a:r>
          </a:p>
          <a:p>
            <a:pPr>
              <a:defRPr/>
            </a:pPr>
            <a:r>
              <a:rPr lang="en-GB" dirty="0"/>
              <a:t>Lacks mental ability to carry out logical operation on the world.</a:t>
            </a:r>
          </a:p>
        </p:txBody>
      </p:sp>
      <p:pic>
        <p:nvPicPr>
          <p:cNvPr id="23556" name="Picture 2" descr="http://lobo.sbc.edu/Images%20for%20webpage/liquidconservation.gif">
            <a:extLst>
              <a:ext uri="{FF2B5EF4-FFF2-40B4-BE49-F238E27FC236}">
                <a16:creationId xmlns:a16="http://schemas.microsoft.com/office/drawing/2014/main" id="{69C7BE5D-4804-4599-AA4F-B4012E418B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4408" y="4058495"/>
            <a:ext cx="6545870" cy="22020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8FCBE9BD-12CB-45E7-A7B9-8117AF291B2C}"/>
              </a:ext>
            </a:extLst>
          </p:cNvPr>
          <p:cNvSpPr>
            <a:spLocks noGrp="1"/>
          </p:cNvSpPr>
          <p:nvPr>
            <p:ph type="title"/>
          </p:nvPr>
        </p:nvSpPr>
        <p:spPr>
          <a:xfrm>
            <a:off x="1143001" y="367652"/>
            <a:ext cx="9905998" cy="728368"/>
          </a:xfrm>
        </p:spPr>
        <p:txBody>
          <a:bodyPr/>
          <a:lstStyle/>
          <a:p>
            <a:pPr eaLnBrk="1" hangingPunct="1"/>
            <a:r>
              <a:rPr lang="en-GB" altLang="en-US" dirty="0"/>
              <a:t>Pre-operational Stage</a:t>
            </a:r>
          </a:p>
        </p:txBody>
      </p:sp>
      <p:sp>
        <p:nvSpPr>
          <p:cNvPr id="24579" name="Content Placeholder 2">
            <a:extLst>
              <a:ext uri="{FF2B5EF4-FFF2-40B4-BE49-F238E27FC236}">
                <a16:creationId xmlns:a16="http://schemas.microsoft.com/office/drawing/2014/main" id="{3DF69163-AE55-4D3F-80C3-08FE9F09D824}"/>
              </a:ext>
            </a:extLst>
          </p:cNvPr>
          <p:cNvSpPr>
            <a:spLocks noGrp="1"/>
          </p:cNvSpPr>
          <p:nvPr>
            <p:ph idx="1"/>
          </p:nvPr>
        </p:nvSpPr>
        <p:spPr>
          <a:xfrm>
            <a:off x="877331" y="1600201"/>
            <a:ext cx="5126596" cy="5010664"/>
          </a:xfrm>
        </p:spPr>
        <p:txBody>
          <a:bodyPr/>
          <a:lstStyle/>
          <a:p>
            <a:pPr eaLnBrk="1" hangingPunct="1"/>
            <a:r>
              <a:rPr lang="en-GB" altLang="en-US" dirty="0"/>
              <a:t>Egocentrism (mountain task)</a:t>
            </a:r>
          </a:p>
          <a:p>
            <a:pPr eaLnBrk="1" hangingPunct="1"/>
            <a:r>
              <a:rPr lang="en-GB" altLang="en-US" dirty="0"/>
              <a:t>Children in this stage cannot describe the world from any point of view but their own.</a:t>
            </a:r>
          </a:p>
        </p:txBody>
      </p:sp>
      <p:pic>
        <p:nvPicPr>
          <p:cNvPr id="24580" name="Picture 4" descr="http://lobo.sbc.edu/Images%20for%20webpage/Egocentris,.png">
            <a:extLst>
              <a:ext uri="{FF2B5EF4-FFF2-40B4-BE49-F238E27FC236}">
                <a16:creationId xmlns:a16="http://schemas.microsoft.com/office/drawing/2014/main" id="{82A8B271-83DA-4CED-B826-321621A347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8536" y="905774"/>
            <a:ext cx="4730463" cy="5584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4579">
                                            <p:txEl>
                                              <p:pRg st="1" end="1"/>
                                            </p:txEl>
                                          </p:spTgt>
                                        </p:tgtEl>
                                        <p:attrNameLst>
                                          <p:attrName>style.visibility</p:attrName>
                                        </p:attrNameLst>
                                      </p:cBhvr>
                                      <p:to>
                                        <p:strVal val="visible"/>
                                      </p:to>
                                    </p:set>
                                    <p:anim calcmode="lin" valueType="num">
                                      <p:cBhvr additive="base">
                                        <p:cTn id="13" dur="5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E1234940-515F-49CE-A102-1B835F73F10F}"/>
              </a:ext>
            </a:extLst>
          </p:cNvPr>
          <p:cNvSpPr>
            <a:spLocks noGrp="1"/>
          </p:cNvSpPr>
          <p:nvPr>
            <p:ph type="title"/>
          </p:nvPr>
        </p:nvSpPr>
        <p:spPr>
          <a:xfrm>
            <a:off x="1143001" y="173675"/>
            <a:ext cx="9905998" cy="777796"/>
          </a:xfrm>
        </p:spPr>
        <p:txBody>
          <a:bodyPr/>
          <a:lstStyle/>
          <a:p>
            <a:pPr eaLnBrk="1" hangingPunct="1"/>
            <a:r>
              <a:rPr lang="en-GB" altLang="en-US" dirty="0"/>
              <a:t>Concrete Operational Stage</a:t>
            </a:r>
          </a:p>
        </p:txBody>
      </p:sp>
      <p:sp>
        <p:nvSpPr>
          <p:cNvPr id="3" name="Content Placeholder 2">
            <a:extLst>
              <a:ext uri="{FF2B5EF4-FFF2-40B4-BE49-F238E27FC236}">
                <a16:creationId xmlns:a16="http://schemas.microsoft.com/office/drawing/2014/main" id="{52A41206-F417-4329-862A-C7850FAF98CA}"/>
              </a:ext>
            </a:extLst>
          </p:cNvPr>
          <p:cNvSpPr>
            <a:spLocks noGrp="1"/>
          </p:cNvSpPr>
          <p:nvPr>
            <p:ph idx="1"/>
          </p:nvPr>
        </p:nvSpPr>
        <p:spPr>
          <a:xfrm>
            <a:off x="1037967" y="1315996"/>
            <a:ext cx="5519695" cy="5084124"/>
          </a:xfrm>
        </p:spPr>
        <p:txBody>
          <a:bodyPr rtlCol="0">
            <a:normAutofit/>
          </a:bodyPr>
          <a:lstStyle/>
          <a:p>
            <a:pPr>
              <a:defRPr/>
            </a:pPr>
            <a:r>
              <a:rPr lang="en-GB" dirty="0"/>
              <a:t>7 – 11 years</a:t>
            </a:r>
          </a:p>
          <a:p>
            <a:pPr>
              <a:defRPr/>
            </a:pPr>
            <a:r>
              <a:rPr lang="en-GB" dirty="0"/>
              <a:t>Carry out logical manipulations between objects and situations.</a:t>
            </a:r>
          </a:p>
          <a:p>
            <a:pPr>
              <a:defRPr/>
            </a:pPr>
            <a:r>
              <a:rPr lang="en-GB" dirty="0"/>
              <a:t>De-</a:t>
            </a:r>
            <a:r>
              <a:rPr lang="en-GB" dirty="0" err="1"/>
              <a:t>centrate</a:t>
            </a:r>
            <a:r>
              <a:rPr lang="en-GB" dirty="0"/>
              <a:t> -  more than one aspect of an object or situation can now be taken into account at the same time.</a:t>
            </a:r>
          </a:p>
        </p:txBody>
      </p:sp>
      <p:pic>
        <p:nvPicPr>
          <p:cNvPr id="25604" name="Picture 2" descr="http://lobo.sbc.edu/Images%20for%20webpage/Conserv.png">
            <a:extLst>
              <a:ext uri="{FF2B5EF4-FFF2-40B4-BE49-F238E27FC236}">
                <a16:creationId xmlns:a16="http://schemas.microsoft.com/office/drawing/2014/main" id="{9E6CAC83-4030-41DF-8406-05A3F913C0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1009" y="861100"/>
            <a:ext cx="3883024" cy="5539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97153718-6E92-4E22-81F4-25A6301576CA}"/>
              </a:ext>
            </a:extLst>
          </p:cNvPr>
          <p:cNvSpPr>
            <a:spLocks noGrp="1"/>
          </p:cNvSpPr>
          <p:nvPr>
            <p:ph type="title"/>
          </p:nvPr>
        </p:nvSpPr>
        <p:spPr/>
        <p:txBody>
          <a:bodyPr/>
          <a:lstStyle/>
          <a:p>
            <a:pPr eaLnBrk="1" hangingPunct="1"/>
            <a:r>
              <a:rPr lang="en-GB" altLang="en-US"/>
              <a:t>Concrete Operational Stage</a:t>
            </a:r>
          </a:p>
        </p:txBody>
      </p:sp>
      <p:sp>
        <p:nvSpPr>
          <p:cNvPr id="26627" name="Content Placeholder 2">
            <a:extLst>
              <a:ext uri="{FF2B5EF4-FFF2-40B4-BE49-F238E27FC236}">
                <a16:creationId xmlns:a16="http://schemas.microsoft.com/office/drawing/2014/main" id="{43BEEAA3-9318-4F2F-BDC7-1DA162B97A8C}"/>
              </a:ext>
            </a:extLst>
          </p:cNvPr>
          <p:cNvSpPr>
            <a:spLocks noGrp="1"/>
          </p:cNvSpPr>
          <p:nvPr>
            <p:ph idx="1"/>
          </p:nvPr>
        </p:nvSpPr>
        <p:spPr>
          <a:xfrm>
            <a:off x="1141413" y="2594919"/>
            <a:ext cx="10189734" cy="2706129"/>
          </a:xfrm>
        </p:spPr>
        <p:txBody>
          <a:bodyPr>
            <a:normAutofit/>
          </a:bodyPr>
          <a:lstStyle/>
          <a:p>
            <a:pPr algn="ctr" eaLnBrk="1" hangingPunct="1"/>
            <a:r>
              <a:rPr lang="en-GB" altLang="en-US" sz="2800" dirty="0"/>
              <a:t>Deal with ‘what is’ rather then ‘what if’.</a:t>
            </a:r>
          </a:p>
          <a:p>
            <a:pPr algn="ctr" eaLnBrk="1" hangingPunct="1"/>
            <a:r>
              <a:rPr lang="en-GB" altLang="en-US" sz="2800" dirty="0"/>
              <a:t>Understand things that are tangible and present.</a:t>
            </a:r>
          </a:p>
          <a:p>
            <a:pPr algn="ctr" eaLnBrk="1" hangingPunct="1"/>
            <a:r>
              <a:rPr lang="en-GB" altLang="en-US" sz="2800" dirty="0"/>
              <a:t>Not ‘what if’ questions or abstract situations.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3501086E-4447-4E80-9592-8BA897B9924C}"/>
              </a:ext>
            </a:extLst>
          </p:cNvPr>
          <p:cNvSpPr>
            <a:spLocks noGrp="1"/>
          </p:cNvSpPr>
          <p:nvPr>
            <p:ph type="title"/>
          </p:nvPr>
        </p:nvSpPr>
        <p:spPr>
          <a:xfrm>
            <a:off x="1141412" y="247815"/>
            <a:ext cx="9905998" cy="926077"/>
          </a:xfrm>
        </p:spPr>
        <p:txBody>
          <a:bodyPr/>
          <a:lstStyle/>
          <a:p>
            <a:pPr eaLnBrk="1" hangingPunct="1"/>
            <a:r>
              <a:rPr lang="en-GB" altLang="en-US" dirty="0"/>
              <a:t>Formal Operational Stage</a:t>
            </a:r>
          </a:p>
        </p:txBody>
      </p:sp>
      <p:sp>
        <p:nvSpPr>
          <p:cNvPr id="27651" name="Content Placeholder 2">
            <a:extLst>
              <a:ext uri="{FF2B5EF4-FFF2-40B4-BE49-F238E27FC236}">
                <a16:creationId xmlns:a16="http://schemas.microsoft.com/office/drawing/2014/main" id="{F1C73EC5-1F0A-434E-A235-FE6C10618510}"/>
              </a:ext>
            </a:extLst>
          </p:cNvPr>
          <p:cNvSpPr>
            <a:spLocks noGrp="1"/>
          </p:cNvSpPr>
          <p:nvPr>
            <p:ph idx="1"/>
          </p:nvPr>
        </p:nvSpPr>
        <p:spPr>
          <a:xfrm>
            <a:off x="905560" y="1643448"/>
            <a:ext cx="5177481" cy="4431958"/>
          </a:xfrm>
        </p:spPr>
        <p:txBody>
          <a:bodyPr/>
          <a:lstStyle/>
          <a:p>
            <a:pPr eaLnBrk="1" hangingPunct="1"/>
            <a:r>
              <a:rPr lang="en-GB" altLang="en-US" dirty="0"/>
              <a:t>11 onwards</a:t>
            </a:r>
          </a:p>
          <a:p>
            <a:pPr eaLnBrk="1" hangingPunct="1"/>
            <a:r>
              <a:rPr lang="en-GB" altLang="en-US" dirty="0"/>
              <a:t>Can think about hypothetical problems.</a:t>
            </a:r>
          </a:p>
          <a:p>
            <a:pPr eaLnBrk="1" hangingPunct="1"/>
            <a:r>
              <a:rPr lang="en-GB" altLang="en-US" dirty="0"/>
              <a:t>Ideas can be manipulated in their head and reasoning/deductions can be carried out on verbal statements, without any concrete examples.</a:t>
            </a:r>
          </a:p>
        </p:txBody>
      </p:sp>
      <p:pic>
        <p:nvPicPr>
          <p:cNvPr id="2" name="Picture 1">
            <a:extLst>
              <a:ext uri="{FF2B5EF4-FFF2-40B4-BE49-F238E27FC236}">
                <a16:creationId xmlns:a16="http://schemas.microsoft.com/office/drawing/2014/main" id="{4D3F86D5-063A-4D8A-8367-E263496CE667}"/>
              </a:ext>
            </a:extLst>
          </p:cNvPr>
          <p:cNvPicPr>
            <a:picLocks noChangeAspect="1"/>
          </p:cNvPicPr>
          <p:nvPr/>
        </p:nvPicPr>
        <p:blipFill>
          <a:blip r:embed="rId2"/>
          <a:stretch>
            <a:fillRect/>
          </a:stretch>
        </p:blipFill>
        <p:spPr>
          <a:xfrm>
            <a:off x="5981696" y="1643448"/>
            <a:ext cx="5675156" cy="3785879"/>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anim calcmode="lin" valueType="num">
                                      <p:cBhvr additive="base">
                                        <p:cTn id="7" dur="500" fill="hold"/>
                                        <p:tgtEl>
                                          <p:spTgt spid="2765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7651">
                                            <p:txEl>
                                              <p:pRg st="2" end="2"/>
                                            </p:txEl>
                                          </p:spTgt>
                                        </p:tgtEl>
                                        <p:attrNameLst>
                                          <p:attrName>style.visibility</p:attrName>
                                        </p:attrNameLst>
                                      </p:cBhvr>
                                      <p:to>
                                        <p:strVal val="visible"/>
                                      </p:to>
                                    </p:set>
                                    <p:anim calcmode="lin" valueType="num">
                                      <p:cBhvr additive="base">
                                        <p:cTn id="13" dur="500" fill="hold"/>
                                        <p:tgtEl>
                                          <p:spTgt spid="2765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id="{16C439FF-D06E-42CE-BA3D-9B5B11FEC58E}"/>
              </a:ext>
            </a:extLst>
          </p:cNvPr>
          <p:cNvSpPr>
            <a:spLocks noGrp="1"/>
          </p:cNvSpPr>
          <p:nvPr>
            <p:ph type="title"/>
          </p:nvPr>
        </p:nvSpPr>
        <p:spPr>
          <a:xfrm>
            <a:off x="1143001" y="60188"/>
            <a:ext cx="9905998" cy="827223"/>
          </a:xfrm>
        </p:spPr>
        <p:txBody>
          <a:bodyPr/>
          <a:lstStyle/>
          <a:p>
            <a:pPr eaLnBrk="1" hangingPunct="1"/>
            <a:r>
              <a:rPr lang="en-GB" altLang="en-US" dirty="0"/>
              <a:t>Formal Operational Stage</a:t>
            </a:r>
          </a:p>
        </p:txBody>
      </p:sp>
      <p:sp>
        <p:nvSpPr>
          <p:cNvPr id="3" name="Content Placeholder 2">
            <a:extLst>
              <a:ext uri="{FF2B5EF4-FFF2-40B4-BE49-F238E27FC236}">
                <a16:creationId xmlns:a16="http://schemas.microsoft.com/office/drawing/2014/main" id="{5D4765E7-15F8-48F5-9C57-8E0A0DD0FF35}"/>
              </a:ext>
            </a:extLst>
          </p:cNvPr>
          <p:cNvSpPr>
            <a:spLocks noGrp="1"/>
          </p:cNvSpPr>
          <p:nvPr>
            <p:ph idx="1"/>
          </p:nvPr>
        </p:nvSpPr>
        <p:spPr>
          <a:xfrm>
            <a:off x="1143001" y="1106319"/>
            <a:ext cx="10237572" cy="2706688"/>
          </a:xfrm>
        </p:spPr>
        <p:txBody>
          <a:bodyPr rtlCol="0">
            <a:normAutofit lnSpcReduction="10000"/>
          </a:bodyPr>
          <a:lstStyle/>
          <a:p>
            <a:pPr>
              <a:defRPr/>
            </a:pPr>
            <a:r>
              <a:rPr lang="en-GB" dirty="0"/>
              <a:t>Can solve problems such as,</a:t>
            </a:r>
          </a:p>
          <a:p>
            <a:pPr algn="ctr">
              <a:buNone/>
              <a:defRPr/>
            </a:pPr>
            <a:endParaRPr lang="en-GB" dirty="0"/>
          </a:p>
          <a:p>
            <a:pPr algn="ctr">
              <a:buNone/>
              <a:defRPr/>
            </a:pPr>
            <a:r>
              <a:rPr lang="en-GB" dirty="0"/>
              <a:t>‘Edith is fairer than Susan. Edith is darker than Lily. Who is the darkest?’</a:t>
            </a:r>
          </a:p>
          <a:p>
            <a:pPr algn="ctr">
              <a:buNone/>
              <a:defRPr/>
            </a:pPr>
            <a:endParaRPr lang="en-GB" dirty="0"/>
          </a:p>
          <a:p>
            <a:pPr>
              <a:defRPr/>
            </a:pPr>
            <a:r>
              <a:rPr lang="en-GB" dirty="0"/>
              <a:t>Without the need of images or dolls.</a:t>
            </a:r>
          </a:p>
        </p:txBody>
      </p:sp>
      <p:pic>
        <p:nvPicPr>
          <p:cNvPr id="28676" name="Picture 2" descr="http://t1.gstatic.com/images?q=tbn:ANd9GcTpUDAtQY8sZ9cwr8HbpJFM99hVTypMoIeJEFNZVoZd3IziutxrsUQqQA">
            <a:hlinkClick r:id="rId2"/>
            <a:extLst>
              <a:ext uri="{FF2B5EF4-FFF2-40B4-BE49-F238E27FC236}">
                <a16:creationId xmlns:a16="http://schemas.microsoft.com/office/drawing/2014/main" id="{FB5E5719-11F6-4B44-9298-F9B3578DE7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3254" y="4025106"/>
            <a:ext cx="2037658" cy="2695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4" descr="http://t0.gstatic.com/images?q=tbn:ANd9GcQyqzpnYa31PyqM5tSkQpmcW1zM1V8XSsF8bhbRl-UILuKPrbhgmp4hT5w">
            <a:hlinkClick r:id="rId4"/>
            <a:extLst>
              <a:ext uri="{FF2B5EF4-FFF2-40B4-BE49-F238E27FC236}">
                <a16:creationId xmlns:a16="http://schemas.microsoft.com/office/drawing/2014/main" id="{177FD8BE-D173-42A0-ABC5-6A47E5DD80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31093" y="4451231"/>
            <a:ext cx="2602302" cy="1951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6" descr="http://t1.gstatic.com/images?q=tbn:ANd9GcR3k7k-wrjUTpxcN2Z0SSeWGx0WoTLvaE0vLUl9lfESnPRQn-PJ66xTTw">
            <a:hlinkClick r:id="rId6"/>
            <a:extLst>
              <a:ext uri="{FF2B5EF4-FFF2-40B4-BE49-F238E27FC236}">
                <a16:creationId xmlns:a16="http://schemas.microsoft.com/office/drawing/2014/main" id="{D821879C-6FB9-4DF5-A2D5-32665E6AA4B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7045" y="3979785"/>
            <a:ext cx="2037658" cy="27829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3518586" y="491165"/>
            <a:ext cx="5154827" cy="1143000"/>
          </a:xfrm>
        </p:spPr>
        <p:txBody>
          <a:bodyPr/>
          <a:lstStyle/>
          <a:p>
            <a:pPr algn="ctr"/>
            <a:r>
              <a:rPr lang="en-GB" altLang="en-US" sz="4000" b="1" dirty="0"/>
              <a:t>COGNITIVE THERAPIES</a:t>
            </a:r>
          </a:p>
        </p:txBody>
      </p:sp>
      <p:sp>
        <p:nvSpPr>
          <p:cNvPr id="80899" name="Rectangle 3"/>
          <p:cNvSpPr>
            <a:spLocks noGrp="1" noChangeArrowheads="1"/>
          </p:cNvSpPr>
          <p:nvPr>
            <p:ph type="body" idx="1"/>
          </p:nvPr>
        </p:nvSpPr>
        <p:spPr>
          <a:xfrm>
            <a:off x="2324100" y="2036135"/>
            <a:ext cx="7543800" cy="4330700"/>
          </a:xfrm>
        </p:spPr>
        <p:txBody>
          <a:bodyPr/>
          <a:lstStyle/>
          <a:p>
            <a:pPr algn="ctr"/>
            <a:r>
              <a:rPr lang="en-GB" altLang="en-US" dirty="0">
                <a:latin typeface="Tahoma" pitchFamily="34" charset="0"/>
              </a:rPr>
              <a:t>Cognitive Behavioural Therapy</a:t>
            </a:r>
          </a:p>
          <a:p>
            <a:pPr algn="ctr"/>
            <a:r>
              <a:rPr lang="en-GB" altLang="en-US" dirty="0">
                <a:latin typeface="Tahoma" pitchFamily="34" charset="0"/>
              </a:rPr>
              <a:t>Cognitive Restructuring Therapy</a:t>
            </a:r>
          </a:p>
          <a:p>
            <a:pPr algn="ctr"/>
            <a:r>
              <a:rPr lang="en-GB" altLang="en-US" dirty="0">
                <a:latin typeface="Tahoma" pitchFamily="34" charset="0"/>
              </a:rPr>
              <a:t>Rational Emotive Therapy</a:t>
            </a:r>
          </a:p>
          <a:p>
            <a:pPr algn="ctr"/>
            <a:r>
              <a:rPr lang="en-GB" altLang="en-US" dirty="0">
                <a:latin typeface="Tahoma" pitchFamily="34" charset="0"/>
              </a:rPr>
              <a:t>Stress Inoculation &amp; Hardiness Training.</a:t>
            </a:r>
          </a:p>
        </p:txBody>
      </p:sp>
    </p:spTree>
    <p:extLst>
      <p:ext uri="{BB962C8B-B14F-4D97-AF65-F5344CB8AC3E}">
        <p14:creationId xmlns:p14="http://schemas.microsoft.com/office/powerpoint/2010/main" val="353233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80898"/>
                                        </p:tgtEl>
                                        <p:attrNameLst>
                                          <p:attrName>style.visibility</p:attrName>
                                        </p:attrNameLst>
                                      </p:cBhvr>
                                      <p:to>
                                        <p:strVal val="visible"/>
                                      </p:to>
                                    </p:set>
                                    <p:anim calcmode="discrete" valueType="clr">
                                      <p:cBhvr override="childStyle">
                                        <p:cTn id="7" dur="80"/>
                                        <p:tgtEl>
                                          <p:spTgt spid="80898"/>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80898"/>
                                        </p:tgtEl>
                                        <p:attrNameLst>
                                          <p:attrName>fillcolor</p:attrName>
                                        </p:attrNameLst>
                                      </p:cBhvr>
                                      <p:tavLst>
                                        <p:tav tm="0">
                                          <p:val>
                                            <p:clrVal>
                                              <a:schemeClr val="accent2"/>
                                            </p:clrVal>
                                          </p:val>
                                        </p:tav>
                                        <p:tav tm="50000">
                                          <p:val>
                                            <p:clrVal>
                                              <a:schemeClr val="hlink"/>
                                            </p:clrVal>
                                          </p:val>
                                        </p:tav>
                                      </p:tavLst>
                                    </p:anim>
                                    <p:set>
                                      <p:cBhvr>
                                        <p:cTn id="9" dur="80"/>
                                        <p:tgtEl>
                                          <p:spTgt spid="80898"/>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9" presetClass="entr" presetSubtype="0" fill="hold" nodeType="clickEffect">
                                  <p:stCondLst>
                                    <p:cond delay="0"/>
                                  </p:stCondLst>
                                  <p:childTnLst>
                                    <p:set>
                                      <p:cBhvr>
                                        <p:cTn id="13" dur="1" fill="hold">
                                          <p:stCondLst>
                                            <p:cond delay="0"/>
                                          </p:stCondLst>
                                        </p:cTn>
                                        <p:tgtEl>
                                          <p:spTgt spid="80899">
                                            <p:txEl>
                                              <p:pRg st="0" end="0"/>
                                            </p:txEl>
                                          </p:spTgt>
                                        </p:tgtEl>
                                        <p:attrNameLst>
                                          <p:attrName>style.visibility</p:attrName>
                                        </p:attrNameLst>
                                      </p:cBhvr>
                                      <p:to>
                                        <p:strVal val="visible"/>
                                      </p:to>
                                    </p:set>
                                    <p:animEffect transition="in" filter="dissolve">
                                      <p:cBhvr>
                                        <p:cTn id="14" dur="500"/>
                                        <p:tgtEl>
                                          <p:spTgt spid="80899">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nodeType="clickEffect">
                                  <p:stCondLst>
                                    <p:cond delay="0"/>
                                  </p:stCondLst>
                                  <p:childTnLst>
                                    <p:set>
                                      <p:cBhvr>
                                        <p:cTn id="18" dur="1" fill="hold">
                                          <p:stCondLst>
                                            <p:cond delay="0"/>
                                          </p:stCondLst>
                                        </p:cTn>
                                        <p:tgtEl>
                                          <p:spTgt spid="80899">
                                            <p:txEl>
                                              <p:pRg st="1" end="1"/>
                                            </p:txEl>
                                          </p:spTgt>
                                        </p:tgtEl>
                                        <p:attrNameLst>
                                          <p:attrName>style.visibility</p:attrName>
                                        </p:attrNameLst>
                                      </p:cBhvr>
                                      <p:to>
                                        <p:strVal val="visible"/>
                                      </p:to>
                                    </p:set>
                                    <p:animEffect transition="in" filter="dissolve">
                                      <p:cBhvr>
                                        <p:cTn id="19" dur="500"/>
                                        <p:tgtEl>
                                          <p:spTgt spid="80899">
                                            <p:txEl>
                                              <p:pRg st="1" end="1"/>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9" presetClass="entr" presetSubtype="0" fill="hold" nodeType="clickEffect">
                                  <p:stCondLst>
                                    <p:cond delay="0"/>
                                  </p:stCondLst>
                                  <p:childTnLst>
                                    <p:set>
                                      <p:cBhvr>
                                        <p:cTn id="23" dur="1" fill="hold">
                                          <p:stCondLst>
                                            <p:cond delay="0"/>
                                          </p:stCondLst>
                                        </p:cTn>
                                        <p:tgtEl>
                                          <p:spTgt spid="80899">
                                            <p:txEl>
                                              <p:pRg st="2" end="2"/>
                                            </p:txEl>
                                          </p:spTgt>
                                        </p:tgtEl>
                                        <p:attrNameLst>
                                          <p:attrName>style.visibility</p:attrName>
                                        </p:attrNameLst>
                                      </p:cBhvr>
                                      <p:to>
                                        <p:strVal val="visible"/>
                                      </p:to>
                                    </p:set>
                                    <p:animEffect transition="in" filter="dissolve">
                                      <p:cBhvr>
                                        <p:cTn id="24" dur="500"/>
                                        <p:tgtEl>
                                          <p:spTgt spid="80899">
                                            <p:txEl>
                                              <p:pRg st="2" end="2"/>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nodeType="clickEffect">
                                  <p:stCondLst>
                                    <p:cond delay="0"/>
                                  </p:stCondLst>
                                  <p:childTnLst>
                                    <p:set>
                                      <p:cBhvr>
                                        <p:cTn id="28" dur="1" fill="hold">
                                          <p:stCondLst>
                                            <p:cond delay="0"/>
                                          </p:stCondLst>
                                        </p:cTn>
                                        <p:tgtEl>
                                          <p:spTgt spid="80899">
                                            <p:txEl>
                                              <p:pRg st="3" end="3"/>
                                            </p:txEl>
                                          </p:spTgt>
                                        </p:tgtEl>
                                        <p:attrNameLst>
                                          <p:attrName>style.visibility</p:attrName>
                                        </p:attrNameLst>
                                      </p:cBhvr>
                                      <p:to>
                                        <p:strVal val="visible"/>
                                      </p:to>
                                    </p:set>
                                    <p:animEffect transition="in" filter="dissolve">
                                      <p:cBhvr>
                                        <p:cTn id="29" dur="500"/>
                                        <p:tgtEl>
                                          <p:spTgt spid="808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8" grpId="0"/>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23102"/>
            <a:ext cx="9905998" cy="1478570"/>
          </a:xfrm>
        </p:spPr>
        <p:txBody>
          <a:bodyPr>
            <a:normAutofit/>
          </a:bodyPr>
          <a:lstStyle/>
          <a:p>
            <a:pPr>
              <a:defRPr/>
            </a:pPr>
            <a:r>
              <a:rPr lang="en-GB" dirty="0">
                <a:solidFill>
                  <a:schemeClr val="tx2">
                    <a:satMod val="130000"/>
                  </a:schemeClr>
                </a:solidFill>
              </a:rPr>
              <a:t>Cognitive-behavioural therapies (CBT)</a:t>
            </a:r>
          </a:p>
        </p:txBody>
      </p:sp>
      <p:sp>
        <p:nvSpPr>
          <p:cNvPr id="3" name="Content Placeholder 2"/>
          <p:cNvSpPr>
            <a:spLocks noGrp="1"/>
          </p:cNvSpPr>
          <p:nvPr>
            <p:ph idx="1"/>
          </p:nvPr>
        </p:nvSpPr>
        <p:spPr>
          <a:xfrm>
            <a:off x="1141413" y="1701672"/>
            <a:ext cx="9905999" cy="3541714"/>
          </a:xfrm>
        </p:spPr>
        <p:txBody>
          <a:bodyPr>
            <a:normAutofit fontScale="92500" lnSpcReduction="10000"/>
          </a:bodyPr>
          <a:lstStyle/>
          <a:p>
            <a:pPr marL="365760" indent="-283464">
              <a:buNone/>
              <a:defRPr/>
            </a:pPr>
            <a:r>
              <a:rPr lang="en-GB" dirty="0"/>
              <a:t>“A talking therapy designed to help you cope with symptoms and approach problems positively.”</a:t>
            </a:r>
          </a:p>
          <a:p>
            <a:pPr marL="365760" indent="-283464">
              <a:buNone/>
              <a:defRPr/>
            </a:pPr>
            <a:endParaRPr lang="en-GB" dirty="0"/>
          </a:p>
          <a:p>
            <a:pPr marL="365760" indent="-283464">
              <a:buFont typeface="Wingdings 2"/>
              <a:buChar char=""/>
              <a:defRPr/>
            </a:pPr>
            <a:r>
              <a:rPr lang="en-GB" dirty="0"/>
              <a:t>Thoughts (cognitions) interact with and have an enormous influence on emotions and behaviour.</a:t>
            </a:r>
          </a:p>
          <a:p>
            <a:pPr marL="365760" indent="-283464">
              <a:buFont typeface="Wingdings 2"/>
              <a:buChar char=""/>
              <a:defRPr/>
            </a:pPr>
            <a:endParaRPr lang="en-GB" dirty="0"/>
          </a:p>
          <a:p>
            <a:pPr marL="365760" indent="-283464">
              <a:buFont typeface="Wingdings 2"/>
              <a:buChar char=""/>
              <a:defRPr/>
            </a:pPr>
            <a:r>
              <a:rPr lang="en-GB" dirty="0"/>
              <a:t>The aim of therapy is to identify irrational thoughts and replace with more positive rational ways of thinking  </a:t>
            </a:r>
          </a:p>
        </p:txBody>
      </p:sp>
    </p:spTree>
    <p:extLst>
      <p:ext uri="{BB962C8B-B14F-4D97-AF65-F5344CB8AC3E}">
        <p14:creationId xmlns:p14="http://schemas.microsoft.com/office/powerpoint/2010/main" val="2790670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2279576" y="116632"/>
            <a:ext cx="8001000" cy="763588"/>
          </a:xfrm>
        </p:spPr>
        <p:txBody>
          <a:bodyPr>
            <a:normAutofit/>
          </a:bodyPr>
          <a:lstStyle/>
          <a:p>
            <a:r>
              <a:rPr lang="en-GB" altLang="en-US" u="sng" dirty="0"/>
              <a:t>Cognitive Behavioural Therapy</a:t>
            </a:r>
          </a:p>
        </p:txBody>
      </p:sp>
      <p:sp>
        <p:nvSpPr>
          <p:cNvPr id="72708" name="Rectangle 44"/>
          <p:cNvSpPr>
            <a:spLocks noChangeArrowheads="1"/>
          </p:cNvSpPr>
          <p:nvPr/>
        </p:nvSpPr>
        <p:spPr bwMode="auto">
          <a:xfrm>
            <a:off x="1524000" y="4856163"/>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anchor="ctr">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hangingPunct="1">
              <a:spcBef>
                <a:spcPct val="0"/>
              </a:spcBef>
              <a:buFontTx/>
              <a:buNone/>
            </a:pPr>
            <a:endParaRPr lang="en-US" altLang="en-US" sz="2400"/>
          </a:p>
        </p:txBody>
      </p:sp>
      <p:sp>
        <p:nvSpPr>
          <p:cNvPr id="276526" name="Text Box 46"/>
          <p:cNvSpPr txBox="1">
            <a:spLocks noChangeArrowheads="1"/>
          </p:cNvSpPr>
          <p:nvPr/>
        </p:nvSpPr>
        <p:spPr bwMode="auto">
          <a:xfrm>
            <a:off x="185351" y="1086028"/>
            <a:ext cx="11726563" cy="594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spcBef>
                <a:spcPct val="20000"/>
              </a:spcBef>
              <a:buChar char="•"/>
              <a:defRPr sz="3200">
                <a:solidFill>
                  <a:schemeClr val="tx1"/>
                </a:solidFill>
                <a:latin typeface="Times New Roman" pitchFamily="18" charset="0"/>
              </a:defRPr>
            </a:lvl1pPr>
            <a:lvl2pPr marL="742950" indent="-285750" algn="l">
              <a:spcBef>
                <a:spcPct val="20000"/>
              </a:spcBef>
              <a:buChar char="–"/>
              <a:defRPr sz="2800">
                <a:solidFill>
                  <a:schemeClr val="tx1"/>
                </a:solidFill>
                <a:latin typeface="Times New Roman" pitchFamily="18" charset="0"/>
              </a:defRPr>
            </a:lvl2pPr>
            <a:lvl3pPr marL="1143000" indent="-228600" algn="l">
              <a:spcBef>
                <a:spcPct val="20000"/>
              </a:spcBef>
              <a:buChar char="•"/>
              <a:defRPr sz="2400">
                <a:solidFill>
                  <a:schemeClr val="tx1"/>
                </a:solidFill>
                <a:latin typeface="Times New Roman" pitchFamily="18" charset="0"/>
              </a:defRPr>
            </a:lvl3pPr>
            <a:lvl4pPr marL="1600200" indent="-228600" algn="l">
              <a:spcBef>
                <a:spcPct val="20000"/>
              </a:spcBef>
              <a:buChar char="–"/>
              <a:defRPr sz="2000">
                <a:solidFill>
                  <a:schemeClr val="tx1"/>
                </a:solidFill>
                <a:latin typeface="Times New Roman" pitchFamily="18" charset="0"/>
              </a:defRPr>
            </a:lvl4pPr>
            <a:lvl5pPr marL="2057400" indent="-228600" algn="l">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a:spcBef>
                <a:spcPct val="0"/>
              </a:spcBef>
              <a:buFontTx/>
              <a:buNone/>
            </a:pPr>
            <a:r>
              <a:rPr lang="en-GB" altLang="en-US" sz="2000" dirty="0">
                <a:latin typeface="Tahoma" panose="020B0604030504040204" pitchFamily="34" charset="0"/>
                <a:ea typeface="Tahoma" panose="020B0604030504040204" pitchFamily="34" charset="0"/>
                <a:cs typeface="Tahoma" panose="020B0604030504040204" pitchFamily="34" charset="0"/>
              </a:rPr>
              <a:t>Cognitive behavioural therapy (CBT) is used to help solve problems in people's lives, such as anxiety, depression, post-traumatic stress disorder (PTSD) or drug misuse. CBT was developed from two earlier types of psychotherapy:</a:t>
            </a:r>
          </a:p>
          <a:p>
            <a:pPr>
              <a:spcBef>
                <a:spcPct val="0"/>
              </a:spcBef>
              <a:buFontTx/>
              <a:buNone/>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marL="457200" indent="-457200">
              <a:spcBef>
                <a:spcPct val="0"/>
              </a:spcBef>
              <a:buFont typeface="+mj-lt"/>
              <a:buAutoNum type="arabicPeriod"/>
            </a:pPr>
            <a:r>
              <a:rPr lang="en-GB" altLang="en-US" sz="2000" dirty="0">
                <a:latin typeface="Tahoma" panose="020B0604030504040204" pitchFamily="34" charset="0"/>
                <a:ea typeface="Tahoma" panose="020B0604030504040204" pitchFamily="34" charset="0"/>
                <a:cs typeface="Tahoma" panose="020B0604030504040204" pitchFamily="34" charset="0"/>
              </a:rPr>
              <a:t>Cognitive therapy, designed to change people's thoughts, beliefs, attitudes and expectations. (i.e. Changing negative thoughts to positive) Includes Stress </a:t>
            </a:r>
            <a:r>
              <a:rPr lang="en-GB" altLang="en-US" sz="2000" dirty="0" err="1">
                <a:latin typeface="Tahoma" panose="020B0604030504040204" pitchFamily="34" charset="0"/>
                <a:ea typeface="Tahoma" panose="020B0604030504040204" pitchFamily="34" charset="0"/>
                <a:cs typeface="Tahoma" panose="020B0604030504040204" pitchFamily="34" charset="0"/>
              </a:rPr>
              <a:t>Innoculation</a:t>
            </a:r>
            <a:r>
              <a:rPr lang="en-GB" altLang="en-US" sz="2000" dirty="0">
                <a:latin typeface="Tahoma" panose="020B0604030504040204" pitchFamily="34" charset="0"/>
                <a:ea typeface="Tahoma" panose="020B0604030504040204" pitchFamily="34" charset="0"/>
                <a:cs typeface="Tahoma" panose="020B0604030504040204" pitchFamily="34" charset="0"/>
              </a:rPr>
              <a:t> and Hardiness training (both cognitive methods)</a:t>
            </a:r>
          </a:p>
          <a:p>
            <a:pPr marL="457200" indent="-457200">
              <a:spcBef>
                <a:spcPct val="0"/>
              </a:spcBef>
              <a:buFont typeface="+mj-lt"/>
              <a:buAutoNum type="arabicPeriod"/>
            </a:pPr>
            <a:r>
              <a:rPr lang="en-GB" altLang="en-US" sz="2000" dirty="0">
                <a:latin typeface="Tahoma" panose="020B0604030504040204" pitchFamily="34" charset="0"/>
                <a:ea typeface="Tahoma" panose="020B0604030504040204" pitchFamily="34" charset="0"/>
                <a:cs typeface="Tahoma" panose="020B0604030504040204" pitchFamily="34" charset="0"/>
              </a:rPr>
              <a:t>Behavioural therapy (designed to change how people acted/behaved).</a:t>
            </a:r>
          </a:p>
          <a:p>
            <a:pPr>
              <a:spcBef>
                <a:spcPct val="0"/>
              </a:spcBef>
              <a:buFontTx/>
              <a:buNone/>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a:spcBef>
                <a:spcPct val="0"/>
              </a:spcBef>
              <a:buFontTx/>
              <a:buNone/>
            </a:pPr>
            <a:r>
              <a:rPr lang="en-GB" altLang="en-US" sz="2000" dirty="0">
                <a:latin typeface="Tahoma" panose="020B0604030504040204" pitchFamily="34" charset="0"/>
                <a:ea typeface="Tahoma" panose="020B0604030504040204" pitchFamily="34" charset="0"/>
                <a:cs typeface="Tahoma" panose="020B0604030504040204" pitchFamily="34" charset="0"/>
              </a:rPr>
              <a:t>American psychotherapist Aaron Beck developed CBT believing that the way we think about a situation affects how we act but also that our actions/behaviours can affect how we think and feel. </a:t>
            </a:r>
          </a:p>
          <a:p>
            <a:pPr>
              <a:spcBef>
                <a:spcPct val="0"/>
              </a:spcBef>
              <a:buFontTx/>
              <a:buNone/>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a:spcBef>
                <a:spcPct val="0"/>
              </a:spcBef>
              <a:buFontTx/>
              <a:buNone/>
            </a:pPr>
            <a:r>
              <a:rPr lang="en-GB" altLang="en-US" sz="2000" dirty="0">
                <a:latin typeface="Tahoma" panose="020B0604030504040204" pitchFamily="34" charset="0"/>
                <a:ea typeface="Tahoma" panose="020B0604030504040204" pitchFamily="34" charset="0"/>
                <a:cs typeface="Tahoma" panose="020B0604030504040204" pitchFamily="34" charset="0"/>
              </a:rPr>
              <a:t>It is therefore necessary to change both the act of thinking and behaviour at the same time. This is known as cognitive behavioural therapy. CBT says that your problems are often created by you. It is not the situation itself that is making you unhappy, but how you think about it and how you react to it.</a:t>
            </a:r>
          </a:p>
          <a:p>
            <a:pPr>
              <a:spcBef>
                <a:spcPct val="0"/>
              </a:spcBef>
              <a:buFontTx/>
              <a:buNone/>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a:spcBef>
                <a:spcPct val="0"/>
              </a:spcBef>
              <a:buFontTx/>
              <a:buNone/>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a:spcBef>
                <a:spcPct val="0"/>
              </a:spcBef>
              <a:buFontTx/>
              <a:buNone/>
            </a:pPr>
            <a:endParaRPr lang="en-GB" altLang="en-US" sz="2000" dirty="0">
              <a:latin typeface="Tahoma" panose="020B0604030504040204" pitchFamily="34" charset="0"/>
              <a:ea typeface="Tahoma" panose="020B0604030504040204" pitchFamily="34" charset="0"/>
              <a:cs typeface="Tahoma" panose="020B0604030504040204" pitchFamily="34" charset="0"/>
            </a:endParaRPr>
          </a:p>
          <a:p>
            <a:pPr>
              <a:spcBef>
                <a:spcPct val="0"/>
              </a:spcBef>
              <a:buFontTx/>
              <a:buNone/>
            </a:pPr>
            <a:r>
              <a:rPr lang="en-GB" altLang="en-US" sz="2000" dirty="0">
                <a:latin typeface="Tahoma" panose="020B0604030504040204" pitchFamily="34" charset="0"/>
                <a:ea typeface="Tahoma" panose="020B0604030504040204" pitchFamily="34" charset="0"/>
                <a:cs typeface="Tahoma" panose="020B0604030504040204" pitchFamily="34" charset="0"/>
              </a:rPr>
              <a:t>   </a:t>
            </a:r>
          </a:p>
        </p:txBody>
      </p:sp>
    </p:spTree>
    <p:extLst>
      <p:ext uri="{BB962C8B-B14F-4D97-AF65-F5344CB8AC3E}">
        <p14:creationId xmlns:p14="http://schemas.microsoft.com/office/powerpoint/2010/main" val="328451659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276482"/>
                                        </p:tgtEl>
                                        <p:attrNameLst>
                                          <p:attrName>style.visibility</p:attrName>
                                        </p:attrNameLst>
                                      </p:cBhvr>
                                      <p:to>
                                        <p:strVal val="visible"/>
                                      </p:to>
                                    </p:set>
                                    <p:anim calcmode="discrete" valueType="clr">
                                      <p:cBhvr override="childStyle">
                                        <p:cTn id="7" dur="80"/>
                                        <p:tgtEl>
                                          <p:spTgt spid="27648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482"/>
                                        </p:tgtEl>
                                        <p:attrNameLst>
                                          <p:attrName>fillcolor</p:attrName>
                                        </p:attrNameLst>
                                      </p:cBhvr>
                                      <p:tavLst>
                                        <p:tav tm="0">
                                          <p:val>
                                            <p:clrVal>
                                              <a:schemeClr val="accent2"/>
                                            </p:clrVal>
                                          </p:val>
                                        </p:tav>
                                        <p:tav tm="50000">
                                          <p:val>
                                            <p:clrVal>
                                              <a:schemeClr val="hlink"/>
                                            </p:clrVal>
                                          </p:val>
                                        </p:tav>
                                      </p:tavLst>
                                    </p:anim>
                                    <p:set>
                                      <p:cBhvr>
                                        <p:cTn id="9" dur="80"/>
                                        <p:tgtEl>
                                          <p:spTgt spid="276482"/>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276526">
                                            <p:txEl>
                                              <p:pRg st="0" end="0"/>
                                            </p:txEl>
                                          </p:spTgt>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276526">
                                            <p:txEl>
                                              <p:pRg st="2" end="2"/>
                                            </p:txEl>
                                          </p:spTgt>
                                        </p:tgtEl>
                                        <p:attrNameLst>
                                          <p:attrName>style.visibility</p:attrName>
                                        </p:attrNameLst>
                                      </p:cBhvr>
                                      <p:to>
                                        <p:strVal val="visible"/>
                                      </p:to>
                                    </p:set>
                                    <p:anim calcmode="lin" valueType="num">
                                      <p:cBhvr additive="base">
                                        <p:cTn id="18" dur="500" fill="hold"/>
                                        <p:tgtEl>
                                          <p:spTgt spid="276526">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2765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276526">
                                            <p:txEl>
                                              <p:pRg st="3" end="3"/>
                                            </p:txEl>
                                          </p:spTgt>
                                        </p:tgtEl>
                                        <p:attrNameLst>
                                          <p:attrName>style.visibility</p:attrName>
                                        </p:attrNameLst>
                                      </p:cBhvr>
                                      <p:to>
                                        <p:strVal val="visible"/>
                                      </p:to>
                                    </p:set>
                                    <p:anim calcmode="lin" valueType="num">
                                      <p:cBhvr additive="base">
                                        <p:cTn id="24" dur="500" fill="hold"/>
                                        <p:tgtEl>
                                          <p:spTgt spid="276526">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27652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276526">
                                            <p:txEl>
                                              <p:pRg st="5" end="5"/>
                                            </p:txEl>
                                          </p:spTgt>
                                        </p:tgtEl>
                                        <p:attrNameLst>
                                          <p:attrName>style.visibility</p:attrName>
                                        </p:attrNameLst>
                                      </p:cBhvr>
                                      <p:to>
                                        <p:strVal val="visible"/>
                                      </p:to>
                                    </p:set>
                                    <p:anim calcmode="lin" valueType="num">
                                      <p:cBhvr additive="base">
                                        <p:cTn id="30" dur="500" fill="hold"/>
                                        <p:tgtEl>
                                          <p:spTgt spid="276526">
                                            <p:txEl>
                                              <p:pRg st="5" end="5"/>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27652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276526">
                                            <p:txEl>
                                              <p:pRg st="7" end="7"/>
                                            </p:txEl>
                                          </p:spTgt>
                                        </p:tgtEl>
                                        <p:attrNameLst>
                                          <p:attrName>style.visibility</p:attrName>
                                        </p:attrNameLst>
                                      </p:cBhvr>
                                      <p:to>
                                        <p:strVal val="visible"/>
                                      </p:to>
                                    </p:set>
                                    <p:anim calcmode="lin" valueType="num">
                                      <p:cBhvr additive="base">
                                        <p:cTn id="36" dur="500" fill="hold"/>
                                        <p:tgtEl>
                                          <p:spTgt spid="276526">
                                            <p:txEl>
                                              <p:pRg st="7" end="7"/>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7652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276526">
                                            <p:txEl>
                                              <p:pRg st="11" end="11"/>
                                            </p:txEl>
                                          </p:spTgt>
                                        </p:tgtEl>
                                        <p:attrNameLst>
                                          <p:attrName>style.visibility</p:attrName>
                                        </p:attrNameLst>
                                      </p:cBhvr>
                                      <p:to>
                                        <p:strVal val="visible"/>
                                      </p:to>
                                    </p:set>
                                    <p:anim calcmode="lin" valueType="num">
                                      <p:cBhvr additive="base">
                                        <p:cTn id="42" dur="500" fill="hold"/>
                                        <p:tgtEl>
                                          <p:spTgt spid="276526">
                                            <p:txEl>
                                              <p:pRg st="11" end="11"/>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276526">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2" grpId="0"/>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3731" name="Rectangle 2"/>
          <p:cNvSpPr>
            <a:spLocks noGrp="1" noChangeArrowheads="1"/>
          </p:cNvSpPr>
          <p:nvPr>
            <p:ph type="title"/>
          </p:nvPr>
        </p:nvSpPr>
        <p:spPr>
          <a:xfrm>
            <a:off x="1138882" y="121630"/>
            <a:ext cx="9905998" cy="1147130"/>
          </a:xfrm>
        </p:spPr>
        <p:txBody>
          <a:bodyPr/>
          <a:lstStyle/>
          <a:p>
            <a:r>
              <a:rPr lang="en-GB" altLang="en-US" dirty="0"/>
              <a:t>Effectiveness of CBT</a:t>
            </a:r>
          </a:p>
        </p:txBody>
      </p:sp>
      <p:sp>
        <p:nvSpPr>
          <p:cNvPr id="343043" name="Rectangle 3"/>
          <p:cNvSpPr>
            <a:spLocks noGrp="1" noChangeArrowheads="1"/>
          </p:cNvSpPr>
          <p:nvPr>
            <p:ph type="body" idx="1"/>
          </p:nvPr>
        </p:nvSpPr>
        <p:spPr>
          <a:xfrm>
            <a:off x="543697" y="1268760"/>
            <a:ext cx="11158152" cy="5257800"/>
          </a:xfrm>
        </p:spPr>
        <p:txBody>
          <a:bodyPr>
            <a:normAutofit/>
          </a:bodyPr>
          <a:lstStyle/>
          <a:p>
            <a:pPr algn="ctr"/>
            <a:r>
              <a:rPr lang="en-GB" altLang="en-US" dirty="0">
                <a:latin typeface="Arial Unicode MS" pitchFamily="34" charset="-128"/>
              </a:rPr>
              <a:t>CBT is often favoured over other therapies because it aims to get rid of the problem not just the symptoms.</a:t>
            </a:r>
          </a:p>
          <a:p>
            <a:pPr algn="ctr"/>
            <a:r>
              <a:rPr lang="en-GB" altLang="en-US" dirty="0">
                <a:latin typeface="Arial Unicode MS" pitchFamily="34" charset="-128"/>
              </a:rPr>
              <a:t>Evans (1992)  CBT is at least as good as drug therapy in preventing a relapse</a:t>
            </a:r>
          </a:p>
          <a:p>
            <a:pPr algn="ctr"/>
            <a:r>
              <a:rPr lang="en-GB" altLang="en-US" dirty="0">
                <a:latin typeface="Arial Unicode MS" pitchFamily="34" charset="-128"/>
              </a:rPr>
              <a:t>Keller (2001) combination of CBT and drug therapy more effective than either therapy alone</a:t>
            </a:r>
          </a:p>
          <a:p>
            <a:pPr algn="ctr"/>
            <a:r>
              <a:rPr lang="en-GB" altLang="en-US" dirty="0">
                <a:latin typeface="Arial Unicode MS" pitchFamily="34" charset="-128"/>
              </a:rPr>
              <a:t>Butler (2006) effectiveness depends on the disorder.  When the problem is severe, a combination of drugs and CBT is best.  E.g. Drugs may reduce disturbed thoughts of Schizophrenics allowing CBT to be used effectively.</a:t>
            </a:r>
          </a:p>
        </p:txBody>
      </p:sp>
    </p:spTree>
    <p:extLst>
      <p:ext uri="{BB962C8B-B14F-4D97-AF65-F5344CB8AC3E}">
        <p14:creationId xmlns:p14="http://schemas.microsoft.com/office/powerpoint/2010/main" val="14711694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43043">
                                            <p:txEl>
                                              <p:pRg st="0" end="0"/>
                                            </p:txEl>
                                          </p:spTgt>
                                        </p:tgtEl>
                                        <p:attrNameLst>
                                          <p:attrName>style.visibility</p:attrName>
                                        </p:attrNameLst>
                                      </p:cBhvr>
                                      <p:to>
                                        <p:strVal val="visible"/>
                                      </p:to>
                                    </p:set>
                                    <p:anim calcmode="lin" valueType="num">
                                      <p:cBhvr additive="base">
                                        <p:cTn id="7" dur="500" fill="hold"/>
                                        <p:tgtEl>
                                          <p:spTgt spid="3430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430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43043">
                                            <p:txEl>
                                              <p:pRg st="1" end="1"/>
                                            </p:txEl>
                                          </p:spTgt>
                                        </p:tgtEl>
                                        <p:attrNameLst>
                                          <p:attrName>style.visibility</p:attrName>
                                        </p:attrNameLst>
                                      </p:cBhvr>
                                      <p:to>
                                        <p:strVal val="visible"/>
                                      </p:to>
                                    </p:set>
                                    <p:anim calcmode="lin" valueType="num">
                                      <p:cBhvr additive="base">
                                        <p:cTn id="13" dur="500" fill="hold"/>
                                        <p:tgtEl>
                                          <p:spTgt spid="3430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430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343043">
                                            <p:txEl>
                                              <p:pRg st="2" end="2"/>
                                            </p:txEl>
                                          </p:spTgt>
                                        </p:tgtEl>
                                        <p:attrNameLst>
                                          <p:attrName>style.visibility</p:attrName>
                                        </p:attrNameLst>
                                      </p:cBhvr>
                                      <p:to>
                                        <p:strVal val="visible"/>
                                      </p:to>
                                    </p:set>
                                    <p:anim calcmode="lin" valueType="num">
                                      <p:cBhvr additive="base">
                                        <p:cTn id="19" dur="500" fill="hold"/>
                                        <p:tgtEl>
                                          <p:spTgt spid="3430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430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343043">
                                            <p:txEl>
                                              <p:pRg st="3" end="3"/>
                                            </p:txEl>
                                          </p:spTgt>
                                        </p:tgtEl>
                                        <p:attrNameLst>
                                          <p:attrName>style.visibility</p:attrName>
                                        </p:attrNameLst>
                                      </p:cBhvr>
                                      <p:to>
                                        <p:strVal val="visible"/>
                                      </p:to>
                                    </p:set>
                                    <p:anim calcmode="lin" valueType="num">
                                      <p:cBhvr additive="base">
                                        <p:cTn id="25" dur="500" fill="hold"/>
                                        <p:tgtEl>
                                          <p:spTgt spid="3430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4304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3232343" y="135342"/>
            <a:ext cx="5694359" cy="850106"/>
          </a:xfrm>
        </p:spPr>
        <p:txBody>
          <a:bodyPr>
            <a:normAutofit/>
          </a:bodyPr>
          <a:lstStyle/>
          <a:p>
            <a:r>
              <a:rPr lang="en-GB" u="sng" dirty="0"/>
              <a:t>Rational Emotive Therapy</a:t>
            </a:r>
          </a:p>
        </p:txBody>
      </p:sp>
      <p:sp>
        <p:nvSpPr>
          <p:cNvPr id="3" name="Content Placeholder 2"/>
          <p:cNvSpPr>
            <a:spLocks noGrp="1"/>
          </p:cNvSpPr>
          <p:nvPr>
            <p:ph idx="1"/>
          </p:nvPr>
        </p:nvSpPr>
        <p:spPr>
          <a:xfrm>
            <a:off x="1013253" y="980728"/>
            <a:ext cx="10132541" cy="5688632"/>
          </a:xfrm>
        </p:spPr>
        <p:txBody>
          <a:bodyPr>
            <a:normAutofit lnSpcReduction="10000"/>
          </a:bodyPr>
          <a:lstStyle/>
          <a:p>
            <a:pPr marL="36576" indent="0">
              <a:buNone/>
            </a:pPr>
            <a:r>
              <a:rPr lang="en-GB" dirty="0"/>
              <a:t>Albert Ellis (1962) argued that anxiety and depression occur as the end points in a 3 point sequence</a:t>
            </a:r>
          </a:p>
          <a:p>
            <a:pPr marL="36576" indent="0">
              <a:buNone/>
            </a:pPr>
            <a:endParaRPr lang="en-GB" dirty="0"/>
          </a:p>
          <a:p>
            <a:pPr marL="36576" indent="0">
              <a:buNone/>
            </a:pPr>
            <a:endParaRPr lang="en-GB" dirty="0"/>
          </a:p>
          <a:p>
            <a:pPr marL="36576" indent="0">
              <a:buNone/>
            </a:pPr>
            <a:endParaRPr lang="en-GB" dirty="0"/>
          </a:p>
          <a:p>
            <a:pPr marL="36576" indent="0">
              <a:buNone/>
            </a:pPr>
            <a:endParaRPr lang="en-GB" dirty="0"/>
          </a:p>
          <a:p>
            <a:pPr marL="36576" indent="0">
              <a:buNone/>
            </a:pPr>
            <a:endParaRPr lang="en-GB" dirty="0"/>
          </a:p>
          <a:p>
            <a:pPr marL="36576" indent="0">
              <a:buNone/>
            </a:pPr>
            <a:r>
              <a:rPr lang="en-GB" dirty="0"/>
              <a:t>According to this A-B-C model, anxiety and depression are caused by the irrational thoughts that follow from the occurrence of unpleasant events</a:t>
            </a:r>
          </a:p>
          <a:p>
            <a:pPr marL="36576" indent="0">
              <a:buNone/>
            </a:pPr>
            <a:r>
              <a:rPr lang="en-GB" dirty="0"/>
              <a:t>The interpretations that are produced at point B depend on the individuals belief system</a:t>
            </a:r>
          </a:p>
        </p:txBody>
      </p:sp>
      <p:graphicFrame>
        <p:nvGraphicFramePr>
          <p:cNvPr id="4" name="Diagram 3"/>
          <p:cNvGraphicFramePr/>
          <p:nvPr/>
        </p:nvGraphicFramePr>
        <p:xfrm>
          <a:off x="1775520" y="1248338"/>
          <a:ext cx="8496944" cy="42800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1985120" y="2132856"/>
            <a:ext cx="324128" cy="369332"/>
          </a:xfrm>
          <a:prstGeom prst="rect">
            <a:avLst/>
          </a:prstGeom>
          <a:noFill/>
        </p:spPr>
        <p:txBody>
          <a:bodyPr wrap="none" rtlCol="0">
            <a:spAutoFit/>
          </a:bodyPr>
          <a:lstStyle/>
          <a:p>
            <a:r>
              <a:rPr lang="en-GB" dirty="0"/>
              <a:t>A</a:t>
            </a:r>
          </a:p>
        </p:txBody>
      </p:sp>
      <p:sp>
        <p:nvSpPr>
          <p:cNvPr id="6" name="TextBox 5"/>
          <p:cNvSpPr txBox="1"/>
          <p:nvPr/>
        </p:nvSpPr>
        <p:spPr>
          <a:xfrm>
            <a:off x="5145415" y="2132856"/>
            <a:ext cx="300082" cy="369332"/>
          </a:xfrm>
          <a:prstGeom prst="rect">
            <a:avLst/>
          </a:prstGeom>
          <a:noFill/>
        </p:spPr>
        <p:txBody>
          <a:bodyPr wrap="none" rtlCol="0">
            <a:spAutoFit/>
          </a:bodyPr>
          <a:lstStyle/>
          <a:p>
            <a:r>
              <a:rPr lang="en-GB" dirty="0"/>
              <a:t>B</a:t>
            </a:r>
          </a:p>
        </p:txBody>
      </p:sp>
      <p:sp>
        <p:nvSpPr>
          <p:cNvPr id="7" name="TextBox 6"/>
          <p:cNvSpPr txBox="1"/>
          <p:nvPr/>
        </p:nvSpPr>
        <p:spPr>
          <a:xfrm>
            <a:off x="7792519" y="2112988"/>
            <a:ext cx="324128" cy="369332"/>
          </a:xfrm>
          <a:prstGeom prst="rect">
            <a:avLst/>
          </a:prstGeom>
          <a:noFill/>
        </p:spPr>
        <p:txBody>
          <a:bodyPr wrap="none" rtlCol="0">
            <a:spAutoFit/>
          </a:bodyPr>
          <a:lstStyle/>
          <a:p>
            <a:r>
              <a:rPr lang="en-GB" dirty="0"/>
              <a:t>C</a:t>
            </a:r>
          </a:p>
        </p:txBody>
      </p:sp>
    </p:spTree>
    <p:extLst>
      <p:ext uri="{BB962C8B-B14F-4D97-AF65-F5344CB8AC3E}">
        <p14:creationId xmlns:p14="http://schemas.microsoft.com/office/powerpoint/2010/main" val="374375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1000"/>
                                        <p:tgtEl>
                                          <p:spTgt spid="3">
                                            <p:txEl>
                                              <p:pRg st="6" end="6"/>
                                            </p:txEl>
                                          </p:spTgt>
                                        </p:tgtEl>
                                      </p:cBhvr>
                                    </p:animEffect>
                                    <p:anim calcmode="lin" valueType="num">
                                      <p:cBhvr>
                                        <p:cTn id="3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Effect transition="in" filter="fade">
                                      <p:cBhvr>
                                        <p:cTn id="41" dur="1000"/>
                                        <p:tgtEl>
                                          <p:spTgt spid="3">
                                            <p:txEl>
                                              <p:pRg st="7" end="7"/>
                                            </p:txEl>
                                          </p:spTgt>
                                        </p:tgtEl>
                                      </p:cBhvr>
                                    </p:animEffect>
                                    <p:anim calcmode="lin" valueType="num">
                                      <p:cBhvr>
                                        <p:cTn id="4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5" grpId="0"/>
      <p:bldP spid="6" grpId="0"/>
      <p:bldP spid="7" grpId="0"/>
    </p:bldLst>
  </p:timing>
</p:sld>
</file>

<file path=ppt/slides/slide3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7467600" cy="850106"/>
          </a:xfrm>
        </p:spPr>
        <p:txBody>
          <a:bodyPr>
            <a:normAutofit/>
          </a:bodyPr>
          <a:lstStyle/>
          <a:p>
            <a:r>
              <a:rPr lang="en-GB" sz="3200" u="sng" dirty="0"/>
              <a:t>Rational Emotive Therapy - </a:t>
            </a:r>
            <a:r>
              <a:rPr lang="en-GB" sz="3200" u="sng" dirty="0" err="1"/>
              <a:t>cont</a:t>
            </a:r>
            <a:endParaRPr lang="en-GB" sz="3200" u="sng" dirty="0"/>
          </a:p>
        </p:txBody>
      </p:sp>
      <p:sp>
        <p:nvSpPr>
          <p:cNvPr id="3" name="Content Placeholder 2"/>
          <p:cNvSpPr>
            <a:spLocks noGrp="1"/>
          </p:cNvSpPr>
          <p:nvPr>
            <p:ph idx="1"/>
          </p:nvPr>
        </p:nvSpPr>
        <p:spPr>
          <a:xfrm>
            <a:off x="766118" y="1856581"/>
            <a:ext cx="10416746" cy="5001419"/>
          </a:xfrm>
        </p:spPr>
        <p:txBody>
          <a:bodyPr/>
          <a:lstStyle/>
          <a:p>
            <a:pPr marL="36576" indent="0">
              <a:buNone/>
            </a:pPr>
            <a:r>
              <a:rPr lang="en-GB" dirty="0"/>
              <a:t>In 1962 Ellis developed rational-emotive therapy as a way of removing irrational and self-defeating thoughts and replacing them with more rational and positive ones</a:t>
            </a:r>
          </a:p>
          <a:p>
            <a:pPr marL="36576" indent="0">
              <a:buNone/>
            </a:pPr>
            <a:endParaRPr lang="en-GB" dirty="0"/>
          </a:p>
          <a:p>
            <a:pPr marL="36576" indent="0">
              <a:buNone/>
            </a:pPr>
            <a:r>
              <a:rPr lang="en-GB" dirty="0"/>
              <a:t>Encouraged to create a point D – a system that allows them to interpret life’s events in ways that do not cause them emotional distress.</a:t>
            </a:r>
          </a:p>
        </p:txBody>
      </p:sp>
    </p:spTree>
    <p:extLst>
      <p:ext uri="{BB962C8B-B14F-4D97-AF65-F5344CB8AC3E}">
        <p14:creationId xmlns:p14="http://schemas.microsoft.com/office/powerpoint/2010/main" val="554883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p:cNvSpPr>
            <a:spLocks noGrp="1"/>
          </p:cNvSpPr>
          <p:nvPr>
            <p:ph type="title"/>
          </p:nvPr>
        </p:nvSpPr>
        <p:spPr>
          <a:xfrm>
            <a:off x="873139" y="329381"/>
            <a:ext cx="10589740" cy="939378"/>
          </a:xfrm>
        </p:spPr>
        <p:txBody>
          <a:bodyPr>
            <a:noAutofit/>
          </a:bodyPr>
          <a:lstStyle/>
          <a:p>
            <a:pPr algn="ctr"/>
            <a:r>
              <a:rPr lang="en-GB" sz="2400" dirty="0"/>
              <a:t>Rationale emotive therapy starts with the therapist making patients aware of the self-defeating nature of many of their beliefs.</a:t>
            </a:r>
          </a:p>
        </p:txBody>
      </p:sp>
      <p:sp>
        <p:nvSpPr>
          <p:cNvPr id="5" name="Text Placeholder 4"/>
          <p:cNvSpPr>
            <a:spLocks noGrp="1"/>
          </p:cNvSpPr>
          <p:nvPr>
            <p:ph type="body" idx="1"/>
          </p:nvPr>
        </p:nvSpPr>
        <p:spPr>
          <a:xfrm>
            <a:off x="805673" y="1520787"/>
            <a:ext cx="5158593" cy="1656184"/>
          </a:xfrm>
        </p:spPr>
        <p:txBody>
          <a:bodyPr>
            <a:normAutofit/>
          </a:bodyPr>
          <a:lstStyle/>
          <a:p>
            <a:pPr algn="ctr"/>
            <a:r>
              <a:rPr lang="en-GB" b="0" dirty="0">
                <a:solidFill>
                  <a:schemeClr val="tx1"/>
                </a:solidFill>
              </a:rPr>
              <a:t>Patients are then encouraged to ask themselves questions to discover if beliefs are rational or logical…</a:t>
            </a:r>
          </a:p>
        </p:txBody>
      </p:sp>
      <p:sp>
        <p:nvSpPr>
          <p:cNvPr id="7" name="Text Placeholder 6"/>
          <p:cNvSpPr>
            <a:spLocks noGrp="1"/>
          </p:cNvSpPr>
          <p:nvPr>
            <p:ph type="body" sz="half" idx="3"/>
          </p:nvPr>
        </p:nvSpPr>
        <p:spPr>
          <a:xfrm>
            <a:off x="6168009" y="1520787"/>
            <a:ext cx="5158593" cy="1288520"/>
          </a:xfrm>
        </p:spPr>
        <p:txBody>
          <a:bodyPr>
            <a:normAutofit/>
          </a:bodyPr>
          <a:lstStyle/>
          <a:p>
            <a:pPr algn="ctr"/>
            <a:r>
              <a:rPr lang="en-GB" dirty="0"/>
              <a:t>Patients taught to replace their faulty &amp; irrational beliefs with more realistic ones…</a:t>
            </a:r>
          </a:p>
        </p:txBody>
      </p:sp>
      <p:sp>
        <p:nvSpPr>
          <p:cNvPr id="6" name="Content Placeholder 5"/>
          <p:cNvSpPr>
            <a:spLocks noGrp="1"/>
          </p:cNvSpPr>
          <p:nvPr>
            <p:ph sz="quarter" idx="2"/>
          </p:nvPr>
        </p:nvSpPr>
        <p:spPr>
          <a:xfrm>
            <a:off x="805673" y="3429000"/>
            <a:ext cx="5290327" cy="3293691"/>
          </a:xfrm>
        </p:spPr>
        <p:txBody>
          <a:bodyPr>
            <a:normAutofit/>
          </a:bodyPr>
          <a:lstStyle/>
          <a:p>
            <a:r>
              <a:rPr lang="en-GB" sz="2000" dirty="0"/>
              <a:t>Why do I have to be liked by everybody?</a:t>
            </a:r>
          </a:p>
          <a:p>
            <a:r>
              <a:rPr lang="en-GB" sz="2000" dirty="0"/>
              <a:t>Why is it so terrible if I cant have my own way all the time?</a:t>
            </a:r>
          </a:p>
          <a:p>
            <a:r>
              <a:rPr lang="en-GB" sz="2000" dirty="0"/>
              <a:t>Does it really matter if I am not competent in every way?</a:t>
            </a:r>
          </a:p>
        </p:txBody>
      </p:sp>
      <p:sp>
        <p:nvSpPr>
          <p:cNvPr id="8" name="Content Placeholder 7"/>
          <p:cNvSpPr>
            <a:spLocks noGrp="1"/>
          </p:cNvSpPr>
          <p:nvPr>
            <p:ph sz="quarter" idx="4"/>
          </p:nvPr>
        </p:nvSpPr>
        <p:spPr>
          <a:xfrm>
            <a:off x="6031732" y="3429000"/>
            <a:ext cx="5533840" cy="3365699"/>
          </a:xfrm>
        </p:spPr>
        <p:txBody>
          <a:bodyPr>
            <a:normAutofit/>
          </a:bodyPr>
          <a:lstStyle/>
          <a:p>
            <a:r>
              <a:rPr lang="en-GB" sz="2000" dirty="0"/>
              <a:t>It is impossible to be liked by everybody, but most people like me</a:t>
            </a:r>
          </a:p>
          <a:p>
            <a:r>
              <a:rPr lang="en-GB" sz="2000" dirty="0"/>
              <a:t>My life can be happy even if I sometimes can’t do what I want</a:t>
            </a:r>
          </a:p>
          <a:p>
            <a:r>
              <a:rPr lang="en-GB" sz="2000" dirty="0"/>
              <a:t>I will strive to be fairly competent, and accept that that perfection cannot be achieved.</a:t>
            </a:r>
          </a:p>
        </p:txBody>
      </p:sp>
    </p:spTree>
    <p:extLst>
      <p:ext uri="{BB962C8B-B14F-4D97-AF65-F5344CB8AC3E}">
        <p14:creationId xmlns:p14="http://schemas.microsoft.com/office/powerpoint/2010/main" val="2140675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additive="base">
                                        <p:cTn id="13"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0" end="0"/>
                                            </p:txEl>
                                          </p:spTgt>
                                        </p:tgtEl>
                                        <p:attrNameLst>
                                          <p:attrName>style.visibility</p:attrName>
                                        </p:attrNameLst>
                                      </p:cBhvr>
                                      <p:to>
                                        <p:strVal val="visible"/>
                                      </p:to>
                                    </p:set>
                                    <p:anim calcmode="lin" valueType="num">
                                      <p:cBhvr additive="base">
                                        <p:cTn id="19"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1" end="1"/>
                                            </p:txEl>
                                          </p:spTgt>
                                        </p:tgtEl>
                                        <p:attrNameLst>
                                          <p:attrName>style.visibility</p:attrName>
                                        </p:attrNameLst>
                                      </p:cBhvr>
                                      <p:to>
                                        <p:strVal val="visible"/>
                                      </p:to>
                                    </p:set>
                                    <p:anim calcmode="lin" valueType="num">
                                      <p:cBhvr additive="base">
                                        <p:cTn id="2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 calcmode="lin" valueType="num">
                                      <p:cBhvr additive="base">
                                        <p:cTn id="3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8">
                                            <p:txEl>
                                              <p:pRg st="0" end="0"/>
                                            </p:txEl>
                                          </p:spTgt>
                                        </p:tgtEl>
                                        <p:attrNameLst>
                                          <p:attrName>style.visibility</p:attrName>
                                        </p:attrNameLst>
                                      </p:cBhvr>
                                      <p:to>
                                        <p:strVal val="visible"/>
                                      </p:to>
                                    </p:set>
                                    <p:anim calcmode="lin" valueType="num">
                                      <p:cBhvr additive="base">
                                        <p:cTn id="4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xEl>
                                              <p:pRg st="1" end="1"/>
                                            </p:txEl>
                                          </p:spTgt>
                                        </p:tgtEl>
                                        <p:attrNameLst>
                                          <p:attrName>style.visibility</p:attrName>
                                        </p:attrNameLst>
                                      </p:cBhvr>
                                      <p:to>
                                        <p:strVal val="visible"/>
                                      </p:to>
                                    </p:set>
                                    <p:anim calcmode="lin" valueType="num">
                                      <p:cBhvr additive="base">
                                        <p:cTn id="49"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xEl>
                                              <p:pRg st="2" end="2"/>
                                            </p:txEl>
                                          </p:spTgt>
                                        </p:tgtEl>
                                        <p:attrNameLst>
                                          <p:attrName>style.visibility</p:attrName>
                                        </p:attrNameLst>
                                      </p:cBhvr>
                                      <p:to>
                                        <p:strVal val="visible"/>
                                      </p:to>
                                    </p:set>
                                    <p:anim calcmode="lin" valueType="num">
                                      <p:cBhvr additive="base">
                                        <p:cTn id="5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a:extLst>
              <a:ext uri="{FF2B5EF4-FFF2-40B4-BE49-F238E27FC236}">
                <a16:creationId xmlns:a16="http://schemas.microsoft.com/office/drawing/2014/main" id="{66E5EFAB-BC91-485E-A1E0-1FD62A92A9F1}"/>
              </a:ext>
            </a:extLst>
          </p:cNvPr>
          <p:cNvSpPr>
            <a:spLocks noGrp="1"/>
          </p:cNvSpPr>
          <p:nvPr>
            <p:ph type="title"/>
          </p:nvPr>
        </p:nvSpPr>
        <p:spPr>
          <a:xfrm>
            <a:off x="2136775" y="228600"/>
            <a:ext cx="8153400" cy="990600"/>
          </a:xfrm>
        </p:spPr>
        <p:txBody>
          <a:bodyPr/>
          <a:lstStyle/>
          <a:p>
            <a:r>
              <a:rPr lang="en-GB" altLang="en-US"/>
              <a:t>Evaluation….</a:t>
            </a:r>
          </a:p>
        </p:txBody>
      </p:sp>
      <p:pic>
        <p:nvPicPr>
          <p:cNvPr id="61443" name="Content Placeholder 6">
            <a:extLst>
              <a:ext uri="{FF2B5EF4-FFF2-40B4-BE49-F238E27FC236}">
                <a16:creationId xmlns:a16="http://schemas.microsoft.com/office/drawing/2014/main" id="{AD50E6EF-C099-4DE8-B932-1B8FD30884CB}"/>
              </a:ext>
            </a:extLst>
          </p:cNvPr>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075551" y="1698673"/>
            <a:ext cx="8040897" cy="3733274"/>
          </a:xfrm>
        </p:spPr>
      </p:pic>
    </p:spTree>
    <p:extLst>
      <p:ext uri="{BB962C8B-B14F-4D97-AF65-F5344CB8AC3E}">
        <p14:creationId xmlns:p14="http://schemas.microsoft.com/office/powerpoint/2010/main" val="2257570217"/>
      </p:ext>
    </p:extLst>
  </p:cSld>
  <p:clrMapOvr>
    <a:masterClrMapping/>
  </p:clrMapOvr>
  <p:transition spd="slow">
    <p:dissolv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1544" y="0"/>
            <a:ext cx="7467600" cy="1143000"/>
          </a:xfrm>
        </p:spPr>
        <p:txBody>
          <a:bodyPr/>
          <a:lstStyle/>
          <a:p>
            <a:r>
              <a:rPr lang="en-GB" dirty="0"/>
              <a:t>Evaluation – Strengths </a:t>
            </a:r>
          </a:p>
        </p:txBody>
      </p:sp>
      <p:sp>
        <p:nvSpPr>
          <p:cNvPr id="52227" name="Rectangle 3"/>
          <p:cNvSpPr>
            <a:spLocks noGrp="1" noChangeArrowheads="1"/>
          </p:cNvSpPr>
          <p:nvPr>
            <p:ph idx="1"/>
          </p:nvPr>
        </p:nvSpPr>
        <p:spPr>
          <a:xfrm>
            <a:off x="593124" y="764704"/>
            <a:ext cx="10960444" cy="5688632"/>
          </a:xfrm>
        </p:spPr>
        <p:txBody>
          <a:bodyPr>
            <a:normAutofit fontScale="92500" lnSpcReduction="20000"/>
          </a:bodyPr>
          <a:lstStyle/>
          <a:p>
            <a:pPr algn="ctr">
              <a:lnSpc>
                <a:spcPct val="80000"/>
              </a:lnSpc>
              <a:buFontTx/>
              <a:buNone/>
            </a:pPr>
            <a:endParaRPr lang="en-GB" altLang="en-US" sz="1800" b="1" i="1" u="sng" dirty="0"/>
          </a:p>
          <a:p>
            <a:pPr marL="379476" indent="-342900">
              <a:buFont typeface="+mj-lt"/>
              <a:buAutoNum type="arabicPeriod"/>
            </a:pPr>
            <a:r>
              <a:rPr lang="en-GB" altLang="en-US" sz="2200" i="1" dirty="0"/>
              <a:t>C</a:t>
            </a:r>
            <a:r>
              <a:rPr lang="en-GB" altLang="en-US" sz="2200" dirty="0"/>
              <a:t>oncentrates in current thought processes. It does not depend on the past history of the client, for example, recovering repressed memories from the unconscious. This is an advantage because details about a person’s past are often unclear, irrelevant, misleading and misremembered.</a:t>
            </a:r>
          </a:p>
          <a:p>
            <a:pPr marL="379476" indent="-342900">
              <a:buFont typeface="+mj-lt"/>
              <a:buAutoNum type="arabicPeriod"/>
            </a:pPr>
            <a:endParaRPr lang="en-GB" altLang="en-US" sz="2200" dirty="0"/>
          </a:p>
          <a:p>
            <a:pPr>
              <a:buFont typeface="+mj-lt"/>
              <a:buAutoNum type="arabicPeriod"/>
            </a:pPr>
            <a:r>
              <a:rPr lang="en-GB" altLang="en-US" sz="2200" dirty="0"/>
              <a:t>Cognitive Therapies, especially when used together with Behavioural Therapy, have a good success rate in helping clients. </a:t>
            </a:r>
          </a:p>
          <a:p>
            <a:pPr>
              <a:buFont typeface="+mj-lt"/>
              <a:buAutoNum type="arabicPeriod"/>
            </a:pPr>
            <a:endParaRPr lang="en-GB" altLang="en-US" sz="2200" dirty="0"/>
          </a:p>
          <a:p>
            <a:pPr>
              <a:buFont typeface="+mj-lt"/>
              <a:buAutoNum type="arabicPeriod"/>
            </a:pPr>
            <a:r>
              <a:rPr lang="en-GB" altLang="en-US" sz="2200" dirty="0"/>
              <a:t>It is a popular and much-used approach. Very effective in anxiety and depression.</a:t>
            </a:r>
          </a:p>
          <a:p>
            <a:pPr>
              <a:buFont typeface="+mj-lt"/>
              <a:buAutoNum type="arabicPeriod"/>
            </a:pPr>
            <a:endParaRPr lang="en-GB" altLang="en-US" sz="2200" dirty="0"/>
          </a:p>
          <a:p>
            <a:pPr marL="493776" indent="-457200">
              <a:buFont typeface="+mj-lt"/>
              <a:buAutoNum type="arabicPeriod"/>
            </a:pPr>
            <a:r>
              <a:rPr lang="en-GB" altLang="en-US" sz="2200" dirty="0"/>
              <a:t>It also empowers the individual to take responsibility for his own thinking processes by monitoring, evaluating and altering self-defeating thought processes.  Can use techniques for future problems.</a:t>
            </a:r>
          </a:p>
          <a:p>
            <a:pPr>
              <a:buFont typeface="+mj-lt"/>
              <a:buAutoNum type="arabicPeriod"/>
            </a:pPr>
            <a:endParaRPr lang="en-GB" altLang="en-US" sz="2200" dirty="0"/>
          </a:p>
          <a:p>
            <a:pPr>
              <a:buFont typeface="+mj-lt"/>
              <a:buAutoNum type="arabicPeriod"/>
            </a:pPr>
            <a:r>
              <a:rPr lang="en-GB" altLang="en-US" sz="2200" dirty="0"/>
              <a:t>Client can ‘cure’ themselves</a:t>
            </a:r>
          </a:p>
          <a:p>
            <a:pPr>
              <a:buFontTx/>
              <a:buNone/>
            </a:pPr>
            <a:endParaRPr lang="en-GB" altLang="en-US" sz="2000" i="1" dirty="0"/>
          </a:p>
        </p:txBody>
      </p:sp>
    </p:spTree>
    <p:extLst>
      <p:ext uri="{BB962C8B-B14F-4D97-AF65-F5344CB8AC3E}">
        <p14:creationId xmlns:p14="http://schemas.microsoft.com/office/powerpoint/2010/main" val="682726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2227">
                                            <p:txEl>
                                              <p:pRg st="1" end="1"/>
                                            </p:txEl>
                                          </p:spTgt>
                                        </p:tgtEl>
                                        <p:attrNameLst>
                                          <p:attrName>style.visibility</p:attrName>
                                        </p:attrNameLst>
                                      </p:cBhvr>
                                      <p:to>
                                        <p:strVal val="visible"/>
                                      </p:to>
                                    </p:set>
                                    <p:anim calcmode="lin" valueType="num">
                                      <p:cBhvr additive="base">
                                        <p:cTn id="7" dur="500" fill="hold"/>
                                        <p:tgtEl>
                                          <p:spTgt spid="5222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222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2227">
                                            <p:txEl>
                                              <p:pRg st="3" end="3"/>
                                            </p:txEl>
                                          </p:spTgt>
                                        </p:tgtEl>
                                        <p:attrNameLst>
                                          <p:attrName>style.visibility</p:attrName>
                                        </p:attrNameLst>
                                      </p:cBhvr>
                                      <p:to>
                                        <p:strVal val="visible"/>
                                      </p:to>
                                    </p:set>
                                    <p:anim calcmode="lin" valueType="num">
                                      <p:cBhvr additive="base">
                                        <p:cTn id="13" dur="500" fill="hold"/>
                                        <p:tgtEl>
                                          <p:spTgt spid="52227">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222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2227">
                                            <p:txEl>
                                              <p:pRg st="5" end="5"/>
                                            </p:txEl>
                                          </p:spTgt>
                                        </p:tgtEl>
                                        <p:attrNameLst>
                                          <p:attrName>style.visibility</p:attrName>
                                        </p:attrNameLst>
                                      </p:cBhvr>
                                      <p:to>
                                        <p:strVal val="visible"/>
                                      </p:to>
                                    </p:set>
                                    <p:anim calcmode="lin" valueType="num">
                                      <p:cBhvr additive="base">
                                        <p:cTn id="19" dur="500" fill="hold"/>
                                        <p:tgtEl>
                                          <p:spTgt spid="52227">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2227">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2227">
                                            <p:txEl>
                                              <p:pRg st="7" end="7"/>
                                            </p:txEl>
                                          </p:spTgt>
                                        </p:tgtEl>
                                        <p:attrNameLst>
                                          <p:attrName>style.visibility</p:attrName>
                                        </p:attrNameLst>
                                      </p:cBhvr>
                                      <p:to>
                                        <p:strVal val="visible"/>
                                      </p:to>
                                    </p:set>
                                    <p:anim calcmode="lin" valueType="num">
                                      <p:cBhvr additive="base">
                                        <p:cTn id="25" dur="500" fill="hold"/>
                                        <p:tgtEl>
                                          <p:spTgt spid="52227">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2227">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2227">
                                            <p:txEl>
                                              <p:pRg st="9" end="9"/>
                                            </p:txEl>
                                          </p:spTgt>
                                        </p:tgtEl>
                                        <p:attrNameLst>
                                          <p:attrName>style.visibility</p:attrName>
                                        </p:attrNameLst>
                                      </p:cBhvr>
                                      <p:to>
                                        <p:strVal val="visible"/>
                                      </p:to>
                                    </p:set>
                                    <p:anim calcmode="lin" valueType="num">
                                      <p:cBhvr additive="base">
                                        <p:cTn id="31" dur="500" fill="hold"/>
                                        <p:tgtEl>
                                          <p:spTgt spid="52227">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2227">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1" y="152849"/>
            <a:ext cx="9905998" cy="1157974"/>
          </a:xfrm>
        </p:spPr>
        <p:txBody>
          <a:bodyPr/>
          <a:lstStyle/>
          <a:p>
            <a:r>
              <a:rPr lang="en-GB" dirty="0"/>
              <a:t>Evaluation - Weaknesses</a:t>
            </a:r>
          </a:p>
        </p:txBody>
      </p:sp>
      <p:sp>
        <p:nvSpPr>
          <p:cNvPr id="3" name="Content Placeholder 2"/>
          <p:cNvSpPr>
            <a:spLocks noGrp="1"/>
          </p:cNvSpPr>
          <p:nvPr>
            <p:ph idx="1"/>
          </p:nvPr>
        </p:nvSpPr>
        <p:spPr>
          <a:xfrm>
            <a:off x="679622" y="1310823"/>
            <a:ext cx="10985156" cy="4815341"/>
          </a:xfrm>
        </p:spPr>
        <p:txBody>
          <a:bodyPr>
            <a:noAutofit/>
          </a:bodyPr>
          <a:lstStyle/>
          <a:p>
            <a:pPr marL="550926" indent="-514350">
              <a:buFont typeface="+mj-lt"/>
              <a:buAutoNum type="arabicPeriod"/>
            </a:pPr>
            <a:r>
              <a:rPr lang="en-GB" altLang="en-US" sz="2000" dirty="0"/>
              <a:t>Like all other approaches, psychological and medical, the Cognitive Model rarely supplies the complete solution to abnormal behaviour by itself. There may be medical and environmental influences affecting a person’s behaviour. Focussing only on a person’s cognition may be too narrow an approach.</a:t>
            </a:r>
          </a:p>
          <a:p>
            <a:pPr marL="550926" indent="-514350">
              <a:buFont typeface="+mj-lt"/>
              <a:buAutoNum type="arabicPeriod"/>
            </a:pPr>
            <a:endParaRPr lang="en-GB" altLang="en-US" sz="2000" dirty="0"/>
          </a:p>
          <a:p>
            <a:pPr marL="550926" indent="-514350">
              <a:buFont typeface="+mj-lt"/>
              <a:buAutoNum type="arabicPeriod"/>
            </a:pPr>
            <a:r>
              <a:rPr lang="en-GB" altLang="en-US" sz="2000" dirty="0"/>
              <a:t>The Cognitive Model sometimes places the blame for any disorder unfairly on the individual – “It’s your disordered thinking, so you are at fault”. For example, a person suffering from depression may be living in awful circumstances where depression is a perfectly valid and rationale response to the situation. It will hardly be surprising if he perceives the world and his future as a negative and grim.</a:t>
            </a:r>
          </a:p>
          <a:p>
            <a:pPr>
              <a:lnSpc>
                <a:spcPct val="120000"/>
              </a:lnSpc>
            </a:pPr>
            <a:endParaRPr lang="en-GB" sz="2000" dirty="0"/>
          </a:p>
        </p:txBody>
      </p:sp>
    </p:spTree>
    <p:extLst>
      <p:ext uri="{BB962C8B-B14F-4D97-AF65-F5344CB8AC3E}">
        <p14:creationId xmlns:p14="http://schemas.microsoft.com/office/powerpoint/2010/main" val="105665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id="{F3DC5F63-5298-4B92-B77E-74BB4F0E64CB}"/>
              </a:ext>
            </a:extLst>
          </p:cNvPr>
          <p:cNvSpPr>
            <a:spLocks noGrp="1"/>
          </p:cNvSpPr>
          <p:nvPr>
            <p:ph type="title"/>
          </p:nvPr>
        </p:nvSpPr>
        <p:spPr>
          <a:xfrm>
            <a:off x="1143001" y="309599"/>
            <a:ext cx="9905998" cy="1123785"/>
          </a:xfrm>
        </p:spPr>
        <p:txBody>
          <a:bodyPr/>
          <a:lstStyle/>
          <a:p>
            <a:pPr algn="ctr"/>
            <a:r>
              <a:rPr lang="en-GB" altLang="en-US" dirty="0"/>
              <a:t>Criticisms of the cognitive approach?</a:t>
            </a:r>
          </a:p>
        </p:txBody>
      </p:sp>
      <p:sp>
        <p:nvSpPr>
          <p:cNvPr id="30723" name="Content Placeholder 2">
            <a:extLst>
              <a:ext uri="{FF2B5EF4-FFF2-40B4-BE49-F238E27FC236}">
                <a16:creationId xmlns:a16="http://schemas.microsoft.com/office/drawing/2014/main" id="{49266697-6178-4FB2-951D-263DFC3E52C5}"/>
              </a:ext>
            </a:extLst>
          </p:cNvPr>
          <p:cNvSpPr>
            <a:spLocks noGrp="1"/>
          </p:cNvSpPr>
          <p:nvPr>
            <p:ph idx="1"/>
          </p:nvPr>
        </p:nvSpPr>
        <p:spPr>
          <a:xfrm>
            <a:off x="1141412" y="1828800"/>
            <a:ext cx="9905999" cy="3962401"/>
          </a:xfrm>
        </p:spPr>
        <p:txBody>
          <a:bodyPr/>
          <a:lstStyle/>
          <a:p>
            <a:r>
              <a:rPr lang="en-GB" altLang="en-US" dirty="0"/>
              <a:t>Assumes human behaviour is a result of external stimuli only</a:t>
            </a:r>
          </a:p>
          <a:p>
            <a:r>
              <a:rPr lang="en-GB" altLang="en-US" dirty="0"/>
              <a:t>Human thinking is an invisible process, therefore cognitive processes are hypothetical only</a:t>
            </a:r>
          </a:p>
          <a:p>
            <a:r>
              <a:rPr lang="en-GB" altLang="en-US" dirty="0"/>
              <a:t>Biology, genetics, culture, past experience have not been sufficiently tested as factors in mental processing</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001F93F6-BA50-44E5-A2CB-079BE94721F6}"/>
              </a:ext>
            </a:extLst>
          </p:cNvPr>
          <p:cNvSpPr>
            <a:spLocks noGrp="1"/>
          </p:cNvSpPr>
          <p:nvPr>
            <p:ph type="title"/>
          </p:nvPr>
        </p:nvSpPr>
        <p:spPr/>
        <p:txBody>
          <a:bodyPr/>
          <a:lstStyle/>
          <a:p>
            <a:r>
              <a:rPr lang="en-GB" altLang="en-US"/>
              <a:t>Criticisms of the cognitive approach?</a:t>
            </a:r>
          </a:p>
        </p:txBody>
      </p:sp>
      <p:sp>
        <p:nvSpPr>
          <p:cNvPr id="31747" name="Content Placeholder 2">
            <a:extLst>
              <a:ext uri="{FF2B5EF4-FFF2-40B4-BE49-F238E27FC236}">
                <a16:creationId xmlns:a16="http://schemas.microsoft.com/office/drawing/2014/main" id="{DBF39015-6BCC-485C-A5D6-6E4BAE3A6B7F}"/>
              </a:ext>
            </a:extLst>
          </p:cNvPr>
          <p:cNvSpPr>
            <a:spLocks noGrp="1"/>
          </p:cNvSpPr>
          <p:nvPr>
            <p:ph idx="1"/>
          </p:nvPr>
        </p:nvSpPr>
        <p:spPr/>
        <p:txBody>
          <a:bodyPr/>
          <a:lstStyle/>
          <a:p>
            <a:r>
              <a:rPr lang="en-GB" altLang="en-US"/>
              <a:t>Likening the human information processing to a computer vastly over simplifies the human mind</a:t>
            </a:r>
          </a:p>
          <a:p>
            <a:r>
              <a:rPr lang="en-GB" altLang="en-US"/>
              <a:t>The outcome of cognitive tests like the ones we’ve undertaken today can be affected by many different factors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a:extLst>
              <a:ext uri="{FF2B5EF4-FFF2-40B4-BE49-F238E27FC236}">
                <a16:creationId xmlns:a16="http://schemas.microsoft.com/office/drawing/2014/main" id="{75992969-16C9-498D-A204-B01E533E5ABE}"/>
              </a:ext>
            </a:extLst>
          </p:cNvPr>
          <p:cNvSpPr>
            <a:spLocks noGrp="1" noChangeArrowheads="1"/>
          </p:cNvSpPr>
          <p:nvPr>
            <p:ph type="title"/>
          </p:nvPr>
        </p:nvSpPr>
        <p:spPr>
          <a:xfrm>
            <a:off x="2783457" y="887113"/>
            <a:ext cx="8229600" cy="487362"/>
          </a:xfrm>
        </p:spPr>
        <p:txBody>
          <a:bodyPr>
            <a:normAutofit fontScale="90000"/>
          </a:bodyPr>
          <a:lstStyle/>
          <a:p>
            <a:pPr algn="r" eaLnBrk="1" hangingPunct="1"/>
            <a:r>
              <a:rPr lang="en-US" altLang="en-US" sz="4000" dirty="0">
                <a:solidFill>
                  <a:srgbClr val="800000"/>
                </a:solidFill>
              </a:rPr>
              <a:t>Cognitive approach</a:t>
            </a:r>
          </a:p>
        </p:txBody>
      </p:sp>
      <p:sp>
        <p:nvSpPr>
          <p:cNvPr id="8195" name="Rectangle 5">
            <a:extLst>
              <a:ext uri="{FF2B5EF4-FFF2-40B4-BE49-F238E27FC236}">
                <a16:creationId xmlns:a16="http://schemas.microsoft.com/office/drawing/2014/main" id="{97E704D3-E1BD-45BA-82FA-717AB0E83A75}"/>
              </a:ext>
            </a:extLst>
          </p:cNvPr>
          <p:cNvSpPr>
            <a:spLocks noGrp="1" noChangeArrowheads="1"/>
          </p:cNvSpPr>
          <p:nvPr>
            <p:ph type="body" sz="half" idx="1"/>
          </p:nvPr>
        </p:nvSpPr>
        <p:spPr>
          <a:xfrm>
            <a:off x="1414733" y="217817"/>
            <a:ext cx="4413849" cy="6422366"/>
          </a:xfrm>
          <a:solidFill>
            <a:schemeClr val="accent2"/>
          </a:solidFill>
        </p:spPr>
        <p:txBody>
          <a:bodyPr>
            <a:normAutofit/>
          </a:bodyPr>
          <a:lstStyle/>
          <a:p>
            <a:pPr eaLnBrk="1" hangingPunct="1"/>
            <a:r>
              <a:rPr lang="en-US" altLang="en-US" sz="1400" dirty="0"/>
              <a:t>Structured approach of understanding and changing </a:t>
            </a:r>
            <a:r>
              <a:rPr lang="en-US" altLang="en-US" sz="1400" dirty="0" err="1"/>
              <a:t>behaviour</a:t>
            </a:r>
            <a:endParaRPr lang="en-US" altLang="en-US" sz="1400" dirty="0"/>
          </a:p>
          <a:p>
            <a:pPr eaLnBrk="1" hangingPunct="1"/>
            <a:r>
              <a:rPr lang="en-US" altLang="en-US" sz="1400" dirty="0"/>
              <a:t>Theory is easy to understand and process of theory is understood – it makes sense to the client.</a:t>
            </a:r>
          </a:p>
          <a:p>
            <a:pPr eaLnBrk="1" hangingPunct="1"/>
            <a:r>
              <a:rPr lang="en-US" altLang="en-US" sz="1400" dirty="0"/>
              <a:t>Pays attention to what the client says – what the person thinks and feels</a:t>
            </a:r>
          </a:p>
          <a:p>
            <a:pPr eaLnBrk="1" hangingPunct="1"/>
            <a:r>
              <a:rPr lang="en-US" altLang="en-US" sz="1400" dirty="0"/>
              <a:t>Therapist then looks for faulty or dysfunctional beliefs which affects how the client behaves. </a:t>
            </a:r>
          </a:p>
          <a:p>
            <a:pPr eaLnBrk="1" hangingPunct="1"/>
            <a:r>
              <a:rPr lang="en-US" altLang="en-US" sz="1400" dirty="0"/>
              <a:t>There is no therapist interpretation or finding “hidden meanings”</a:t>
            </a:r>
          </a:p>
          <a:p>
            <a:pPr eaLnBrk="1" hangingPunct="1"/>
            <a:r>
              <a:rPr lang="en-US" altLang="en-US" sz="1400" dirty="0"/>
              <a:t>Direct approach</a:t>
            </a:r>
          </a:p>
          <a:p>
            <a:pPr eaLnBrk="1" hangingPunct="1"/>
            <a:r>
              <a:rPr lang="en-US" altLang="en-US" sz="1400" dirty="0"/>
              <a:t>Easy to learn and apply – clients can learn the techniques and use themselves in other areas of their lives</a:t>
            </a:r>
          </a:p>
          <a:p>
            <a:pPr eaLnBrk="1" hangingPunct="1"/>
            <a:r>
              <a:rPr lang="en-US" altLang="en-US" sz="1400" dirty="0"/>
              <a:t>Aims for independence of the client – empowerment is key and so follows the care value base</a:t>
            </a:r>
          </a:p>
          <a:p>
            <a:pPr eaLnBrk="1" hangingPunct="1"/>
            <a:r>
              <a:rPr lang="en-US" altLang="en-US" sz="1400" dirty="0"/>
              <a:t>Widely used in health care and can be applied to a wide range of issues e.g. stress, anxiety, anger management</a:t>
            </a:r>
          </a:p>
          <a:p>
            <a:pPr eaLnBrk="1" hangingPunct="1"/>
            <a:r>
              <a:rPr lang="en-US" altLang="en-US" sz="1400" dirty="0"/>
              <a:t>Cost effective and can be relatively quick</a:t>
            </a:r>
          </a:p>
        </p:txBody>
      </p:sp>
      <p:sp>
        <p:nvSpPr>
          <p:cNvPr id="8196" name="Rectangle 6">
            <a:extLst>
              <a:ext uri="{FF2B5EF4-FFF2-40B4-BE49-F238E27FC236}">
                <a16:creationId xmlns:a16="http://schemas.microsoft.com/office/drawing/2014/main" id="{CFB5FDB8-F55F-41FD-9A01-F500424039EC}"/>
              </a:ext>
            </a:extLst>
          </p:cNvPr>
          <p:cNvSpPr>
            <a:spLocks noGrp="1" noChangeArrowheads="1"/>
          </p:cNvSpPr>
          <p:nvPr>
            <p:ph type="body" sz="half" idx="2"/>
          </p:nvPr>
        </p:nvSpPr>
        <p:spPr>
          <a:xfrm>
            <a:off x="6501442" y="1777041"/>
            <a:ext cx="4191000" cy="4757468"/>
          </a:xfrm>
          <a:solidFill>
            <a:srgbClr val="FAC940"/>
          </a:solidFill>
        </p:spPr>
        <p:txBody>
          <a:bodyPr>
            <a:normAutofit fontScale="92500" lnSpcReduction="10000"/>
          </a:bodyPr>
          <a:lstStyle/>
          <a:p>
            <a:pPr eaLnBrk="1" hangingPunct="1"/>
            <a:r>
              <a:rPr lang="en-US" altLang="en-US" sz="2000" dirty="0"/>
              <a:t>Not suitable for all as it relies on good language skills – the client needs to be able to express their thoughts and understand what the counsellor wants them to do</a:t>
            </a:r>
          </a:p>
          <a:p>
            <a:pPr eaLnBrk="1" hangingPunct="1"/>
            <a:r>
              <a:rPr lang="en-US" altLang="en-US" sz="2000" dirty="0"/>
              <a:t>Hard to use with those that can’t follow a rational train of thought</a:t>
            </a:r>
          </a:p>
          <a:p>
            <a:pPr eaLnBrk="1" hangingPunct="1"/>
            <a:r>
              <a:rPr lang="en-US" altLang="en-US" sz="2000" dirty="0"/>
              <a:t>Doesn’t deal with the underlying causes of problems</a:t>
            </a:r>
          </a:p>
          <a:p>
            <a:pPr eaLnBrk="1" hangingPunct="1"/>
            <a:r>
              <a:rPr lang="en-US" altLang="en-US" sz="2000" dirty="0"/>
              <a:t>One problem worked on at a time</a:t>
            </a:r>
          </a:p>
          <a:p>
            <a:pPr eaLnBrk="1" hangingPunct="1"/>
            <a:r>
              <a:rPr lang="en-US" altLang="en-US" sz="2000" dirty="0"/>
              <a:t>Debate on it’s effectiveness – some studies show it works, some show it doesn’t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88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82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97ECCC31-8429-4523-BE8D-8F09B7A4D4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373</TotalTime>
  <Words>2208</Words>
  <Application>Microsoft Office PowerPoint</Application>
  <PresentationFormat>Widescreen</PresentationFormat>
  <Paragraphs>257</Paragraphs>
  <Slides>46</Slides>
  <Notes>5</Notes>
  <HiddenSlides>8</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Arial Unicode MS</vt:lpstr>
      <vt:lpstr>Calibri</vt:lpstr>
      <vt:lpstr>Tahoma</vt:lpstr>
      <vt:lpstr>Times New Roman</vt:lpstr>
      <vt:lpstr>Tw Cen MT</vt:lpstr>
      <vt:lpstr>Wingdings 2</vt:lpstr>
      <vt:lpstr>Circuit</vt:lpstr>
      <vt:lpstr>Cognitive Theory</vt:lpstr>
      <vt:lpstr>Cognitive Approach </vt:lpstr>
      <vt:lpstr>Cognitive Psychology</vt:lpstr>
      <vt:lpstr>Cognitive Psychology</vt:lpstr>
      <vt:lpstr>PowerPoint Presentation</vt:lpstr>
      <vt:lpstr>Cognitive explanation of human behaviour</vt:lpstr>
      <vt:lpstr>PHOBIAS…</vt:lpstr>
      <vt:lpstr>Phobia…</vt:lpstr>
      <vt:lpstr>…Cognitive psychology</vt:lpstr>
      <vt:lpstr>PowerPoint Presentation</vt:lpstr>
      <vt:lpstr>Schemas</vt:lpstr>
      <vt:lpstr>What is a schema?</vt:lpstr>
      <vt:lpstr>Example Schema…</vt:lpstr>
      <vt:lpstr>Schema’s</vt:lpstr>
      <vt:lpstr>The Cognitive Model</vt:lpstr>
      <vt:lpstr>Cognitive Approach - Assumptions</vt:lpstr>
      <vt:lpstr>The Cognitive Model: Main Assumptions</vt:lpstr>
      <vt:lpstr>Beck’s (1976) cognitive triad</vt:lpstr>
      <vt:lpstr>Cognitive Tests….</vt:lpstr>
      <vt:lpstr>The Cognitive Approach</vt:lpstr>
      <vt:lpstr>PowerPoint Presentation</vt:lpstr>
      <vt:lpstr>What about this last picture?</vt:lpstr>
      <vt:lpstr>Cognition Number assessment test….</vt:lpstr>
      <vt:lpstr>Jean Piaget (1896 – 1990)</vt:lpstr>
      <vt:lpstr>Stages of Cognitive Development</vt:lpstr>
      <vt:lpstr>Sensorimotor Stage</vt:lpstr>
      <vt:lpstr>Sensorimotor Stage</vt:lpstr>
      <vt:lpstr>Pre-operational Stage</vt:lpstr>
      <vt:lpstr>Pre-operational Stage</vt:lpstr>
      <vt:lpstr>Concrete Operational Stage</vt:lpstr>
      <vt:lpstr>Concrete Operational Stage</vt:lpstr>
      <vt:lpstr>Formal Operational Stage</vt:lpstr>
      <vt:lpstr>Formal Operational Stage</vt:lpstr>
      <vt:lpstr>COGNITIVE THERAPIES</vt:lpstr>
      <vt:lpstr>Cognitive-behavioural therapies (CBT)</vt:lpstr>
      <vt:lpstr>Cognitive Behavioural Therapy</vt:lpstr>
      <vt:lpstr>Effectiveness of CBT</vt:lpstr>
      <vt:lpstr>Rational Emotive Therapy</vt:lpstr>
      <vt:lpstr>Rational Emotive Therapy - cont</vt:lpstr>
      <vt:lpstr>Rationale emotive therapy starts with the therapist making patients aware of the self-defeating nature of many of their beliefs.</vt:lpstr>
      <vt:lpstr>Evaluation….</vt:lpstr>
      <vt:lpstr>Evaluation – Strengths </vt:lpstr>
      <vt:lpstr>Evaluation - Weaknesses</vt:lpstr>
      <vt:lpstr>Criticisms of the cognitive approach?</vt:lpstr>
      <vt:lpstr>Criticisms of the cognitive approach?</vt:lpstr>
      <vt:lpstr>Cognitive approach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Cognitive Theory</dc:title>
  <dc:creator>donna</dc:creator>
  <cp:lastModifiedBy>Donna Morgan</cp:lastModifiedBy>
  <cp:revision>34</cp:revision>
  <dcterms:created xsi:type="dcterms:W3CDTF">2019-02-24T08:26:37Z</dcterms:created>
  <dcterms:modified xsi:type="dcterms:W3CDTF">2020-10-29T08:12:20Z</dcterms:modified>
</cp:coreProperties>
</file>