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sldIdLst>
    <p:sldId id="270" r:id="rId2"/>
    <p:sldId id="258" r:id="rId3"/>
    <p:sldId id="260" r:id="rId4"/>
    <p:sldId id="261" r:id="rId5"/>
    <p:sldId id="280" r:id="rId6"/>
    <p:sldId id="262" r:id="rId7"/>
    <p:sldId id="263" r:id="rId8"/>
    <p:sldId id="282" r:id="rId9"/>
    <p:sldId id="264" r:id="rId10"/>
    <p:sldId id="269"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FB205DA-0286-FE38-6E4D-675CEF0E95D6}" name="megan goodier" initials="mg" userId="ede6f698d6560e8a"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8/10/relationships/authors" Targe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A4CCDE-71C8-4626-B819-C9803BEE44F0}" type="doc">
      <dgm:prSet loTypeId="urn:microsoft.com/office/officeart/2005/8/layout/hierarchy1" loCatId="hierarchy" qsTypeId="urn:microsoft.com/office/officeart/2005/8/quickstyle/simple2" qsCatId="simple" csTypeId="urn:microsoft.com/office/officeart/2005/8/colors/colorful5" csCatId="colorful" phldr="1"/>
      <dgm:spPr/>
      <dgm:t>
        <a:bodyPr/>
        <a:lstStyle/>
        <a:p>
          <a:endParaRPr lang="en-US"/>
        </a:p>
      </dgm:t>
    </dgm:pt>
    <dgm:pt modelId="{A755BCD0-7B63-41FC-9626-DB148684478D}">
      <dgm:prSet custT="1"/>
      <dgm:spPr/>
      <dgm:t>
        <a:bodyPr/>
        <a:lstStyle/>
        <a:p>
          <a:r>
            <a:rPr lang="en-GB" sz="1800" dirty="0">
              <a:latin typeface="Calibri" panose="020F0502020204030204" pitchFamily="34" charset="0"/>
              <a:ea typeface="Calibri" panose="020F0502020204030204" pitchFamily="34" charset="0"/>
              <a:cs typeface="Calibri" panose="020F0502020204030204" pitchFamily="34" charset="0"/>
            </a:rPr>
            <a:t>The UK Government (2019) defines serious and organised crime as the planning, coordinating and execution of significant criminal offences by individuals working alone or in a group or as members of international networks</a:t>
          </a:r>
          <a:r>
            <a:rPr lang="en-GB" sz="1400" dirty="0">
              <a:latin typeface="Calibri" panose="020F0502020204030204" pitchFamily="34" charset="0"/>
              <a:ea typeface="Calibri" panose="020F0502020204030204" pitchFamily="34" charset="0"/>
              <a:cs typeface="Calibri" panose="020F0502020204030204" pitchFamily="34" charset="0"/>
            </a:rPr>
            <a:t>. </a:t>
          </a:r>
          <a:endParaRPr lang="en-US" sz="1400" dirty="0">
            <a:latin typeface="Calibri" panose="020F0502020204030204" pitchFamily="34" charset="0"/>
            <a:ea typeface="Calibri" panose="020F0502020204030204" pitchFamily="34" charset="0"/>
            <a:cs typeface="Calibri" panose="020F0502020204030204" pitchFamily="34" charset="0"/>
          </a:endParaRPr>
        </a:p>
      </dgm:t>
    </dgm:pt>
    <dgm:pt modelId="{4CC0CFD7-12AC-4E2C-A81D-F6441DD25F88}" type="parTrans" cxnId="{485EDB88-C356-4D3C-9EB5-09601754C303}">
      <dgm:prSet/>
      <dgm:spPr/>
      <dgm:t>
        <a:bodyPr/>
        <a:lstStyle/>
        <a:p>
          <a:endParaRPr lang="en-US"/>
        </a:p>
      </dgm:t>
    </dgm:pt>
    <dgm:pt modelId="{0AB453DB-ED97-4ECB-B9A8-52AEBA9BE3D8}" type="sibTrans" cxnId="{485EDB88-C356-4D3C-9EB5-09601754C303}">
      <dgm:prSet/>
      <dgm:spPr/>
      <dgm:t>
        <a:bodyPr/>
        <a:lstStyle/>
        <a:p>
          <a:endParaRPr lang="en-US"/>
        </a:p>
      </dgm:t>
    </dgm:pt>
    <dgm:pt modelId="{FCFE5E58-773C-43DC-955F-2D3A2A1C2986}">
      <dgm:prSet custT="1"/>
      <dgm:spPr/>
      <dgm:t>
        <a:bodyPr/>
        <a:lstStyle/>
        <a:p>
          <a:r>
            <a:rPr lang="en-GB" sz="1800" dirty="0">
              <a:latin typeface="Calibri" panose="020F0502020204030204" pitchFamily="34" charset="0"/>
              <a:ea typeface="Calibri" panose="020F0502020204030204" pitchFamily="34" charset="0"/>
              <a:cs typeface="Calibri" panose="020F0502020204030204" pitchFamily="34" charset="0"/>
            </a:rPr>
            <a:t>Examples of these are: illicit drugs, county lines, possession of firearms, child sexual abuse, money laundering, fraud, cybercrime &amp; modern slavery (UK Government, 2019; HM Government, 2023; Crime Stoppers, 2025).</a:t>
          </a:r>
          <a:endParaRPr lang="en-US" sz="1800" dirty="0">
            <a:latin typeface="Calibri" panose="020F0502020204030204" pitchFamily="34" charset="0"/>
            <a:ea typeface="Calibri" panose="020F0502020204030204" pitchFamily="34" charset="0"/>
            <a:cs typeface="Calibri" panose="020F0502020204030204" pitchFamily="34" charset="0"/>
          </a:endParaRPr>
        </a:p>
      </dgm:t>
    </dgm:pt>
    <dgm:pt modelId="{BA0725E6-1E34-4A8A-B6CF-DEDA570B93AC}" type="parTrans" cxnId="{67599E56-F5E0-4F6F-9E72-A47E1C9B3CDB}">
      <dgm:prSet/>
      <dgm:spPr/>
      <dgm:t>
        <a:bodyPr/>
        <a:lstStyle/>
        <a:p>
          <a:endParaRPr lang="en-US"/>
        </a:p>
      </dgm:t>
    </dgm:pt>
    <dgm:pt modelId="{CD2A419B-DECE-4E8D-8E92-C07FB4155F43}" type="sibTrans" cxnId="{67599E56-F5E0-4F6F-9E72-A47E1C9B3CDB}">
      <dgm:prSet/>
      <dgm:spPr/>
      <dgm:t>
        <a:bodyPr/>
        <a:lstStyle/>
        <a:p>
          <a:endParaRPr lang="en-US"/>
        </a:p>
      </dgm:t>
    </dgm:pt>
    <dgm:pt modelId="{7BD49990-7229-4223-B417-BBC435EC503A}" type="pres">
      <dgm:prSet presAssocID="{50A4CCDE-71C8-4626-B819-C9803BEE44F0}" presName="hierChild1" presStyleCnt="0">
        <dgm:presLayoutVars>
          <dgm:chPref val="1"/>
          <dgm:dir/>
          <dgm:animOne val="branch"/>
          <dgm:animLvl val="lvl"/>
          <dgm:resizeHandles/>
        </dgm:presLayoutVars>
      </dgm:prSet>
      <dgm:spPr/>
    </dgm:pt>
    <dgm:pt modelId="{5D43D3DE-E202-46BC-99B1-EA8C2A09FE03}" type="pres">
      <dgm:prSet presAssocID="{A755BCD0-7B63-41FC-9626-DB148684478D}" presName="hierRoot1" presStyleCnt="0"/>
      <dgm:spPr/>
    </dgm:pt>
    <dgm:pt modelId="{A4B46015-7F61-4069-98A5-9E16D2C195C6}" type="pres">
      <dgm:prSet presAssocID="{A755BCD0-7B63-41FC-9626-DB148684478D}" presName="composite" presStyleCnt="0"/>
      <dgm:spPr/>
    </dgm:pt>
    <dgm:pt modelId="{17B87963-6EEB-41E6-9F20-1CC1649076AF}" type="pres">
      <dgm:prSet presAssocID="{A755BCD0-7B63-41FC-9626-DB148684478D}" presName="background" presStyleLbl="node0" presStyleIdx="0" presStyleCnt="2"/>
      <dgm:spPr/>
    </dgm:pt>
    <dgm:pt modelId="{5B88A24E-D6EB-4613-9418-E00BE3121223}" type="pres">
      <dgm:prSet presAssocID="{A755BCD0-7B63-41FC-9626-DB148684478D}" presName="text" presStyleLbl="fgAcc0" presStyleIdx="0" presStyleCnt="2" custLinFactNeighborX="-2995" custLinFactNeighborY="-1349">
        <dgm:presLayoutVars>
          <dgm:chPref val="3"/>
        </dgm:presLayoutVars>
      </dgm:prSet>
      <dgm:spPr/>
    </dgm:pt>
    <dgm:pt modelId="{984C49B4-DAF8-43FB-BBC0-5E854FC53698}" type="pres">
      <dgm:prSet presAssocID="{A755BCD0-7B63-41FC-9626-DB148684478D}" presName="hierChild2" presStyleCnt="0"/>
      <dgm:spPr/>
    </dgm:pt>
    <dgm:pt modelId="{57DE188A-586E-47D0-AAF5-2FE499A97E22}" type="pres">
      <dgm:prSet presAssocID="{FCFE5E58-773C-43DC-955F-2D3A2A1C2986}" presName="hierRoot1" presStyleCnt="0"/>
      <dgm:spPr/>
    </dgm:pt>
    <dgm:pt modelId="{10E7A898-0DDC-4D32-854E-2575BA4081A8}" type="pres">
      <dgm:prSet presAssocID="{FCFE5E58-773C-43DC-955F-2D3A2A1C2986}" presName="composite" presStyleCnt="0"/>
      <dgm:spPr/>
    </dgm:pt>
    <dgm:pt modelId="{DC37436A-38A4-413C-ACB4-FBE89F98178B}" type="pres">
      <dgm:prSet presAssocID="{FCFE5E58-773C-43DC-955F-2D3A2A1C2986}" presName="background" presStyleLbl="node0" presStyleIdx="1" presStyleCnt="2"/>
      <dgm:spPr/>
    </dgm:pt>
    <dgm:pt modelId="{49BDEA44-41CE-46F5-9CFE-F704BD831E01}" type="pres">
      <dgm:prSet presAssocID="{FCFE5E58-773C-43DC-955F-2D3A2A1C2986}" presName="text" presStyleLbl="fgAcc0" presStyleIdx="1" presStyleCnt="2" custLinFactNeighborX="-7795" custLinFactNeighborY="-5395">
        <dgm:presLayoutVars>
          <dgm:chPref val="3"/>
        </dgm:presLayoutVars>
      </dgm:prSet>
      <dgm:spPr/>
    </dgm:pt>
    <dgm:pt modelId="{3E078E7C-21CD-40F9-A64E-709DFFD85D9E}" type="pres">
      <dgm:prSet presAssocID="{FCFE5E58-773C-43DC-955F-2D3A2A1C2986}" presName="hierChild2" presStyleCnt="0"/>
      <dgm:spPr/>
    </dgm:pt>
  </dgm:ptLst>
  <dgm:cxnLst>
    <dgm:cxn modelId="{67599E56-F5E0-4F6F-9E72-A47E1C9B3CDB}" srcId="{50A4CCDE-71C8-4626-B819-C9803BEE44F0}" destId="{FCFE5E58-773C-43DC-955F-2D3A2A1C2986}" srcOrd="1" destOrd="0" parTransId="{BA0725E6-1E34-4A8A-B6CF-DEDA570B93AC}" sibTransId="{CD2A419B-DECE-4E8D-8E92-C07FB4155F43}"/>
    <dgm:cxn modelId="{485EDB88-C356-4D3C-9EB5-09601754C303}" srcId="{50A4CCDE-71C8-4626-B819-C9803BEE44F0}" destId="{A755BCD0-7B63-41FC-9626-DB148684478D}" srcOrd="0" destOrd="0" parTransId="{4CC0CFD7-12AC-4E2C-A81D-F6441DD25F88}" sibTransId="{0AB453DB-ED97-4ECB-B9A8-52AEBA9BE3D8}"/>
    <dgm:cxn modelId="{642083A3-F405-449B-8172-0EF89FA6366F}" type="presOf" srcId="{50A4CCDE-71C8-4626-B819-C9803BEE44F0}" destId="{7BD49990-7229-4223-B417-BBC435EC503A}" srcOrd="0" destOrd="0" presId="urn:microsoft.com/office/officeart/2005/8/layout/hierarchy1"/>
    <dgm:cxn modelId="{C30516D8-E3E9-4A81-8C98-B8C44F1C4DE4}" type="presOf" srcId="{FCFE5E58-773C-43DC-955F-2D3A2A1C2986}" destId="{49BDEA44-41CE-46F5-9CFE-F704BD831E01}" srcOrd="0" destOrd="0" presId="urn:microsoft.com/office/officeart/2005/8/layout/hierarchy1"/>
    <dgm:cxn modelId="{5174E2F0-2C85-41D9-AB28-67394CE23048}" type="presOf" srcId="{A755BCD0-7B63-41FC-9626-DB148684478D}" destId="{5B88A24E-D6EB-4613-9418-E00BE3121223}" srcOrd="0" destOrd="0" presId="urn:microsoft.com/office/officeart/2005/8/layout/hierarchy1"/>
    <dgm:cxn modelId="{8F6796EF-05B5-47E2-B8EA-43261920C604}" type="presParOf" srcId="{7BD49990-7229-4223-B417-BBC435EC503A}" destId="{5D43D3DE-E202-46BC-99B1-EA8C2A09FE03}" srcOrd="0" destOrd="0" presId="urn:microsoft.com/office/officeart/2005/8/layout/hierarchy1"/>
    <dgm:cxn modelId="{F1301C9C-A02E-4D76-AB1C-C490AF858D1D}" type="presParOf" srcId="{5D43D3DE-E202-46BC-99B1-EA8C2A09FE03}" destId="{A4B46015-7F61-4069-98A5-9E16D2C195C6}" srcOrd="0" destOrd="0" presId="urn:microsoft.com/office/officeart/2005/8/layout/hierarchy1"/>
    <dgm:cxn modelId="{C9DB1C2A-AAA0-4068-B220-1DF05286CD51}" type="presParOf" srcId="{A4B46015-7F61-4069-98A5-9E16D2C195C6}" destId="{17B87963-6EEB-41E6-9F20-1CC1649076AF}" srcOrd="0" destOrd="0" presId="urn:microsoft.com/office/officeart/2005/8/layout/hierarchy1"/>
    <dgm:cxn modelId="{5B978F7B-55FC-45DD-A2C2-89A8D405951F}" type="presParOf" srcId="{A4B46015-7F61-4069-98A5-9E16D2C195C6}" destId="{5B88A24E-D6EB-4613-9418-E00BE3121223}" srcOrd="1" destOrd="0" presId="urn:microsoft.com/office/officeart/2005/8/layout/hierarchy1"/>
    <dgm:cxn modelId="{F2005F00-0E40-4E9E-BBDB-C17D7CF6E4D0}" type="presParOf" srcId="{5D43D3DE-E202-46BC-99B1-EA8C2A09FE03}" destId="{984C49B4-DAF8-43FB-BBC0-5E854FC53698}" srcOrd="1" destOrd="0" presId="urn:microsoft.com/office/officeart/2005/8/layout/hierarchy1"/>
    <dgm:cxn modelId="{9ACEAADD-86DD-4961-8E02-9901B0F0C301}" type="presParOf" srcId="{7BD49990-7229-4223-B417-BBC435EC503A}" destId="{57DE188A-586E-47D0-AAF5-2FE499A97E22}" srcOrd="1" destOrd="0" presId="urn:microsoft.com/office/officeart/2005/8/layout/hierarchy1"/>
    <dgm:cxn modelId="{C479FF90-70DA-4447-8AC0-72AB406FAAFD}" type="presParOf" srcId="{57DE188A-586E-47D0-AAF5-2FE499A97E22}" destId="{10E7A898-0DDC-4D32-854E-2575BA4081A8}" srcOrd="0" destOrd="0" presId="urn:microsoft.com/office/officeart/2005/8/layout/hierarchy1"/>
    <dgm:cxn modelId="{595013E2-44A9-4A5F-B086-20B7C83C6B38}" type="presParOf" srcId="{10E7A898-0DDC-4D32-854E-2575BA4081A8}" destId="{DC37436A-38A4-413C-ACB4-FBE89F98178B}" srcOrd="0" destOrd="0" presId="urn:microsoft.com/office/officeart/2005/8/layout/hierarchy1"/>
    <dgm:cxn modelId="{DE5F0FA6-5230-48BA-A8CC-DF7A81C93908}" type="presParOf" srcId="{10E7A898-0DDC-4D32-854E-2575BA4081A8}" destId="{49BDEA44-41CE-46F5-9CFE-F704BD831E01}" srcOrd="1" destOrd="0" presId="urn:microsoft.com/office/officeart/2005/8/layout/hierarchy1"/>
    <dgm:cxn modelId="{3B341318-6290-4D1B-AF00-0F3F83E2300A}" type="presParOf" srcId="{57DE188A-586E-47D0-AAF5-2FE499A97E22}" destId="{3E078E7C-21CD-40F9-A64E-709DFFD85D9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B87963-6EEB-41E6-9F20-1CC1649076AF}">
      <dsp:nvSpPr>
        <dsp:cNvPr id="0" name=""/>
        <dsp:cNvSpPr/>
      </dsp:nvSpPr>
      <dsp:spPr>
        <a:xfrm>
          <a:off x="-143537" y="552357"/>
          <a:ext cx="4838606" cy="307251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B88A24E-D6EB-4613-9418-E00BE3121223}">
      <dsp:nvSpPr>
        <dsp:cNvPr id="0" name=""/>
        <dsp:cNvSpPr/>
      </dsp:nvSpPr>
      <dsp:spPr>
        <a:xfrm>
          <a:off x="394085" y="1063099"/>
          <a:ext cx="4838606" cy="3072515"/>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alibri" panose="020F0502020204030204" pitchFamily="34" charset="0"/>
              <a:ea typeface="Calibri" panose="020F0502020204030204" pitchFamily="34" charset="0"/>
              <a:cs typeface="Calibri" panose="020F0502020204030204" pitchFamily="34" charset="0"/>
            </a:rPr>
            <a:t>The UK Government (2019) defines serious and organised crime as the planning, coordinating and execution of significant criminal offences by individuals working alone or in a group or as members of international networks</a:t>
          </a:r>
          <a:r>
            <a:rPr lang="en-GB" sz="1400" kern="1200" dirty="0">
              <a:latin typeface="Calibri" panose="020F0502020204030204" pitchFamily="34" charset="0"/>
              <a:ea typeface="Calibri" panose="020F0502020204030204" pitchFamily="34" charset="0"/>
              <a:cs typeface="Calibri" panose="020F0502020204030204" pitchFamily="34" charset="0"/>
            </a:rPr>
            <a:t>. </a:t>
          </a:r>
          <a:endParaRPr lang="en-US" sz="1400" kern="1200" dirty="0">
            <a:latin typeface="Calibri" panose="020F0502020204030204" pitchFamily="34" charset="0"/>
            <a:ea typeface="Calibri" panose="020F0502020204030204" pitchFamily="34" charset="0"/>
            <a:cs typeface="Calibri" panose="020F0502020204030204" pitchFamily="34" charset="0"/>
          </a:endParaRPr>
        </a:p>
      </dsp:txBody>
      <dsp:txXfrm>
        <a:off x="484076" y="1153090"/>
        <a:ext cx="4658624" cy="2892533"/>
      </dsp:txXfrm>
    </dsp:sp>
    <dsp:sp modelId="{DC37436A-38A4-413C-ACB4-FBE89F98178B}">
      <dsp:nvSpPr>
        <dsp:cNvPr id="0" name=""/>
        <dsp:cNvSpPr/>
      </dsp:nvSpPr>
      <dsp:spPr>
        <a:xfrm>
          <a:off x="5538062" y="428043"/>
          <a:ext cx="4838606" cy="307251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9BDEA44-41CE-46F5-9CFE-F704BD831E01}">
      <dsp:nvSpPr>
        <dsp:cNvPr id="0" name=""/>
        <dsp:cNvSpPr/>
      </dsp:nvSpPr>
      <dsp:spPr>
        <a:xfrm>
          <a:off x="6075685" y="938785"/>
          <a:ext cx="4838606" cy="3072515"/>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alibri" panose="020F0502020204030204" pitchFamily="34" charset="0"/>
              <a:ea typeface="Calibri" panose="020F0502020204030204" pitchFamily="34" charset="0"/>
              <a:cs typeface="Calibri" panose="020F0502020204030204" pitchFamily="34" charset="0"/>
            </a:rPr>
            <a:t>Examples of these are: illicit drugs, county lines, possession of firearms, child sexual abuse, money laundering, fraud, cybercrime &amp; modern slavery (UK Government, 2019; HM Government, 2023; Crime Stoppers, 2025).</a:t>
          </a:r>
          <a:endParaRPr lang="en-US" sz="1800" kern="1200" dirty="0">
            <a:latin typeface="Calibri" panose="020F0502020204030204" pitchFamily="34" charset="0"/>
            <a:ea typeface="Calibri" panose="020F0502020204030204" pitchFamily="34" charset="0"/>
            <a:cs typeface="Calibri" panose="020F0502020204030204" pitchFamily="34" charset="0"/>
          </a:endParaRPr>
        </a:p>
      </dsp:txBody>
      <dsp:txXfrm>
        <a:off x="6165676" y="1028776"/>
        <a:ext cx="4658624" cy="289253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69C0B-D3DB-0C1A-ACEA-5BA815F876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1ED965-E255-6451-08C0-E7811AC5FA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554450-931C-7562-AE70-7E216F544FF0}"/>
              </a:ext>
            </a:extLst>
          </p:cNvPr>
          <p:cNvSpPr>
            <a:spLocks noGrp="1"/>
          </p:cNvSpPr>
          <p:nvPr>
            <p:ph type="dt" sz="half" idx="10"/>
          </p:nvPr>
        </p:nvSpPr>
        <p:spPr/>
        <p:txBody>
          <a:bodyPr/>
          <a:lstStyle/>
          <a:p>
            <a:fld id="{A9CC4775-DEA6-4919-8FA7-0DB633598140}" type="datetimeFigureOut">
              <a:rPr lang="en-GB" smtClean="0"/>
              <a:t>11/12/2025</a:t>
            </a:fld>
            <a:endParaRPr lang="en-GB"/>
          </a:p>
        </p:txBody>
      </p:sp>
      <p:sp>
        <p:nvSpPr>
          <p:cNvPr id="5" name="Footer Placeholder 4">
            <a:extLst>
              <a:ext uri="{FF2B5EF4-FFF2-40B4-BE49-F238E27FC236}">
                <a16:creationId xmlns:a16="http://schemas.microsoft.com/office/drawing/2014/main" id="{AE542948-B63B-CCDF-AF16-286F280297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401E5E-42B5-EE24-8A99-E84202214089}"/>
              </a:ext>
            </a:extLst>
          </p:cNvPr>
          <p:cNvSpPr>
            <a:spLocks noGrp="1"/>
          </p:cNvSpPr>
          <p:nvPr>
            <p:ph type="sldNum" sz="quarter" idx="12"/>
          </p:nvPr>
        </p:nvSpPr>
        <p:spPr/>
        <p:txBody>
          <a:bodyPr/>
          <a:lstStyle/>
          <a:p>
            <a:fld id="{FD8C8D8F-A816-49AA-BF9A-4ADD776567C7}" type="slidenum">
              <a:rPr lang="en-GB" smtClean="0"/>
              <a:t>‹#›</a:t>
            </a:fld>
            <a:endParaRPr lang="en-GB"/>
          </a:p>
        </p:txBody>
      </p:sp>
    </p:spTree>
    <p:extLst>
      <p:ext uri="{BB962C8B-B14F-4D97-AF65-F5344CB8AC3E}">
        <p14:creationId xmlns:p14="http://schemas.microsoft.com/office/powerpoint/2010/main" val="1989719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5CA45-2050-4BDC-DF1B-20704D734C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45752D-CBD5-45F1-B2BB-D1E9F5503D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AB465A-5FD7-6164-8C05-005BD2A5ED64}"/>
              </a:ext>
            </a:extLst>
          </p:cNvPr>
          <p:cNvSpPr>
            <a:spLocks noGrp="1"/>
          </p:cNvSpPr>
          <p:nvPr>
            <p:ph type="dt" sz="half" idx="10"/>
          </p:nvPr>
        </p:nvSpPr>
        <p:spPr/>
        <p:txBody>
          <a:bodyPr/>
          <a:lstStyle/>
          <a:p>
            <a:fld id="{A9CC4775-DEA6-4919-8FA7-0DB633598140}" type="datetimeFigureOut">
              <a:rPr lang="en-GB" smtClean="0"/>
              <a:t>11/12/2025</a:t>
            </a:fld>
            <a:endParaRPr lang="en-GB"/>
          </a:p>
        </p:txBody>
      </p:sp>
      <p:sp>
        <p:nvSpPr>
          <p:cNvPr id="5" name="Footer Placeholder 4">
            <a:extLst>
              <a:ext uri="{FF2B5EF4-FFF2-40B4-BE49-F238E27FC236}">
                <a16:creationId xmlns:a16="http://schemas.microsoft.com/office/drawing/2014/main" id="{0593DAE7-8FE1-15F3-73D5-972F894441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E1D07A-E052-DFA4-E73C-0304832158F3}"/>
              </a:ext>
            </a:extLst>
          </p:cNvPr>
          <p:cNvSpPr>
            <a:spLocks noGrp="1"/>
          </p:cNvSpPr>
          <p:nvPr>
            <p:ph type="sldNum" sz="quarter" idx="12"/>
          </p:nvPr>
        </p:nvSpPr>
        <p:spPr/>
        <p:txBody>
          <a:bodyPr/>
          <a:lstStyle/>
          <a:p>
            <a:fld id="{FD8C8D8F-A816-49AA-BF9A-4ADD776567C7}" type="slidenum">
              <a:rPr lang="en-GB" smtClean="0"/>
              <a:t>‹#›</a:t>
            </a:fld>
            <a:endParaRPr lang="en-GB"/>
          </a:p>
        </p:txBody>
      </p:sp>
    </p:spTree>
    <p:extLst>
      <p:ext uri="{BB962C8B-B14F-4D97-AF65-F5344CB8AC3E}">
        <p14:creationId xmlns:p14="http://schemas.microsoft.com/office/powerpoint/2010/main" val="2047452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0522D-501B-8E9F-BE4F-536CC7808F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585AE40-2CB3-7108-3184-67ACE058E8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36BFDD-0619-26EF-9A99-387439180FC1}"/>
              </a:ext>
            </a:extLst>
          </p:cNvPr>
          <p:cNvSpPr>
            <a:spLocks noGrp="1"/>
          </p:cNvSpPr>
          <p:nvPr>
            <p:ph type="dt" sz="half" idx="10"/>
          </p:nvPr>
        </p:nvSpPr>
        <p:spPr/>
        <p:txBody>
          <a:bodyPr/>
          <a:lstStyle/>
          <a:p>
            <a:fld id="{A9CC4775-DEA6-4919-8FA7-0DB633598140}" type="datetimeFigureOut">
              <a:rPr lang="en-GB" smtClean="0"/>
              <a:t>11/12/2025</a:t>
            </a:fld>
            <a:endParaRPr lang="en-GB"/>
          </a:p>
        </p:txBody>
      </p:sp>
      <p:sp>
        <p:nvSpPr>
          <p:cNvPr id="5" name="Footer Placeholder 4">
            <a:extLst>
              <a:ext uri="{FF2B5EF4-FFF2-40B4-BE49-F238E27FC236}">
                <a16:creationId xmlns:a16="http://schemas.microsoft.com/office/drawing/2014/main" id="{B2E45F7A-5660-F8FE-9FC5-2E8AFAD85C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15BA5A-22ED-205D-6C86-2E6B024A7FA1}"/>
              </a:ext>
            </a:extLst>
          </p:cNvPr>
          <p:cNvSpPr>
            <a:spLocks noGrp="1"/>
          </p:cNvSpPr>
          <p:nvPr>
            <p:ph type="sldNum" sz="quarter" idx="12"/>
          </p:nvPr>
        </p:nvSpPr>
        <p:spPr/>
        <p:txBody>
          <a:bodyPr/>
          <a:lstStyle/>
          <a:p>
            <a:fld id="{FD8C8D8F-A816-49AA-BF9A-4ADD776567C7}" type="slidenum">
              <a:rPr lang="en-GB" smtClean="0"/>
              <a:t>‹#›</a:t>
            </a:fld>
            <a:endParaRPr lang="en-GB"/>
          </a:p>
        </p:txBody>
      </p:sp>
    </p:spTree>
    <p:extLst>
      <p:ext uri="{BB962C8B-B14F-4D97-AF65-F5344CB8AC3E}">
        <p14:creationId xmlns:p14="http://schemas.microsoft.com/office/powerpoint/2010/main" val="3570667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DA110-79D5-AFAE-AF7C-BFE375769D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C70716-14EB-F8F9-6AC3-62E71E8401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880B14-6783-552B-9C65-2F7FB11C6E2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490685-5773-5A60-8D8C-A62F93D7D9C4}"/>
              </a:ext>
            </a:extLst>
          </p:cNvPr>
          <p:cNvSpPr>
            <a:spLocks noGrp="1"/>
          </p:cNvSpPr>
          <p:nvPr>
            <p:ph type="dt" sz="half" idx="10"/>
          </p:nvPr>
        </p:nvSpPr>
        <p:spPr/>
        <p:txBody>
          <a:bodyPr/>
          <a:lstStyle/>
          <a:p>
            <a:fld id="{A9CC4775-DEA6-4919-8FA7-0DB633598140}" type="datetimeFigureOut">
              <a:rPr lang="en-GB" smtClean="0"/>
              <a:t>11/12/2025</a:t>
            </a:fld>
            <a:endParaRPr lang="en-GB"/>
          </a:p>
        </p:txBody>
      </p:sp>
      <p:sp>
        <p:nvSpPr>
          <p:cNvPr id="6" name="Footer Placeholder 5">
            <a:extLst>
              <a:ext uri="{FF2B5EF4-FFF2-40B4-BE49-F238E27FC236}">
                <a16:creationId xmlns:a16="http://schemas.microsoft.com/office/drawing/2014/main" id="{380E8F91-EAD8-D93B-FB09-6EC425377B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112054-0EC2-FDDC-0EB2-972CF1D1EB04}"/>
              </a:ext>
            </a:extLst>
          </p:cNvPr>
          <p:cNvSpPr>
            <a:spLocks noGrp="1"/>
          </p:cNvSpPr>
          <p:nvPr>
            <p:ph type="sldNum" sz="quarter" idx="12"/>
          </p:nvPr>
        </p:nvSpPr>
        <p:spPr/>
        <p:txBody>
          <a:bodyPr/>
          <a:lstStyle/>
          <a:p>
            <a:fld id="{FD8C8D8F-A816-49AA-BF9A-4ADD776567C7}" type="slidenum">
              <a:rPr lang="en-GB" smtClean="0"/>
              <a:t>‹#›</a:t>
            </a:fld>
            <a:endParaRPr lang="en-GB"/>
          </a:p>
        </p:txBody>
      </p:sp>
    </p:spTree>
    <p:extLst>
      <p:ext uri="{BB962C8B-B14F-4D97-AF65-F5344CB8AC3E}">
        <p14:creationId xmlns:p14="http://schemas.microsoft.com/office/powerpoint/2010/main" val="1119753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81C4C-320B-4B30-84FD-2C193AC3C2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DD7938-BFBF-8168-D08A-A6824E4015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D4E2F9E-0DB4-8B2E-B038-8D4B1A2E47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9A5A3B-F31C-A1AF-B936-10A12E0233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68F2B6-866A-33CA-27BE-99FCF1613E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38803A0-8C40-ED74-385B-C06A2C021F7F}"/>
              </a:ext>
            </a:extLst>
          </p:cNvPr>
          <p:cNvSpPr>
            <a:spLocks noGrp="1"/>
          </p:cNvSpPr>
          <p:nvPr>
            <p:ph type="dt" sz="half" idx="10"/>
          </p:nvPr>
        </p:nvSpPr>
        <p:spPr/>
        <p:txBody>
          <a:bodyPr/>
          <a:lstStyle/>
          <a:p>
            <a:fld id="{A9CC4775-DEA6-4919-8FA7-0DB633598140}" type="datetimeFigureOut">
              <a:rPr lang="en-GB" smtClean="0"/>
              <a:t>11/12/2025</a:t>
            </a:fld>
            <a:endParaRPr lang="en-GB"/>
          </a:p>
        </p:txBody>
      </p:sp>
      <p:sp>
        <p:nvSpPr>
          <p:cNvPr id="8" name="Footer Placeholder 7">
            <a:extLst>
              <a:ext uri="{FF2B5EF4-FFF2-40B4-BE49-F238E27FC236}">
                <a16:creationId xmlns:a16="http://schemas.microsoft.com/office/drawing/2014/main" id="{B73FC554-6D7F-5A04-1422-1723A29F00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D00BD55-BF5B-76A8-28C9-2E93F67ED4DB}"/>
              </a:ext>
            </a:extLst>
          </p:cNvPr>
          <p:cNvSpPr>
            <a:spLocks noGrp="1"/>
          </p:cNvSpPr>
          <p:nvPr>
            <p:ph type="sldNum" sz="quarter" idx="12"/>
          </p:nvPr>
        </p:nvSpPr>
        <p:spPr/>
        <p:txBody>
          <a:bodyPr/>
          <a:lstStyle/>
          <a:p>
            <a:fld id="{FD8C8D8F-A816-49AA-BF9A-4ADD776567C7}" type="slidenum">
              <a:rPr lang="en-GB" smtClean="0"/>
              <a:t>‹#›</a:t>
            </a:fld>
            <a:endParaRPr lang="en-GB"/>
          </a:p>
        </p:txBody>
      </p:sp>
    </p:spTree>
    <p:extLst>
      <p:ext uri="{BB962C8B-B14F-4D97-AF65-F5344CB8AC3E}">
        <p14:creationId xmlns:p14="http://schemas.microsoft.com/office/powerpoint/2010/main" val="447675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C2CA5-3B87-665C-18ED-D2BFF400A1E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5604FE-2503-E758-994E-BE0F565074EC}"/>
              </a:ext>
            </a:extLst>
          </p:cNvPr>
          <p:cNvSpPr>
            <a:spLocks noGrp="1"/>
          </p:cNvSpPr>
          <p:nvPr>
            <p:ph type="dt" sz="half" idx="10"/>
          </p:nvPr>
        </p:nvSpPr>
        <p:spPr/>
        <p:txBody>
          <a:bodyPr/>
          <a:lstStyle/>
          <a:p>
            <a:fld id="{A9CC4775-DEA6-4919-8FA7-0DB633598140}" type="datetimeFigureOut">
              <a:rPr lang="en-GB" smtClean="0"/>
              <a:t>11/12/2025</a:t>
            </a:fld>
            <a:endParaRPr lang="en-GB"/>
          </a:p>
        </p:txBody>
      </p:sp>
      <p:sp>
        <p:nvSpPr>
          <p:cNvPr id="4" name="Footer Placeholder 3">
            <a:extLst>
              <a:ext uri="{FF2B5EF4-FFF2-40B4-BE49-F238E27FC236}">
                <a16:creationId xmlns:a16="http://schemas.microsoft.com/office/drawing/2014/main" id="{F393A87D-F4C9-637A-5192-B3C7AD039E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CDC13C-EE0D-197D-7B75-C873DF8CDF70}"/>
              </a:ext>
            </a:extLst>
          </p:cNvPr>
          <p:cNvSpPr>
            <a:spLocks noGrp="1"/>
          </p:cNvSpPr>
          <p:nvPr>
            <p:ph type="sldNum" sz="quarter" idx="12"/>
          </p:nvPr>
        </p:nvSpPr>
        <p:spPr/>
        <p:txBody>
          <a:bodyPr/>
          <a:lstStyle/>
          <a:p>
            <a:fld id="{FD8C8D8F-A816-49AA-BF9A-4ADD776567C7}" type="slidenum">
              <a:rPr lang="en-GB" smtClean="0"/>
              <a:t>‹#›</a:t>
            </a:fld>
            <a:endParaRPr lang="en-GB"/>
          </a:p>
        </p:txBody>
      </p:sp>
    </p:spTree>
    <p:extLst>
      <p:ext uri="{BB962C8B-B14F-4D97-AF65-F5344CB8AC3E}">
        <p14:creationId xmlns:p14="http://schemas.microsoft.com/office/powerpoint/2010/main" val="2159843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22F0AD-4994-F819-ACCF-8CFB81BD71F3}"/>
              </a:ext>
            </a:extLst>
          </p:cNvPr>
          <p:cNvSpPr>
            <a:spLocks noGrp="1"/>
          </p:cNvSpPr>
          <p:nvPr>
            <p:ph type="dt" sz="half" idx="10"/>
          </p:nvPr>
        </p:nvSpPr>
        <p:spPr/>
        <p:txBody>
          <a:bodyPr/>
          <a:lstStyle/>
          <a:p>
            <a:fld id="{A9CC4775-DEA6-4919-8FA7-0DB633598140}" type="datetimeFigureOut">
              <a:rPr lang="en-GB" smtClean="0"/>
              <a:t>11/12/2025</a:t>
            </a:fld>
            <a:endParaRPr lang="en-GB"/>
          </a:p>
        </p:txBody>
      </p:sp>
      <p:sp>
        <p:nvSpPr>
          <p:cNvPr id="3" name="Footer Placeholder 2">
            <a:extLst>
              <a:ext uri="{FF2B5EF4-FFF2-40B4-BE49-F238E27FC236}">
                <a16:creationId xmlns:a16="http://schemas.microsoft.com/office/drawing/2014/main" id="{0D885D44-A43C-A0CF-D239-B44BA01B6FE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AD6FEE-C83D-BE89-BDBC-6B8339C3309F}"/>
              </a:ext>
            </a:extLst>
          </p:cNvPr>
          <p:cNvSpPr>
            <a:spLocks noGrp="1"/>
          </p:cNvSpPr>
          <p:nvPr>
            <p:ph type="sldNum" sz="quarter" idx="12"/>
          </p:nvPr>
        </p:nvSpPr>
        <p:spPr/>
        <p:txBody>
          <a:bodyPr/>
          <a:lstStyle/>
          <a:p>
            <a:fld id="{FD8C8D8F-A816-49AA-BF9A-4ADD776567C7}" type="slidenum">
              <a:rPr lang="en-GB" smtClean="0"/>
              <a:t>‹#›</a:t>
            </a:fld>
            <a:endParaRPr lang="en-GB"/>
          </a:p>
        </p:txBody>
      </p:sp>
    </p:spTree>
    <p:extLst>
      <p:ext uri="{BB962C8B-B14F-4D97-AF65-F5344CB8AC3E}">
        <p14:creationId xmlns:p14="http://schemas.microsoft.com/office/powerpoint/2010/main" val="2018773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112FA-2B12-F563-BC67-07874157CD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8C8A80-CD2E-EA46-9617-A0DC5F929D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7A6561-36E2-E272-91AF-D18154212B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B089FB-8408-AF64-319F-242E176BCAAB}"/>
              </a:ext>
            </a:extLst>
          </p:cNvPr>
          <p:cNvSpPr>
            <a:spLocks noGrp="1"/>
          </p:cNvSpPr>
          <p:nvPr>
            <p:ph type="dt" sz="half" idx="10"/>
          </p:nvPr>
        </p:nvSpPr>
        <p:spPr/>
        <p:txBody>
          <a:bodyPr/>
          <a:lstStyle/>
          <a:p>
            <a:fld id="{A9CC4775-DEA6-4919-8FA7-0DB633598140}" type="datetimeFigureOut">
              <a:rPr lang="en-GB" smtClean="0"/>
              <a:t>11/12/2025</a:t>
            </a:fld>
            <a:endParaRPr lang="en-GB"/>
          </a:p>
        </p:txBody>
      </p:sp>
      <p:sp>
        <p:nvSpPr>
          <p:cNvPr id="6" name="Footer Placeholder 5">
            <a:extLst>
              <a:ext uri="{FF2B5EF4-FFF2-40B4-BE49-F238E27FC236}">
                <a16:creationId xmlns:a16="http://schemas.microsoft.com/office/drawing/2014/main" id="{127B5072-96BB-4B1F-0465-106FC39816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8A951F-1AB4-0B42-E36F-12EC2D903069}"/>
              </a:ext>
            </a:extLst>
          </p:cNvPr>
          <p:cNvSpPr>
            <a:spLocks noGrp="1"/>
          </p:cNvSpPr>
          <p:nvPr>
            <p:ph type="sldNum" sz="quarter" idx="12"/>
          </p:nvPr>
        </p:nvSpPr>
        <p:spPr/>
        <p:txBody>
          <a:bodyPr/>
          <a:lstStyle/>
          <a:p>
            <a:fld id="{FD8C8D8F-A816-49AA-BF9A-4ADD776567C7}" type="slidenum">
              <a:rPr lang="en-GB" smtClean="0"/>
              <a:t>‹#›</a:t>
            </a:fld>
            <a:endParaRPr lang="en-GB"/>
          </a:p>
        </p:txBody>
      </p:sp>
    </p:spTree>
    <p:extLst>
      <p:ext uri="{BB962C8B-B14F-4D97-AF65-F5344CB8AC3E}">
        <p14:creationId xmlns:p14="http://schemas.microsoft.com/office/powerpoint/2010/main" val="611404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CC0FE-B26C-82D9-BC77-031E6105C1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11666EF-B3C6-3A48-415A-B1F673E73A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33CAF6-C895-B9BC-01FC-74564C75E9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21D402-2C68-472E-08ED-366FA6133DB2}"/>
              </a:ext>
            </a:extLst>
          </p:cNvPr>
          <p:cNvSpPr>
            <a:spLocks noGrp="1"/>
          </p:cNvSpPr>
          <p:nvPr>
            <p:ph type="dt" sz="half" idx="10"/>
          </p:nvPr>
        </p:nvSpPr>
        <p:spPr/>
        <p:txBody>
          <a:bodyPr/>
          <a:lstStyle/>
          <a:p>
            <a:fld id="{A9CC4775-DEA6-4919-8FA7-0DB633598140}" type="datetimeFigureOut">
              <a:rPr lang="en-GB" smtClean="0"/>
              <a:t>11/12/2025</a:t>
            </a:fld>
            <a:endParaRPr lang="en-GB"/>
          </a:p>
        </p:txBody>
      </p:sp>
      <p:sp>
        <p:nvSpPr>
          <p:cNvPr id="6" name="Footer Placeholder 5">
            <a:extLst>
              <a:ext uri="{FF2B5EF4-FFF2-40B4-BE49-F238E27FC236}">
                <a16:creationId xmlns:a16="http://schemas.microsoft.com/office/drawing/2014/main" id="{F3690CE9-DD2C-B579-147A-7C298EEBFC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D719A5-CF7C-08AF-1684-703F98866D15}"/>
              </a:ext>
            </a:extLst>
          </p:cNvPr>
          <p:cNvSpPr>
            <a:spLocks noGrp="1"/>
          </p:cNvSpPr>
          <p:nvPr>
            <p:ph type="sldNum" sz="quarter" idx="12"/>
          </p:nvPr>
        </p:nvSpPr>
        <p:spPr/>
        <p:txBody>
          <a:bodyPr/>
          <a:lstStyle/>
          <a:p>
            <a:fld id="{FD8C8D8F-A816-49AA-BF9A-4ADD776567C7}" type="slidenum">
              <a:rPr lang="en-GB" smtClean="0"/>
              <a:t>‹#›</a:t>
            </a:fld>
            <a:endParaRPr lang="en-GB"/>
          </a:p>
        </p:txBody>
      </p:sp>
    </p:spTree>
    <p:extLst>
      <p:ext uri="{BB962C8B-B14F-4D97-AF65-F5344CB8AC3E}">
        <p14:creationId xmlns:p14="http://schemas.microsoft.com/office/powerpoint/2010/main" val="546842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80805-1770-EB92-89FB-A4DD453DAF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8FF37A-8EE4-C1C4-3FF5-166C903B26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737017-2A51-E010-AA18-2D2557A35DA6}"/>
              </a:ext>
            </a:extLst>
          </p:cNvPr>
          <p:cNvSpPr>
            <a:spLocks noGrp="1"/>
          </p:cNvSpPr>
          <p:nvPr>
            <p:ph type="dt" sz="half" idx="10"/>
          </p:nvPr>
        </p:nvSpPr>
        <p:spPr/>
        <p:txBody>
          <a:bodyPr/>
          <a:lstStyle/>
          <a:p>
            <a:fld id="{A9CC4775-DEA6-4919-8FA7-0DB633598140}" type="datetimeFigureOut">
              <a:rPr lang="en-GB" smtClean="0"/>
              <a:t>11/12/2025</a:t>
            </a:fld>
            <a:endParaRPr lang="en-GB"/>
          </a:p>
        </p:txBody>
      </p:sp>
      <p:sp>
        <p:nvSpPr>
          <p:cNvPr id="5" name="Footer Placeholder 4">
            <a:extLst>
              <a:ext uri="{FF2B5EF4-FFF2-40B4-BE49-F238E27FC236}">
                <a16:creationId xmlns:a16="http://schemas.microsoft.com/office/drawing/2014/main" id="{217D165E-1E24-B2C0-0101-2C29DCC21C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118DBF-B31B-CEF8-4E01-77B16B78212B}"/>
              </a:ext>
            </a:extLst>
          </p:cNvPr>
          <p:cNvSpPr>
            <a:spLocks noGrp="1"/>
          </p:cNvSpPr>
          <p:nvPr>
            <p:ph type="sldNum" sz="quarter" idx="12"/>
          </p:nvPr>
        </p:nvSpPr>
        <p:spPr/>
        <p:txBody>
          <a:bodyPr/>
          <a:lstStyle/>
          <a:p>
            <a:fld id="{FD8C8D8F-A816-49AA-BF9A-4ADD776567C7}" type="slidenum">
              <a:rPr lang="en-GB" smtClean="0"/>
              <a:t>‹#›</a:t>
            </a:fld>
            <a:endParaRPr lang="en-GB"/>
          </a:p>
        </p:txBody>
      </p:sp>
    </p:spTree>
    <p:extLst>
      <p:ext uri="{BB962C8B-B14F-4D97-AF65-F5344CB8AC3E}">
        <p14:creationId xmlns:p14="http://schemas.microsoft.com/office/powerpoint/2010/main" val="1442697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9069D1-5480-C43D-3A1E-823984F554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AD2BFA-BBA5-9CF7-F801-89906BE843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89178-B5C8-F892-3FF2-17776F09A5AC}"/>
              </a:ext>
            </a:extLst>
          </p:cNvPr>
          <p:cNvSpPr>
            <a:spLocks noGrp="1"/>
          </p:cNvSpPr>
          <p:nvPr>
            <p:ph type="dt" sz="half" idx="10"/>
          </p:nvPr>
        </p:nvSpPr>
        <p:spPr/>
        <p:txBody>
          <a:bodyPr/>
          <a:lstStyle/>
          <a:p>
            <a:fld id="{A9CC4775-DEA6-4919-8FA7-0DB633598140}" type="datetimeFigureOut">
              <a:rPr lang="en-GB" smtClean="0"/>
              <a:t>11/12/2025</a:t>
            </a:fld>
            <a:endParaRPr lang="en-GB"/>
          </a:p>
        </p:txBody>
      </p:sp>
      <p:sp>
        <p:nvSpPr>
          <p:cNvPr id="5" name="Footer Placeholder 4">
            <a:extLst>
              <a:ext uri="{FF2B5EF4-FFF2-40B4-BE49-F238E27FC236}">
                <a16:creationId xmlns:a16="http://schemas.microsoft.com/office/drawing/2014/main" id="{AD2792B7-94F6-7734-69A7-CA3C1DD626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47B62-03C9-2DC6-CB37-5ACB2627273F}"/>
              </a:ext>
            </a:extLst>
          </p:cNvPr>
          <p:cNvSpPr>
            <a:spLocks noGrp="1"/>
          </p:cNvSpPr>
          <p:nvPr>
            <p:ph type="sldNum" sz="quarter" idx="12"/>
          </p:nvPr>
        </p:nvSpPr>
        <p:spPr/>
        <p:txBody>
          <a:bodyPr/>
          <a:lstStyle/>
          <a:p>
            <a:fld id="{FD8C8D8F-A816-49AA-BF9A-4ADD776567C7}" type="slidenum">
              <a:rPr lang="en-GB" smtClean="0"/>
              <a:t>‹#›</a:t>
            </a:fld>
            <a:endParaRPr lang="en-GB"/>
          </a:p>
        </p:txBody>
      </p:sp>
    </p:spTree>
    <p:extLst>
      <p:ext uri="{BB962C8B-B14F-4D97-AF65-F5344CB8AC3E}">
        <p14:creationId xmlns:p14="http://schemas.microsoft.com/office/powerpoint/2010/main" val="1466300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14C9BD-F1FF-37DF-0F35-3135728D66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FC14C2-71B1-95E7-0E30-5502FE6BB3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9CD70E-6C0E-7B8D-7BCE-248404AACA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9CC4775-DEA6-4919-8FA7-0DB633598140}" type="datetimeFigureOut">
              <a:rPr lang="en-GB" smtClean="0"/>
              <a:t>11/12/2025</a:t>
            </a:fld>
            <a:endParaRPr lang="en-GB"/>
          </a:p>
        </p:txBody>
      </p:sp>
      <p:sp>
        <p:nvSpPr>
          <p:cNvPr id="5" name="Footer Placeholder 4">
            <a:extLst>
              <a:ext uri="{FF2B5EF4-FFF2-40B4-BE49-F238E27FC236}">
                <a16:creationId xmlns:a16="http://schemas.microsoft.com/office/drawing/2014/main" id="{BB68E87E-1573-B5B6-0D48-6130E9C469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A1B7A38-4FBF-8B4D-218B-BFCB4A6295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D8C8D8F-A816-49AA-BF9A-4ADD776567C7}" type="slidenum">
              <a:rPr lang="en-GB" smtClean="0"/>
              <a:t>‹#›</a:t>
            </a:fld>
            <a:endParaRPr lang="en-GB"/>
          </a:p>
        </p:txBody>
      </p:sp>
    </p:spTree>
    <p:extLst>
      <p:ext uri="{BB962C8B-B14F-4D97-AF65-F5344CB8AC3E}">
        <p14:creationId xmlns:p14="http://schemas.microsoft.com/office/powerpoint/2010/main" val="4236483185"/>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college.police.uk/article/new-training-enables-swift-response-indecent-exposure-incident" TargetMode="External"/><Relationship Id="rId7" Type="http://schemas.openxmlformats.org/officeDocument/2006/relationships/hyperlink" Target="https://assets.publishing.service.gov.uk/media/65798633254aaa0010050bdc/SOC_Strategy_23-28_V9_Web_Accessible.pdf" TargetMode="External"/><Relationship Id="rId2" Type="http://schemas.openxmlformats.org/officeDocument/2006/relationships/hyperlink" Target="https://crimestoppers-uk.org/keeping-safe/community-family/serious-and-organised-crime" TargetMode="External"/><Relationship Id="rId1" Type="http://schemas.openxmlformats.org/officeDocument/2006/relationships/slideLayout" Target="../slideLayouts/slideLayout6.xml"/><Relationship Id="rId6" Type="http://schemas.openxmlformats.org/officeDocument/2006/relationships/hyperlink" Target="https://hmicfrs.justiceinspectorates.gov.uk/glossary/government-agency-intelligence-network/" TargetMode="External"/><Relationship Id="rId5" Type="http://schemas.openxmlformats.org/officeDocument/2006/relationships/hyperlink" Target="https://hmicfrs.justiceinspectorates.gov.uk/glossary/4p-approach/" TargetMode="External"/><Relationship Id="rId4" Type="http://schemas.openxmlformats.org/officeDocument/2006/relationships/hyperlink" Target="https://commonslibrary.parliament.uk/research-briefings/cbp-10213/"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lordslibrary.parliament.uk/technology-in-policing-advances-and-limitations" TargetMode="External"/><Relationship Id="rId3" Type="http://schemas.openxmlformats.org/officeDocument/2006/relationships/hyperlink" Target="https://post.parliament.uk/use-of-digital-scientific-and-other-technologies-by-the-police-and-wider-criminal-justice-system/" TargetMode="External"/><Relationship Id="rId7" Type="http://schemas.openxmlformats.org/officeDocument/2006/relationships/hyperlink" Target="https://www.gov.uk/government/publications/serious-and-organised-crime-strategy-2023-to-2028/no-place-to-hide-serious-and-organised-crime-strategy-2023-to-2028-accessible-version" TargetMode="External"/><Relationship Id="rId2" Type="http://schemas.openxmlformats.org/officeDocument/2006/relationships/hyperlink" Target="https://www.imf.org/en/about/factsheets/sheets/2023/fight-against-illicit-financial-flows" TargetMode="External"/><Relationship Id="rId1" Type="http://schemas.openxmlformats.org/officeDocument/2006/relationships/slideLayout" Target="../slideLayouts/slideLayout7.xml"/><Relationship Id="rId6" Type="http://schemas.openxmlformats.org/officeDocument/2006/relationships/hyperlink" Target="https://www.gov.uk/government/collections/serious-and-organised-crime-strategy" TargetMode="External"/><Relationship Id="rId5" Type="http://schemas.openxmlformats.org/officeDocument/2006/relationships/hyperlink" Target="https://www.nao.org.uk/wp-content/uploads/2019/03/Tackling-serious-and-organised-crime-Summary.pdf" TargetMode="External"/><Relationship Id="rId4" Type="http://schemas.openxmlformats.org/officeDocument/2006/relationships/hyperlink" Target="https://www.nationalcrimeagency.gov.uk/what-we-do/crime-threats/money-laundering-and-illicit-finance" TargetMode="External"/><Relationship Id="rId9" Type="http://schemas.openxmlformats.org/officeDocument/2006/relationships/hyperlink" Target="https://lordslibrary.parliament.uk/technology-in-policing-advances-and-limit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7" name="Rectangle 26">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4977AB-9D07-402F-19C2-B8A3BBD7E4DB}"/>
              </a:ext>
            </a:extLst>
          </p:cNvPr>
          <p:cNvSpPr>
            <a:spLocks noGrp="1"/>
          </p:cNvSpPr>
          <p:nvPr>
            <p:ph type="ctrTitle"/>
          </p:nvPr>
        </p:nvSpPr>
        <p:spPr>
          <a:xfrm>
            <a:off x="246888" y="2280950"/>
            <a:ext cx="11256264" cy="2282167"/>
          </a:xfrm>
        </p:spPr>
        <p:txBody>
          <a:bodyPr anchor="b">
            <a:norm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Critically evaluate how effectively UK Law Enforcement agencies have responded to the challenges of Serious and Organised Crime and how Government policy has supported this response . </a:t>
            </a:r>
            <a:br>
              <a:rPr lang="en-GB" sz="2100" b="1" dirty="0">
                <a:solidFill>
                  <a:schemeClr val="tx2"/>
                </a:solidFill>
                <a:latin typeface="Calibri" panose="020F0502020204030204" pitchFamily="34" charset="0"/>
                <a:ea typeface="Calibri" panose="020F0502020204030204" pitchFamily="34" charset="0"/>
                <a:cs typeface="Calibri" panose="020F0502020204030204" pitchFamily="34" charset="0"/>
              </a:rPr>
            </a:br>
            <a:endParaRPr lang="en-GB" sz="2100" b="1" dirty="0">
              <a:solidFill>
                <a:schemeClr val="tx2"/>
              </a:solidFill>
              <a:latin typeface="Calibri" panose="020F0502020204030204" pitchFamily="34" charset="0"/>
              <a:ea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0489734E-61E5-21B0-1987-4D80ACC8DA02}"/>
              </a:ext>
            </a:extLst>
          </p:cNvPr>
          <p:cNvSpPr>
            <a:spLocks noGrp="1"/>
          </p:cNvSpPr>
          <p:nvPr>
            <p:ph type="subTitle" idx="1"/>
          </p:nvPr>
        </p:nvSpPr>
        <p:spPr>
          <a:xfrm>
            <a:off x="6209461" y="5502117"/>
            <a:ext cx="4428672" cy="1276734"/>
          </a:xfrm>
        </p:spPr>
        <p:txBody>
          <a:bodyPr>
            <a:noAutofit/>
          </a:bodyPr>
          <a:lstStyle/>
          <a:p>
            <a:r>
              <a:rPr lang="en-GB" sz="2000" b="1" dirty="0">
                <a:latin typeface="Calibri" panose="020F0502020204030204" pitchFamily="34" charset="0"/>
                <a:ea typeface="Calibri" panose="020F0502020204030204" pitchFamily="34" charset="0"/>
                <a:cs typeface="Calibri" panose="020F0502020204030204" pitchFamily="34" charset="0"/>
              </a:rPr>
              <a:t>Megan Goodier </a:t>
            </a:r>
          </a:p>
          <a:p>
            <a:r>
              <a:rPr lang="en-GB" sz="2000" b="1" dirty="0">
                <a:latin typeface="Calibri" panose="020F0502020204030204" pitchFamily="34" charset="0"/>
                <a:ea typeface="Calibri" panose="020F0502020204030204" pitchFamily="34" charset="0"/>
                <a:cs typeface="Calibri" panose="020F0502020204030204" pitchFamily="34" charset="0"/>
              </a:rPr>
              <a:t>BMLC6011</a:t>
            </a:r>
          </a:p>
          <a:p>
            <a:r>
              <a:rPr lang="en-GB" sz="2000" b="1" dirty="0">
                <a:latin typeface="Calibri" panose="020F0502020204030204" pitchFamily="34" charset="0"/>
                <a:ea typeface="Calibri" panose="020F0502020204030204" pitchFamily="34" charset="0"/>
                <a:cs typeface="Calibri" panose="020F0502020204030204" pitchFamily="34" charset="0"/>
              </a:rPr>
              <a:t>Wynne Jones </a:t>
            </a:r>
          </a:p>
        </p:txBody>
      </p:sp>
      <p:grpSp>
        <p:nvGrpSpPr>
          <p:cNvPr id="28" name="Group 27">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29" name="Freeform: Shape 28">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1" name="Freeform: Shape 20">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4" name="Freeform: Shape 23">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2416151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extBox 1">
            <a:extLst>
              <a:ext uri="{FF2B5EF4-FFF2-40B4-BE49-F238E27FC236}">
                <a16:creationId xmlns:a16="http://schemas.microsoft.com/office/drawing/2014/main" id="{CC7FB2CE-61F7-AAB7-1DD1-4AB9125B0E4D}"/>
              </a:ext>
            </a:extLst>
          </p:cNvPr>
          <p:cNvSpPr txBox="1"/>
          <p:nvPr/>
        </p:nvSpPr>
        <p:spPr>
          <a:xfrm>
            <a:off x="264826" y="215345"/>
            <a:ext cx="9833548" cy="132556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600" b="1" kern="1200" dirty="0">
                <a:latin typeface="Calibri" panose="020F0502020204030204" pitchFamily="34" charset="0"/>
                <a:ea typeface="Calibri" panose="020F0502020204030204" pitchFamily="34" charset="0"/>
                <a:cs typeface="Calibri" panose="020F0502020204030204" pitchFamily="34" charset="0"/>
              </a:rPr>
              <a:t>Overview</a:t>
            </a:r>
            <a:r>
              <a:rPr lang="en-US" sz="3600" kern="1200" dirty="0">
                <a:solidFill>
                  <a:schemeClr val="tx2"/>
                </a:solidFill>
                <a:latin typeface="+mj-lt"/>
                <a:ea typeface="+mj-ea"/>
                <a:cs typeface="+mj-cs"/>
              </a:rPr>
              <a:t> </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825988C3-64F3-F91D-F5A6-62D449C7E7EC}"/>
              </a:ext>
            </a:extLst>
          </p:cNvPr>
          <p:cNvSpPr txBox="1"/>
          <p:nvPr/>
        </p:nvSpPr>
        <p:spPr>
          <a:xfrm>
            <a:off x="539146" y="1912986"/>
            <a:ext cx="9833548" cy="3911742"/>
          </a:xfrm>
          <a:prstGeom prst="rect">
            <a:avLst/>
          </a:prstGeom>
        </p:spPr>
        <p:txBody>
          <a:bodyPr vert="horz" lIns="91440" tIns="45720" rIns="91440" bIns="45720" rtlCol="0">
            <a:normAutofit fontScale="40000" lnSpcReduction="20000"/>
          </a:bodyPr>
          <a:lstStyle/>
          <a:p>
            <a:pPr>
              <a:lnSpc>
                <a:spcPct val="90000"/>
              </a:lnSpc>
              <a:spcAft>
                <a:spcPts val="600"/>
              </a:spcAft>
            </a:pPr>
            <a:endParaRPr lang="en-US" sz="8000" dirty="0">
              <a:latin typeface="Calibri" panose="020F0502020204030204" pitchFamily="34" charset="0"/>
              <a:ea typeface="Calibri" panose="020F0502020204030204" pitchFamily="34" charset="0"/>
              <a:cs typeface="Calibri" panose="020F0502020204030204" pitchFamily="34" charset="0"/>
            </a:endParaRPr>
          </a:p>
          <a:p>
            <a:pPr marL="342900" indent="-228600">
              <a:lnSpc>
                <a:spcPct val="90000"/>
              </a:lnSpc>
              <a:spcAft>
                <a:spcPts val="600"/>
              </a:spcAft>
              <a:buFont typeface="Arial" panose="020B0604020202020204" pitchFamily="34" charset="0"/>
              <a:buChar char="•"/>
            </a:pPr>
            <a:r>
              <a:rPr lang="en-US" sz="8000" dirty="0">
                <a:latin typeface="Calibri" panose="020F0502020204030204" pitchFamily="34" charset="0"/>
                <a:ea typeface="Calibri" panose="020F0502020204030204" pitchFamily="34" charset="0"/>
                <a:cs typeface="Calibri" panose="020F0502020204030204" pitchFamily="34" charset="0"/>
              </a:rPr>
              <a:t>What is Serious and Organised crime?</a:t>
            </a:r>
          </a:p>
          <a:p>
            <a:pPr marL="342900" indent="-228600">
              <a:lnSpc>
                <a:spcPct val="90000"/>
              </a:lnSpc>
              <a:spcAft>
                <a:spcPts val="600"/>
              </a:spcAft>
              <a:buFont typeface="Arial" panose="020B0604020202020204" pitchFamily="34" charset="0"/>
              <a:buChar char="•"/>
            </a:pPr>
            <a:endParaRPr lang="en-US" sz="8000" dirty="0">
              <a:latin typeface="Calibri" panose="020F0502020204030204" pitchFamily="34" charset="0"/>
              <a:ea typeface="Calibri" panose="020F0502020204030204" pitchFamily="34" charset="0"/>
              <a:cs typeface="Calibri" panose="020F0502020204030204" pitchFamily="34" charset="0"/>
            </a:endParaRPr>
          </a:p>
          <a:p>
            <a:pPr marL="342900" indent="-228600">
              <a:lnSpc>
                <a:spcPct val="90000"/>
              </a:lnSpc>
              <a:spcAft>
                <a:spcPts val="600"/>
              </a:spcAft>
              <a:buFont typeface="Arial" panose="020B0604020202020204" pitchFamily="34" charset="0"/>
              <a:buChar char="•"/>
            </a:pPr>
            <a:r>
              <a:rPr lang="en-US" sz="8000" dirty="0">
                <a:latin typeface="Calibri" panose="020F0502020204030204" pitchFamily="34" charset="0"/>
                <a:ea typeface="Calibri" panose="020F0502020204030204" pitchFamily="34" charset="0"/>
                <a:cs typeface="Calibri" panose="020F0502020204030204" pitchFamily="34" charset="0"/>
              </a:rPr>
              <a:t>What are the challenges of Serious Organised Crime?</a:t>
            </a:r>
          </a:p>
          <a:p>
            <a:pPr marL="342900" indent="-228600">
              <a:lnSpc>
                <a:spcPct val="90000"/>
              </a:lnSpc>
              <a:spcAft>
                <a:spcPts val="600"/>
              </a:spcAft>
              <a:buFont typeface="Arial" panose="020B0604020202020204" pitchFamily="34" charset="0"/>
              <a:buChar char="•"/>
            </a:pPr>
            <a:endParaRPr lang="en-US" sz="8000" dirty="0">
              <a:latin typeface="Calibri" panose="020F0502020204030204" pitchFamily="34" charset="0"/>
              <a:ea typeface="Calibri" panose="020F0502020204030204" pitchFamily="34" charset="0"/>
              <a:cs typeface="Calibri" panose="020F0502020204030204" pitchFamily="34" charset="0"/>
            </a:endParaRPr>
          </a:p>
          <a:p>
            <a:pPr marL="342900" indent="-228600">
              <a:lnSpc>
                <a:spcPct val="90000"/>
              </a:lnSpc>
              <a:spcAft>
                <a:spcPts val="600"/>
              </a:spcAft>
              <a:buFont typeface="Arial" panose="020B0604020202020204" pitchFamily="34" charset="0"/>
              <a:buChar char="•"/>
            </a:pPr>
            <a:r>
              <a:rPr lang="en-US" sz="8000" dirty="0">
                <a:latin typeface="Calibri" panose="020F0502020204030204" pitchFamily="34" charset="0"/>
                <a:ea typeface="Calibri" panose="020F0502020204030204" pitchFamily="34" charset="0"/>
                <a:cs typeface="Calibri" panose="020F0502020204030204" pitchFamily="34" charset="0"/>
              </a:rPr>
              <a:t>Law Enforcement Response </a:t>
            </a:r>
          </a:p>
          <a:p>
            <a:pPr marL="342900" indent="-228600">
              <a:lnSpc>
                <a:spcPct val="90000"/>
              </a:lnSpc>
              <a:spcAft>
                <a:spcPts val="600"/>
              </a:spcAft>
              <a:buFont typeface="Arial" panose="020B0604020202020204" pitchFamily="34" charset="0"/>
              <a:buChar char="•"/>
            </a:pPr>
            <a:endParaRPr lang="en-US" sz="8000" dirty="0">
              <a:latin typeface="Calibri" panose="020F0502020204030204" pitchFamily="34" charset="0"/>
              <a:ea typeface="Calibri" panose="020F0502020204030204" pitchFamily="34" charset="0"/>
              <a:cs typeface="Calibri" panose="020F0502020204030204" pitchFamily="34" charset="0"/>
            </a:endParaRPr>
          </a:p>
          <a:p>
            <a:pPr marL="342900" indent="-228600">
              <a:lnSpc>
                <a:spcPct val="90000"/>
              </a:lnSpc>
              <a:spcAft>
                <a:spcPts val="600"/>
              </a:spcAft>
              <a:buFont typeface="Arial" panose="020B0604020202020204" pitchFamily="34" charset="0"/>
              <a:buChar char="•"/>
            </a:pPr>
            <a:r>
              <a:rPr lang="en-US" sz="8000" dirty="0">
                <a:latin typeface="Calibri" panose="020F0502020204030204" pitchFamily="34" charset="0"/>
                <a:ea typeface="Calibri" panose="020F0502020204030204" pitchFamily="34" charset="0"/>
                <a:cs typeface="Calibri" panose="020F0502020204030204" pitchFamily="34" charset="0"/>
              </a:rPr>
              <a:t>Government Response </a:t>
            </a:r>
          </a:p>
          <a:p>
            <a:pPr indent="-228600">
              <a:lnSpc>
                <a:spcPct val="90000"/>
              </a:lnSpc>
              <a:spcAft>
                <a:spcPts val="600"/>
              </a:spcAft>
              <a:buFont typeface="Arial" panose="020B0604020202020204" pitchFamily="34" charset="0"/>
              <a:buChar char="•"/>
            </a:pPr>
            <a:endParaRPr lang="en-US" sz="8000" dirty="0">
              <a:solidFill>
                <a:schemeClr val="tx2"/>
              </a:solidFill>
            </a:endParaRPr>
          </a:p>
          <a:p>
            <a:pPr indent="-228600">
              <a:lnSpc>
                <a:spcPct val="90000"/>
              </a:lnSpc>
              <a:spcAft>
                <a:spcPts val="600"/>
              </a:spcAft>
              <a:buFont typeface="Arial" panose="020B0604020202020204" pitchFamily="34" charset="0"/>
              <a:buChar char="•"/>
            </a:pPr>
            <a:endParaRPr lang="en-US" sz="8000" dirty="0">
              <a:solidFill>
                <a:schemeClr val="tx2"/>
              </a:solidFill>
            </a:endParaRPr>
          </a:p>
          <a:p>
            <a:pPr indent="-228600">
              <a:lnSpc>
                <a:spcPct val="90000"/>
              </a:lnSpc>
              <a:spcAft>
                <a:spcPts val="600"/>
              </a:spcAft>
              <a:buFont typeface="Arial" panose="020B0604020202020204" pitchFamily="34" charset="0"/>
              <a:buChar char="•"/>
            </a:pPr>
            <a:endParaRPr lang="en-US" sz="13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8177622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D18DED-4116-821B-C092-546CE1C9B78D}"/>
              </a:ext>
            </a:extLst>
          </p:cNvPr>
          <p:cNvSpPr>
            <a:spLocks noGrp="1"/>
          </p:cNvSpPr>
          <p:nvPr>
            <p:ph type="title"/>
          </p:nvPr>
        </p:nvSpPr>
        <p:spPr>
          <a:xfrm>
            <a:off x="153728" y="296674"/>
            <a:ext cx="8851392" cy="1454051"/>
          </a:xfrm>
        </p:spPr>
        <p:txBody>
          <a:bodyPr vert="horz" lIns="91440" tIns="45720" rIns="91440" bIns="45720" rtlCol="0" anchor="ctr">
            <a:normAutofit/>
          </a:bodyPr>
          <a:lstStyle/>
          <a:p>
            <a:r>
              <a:rPr lang="en-US" sz="3600" b="1" kern="1200" dirty="0">
                <a:latin typeface="Calibri" panose="020F0502020204030204" pitchFamily="34" charset="0"/>
                <a:ea typeface="Calibri" panose="020F0502020204030204" pitchFamily="34" charset="0"/>
                <a:cs typeface="Calibri" panose="020F0502020204030204" pitchFamily="34" charset="0"/>
              </a:rPr>
              <a:t>What is Serious and Organised Crime?</a:t>
            </a:r>
          </a:p>
        </p:txBody>
      </p:sp>
      <p:grpSp>
        <p:nvGrpSpPr>
          <p:cNvPr id="24" name="Group 2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5" name="Freeform: Shape 2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TextBox 2">
            <a:extLst>
              <a:ext uri="{FF2B5EF4-FFF2-40B4-BE49-F238E27FC236}">
                <a16:creationId xmlns:a16="http://schemas.microsoft.com/office/drawing/2014/main" id="{E38F2BD0-24D4-03FA-69B2-1808C44FBD70}"/>
              </a:ext>
            </a:extLst>
          </p:cNvPr>
          <p:cNvGraphicFramePr/>
          <p:nvPr>
            <p:extLst>
              <p:ext uri="{D42A27DB-BD31-4B8C-83A1-F6EECF244321}">
                <p14:modId xmlns:p14="http://schemas.microsoft.com/office/powerpoint/2010/main" val="3678653890"/>
              </p:ext>
            </p:extLst>
          </p:nvPr>
        </p:nvGraphicFramePr>
        <p:xfrm>
          <a:off x="237744" y="1790456"/>
          <a:ext cx="11292840" cy="47708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50287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68CC30B-9B80-8FDC-EAA0-69F0D0A9D2CC}"/>
              </a:ext>
            </a:extLst>
          </p:cNvPr>
          <p:cNvSpPr>
            <a:spLocks noGrp="1"/>
          </p:cNvSpPr>
          <p:nvPr>
            <p:ph type="title"/>
          </p:nvPr>
        </p:nvSpPr>
        <p:spPr>
          <a:xfrm>
            <a:off x="-4747" y="-19447"/>
            <a:ext cx="7324694" cy="1124712"/>
          </a:xfrm>
        </p:spPr>
        <p:txBody>
          <a:bodyPr vert="horz" lIns="91440" tIns="45720" rIns="91440" bIns="45720" rtlCol="0" anchor="b">
            <a:normAutofit/>
          </a:bodyPr>
          <a:lstStyle/>
          <a:p>
            <a:pPr algn="ctr"/>
            <a:r>
              <a:rPr lang="en-US" sz="3600" b="1" kern="1200" dirty="0">
                <a:latin typeface="Calibri" panose="020F0502020204030204" pitchFamily="34" charset="0"/>
                <a:ea typeface="Calibri" panose="020F0502020204030204" pitchFamily="34" charset="0"/>
                <a:cs typeface="Calibri" panose="020F0502020204030204" pitchFamily="34" charset="0"/>
              </a:rPr>
              <a:t>What are the Challenges of SOC?</a:t>
            </a:r>
          </a:p>
        </p:txBody>
      </p:sp>
      <p:grpSp>
        <p:nvGrpSpPr>
          <p:cNvPr id="39" name="Group 38">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40" name="Freeform: Shape 39">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4DCD9F7F-A2EB-ABC7-4FB9-0CC1195CEA8E}"/>
              </a:ext>
            </a:extLst>
          </p:cNvPr>
          <p:cNvSpPr txBox="1"/>
          <p:nvPr/>
        </p:nvSpPr>
        <p:spPr>
          <a:xfrm>
            <a:off x="0" y="1255432"/>
            <a:ext cx="11666013" cy="5093210"/>
          </a:xfrm>
          <a:prstGeom prst="rect">
            <a:avLst/>
          </a:prstGeom>
        </p:spPr>
        <p:txBody>
          <a:bodyPr vert="horz" lIns="91440" tIns="45720" rIns="91440" bIns="45720" rtlCol="0">
            <a:normAutofit fontScale="92500" lnSpcReduction="10000"/>
          </a:bodyPr>
          <a:lstStyle/>
          <a:p>
            <a:pPr marL="400050" fontAlgn="base">
              <a:lnSpc>
                <a:spcPct val="90000"/>
              </a:lnSpc>
              <a:spcAft>
                <a:spcPts val="600"/>
              </a:spcAft>
            </a:pPr>
            <a:endParaRPr lang="en-US" sz="1900" b="1" dirty="0">
              <a:latin typeface="Calibri" panose="020F0502020204030204" pitchFamily="34" charset="0"/>
              <a:ea typeface="Calibri" panose="020F0502020204030204" pitchFamily="34" charset="0"/>
              <a:cs typeface="Calibri" panose="020F0502020204030204" pitchFamily="34" charset="0"/>
            </a:endParaRPr>
          </a:p>
          <a:p>
            <a:pPr marL="400050" fontAlgn="base">
              <a:lnSpc>
                <a:spcPct val="90000"/>
              </a:lnSpc>
              <a:spcAft>
                <a:spcPts val="600"/>
              </a:spcAft>
            </a:pPr>
            <a:r>
              <a:rPr lang="en-US" sz="1900" b="1" dirty="0">
                <a:latin typeface="Calibri" panose="020F0502020204030204" pitchFamily="34" charset="0"/>
                <a:ea typeface="Calibri" panose="020F0502020204030204" pitchFamily="34" charset="0"/>
                <a:cs typeface="Calibri" panose="020F0502020204030204" pitchFamily="34" charset="0"/>
              </a:rPr>
              <a:t>Illicit financial flows​: </a:t>
            </a:r>
            <a:r>
              <a:rPr lang="en-GB" sz="1900" dirty="0">
                <a:latin typeface="Calibri" panose="020F0502020204030204" pitchFamily="34" charset="0"/>
                <a:ea typeface="Calibri" panose="020F0502020204030204" pitchFamily="34" charset="0"/>
                <a:cs typeface="Calibri" panose="020F0502020204030204" pitchFamily="34" charset="0"/>
              </a:rPr>
              <a:t>The movement of money across borders that is unlawful in it is source (such as corruption or smuggling), it is transfer (such as tax evasion), or its use (such as financing terrorism) is referred to as illicit financial flows. The IMF has been a major player in global initiatives to stop these transfers (International Monetary Fund, 2023).</a:t>
            </a:r>
          </a:p>
          <a:p>
            <a:pPr marL="400050" fontAlgn="base">
              <a:lnSpc>
                <a:spcPct val="90000"/>
              </a:lnSpc>
              <a:spcAft>
                <a:spcPts val="600"/>
              </a:spcAft>
            </a:pPr>
            <a:endParaRPr lang="en-GB" sz="1900" dirty="0">
              <a:latin typeface="Calibri" panose="020F0502020204030204" pitchFamily="34" charset="0"/>
              <a:ea typeface="Calibri" panose="020F0502020204030204" pitchFamily="34" charset="0"/>
              <a:cs typeface="Calibri" panose="020F0502020204030204" pitchFamily="34" charset="0"/>
            </a:endParaRPr>
          </a:p>
          <a:p>
            <a:pPr marL="400050" fontAlgn="base">
              <a:lnSpc>
                <a:spcPct val="90000"/>
              </a:lnSpc>
              <a:spcAft>
                <a:spcPts val="600"/>
              </a:spcAft>
            </a:pPr>
            <a:endParaRPr lang="en-GB" sz="1900" dirty="0">
              <a:latin typeface="Calibri" panose="020F0502020204030204" pitchFamily="34" charset="0"/>
              <a:ea typeface="Calibri" panose="020F0502020204030204" pitchFamily="34" charset="0"/>
              <a:cs typeface="Calibri" panose="020F0502020204030204" pitchFamily="34" charset="0"/>
            </a:endParaRPr>
          </a:p>
          <a:p>
            <a:pPr marL="400050" fontAlgn="base">
              <a:lnSpc>
                <a:spcPct val="90000"/>
              </a:lnSpc>
              <a:spcAft>
                <a:spcPts val="600"/>
              </a:spcAft>
            </a:pPr>
            <a:r>
              <a:rPr lang="en-GB" sz="1900" b="1" dirty="0">
                <a:latin typeface="Calibri" panose="020F0502020204030204" pitchFamily="34" charset="0"/>
                <a:ea typeface="Calibri" panose="020F0502020204030204" pitchFamily="34" charset="0"/>
                <a:cs typeface="Calibri" panose="020F0502020204030204" pitchFamily="34" charset="0"/>
              </a:rPr>
              <a:t>Hidden Nature of SOC: </a:t>
            </a:r>
            <a:r>
              <a:rPr lang="en-GB" sz="1900" dirty="0">
                <a:latin typeface="Calibri" panose="020F0502020204030204" pitchFamily="34" charset="0"/>
                <a:ea typeface="Calibri" panose="020F0502020204030204" pitchFamily="34" charset="0"/>
                <a:cs typeface="Calibri" panose="020F0502020204030204" pitchFamily="34" charset="0"/>
              </a:rPr>
              <a:t>Organised crime groups aim to conceal their operations in order to avoid being discovered and interfered with. Almost all serious and organised crime is made possible by technology, which organised criminal groups use to hide financial transactions or communication. Technology advancements will probably make it much more difficult for law enforcement and intelligence organisations to disrupt organisations, obtain evidence, and prosecute criminals, (UK Government,2023). </a:t>
            </a:r>
          </a:p>
          <a:p>
            <a:pPr marL="400050" fontAlgn="base">
              <a:lnSpc>
                <a:spcPct val="90000"/>
              </a:lnSpc>
              <a:spcAft>
                <a:spcPts val="600"/>
              </a:spcAft>
            </a:pPr>
            <a:endParaRPr lang="en-GB" sz="1900" dirty="0">
              <a:latin typeface="Calibri" panose="020F0502020204030204" pitchFamily="34" charset="0"/>
              <a:ea typeface="Calibri" panose="020F0502020204030204" pitchFamily="34" charset="0"/>
              <a:cs typeface="Calibri" panose="020F0502020204030204" pitchFamily="34" charset="0"/>
            </a:endParaRPr>
          </a:p>
          <a:p>
            <a:pPr marL="400050" fontAlgn="base">
              <a:lnSpc>
                <a:spcPct val="90000"/>
              </a:lnSpc>
              <a:spcAft>
                <a:spcPts val="600"/>
              </a:spcAft>
            </a:pPr>
            <a:r>
              <a:rPr lang="en-GB" sz="1900" dirty="0">
                <a:latin typeface="Calibri" panose="020F0502020204030204" pitchFamily="34" charset="0"/>
                <a:ea typeface="Calibri" panose="020F0502020204030204" pitchFamily="34" charset="0"/>
                <a:cs typeface="Calibri" panose="020F0502020204030204" pitchFamily="34" charset="0"/>
              </a:rPr>
              <a:t>Here are some examples: </a:t>
            </a:r>
          </a:p>
          <a:p>
            <a:pPr marL="285750" indent="-285750">
              <a:buFont typeface="Arial" panose="020B0604020202020204" pitchFamily="34" charset="0"/>
              <a:buChar char="•"/>
            </a:pPr>
            <a:r>
              <a:rPr lang="en-GB" sz="1900" dirty="0">
                <a:latin typeface="Calibri" panose="020F0502020204030204" pitchFamily="34" charset="0"/>
                <a:ea typeface="Calibri" panose="020F0502020204030204" pitchFamily="34" charset="0"/>
                <a:cs typeface="Calibri" panose="020F0502020204030204" pitchFamily="34" charset="0"/>
              </a:rPr>
              <a:t>Fingerprinting methods</a:t>
            </a:r>
          </a:p>
          <a:p>
            <a:pPr marL="285750" indent="-285750">
              <a:buFont typeface="Arial" panose="020B0604020202020204" pitchFamily="34" charset="0"/>
              <a:buChar char="•"/>
            </a:pPr>
            <a:r>
              <a:rPr lang="en-GB" sz="1900" dirty="0">
                <a:latin typeface="Calibri" panose="020F0502020204030204" pitchFamily="34" charset="0"/>
                <a:ea typeface="Calibri" panose="020F0502020204030204" pitchFamily="34" charset="0"/>
                <a:cs typeface="Calibri" panose="020F0502020204030204" pitchFamily="34" charset="0"/>
              </a:rPr>
              <a:t>DNA evidence was obtained in the 1980s. </a:t>
            </a:r>
          </a:p>
          <a:p>
            <a:pPr marL="285750" indent="-285750">
              <a:buFont typeface="Arial" panose="020B0604020202020204" pitchFamily="34" charset="0"/>
              <a:buChar char="•"/>
            </a:pPr>
            <a:r>
              <a:rPr lang="en-GB" sz="1900" dirty="0">
                <a:latin typeface="Calibri" panose="020F0502020204030204" pitchFamily="34" charset="0"/>
                <a:ea typeface="Calibri" panose="020F0502020204030204" pitchFamily="34" charset="0"/>
                <a:cs typeface="Calibri" panose="020F0502020204030204" pitchFamily="34" charset="0"/>
              </a:rPr>
              <a:t>The first automatic number plate recognition (ANPR)</a:t>
            </a:r>
          </a:p>
          <a:p>
            <a:pPr marL="285750" indent="-285750">
              <a:buFont typeface="Arial" panose="020B0604020202020204" pitchFamily="34" charset="0"/>
              <a:buChar char="•"/>
            </a:pPr>
            <a:r>
              <a:rPr lang="en-GB" sz="1900" dirty="0">
                <a:latin typeface="Calibri" panose="020F0502020204030204" pitchFamily="34" charset="0"/>
                <a:ea typeface="Calibri" panose="020F0502020204030204" pitchFamily="34" charset="0"/>
                <a:cs typeface="Calibri" panose="020F0502020204030204" pitchFamily="34" charset="0"/>
              </a:rPr>
              <a:t>CCTV both occurred in the 1980s</a:t>
            </a:r>
          </a:p>
          <a:p>
            <a:pPr marL="285750" indent="-285750">
              <a:buFont typeface="Arial" panose="020B0604020202020204" pitchFamily="34" charset="0"/>
              <a:buChar char="•"/>
            </a:pPr>
            <a:endParaRPr lang="en-GB" sz="1900" dirty="0">
              <a:latin typeface="Calibri" panose="020F0502020204030204" pitchFamily="34" charset="0"/>
              <a:ea typeface="Calibri" panose="020F0502020204030204" pitchFamily="34" charset="0"/>
              <a:cs typeface="Calibri" panose="020F0502020204030204" pitchFamily="34" charset="0"/>
            </a:endParaRPr>
          </a:p>
          <a:p>
            <a:r>
              <a:rPr lang="en-GB" sz="1900" dirty="0">
                <a:latin typeface="Calibri" panose="020F0502020204030204" pitchFamily="34" charset="0"/>
                <a:ea typeface="Calibri" panose="020F0502020204030204" pitchFamily="34" charset="0"/>
                <a:cs typeface="Calibri" panose="020F0502020204030204" pitchFamily="34" charset="0"/>
              </a:rPr>
              <a:t>(Winchester, 2025).</a:t>
            </a:r>
          </a:p>
          <a:p>
            <a:pPr indent="-228600" fontAlgn="base">
              <a:lnSpc>
                <a:spcPct val="90000"/>
              </a:lnSpc>
              <a:spcAft>
                <a:spcPts val="600"/>
              </a:spcAft>
              <a:buFont typeface="Arial" panose="020B0604020202020204" pitchFamily="34" charset="0"/>
              <a:buChar char="•"/>
            </a:pPr>
            <a:endParaRPr lang="en-US" sz="1400" dirty="0">
              <a:solidFill>
                <a:schemeClr val="tx2"/>
              </a:solidFill>
            </a:endParaRPr>
          </a:p>
          <a:p>
            <a:pPr indent="-228600" fontAlgn="base">
              <a:lnSpc>
                <a:spcPct val="90000"/>
              </a:lnSpc>
              <a:spcAft>
                <a:spcPts val="600"/>
              </a:spcAft>
              <a:buFont typeface="Arial" panose="020B0604020202020204" pitchFamily="34" charset="0"/>
              <a:buChar char="•"/>
            </a:pPr>
            <a:endParaRPr lang="en-US" sz="1400"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fontAlgn="base">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p:txBody>
      </p:sp>
      <p:grpSp>
        <p:nvGrpSpPr>
          <p:cNvPr id="44" name="Group 43">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45" name="Freeform: Shape 44">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4422423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E48D2307-F8FF-5FCB-9713-6A8573D2DA15}"/>
              </a:ext>
            </a:extLst>
          </p:cNvPr>
          <p:cNvSpPr txBox="1"/>
          <p:nvPr/>
        </p:nvSpPr>
        <p:spPr>
          <a:xfrm>
            <a:off x="-1" y="688259"/>
            <a:ext cx="11385755" cy="4434348"/>
          </a:xfrm>
          <a:prstGeom prst="rect">
            <a:avLst/>
          </a:prstGeom>
          <a:noFill/>
        </p:spPr>
        <p:txBody>
          <a:bodyPr wrap="square" rtlCol="0">
            <a:spAutoFit/>
          </a:bodyPr>
          <a:lstStyle/>
          <a:p>
            <a:pPr marL="400050" fontAlgn="base">
              <a:lnSpc>
                <a:spcPct val="90000"/>
              </a:lnSpc>
              <a:spcAft>
                <a:spcPts val="600"/>
              </a:spcAft>
            </a:pPr>
            <a:r>
              <a:rPr lang="en-US" b="1" dirty="0">
                <a:latin typeface="Calibri" panose="020F0502020204030204" pitchFamily="34" charset="0"/>
                <a:ea typeface="Calibri" panose="020F0502020204030204" pitchFamily="34" charset="0"/>
                <a:cs typeface="Calibri" panose="020F0502020204030204" pitchFamily="34" charset="0"/>
              </a:rPr>
              <a:t>Advances in Technology: </a:t>
            </a:r>
          </a:p>
          <a:p>
            <a:pPr marL="400050" fontAlgn="base">
              <a:lnSpc>
                <a:spcPct val="90000"/>
              </a:lnSpc>
              <a:spcAft>
                <a:spcPts val="600"/>
              </a:spcAft>
            </a:pPr>
            <a:r>
              <a:rPr lang="en-GB" dirty="0">
                <a:latin typeface="Calibri" panose="020F0502020204030204" pitchFamily="34" charset="0"/>
                <a:ea typeface="Calibri" panose="020F0502020204030204" pitchFamily="34" charset="0"/>
                <a:cs typeface="Calibri" panose="020F0502020204030204" pitchFamily="34" charset="0"/>
              </a:rPr>
              <a:t>New technologies are already being used by police departments for: crime prevention, such as predictive policing, which uses AI to identify potential crime hotspots</a:t>
            </a:r>
          </a:p>
          <a:p>
            <a:pPr marL="742950" indent="-342900" fontAlgn="base">
              <a:lnSpc>
                <a:spcPct val="90000"/>
              </a:lnSpc>
              <a:spcAft>
                <a:spcPts val="6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mobility, including drones and self-driving cars</a:t>
            </a:r>
          </a:p>
          <a:p>
            <a:pPr marL="742950" indent="-342900" fontAlgn="base">
              <a:lnSpc>
                <a:spcPct val="90000"/>
              </a:lnSpc>
              <a:spcAft>
                <a:spcPts val="6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identifying and tracking, such as automated number plate recognition</a:t>
            </a:r>
          </a:p>
          <a:p>
            <a:pPr marL="742950" indent="-342900" fontAlgn="base">
              <a:lnSpc>
                <a:spcPct val="90000"/>
              </a:lnSpc>
              <a:spcAft>
                <a:spcPts val="6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sensing and surveillance, particularly technology for facial recognition</a:t>
            </a:r>
          </a:p>
          <a:p>
            <a:pPr marL="742950" indent="-342900" fontAlgn="base">
              <a:lnSpc>
                <a:spcPct val="90000"/>
              </a:lnSpc>
              <a:spcAft>
                <a:spcPts val="6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communications and interconnectivity, such as automated victim updates or AI-powered calling and response routing; data analysis, employing AI-powered methods (Low, 2024). </a:t>
            </a:r>
          </a:p>
          <a:p>
            <a:pPr marL="400050" fontAlgn="base">
              <a:lnSpc>
                <a:spcPct val="90000"/>
              </a:lnSpc>
              <a:spcAft>
                <a:spcPts val="600"/>
              </a:spcAft>
            </a:pPr>
            <a:endParaRPr lang="en-GB" dirty="0">
              <a:latin typeface="Calibri" panose="020F0502020204030204" pitchFamily="34" charset="0"/>
              <a:ea typeface="Calibri" panose="020F0502020204030204" pitchFamily="34" charset="0"/>
              <a:cs typeface="Calibri" panose="020F0502020204030204" pitchFamily="34" charset="0"/>
            </a:endParaRPr>
          </a:p>
          <a:p>
            <a:pPr marL="400050" fontAlgn="base">
              <a:lnSpc>
                <a:spcPct val="90000"/>
              </a:lnSpc>
              <a:spcAft>
                <a:spcPts val="600"/>
              </a:spcAft>
            </a:pPr>
            <a:r>
              <a:rPr lang="en-GB" b="1" dirty="0">
                <a:latin typeface="Calibri" panose="020F0502020204030204" pitchFamily="34" charset="0"/>
                <a:ea typeface="Calibri" panose="020F0502020204030204" pitchFamily="34" charset="0"/>
                <a:cs typeface="Calibri" panose="020F0502020204030204" pitchFamily="34" charset="0"/>
              </a:rPr>
              <a:t>Criminal Justice System: </a:t>
            </a:r>
          </a:p>
          <a:p>
            <a:pPr marL="685800" indent="-285750" fontAlgn="base">
              <a:lnSpc>
                <a:spcPct val="90000"/>
              </a:lnSpc>
              <a:spcAft>
                <a:spcPts val="6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Online Safety Act 2023</a:t>
            </a:r>
          </a:p>
          <a:p>
            <a:pPr marL="685800" indent="-285750" fontAlgn="base">
              <a:lnSpc>
                <a:spcPct val="90000"/>
              </a:lnSpc>
              <a:spcAft>
                <a:spcPts val="6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Facial Recognition Technology</a:t>
            </a:r>
          </a:p>
          <a:p>
            <a:pPr marL="685800" indent="-285750" fontAlgn="base">
              <a:lnSpc>
                <a:spcPct val="90000"/>
              </a:lnSpc>
              <a:spcAft>
                <a:spcPts val="6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 Expediting Judicial Proceedings</a:t>
            </a:r>
          </a:p>
          <a:p>
            <a:endParaRPr lang="en-GB" dirty="0"/>
          </a:p>
        </p:txBody>
      </p:sp>
    </p:spTree>
    <p:extLst>
      <p:ext uri="{BB962C8B-B14F-4D97-AF65-F5344CB8AC3E}">
        <p14:creationId xmlns:p14="http://schemas.microsoft.com/office/powerpoint/2010/main" val="31117184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CD71945-5A22-3C59-1984-4C7F7D1FBC27}"/>
              </a:ext>
            </a:extLst>
          </p:cNvPr>
          <p:cNvSpPr>
            <a:spLocks noGrp="1"/>
          </p:cNvSpPr>
          <p:nvPr>
            <p:ph type="title"/>
          </p:nvPr>
        </p:nvSpPr>
        <p:spPr>
          <a:xfrm>
            <a:off x="118567" y="245157"/>
            <a:ext cx="6076544" cy="709015"/>
          </a:xfrm>
        </p:spPr>
        <p:txBody>
          <a:bodyPr vert="horz" lIns="91440" tIns="45720" rIns="91440" bIns="45720" rtlCol="0" anchor="b">
            <a:normAutofit/>
          </a:bodyPr>
          <a:lstStyle/>
          <a:p>
            <a:r>
              <a:rPr lang="en-US" sz="3600" b="1" kern="1200" dirty="0">
                <a:latin typeface="Calibri" panose="020F0502020204030204" pitchFamily="34" charset="0"/>
                <a:ea typeface="Calibri" panose="020F0502020204030204" pitchFamily="34" charset="0"/>
                <a:cs typeface="Calibri" panose="020F0502020204030204" pitchFamily="34" charset="0"/>
              </a:rPr>
              <a:t>Law Enforcement Response</a:t>
            </a:r>
          </a:p>
        </p:txBody>
      </p:sp>
      <p:grpSp>
        <p:nvGrpSpPr>
          <p:cNvPr id="39" name="Group 38">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40" name="Freeform: Shape 39">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F85F0804-BF8B-4492-3A5D-59A142931C3D}"/>
              </a:ext>
            </a:extLst>
          </p:cNvPr>
          <p:cNvSpPr txBox="1"/>
          <p:nvPr/>
        </p:nvSpPr>
        <p:spPr>
          <a:xfrm>
            <a:off x="217194" y="1115853"/>
            <a:ext cx="11045951" cy="5496990"/>
          </a:xfrm>
          <a:prstGeom prst="rect">
            <a:avLst/>
          </a:prstGeom>
        </p:spPr>
        <p:txBody>
          <a:bodyPr vert="horz" lIns="91440" tIns="45720" rIns="91440" bIns="45720" rtlCol="0" anchor="ctr">
            <a:normAutofit/>
          </a:bodyPr>
          <a:lstStyle/>
          <a:p>
            <a:pPr>
              <a:lnSpc>
                <a:spcPct val="90000"/>
              </a:lnSpc>
              <a:spcAft>
                <a:spcPts val="600"/>
              </a:spcAft>
            </a:pPr>
            <a:r>
              <a:rPr lang="en-US" sz="1600" b="1" dirty="0">
                <a:latin typeface="Calibri" panose="020F0502020204030204" pitchFamily="34" charset="0"/>
                <a:ea typeface="Calibri" panose="020F0502020204030204" pitchFamily="34" charset="0"/>
                <a:cs typeface="Calibri" panose="020F0502020204030204" pitchFamily="34" charset="0"/>
              </a:rPr>
              <a:t>4P’s Approach:  </a:t>
            </a:r>
            <a:endParaRPr lang="en-US" sz="1600" b="1" dirty="0">
              <a:highlight>
                <a:srgbClr val="00FF00"/>
              </a:highlight>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1600" dirty="0">
                <a:latin typeface="Calibri" panose="020F0502020204030204" pitchFamily="34" charset="0"/>
                <a:ea typeface="Calibri" panose="020F0502020204030204" pitchFamily="34" charset="0"/>
                <a:cs typeface="Calibri" panose="020F0502020204030204" pitchFamily="34" charset="0"/>
              </a:rPr>
              <a:t>Prevent</a:t>
            </a:r>
          </a:p>
          <a:p>
            <a:pPr marL="285750" indent="-228600">
              <a:lnSpc>
                <a:spcPct val="90000"/>
              </a:lnSpc>
              <a:spcAft>
                <a:spcPts val="600"/>
              </a:spcAft>
              <a:buFont typeface="Arial" panose="020B0604020202020204" pitchFamily="34" charset="0"/>
              <a:buChar char="•"/>
            </a:pPr>
            <a:r>
              <a:rPr lang="en-US" sz="1600" dirty="0">
                <a:latin typeface="Calibri" panose="020F0502020204030204" pitchFamily="34" charset="0"/>
                <a:ea typeface="Calibri" panose="020F0502020204030204" pitchFamily="34" charset="0"/>
                <a:cs typeface="Calibri" panose="020F0502020204030204" pitchFamily="34" charset="0"/>
              </a:rPr>
              <a:t>Purse</a:t>
            </a:r>
          </a:p>
          <a:p>
            <a:pPr marL="285750" indent="-228600">
              <a:lnSpc>
                <a:spcPct val="90000"/>
              </a:lnSpc>
              <a:spcAft>
                <a:spcPts val="600"/>
              </a:spcAft>
              <a:buFont typeface="Arial" panose="020B0604020202020204" pitchFamily="34" charset="0"/>
              <a:buChar char="•"/>
            </a:pPr>
            <a:r>
              <a:rPr lang="en-US" sz="1600" dirty="0">
                <a:latin typeface="Calibri" panose="020F0502020204030204" pitchFamily="34" charset="0"/>
                <a:ea typeface="Calibri" panose="020F0502020204030204" pitchFamily="34" charset="0"/>
                <a:cs typeface="Calibri" panose="020F0502020204030204" pitchFamily="34" charset="0"/>
              </a:rPr>
              <a:t>Protect</a:t>
            </a:r>
          </a:p>
          <a:p>
            <a:pPr marL="285750" indent="-228600">
              <a:lnSpc>
                <a:spcPct val="90000"/>
              </a:lnSpc>
              <a:spcAft>
                <a:spcPts val="600"/>
              </a:spcAft>
              <a:buFont typeface="Arial" panose="020B0604020202020204" pitchFamily="34" charset="0"/>
              <a:buChar char="•"/>
            </a:pPr>
            <a:r>
              <a:rPr lang="en-US" sz="1600" dirty="0">
                <a:latin typeface="Calibri" panose="020F0502020204030204" pitchFamily="34" charset="0"/>
                <a:ea typeface="Calibri" panose="020F0502020204030204" pitchFamily="34" charset="0"/>
                <a:cs typeface="Calibri" panose="020F0502020204030204" pitchFamily="34" charset="0"/>
              </a:rPr>
              <a:t>Prepare</a:t>
            </a:r>
          </a:p>
          <a:p>
            <a:pPr indent="-228600">
              <a:lnSpc>
                <a:spcPct val="90000"/>
              </a:lnSpc>
              <a:spcAft>
                <a:spcPts val="600"/>
              </a:spcAft>
              <a:buFont typeface="Arial" panose="020B0604020202020204" pitchFamily="34" charset="0"/>
              <a:buChar char="•"/>
            </a:pPr>
            <a:endParaRPr lang="en-US" sz="16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600" b="1" dirty="0">
                <a:latin typeface="Calibri" panose="020F0502020204030204" pitchFamily="34" charset="0"/>
                <a:ea typeface="Calibri" panose="020F0502020204030204" pitchFamily="34" charset="0"/>
                <a:cs typeface="Calibri" panose="020F0502020204030204" pitchFamily="34" charset="0"/>
              </a:rPr>
              <a:t>Multi-Agency the Law Enforcement work closely: </a:t>
            </a:r>
          </a:p>
          <a:p>
            <a:pPr>
              <a:lnSpc>
                <a:spcPct val="90000"/>
              </a:lnSpc>
              <a:spcAft>
                <a:spcPts val="600"/>
              </a:spcAft>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600"/>
              </a:spcAft>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Immigration Enforcement at the Home Office Standards for trading:</a:t>
            </a:r>
          </a:p>
          <a:p>
            <a:pPr>
              <a:lnSpc>
                <a:spcPct val="90000"/>
              </a:lnSpc>
              <a:spcAft>
                <a:spcPts val="600"/>
              </a:spcAft>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600"/>
              </a:spcAft>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 Authority for Labour Abuse and Gangmasters </a:t>
            </a:r>
          </a:p>
          <a:p>
            <a:pPr marL="285750" indent="-285750">
              <a:lnSpc>
                <a:spcPct val="90000"/>
              </a:lnSpc>
              <a:spcAft>
                <a:spcPts val="600"/>
              </a:spcAft>
              <a:buFont typeface="Arial" panose="020B0604020202020204" pitchFamily="34" charset="0"/>
              <a:buChar char="•"/>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600"/>
              </a:spcAft>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The Passport Office of His Majesty</a:t>
            </a:r>
          </a:p>
          <a:p>
            <a:pPr marL="285750" indent="-285750">
              <a:lnSpc>
                <a:spcPct val="90000"/>
              </a:lnSpc>
              <a:spcAft>
                <a:spcPts val="600"/>
              </a:spcAft>
              <a:buFont typeface="Arial" panose="020B0604020202020204" pitchFamily="34" charset="0"/>
              <a:buChar char="•"/>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285750" indent="-285750">
              <a:lnSpc>
                <a:spcPct val="90000"/>
              </a:lnSpc>
              <a:spcAft>
                <a:spcPts val="600"/>
              </a:spcAft>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The Work and Pensions Department.</a:t>
            </a:r>
          </a:p>
          <a:p>
            <a:pPr>
              <a:lnSpc>
                <a:spcPct val="90000"/>
              </a:lnSpc>
              <a:spcAft>
                <a:spcPts val="600"/>
              </a:spcAft>
            </a:pPr>
            <a:endParaRPr lang="en-US" sz="14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14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400" dirty="0">
                <a:latin typeface="Calibri" panose="020F0502020204030204" pitchFamily="34" charset="0"/>
                <a:ea typeface="Calibri" panose="020F0502020204030204" pitchFamily="34" charset="0"/>
                <a:cs typeface="Calibri" panose="020F0502020204030204" pitchFamily="34" charset="0"/>
              </a:rPr>
              <a:t>(HMICFRS, 2019)</a:t>
            </a:r>
            <a:endParaRPr lang="en-US" sz="1400" dirty="0">
              <a:highlight>
                <a:srgbClr val="FFFF00"/>
              </a:highlight>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endParaRPr lang="en-US" sz="900" dirty="0">
              <a:solidFill>
                <a:schemeClr val="tx2"/>
              </a:solidFill>
            </a:endParaRPr>
          </a:p>
        </p:txBody>
      </p:sp>
      <p:pic>
        <p:nvPicPr>
          <p:cNvPr id="5" name="Picture 4">
            <a:extLst>
              <a:ext uri="{FF2B5EF4-FFF2-40B4-BE49-F238E27FC236}">
                <a16:creationId xmlns:a16="http://schemas.microsoft.com/office/drawing/2014/main" id="{72D0BD98-8361-D705-6083-5A4D77BD741E}"/>
              </a:ext>
            </a:extLst>
          </p:cNvPr>
          <p:cNvPicPr>
            <a:picLocks noChangeAspect="1"/>
          </p:cNvPicPr>
          <p:nvPr/>
        </p:nvPicPr>
        <p:blipFill>
          <a:blip r:embed="rId2"/>
          <a:stretch>
            <a:fillRect/>
          </a:stretch>
        </p:blipFill>
        <p:spPr>
          <a:xfrm>
            <a:off x="8675049" y="3757001"/>
            <a:ext cx="3429000" cy="2800350"/>
          </a:xfrm>
          <a:prstGeom prst="rect">
            <a:avLst/>
          </a:prstGeom>
        </p:spPr>
      </p:pic>
      <p:sp>
        <p:nvSpPr>
          <p:cNvPr id="6" name="TextBox 5">
            <a:extLst>
              <a:ext uri="{FF2B5EF4-FFF2-40B4-BE49-F238E27FC236}">
                <a16:creationId xmlns:a16="http://schemas.microsoft.com/office/drawing/2014/main" id="{226D0712-931C-1399-4914-545462140D1A}"/>
              </a:ext>
            </a:extLst>
          </p:cNvPr>
          <p:cNvSpPr txBox="1"/>
          <p:nvPr/>
        </p:nvSpPr>
        <p:spPr>
          <a:xfrm>
            <a:off x="10605750" y="6588164"/>
            <a:ext cx="1748568" cy="261610"/>
          </a:xfrm>
          <a:prstGeom prst="rect">
            <a:avLst/>
          </a:prstGeom>
          <a:noFill/>
        </p:spPr>
        <p:txBody>
          <a:bodyPr wrap="square" rtlCol="0">
            <a:spAutoFit/>
          </a:bodyPr>
          <a:lstStyle/>
          <a:p>
            <a:r>
              <a:rPr lang="en-GB" sz="1100" dirty="0">
                <a:latin typeface="Calibri" panose="020F0502020204030204" pitchFamily="34" charset="0"/>
                <a:ea typeface="Calibri" panose="020F0502020204030204" pitchFamily="34" charset="0"/>
                <a:cs typeface="Calibri" panose="020F0502020204030204" pitchFamily="34" charset="0"/>
              </a:rPr>
              <a:t>(College of Policing, 2025)</a:t>
            </a:r>
          </a:p>
        </p:txBody>
      </p:sp>
    </p:spTree>
    <p:extLst>
      <p:ext uri="{BB962C8B-B14F-4D97-AF65-F5344CB8AC3E}">
        <p14:creationId xmlns:p14="http://schemas.microsoft.com/office/powerpoint/2010/main" val="17913082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8CDCBBE4-FBC6-F0D5-1A96-6CDE6D8C6F77}"/>
              </a:ext>
            </a:extLst>
          </p:cNvPr>
          <p:cNvSpPr>
            <a:spLocks noGrp="1"/>
          </p:cNvSpPr>
          <p:nvPr>
            <p:ph type="title"/>
          </p:nvPr>
        </p:nvSpPr>
        <p:spPr>
          <a:xfrm>
            <a:off x="93418" y="0"/>
            <a:ext cx="5280174" cy="771430"/>
          </a:xfrm>
        </p:spPr>
        <p:txBody>
          <a:bodyPr vert="horz" lIns="91440" tIns="45720" rIns="91440" bIns="45720" rtlCol="0" anchor="b">
            <a:normAutofit/>
          </a:bodyPr>
          <a:lstStyle/>
          <a:p>
            <a:pPr algn="ctr"/>
            <a:r>
              <a:rPr lang="en-US" sz="3600" b="1" dirty="0">
                <a:latin typeface="Calibri" panose="020F0502020204030204" pitchFamily="34" charset="0"/>
                <a:ea typeface="Calibri" panose="020F0502020204030204" pitchFamily="34" charset="0"/>
                <a:cs typeface="Calibri" panose="020F0502020204030204" pitchFamily="34" charset="0"/>
              </a:rPr>
              <a:t>Government Response </a:t>
            </a:r>
            <a:endParaRPr lang="en-US" sz="3600" b="1" kern="1200" dirty="0">
              <a:latin typeface="Calibri" panose="020F0502020204030204" pitchFamily="34" charset="0"/>
              <a:ea typeface="Calibri" panose="020F0502020204030204" pitchFamily="34" charset="0"/>
              <a:cs typeface="Calibri" panose="020F0502020204030204" pitchFamily="34" charset="0"/>
            </a:endParaRPr>
          </a:p>
        </p:txBody>
      </p:sp>
      <p:grpSp>
        <p:nvGrpSpPr>
          <p:cNvPr id="25" name="Group 24">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26" name="Freeform: Shape 25">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05901FBE-51E8-4F63-EDAA-32654FF773B6}"/>
              </a:ext>
            </a:extLst>
          </p:cNvPr>
          <p:cNvSpPr txBox="1"/>
          <p:nvPr/>
        </p:nvSpPr>
        <p:spPr>
          <a:xfrm>
            <a:off x="229829" y="1255432"/>
            <a:ext cx="11732036" cy="4731013"/>
          </a:xfrm>
          <a:prstGeom prst="rect">
            <a:avLst/>
          </a:prstGeom>
        </p:spPr>
        <p:txBody>
          <a:bodyPr vert="horz" lIns="91440" tIns="45720" rIns="91440" bIns="45720" rtlCol="0">
            <a:norm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According to HM Government, (2023), Keeping this nation's citizens secure is their foremost priority. This entails upending and dismantling criminal organisations that operate within and against the United Kingdom. </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panose="020F0502020204030204" pitchFamily="34" charset="0"/>
                <a:ea typeface="Calibri" panose="020F0502020204030204" pitchFamily="34" charset="0"/>
                <a:cs typeface="Calibri" panose="020F0502020204030204" pitchFamily="34" charset="0"/>
              </a:rPr>
              <a:t>Their goal of lowering serious and organised crime in the UK is centred on pursuing the organised crime groups that operate in and against the country.</a:t>
            </a:r>
          </a:p>
          <a:p>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panose="020F0502020204030204" pitchFamily="34" charset="0"/>
                <a:ea typeface="Calibri" panose="020F0502020204030204" pitchFamily="34" charset="0"/>
                <a:cs typeface="Calibri" panose="020F0502020204030204" pitchFamily="34" charset="0"/>
              </a:rPr>
              <a:t>The NCA, which leads and coordinates the UK law enforcement response to serious and organised crime, ROCUs, which serve as the operational and intelligence connection among the NCA and police forces, and local law enforcement agencies, which handle the majority of the operational activity towards serious and organised crime, comprise the three main layers of this multi-agency strategy.</a:t>
            </a:r>
          </a:p>
          <a:p>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panose="020F0502020204030204" pitchFamily="34" charset="0"/>
                <a:ea typeface="Calibri" panose="020F0502020204030204" pitchFamily="34" charset="0"/>
                <a:cs typeface="Calibri" panose="020F0502020204030204" pitchFamily="34" charset="0"/>
              </a:rPr>
              <a:t>The NCA will concentrate on destroying criminal organisations that cause significant harm (HM Government,2023).</a:t>
            </a:r>
          </a:p>
          <a:p>
            <a:endParaRPr lang="en-GB" sz="2000" dirty="0">
              <a:latin typeface="Calibri" panose="020F0502020204030204" pitchFamily="34" charset="0"/>
              <a:ea typeface="Calibri" panose="020F0502020204030204" pitchFamily="34" charset="0"/>
              <a:cs typeface="Calibri" panose="020F0502020204030204" pitchFamily="34" charset="0"/>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996706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1" name="Group 1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2" name="Freeform: Shape 1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324DBD70-DF53-8C27-44BB-920DDD2E3E46}"/>
              </a:ext>
            </a:extLst>
          </p:cNvPr>
          <p:cNvSpPr txBox="1"/>
          <p:nvPr/>
        </p:nvSpPr>
        <p:spPr>
          <a:xfrm>
            <a:off x="542611" y="195518"/>
            <a:ext cx="10850813" cy="6153644"/>
          </a:xfrm>
          <a:prstGeom prst="rect">
            <a:avLst/>
          </a:prstGeom>
        </p:spPr>
        <p:txBody>
          <a:bodyPr vert="horz" lIns="91440" tIns="45720" rIns="91440" bIns="45720" rtlCol="0" anchor="ctr">
            <a:noAutofit/>
          </a:bodyPr>
          <a:lstStyle/>
          <a:p>
            <a:pPr>
              <a:lnSpc>
                <a:spcPct val="90000"/>
              </a:lnSpc>
              <a:spcAft>
                <a:spcPts val="600"/>
              </a:spcAft>
            </a:pPr>
            <a:r>
              <a:rPr lang="en-US" sz="1400" b="1" dirty="0">
                <a:latin typeface="Calibri" panose="020F0502020204030204" pitchFamily="34" charset="0"/>
                <a:ea typeface="Calibri" panose="020F0502020204030204" pitchFamily="34" charset="0"/>
                <a:cs typeface="Calibri" panose="020F0502020204030204" pitchFamily="34" charset="0"/>
              </a:rPr>
              <a:t>What policy the government have been put into place </a:t>
            </a:r>
          </a:p>
          <a:p>
            <a:pPr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According to the government, the bill helps carry out it is ‘safer streets’ objective, that  includes goals to ‘transform neighborhood policing’. </a:t>
            </a:r>
          </a:p>
          <a:p>
            <a:pPr>
              <a:lnSpc>
                <a:spcPct val="90000"/>
              </a:lnSpc>
              <a:spcAft>
                <a:spcPts val="600"/>
              </a:spcAft>
            </a:pPr>
            <a:endParaRPr lang="en-US" sz="14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Example of these are: </a:t>
            </a:r>
          </a:p>
          <a:p>
            <a:pPr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Antisocial conduct</a:t>
            </a:r>
          </a:p>
          <a:p>
            <a:pPr marL="285750"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Knife-related crimes</a:t>
            </a:r>
          </a:p>
          <a:p>
            <a:pPr marL="285750"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Sexual offences </a:t>
            </a:r>
          </a:p>
          <a:p>
            <a:pPr marL="285750"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Investigations into police misbehaviors</a:t>
            </a:r>
          </a:p>
          <a:p>
            <a:pPr marL="285750"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(Downs et al, 2025).</a:t>
            </a:r>
          </a:p>
          <a:p>
            <a:pPr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400" b="1" dirty="0">
                <a:latin typeface="Calibri" panose="020F0502020204030204" pitchFamily="34" charset="0"/>
                <a:ea typeface="Calibri" panose="020F0502020204030204" pitchFamily="34" charset="0"/>
                <a:cs typeface="Calibri" panose="020F0502020204030204" pitchFamily="34" charset="0"/>
              </a:rPr>
              <a:t>What funded they have given </a:t>
            </a:r>
          </a:p>
          <a:p>
            <a:pPr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According to National Aduit Office, (2019), Tackling serious and organised crime presents enormous obstacles. Over 4,500 organised crime organizations have been identified in the UK, and their methods of operation are constantly evolving and frequently unpredictable. </a:t>
            </a:r>
          </a:p>
          <a:p>
            <a:pPr>
              <a:lnSpc>
                <a:spcPct val="90000"/>
              </a:lnSpc>
              <a:spcAft>
                <a:spcPts val="600"/>
              </a:spcAft>
            </a:pPr>
            <a:r>
              <a:rPr lang="en-US" sz="1400" dirty="0">
                <a:latin typeface="Calibri" panose="020F0502020204030204" pitchFamily="34" charset="0"/>
                <a:ea typeface="Calibri" panose="020F0502020204030204" pitchFamily="34" charset="0"/>
                <a:cs typeface="Calibri" panose="020F0502020204030204" pitchFamily="34" charset="0"/>
              </a:rPr>
              <a:t> </a:t>
            </a:r>
          </a:p>
          <a:p>
            <a:pPr marL="285750"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A significant portion of serious and organised crime is either underreported (fraud, cybercrime) or concealed (child sexual exploitation and abuse, modern slavery). According to government estimates, severe and organised crime cost society and the economy £37 billion annually in 2015–16. </a:t>
            </a:r>
          </a:p>
        </p:txBody>
      </p:sp>
    </p:spTree>
    <p:extLst>
      <p:ext uri="{BB962C8B-B14F-4D97-AF65-F5344CB8AC3E}">
        <p14:creationId xmlns:p14="http://schemas.microsoft.com/office/powerpoint/2010/main" val="36096993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DD8ECE2-4CF3-B259-7874-27D618735A95}"/>
              </a:ext>
            </a:extLst>
          </p:cNvPr>
          <p:cNvSpPr>
            <a:spLocks noGrp="1"/>
          </p:cNvSpPr>
          <p:nvPr>
            <p:ph type="title"/>
          </p:nvPr>
        </p:nvSpPr>
        <p:spPr>
          <a:xfrm>
            <a:off x="2286000" y="741562"/>
            <a:ext cx="6003890" cy="701152"/>
          </a:xfrm>
        </p:spPr>
        <p:txBody>
          <a:bodyPr vert="horz" lIns="91440" tIns="45720" rIns="91440" bIns="45720" rtlCol="0" anchor="b">
            <a:normAutofit/>
          </a:bodyPr>
          <a:lstStyle/>
          <a:p>
            <a:pPr algn="ctr"/>
            <a:r>
              <a:rPr lang="en-US" b="1" kern="1200" dirty="0">
                <a:latin typeface="Calibri" panose="020F0502020204030204" pitchFamily="34" charset="0"/>
                <a:ea typeface="Calibri" panose="020F0502020204030204" pitchFamily="34" charset="0"/>
                <a:cs typeface="Calibri" panose="020F0502020204030204" pitchFamily="34" charset="0"/>
              </a:rPr>
              <a:t>Conclusion</a:t>
            </a:r>
            <a:r>
              <a:rPr lang="en-US" kern="1200" dirty="0">
                <a:solidFill>
                  <a:schemeClr val="tx2"/>
                </a:solidFill>
                <a:latin typeface="+mj-lt"/>
                <a:ea typeface="+mj-ea"/>
                <a:cs typeface="+mj-cs"/>
              </a:rPr>
              <a:t> </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FA3D5A3D-76D8-2264-0CD8-DE5D8AA64049}"/>
              </a:ext>
            </a:extLst>
          </p:cNvPr>
          <p:cNvSpPr txBox="1"/>
          <p:nvPr/>
        </p:nvSpPr>
        <p:spPr>
          <a:xfrm>
            <a:off x="859186" y="2382977"/>
            <a:ext cx="9833548" cy="269397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Overall, the Government Policy has responded to Serious and Organised crime by putting some strategies into place to help stop serious crime and this is by working with multi-agency, (HMICFRS, 2019). </a:t>
            </a:r>
          </a:p>
          <a:p>
            <a:pPr indent="-228600">
              <a:lnSpc>
                <a:spcPct val="90000"/>
              </a:lnSpc>
              <a:spcAft>
                <a:spcPts val="600"/>
              </a:spcAft>
              <a:buFont typeface="Arial" panose="020B0604020202020204" pitchFamily="34" charset="0"/>
              <a:buChar char="•"/>
            </a:pPr>
            <a:endParaRPr lang="en-US"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The UK Government, (2023), and Law enforcement working together to lower serious and organised crime within the UK by pursuing organized crime groups that operate in and out of the country. </a:t>
            </a:r>
            <a:endParaRPr lang="en-GB"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endParaRPr lang="en-US"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endParaRPr lang="en-US"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endParaRPr lang="en-US"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endParaRPr lang="en-US"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endParaRPr lang="en-US" dirty="0">
              <a:solidFill>
                <a:schemeClr val="tx2"/>
              </a:solidFill>
            </a:endParaRPr>
          </a:p>
          <a:p>
            <a:pPr indent="-228600">
              <a:lnSpc>
                <a:spcPct val="90000"/>
              </a:lnSpc>
              <a:spcAft>
                <a:spcPts val="600"/>
              </a:spcAft>
              <a:buFont typeface="Arial" panose="020B0604020202020204" pitchFamily="34" charset="0"/>
              <a:buChar char="•"/>
            </a:pPr>
            <a:endParaRPr lang="en-US"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1666958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BF35558-4990-905E-79A3-373DC5552F1F}"/>
              </a:ext>
            </a:extLst>
          </p:cNvPr>
          <p:cNvSpPr>
            <a:spLocks noGrp="1"/>
          </p:cNvSpPr>
          <p:nvPr>
            <p:ph type="title"/>
          </p:nvPr>
        </p:nvSpPr>
        <p:spPr>
          <a:xfrm>
            <a:off x="0" y="28010"/>
            <a:ext cx="3235107" cy="524086"/>
          </a:xfrm>
        </p:spPr>
        <p:txBody>
          <a:bodyPr vert="horz" lIns="91440" tIns="45720" rIns="91440" bIns="45720" rtlCol="0" anchor="b">
            <a:normAutofit fontScale="90000"/>
          </a:bodyPr>
          <a:lstStyle/>
          <a:p>
            <a:pPr algn="ctr"/>
            <a:r>
              <a:rPr lang="en-US" sz="3600" b="1" kern="1200" dirty="0">
                <a:latin typeface="Calibri" panose="020F0502020204030204" pitchFamily="34" charset="0"/>
                <a:ea typeface="Calibri" panose="020F0502020204030204" pitchFamily="34" charset="0"/>
                <a:cs typeface="Calibri" panose="020F0502020204030204" pitchFamily="34" charset="0"/>
              </a:rPr>
              <a:t>References</a:t>
            </a:r>
            <a:r>
              <a:rPr lang="en-US" sz="3600" kern="1200" dirty="0">
                <a:solidFill>
                  <a:schemeClr val="tx2"/>
                </a:solidFill>
                <a:latin typeface="+mj-lt"/>
                <a:ea typeface="+mj-ea"/>
                <a:cs typeface="+mj-cs"/>
              </a:rPr>
              <a:t> </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107C9CE4-1583-F25E-3B36-354F51233BCD}"/>
              </a:ext>
            </a:extLst>
          </p:cNvPr>
          <p:cNvSpPr txBox="1"/>
          <p:nvPr/>
        </p:nvSpPr>
        <p:spPr>
          <a:xfrm>
            <a:off x="33399" y="792662"/>
            <a:ext cx="11170090" cy="5272675"/>
          </a:xfrm>
          <a:prstGeom prst="rect">
            <a:avLst/>
          </a:prstGeom>
        </p:spPr>
        <p:txBody>
          <a:bodyPr vert="horz" lIns="91440" tIns="45720" rIns="91440" bIns="45720" rtlCol="0">
            <a:normAutofit fontScale="25000" lnSpcReduction="20000"/>
          </a:bodyPr>
          <a:lstStyle/>
          <a:p>
            <a:r>
              <a:rPr lang="en-US" sz="5600" dirty="0">
                <a:latin typeface="Calibri" panose="020F0502020204030204" pitchFamily="34" charset="0"/>
                <a:ea typeface="Calibri" panose="020F0502020204030204" pitchFamily="34" charset="0"/>
                <a:cs typeface="Calibri" panose="020F0502020204030204" pitchFamily="34" charset="0"/>
              </a:rPr>
              <a:t>Crime Stoppers, (2025),</a:t>
            </a:r>
            <a:r>
              <a:rPr lang="en-US" sz="5600" i="1" dirty="0">
                <a:latin typeface="Calibri" panose="020F0502020204030204" pitchFamily="34" charset="0"/>
                <a:ea typeface="Calibri" panose="020F0502020204030204" pitchFamily="34" charset="0"/>
                <a:cs typeface="Calibri" panose="020F0502020204030204" pitchFamily="34" charset="0"/>
              </a:rPr>
              <a:t> Serious and organised crime. </a:t>
            </a:r>
            <a:r>
              <a:rPr lang="en-US" sz="5600" dirty="0">
                <a:latin typeface="Calibri" panose="020F0502020204030204" pitchFamily="34" charset="0"/>
                <a:ea typeface="Calibri" panose="020F0502020204030204" pitchFamily="34" charset="0"/>
                <a:cs typeface="Calibri" panose="020F0502020204030204" pitchFamily="34" charset="0"/>
              </a:rPr>
              <a:t>Available at: </a:t>
            </a:r>
            <a:r>
              <a:rPr lang="en-US" sz="5600" u="sng" dirty="0">
                <a:latin typeface="Calibri" panose="020F0502020204030204" pitchFamily="34" charset="0"/>
                <a:ea typeface="Calibri" panose="020F0502020204030204" pitchFamily="34" charset="0"/>
                <a:cs typeface="Calibri" panose="020F0502020204030204" pitchFamily="34" charset="0"/>
                <a:hlinkClick r:id="rId2"/>
              </a:rPr>
              <a:t>https://crimestoppers-uk.org/keeping-safe/community-family/serious-and-organised-crime</a:t>
            </a:r>
            <a:r>
              <a:rPr lang="en-GB" sz="5600" dirty="0">
                <a:latin typeface="Calibri" panose="020F0502020204030204" pitchFamily="34" charset="0"/>
                <a:ea typeface="Calibri" panose="020F0502020204030204" pitchFamily="34" charset="0"/>
                <a:cs typeface="Calibri" panose="020F0502020204030204" pitchFamily="34" charset="0"/>
              </a:rPr>
              <a:t> </a:t>
            </a:r>
            <a:r>
              <a:rPr lang="en-US" sz="5600" dirty="0">
                <a:latin typeface="Calibri" panose="020F0502020204030204" pitchFamily="34" charset="0"/>
                <a:ea typeface="Calibri" panose="020F0502020204030204" pitchFamily="34" charset="0"/>
                <a:cs typeface="Calibri" panose="020F0502020204030204" pitchFamily="34" charset="0"/>
              </a:rPr>
              <a:t>(Accessed: 03 November 2025)</a:t>
            </a:r>
          </a:p>
          <a:p>
            <a:endParaRPr lang="en-US" sz="5600" dirty="0">
              <a:latin typeface="Calibri" panose="020F0502020204030204" pitchFamily="34" charset="0"/>
              <a:ea typeface="Calibri" panose="020F0502020204030204" pitchFamily="34" charset="0"/>
              <a:cs typeface="Calibri" panose="020F0502020204030204" pitchFamily="34" charset="0"/>
            </a:endParaRPr>
          </a:p>
          <a:p>
            <a:endParaRPr lang="en-US" sz="5600" dirty="0">
              <a:latin typeface="Calibri" panose="020F0502020204030204" pitchFamily="34" charset="0"/>
              <a:ea typeface="Calibri" panose="020F0502020204030204" pitchFamily="34" charset="0"/>
              <a:cs typeface="Calibri" panose="020F0502020204030204" pitchFamily="34" charset="0"/>
            </a:endParaRPr>
          </a:p>
          <a:p>
            <a:endParaRPr lang="en-GB" sz="5600" dirty="0">
              <a:latin typeface="Calibri" panose="020F0502020204030204" pitchFamily="34" charset="0"/>
              <a:ea typeface="Calibri" panose="020F0502020204030204" pitchFamily="34" charset="0"/>
              <a:cs typeface="Calibri" panose="020F0502020204030204" pitchFamily="34" charset="0"/>
            </a:endParaRPr>
          </a:p>
          <a:p>
            <a:r>
              <a:rPr lang="en-US" sz="5600" dirty="0">
                <a:latin typeface="Calibri" panose="020F0502020204030204" pitchFamily="34" charset="0"/>
                <a:ea typeface="Calibri" panose="020F0502020204030204" pitchFamily="34" charset="0"/>
                <a:cs typeface="Calibri" panose="020F0502020204030204" pitchFamily="34" charset="0"/>
              </a:rPr>
              <a:t>College Police, (2025), </a:t>
            </a:r>
            <a:r>
              <a:rPr lang="en-US" sz="5600" i="1" dirty="0">
                <a:latin typeface="Calibri" panose="020F0502020204030204" pitchFamily="34" charset="0"/>
                <a:ea typeface="Calibri" panose="020F0502020204030204" pitchFamily="34" charset="0"/>
                <a:cs typeface="Calibri" panose="020F0502020204030204" pitchFamily="34" charset="0"/>
              </a:rPr>
              <a:t>New Training enables swift response to indecent exposure incident</a:t>
            </a:r>
            <a:r>
              <a:rPr lang="en-US" sz="5600" dirty="0">
                <a:latin typeface="Calibri" panose="020F0502020204030204" pitchFamily="34" charset="0"/>
                <a:ea typeface="Calibri" panose="020F0502020204030204" pitchFamily="34" charset="0"/>
                <a:cs typeface="Calibri" panose="020F0502020204030204" pitchFamily="34" charset="0"/>
              </a:rPr>
              <a:t>, Available at: </a:t>
            </a:r>
            <a:r>
              <a:rPr lang="en-US" sz="5600" dirty="0">
                <a:latin typeface="Calibri" panose="020F0502020204030204" pitchFamily="34" charset="0"/>
                <a:ea typeface="Calibri" panose="020F0502020204030204" pitchFamily="34" charset="0"/>
                <a:cs typeface="Calibri" panose="020F0502020204030204" pitchFamily="34" charset="0"/>
                <a:hlinkClick r:id="rId3"/>
              </a:rPr>
              <a:t>https://www.college.police.uk/article/new-training-enables-swift-response-indecent-exposure-incident</a:t>
            </a:r>
            <a:r>
              <a:rPr lang="en-US" sz="5600" dirty="0">
                <a:latin typeface="Calibri" panose="020F0502020204030204" pitchFamily="34" charset="0"/>
                <a:ea typeface="Calibri" panose="020F0502020204030204" pitchFamily="34" charset="0"/>
                <a:cs typeface="Calibri" panose="020F0502020204030204" pitchFamily="34" charset="0"/>
              </a:rPr>
              <a:t> </a:t>
            </a:r>
            <a:r>
              <a:rPr lang="en-GB" sz="5600" dirty="0">
                <a:latin typeface="Calibri" panose="020F0502020204030204" pitchFamily="34" charset="0"/>
                <a:ea typeface="Calibri" panose="020F0502020204030204" pitchFamily="34" charset="0"/>
                <a:cs typeface="Calibri" panose="020F0502020204030204" pitchFamily="34" charset="0"/>
              </a:rPr>
              <a:t>(Accessed:09 December 2025)</a:t>
            </a:r>
          </a:p>
          <a:p>
            <a:endParaRPr lang="en-GB" sz="5600" dirty="0">
              <a:latin typeface="Calibri" panose="020F0502020204030204" pitchFamily="34" charset="0"/>
              <a:ea typeface="Calibri" panose="020F0502020204030204" pitchFamily="34" charset="0"/>
              <a:cs typeface="Calibri" panose="020F0502020204030204" pitchFamily="34" charset="0"/>
            </a:endParaRPr>
          </a:p>
          <a:p>
            <a:endParaRPr lang="en-GB" sz="5600" dirty="0">
              <a:latin typeface="Calibri" panose="020F0502020204030204" pitchFamily="34" charset="0"/>
              <a:ea typeface="Calibri" panose="020F0502020204030204" pitchFamily="34" charset="0"/>
              <a:cs typeface="Calibri" panose="020F0502020204030204" pitchFamily="34" charset="0"/>
            </a:endParaRPr>
          </a:p>
          <a:p>
            <a:endParaRPr lang="en-GB" sz="5600" dirty="0">
              <a:latin typeface="Calibri" panose="020F0502020204030204" pitchFamily="34" charset="0"/>
              <a:ea typeface="Calibri" panose="020F0502020204030204" pitchFamily="34" charset="0"/>
              <a:cs typeface="Calibri" panose="020F0502020204030204" pitchFamily="34" charset="0"/>
            </a:endParaRPr>
          </a:p>
          <a:p>
            <a:r>
              <a:rPr lang="en-GB" sz="5600" dirty="0">
                <a:latin typeface="Calibri" panose="020F0502020204030204" pitchFamily="34" charset="0"/>
                <a:ea typeface="Calibri" panose="020F0502020204030204" pitchFamily="34" charset="0"/>
                <a:cs typeface="Calibri" panose="020F0502020204030204" pitchFamily="34" charset="0"/>
              </a:rPr>
              <a:t>Downs. W, Lipscombe. S, Cooney. F and Dawson. J, (2025), Crime and Policing Bill 2024-2025, Available at: </a:t>
            </a:r>
            <a:r>
              <a:rPr lang="en-GB" sz="5600" u="sng" dirty="0">
                <a:latin typeface="Calibri" panose="020F0502020204030204" pitchFamily="34" charset="0"/>
                <a:ea typeface="Calibri" panose="020F0502020204030204" pitchFamily="34" charset="0"/>
                <a:cs typeface="Calibri" panose="020F0502020204030204" pitchFamily="34" charset="0"/>
                <a:hlinkClick r:id="rId4"/>
              </a:rPr>
              <a:t>https://commonslibrary.parliament.uk/research-briefings/cbp-10213/</a:t>
            </a:r>
            <a:r>
              <a:rPr lang="en-GB" sz="5600" dirty="0">
                <a:latin typeface="Calibri" panose="020F0502020204030204" pitchFamily="34" charset="0"/>
                <a:ea typeface="Calibri" panose="020F0502020204030204" pitchFamily="34" charset="0"/>
                <a:cs typeface="Calibri" panose="020F0502020204030204" pitchFamily="34" charset="0"/>
              </a:rPr>
              <a:t>  (Accessed: 10 December 2025) </a:t>
            </a:r>
          </a:p>
          <a:p>
            <a:endParaRPr lang="en-GB" sz="5600" dirty="0">
              <a:latin typeface="Calibri" panose="020F0502020204030204" pitchFamily="34" charset="0"/>
              <a:ea typeface="Calibri" panose="020F0502020204030204" pitchFamily="34" charset="0"/>
              <a:cs typeface="Calibri" panose="020F0502020204030204" pitchFamily="34" charset="0"/>
            </a:endParaRPr>
          </a:p>
          <a:p>
            <a:endParaRPr lang="en-GB" sz="5600" dirty="0">
              <a:latin typeface="Calibri" panose="020F0502020204030204" pitchFamily="34" charset="0"/>
              <a:ea typeface="Calibri" panose="020F0502020204030204" pitchFamily="34" charset="0"/>
              <a:cs typeface="Calibri" panose="020F0502020204030204" pitchFamily="34" charset="0"/>
            </a:endParaRPr>
          </a:p>
          <a:p>
            <a:endParaRPr lang="en-GB" sz="5600" dirty="0">
              <a:latin typeface="Calibri" panose="020F0502020204030204" pitchFamily="34" charset="0"/>
              <a:ea typeface="Calibri" panose="020F0502020204030204" pitchFamily="34" charset="0"/>
              <a:cs typeface="Calibri" panose="020F0502020204030204" pitchFamily="34" charset="0"/>
            </a:endParaRPr>
          </a:p>
          <a:p>
            <a:r>
              <a:rPr lang="en-US" sz="5600" dirty="0">
                <a:latin typeface="Calibri" panose="020F0502020204030204" pitchFamily="34" charset="0"/>
                <a:ea typeface="Calibri" panose="020F0502020204030204" pitchFamily="34" charset="0"/>
                <a:cs typeface="Calibri" panose="020F0502020204030204" pitchFamily="34" charset="0"/>
              </a:rPr>
              <a:t>His Majesty’s Inspectorate of Constabulary and Fire and Rescue Service, (2019), </a:t>
            </a:r>
            <a:r>
              <a:rPr lang="en-US" sz="5600" i="1" dirty="0">
                <a:latin typeface="Calibri" panose="020F0502020204030204" pitchFamily="34" charset="0"/>
                <a:ea typeface="Calibri" panose="020F0502020204030204" pitchFamily="34" charset="0"/>
                <a:cs typeface="Calibri" panose="020F0502020204030204" pitchFamily="34" charset="0"/>
              </a:rPr>
              <a:t>4P Approach</a:t>
            </a:r>
            <a:r>
              <a:rPr lang="en-US" sz="5600" dirty="0">
                <a:latin typeface="Calibri" panose="020F0502020204030204" pitchFamily="34" charset="0"/>
                <a:ea typeface="Calibri" panose="020F0502020204030204" pitchFamily="34" charset="0"/>
                <a:cs typeface="Calibri" panose="020F0502020204030204" pitchFamily="34" charset="0"/>
              </a:rPr>
              <a:t>, Available at: </a:t>
            </a:r>
            <a:r>
              <a:rPr lang="en-US" sz="5600" u="sng" dirty="0">
                <a:latin typeface="Calibri" panose="020F0502020204030204" pitchFamily="34" charset="0"/>
                <a:ea typeface="Calibri" panose="020F0502020204030204" pitchFamily="34" charset="0"/>
                <a:cs typeface="Calibri" panose="020F0502020204030204" pitchFamily="34" charset="0"/>
                <a:hlinkClick r:id="rId5"/>
              </a:rPr>
              <a:t>https://hmicfrs.justiceinspectorates.gov.uk/glossary/4p-approach/</a:t>
            </a:r>
            <a:r>
              <a:rPr lang="en-US" sz="5600" dirty="0">
                <a:latin typeface="Calibri" panose="020F0502020204030204" pitchFamily="34" charset="0"/>
                <a:ea typeface="Calibri" panose="020F0502020204030204" pitchFamily="34" charset="0"/>
                <a:cs typeface="Calibri" panose="020F0502020204030204" pitchFamily="34" charset="0"/>
              </a:rPr>
              <a:t> (Accessed: 18 November 2025) </a:t>
            </a:r>
          </a:p>
          <a:p>
            <a:endParaRPr lang="en-US" sz="56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56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56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5600" dirty="0">
                <a:latin typeface="Calibri" panose="020F0502020204030204" pitchFamily="34" charset="0"/>
                <a:ea typeface="Calibri" panose="020F0502020204030204" pitchFamily="34" charset="0"/>
                <a:cs typeface="Calibri" panose="020F0502020204030204" pitchFamily="34" charset="0"/>
              </a:rPr>
              <a:t>His Majesty’s Inspectorate of Constabulary and Fire and Rescue Service, (2019), </a:t>
            </a:r>
            <a:r>
              <a:rPr lang="en-US" sz="5600" i="1" dirty="0">
                <a:latin typeface="Calibri" panose="020F0502020204030204" pitchFamily="34" charset="0"/>
                <a:ea typeface="Calibri" panose="020F0502020204030204" pitchFamily="34" charset="0"/>
                <a:cs typeface="Calibri" panose="020F0502020204030204" pitchFamily="34" charset="0"/>
              </a:rPr>
              <a:t>Government Agency Intelligence Network (GAIN), </a:t>
            </a:r>
            <a:r>
              <a:rPr lang="en-US" sz="5600" dirty="0">
                <a:latin typeface="Calibri" panose="020F0502020204030204" pitchFamily="34" charset="0"/>
                <a:ea typeface="Calibri" panose="020F0502020204030204" pitchFamily="34" charset="0"/>
                <a:cs typeface="Calibri" panose="020F0502020204030204" pitchFamily="34" charset="0"/>
              </a:rPr>
              <a:t>Available at: </a:t>
            </a:r>
            <a:endParaRPr lang="en-US" sz="5600" dirty="0">
              <a:highlight>
                <a:srgbClr val="FFFF00"/>
              </a:highlight>
              <a:latin typeface="Calibri" panose="020F0502020204030204" pitchFamily="34" charset="0"/>
              <a:ea typeface="Calibri" panose="020F0502020204030204" pitchFamily="34" charset="0"/>
              <a:cs typeface="Calibri" panose="020F0502020204030204" pitchFamily="34" charset="0"/>
            </a:endParaRPr>
          </a:p>
          <a:p>
            <a:pPr fontAlgn="base">
              <a:lnSpc>
                <a:spcPct val="90000"/>
              </a:lnSpc>
              <a:spcAft>
                <a:spcPts val="600"/>
              </a:spcAft>
            </a:pPr>
            <a:r>
              <a:rPr lang="en-US" sz="5600" dirty="0">
                <a:latin typeface="Calibri" panose="020F0502020204030204" pitchFamily="34" charset="0"/>
                <a:ea typeface="Calibri" panose="020F0502020204030204" pitchFamily="34" charset="0"/>
                <a:cs typeface="Calibri" panose="020F0502020204030204" pitchFamily="34" charset="0"/>
                <a:hlinkClick r:id="rId6"/>
              </a:rPr>
              <a:t>https://hmicfrs.justiceinspectorates.gov.uk/glossary/government-agency-intelligence-network/</a:t>
            </a:r>
            <a:r>
              <a:rPr lang="en-US" sz="5600" dirty="0">
                <a:latin typeface="Calibri" panose="020F0502020204030204" pitchFamily="34" charset="0"/>
                <a:ea typeface="Calibri" panose="020F0502020204030204" pitchFamily="34" charset="0"/>
                <a:cs typeface="Calibri" panose="020F0502020204030204" pitchFamily="34" charset="0"/>
              </a:rPr>
              <a:t>   (Accessed:09 December 2025) </a:t>
            </a:r>
            <a:endParaRPr lang="en-US" sz="5600" dirty="0">
              <a:highlight>
                <a:srgbClr val="FFFF00"/>
              </a:highlight>
              <a:latin typeface="Calibri" panose="020F0502020204030204" pitchFamily="34" charset="0"/>
              <a:ea typeface="Calibri" panose="020F0502020204030204" pitchFamily="34" charset="0"/>
              <a:cs typeface="Calibri" panose="020F0502020204030204" pitchFamily="34" charset="0"/>
            </a:endParaRPr>
          </a:p>
          <a:p>
            <a:endParaRPr lang="en-GB" sz="5600" dirty="0">
              <a:latin typeface="Calibri" panose="020F0502020204030204" pitchFamily="34" charset="0"/>
              <a:ea typeface="Calibri" panose="020F0502020204030204" pitchFamily="34" charset="0"/>
              <a:cs typeface="Calibri" panose="020F0502020204030204" pitchFamily="34" charset="0"/>
            </a:endParaRPr>
          </a:p>
          <a:p>
            <a:endParaRPr lang="en-GB" sz="5600" dirty="0">
              <a:latin typeface="Calibri" panose="020F0502020204030204" pitchFamily="34" charset="0"/>
              <a:ea typeface="Calibri" panose="020F0502020204030204" pitchFamily="34" charset="0"/>
              <a:cs typeface="Calibri" panose="020F0502020204030204" pitchFamily="34" charset="0"/>
            </a:endParaRPr>
          </a:p>
          <a:p>
            <a:r>
              <a:rPr lang="en-GB" sz="5600" dirty="0">
                <a:latin typeface="Calibri" panose="020F0502020204030204" pitchFamily="34" charset="0"/>
                <a:ea typeface="Calibri" panose="020F0502020204030204" pitchFamily="34" charset="0"/>
                <a:cs typeface="Calibri" panose="020F0502020204030204" pitchFamily="34" charset="0"/>
              </a:rPr>
              <a:t> </a:t>
            </a:r>
          </a:p>
          <a:p>
            <a:r>
              <a:rPr lang="en-GB" sz="5600" dirty="0">
                <a:latin typeface="Calibri" panose="020F0502020204030204" pitchFamily="34" charset="0"/>
                <a:ea typeface="Calibri" panose="020F0502020204030204" pitchFamily="34" charset="0"/>
                <a:cs typeface="Calibri" panose="020F0502020204030204" pitchFamily="34" charset="0"/>
              </a:rPr>
              <a:t>HM Government,(2023), </a:t>
            </a:r>
            <a:r>
              <a:rPr lang="en-GB" sz="5600" i="1" dirty="0">
                <a:latin typeface="Calibri" panose="020F0502020204030204" pitchFamily="34" charset="0"/>
                <a:ea typeface="Calibri" panose="020F0502020204030204" pitchFamily="34" charset="0"/>
                <a:cs typeface="Calibri" panose="020F0502020204030204" pitchFamily="34" charset="0"/>
              </a:rPr>
              <a:t>No Place to Hide: Serious and Organised Crime Strategy 2023-2028, </a:t>
            </a:r>
            <a:r>
              <a:rPr lang="en-GB" sz="5600" dirty="0">
                <a:latin typeface="Calibri" panose="020F0502020204030204" pitchFamily="34" charset="0"/>
                <a:ea typeface="Calibri" panose="020F0502020204030204" pitchFamily="34" charset="0"/>
                <a:cs typeface="Calibri" panose="020F0502020204030204" pitchFamily="34" charset="0"/>
              </a:rPr>
              <a:t>Available at: </a:t>
            </a:r>
            <a:r>
              <a:rPr lang="en-GB" sz="5600" u="sng" dirty="0">
                <a:latin typeface="Calibri" panose="020F0502020204030204" pitchFamily="34" charset="0"/>
                <a:ea typeface="Calibri" panose="020F0502020204030204" pitchFamily="34" charset="0"/>
                <a:cs typeface="Calibri" panose="020F0502020204030204" pitchFamily="34" charset="0"/>
                <a:hlinkClick r:id="rId7"/>
              </a:rPr>
              <a:t>https://assets.publishing.service.gov.uk/media/65798633254aaa0010050bdc/SOC_Strategy_23-28_V9_Web_Accessible.pdf#:~:text=Territorial%20Policing%20Responsible%20for%20the%20majority%20of,(SFO)%20bribery%2C%20corruption%20and%20associated%20money%20laundering</a:t>
            </a:r>
            <a:r>
              <a:rPr lang="en-GB" sz="5600" dirty="0">
                <a:latin typeface="Calibri" panose="020F0502020204030204" pitchFamily="34" charset="0"/>
                <a:ea typeface="Calibri" panose="020F0502020204030204" pitchFamily="34" charset="0"/>
                <a:cs typeface="Calibri" panose="020F0502020204030204" pitchFamily="34" charset="0"/>
              </a:rPr>
              <a:t>. (Accessed: 04 December 2025)</a:t>
            </a:r>
          </a:p>
          <a:p>
            <a:endParaRPr lang="en-GB" sz="5600" dirty="0">
              <a:latin typeface="Calibri" panose="020F0502020204030204" pitchFamily="34" charset="0"/>
              <a:ea typeface="Calibri" panose="020F0502020204030204" pitchFamily="34" charset="0"/>
              <a:cs typeface="Calibri" panose="020F0502020204030204" pitchFamily="34" charset="0"/>
            </a:endParaRPr>
          </a:p>
          <a:p>
            <a:endParaRPr lang="en-US" sz="1400" dirty="0">
              <a:latin typeface="Calibri" panose="020F0502020204030204" pitchFamily="34" charset="0"/>
              <a:ea typeface="Calibri" panose="020F0502020204030204" pitchFamily="34" charset="0"/>
              <a:cs typeface="Calibri" panose="020F0502020204030204" pitchFamily="34" charset="0"/>
            </a:endParaRPr>
          </a:p>
          <a:p>
            <a:r>
              <a:rPr lang="en-GB" dirty="0"/>
              <a:t> </a:t>
            </a:r>
          </a:p>
          <a:p>
            <a:endParaRPr lang="en-US" sz="1400" dirty="0">
              <a:latin typeface="Calibri" panose="020F0502020204030204" pitchFamily="34" charset="0"/>
              <a:ea typeface="Calibri" panose="020F0502020204030204" pitchFamily="34" charset="0"/>
              <a:cs typeface="Calibri" panose="020F0502020204030204" pitchFamily="34" charset="0"/>
            </a:endParaRPr>
          </a:p>
          <a:p>
            <a:endParaRPr lang="en-GB" sz="14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GB" sz="14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endParaRPr lang="en-US" sz="1500" dirty="0">
              <a:solidFill>
                <a:schemeClr val="tx2"/>
              </a:solidFill>
            </a:endParaRPr>
          </a:p>
          <a:p>
            <a:pPr indent="-228600">
              <a:lnSpc>
                <a:spcPct val="90000"/>
              </a:lnSpc>
              <a:spcAft>
                <a:spcPts val="600"/>
              </a:spcAft>
              <a:buFont typeface="Arial" panose="020B0604020202020204" pitchFamily="34" charset="0"/>
              <a:buChar char="•"/>
            </a:pPr>
            <a:endParaRPr lang="en-US" sz="1500" b="1" dirty="0">
              <a:solidFill>
                <a:schemeClr val="tx2"/>
              </a:solidFill>
            </a:endParaRPr>
          </a:p>
          <a:p>
            <a:pPr indent="-228600">
              <a:lnSpc>
                <a:spcPct val="90000"/>
              </a:lnSpc>
              <a:spcAft>
                <a:spcPts val="600"/>
              </a:spcAft>
              <a:buFont typeface="Arial" panose="020B0604020202020204" pitchFamily="34" charset="0"/>
              <a:buChar char="•"/>
            </a:pPr>
            <a:endParaRPr lang="en-US" sz="15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22099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1" name="Group 10">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2" name="Freeform: Shape 11">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C3A17480-4517-3D5C-188D-6EC9A6A9AA70}"/>
              </a:ext>
            </a:extLst>
          </p:cNvPr>
          <p:cNvSpPr txBox="1"/>
          <p:nvPr/>
        </p:nvSpPr>
        <p:spPr>
          <a:xfrm>
            <a:off x="186813" y="186813"/>
            <a:ext cx="11589504" cy="6173844"/>
          </a:xfrm>
          <a:prstGeom prst="rect">
            <a:avLst/>
          </a:prstGeom>
        </p:spPr>
        <p:txBody>
          <a:bodyPr vert="horz" lIns="91440" tIns="45720" rIns="91440" bIns="45720" rtlCol="0">
            <a:normAutofit lnSpcReduction="10000"/>
          </a:bodyPr>
          <a:lstStyle/>
          <a:p>
            <a:r>
              <a:rPr lang="en-GB" sz="1400" dirty="0">
                <a:latin typeface="Calibri" panose="020F0502020204030204" pitchFamily="34" charset="0"/>
                <a:ea typeface="Calibri" panose="020F0502020204030204" pitchFamily="34" charset="0"/>
                <a:cs typeface="Calibri" panose="020F0502020204030204" pitchFamily="34" charset="0"/>
              </a:rPr>
              <a:t>International Monetary Fund, (2023),</a:t>
            </a:r>
            <a:r>
              <a:rPr lang="en-GB" sz="1400" i="1" dirty="0">
                <a:latin typeface="Calibri" panose="020F0502020204030204" pitchFamily="34" charset="0"/>
                <a:ea typeface="Calibri" panose="020F0502020204030204" pitchFamily="34" charset="0"/>
                <a:cs typeface="Calibri" panose="020F0502020204030204" pitchFamily="34" charset="0"/>
              </a:rPr>
              <a:t>The IMF and the Fight Against Financial,</a:t>
            </a:r>
            <a:r>
              <a:rPr lang="en-GB" sz="1400" dirty="0">
                <a:latin typeface="Calibri" panose="020F0502020204030204" pitchFamily="34" charset="0"/>
                <a:ea typeface="Calibri" panose="020F0502020204030204" pitchFamily="34" charset="0"/>
                <a:cs typeface="Calibri" panose="020F0502020204030204" pitchFamily="34" charset="0"/>
              </a:rPr>
              <a:t> Available at: </a:t>
            </a:r>
            <a:r>
              <a:rPr lang="en-GB" sz="1400" u="sng" dirty="0">
                <a:latin typeface="Calibri" panose="020F0502020204030204" pitchFamily="34" charset="0"/>
                <a:ea typeface="Calibri" panose="020F0502020204030204" pitchFamily="34" charset="0"/>
                <a:cs typeface="Calibri" panose="020F0502020204030204" pitchFamily="34" charset="0"/>
                <a:hlinkClick r:id="rId2"/>
              </a:rPr>
              <a:t>https://www.imf.org/en/about/factsheets/sheets/2023/fight-against-illicit-financial-flows</a:t>
            </a:r>
            <a:r>
              <a:rPr lang="en-GB" sz="1400" dirty="0">
                <a:latin typeface="Calibri" panose="020F0502020204030204" pitchFamily="34" charset="0"/>
                <a:ea typeface="Calibri" panose="020F0502020204030204" pitchFamily="34" charset="0"/>
                <a:cs typeface="Calibri" panose="020F0502020204030204" pitchFamily="34" charset="0"/>
              </a:rPr>
              <a:t> (Accessed: 05 December 2025) </a:t>
            </a:r>
          </a:p>
          <a:p>
            <a:r>
              <a:rPr lang="en-GB" sz="1400" dirty="0">
                <a:latin typeface="Calibri" panose="020F0502020204030204" pitchFamily="34" charset="0"/>
                <a:ea typeface="Calibri" panose="020F0502020204030204" pitchFamily="34" charset="0"/>
                <a:cs typeface="Calibri" panose="020F0502020204030204" pitchFamily="34" charset="0"/>
              </a:rPr>
              <a:t> </a:t>
            </a:r>
          </a:p>
          <a:p>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GB" sz="1400" dirty="0">
                <a:latin typeface="Calibri" panose="020F0502020204030204" pitchFamily="34" charset="0"/>
                <a:ea typeface="Calibri" panose="020F0502020204030204" pitchFamily="34" charset="0"/>
                <a:cs typeface="Calibri" panose="020F0502020204030204" pitchFamily="34" charset="0"/>
              </a:rPr>
              <a:t>Low. N,(2024),</a:t>
            </a:r>
            <a:r>
              <a:rPr lang="en-GB" sz="1400" i="1" dirty="0">
                <a:latin typeface="Calibri" panose="020F0502020204030204" pitchFamily="34" charset="0"/>
                <a:ea typeface="Calibri" panose="020F0502020204030204" pitchFamily="34" charset="0"/>
                <a:cs typeface="Calibri" panose="020F0502020204030204" pitchFamily="34" charset="0"/>
              </a:rPr>
              <a:t>Use of digital, scientific and other technologies by the police and wider criminal justice system</a:t>
            </a:r>
            <a:r>
              <a:rPr lang="en-GB" sz="1400" dirty="0">
                <a:latin typeface="Calibri" panose="020F0502020204030204" pitchFamily="34" charset="0"/>
                <a:ea typeface="Calibri" panose="020F0502020204030204" pitchFamily="34" charset="0"/>
                <a:cs typeface="Calibri" panose="020F0502020204030204" pitchFamily="34" charset="0"/>
              </a:rPr>
              <a:t>, Available at: </a:t>
            </a:r>
            <a:r>
              <a:rPr lang="en-GB" sz="1400" u="sng" dirty="0">
                <a:latin typeface="Calibri" panose="020F0502020204030204" pitchFamily="34" charset="0"/>
                <a:ea typeface="Calibri" panose="020F0502020204030204" pitchFamily="34" charset="0"/>
                <a:cs typeface="Calibri" panose="020F0502020204030204" pitchFamily="34" charset="0"/>
                <a:hlinkClick r:id="rId3"/>
              </a:rPr>
              <a:t>https://post.parliament.uk/use-of-digital-scientific-and-other-technologies-by-the-police-and-wider-criminal-justice-system/</a:t>
            </a:r>
            <a:r>
              <a:rPr lang="en-GB" sz="1400" dirty="0">
                <a:latin typeface="Calibri" panose="020F0502020204030204" pitchFamily="34" charset="0"/>
                <a:ea typeface="Calibri" panose="020F0502020204030204" pitchFamily="34" charset="0"/>
                <a:cs typeface="Calibri" panose="020F0502020204030204" pitchFamily="34" charset="0"/>
              </a:rPr>
              <a:t>  (Accessed: 07 December 2025) </a:t>
            </a:r>
          </a:p>
          <a:p>
            <a:endParaRPr lang="en-US" sz="1400" dirty="0">
              <a:latin typeface="Calibri" panose="020F0502020204030204" pitchFamily="34" charset="0"/>
              <a:ea typeface="Calibri" panose="020F0502020204030204" pitchFamily="34" charset="0"/>
              <a:cs typeface="Calibri" panose="020F0502020204030204" pitchFamily="34" charset="0"/>
            </a:endParaRPr>
          </a:p>
          <a:p>
            <a:endParaRPr lang="en-US" sz="1400" dirty="0">
              <a:latin typeface="Calibri" panose="020F0502020204030204" pitchFamily="34" charset="0"/>
              <a:ea typeface="Calibri" panose="020F0502020204030204" pitchFamily="34" charset="0"/>
              <a:cs typeface="Calibri" panose="020F0502020204030204" pitchFamily="34" charset="0"/>
            </a:endParaRPr>
          </a:p>
          <a:p>
            <a:r>
              <a:rPr lang="en-US" sz="1400" dirty="0">
                <a:latin typeface="Calibri" panose="020F0502020204030204" pitchFamily="34" charset="0"/>
                <a:ea typeface="Calibri" panose="020F0502020204030204" pitchFamily="34" charset="0"/>
                <a:cs typeface="Calibri" panose="020F0502020204030204" pitchFamily="34" charset="0"/>
              </a:rPr>
              <a:t>National crime agency, (2025), </a:t>
            </a:r>
            <a:r>
              <a:rPr lang="en-US" sz="1400" i="1" dirty="0">
                <a:latin typeface="Calibri" panose="020F0502020204030204" pitchFamily="34" charset="0"/>
                <a:ea typeface="Calibri" panose="020F0502020204030204" pitchFamily="34" charset="0"/>
                <a:cs typeface="Calibri" panose="020F0502020204030204" pitchFamily="34" charset="0"/>
              </a:rPr>
              <a:t>Money laundering and illicit finance</a:t>
            </a:r>
            <a:r>
              <a:rPr lang="en-US" sz="1400" dirty="0">
                <a:latin typeface="Calibri" panose="020F0502020204030204" pitchFamily="34" charset="0"/>
                <a:ea typeface="Calibri" panose="020F0502020204030204" pitchFamily="34" charset="0"/>
                <a:cs typeface="Calibri" panose="020F0502020204030204" pitchFamily="34" charset="0"/>
              </a:rPr>
              <a:t>, Available at: </a:t>
            </a:r>
            <a:r>
              <a:rPr lang="en-US" sz="1400" u="sng" dirty="0">
                <a:latin typeface="Calibri" panose="020F0502020204030204" pitchFamily="34" charset="0"/>
                <a:ea typeface="Calibri" panose="020F0502020204030204" pitchFamily="34" charset="0"/>
                <a:cs typeface="Calibri" panose="020F0502020204030204" pitchFamily="34" charset="0"/>
                <a:hlinkClick r:id="rId4"/>
              </a:rPr>
              <a:t>https://www.nationalcrimeagency.gov.uk/what-we-do/crime-threats/money-laundering-and-illicit-finance</a:t>
            </a:r>
            <a:r>
              <a:rPr lang="en-US" sz="1400" dirty="0">
                <a:latin typeface="Calibri" panose="020F0502020204030204" pitchFamily="34" charset="0"/>
                <a:ea typeface="Calibri" panose="020F0502020204030204" pitchFamily="34" charset="0"/>
                <a:cs typeface="Calibri" panose="020F0502020204030204" pitchFamily="34" charset="0"/>
              </a:rPr>
              <a:t>   (Accessed:09 December 2025)</a:t>
            </a:r>
          </a:p>
          <a:p>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GB" sz="1400" dirty="0">
                <a:latin typeface="Calibri" panose="020F0502020204030204" pitchFamily="34" charset="0"/>
                <a:ea typeface="Calibri" panose="020F0502020204030204" pitchFamily="34" charset="0"/>
                <a:cs typeface="Calibri" panose="020F0502020204030204" pitchFamily="34" charset="0"/>
              </a:rPr>
              <a:t> </a:t>
            </a:r>
          </a:p>
          <a:p>
            <a:r>
              <a:rPr lang="en-GB" sz="1400" dirty="0">
                <a:latin typeface="Calibri" panose="020F0502020204030204" pitchFamily="34" charset="0"/>
                <a:ea typeface="Calibri" panose="020F0502020204030204" pitchFamily="34" charset="0"/>
                <a:cs typeface="Calibri" panose="020F0502020204030204" pitchFamily="34" charset="0"/>
              </a:rPr>
              <a:t>National Aduit Office, (2019), National Crime Agency, Tackling Serious and Organised crime, Available at: </a:t>
            </a:r>
            <a:r>
              <a:rPr lang="en-GB" sz="1400" u="sng" dirty="0">
                <a:latin typeface="Calibri" panose="020F0502020204030204" pitchFamily="34" charset="0"/>
                <a:ea typeface="Calibri" panose="020F0502020204030204" pitchFamily="34" charset="0"/>
                <a:cs typeface="Calibri" panose="020F0502020204030204" pitchFamily="34" charset="0"/>
                <a:hlinkClick r:id="rId5"/>
              </a:rPr>
              <a:t>https://www.nao.org.uk/wp-content/uploads/2019/03/Tackling-serious-and-organised-crime-Summary.pdf</a:t>
            </a:r>
            <a:r>
              <a:rPr lang="en-GB" sz="1400" dirty="0">
                <a:latin typeface="Calibri" panose="020F0502020204030204" pitchFamily="34" charset="0"/>
                <a:ea typeface="Calibri" panose="020F0502020204030204" pitchFamily="34" charset="0"/>
                <a:cs typeface="Calibri" panose="020F0502020204030204" pitchFamily="34" charset="0"/>
              </a:rPr>
              <a:t>  (Accessed: 10 December 2025) </a:t>
            </a:r>
          </a:p>
          <a:p>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GB" sz="1400" dirty="0">
                <a:latin typeface="Calibri" panose="020F0502020204030204" pitchFamily="34" charset="0"/>
                <a:ea typeface="Calibri" panose="020F0502020204030204" pitchFamily="34" charset="0"/>
                <a:cs typeface="Calibri" panose="020F0502020204030204" pitchFamily="34" charset="0"/>
              </a:rPr>
              <a:t> </a:t>
            </a:r>
          </a:p>
          <a:p>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US" sz="1400" dirty="0">
                <a:latin typeface="Calibri" panose="020F0502020204030204" pitchFamily="34" charset="0"/>
                <a:ea typeface="Calibri" panose="020F0502020204030204" pitchFamily="34" charset="0"/>
                <a:cs typeface="Calibri" panose="020F0502020204030204" pitchFamily="34" charset="0"/>
              </a:rPr>
              <a:t>UK Government, (2019) </a:t>
            </a:r>
            <a:r>
              <a:rPr lang="en-US" sz="1400" i="1" dirty="0">
                <a:latin typeface="Calibri" panose="020F0502020204030204" pitchFamily="34" charset="0"/>
                <a:ea typeface="Calibri" panose="020F0502020204030204" pitchFamily="34" charset="0"/>
                <a:cs typeface="Calibri" panose="020F0502020204030204" pitchFamily="34" charset="0"/>
              </a:rPr>
              <a:t>Serious and Organised Crime Strategy. </a:t>
            </a:r>
            <a:r>
              <a:rPr lang="en-US" sz="1400" dirty="0">
                <a:latin typeface="Calibri" panose="020F0502020204030204" pitchFamily="34" charset="0"/>
                <a:ea typeface="Calibri" panose="020F0502020204030204" pitchFamily="34" charset="0"/>
                <a:cs typeface="Calibri" panose="020F0502020204030204" pitchFamily="34" charset="0"/>
              </a:rPr>
              <a:t>Available at: </a:t>
            </a:r>
            <a:r>
              <a:rPr lang="en-US" sz="1400" u="sng" dirty="0">
                <a:latin typeface="Calibri" panose="020F0502020204030204" pitchFamily="34" charset="0"/>
                <a:ea typeface="Calibri" panose="020F0502020204030204" pitchFamily="34" charset="0"/>
                <a:cs typeface="Calibri" panose="020F0502020204030204" pitchFamily="34" charset="0"/>
                <a:hlinkClick r:id="rId6"/>
              </a:rPr>
              <a:t>https://www.gov.uk/government/collections/serious-and-organised-crime-strategy</a:t>
            </a:r>
            <a:r>
              <a:rPr lang="en-US" sz="1400" dirty="0">
                <a:latin typeface="Calibri" panose="020F0502020204030204" pitchFamily="34" charset="0"/>
                <a:ea typeface="Calibri" panose="020F0502020204030204" pitchFamily="34" charset="0"/>
                <a:cs typeface="Calibri" panose="020F0502020204030204" pitchFamily="34" charset="0"/>
              </a:rPr>
              <a:t> (Accessed: 11 October 2025)</a:t>
            </a:r>
          </a:p>
          <a:p>
            <a:endParaRPr lang="en-US" sz="1400" dirty="0">
              <a:latin typeface="Calibri" panose="020F0502020204030204" pitchFamily="34" charset="0"/>
              <a:ea typeface="Calibri" panose="020F0502020204030204" pitchFamily="34" charset="0"/>
              <a:cs typeface="Calibri" panose="020F0502020204030204" pitchFamily="34" charset="0"/>
            </a:endParaRPr>
          </a:p>
          <a:p>
            <a:endParaRPr lang="en-US" sz="1400" dirty="0">
              <a:latin typeface="Calibri" panose="020F0502020204030204" pitchFamily="34" charset="0"/>
              <a:ea typeface="Calibri" panose="020F0502020204030204" pitchFamily="34" charset="0"/>
              <a:cs typeface="Calibri" panose="020F0502020204030204" pitchFamily="34" charset="0"/>
            </a:endParaRPr>
          </a:p>
          <a:p>
            <a:endParaRPr lang="en-GB" sz="14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400" dirty="0">
                <a:solidFill>
                  <a:schemeClr val="tx2"/>
                </a:solidFill>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UK Government, (2023), </a:t>
            </a:r>
            <a:r>
              <a:rPr lang="en-GB" sz="1400" i="1" dirty="0">
                <a:latin typeface="Calibri" panose="020F0502020204030204" pitchFamily="34" charset="0"/>
                <a:ea typeface="Calibri" panose="020F0502020204030204" pitchFamily="34" charset="0"/>
                <a:cs typeface="Calibri" panose="020F0502020204030204" pitchFamily="34" charset="0"/>
              </a:rPr>
              <a:t>No place to hide: serious and organised crime strategy 2023 to 2028</a:t>
            </a:r>
            <a:r>
              <a:rPr lang="en-GB" sz="1400" dirty="0">
                <a:latin typeface="Calibri" panose="020F0502020204030204" pitchFamily="34" charset="0"/>
                <a:ea typeface="Calibri" panose="020F0502020204030204" pitchFamily="34" charset="0"/>
                <a:cs typeface="Calibri" panose="020F0502020204030204" pitchFamily="34" charset="0"/>
              </a:rPr>
              <a:t>, Available at: </a:t>
            </a:r>
            <a:r>
              <a:rPr lang="en-GB" sz="1400" u="sng" dirty="0">
                <a:latin typeface="Calibri" panose="020F0502020204030204" pitchFamily="34" charset="0"/>
                <a:ea typeface="Calibri" panose="020F0502020204030204" pitchFamily="34" charset="0"/>
                <a:cs typeface="Calibri" panose="020F0502020204030204" pitchFamily="34" charset="0"/>
                <a:hlinkClick r:id="rId7"/>
              </a:rPr>
              <a:t>https://www.gov.uk/government/publications/serious-and-organised-crime-strategy-2023-to-2028/no-place-to-hide-serious-and-organised-crime-strategy-2023-to-2028-accessible-version</a:t>
            </a:r>
            <a:r>
              <a:rPr lang="en-GB" sz="1400" dirty="0">
                <a:latin typeface="Calibri" panose="020F0502020204030204" pitchFamily="34" charset="0"/>
                <a:ea typeface="Calibri" panose="020F0502020204030204" pitchFamily="34" charset="0"/>
                <a:cs typeface="Calibri" panose="020F0502020204030204" pitchFamily="34" charset="0"/>
              </a:rPr>
              <a:t> (Accessed: 10 December 2025) </a:t>
            </a:r>
          </a:p>
          <a:p>
            <a:pPr>
              <a:lnSpc>
                <a:spcPct val="90000"/>
              </a:lnSpc>
              <a:spcAft>
                <a:spcPts val="600"/>
              </a:spcAft>
            </a:pPr>
            <a:endParaRPr lang="en-US" sz="1400" dirty="0">
              <a:solidFill>
                <a:schemeClr val="tx2"/>
              </a:solidFill>
              <a:latin typeface="Calibri" panose="020F0502020204030204" pitchFamily="34" charset="0"/>
              <a:ea typeface="Calibri" panose="020F0502020204030204" pitchFamily="34" charset="0"/>
              <a:cs typeface="Calibri" panose="020F0502020204030204" pitchFamily="34" charset="0"/>
            </a:endParaRPr>
          </a:p>
          <a:p>
            <a:r>
              <a:rPr lang="en-GB" sz="1400" dirty="0">
                <a:latin typeface="Calibri" panose="020F0502020204030204" pitchFamily="34" charset="0"/>
                <a:ea typeface="Calibri" panose="020F0502020204030204" pitchFamily="34" charset="0"/>
                <a:cs typeface="Calibri" panose="020F0502020204030204" pitchFamily="34" charset="0"/>
              </a:rPr>
              <a:t> </a:t>
            </a:r>
          </a:p>
          <a:p>
            <a:r>
              <a:rPr lang="en-GB" sz="1400" dirty="0">
                <a:latin typeface="Calibri" panose="020F0502020204030204" pitchFamily="34" charset="0"/>
                <a:ea typeface="Calibri" panose="020F0502020204030204" pitchFamily="34" charset="0"/>
                <a:cs typeface="Calibri" panose="020F0502020204030204" pitchFamily="34" charset="0"/>
              </a:rPr>
              <a:t>Winchester. N, (2025), Technology in policing: Advances and limitations, Available  at: </a:t>
            </a:r>
            <a:r>
              <a:rPr lang="en-GB" sz="1400" u="sng" dirty="0">
                <a:latin typeface="Calibri" panose="020F0502020204030204" pitchFamily="34" charset="0"/>
                <a:ea typeface="Calibri" panose="020F0502020204030204" pitchFamily="34" charset="0"/>
                <a:cs typeface="Calibri" panose="020F0502020204030204" pitchFamily="34" charset="0"/>
                <a:hlinkClick r:id="rId8"/>
              </a:rPr>
              <a:t>https://lordslibrary.parliament.uk/technology-in-policing-advances-and-limitations</a:t>
            </a:r>
            <a:r>
              <a:rPr lang="en-GB" sz="1400" u="sng" dirty="0">
                <a:latin typeface="Calibri" panose="020F0502020204030204" pitchFamily="34" charset="0"/>
                <a:ea typeface="Calibri" panose="020F0502020204030204" pitchFamily="34" charset="0"/>
                <a:cs typeface="Calibri" panose="020F0502020204030204" pitchFamily="34" charset="0"/>
                <a:hlinkClick r:id="rId9"/>
              </a:rPr>
              <a:t>/</a:t>
            </a:r>
            <a:r>
              <a:rPr lang="en-GB" sz="1400" dirty="0">
                <a:latin typeface="Calibri" panose="020F0502020204030204" pitchFamily="34" charset="0"/>
                <a:ea typeface="Calibri" panose="020F0502020204030204" pitchFamily="34" charset="0"/>
                <a:cs typeface="Calibri" panose="020F0502020204030204" pitchFamily="34" charset="0"/>
              </a:rPr>
              <a:t> (Accessed: 10 December 2025) </a:t>
            </a:r>
          </a:p>
          <a:p>
            <a:pPr>
              <a:lnSpc>
                <a:spcPct val="90000"/>
              </a:lnSpc>
              <a:spcAft>
                <a:spcPts val="600"/>
              </a:spcAft>
            </a:pPr>
            <a:endParaRPr lang="en-US" sz="1400" dirty="0">
              <a:solidFill>
                <a:schemeClr val="tx2"/>
              </a:solidFill>
              <a:latin typeface="Calibri" panose="020F0502020204030204" pitchFamily="34" charset="0"/>
              <a:ea typeface="Calibri" panose="020F0502020204030204" pitchFamily="34" charset="0"/>
              <a:cs typeface="Calibri" panose="020F0502020204030204" pitchFamily="34" charset="0"/>
            </a:endParaRPr>
          </a:p>
        </p:txBody>
      </p:sp>
      <p:grpSp>
        <p:nvGrpSpPr>
          <p:cNvPr id="17" name="Group 16">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8" name="Freeform: Shape 17">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782148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488</TotalTime>
  <Words>1453</Words>
  <Application>Microsoft Office PowerPoint</Application>
  <PresentationFormat>Widescreen</PresentationFormat>
  <Paragraphs>155</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Critically evaluate how effectively UK Law Enforcement agencies have responded to the challenges of Serious and Organised Crime and how Government policy has supported this response .  </vt:lpstr>
      <vt:lpstr>PowerPoint Presentation</vt:lpstr>
      <vt:lpstr>What is Serious and Organised Crime?</vt:lpstr>
      <vt:lpstr>What are the Challenges of SOC?</vt:lpstr>
      <vt:lpstr>PowerPoint Presentation</vt:lpstr>
      <vt:lpstr>Law Enforcement Response</vt:lpstr>
      <vt:lpstr>Government Response </vt:lpstr>
      <vt:lpstr>PowerPoint Presentation</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megan goodier</dc:creator>
  <cp:lastModifiedBy>megan goodier</cp:lastModifiedBy>
  <cp:revision>105</cp:revision>
  <dcterms:created xsi:type="dcterms:W3CDTF">2025-11-28T14:36:41Z</dcterms:created>
  <dcterms:modified xsi:type="dcterms:W3CDTF">2025-12-11T10:09:59Z</dcterms:modified>
</cp:coreProperties>
</file>