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2" r:id="rId10"/>
    <p:sldId id="263" r:id="rId11"/>
    <p:sldId id="264" r:id="rId12"/>
    <p:sldId id="265"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0CC24A-5483-5407-E167-7279E7D57351}" v="996" dt="2026-07-27T23:15:05.1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1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C8396-486B-BE49-44A5-07EEDBB68F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1A74B6-3397-44E9-50D2-453B095B88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283D9C-79E7-E29D-5828-16D71177664F}"/>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5" name="Footer Placeholder 4">
            <a:extLst>
              <a:ext uri="{FF2B5EF4-FFF2-40B4-BE49-F238E27FC236}">
                <a16:creationId xmlns:a16="http://schemas.microsoft.com/office/drawing/2014/main" id="{C01B85D3-C43D-0499-87BA-C1C53288F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E5E90-6284-C13D-1B37-B1428841FE8C}"/>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2800491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612A-F947-F3AA-133C-DD62434B6C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B5DD3D-BB77-B221-9758-C5DD524BD0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332069-5695-04BF-F3D7-91C4A1847A77}"/>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5" name="Footer Placeholder 4">
            <a:extLst>
              <a:ext uri="{FF2B5EF4-FFF2-40B4-BE49-F238E27FC236}">
                <a16:creationId xmlns:a16="http://schemas.microsoft.com/office/drawing/2014/main" id="{3A6FDBA2-5D40-780E-5D7C-5A382A964F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F319CF-0807-F929-4F75-060189808C55}"/>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4156770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88D7-8C1A-C9D0-F3DC-BFD933B3ED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7EE50E-A48E-A1DD-E0F7-F1D2C0172C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B1C4E8-DFD3-EFEE-C144-1DC291B08285}"/>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5" name="Footer Placeholder 4">
            <a:extLst>
              <a:ext uri="{FF2B5EF4-FFF2-40B4-BE49-F238E27FC236}">
                <a16:creationId xmlns:a16="http://schemas.microsoft.com/office/drawing/2014/main" id="{5E8BECC9-69B3-6571-623A-01749F22D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188E5-7DC2-C2CB-43AF-4ADB6BECD2FA}"/>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99997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BE20E-CB6F-6AB6-7130-C6F8E9E07A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1467C6-3FA2-2137-6BA5-8EC8C49E24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94CF4F-5EA9-9163-EEBA-A0E4FEA920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98E201-5E93-9CFE-41E7-FA6B69CCA106}"/>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6" name="Footer Placeholder 5">
            <a:extLst>
              <a:ext uri="{FF2B5EF4-FFF2-40B4-BE49-F238E27FC236}">
                <a16:creationId xmlns:a16="http://schemas.microsoft.com/office/drawing/2014/main" id="{3EF56A51-C0EA-D05D-014B-9281B345B0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E90151-281E-BE21-A802-B97538D88FB6}"/>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273963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CD690-9F7C-1AA9-7DA2-0F98DD0C0D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520E54-9DFA-B782-D2D6-68C79A98D4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266464-4F94-46E0-E1A4-EB0AE39F33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4F060E-2C13-2279-102C-0CD041D5C7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9CF883-F092-5269-8E26-0ACC6EFAEC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B6FBDB-6E38-F73B-7D89-FD395B03A71C}"/>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8" name="Footer Placeholder 7">
            <a:extLst>
              <a:ext uri="{FF2B5EF4-FFF2-40B4-BE49-F238E27FC236}">
                <a16:creationId xmlns:a16="http://schemas.microsoft.com/office/drawing/2014/main" id="{00B87C81-A897-080F-41F7-25B69CFCCE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ED35AD-ADE3-0569-B32B-D44B10D70C47}"/>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4000389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9116D-1853-8D11-CD71-023CEA4D86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097A26-8429-3476-A3FF-96868958B28F}"/>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4" name="Footer Placeholder 3">
            <a:extLst>
              <a:ext uri="{FF2B5EF4-FFF2-40B4-BE49-F238E27FC236}">
                <a16:creationId xmlns:a16="http://schemas.microsoft.com/office/drawing/2014/main" id="{2D40BE3B-9F1F-C1B3-F75E-41E4307F50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5CB3E9-33EA-B0C5-5ED9-77C1ADF7729A}"/>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555581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573EE-54F0-B34E-16EB-EA3FA1B3B759}"/>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3" name="Footer Placeholder 2">
            <a:extLst>
              <a:ext uri="{FF2B5EF4-FFF2-40B4-BE49-F238E27FC236}">
                <a16:creationId xmlns:a16="http://schemas.microsoft.com/office/drawing/2014/main" id="{4E1213D3-6A0E-7D35-923F-CAB993558B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0C7ED2-FF8F-D7CF-E441-6D87AB15017A}"/>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1229266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1DD81-44BE-FC6B-3813-3262B1BFA8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AF68F5-F883-B828-F584-A595B7DE3C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8289FD-1424-D8CC-1469-52F608FE7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4FD1DF-0B09-2A81-9ACB-1B12AAD37694}"/>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6" name="Footer Placeholder 5">
            <a:extLst>
              <a:ext uri="{FF2B5EF4-FFF2-40B4-BE49-F238E27FC236}">
                <a16:creationId xmlns:a16="http://schemas.microsoft.com/office/drawing/2014/main" id="{E5A4CD3D-21FD-56A1-C09A-F87CFA4C4C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022B5D-662B-08E5-600F-FF2679FA3809}"/>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744881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5CA34-31B6-7DC7-5452-6B6E2C4207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1EE228-FD2D-F6AC-1C02-DA9983956D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B54BEF-7101-92F7-BA1C-5B200CBF9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72045B-C52C-E70A-7AD4-BFD4EED6D7D8}"/>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6" name="Footer Placeholder 5">
            <a:extLst>
              <a:ext uri="{FF2B5EF4-FFF2-40B4-BE49-F238E27FC236}">
                <a16:creationId xmlns:a16="http://schemas.microsoft.com/office/drawing/2014/main" id="{DB4099B5-250C-E780-6541-611EE769C4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8A338-51CB-345E-5709-654B61457AD5}"/>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40573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22945-5587-8398-D5D4-E5FE97B915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C5C54E-7301-C238-833E-F8C37BDA0D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0EBBC8-05EB-0AF1-5704-32454D1D0F1C}"/>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5" name="Footer Placeholder 4">
            <a:extLst>
              <a:ext uri="{FF2B5EF4-FFF2-40B4-BE49-F238E27FC236}">
                <a16:creationId xmlns:a16="http://schemas.microsoft.com/office/drawing/2014/main" id="{A0856D92-61DF-D23F-EAC4-E964DDCE4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0EF4C-FC22-BDF6-E4E5-0C3DC8CA0AE3}"/>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1160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F09F44-DBA7-B5DF-CB93-F24667C7D5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D30AFC-2286-9AD4-41F7-D6692558FB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D5725D-3928-3FB1-D9B4-19650D105C6E}"/>
              </a:ext>
            </a:extLst>
          </p:cNvPr>
          <p:cNvSpPr>
            <a:spLocks noGrp="1"/>
          </p:cNvSpPr>
          <p:nvPr>
            <p:ph type="dt" sz="half" idx="10"/>
          </p:nvPr>
        </p:nvSpPr>
        <p:spPr/>
        <p:txBody>
          <a:bodyPr/>
          <a:lstStyle/>
          <a:p>
            <a:fld id="{8FD9DE3C-EB03-407B-A251-DE65439A7825}" type="datetimeFigureOut">
              <a:rPr lang="en-GB" smtClean="0"/>
              <a:t>29/07/2026</a:t>
            </a:fld>
            <a:endParaRPr lang="en-GB"/>
          </a:p>
        </p:txBody>
      </p:sp>
      <p:sp>
        <p:nvSpPr>
          <p:cNvPr id="5" name="Footer Placeholder 4">
            <a:extLst>
              <a:ext uri="{FF2B5EF4-FFF2-40B4-BE49-F238E27FC236}">
                <a16:creationId xmlns:a16="http://schemas.microsoft.com/office/drawing/2014/main" id="{18997CE3-2DA1-11D3-0B78-A8CB9E8737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A6B2FD-DC65-8844-A6C5-F609873EFF03}"/>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256486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F5BFA3-61CD-D1AC-542B-D0F4CE65D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F15925-79DA-2F07-0791-11FC5C247F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E31853-77ED-39CF-C183-BB015EDBE9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D9DE3C-EB03-407B-A251-DE65439A7825}" type="datetimeFigureOut">
              <a:rPr lang="en-GB" smtClean="0"/>
              <a:t>29/07/2026</a:t>
            </a:fld>
            <a:endParaRPr lang="en-GB"/>
          </a:p>
        </p:txBody>
      </p:sp>
      <p:sp>
        <p:nvSpPr>
          <p:cNvPr id="5" name="Footer Placeholder 4">
            <a:extLst>
              <a:ext uri="{FF2B5EF4-FFF2-40B4-BE49-F238E27FC236}">
                <a16:creationId xmlns:a16="http://schemas.microsoft.com/office/drawing/2014/main" id="{719BB53C-1ABD-E68F-149C-6FBEBECC83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189473-14D1-6ACD-76B5-99110DC495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12BAA9-8219-44EB-BD2E-8584CB4FDCEF}" type="slidenum">
              <a:rPr lang="en-GB" smtClean="0"/>
              <a:t>‹#›</a:t>
            </a:fld>
            <a:endParaRPr lang="en-GB"/>
          </a:p>
        </p:txBody>
      </p:sp>
    </p:spTree>
    <p:extLst>
      <p:ext uri="{BB962C8B-B14F-4D97-AF65-F5344CB8AC3E}">
        <p14:creationId xmlns:p14="http://schemas.microsoft.com/office/powerpoint/2010/main" val="517544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1449657" TargetMode="External"/><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oercommons.org/courseware/lesson/72676"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nationalcareers.service.gov.uk/job-profiles/business-manager" TargetMode="External"/><Relationship Id="rId3" Type="http://schemas.openxmlformats.org/officeDocument/2006/relationships/hyperlink" Target="https://learn.microsoft.com/training/" TargetMode="External"/><Relationship Id="rId7" Type="http://schemas.openxmlformats.org/officeDocument/2006/relationships/hyperlink" Target="https://careers.halfords.com" TargetMode="External"/><Relationship Id="rId2" Type="http://schemas.openxmlformats.org/officeDocument/2006/relationships/hyperlink" Target="https://uk.indeed.com/career-advice" TargetMode="External"/><Relationship Id="rId1" Type="http://schemas.openxmlformats.org/officeDocument/2006/relationships/slideLayout" Target="../slideLayouts/slideLayout1.xml"/><Relationship Id="rId6" Type="http://schemas.openxmlformats.org/officeDocument/2006/relationships/hyperlink" Target="https://www.cipd.org/" TargetMode="External"/><Relationship Id="rId5" Type="http://schemas.openxmlformats.org/officeDocument/2006/relationships/hyperlink" Target="https://www.cipd.org/uk/knowledge/factsheets/leadership-factsheet/" TargetMode="External"/><Relationship Id="rId4" Type="http://schemas.openxmlformats.org/officeDocument/2006/relationships/hyperlink" Target="https://www.prospects.ac.uk/" TargetMode="External"/><Relationship Id="rId9" Type="http://schemas.openxmlformats.org/officeDocument/2006/relationships/hyperlink" Target="https://www.tesco-career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A55828-3121-C6F7-B02B-A5E88F8C4F9E}"/>
              </a:ext>
            </a:extLst>
          </p:cNvPr>
          <p:cNvSpPr>
            <a:spLocks noGrp="1"/>
          </p:cNvSpPr>
          <p:nvPr>
            <p:ph type="ctrTitle"/>
          </p:nvPr>
        </p:nvSpPr>
        <p:spPr>
          <a:xfrm>
            <a:off x="4725151" y="3859727"/>
            <a:ext cx="6596245" cy="619663"/>
          </a:xfrm>
        </p:spPr>
        <p:txBody>
          <a:bodyPr>
            <a:normAutofit/>
          </a:bodyPr>
          <a:lstStyle/>
          <a:p>
            <a:pPr algn="r"/>
            <a:r>
              <a:rPr lang="en-GB" sz="1800">
                <a:solidFill>
                  <a:srgbClr val="FFFFFF"/>
                </a:solidFill>
              </a:rPr>
              <a:t>Fathimah Zahra </a:t>
            </a:r>
            <a:endParaRPr lang="en-GB" sz="1800" dirty="0">
              <a:solidFill>
                <a:srgbClr val="FFFFFF"/>
              </a:solidFill>
            </a:endParaRPr>
          </a:p>
        </p:txBody>
      </p:sp>
      <p:sp>
        <p:nvSpPr>
          <p:cNvPr id="48" name="Rectangle 4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B401845-85CF-769E-D077-4FA45AE9BE49}"/>
              </a:ext>
            </a:extLst>
          </p:cNvPr>
          <p:cNvSpPr>
            <a:spLocks noGrp="1"/>
          </p:cNvSpPr>
          <p:nvPr>
            <p:ph type="subTitle" idx="1"/>
          </p:nvPr>
        </p:nvSpPr>
        <p:spPr>
          <a:xfrm>
            <a:off x="2265703" y="2177359"/>
            <a:ext cx="6051236" cy="1241828"/>
          </a:xfrm>
        </p:spPr>
        <p:txBody>
          <a:bodyPr vert="horz" lIns="91440" tIns="45720" rIns="91440" bIns="45720" rtlCol="0" anchor="t">
            <a:normAutofit/>
          </a:bodyPr>
          <a:lstStyle/>
          <a:p>
            <a:pPr algn="r"/>
            <a:r>
              <a:rPr lang="en-GB" dirty="0">
                <a:solidFill>
                  <a:srgbClr val="FFFFFF"/>
                </a:solidFill>
              </a:rPr>
              <a:t>Employab</a:t>
            </a:r>
            <a:r>
              <a:rPr lang="en-GB">
                <a:solidFill>
                  <a:srgbClr val="FFFFFF"/>
                </a:solidFill>
              </a:rPr>
              <a:t>ility and Career</a:t>
            </a:r>
            <a:r>
              <a:rPr lang="en-GB" dirty="0">
                <a:solidFill>
                  <a:srgbClr val="FFFFFF"/>
                </a:solidFill>
              </a:rPr>
              <a:t> Development</a:t>
            </a:r>
          </a:p>
        </p:txBody>
      </p:sp>
      <p:sp>
        <p:nvSpPr>
          <p:cNvPr id="49" name="Rectangle 4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836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300B5ADF-6112-3ABA-7FCF-3674B1CB2CAC}"/>
              </a:ext>
            </a:extLst>
          </p:cNvPr>
          <p:cNvGraphicFramePr>
            <a:graphicFrameLocks noGrp="1"/>
          </p:cNvGraphicFramePr>
          <p:nvPr>
            <p:extLst>
              <p:ext uri="{D42A27DB-BD31-4B8C-83A1-F6EECF244321}">
                <p14:modId xmlns:p14="http://schemas.microsoft.com/office/powerpoint/2010/main" val="2013035452"/>
              </p:ext>
            </p:extLst>
          </p:nvPr>
        </p:nvGraphicFramePr>
        <p:xfrm>
          <a:off x="643467" y="757270"/>
          <a:ext cx="10905068" cy="5343463"/>
        </p:xfrm>
        <a:graphic>
          <a:graphicData uri="http://schemas.openxmlformats.org/drawingml/2006/table">
            <a:tbl>
              <a:tblPr>
                <a:solidFill>
                  <a:schemeClr val="bg1"/>
                </a:solidFill>
                <a:tableStyleId>{5C22544A-7EE6-4342-B048-85BDC9FD1C3A}</a:tableStyleId>
              </a:tblPr>
              <a:tblGrid>
                <a:gridCol w="2228068">
                  <a:extLst>
                    <a:ext uri="{9D8B030D-6E8A-4147-A177-3AD203B41FA5}">
                      <a16:colId xmlns:a16="http://schemas.microsoft.com/office/drawing/2014/main" val="3549413694"/>
                    </a:ext>
                  </a:extLst>
                </a:gridCol>
                <a:gridCol w="3921030">
                  <a:extLst>
                    <a:ext uri="{9D8B030D-6E8A-4147-A177-3AD203B41FA5}">
                      <a16:colId xmlns:a16="http://schemas.microsoft.com/office/drawing/2014/main" val="1601743614"/>
                    </a:ext>
                  </a:extLst>
                </a:gridCol>
                <a:gridCol w="2860533">
                  <a:extLst>
                    <a:ext uri="{9D8B030D-6E8A-4147-A177-3AD203B41FA5}">
                      <a16:colId xmlns:a16="http://schemas.microsoft.com/office/drawing/2014/main" val="1283361451"/>
                    </a:ext>
                  </a:extLst>
                </a:gridCol>
                <a:gridCol w="1895437">
                  <a:extLst>
                    <a:ext uri="{9D8B030D-6E8A-4147-A177-3AD203B41FA5}">
                      <a16:colId xmlns:a16="http://schemas.microsoft.com/office/drawing/2014/main" val="1566383619"/>
                    </a:ext>
                  </a:extLst>
                </a:gridCol>
              </a:tblGrid>
              <a:tr h="1071231">
                <a:tc>
                  <a:txBody>
                    <a:bodyPr/>
                    <a:lstStyle/>
                    <a:p>
                      <a:pPr algn="just">
                        <a:spcBef>
                          <a:spcPts val="600"/>
                        </a:spcBef>
                        <a:spcAft>
                          <a:spcPts val="600"/>
                        </a:spcAft>
                        <a:buNone/>
                      </a:pPr>
                      <a:endParaRPr lang="en-GB" sz="1900" cap="none" spc="0">
                        <a:solidFill>
                          <a:schemeClr val="tx1"/>
                        </a:solidFill>
                        <a:effectLst/>
                      </a:endParaRPr>
                    </a:p>
                    <a:p>
                      <a:pPr algn="just">
                        <a:spcBef>
                          <a:spcPts val="600"/>
                        </a:spcBef>
                        <a:spcAft>
                          <a:spcPts val="600"/>
                        </a:spcAft>
                        <a:buNone/>
                      </a:pPr>
                      <a:r>
                        <a:rPr lang="en-GB" sz="1900" cap="none" spc="0">
                          <a:solidFill>
                            <a:schemeClr val="tx1"/>
                          </a:solidFill>
                          <a:effectLst/>
                        </a:rPr>
                        <a:t>Student name: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r>
                        <a:rPr lang="en-GB" sz="1900" cap="none" spc="0">
                          <a:solidFill>
                            <a:schemeClr val="tx1"/>
                          </a:solidFill>
                          <a:effectLst/>
                        </a:rPr>
                        <a:t>    </a:t>
                      </a:r>
                    </a:p>
                    <a:p>
                      <a:pPr algn="just">
                        <a:spcBef>
                          <a:spcPts val="600"/>
                        </a:spcBef>
                        <a:spcAft>
                          <a:spcPts val="600"/>
                        </a:spcAft>
                        <a:buNone/>
                      </a:pPr>
                      <a:r>
                        <a:rPr lang="en-GB" sz="1900" cap="none" spc="0">
                          <a:solidFill>
                            <a:schemeClr val="tx1"/>
                          </a:solidFill>
                          <a:effectLst/>
                        </a:rPr>
                        <a:t> Fathimah Zahra</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endParaRPr lang="en-GB" sz="1900" cap="none" spc="0">
                        <a:solidFill>
                          <a:schemeClr val="tx1"/>
                        </a:solidFill>
                        <a:effectLst/>
                      </a:endParaRPr>
                    </a:p>
                    <a:p>
                      <a:pPr algn="just">
                        <a:spcBef>
                          <a:spcPts val="600"/>
                        </a:spcBef>
                        <a:spcAft>
                          <a:spcPts val="600"/>
                        </a:spcAft>
                        <a:buNone/>
                      </a:pPr>
                      <a:r>
                        <a:rPr lang="en-GB" sz="1900" cap="none" spc="0">
                          <a:solidFill>
                            <a:schemeClr val="tx1"/>
                          </a:solidFill>
                          <a:effectLst/>
                        </a:rPr>
                        <a:t>Student ID number:</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900" cap="none" spc="0">
                          <a:solidFill>
                            <a:schemeClr val="tx1"/>
                          </a:solidFill>
                          <a:effectLst/>
                        </a:rPr>
                        <a:t>         2407304 </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69224362"/>
                  </a:ext>
                </a:extLst>
              </a:tr>
              <a:tr h="580591">
                <a:tc>
                  <a:txBody>
                    <a:bodyPr/>
                    <a:lstStyle/>
                    <a:p>
                      <a:pPr algn="just">
                        <a:spcBef>
                          <a:spcPts val="600"/>
                        </a:spcBef>
                        <a:spcAft>
                          <a:spcPts val="600"/>
                        </a:spcAft>
                        <a:buNone/>
                      </a:pPr>
                      <a:r>
                        <a:rPr lang="en-GB" sz="1900" cap="none" spc="0">
                          <a:solidFill>
                            <a:schemeClr val="tx1"/>
                          </a:solidFill>
                          <a:effectLst/>
                        </a:rPr>
                        <a:t>Programme: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gridSpan="3">
                  <a:txBody>
                    <a:bodyPr/>
                    <a:lstStyle/>
                    <a:p>
                      <a:pPr algn="just">
                        <a:spcBef>
                          <a:spcPts val="600"/>
                        </a:spcBef>
                        <a:spcAft>
                          <a:spcPts val="600"/>
                        </a:spcAft>
                        <a:buNone/>
                      </a:pPr>
                      <a:r>
                        <a:rPr lang="en-GB" sz="1900" cap="none" spc="0">
                          <a:solidFill>
                            <a:schemeClr val="tx1"/>
                          </a:solidFill>
                          <a:effectLst/>
                        </a:rPr>
                        <a:t>Cert HE Business Skills for the Workplace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11371387"/>
                  </a:ext>
                </a:extLst>
              </a:tr>
              <a:tr h="580591">
                <a:tc>
                  <a:txBody>
                    <a:bodyPr/>
                    <a:lstStyle/>
                    <a:p>
                      <a:pPr algn="just">
                        <a:spcBef>
                          <a:spcPts val="600"/>
                        </a:spcBef>
                        <a:spcAft>
                          <a:spcPts val="600"/>
                        </a:spcAft>
                        <a:buNone/>
                      </a:pPr>
                      <a:r>
                        <a:rPr lang="en-GB" sz="1900" cap="none" spc="0">
                          <a:solidFill>
                            <a:schemeClr val="tx1"/>
                          </a:solidFill>
                          <a:effectLst/>
                        </a:rPr>
                        <a:t>Module: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gridSpan="3">
                  <a:txBody>
                    <a:bodyPr/>
                    <a:lstStyle/>
                    <a:p>
                      <a:pPr algn="just">
                        <a:spcBef>
                          <a:spcPts val="600"/>
                        </a:spcBef>
                        <a:spcAft>
                          <a:spcPts val="600"/>
                        </a:spcAft>
                        <a:buNone/>
                      </a:pPr>
                      <a:r>
                        <a:rPr lang="en-GB" sz="1900" cap="none" spc="0">
                          <a:solidFill>
                            <a:schemeClr val="tx1"/>
                          </a:solidFill>
                          <a:effectLst/>
                        </a:rPr>
                        <a:t>Employability and Career Development    </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5351905"/>
                  </a:ext>
                </a:extLst>
              </a:tr>
              <a:tr h="1153004">
                <a:tc>
                  <a:txBody>
                    <a:bodyPr/>
                    <a:lstStyle/>
                    <a:p>
                      <a:pPr algn="just">
                        <a:spcBef>
                          <a:spcPts val="600"/>
                        </a:spcBef>
                        <a:spcAft>
                          <a:spcPts val="600"/>
                        </a:spcAft>
                        <a:buNone/>
                      </a:pPr>
                      <a:r>
                        <a:rPr lang="en-GB" sz="1900" cap="none" spc="0">
                          <a:solidFill>
                            <a:schemeClr val="tx1"/>
                          </a:solidFill>
                          <a:effectLst/>
                        </a:rPr>
                        <a:t>Module code: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r>
                        <a:rPr lang="en-GB" sz="1900" cap="none" spc="0">
                          <a:solidFill>
                            <a:schemeClr val="tx1"/>
                          </a:solidFill>
                          <a:effectLst/>
                        </a:rPr>
                        <a:t>LCLM4005</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buNone/>
                      </a:pPr>
                      <a:r>
                        <a:rPr lang="en-GB" sz="1900" cap="none" spc="0">
                          <a:solidFill>
                            <a:schemeClr val="tx1"/>
                          </a:solidFill>
                          <a:effectLst/>
                        </a:rPr>
                        <a:t>Contribution to Overall Module Assessment (%):</a:t>
                      </a:r>
                      <a:endParaRPr lang="en-GB" sz="1900" b="1" cap="none" spc="0">
                        <a:solidFill>
                          <a:schemeClr val="tx1"/>
                        </a:solidFill>
                        <a:effectLst/>
                        <a:latin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900" cap="none" spc="0">
                          <a:solidFill>
                            <a:schemeClr val="tx1"/>
                          </a:solidFill>
                          <a:effectLst/>
                        </a:rPr>
                        <a:t> </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568357671"/>
                  </a:ext>
                </a:extLst>
              </a:tr>
              <a:tr h="1091249">
                <a:tc>
                  <a:txBody>
                    <a:bodyPr/>
                    <a:lstStyle/>
                    <a:p>
                      <a:pPr algn="just">
                        <a:spcBef>
                          <a:spcPts val="600"/>
                        </a:spcBef>
                        <a:spcAft>
                          <a:spcPts val="600"/>
                        </a:spcAft>
                        <a:buNone/>
                      </a:pPr>
                      <a:r>
                        <a:rPr lang="en-GB" sz="1900" cap="none" spc="0">
                          <a:solidFill>
                            <a:schemeClr val="tx1"/>
                          </a:solidFill>
                          <a:effectLst/>
                        </a:rPr>
                        <a:t>Module Leads:</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lnSpc>
                          <a:spcPct val="107000"/>
                        </a:lnSpc>
                        <a:spcBef>
                          <a:spcPts val="600"/>
                        </a:spcBef>
                        <a:spcAft>
                          <a:spcPts val="600"/>
                        </a:spcAft>
                        <a:buNone/>
                      </a:pPr>
                      <a:r>
                        <a:rPr lang="en-GB" sz="1900" cap="none" spc="0">
                          <a:solidFill>
                            <a:schemeClr val="tx1"/>
                          </a:solidFill>
                          <a:effectLst/>
                        </a:rPr>
                        <a:t>Dr. Inderjit Grewal - London</a:t>
                      </a:r>
                    </a:p>
                    <a:p>
                      <a:pPr>
                        <a:spcBef>
                          <a:spcPts val="600"/>
                        </a:spcBef>
                        <a:spcAft>
                          <a:spcPts val="600"/>
                        </a:spcAft>
                        <a:buNone/>
                      </a:pPr>
                      <a:r>
                        <a:rPr lang="en-GB" sz="1900" cap="none" spc="0">
                          <a:solidFill>
                            <a:schemeClr val="tx1"/>
                          </a:solidFill>
                          <a:effectLst/>
                        </a:rPr>
                        <a:t>Dr. Sujeewa Herath -Birmingham</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endParaRPr lang="en-GB" sz="1900" cap="none" spc="0" dirty="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04699008"/>
                  </a:ext>
                </a:extLst>
              </a:tr>
              <a:tr h="866797">
                <a:tc>
                  <a:txBody>
                    <a:bodyPr/>
                    <a:lstStyle/>
                    <a:p>
                      <a:pPr algn="just">
                        <a:spcBef>
                          <a:spcPts val="600"/>
                        </a:spcBef>
                        <a:spcAft>
                          <a:spcPts val="600"/>
                        </a:spcAft>
                        <a:buNone/>
                      </a:pPr>
                      <a:r>
                        <a:rPr lang="en-GB" sz="1900" cap="none" spc="0">
                          <a:solidFill>
                            <a:schemeClr val="tx1"/>
                          </a:solidFill>
                          <a:effectLst/>
                        </a:rPr>
                        <a:t>Assignment Title: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just">
                        <a:lnSpc>
                          <a:spcPct val="107000"/>
                        </a:lnSpc>
                        <a:spcBef>
                          <a:spcPts val="600"/>
                        </a:spcBef>
                        <a:spcAft>
                          <a:spcPts val="600"/>
                        </a:spcAft>
                        <a:buNone/>
                      </a:pPr>
                      <a:r>
                        <a:rPr lang="en-GB" sz="1900" cap="none" spc="0">
                          <a:solidFill>
                            <a:schemeClr val="tx1"/>
                          </a:solidFill>
                          <a:effectLst/>
                        </a:rPr>
                        <a:t>Selection of written reflective tasks</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just">
                        <a:spcBef>
                          <a:spcPts val="600"/>
                        </a:spcBef>
                        <a:spcAft>
                          <a:spcPts val="600"/>
                        </a:spcAft>
                        <a:buNone/>
                      </a:pPr>
                      <a:endParaRPr lang="en-GB" sz="1900" cap="none" spc="0" dirty="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endParaRPr lang="en-GB" sz="1900" cap="none" spc="0" dirty="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1228480956"/>
                  </a:ext>
                </a:extLst>
              </a:tr>
            </a:tbl>
          </a:graphicData>
        </a:graphic>
      </p:graphicFrame>
    </p:spTree>
    <p:extLst>
      <p:ext uri="{BB962C8B-B14F-4D97-AF65-F5344CB8AC3E}">
        <p14:creationId xmlns:p14="http://schemas.microsoft.com/office/powerpoint/2010/main" val="4115143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13DB9-DB92-BE12-FC65-4127E621170A}"/>
              </a:ext>
            </a:extLst>
          </p:cNvPr>
          <p:cNvSpPr>
            <a:spLocks noGrp="1"/>
          </p:cNvSpPr>
          <p:nvPr>
            <p:ph type="title"/>
          </p:nvPr>
        </p:nvSpPr>
        <p:spPr>
          <a:xfrm>
            <a:off x="466722" y="3235712"/>
            <a:ext cx="3201366" cy="738640"/>
          </a:xfrm>
        </p:spPr>
        <p:txBody>
          <a:bodyPr anchor="b">
            <a:normAutofit/>
          </a:bodyPr>
          <a:lstStyle/>
          <a:p>
            <a:pPr algn="r"/>
            <a:r>
              <a:rPr lang="en-GB" sz="4000" b="1">
                <a:solidFill>
                  <a:srgbClr val="FFFFFF"/>
                </a:solidFill>
              </a:rPr>
              <a:t>Introduction</a:t>
            </a:r>
          </a:p>
        </p:txBody>
      </p:sp>
      <p:sp>
        <p:nvSpPr>
          <p:cNvPr id="10" name="Content Placeholder 9">
            <a:extLst>
              <a:ext uri="{FF2B5EF4-FFF2-40B4-BE49-F238E27FC236}">
                <a16:creationId xmlns:a16="http://schemas.microsoft.com/office/drawing/2014/main" id="{F04A9828-BC95-BA57-A780-0D08C5B3FB42}"/>
              </a:ext>
            </a:extLst>
          </p:cNvPr>
          <p:cNvSpPr>
            <a:spLocks noGrp="1"/>
          </p:cNvSpPr>
          <p:nvPr>
            <p:ph idx="1"/>
          </p:nvPr>
        </p:nvSpPr>
        <p:spPr>
          <a:xfrm>
            <a:off x="4258716" y="1324395"/>
            <a:ext cx="7106890" cy="4087361"/>
          </a:xfrm>
        </p:spPr>
        <p:txBody>
          <a:bodyPr vert="horz" lIns="91440" tIns="45720" rIns="91440" bIns="45720" rtlCol="0" anchor="ctr">
            <a:normAutofit fontScale="92500" lnSpcReduction="10000"/>
          </a:bodyPr>
          <a:lstStyle/>
          <a:p>
            <a:pPr>
              <a:buNone/>
            </a:pPr>
            <a:r>
              <a:rPr lang="en-US" sz="1200">
                <a:ea typeface="+mn-lt"/>
                <a:cs typeface="+mn-lt"/>
              </a:rPr>
              <a:t>To understand</a:t>
            </a:r>
            <a:r>
              <a:rPr lang="en-US" sz="1200" dirty="0">
                <a:ea typeface="+mn-lt"/>
                <a:cs typeface="+mn-lt"/>
              </a:rPr>
              <a:t> the skills and knowledge required for a career as a Business Manager, I compared two Business Manager job advertisements. The first advertisement was for a </a:t>
            </a:r>
            <a:r>
              <a:rPr lang="en-US" sz="1200" b="1" dirty="0">
                <a:ea typeface="+mn-lt"/>
                <a:cs typeface="+mn-lt"/>
              </a:rPr>
              <a:t>Business Manager at Tesco</a:t>
            </a:r>
            <a:r>
              <a:rPr lang="en-US" sz="1200" dirty="0">
                <a:ea typeface="+mn-lt"/>
                <a:cs typeface="+mn-lt"/>
              </a:rPr>
              <a:t>, while the second was for a </a:t>
            </a:r>
            <a:r>
              <a:rPr lang="en-US" sz="1200" b="1" dirty="0">
                <a:ea typeface="+mn-lt"/>
                <a:cs typeface="+mn-lt"/>
              </a:rPr>
              <a:t>Store Manager at Holland &amp; Barrett</a:t>
            </a:r>
            <a:r>
              <a:rPr lang="en-US" sz="1200" dirty="0">
                <a:ea typeface="+mn-lt"/>
                <a:cs typeface="+mn-lt"/>
              </a:rPr>
              <a:t>. Although the job titles are slightly different, both roles involve managing teams, driving business performance and ensuring excellent customer service.</a:t>
            </a:r>
            <a:endParaRPr lang="en-US" sz="1200"/>
          </a:p>
          <a:p>
            <a:pPr>
              <a:buNone/>
            </a:pPr>
            <a:r>
              <a:rPr lang="en-US" sz="1200" dirty="0">
                <a:ea typeface="+mn-lt"/>
                <a:cs typeface="+mn-lt"/>
              </a:rPr>
              <a:t>The Tesco Business Manager advertisement states that successful candidates should demonstrate strong leadership, communication, commercial awareness, problem-solving and organizational skills. Managers are responsible for motivating employees, managing budgets, monitoring business performance and ensuring customers receive excellent service. The role also requires managers to </a:t>
            </a:r>
            <a:r>
              <a:rPr lang="en-US" sz="1200">
                <a:ea typeface="+mn-lt"/>
                <a:cs typeface="+mn-lt"/>
              </a:rPr>
              <a:t>analyze </a:t>
            </a:r>
            <a:r>
              <a:rPr lang="en-US" sz="1200" dirty="0">
                <a:ea typeface="+mn-lt"/>
                <a:cs typeface="+mn-lt"/>
              </a:rPr>
              <a:t> performance data, make informed decisions and achieve business objectives (Tesco Careers, 2026).</a:t>
            </a:r>
            <a:endParaRPr lang="en-US" sz="1200"/>
          </a:p>
          <a:p>
            <a:pPr>
              <a:buNone/>
            </a:pPr>
            <a:r>
              <a:rPr lang="en-US" sz="1200" dirty="0">
                <a:ea typeface="+mn-lt"/>
                <a:cs typeface="+mn-lt"/>
              </a:rPr>
              <a:t>Similarly, the Holland &amp; Barrett Store Manager advertisement highlights the importance of leadership, coaching and developing colleagues, delivering outstanding customer experiences and achieving commercial targets. Managers are expected to lead by example, manage store performance, </a:t>
            </a:r>
            <a:r>
              <a:rPr lang="en-US" sz="1200">
                <a:ea typeface="+mn-lt"/>
                <a:cs typeface="+mn-lt"/>
              </a:rPr>
              <a:t>analyze</a:t>
            </a:r>
            <a:r>
              <a:rPr lang="en-US" sz="1200" dirty="0">
                <a:ea typeface="+mn-lt"/>
                <a:cs typeface="+mn-lt"/>
              </a:rPr>
              <a:t> sales data and ensure the business operates efficiently. The advertisement also emphasizes teamwork, adaptability and decision-making as essential skills for success (Holland &amp; Barrett Careers, 2026).</a:t>
            </a:r>
            <a:endParaRPr lang="en-US" sz="1200"/>
          </a:p>
          <a:p>
            <a:pPr>
              <a:buNone/>
            </a:pPr>
            <a:r>
              <a:rPr lang="en-US" sz="1200">
                <a:ea typeface="+mn-lt"/>
                <a:cs typeface="+mn-lt"/>
              </a:rPr>
              <a:t>One of the most important skills shared by both job advertisement is </a:t>
            </a:r>
            <a:r>
              <a:rPr lang="en-US" sz="1200" b="1" dirty="0">
                <a:ea typeface="+mn-lt"/>
                <a:cs typeface="+mn-lt"/>
              </a:rPr>
              <a:t>leadership</a:t>
            </a:r>
            <a:r>
              <a:rPr lang="en-US" sz="1200" dirty="0">
                <a:ea typeface="+mn-lt"/>
                <a:cs typeface="+mn-lt"/>
              </a:rPr>
              <a:t>. Leadership is essential because Business Managers are responsible for motivating employees, improving performance and achieving organizational objectives. Effective leaders create a positive working environment, encourage teamwork and support employees in reaching their full potential. They must also make difficult decisions, resolve workplace issues and ensure business targets are achieved. According to the Chartered Institute of Personnel and Development, effective leadership improves employee engagement, productivity and overall </a:t>
            </a:r>
            <a:r>
              <a:rPr lang="en-US" sz="1200">
                <a:ea typeface="+mn-lt"/>
                <a:cs typeface="+mn-lt"/>
              </a:rPr>
              <a:t>organizational performance (CIPD, 2024).</a:t>
            </a:r>
            <a:endParaRPr lang="en-US" sz="1200"/>
          </a:p>
          <a:p>
            <a:pPr>
              <a:buNone/>
            </a:pPr>
            <a:r>
              <a:rPr lang="en-US" sz="1200" dirty="0">
                <a:ea typeface="+mn-lt"/>
                <a:cs typeface="+mn-lt"/>
              </a:rPr>
              <a:t>Overall, both Tesco and Holland &amp; Barrett require managers who can successfully lead teams while maintaining high standards of customer service and</a:t>
            </a:r>
            <a:r>
              <a:rPr lang="en-US" sz="1200">
                <a:ea typeface="+mn-lt"/>
                <a:cs typeface="+mn-lt"/>
              </a:rPr>
              <a:t>  commercial performance. This comparison demonstrates that leadership, communication and decision-making are essential skills for anyone </a:t>
            </a:r>
            <a:r>
              <a:rPr lang="en-US" sz="1200" dirty="0">
                <a:ea typeface="+mn-lt"/>
                <a:cs typeface="+mn-lt"/>
              </a:rPr>
              <a:t>wishing to become a successful Business Manager.</a:t>
            </a:r>
            <a:endParaRPr lang="en-US" sz="1200" dirty="0"/>
          </a:p>
          <a:p>
            <a:pPr>
              <a:buNone/>
            </a:pPr>
            <a:endParaRPr lang="en-US" sz="800" dirty="0">
              <a:ea typeface="+mn-lt"/>
              <a:cs typeface="+mn-lt"/>
            </a:endParaRPr>
          </a:p>
          <a:p>
            <a:pPr>
              <a:buNone/>
            </a:pPr>
            <a:endParaRPr lang="en-US" sz="800" dirty="0"/>
          </a:p>
          <a:p>
            <a:pPr marL="0" indent="0">
              <a:buNone/>
            </a:pPr>
            <a:endParaRPr lang="en-US" sz="800"/>
          </a:p>
        </p:txBody>
      </p:sp>
    </p:spTree>
    <p:extLst>
      <p:ext uri="{BB962C8B-B14F-4D97-AF65-F5344CB8AC3E}">
        <p14:creationId xmlns:p14="http://schemas.microsoft.com/office/powerpoint/2010/main" val="1879924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9990">
              <a:srgbClr val="DFF1FA"/>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3157-0F1B-3847-102C-C6BDF2B0B6AD}"/>
              </a:ext>
            </a:extLst>
          </p:cNvPr>
          <p:cNvSpPr>
            <a:spLocks noGrp="1"/>
          </p:cNvSpPr>
          <p:nvPr>
            <p:ph type="title"/>
          </p:nvPr>
        </p:nvSpPr>
        <p:spPr/>
        <p:txBody>
          <a:bodyPr/>
          <a:lstStyle/>
          <a:p>
            <a:r>
              <a:rPr lang="en-GB" dirty="0">
                <a:solidFill>
                  <a:schemeClr val="accent1">
                    <a:lumMod val="60000"/>
                    <a:lumOff val="40000"/>
                  </a:schemeClr>
                </a:solidFill>
              </a:rPr>
              <a:t>Job Advert </a:t>
            </a:r>
            <a:r>
              <a:rPr lang="en-GB">
                <a:solidFill>
                  <a:schemeClr val="accent1">
                    <a:lumMod val="60000"/>
                    <a:lumOff val="40000"/>
                  </a:schemeClr>
                </a:solidFill>
              </a:rPr>
              <a:t>interview Skills</a:t>
            </a:r>
            <a:endParaRPr lang="en-GB"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17C31A49-4AC9-E8E2-0CD2-E0639218B575}"/>
              </a:ext>
            </a:extLst>
          </p:cNvPr>
          <p:cNvSpPr>
            <a:spLocks noGrp="1"/>
          </p:cNvSpPr>
          <p:nvPr>
            <p:ph sz="half" idx="1"/>
          </p:nvPr>
        </p:nvSpPr>
        <p:spPr>
          <a:xfrm>
            <a:off x="838200" y="1404711"/>
            <a:ext cx="5210628" cy="4772252"/>
          </a:xfrm>
        </p:spPr>
        <p:txBody>
          <a:bodyPr vert="horz" lIns="91440" tIns="45720" rIns="91440" bIns="45720" rtlCol="0" anchor="ctr">
            <a:normAutofit/>
          </a:bodyPr>
          <a:lstStyle/>
          <a:p>
            <a:pPr marL="0" indent="0">
              <a:buNone/>
            </a:pPr>
            <a:r>
              <a:rPr lang="en-GB" sz="1800" dirty="0">
                <a:ea typeface="+mn-lt"/>
                <a:cs typeface="+mn-lt"/>
              </a:rPr>
              <a:t>Ater comparing both job advert. I can see their requirements in many are the same skills and </a:t>
            </a:r>
            <a:r>
              <a:rPr lang="en-GB" sz="1800">
                <a:ea typeface="+mn-lt"/>
                <a:cs typeface="+mn-lt"/>
              </a:rPr>
              <a:t>knowledge.</a:t>
            </a:r>
            <a:endParaRPr lang="en-GB">
              <a:ea typeface="+mn-lt"/>
              <a:cs typeface="+mn-lt"/>
            </a:endParaRPr>
          </a:p>
          <a:p>
            <a:pPr marL="0" indent="0">
              <a:buNone/>
            </a:pPr>
            <a:r>
              <a:rPr lang="en-GB" sz="1800">
                <a:ea typeface="+mn-lt"/>
                <a:cs typeface="+mn-lt"/>
              </a:rPr>
              <a:t>These include;</a:t>
            </a:r>
            <a:endParaRPr lang="en-GB" sz="1800" dirty="0">
              <a:ea typeface="+mn-lt"/>
              <a:cs typeface="+mn-lt"/>
            </a:endParaRPr>
          </a:p>
          <a:p>
            <a:r>
              <a:rPr lang="en-GB" sz="1800">
                <a:ea typeface="+mn-lt"/>
                <a:cs typeface="+mn-lt"/>
              </a:rPr>
              <a:t>Leadership</a:t>
            </a:r>
            <a:r>
              <a:rPr lang="en-GB" sz="1800" dirty="0">
                <a:ea typeface="+mn-lt"/>
                <a:cs typeface="+mn-lt"/>
              </a:rPr>
              <a:t> </a:t>
            </a:r>
            <a:endParaRPr lang="en-GB" dirty="0"/>
          </a:p>
          <a:p>
            <a:pPr>
              <a:buFont typeface="Arial"/>
              <a:buChar char="•"/>
            </a:pPr>
            <a:r>
              <a:rPr lang="en-GB" sz="1800">
                <a:ea typeface="+mn-lt"/>
                <a:cs typeface="+mn-lt"/>
              </a:rPr>
              <a:t>Communication </a:t>
            </a:r>
            <a:endParaRPr lang="en-GB"/>
          </a:p>
          <a:p>
            <a:pPr>
              <a:buFont typeface="Arial"/>
              <a:buChar char="•"/>
            </a:pPr>
            <a:r>
              <a:rPr lang="en-GB" sz="1800">
                <a:ea typeface="+mn-lt"/>
                <a:cs typeface="+mn-lt"/>
              </a:rPr>
              <a:t>Team management </a:t>
            </a:r>
            <a:endParaRPr lang="en-GB"/>
          </a:p>
          <a:p>
            <a:pPr>
              <a:buFont typeface="Arial"/>
              <a:buChar char="•"/>
            </a:pPr>
            <a:r>
              <a:rPr lang="en-GB" sz="1800">
                <a:ea typeface="+mn-lt"/>
                <a:cs typeface="+mn-lt"/>
              </a:rPr>
              <a:t>Customer service </a:t>
            </a:r>
            <a:endParaRPr lang="en-GB"/>
          </a:p>
          <a:p>
            <a:pPr>
              <a:buFont typeface="Arial"/>
              <a:buChar char="•"/>
            </a:pPr>
            <a:r>
              <a:rPr lang="en-GB" sz="1800">
                <a:ea typeface="+mn-lt"/>
                <a:cs typeface="+mn-lt"/>
              </a:rPr>
              <a:t>Commercial awareness </a:t>
            </a:r>
            <a:endParaRPr lang="en-GB"/>
          </a:p>
          <a:p>
            <a:pPr>
              <a:buFont typeface="Arial"/>
              <a:buChar char="•"/>
            </a:pPr>
            <a:r>
              <a:rPr lang="en-GB" sz="1800">
                <a:ea typeface="+mn-lt"/>
                <a:cs typeface="+mn-lt"/>
              </a:rPr>
              <a:t>Problem-solving </a:t>
            </a:r>
            <a:endParaRPr lang="en-GB"/>
          </a:p>
          <a:p>
            <a:pPr>
              <a:buFont typeface="Arial"/>
              <a:buChar char="•"/>
            </a:pPr>
            <a:r>
              <a:rPr lang="en-GB" sz="1800">
                <a:ea typeface="+mn-lt"/>
                <a:cs typeface="+mn-lt"/>
              </a:rPr>
              <a:t>Decision-making </a:t>
            </a:r>
            <a:endParaRPr lang="en-GB"/>
          </a:p>
          <a:p>
            <a:pPr>
              <a:buFont typeface="Arial"/>
              <a:buChar char="•"/>
            </a:pPr>
            <a:r>
              <a:rPr lang="en-GB" sz="1800">
                <a:ea typeface="+mn-lt"/>
                <a:cs typeface="+mn-lt"/>
              </a:rPr>
              <a:t>Time management </a:t>
            </a:r>
            <a:endParaRPr lang="en-GB"/>
          </a:p>
          <a:p>
            <a:pPr>
              <a:buFont typeface="Arial"/>
              <a:buChar char="•"/>
            </a:pPr>
            <a:r>
              <a:rPr lang="en-GB" sz="1800">
                <a:ea typeface="+mn-lt"/>
                <a:cs typeface="+mn-lt"/>
              </a:rPr>
              <a:t>Financial awareness</a:t>
            </a:r>
            <a:endParaRPr lang="en-GB"/>
          </a:p>
          <a:p>
            <a:pPr marL="0" indent="0">
              <a:buNone/>
            </a:pPr>
            <a:endParaRPr lang="en-GB" sz="1800" dirty="0"/>
          </a:p>
        </p:txBody>
      </p:sp>
      <p:pic>
        <p:nvPicPr>
          <p:cNvPr id="6" name="Content Placeholder 5">
            <a:extLst>
              <a:ext uri="{FF2B5EF4-FFF2-40B4-BE49-F238E27FC236}">
                <a16:creationId xmlns:a16="http://schemas.microsoft.com/office/drawing/2014/main" id="{E74D796E-A5C9-CF0E-6771-21A49D61CCD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52759" y="1825625"/>
            <a:ext cx="4351338" cy="4351338"/>
          </a:xfrm>
        </p:spPr>
      </p:pic>
    </p:spTree>
    <p:extLst>
      <p:ext uri="{BB962C8B-B14F-4D97-AF65-F5344CB8AC3E}">
        <p14:creationId xmlns:p14="http://schemas.microsoft.com/office/powerpoint/2010/main" val="3306778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FC0EAC14-2B04-CC52-DFF9-89DCABA4C5F6}"/>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588" b="-1"/>
          <a:stretch>
            <a:fillRect/>
          </a:stretch>
        </p:blipFill>
        <p:spPr>
          <a:xfrm>
            <a:off x="1" y="10"/>
            <a:ext cx="12188950" cy="6843476"/>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644F20-8452-01B1-57DE-335990599CE7}"/>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dirty="0"/>
              <a:t>    </a:t>
            </a:r>
            <a:r>
              <a:rPr lang="en-US" sz="4000" dirty="0">
                <a:solidFill>
                  <a:schemeClr val="tx2">
                    <a:lumMod val="76000"/>
                    <a:lumOff val="24000"/>
                  </a:schemeClr>
                </a:solidFill>
              </a:rPr>
              <a:t>    </a:t>
            </a:r>
            <a:r>
              <a:rPr lang="en-US" sz="2800" dirty="0">
                <a:solidFill>
                  <a:schemeClr val="tx2">
                    <a:lumMod val="76000"/>
                    <a:lumOff val="24000"/>
                  </a:schemeClr>
                </a:solidFill>
              </a:rPr>
              <a:t>        </a:t>
            </a:r>
            <a:r>
              <a:rPr lang="en-US" sz="2800" b="1" dirty="0">
                <a:solidFill>
                  <a:schemeClr val="tx2">
                    <a:lumMod val="76000"/>
                    <a:lumOff val="24000"/>
                  </a:schemeClr>
                </a:solidFill>
              </a:rPr>
              <a:t>Key </a:t>
            </a:r>
            <a:r>
              <a:rPr lang="en-US" sz="2800" b="1">
                <a:solidFill>
                  <a:schemeClr val="tx2">
                    <a:lumMod val="76000"/>
                    <a:lumOff val="24000"/>
                  </a:schemeClr>
                </a:solidFill>
              </a:rPr>
              <a:t> Skills Identified</a:t>
            </a:r>
          </a:p>
        </p:txBody>
      </p:sp>
      <p:sp>
        <p:nvSpPr>
          <p:cNvPr id="3" name="Content Placeholder 2">
            <a:extLst>
              <a:ext uri="{FF2B5EF4-FFF2-40B4-BE49-F238E27FC236}">
                <a16:creationId xmlns:a16="http://schemas.microsoft.com/office/drawing/2014/main" id="{55796EF0-F60C-40AD-347B-6C85C52ED6AB}"/>
              </a:ext>
            </a:extLst>
          </p:cNvPr>
          <p:cNvSpPr>
            <a:spLocks noGrp="1"/>
          </p:cNvSpPr>
          <p:nvPr>
            <p:ph sz="half" idx="1"/>
          </p:nvPr>
        </p:nvSpPr>
        <p:spPr>
          <a:xfrm>
            <a:off x="7531610" y="1265802"/>
            <a:ext cx="3822189" cy="3742761"/>
          </a:xfrm>
        </p:spPr>
        <p:txBody>
          <a:bodyPr vert="horz" lIns="91440" tIns="45720" rIns="91440" bIns="45720" rtlCol="0" anchor="t">
            <a:normAutofit/>
          </a:bodyPr>
          <a:lstStyle/>
          <a:p>
            <a:endParaRPr lang="en-US" sz="2000"/>
          </a:p>
          <a:p>
            <a:endParaRPr lang="en-US" sz="2000"/>
          </a:p>
          <a:p>
            <a:r>
              <a:rPr lang="en-US" sz="1200" dirty="0"/>
              <a:t> </a:t>
            </a:r>
            <a:r>
              <a:rPr lang="en-GB" sz="1200"/>
              <a:t>Delegating tasks effectively</a:t>
            </a:r>
            <a:endParaRPr lang="en-US" sz="1200" dirty="0"/>
          </a:p>
          <a:p>
            <a:r>
              <a:rPr lang="en-GB" sz="1200"/>
              <a:t>Managing and motivating staff</a:t>
            </a:r>
            <a:endParaRPr lang="en-US" sz="1200" dirty="0"/>
          </a:p>
          <a:p>
            <a:r>
              <a:rPr lang="en-GB" sz="1200"/>
              <a:t>Maintaining team performance</a:t>
            </a:r>
            <a:endParaRPr lang="en-US" sz="1200" dirty="0"/>
          </a:p>
          <a:p>
            <a:r>
              <a:rPr lang="en-US" sz="1200"/>
              <a:t>Leadership</a:t>
            </a:r>
            <a:endParaRPr lang="en-US" sz="1200" dirty="0"/>
          </a:p>
          <a:p>
            <a:r>
              <a:rPr lang="en-US" sz="1200"/>
              <a:t>Communication</a:t>
            </a:r>
            <a:endParaRPr lang="en-US" sz="1200" dirty="0"/>
          </a:p>
          <a:p>
            <a:r>
              <a:rPr lang="en-US" sz="1200"/>
              <a:t>Customer service</a:t>
            </a:r>
            <a:endParaRPr lang="en-US" sz="1200" dirty="0"/>
          </a:p>
          <a:p>
            <a:r>
              <a:rPr lang="en-US" sz="1200"/>
              <a:t>Problem Solving</a:t>
            </a:r>
            <a:endParaRPr lang="en-US" sz="1200" dirty="0"/>
          </a:p>
        </p:txBody>
      </p:sp>
    </p:spTree>
    <p:extLst>
      <p:ext uri="{BB962C8B-B14F-4D97-AF65-F5344CB8AC3E}">
        <p14:creationId xmlns:p14="http://schemas.microsoft.com/office/powerpoint/2010/main" val="2564987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4056-2E27-08AA-9908-9621D4D52F78}"/>
              </a:ext>
            </a:extLst>
          </p:cNvPr>
          <p:cNvSpPr>
            <a:spLocks noGrp="1"/>
          </p:cNvSpPr>
          <p:nvPr>
            <p:ph type="title"/>
          </p:nvPr>
        </p:nvSpPr>
        <p:spPr>
          <a:xfrm>
            <a:off x="838200" y="365125"/>
            <a:ext cx="10508343" cy="461963"/>
          </a:xfrm>
        </p:spPr>
        <p:txBody>
          <a:bodyPr/>
          <a:lstStyle/>
          <a:p>
            <a:pPr algn="ctr"/>
            <a:r>
              <a:rPr lang="en-GB" sz="2000">
                <a:solidFill>
                  <a:schemeClr val="accent3">
                    <a:lumMod val="75000"/>
                  </a:schemeClr>
                </a:solidFill>
              </a:rPr>
              <a:t>Self- Assessment (SWOT)</a:t>
            </a:r>
          </a:p>
        </p:txBody>
      </p:sp>
      <p:graphicFrame>
        <p:nvGraphicFramePr>
          <p:cNvPr id="4" name="Content Placeholder 3">
            <a:extLst>
              <a:ext uri="{FF2B5EF4-FFF2-40B4-BE49-F238E27FC236}">
                <a16:creationId xmlns:a16="http://schemas.microsoft.com/office/drawing/2014/main" id="{83CF7B57-E496-0D40-9FFD-937FED1EA8FA}"/>
              </a:ext>
            </a:extLst>
          </p:cNvPr>
          <p:cNvGraphicFramePr>
            <a:graphicFrameLocks noGrp="1"/>
          </p:cNvGraphicFramePr>
          <p:nvPr>
            <p:ph idx="1"/>
            <p:extLst>
              <p:ext uri="{D42A27DB-BD31-4B8C-83A1-F6EECF244321}">
                <p14:modId xmlns:p14="http://schemas.microsoft.com/office/powerpoint/2010/main" val="3579357659"/>
              </p:ext>
            </p:extLst>
          </p:nvPr>
        </p:nvGraphicFramePr>
        <p:xfrm>
          <a:off x="341085" y="711200"/>
          <a:ext cx="11618243" cy="6126480"/>
        </p:xfrm>
        <a:graphic>
          <a:graphicData uri="http://schemas.openxmlformats.org/drawingml/2006/table">
            <a:tbl>
              <a:tblPr firstRow="1" bandRow="1">
                <a:tableStyleId>{5C22544A-7EE6-4342-B048-85BDC9FD1C3A}</a:tableStyleId>
              </a:tblPr>
              <a:tblGrid>
                <a:gridCol w="5956104">
                  <a:extLst>
                    <a:ext uri="{9D8B030D-6E8A-4147-A177-3AD203B41FA5}">
                      <a16:colId xmlns:a16="http://schemas.microsoft.com/office/drawing/2014/main" val="171015266"/>
                    </a:ext>
                  </a:extLst>
                </a:gridCol>
                <a:gridCol w="5662139">
                  <a:extLst>
                    <a:ext uri="{9D8B030D-6E8A-4147-A177-3AD203B41FA5}">
                      <a16:colId xmlns:a16="http://schemas.microsoft.com/office/drawing/2014/main" val="3530314248"/>
                    </a:ext>
                  </a:extLst>
                </a:gridCol>
              </a:tblGrid>
              <a:tr h="2305301">
                <a:tc>
                  <a:txBody>
                    <a:bodyPr/>
                    <a:lstStyle/>
                    <a:p>
                      <a:pPr algn="ctr"/>
                      <a:r>
                        <a:rPr lang="en-GB" b="1" i="1" dirty="0"/>
                        <a:t>  STRENGHTS </a:t>
                      </a:r>
                    </a:p>
                    <a:p>
                      <a:pPr algn="ctr"/>
                      <a:endParaRPr lang="en-GB" sz="1100" b="0" i="0" u="none" strike="noStrike" noProof="0" dirty="0">
                        <a:latin typeface="Aptos"/>
                      </a:endParaRPr>
                    </a:p>
                    <a:p>
                      <a:pPr lvl="0" algn="ctr">
                        <a:buNone/>
                      </a:pPr>
                      <a:r>
                        <a:rPr lang="en-GB" sz="1100" b="0" i="0" u="none" strike="noStrike" noProof="0" dirty="0">
                          <a:latin typeface="Aptos"/>
                        </a:rPr>
                        <a:t>One of my main strengths is my communication skills. I am able to communicate effectively with others during group work and classroom discussions. Good communication is essential for Business Managers because they regularly interact with employees, customers and senior management.</a:t>
                      </a:r>
                      <a:endParaRPr lang="en-GB" sz="1100"/>
                    </a:p>
                    <a:p>
                      <a:pPr lvl="0" algn="ctr">
                        <a:lnSpc>
                          <a:spcPct val="100000"/>
                        </a:lnSpc>
                        <a:spcBef>
                          <a:spcPts val="0"/>
                        </a:spcBef>
                        <a:spcAft>
                          <a:spcPts val="0"/>
                        </a:spcAft>
                        <a:buNone/>
                      </a:pPr>
                      <a:r>
                        <a:rPr lang="en-GB" sz="1100" b="0" i="0" u="none" strike="noStrike" noProof="0">
                          <a:latin typeface="Aptos"/>
                        </a:rPr>
                        <a:t>Another strength is my organisation and time management. Throughout my studies I have successfully managed coursework deadlines while maintaining a good standard of work. Being organised allows me to prioritise tasks and complete work efficiently.</a:t>
                      </a:r>
                      <a:endParaRPr lang="en-GB" sz="1100"/>
                    </a:p>
                    <a:p>
                      <a:pPr lvl="0" algn="ctr">
                        <a:lnSpc>
                          <a:spcPct val="100000"/>
                        </a:lnSpc>
                        <a:spcBef>
                          <a:spcPts val="0"/>
                        </a:spcBef>
                        <a:spcAft>
                          <a:spcPts val="0"/>
                        </a:spcAft>
                        <a:buNone/>
                      </a:pPr>
                      <a:r>
                        <a:rPr lang="en-GB" sz="1100" b="0" i="0" u="none" strike="noStrike" noProof="0">
                          <a:latin typeface="Aptos"/>
                        </a:rPr>
                        <a:t>I also consider myself reliable and committed. When I am given responsibilities, I complete them to the best of my ability. Reliability is highly valued by employers because dependable employees contribute to organisational success.</a:t>
                      </a:r>
                      <a:endParaRPr lang="en-GB"/>
                    </a:p>
                    <a:p>
                      <a:pPr lvl="0" algn="ctr">
                        <a:lnSpc>
                          <a:spcPct val="100000"/>
                        </a:lnSpc>
                        <a:spcBef>
                          <a:spcPts val="0"/>
                        </a:spcBef>
                        <a:spcAft>
                          <a:spcPts val="0"/>
                        </a:spcAft>
                        <a:buNone/>
                      </a:pPr>
                      <a:r>
                        <a:rPr lang="en-GB" sz="1100" b="0" i="0" u="none" strike="noStrike" noProof="0">
                          <a:latin typeface="Aptos"/>
                        </a:rPr>
                        <a:t>Finally, I enjoy learning new skills. During my course I have improved my digital skills by using Microsoft Word, Excel and PowerPoint to complete assignments. These skills will be valuable in future management roles.</a:t>
                      </a:r>
                      <a:endParaRPr lang="en-GB"/>
                    </a:p>
                    <a:p>
                      <a:pPr marL="0" lvl="0" indent="0" algn="ctr">
                        <a:buNone/>
                      </a:pPr>
                      <a:endParaRPr lang="en-GB" sz="1100" b="1" i="1" dirty="0"/>
                    </a:p>
                  </a:txBody>
                  <a:tcPr/>
                </a:tc>
                <a:tc>
                  <a:txBody>
                    <a:bodyPr/>
                    <a:lstStyle/>
                    <a:p>
                      <a:pPr algn="ctr"/>
                      <a:r>
                        <a:rPr lang="en-GB" b="1" i="1" dirty="0"/>
                        <a:t>WEAKNESSES</a:t>
                      </a:r>
                    </a:p>
                    <a:p>
                      <a:pPr lvl="0" algn="ctr">
                        <a:lnSpc>
                          <a:spcPct val="100000"/>
                        </a:lnSpc>
                        <a:spcBef>
                          <a:spcPts val="0"/>
                        </a:spcBef>
                        <a:spcAft>
                          <a:spcPts val="0"/>
                        </a:spcAft>
                        <a:buNone/>
                      </a:pPr>
                      <a:r>
                        <a:rPr lang="en-GB" sz="1200" b="0" i="0" u="none" strike="noStrike" noProof="0">
                          <a:latin typeface="Aptos"/>
                        </a:rPr>
                        <a:t>One weakness is my limited management experience. I have not yet supervised employees or managed business operations in a professional environment. This means I need practical workplace experience before becoming a Business Manager.</a:t>
                      </a:r>
                      <a:endParaRPr lang="en-GB" sz="1200"/>
                    </a:p>
                    <a:p>
                      <a:pPr lvl="0" algn="ctr">
                        <a:lnSpc>
                          <a:spcPct val="100000"/>
                        </a:lnSpc>
                        <a:spcBef>
                          <a:spcPts val="0"/>
                        </a:spcBef>
                        <a:spcAft>
                          <a:spcPts val="0"/>
                        </a:spcAft>
                        <a:buNone/>
                      </a:pPr>
                      <a:r>
                        <a:rPr lang="en-GB" sz="1200" b="0" i="0" u="none" strike="noStrike" noProof="0">
                          <a:latin typeface="Aptos"/>
                        </a:rPr>
                        <a:t>Another weakness is public speaking. Although I communicate well in small groups, I sometimes lack confidence when delivering presentations to larger audiences. Improving my confidence will enable me to communicate more effectively with colleagues and clients.</a:t>
                      </a:r>
                      <a:endParaRPr lang="en-GB" sz="1200"/>
                    </a:p>
                    <a:p>
                      <a:pPr lvl="0" algn="ctr">
                        <a:buNone/>
                      </a:pPr>
                      <a:r>
                        <a:rPr lang="en-GB" sz="1200" b="0" i="0" u="none" strike="noStrike" noProof="0">
                          <a:latin typeface="Aptos"/>
                        </a:rPr>
                        <a:t>I would also like to improve my advanced Excel skills. Business Managers frequently analyse financial data and business performance using spreadsheets. Developing these skills will increase my confidence when handling business information.</a:t>
                      </a:r>
                      <a:endParaRPr lang="en-GB" sz="1200"/>
                    </a:p>
                    <a:p>
                      <a:pPr lvl="0" algn="ctr">
                        <a:lnSpc>
                          <a:spcPct val="100000"/>
                        </a:lnSpc>
                        <a:spcBef>
                          <a:spcPts val="0"/>
                        </a:spcBef>
                        <a:spcAft>
                          <a:spcPts val="0"/>
                        </a:spcAft>
                        <a:buNone/>
                      </a:pPr>
                      <a:r>
                        <a:rPr lang="en-GB" sz="1200" b="0" i="0" u="none" strike="noStrike" noProof="0">
                          <a:latin typeface="Aptos"/>
                        </a:rPr>
                        <a:t>Finally, I need to improve my delegation skills. Effective managers trust employees with responsibilities while maintaining accountability for organisational performance.</a:t>
                      </a:r>
                      <a:endParaRPr lang="en-GB" sz="1200"/>
                    </a:p>
                    <a:p>
                      <a:pPr lvl="0" algn="ctr">
                        <a:buNone/>
                      </a:pPr>
                      <a:endParaRPr lang="en-GB" b="1" i="1" dirty="0"/>
                    </a:p>
                  </a:txBody>
                  <a:tcPr/>
                </a:tc>
                <a:extLst>
                  <a:ext uri="{0D108BD9-81ED-4DB2-BD59-A6C34878D82A}">
                    <a16:rowId xmlns:a16="http://schemas.microsoft.com/office/drawing/2014/main" val="1674723935"/>
                  </a:ext>
                </a:extLst>
              </a:tr>
              <a:tr h="1810150">
                <a:tc>
                  <a:txBody>
                    <a:bodyPr/>
                    <a:lstStyle/>
                    <a:p>
                      <a:pPr algn="ctr"/>
                      <a:r>
                        <a:rPr lang="en-GB" b="1" i="1" dirty="0"/>
                        <a:t>OPPORTUNITIES</a:t>
                      </a:r>
                    </a:p>
                    <a:p>
                      <a:pPr algn="ctr"/>
                      <a:endParaRPr lang="en-GB" b="1" i="1" dirty="0"/>
                    </a:p>
                    <a:p>
                      <a:pPr lvl="0" algn="l">
                        <a:lnSpc>
                          <a:spcPct val="100000"/>
                        </a:lnSpc>
                        <a:spcBef>
                          <a:spcPts val="0"/>
                        </a:spcBef>
                        <a:spcAft>
                          <a:spcPts val="0"/>
                        </a:spcAft>
                        <a:buNone/>
                      </a:pPr>
                      <a:r>
                        <a:rPr lang="en-GB" sz="1200" b="0" i="0" u="none" strike="noStrike" noProof="0" dirty="0">
                          <a:latin typeface="Aptos"/>
                        </a:rPr>
                        <a:t>Studying for the </a:t>
                      </a:r>
                      <a:r>
                        <a:rPr lang="en-GB" sz="1200" b="0" i="0" u="none" strike="noStrike" noProof="0" dirty="0" err="1">
                          <a:latin typeface="Aptos"/>
                        </a:rPr>
                        <a:t>CertHE</a:t>
                      </a:r>
                      <a:r>
                        <a:rPr lang="en-GB" sz="1200" b="0" i="0" u="none" strike="noStrike" noProof="0" dirty="0">
                          <a:latin typeface="Aptos"/>
                        </a:rPr>
                        <a:t> Business Skills for the Workplace provides an excellent opportunity to develop my knowledge and employability skills.</a:t>
                      </a:r>
                      <a:endParaRPr lang="en-GB" sz="1200" dirty="0"/>
                    </a:p>
                    <a:p>
                      <a:pPr lvl="0" algn="l">
                        <a:lnSpc>
                          <a:spcPct val="100000"/>
                        </a:lnSpc>
                        <a:spcBef>
                          <a:spcPts val="0"/>
                        </a:spcBef>
                        <a:spcAft>
                          <a:spcPts val="0"/>
                        </a:spcAft>
                        <a:buNone/>
                      </a:pPr>
                      <a:r>
                        <a:rPr lang="en-GB" sz="1200" b="0" i="0" u="none" strike="noStrike" noProof="0">
                          <a:latin typeface="Aptos"/>
                        </a:rPr>
                        <a:t>My university also offers careers advice, employability workshops and opportunities to improve interview skills and CV writing.</a:t>
                      </a:r>
                      <a:endParaRPr lang="en-GB" sz="1200"/>
                    </a:p>
                    <a:p>
                      <a:pPr lvl="0" algn="l">
                        <a:lnSpc>
                          <a:spcPct val="100000"/>
                        </a:lnSpc>
                        <a:spcBef>
                          <a:spcPts val="0"/>
                        </a:spcBef>
                        <a:spcAft>
                          <a:spcPts val="0"/>
                        </a:spcAft>
                        <a:buNone/>
                      </a:pPr>
                      <a:r>
                        <a:rPr lang="en-GB" sz="1200" b="0" i="0" u="none" strike="noStrike" noProof="0" dirty="0">
                          <a:latin typeface="Aptos"/>
                        </a:rPr>
                        <a:t>Online learning platforms such as Microsoft Learning, LinkedIn Learning and </a:t>
                      </a:r>
                      <a:r>
                        <a:rPr lang="en-GB" sz="1200" b="0" i="0" u="none" strike="noStrike" noProof="0">
                          <a:latin typeface="Aptos"/>
                        </a:rPr>
                        <a:t>Future Learning</a:t>
                      </a:r>
                      <a:r>
                        <a:rPr lang="en-GB" sz="1200" b="0" i="0" u="none" strike="noStrike" noProof="0" dirty="0">
                          <a:latin typeface="Aptos"/>
                        </a:rPr>
                        <a:t> provide courses in leadership, project management and Microsoft Excel, which can strengthen my professional skills.</a:t>
                      </a:r>
                      <a:endParaRPr lang="en-GB" sz="1200"/>
                    </a:p>
                    <a:p>
                      <a:pPr lvl="0" algn="l">
                        <a:lnSpc>
                          <a:spcPct val="100000"/>
                        </a:lnSpc>
                        <a:spcBef>
                          <a:spcPts val="0"/>
                        </a:spcBef>
                        <a:spcAft>
                          <a:spcPts val="0"/>
                        </a:spcAft>
                        <a:buNone/>
                      </a:pPr>
                      <a:r>
                        <a:rPr lang="en-GB" sz="1200" b="0" i="0" u="none" strike="noStrike" noProof="0">
                          <a:latin typeface="Aptos"/>
                        </a:rPr>
                        <a:t>Gaining part-time employment in retail or customer service would also allow me to develop leadership, communication and problem-solving skills while gaining valuable workplace experience.</a:t>
                      </a:r>
                      <a:endParaRPr lang="en-GB" sz="1200"/>
                    </a:p>
                    <a:p>
                      <a:pPr marL="0" lvl="0" indent="0" algn="l">
                        <a:buNone/>
                      </a:pPr>
                      <a:endParaRPr lang="en-GB" b="0" i="0" dirty="0"/>
                    </a:p>
                  </a:txBody>
                  <a:tcPr/>
                </a:tc>
                <a:tc>
                  <a:txBody>
                    <a:bodyPr/>
                    <a:lstStyle/>
                    <a:p>
                      <a:pPr algn="ctr"/>
                      <a:r>
                        <a:rPr lang="en-GB" b="1" i="1" dirty="0"/>
                        <a:t>THREATS</a:t>
                      </a:r>
                    </a:p>
                    <a:p>
                      <a:pPr lvl="0" algn="l">
                        <a:lnSpc>
                          <a:spcPct val="100000"/>
                        </a:lnSpc>
                        <a:spcBef>
                          <a:spcPts val="0"/>
                        </a:spcBef>
                        <a:spcAft>
                          <a:spcPts val="0"/>
                        </a:spcAft>
                        <a:buNone/>
                      </a:pPr>
                      <a:endParaRPr lang="en-GB" sz="1200" b="0" i="0" u="none" strike="noStrike" noProof="0" dirty="0">
                        <a:latin typeface="Aptos"/>
                      </a:endParaRPr>
                    </a:p>
                    <a:p>
                      <a:pPr lvl="0" algn="l">
                        <a:lnSpc>
                          <a:spcPct val="100000"/>
                        </a:lnSpc>
                        <a:spcBef>
                          <a:spcPts val="0"/>
                        </a:spcBef>
                        <a:spcAft>
                          <a:spcPts val="0"/>
                        </a:spcAft>
                        <a:buNone/>
                      </a:pPr>
                      <a:r>
                        <a:rPr lang="en-GB" sz="1200" b="0" i="0" u="none" strike="noStrike" noProof="0">
                          <a:latin typeface="Aptos"/>
                        </a:rPr>
                        <a:t>One challenge is the competitive graduate employment market. Many candidates will have similar qualifications and work experience.</a:t>
                      </a:r>
                      <a:endParaRPr lang="en-GB" sz="1200"/>
                    </a:p>
                    <a:p>
                      <a:pPr lvl="0" algn="l">
                        <a:lnSpc>
                          <a:spcPct val="100000"/>
                        </a:lnSpc>
                        <a:spcBef>
                          <a:spcPts val="0"/>
                        </a:spcBef>
                        <a:spcAft>
                          <a:spcPts val="0"/>
                        </a:spcAft>
                        <a:buNone/>
                      </a:pPr>
                      <a:r>
                        <a:rPr lang="en-GB" sz="1200" b="0" i="0" u="none" strike="noStrike" noProof="0">
                          <a:latin typeface="Aptos"/>
                        </a:rPr>
                        <a:t>Another threat is the rapid development of technology. Business Managers are increasingly expected to understand digital systems and data analysis, so continuous learning will be necessary.</a:t>
                      </a:r>
                      <a:endParaRPr lang="en-GB" sz="1200"/>
                    </a:p>
                    <a:p>
                      <a:pPr lvl="0" algn="l">
                        <a:lnSpc>
                          <a:spcPct val="100000"/>
                        </a:lnSpc>
                        <a:spcBef>
                          <a:spcPts val="0"/>
                        </a:spcBef>
                        <a:spcAft>
                          <a:spcPts val="0"/>
                        </a:spcAft>
                        <a:buNone/>
                      </a:pPr>
                      <a:r>
                        <a:rPr lang="en-GB" sz="1200" b="0" i="0" u="none" strike="noStrike" noProof="0">
                          <a:latin typeface="Aptos"/>
                        </a:rPr>
                        <a:t>Economic uncertainty may also reduce recruitment opportunities, making it important to develop transferable skills and remain adaptable.</a:t>
                      </a:r>
                      <a:endParaRPr lang="en-GB" sz="1200"/>
                    </a:p>
                    <a:p>
                      <a:pPr lvl="0" algn="l">
                        <a:buNone/>
                      </a:pPr>
                      <a:endParaRPr lang="en-GB" b="0" i="0" dirty="0"/>
                    </a:p>
                  </a:txBody>
                  <a:tcPr/>
                </a:tc>
                <a:extLst>
                  <a:ext uri="{0D108BD9-81ED-4DB2-BD59-A6C34878D82A}">
                    <a16:rowId xmlns:a16="http://schemas.microsoft.com/office/drawing/2014/main" val="3478707549"/>
                  </a:ext>
                </a:extLst>
              </a:tr>
            </a:tbl>
          </a:graphicData>
        </a:graphic>
      </p:graphicFrame>
    </p:spTree>
    <p:extLst>
      <p:ext uri="{BB962C8B-B14F-4D97-AF65-F5344CB8AC3E}">
        <p14:creationId xmlns:p14="http://schemas.microsoft.com/office/powerpoint/2010/main" val="3115856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FCCB4-D43A-FAF6-AFEB-3DA2A828ECF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 </a:t>
            </a:r>
          </a:p>
        </p:txBody>
      </p:sp>
      <p:sp>
        <p:nvSpPr>
          <p:cNvPr id="9" name="Content Placeholder 8">
            <a:extLst>
              <a:ext uri="{FF2B5EF4-FFF2-40B4-BE49-F238E27FC236}">
                <a16:creationId xmlns:a16="http://schemas.microsoft.com/office/drawing/2014/main" id="{53338ECA-6EED-E56C-3BDC-4F32E2735C14}"/>
              </a:ext>
            </a:extLst>
          </p:cNvPr>
          <p:cNvSpPr>
            <a:spLocks noGrp="1"/>
          </p:cNvSpPr>
          <p:nvPr>
            <p:ph idx="1"/>
          </p:nvPr>
        </p:nvSpPr>
        <p:spPr>
          <a:xfrm>
            <a:off x="1371599" y="-490316"/>
            <a:ext cx="9724031" cy="6861985"/>
          </a:xfrm>
        </p:spPr>
        <p:txBody>
          <a:bodyPr vert="horz" lIns="91440" tIns="45720" rIns="91440" bIns="45720" rtlCol="0" anchor="ctr">
            <a:normAutofit/>
          </a:bodyPr>
          <a:lstStyle/>
          <a:p>
            <a:pPr marL="0" indent="0">
              <a:buNone/>
            </a:pPr>
            <a:r>
              <a:rPr lang="en-US" sz="1100" dirty="0"/>
              <a:t> </a:t>
            </a:r>
          </a:p>
          <a:p>
            <a:pPr marL="0" indent="0">
              <a:buNone/>
            </a:pPr>
            <a:r>
              <a:rPr lang="en-US" sz="1600" b="1">
                <a:solidFill>
                  <a:schemeClr val="bg1"/>
                </a:solidFill>
              </a:rPr>
              <a:t>Evidence of Readiness</a:t>
            </a:r>
            <a:r>
              <a:rPr lang="en-US" sz="1600">
                <a:solidFill>
                  <a:schemeClr val="bg1"/>
                </a:solidFill>
              </a:rPr>
              <a:t>:</a:t>
            </a:r>
          </a:p>
          <a:p>
            <a:pPr>
              <a:buNone/>
            </a:pPr>
            <a:endParaRPr lang="en-US" sz="1100" dirty="0">
              <a:ea typeface="+mn-lt"/>
              <a:cs typeface="+mn-lt"/>
            </a:endParaRPr>
          </a:p>
          <a:p>
            <a:pPr>
              <a:buNone/>
            </a:pPr>
            <a:endParaRPr lang="en-US" sz="1100" dirty="0">
              <a:ea typeface="+mn-lt"/>
              <a:cs typeface="+mn-lt"/>
            </a:endParaRPr>
          </a:p>
          <a:p>
            <a:pPr>
              <a:buNone/>
            </a:pPr>
            <a:endParaRPr lang="en-US" sz="1100" dirty="0">
              <a:ea typeface="+mn-lt"/>
              <a:cs typeface="+mn-lt"/>
            </a:endParaRPr>
          </a:p>
          <a:p>
            <a:pPr>
              <a:buNone/>
            </a:pPr>
            <a:endParaRPr lang="en-US" sz="1100" dirty="0">
              <a:ea typeface="+mn-lt"/>
              <a:cs typeface="+mn-lt"/>
            </a:endParaRPr>
          </a:p>
          <a:p>
            <a:pPr>
              <a:buNone/>
            </a:pPr>
            <a:endParaRPr lang="en-US" sz="1100" dirty="0">
              <a:ea typeface="+mn-lt"/>
              <a:cs typeface="+mn-lt"/>
            </a:endParaRPr>
          </a:p>
          <a:p>
            <a:pPr>
              <a:buNone/>
            </a:pPr>
            <a:r>
              <a:rPr lang="en-US" sz="1100">
                <a:ea typeface="+mn-lt"/>
                <a:cs typeface="+mn-lt"/>
              </a:rPr>
              <a:t>My academic studies demonstrate that I am preparing for future employment. Throughout this course I have developed knowledge of business operations, teamwork, communication and digital technology.</a:t>
            </a:r>
            <a:endParaRPr lang="en-US" sz="1100"/>
          </a:p>
          <a:p>
            <a:pPr>
              <a:buNone/>
            </a:pPr>
            <a:r>
              <a:rPr lang="en-US" sz="1100">
                <a:ea typeface="+mn-lt"/>
                <a:cs typeface="+mn-lt"/>
              </a:rPr>
              <a:t>Completing assignments has strengthened my research, academic writing and critical thinking skills. Producing reports, presentations and spreadsheets has also improved my ability to present information professionally.</a:t>
            </a:r>
            <a:endParaRPr lang="en-US" sz="1100"/>
          </a:p>
          <a:p>
            <a:pPr>
              <a:buNone/>
            </a:pPr>
            <a:r>
              <a:rPr lang="en-US" sz="1100">
                <a:ea typeface="+mn-lt"/>
                <a:cs typeface="+mn-lt"/>
              </a:rPr>
              <a:t>For example, during my Digital Skills assessment I created a PowerPoint presentation and used Microsoft Excel to produce charts analyzing business information. This improved my confidence using digital software commonly required in business environments.</a:t>
            </a:r>
            <a:endParaRPr lang="en-US" sz="1100"/>
          </a:p>
          <a:p>
            <a:pPr>
              <a:buNone/>
            </a:pPr>
            <a:r>
              <a:rPr lang="en-US" sz="1100">
                <a:ea typeface="+mn-lt"/>
                <a:cs typeface="+mn-lt"/>
              </a:rPr>
              <a:t>Working on coursework has improved my ability to manage deadlines and organize my workload effectively. Time management is an essential employability skill because managers are responsible for balancing multiple priorities simultaneously.</a:t>
            </a:r>
            <a:endParaRPr lang="en-US" sz="1100"/>
          </a:p>
          <a:p>
            <a:pPr>
              <a:buNone/>
            </a:pPr>
            <a:r>
              <a:rPr lang="en-US" sz="1100">
                <a:ea typeface="+mn-lt"/>
                <a:cs typeface="+mn-lt"/>
              </a:rPr>
              <a:t>I have also developed teamwork skills through collaborative learning activities. Listening to different opinions, respecting others and contributing ideas are important qualities for future managers.</a:t>
            </a:r>
            <a:endParaRPr lang="en-US" sz="1100"/>
          </a:p>
          <a:p>
            <a:pPr>
              <a:buNone/>
            </a:pPr>
            <a:r>
              <a:rPr lang="en-US" sz="1100">
                <a:ea typeface="+mn-lt"/>
                <a:cs typeface="+mn-lt"/>
              </a:rPr>
              <a:t>Feedback from tutors has helped me improve the quality of my academic work. Constructive feedback has encouraged me to develop stronger research skills, improve referencing and produce more structured assignments.</a:t>
            </a:r>
            <a:endParaRPr lang="en-US" sz="1100"/>
          </a:p>
          <a:p>
            <a:pPr>
              <a:buNone/>
            </a:pPr>
            <a:r>
              <a:rPr lang="en-US" sz="1100">
                <a:ea typeface="+mn-lt"/>
                <a:cs typeface="+mn-lt"/>
              </a:rPr>
              <a:t>Overall, I believe I am developing the knowledge, attitudes and transferable skills required for employment. However, I recognize that gaining practical management experience and continuing my professional development will strengthen my employability further.</a:t>
            </a:r>
            <a:endParaRPr lang="en-US" sz="1100"/>
          </a:p>
          <a:p>
            <a:pPr marL="0" indent="0">
              <a:buNone/>
            </a:pPr>
            <a:endParaRPr lang="en-US" sz="1100"/>
          </a:p>
        </p:txBody>
      </p:sp>
    </p:spTree>
    <p:extLst>
      <p:ext uri="{BB962C8B-B14F-4D97-AF65-F5344CB8AC3E}">
        <p14:creationId xmlns:p14="http://schemas.microsoft.com/office/powerpoint/2010/main" val="3960903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5E3-8D23-4F03-9E90-4D694BBAB99E}"/>
              </a:ext>
            </a:extLst>
          </p:cNvPr>
          <p:cNvSpPr>
            <a:spLocks noGrp="1"/>
          </p:cNvSpPr>
          <p:nvPr>
            <p:ph type="title"/>
          </p:nvPr>
        </p:nvSpPr>
        <p:spPr>
          <a:pattFill prst="pct20">
            <a:fgClr>
              <a:schemeClr val="accent1"/>
            </a:fgClr>
            <a:bgClr>
              <a:schemeClr val="bg1"/>
            </a:bgClr>
          </a:pattFill>
        </p:spPr>
        <p:txBody>
          <a:bodyPr/>
          <a:lstStyle/>
          <a:p>
            <a:r>
              <a:rPr lang="en-GB" dirty="0"/>
              <a:t>                        </a:t>
            </a:r>
            <a:r>
              <a:rPr lang="en-GB" dirty="0">
                <a:solidFill>
                  <a:schemeClr val="tx2">
                    <a:lumMod val="90000"/>
                    <a:lumOff val="10000"/>
                  </a:schemeClr>
                </a:solidFill>
              </a:rPr>
              <a:t>My employment Goals</a:t>
            </a:r>
          </a:p>
        </p:txBody>
      </p:sp>
      <p:sp>
        <p:nvSpPr>
          <p:cNvPr id="4" name="Text Placeholder 3">
            <a:extLst>
              <a:ext uri="{FF2B5EF4-FFF2-40B4-BE49-F238E27FC236}">
                <a16:creationId xmlns:a16="http://schemas.microsoft.com/office/drawing/2014/main" id="{BEBE15F7-57BD-F045-7CD3-BDCB8569FECB}"/>
              </a:ext>
            </a:extLst>
          </p:cNvPr>
          <p:cNvSpPr>
            <a:spLocks noGrp="1"/>
          </p:cNvSpPr>
          <p:nvPr>
            <p:ph type="body" idx="1"/>
          </p:nvPr>
        </p:nvSpPr>
        <p:spPr>
          <a:xfrm>
            <a:off x="839788" y="1502229"/>
            <a:ext cx="5157787" cy="1002846"/>
          </a:xfrm>
          <a:prstGeom prst="rect">
            <a:avLst/>
          </a:prstGeom>
          <a:pattFill prst="pct70">
            <a:fgClr>
              <a:schemeClr val="accent1"/>
            </a:fgClr>
            <a:bgClr>
              <a:schemeClr val="bg1"/>
            </a:bgClr>
          </a:pattFill>
        </p:spPr>
        <p:txBody>
          <a:bodyPr>
            <a:normAutofit/>
          </a:bodyPr>
          <a:lstStyle/>
          <a:p>
            <a:pPr algn="ctr"/>
            <a:r>
              <a:rPr lang="en-GB" dirty="0"/>
              <a:t>Short-term goals:</a:t>
            </a:r>
          </a:p>
          <a:p>
            <a:endParaRPr lang="en-GB" dirty="0"/>
          </a:p>
        </p:txBody>
      </p:sp>
      <p:sp>
        <p:nvSpPr>
          <p:cNvPr id="3" name="Content Placeholder 2">
            <a:extLst>
              <a:ext uri="{FF2B5EF4-FFF2-40B4-BE49-F238E27FC236}">
                <a16:creationId xmlns:a16="http://schemas.microsoft.com/office/drawing/2014/main" id="{215C409D-F337-C184-A847-3485B7857218}"/>
              </a:ext>
            </a:extLst>
          </p:cNvPr>
          <p:cNvSpPr>
            <a:spLocks noGrp="1"/>
          </p:cNvSpPr>
          <p:nvPr>
            <p:ph sz="half" idx="2"/>
          </p:nvPr>
        </p:nvSpPr>
        <p:spPr>
          <a:prstGeom prst="can">
            <a:avLst/>
          </a:prstGeom>
          <a:gradFill>
            <a:gsLst>
              <a:gs pos="71662">
                <a:srgbClr val="2C89B2"/>
              </a:gs>
              <a:gs pos="60532">
                <a:srgbClr val="2279A0"/>
              </a:gs>
              <a:gs pos="0">
                <a:schemeClr val="accent1">
                  <a:lumMod val="67000"/>
                </a:schemeClr>
              </a:gs>
              <a:gs pos="48000">
                <a:schemeClr val="accent1">
                  <a:lumMod val="97000"/>
                  <a:lumOff val="3000"/>
                </a:schemeClr>
              </a:gs>
              <a:gs pos="100000">
                <a:schemeClr val="accent1">
                  <a:lumMod val="60000"/>
                  <a:lumOff val="40000"/>
                </a:schemeClr>
              </a:gs>
            </a:gsLst>
            <a:lin ang="16200000" scaled="1"/>
          </a:gradFill>
        </p:spPr>
        <p:txBody>
          <a:bodyPr vert="horz" lIns="91440" tIns="45720" rIns="91440" bIns="45720" rtlCol="0" anchor="t">
            <a:normAutofit/>
          </a:bodyPr>
          <a:lstStyle/>
          <a:p>
            <a:pPr marL="0" indent="0">
              <a:buNone/>
            </a:pPr>
            <a:r>
              <a:rPr lang="en-GB" sz="1400" dirty="0">
                <a:ea typeface="+mn-lt"/>
                <a:cs typeface="+mn-lt"/>
              </a:rPr>
              <a:t>My short-term goal is to complete my CertHE Business Skills for the Workplace with good grades while improving my confidence in public speaking and developing advanced Microsoft Excel skills. I also intend to gain part-time employment or work experience in a supervisory or customer service role. These experiences will allow me to apply my academic knowledge in a practical setting while developing leadership and communication skills.</a:t>
            </a:r>
            <a:endParaRPr lang="en-US" sz="1400"/>
          </a:p>
        </p:txBody>
      </p:sp>
      <p:sp>
        <p:nvSpPr>
          <p:cNvPr id="5" name="Text Placeholder 4">
            <a:extLst>
              <a:ext uri="{FF2B5EF4-FFF2-40B4-BE49-F238E27FC236}">
                <a16:creationId xmlns:a16="http://schemas.microsoft.com/office/drawing/2014/main" id="{39FC9B3A-1C92-2F9E-285D-A8F7DC4AD83D}"/>
              </a:ext>
            </a:extLst>
          </p:cNvPr>
          <p:cNvSpPr>
            <a:spLocks noGrp="1"/>
          </p:cNvSpPr>
          <p:nvPr>
            <p:ph type="body" sz="quarter" idx="3"/>
          </p:nvPr>
        </p:nvSpPr>
        <p:spPr>
          <a:xfrm>
            <a:off x="6172200" y="1502229"/>
            <a:ext cx="5183188" cy="1002846"/>
          </a:xfrm>
          <a:pattFill prst="pct70">
            <a:fgClr>
              <a:schemeClr val="accent1"/>
            </a:fgClr>
            <a:bgClr>
              <a:schemeClr val="bg1"/>
            </a:bgClr>
          </a:pattFill>
        </p:spPr>
        <p:txBody>
          <a:bodyPr>
            <a:normAutofit/>
          </a:bodyPr>
          <a:lstStyle/>
          <a:p>
            <a:pPr algn="ctr"/>
            <a:r>
              <a:rPr lang="en-GB" dirty="0"/>
              <a:t> Long-term goals</a:t>
            </a:r>
          </a:p>
          <a:p>
            <a:pPr algn="r"/>
            <a:r>
              <a:rPr lang="en-GB" b="0" i="1" dirty="0"/>
              <a:t>  </a:t>
            </a:r>
          </a:p>
        </p:txBody>
      </p:sp>
      <p:sp>
        <p:nvSpPr>
          <p:cNvPr id="6" name="Content Placeholder 5">
            <a:extLst>
              <a:ext uri="{FF2B5EF4-FFF2-40B4-BE49-F238E27FC236}">
                <a16:creationId xmlns:a16="http://schemas.microsoft.com/office/drawing/2014/main" id="{05256BBF-29AB-5BCE-037D-00596B1BBA96}"/>
              </a:ext>
            </a:extLst>
          </p:cNvPr>
          <p:cNvSpPr>
            <a:spLocks noGrp="1"/>
          </p:cNvSpPr>
          <p:nvPr>
            <p:ph sz="quarter" idx="4"/>
          </p:nvPr>
        </p:nvSpPr>
        <p:spPr>
          <a:prstGeom prst="can">
            <a:avLst/>
          </a:prstGeom>
          <a:gradFill>
            <a:gsLst>
              <a:gs pos="71662">
                <a:srgbClr val="2C89B2"/>
              </a:gs>
              <a:gs pos="60532">
                <a:srgbClr val="2279A0"/>
              </a:gs>
              <a:gs pos="0">
                <a:schemeClr val="accent1">
                  <a:lumMod val="67000"/>
                </a:schemeClr>
              </a:gs>
              <a:gs pos="48000">
                <a:schemeClr val="accent1">
                  <a:lumMod val="97000"/>
                  <a:lumOff val="3000"/>
                </a:schemeClr>
              </a:gs>
              <a:gs pos="100000">
                <a:schemeClr val="accent1">
                  <a:lumMod val="60000"/>
                  <a:lumOff val="40000"/>
                </a:schemeClr>
              </a:gs>
            </a:gsLst>
            <a:lin ang="16200000" scaled="1"/>
          </a:gradFill>
        </p:spPr>
        <p:txBody>
          <a:bodyPr vert="horz" lIns="91440" tIns="45720" rIns="91440" bIns="45720" rtlCol="0" anchor="t">
            <a:normAutofit/>
          </a:bodyPr>
          <a:lstStyle/>
          <a:p>
            <a:pPr marL="0" indent="0">
              <a:buNone/>
            </a:pPr>
            <a:r>
              <a:rPr lang="en-GB" sz="1400">
                <a:ea typeface="+mn-lt"/>
                <a:cs typeface="+mn-lt"/>
              </a:rPr>
              <a:t>My long-term goal is to secure a Business Manager position where I can lead teams, improve organisational performance and contribute to business success. I also hope to continue my education by completing further business management qualifications and participating in leadership development programmes. Achieving these goals will increase my career opportunities and enable me to progress into senior management positions.</a:t>
            </a:r>
            <a:endParaRPr lang="en-US" sz="1400"/>
          </a:p>
        </p:txBody>
      </p:sp>
    </p:spTree>
    <p:extLst>
      <p:ext uri="{BB962C8B-B14F-4D97-AF65-F5344CB8AC3E}">
        <p14:creationId xmlns:p14="http://schemas.microsoft.com/office/powerpoint/2010/main" val="4063925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FA87C-BA84-6DD6-E374-88F19587715A}"/>
              </a:ext>
            </a:extLst>
          </p:cNvPr>
          <p:cNvSpPr>
            <a:spLocks noGrp="1"/>
          </p:cNvSpPr>
          <p:nvPr>
            <p:ph type="title"/>
          </p:nvPr>
        </p:nvSpPr>
        <p:spPr>
          <a:xfrm>
            <a:off x="839788" y="343354"/>
            <a:ext cx="10515600" cy="411163"/>
          </a:xfrm>
        </p:spPr>
        <p:txBody>
          <a:bodyPr>
            <a:normAutofit fontScale="90000"/>
          </a:bodyPr>
          <a:lstStyle/>
          <a:p>
            <a:r>
              <a:rPr lang="en-GB" dirty="0"/>
              <a:t>            </a:t>
            </a:r>
            <a:r>
              <a:rPr lang="en-GB">
                <a:solidFill>
                  <a:schemeClr val="accent4">
                    <a:lumMod val="49000"/>
                  </a:schemeClr>
                </a:solidFill>
              </a:rPr>
              <a:t>Personal Development Plan</a:t>
            </a:r>
          </a:p>
        </p:txBody>
      </p:sp>
      <p:sp>
        <p:nvSpPr>
          <p:cNvPr id="3" name="Text Placeholder 2">
            <a:extLst>
              <a:ext uri="{FF2B5EF4-FFF2-40B4-BE49-F238E27FC236}">
                <a16:creationId xmlns:a16="http://schemas.microsoft.com/office/drawing/2014/main" id="{EDB5BBA2-CA4B-7643-43F4-B8A4D91A4DB5}"/>
              </a:ext>
            </a:extLst>
          </p:cNvPr>
          <p:cNvSpPr>
            <a:spLocks noGrp="1"/>
          </p:cNvSpPr>
          <p:nvPr>
            <p:ph type="body" idx="1"/>
          </p:nvPr>
        </p:nvSpPr>
        <p:spPr>
          <a:xfrm>
            <a:off x="498703" y="1427163"/>
            <a:ext cx="11159443" cy="5062083"/>
          </a:xfrm>
        </p:spPr>
        <p:txBody>
          <a:bodyPr>
            <a:normAutofit/>
          </a:bodyPr>
          <a:lstStyle/>
          <a:p>
            <a:r>
              <a:rPr lang="en-GB" dirty="0"/>
              <a:t>  </a:t>
            </a:r>
          </a:p>
        </p:txBody>
      </p:sp>
      <p:sp>
        <p:nvSpPr>
          <p:cNvPr id="5" name="Text Placeholder 4">
            <a:extLst>
              <a:ext uri="{FF2B5EF4-FFF2-40B4-BE49-F238E27FC236}">
                <a16:creationId xmlns:a16="http://schemas.microsoft.com/office/drawing/2014/main" id="{7B86E414-C471-E567-A083-28FBAB53AA85}"/>
              </a:ext>
            </a:extLst>
          </p:cNvPr>
          <p:cNvSpPr>
            <a:spLocks noGrp="1"/>
          </p:cNvSpPr>
          <p:nvPr>
            <p:ph type="body" sz="quarter" idx="3"/>
          </p:nvPr>
        </p:nvSpPr>
        <p:spPr>
          <a:xfrm>
            <a:off x="508000" y="718457"/>
            <a:ext cx="10847388" cy="962706"/>
          </a:xfrm>
        </p:spPr>
        <p:txBody>
          <a:bodyPr vert="horz" lIns="91440" tIns="45720" rIns="91440" bIns="45720" rtlCol="0" anchor="b">
            <a:noAutofit/>
          </a:bodyPr>
          <a:lstStyle/>
          <a:p>
            <a:endParaRPr lang="en-GB" b="0" dirty="0">
              <a:solidFill>
                <a:schemeClr val="bg1"/>
              </a:solidFill>
            </a:endParaRPr>
          </a:p>
          <a:p>
            <a:endParaRPr lang="en-GB" b="0" dirty="0">
              <a:solidFill>
                <a:schemeClr val="bg1"/>
              </a:solidFill>
            </a:endParaRPr>
          </a:p>
          <a:p>
            <a:endParaRPr lang="en-GB" b="0" dirty="0">
              <a:solidFill>
                <a:schemeClr val="bg1"/>
              </a:solidFill>
            </a:endParaRPr>
          </a:p>
          <a:p>
            <a:endParaRPr lang="en-GB" b="0" dirty="0">
              <a:solidFill>
                <a:schemeClr val="bg1"/>
              </a:solidFill>
            </a:endParaRPr>
          </a:p>
          <a:p>
            <a:pPr algn="ctr"/>
            <a:endParaRPr lang="en-GB" sz="800" dirty="0">
              <a:solidFill>
                <a:schemeClr val="bg1"/>
              </a:solidFill>
            </a:endParaRPr>
          </a:p>
          <a:p>
            <a:endParaRPr lang="en-GB" b="0" dirty="0">
              <a:solidFill>
                <a:schemeClr val="bg1"/>
              </a:solidFill>
            </a:endParaRPr>
          </a:p>
          <a:p>
            <a:endParaRPr lang="en-GB" dirty="0">
              <a:solidFill>
                <a:srgbClr val="000000"/>
              </a:solidFill>
            </a:endParaRPr>
          </a:p>
          <a:p>
            <a:endParaRPr lang="en-GB" dirty="0">
              <a:solidFill>
                <a:srgbClr val="000000"/>
              </a:solidFill>
            </a:endParaRPr>
          </a:p>
        </p:txBody>
      </p:sp>
      <p:sp>
        <p:nvSpPr>
          <p:cNvPr id="6" name="Content Placeholder 5">
            <a:extLst>
              <a:ext uri="{FF2B5EF4-FFF2-40B4-BE49-F238E27FC236}">
                <a16:creationId xmlns:a16="http://schemas.microsoft.com/office/drawing/2014/main" id="{A4EA7354-446B-FF1C-2DE6-D4BEB691AA89}"/>
              </a:ext>
            </a:extLst>
          </p:cNvPr>
          <p:cNvSpPr>
            <a:spLocks noGrp="1"/>
          </p:cNvSpPr>
          <p:nvPr>
            <p:ph sz="quarter" idx="4"/>
          </p:nvPr>
        </p:nvSpPr>
        <p:spPr>
          <a:xfrm>
            <a:off x="522514" y="1423761"/>
            <a:ext cx="10832874" cy="4765902"/>
          </a:xfrm>
        </p:spPr>
        <p:txBody>
          <a:bodyPr vert="horz" lIns="91440" tIns="45720" rIns="91440" bIns="45720" rtlCol="0" anchor="t">
            <a:normAutofit/>
          </a:bodyPr>
          <a:lstStyle/>
          <a:p>
            <a:pPr marL="0" indent="0">
              <a:buNone/>
            </a:pPr>
            <a:endParaRPr lang="en-GB" dirty="0"/>
          </a:p>
          <a:p>
            <a:endParaRPr lang="en-GB" dirty="0">
              <a:solidFill>
                <a:schemeClr val="bg1"/>
              </a:solidFill>
            </a:endParaRPr>
          </a:p>
        </p:txBody>
      </p:sp>
      <p:graphicFrame>
        <p:nvGraphicFramePr>
          <p:cNvPr id="10" name="Table 9">
            <a:extLst>
              <a:ext uri="{FF2B5EF4-FFF2-40B4-BE49-F238E27FC236}">
                <a16:creationId xmlns:a16="http://schemas.microsoft.com/office/drawing/2014/main" id="{4FEB5715-463A-F066-728F-EB95B3EE1AF2}"/>
              </a:ext>
            </a:extLst>
          </p:cNvPr>
          <p:cNvGraphicFramePr>
            <a:graphicFrameLocks noGrp="1"/>
          </p:cNvGraphicFramePr>
          <p:nvPr>
            <p:extLst>
              <p:ext uri="{D42A27DB-BD31-4B8C-83A1-F6EECF244321}">
                <p14:modId xmlns:p14="http://schemas.microsoft.com/office/powerpoint/2010/main" val="2764553264"/>
              </p:ext>
            </p:extLst>
          </p:nvPr>
        </p:nvGraphicFramePr>
        <p:xfrm>
          <a:off x="500742" y="1480457"/>
          <a:ext cx="11126700" cy="3921689"/>
        </p:xfrm>
        <a:graphic>
          <a:graphicData uri="http://schemas.openxmlformats.org/drawingml/2006/table">
            <a:tbl>
              <a:tblPr bandRow="1">
                <a:tableStyleId>{5C22544A-7EE6-4342-B048-85BDC9FD1C3A}</a:tableStyleId>
              </a:tblPr>
              <a:tblGrid>
                <a:gridCol w="2225340">
                  <a:extLst>
                    <a:ext uri="{9D8B030D-6E8A-4147-A177-3AD203B41FA5}">
                      <a16:colId xmlns:a16="http://schemas.microsoft.com/office/drawing/2014/main" val="3881832606"/>
                    </a:ext>
                  </a:extLst>
                </a:gridCol>
                <a:gridCol w="2225340">
                  <a:extLst>
                    <a:ext uri="{9D8B030D-6E8A-4147-A177-3AD203B41FA5}">
                      <a16:colId xmlns:a16="http://schemas.microsoft.com/office/drawing/2014/main" val="2822820715"/>
                    </a:ext>
                  </a:extLst>
                </a:gridCol>
                <a:gridCol w="2225340">
                  <a:extLst>
                    <a:ext uri="{9D8B030D-6E8A-4147-A177-3AD203B41FA5}">
                      <a16:colId xmlns:a16="http://schemas.microsoft.com/office/drawing/2014/main" val="2716642724"/>
                    </a:ext>
                  </a:extLst>
                </a:gridCol>
                <a:gridCol w="2225340">
                  <a:extLst>
                    <a:ext uri="{9D8B030D-6E8A-4147-A177-3AD203B41FA5}">
                      <a16:colId xmlns:a16="http://schemas.microsoft.com/office/drawing/2014/main" val="98852533"/>
                    </a:ext>
                  </a:extLst>
                </a:gridCol>
                <a:gridCol w="2225340">
                  <a:extLst>
                    <a:ext uri="{9D8B030D-6E8A-4147-A177-3AD203B41FA5}">
                      <a16:colId xmlns:a16="http://schemas.microsoft.com/office/drawing/2014/main" val="2310444976"/>
                    </a:ext>
                  </a:extLst>
                </a:gridCol>
              </a:tblGrid>
              <a:tr h="1038094">
                <a:tc>
                  <a:txBody>
                    <a:bodyPr/>
                    <a:lstStyle/>
                    <a:p>
                      <a:pPr>
                        <a:buNone/>
                      </a:pPr>
                      <a:r>
                        <a:rPr lang="en-GB" sz="1400"/>
                        <a:t>Public speaking</a:t>
                      </a:r>
                    </a:p>
                  </a:txBody>
                  <a:tcPr anchor="ctr">
                    <a:lnL>
                      <a:noFill/>
                    </a:lnL>
                    <a:lnR>
                      <a:noFill/>
                    </a:lnR>
                    <a:lnT>
                      <a:noFill/>
                    </a:lnT>
                    <a:lnB>
                      <a:noFill/>
                    </a:lnB>
                    <a:noFill/>
                  </a:tcPr>
                </a:tc>
                <a:tc>
                  <a:txBody>
                    <a:bodyPr/>
                    <a:lstStyle/>
                    <a:p>
                      <a:pPr>
                        <a:buNone/>
                      </a:pPr>
                      <a:r>
                        <a:rPr lang="en-GB" sz="1400"/>
                        <a:t>Attend presentation workshops and volunteer to present during class</a:t>
                      </a:r>
                    </a:p>
                  </a:txBody>
                  <a:tcPr anchor="ctr">
                    <a:lnL>
                      <a:noFill/>
                    </a:lnL>
                    <a:lnR>
                      <a:noFill/>
                    </a:lnR>
                    <a:lnT>
                      <a:noFill/>
                    </a:lnT>
                    <a:lnB>
                      <a:noFill/>
                    </a:lnB>
                    <a:noFill/>
                  </a:tcPr>
                </a:tc>
                <a:tc>
                  <a:txBody>
                    <a:bodyPr/>
                    <a:lstStyle/>
                    <a:p>
                      <a:pPr>
                        <a:buNone/>
                      </a:pPr>
                      <a:r>
                        <a:rPr lang="en-GB" sz="1400"/>
                        <a:t>6 months</a:t>
                      </a:r>
                    </a:p>
                  </a:txBody>
                  <a:tcPr anchor="ctr">
                    <a:lnL>
                      <a:noFill/>
                    </a:lnL>
                    <a:lnR>
                      <a:noFill/>
                    </a:lnR>
                    <a:lnT>
                      <a:noFill/>
                    </a:lnT>
                    <a:lnB>
                      <a:noFill/>
                    </a:lnB>
                    <a:noFill/>
                  </a:tcPr>
                </a:tc>
                <a:tc>
                  <a:txBody>
                    <a:bodyPr/>
                    <a:lstStyle/>
                    <a:p>
                      <a:pPr>
                        <a:buNone/>
                      </a:pPr>
                      <a:r>
                        <a:rPr lang="en-GB" sz="1400"/>
                        <a:t>University workshops, YouTube, Toastmasters</a:t>
                      </a:r>
                    </a:p>
                  </a:txBody>
                  <a:tcPr anchor="ctr">
                    <a:lnL>
                      <a:noFill/>
                    </a:lnL>
                    <a:lnR>
                      <a:noFill/>
                    </a:lnR>
                    <a:lnT>
                      <a:noFill/>
                    </a:lnT>
                    <a:lnB>
                      <a:noFill/>
                    </a:lnB>
                    <a:noFill/>
                  </a:tcPr>
                </a:tc>
                <a:tc>
                  <a:txBody>
                    <a:bodyPr/>
                    <a:lstStyle/>
                    <a:p>
                      <a:pPr>
                        <a:buNone/>
                      </a:pPr>
                      <a:r>
                        <a:rPr lang="en-GB" sz="1400"/>
                        <a:t>Increased confidence and positive tutor feedback</a:t>
                      </a:r>
                    </a:p>
                  </a:txBody>
                  <a:tcPr anchor="ctr">
                    <a:lnL>
                      <a:noFill/>
                    </a:lnL>
                    <a:lnR>
                      <a:noFill/>
                    </a:lnR>
                    <a:lnT>
                      <a:noFill/>
                    </a:lnT>
                    <a:lnB>
                      <a:noFill/>
                    </a:lnB>
                    <a:noFill/>
                  </a:tcPr>
                </a:tc>
                <a:extLst>
                  <a:ext uri="{0D108BD9-81ED-4DB2-BD59-A6C34878D82A}">
                    <a16:rowId xmlns:a16="http://schemas.microsoft.com/office/drawing/2014/main" val="367400437"/>
                  </a:ext>
                </a:extLst>
              </a:tr>
              <a:tr h="1038094">
                <a:tc>
                  <a:txBody>
                    <a:bodyPr/>
                    <a:lstStyle/>
                    <a:p>
                      <a:pPr>
                        <a:buNone/>
                      </a:pPr>
                      <a:r>
                        <a:rPr lang="en-GB" sz="1400"/>
                        <a:t>Advanced Excel</a:t>
                      </a:r>
                    </a:p>
                  </a:txBody>
                  <a:tcPr anchor="ctr">
                    <a:lnL>
                      <a:noFill/>
                    </a:lnL>
                    <a:lnR>
                      <a:noFill/>
                    </a:lnR>
                    <a:lnT>
                      <a:noFill/>
                    </a:lnT>
                    <a:lnB>
                      <a:noFill/>
                    </a:lnB>
                    <a:noFill/>
                  </a:tcPr>
                </a:tc>
                <a:tc>
                  <a:txBody>
                    <a:bodyPr/>
                    <a:lstStyle/>
                    <a:p>
                      <a:pPr>
                        <a:buNone/>
                      </a:pPr>
                      <a:r>
                        <a:rPr lang="en-GB" sz="1400"/>
                        <a:t>Complete Microsoft Excel online training</a:t>
                      </a:r>
                    </a:p>
                  </a:txBody>
                  <a:tcPr anchor="ctr">
                    <a:lnL>
                      <a:noFill/>
                    </a:lnL>
                    <a:lnR>
                      <a:noFill/>
                    </a:lnR>
                    <a:lnT>
                      <a:noFill/>
                    </a:lnT>
                    <a:lnB>
                      <a:noFill/>
                    </a:lnB>
                    <a:noFill/>
                  </a:tcPr>
                </a:tc>
                <a:tc>
                  <a:txBody>
                    <a:bodyPr/>
                    <a:lstStyle/>
                    <a:p>
                      <a:pPr>
                        <a:buNone/>
                      </a:pPr>
                      <a:r>
                        <a:rPr lang="en-GB" sz="1400"/>
                        <a:t>3 months</a:t>
                      </a:r>
                    </a:p>
                  </a:txBody>
                  <a:tcPr anchor="ctr">
                    <a:lnL>
                      <a:noFill/>
                    </a:lnL>
                    <a:lnR>
                      <a:noFill/>
                    </a:lnR>
                    <a:lnT>
                      <a:noFill/>
                    </a:lnT>
                    <a:lnB>
                      <a:noFill/>
                    </a:lnB>
                    <a:noFill/>
                  </a:tcPr>
                </a:tc>
                <a:tc>
                  <a:txBody>
                    <a:bodyPr/>
                    <a:lstStyle/>
                    <a:p>
                      <a:pPr>
                        <a:buNone/>
                      </a:pPr>
                      <a:r>
                        <a:rPr lang="en-GB" sz="1400"/>
                        <a:t>Microsoft Learn</a:t>
                      </a:r>
                    </a:p>
                  </a:txBody>
                  <a:tcPr anchor="ctr">
                    <a:lnL>
                      <a:noFill/>
                    </a:lnL>
                    <a:lnR>
                      <a:noFill/>
                    </a:lnR>
                    <a:lnT>
                      <a:noFill/>
                    </a:lnT>
                    <a:lnB>
                      <a:noFill/>
                    </a:lnB>
                    <a:noFill/>
                  </a:tcPr>
                </a:tc>
                <a:tc>
                  <a:txBody>
                    <a:bodyPr/>
                    <a:lstStyle/>
                    <a:p>
                      <a:pPr>
                        <a:buNone/>
                      </a:pPr>
                      <a:r>
                        <a:rPr lang="en-GB" sz="1400"/>
                        <a:t>Course completion certificate and improved coursework</a:t>
                      </a:r>
                    </a:p>
                  </a:txBody>
                  <a:tcPr anchor="ctr">
                    <a:lnL>
                      <a:noFill/>
                    </a:lnL>
                    <a:lnR>
                      <a:noFill/>
                    </a:lnR>
                    <a:lnT>
                      <a:noFill/>
                    </a:lnT>
                    <a:lnB>
                      <a:noFill/>
                    </a:lnB>
                    <a:noFill/>
                  </a:tcPr>
                </a:tc>
                <a:extLst>
                  <a:ext uri="{0D108BD9-81ED-4DB2-BD59-A6C34878D82A}">
                    <a16:rowId xmlns:a16="http://schemas.microsoft.com/office/drawing/2014/main" val="45245062"/>
                  </a:ext>
                </a:extLst>
              </a:tr>
              <a:tr h="1038094">
                <a:tc>
                  <a:txBody>
                    <a:bodyPr/>
                    <a:lstStyle/>
                    <a:p>
                      <a:pPr>
                        <a:buNone/>
                      </a:pPr>
                      <a:r>
                        <a:rPr lang="en-GB" sz="1400"/>
                        <a:t>Leadership</a:t>
                      </a:r>
                    </a:p>
                  </a:txBody>
                  <a:tcPr anchor="ctr">
                    <a:lnL>
                      <a:noFill/>
                    </a:lnL>
                    <a:lnR>
                      <a:noFill/>
                    </a:lnR>
                    <a:lnT>
                      <a:noFill/>
                    </a:lnT>
                    <a:lnB>
                      <a:noFill/>
                    </a:lnB>
                    <a:noFill/>
                  </a:tcPr>
                </a:tc>
                <a:tc>
                  <a:txBody>
                    <a:bodyPr/>
                    <a:lstStyle/>
                    <a:p>
                      <a:pPr>
                        <a:buNone/>
                      </a:pPr>
                      <a:r>
                        <a:rPr lang="en-GB" sz="1400"/>
                        <a:t>Volunteer to lead group assignments and seek supervisory work</a:t>
                      </a:r>
                    </a:p>
                  </a:txBody>
                  <a:tcPr anchor="ctr">
                    <a:lnL>
                      <a:noFill/>
                    </a:lnL>
                    <a:lnR>
                      <a:noFill/>
                    </a:lnR>
                    <a:lnT>
                      <a:noFill/>
                    </a:lnT>
                    <a:lnB>
                      <a:noFill/>
                    </a:lnB>
                    <a:noFill/>
                  </a:tcPr>
                </a:tc>
                <a:tc>
                  <a:txBody>
                    <a:bodyPr/>
                    <a:lstStyle/>
                    <a:p>
                      <a:pPr>
                        <a:buNone/>
                      </a:pPr>
                      <a:r>
                        <a:rPr lang="en-GB" sz="1400"/>
                        <a:t>12 months</a:t>
                      </a:r>
                    </a:p>
                  </a:txBody>
                  <a:tcPr anchor="ctr">
                    <a:lnL>
                      <a:noFill/>
                    </a:lnL>
                    <a:lnR>
                      <a:noFill/>
                    </a:lnR>
                    <a:lnT>
                      <a:noFill/>
                    </a:lnT>
                    <a:lnB>
                      <a:noFill/>
                    </a:lnB>
                    <a:noFill/>
                  </a:tcPr>
                </a:tc>
                <a:tc>
                  <a:txBody>
                    <a:bodyPr/>
                    <a:lstStyle/>
                    <a:p>
                      <a:pPr>
                        <a:buNone/>
                      </a:pPr>
                      <a:r>
                        <a:rPr lang="en-GB" sz="1400"/>
                        <a:t>University projects and workplace</a:t>
                      </a:r>
                    </a:p>
                  </a:txBody>
                  <a:tcPr anchor="ctr">
                    <a:lnL>
                      <a:noFill/>
                    </a:lnL>
                    <a:lnR>
                      <a:noFill/>
                    </a:lnR>
                    <a:lnT>
                      <a:noFill/>
                    </a:lnT>
                    <a:lnB>
                      <a:noFill/>
                    </a:lnB>
                    <a:noFill/>
                  </a:tcPr>
                </a:tc>
                <a:tc>
                  <a:txBody>
                    <a:bodyPr/>
                    <a:lstStyle/>
                    <a:p>
                      <a:pPr>
                        <a:buNone/>
                      </a:pPr>
                      <a:r>
                        <a:rPr lang="en-GB" sz="1400"/>
                        <a:t>Positive feedback from peers and employer</a:t>
                      </a:r>
                    </a:p>
                  </a:txBody>
                  <a:tcPr anchor="ctr">
                    <a:lnL>
                      <a:noFill/>
                    </a:lnL>
                    <a:lnR>
                      <a:noFill/>
                    </a:lnR>
                    <a:lnT>
                      <a:noFill/>
                    </a:lnT>
                    <a:lnB>
                      <a:noFill/>
                    </a:lnB>
                    <a:noFill/>
                  </a:tcPr>
                </a:tc>
                <a:extLst>
                  <a:ext uri="{0D108BD9-81ED-4DB2-BD59-A6C34878D82A}">
                    <a16:rowId xmlns:a16="http://schemas.microsoft.com/office/drawing/2014/main" val="2204618513"/>
                  </a:ext>
                </a:extLst>
              </a:tr>
              <a:tr h="807407">
                <a:tc>
                  <a:txBody>
                    <a:bodyPr/>
                    <a:lstStyle/>
                    <a:p>
                      <a:pPr>
                        <a:buNone/>
                      </a:pPr>
                      <a:r>
                        <a:rPr lang="en-GB" sz="1400"/>
                        <a:t>Management experience</a:t>
                      </a:r>
                    </a:p>
                  </a:txBody>
                  <a:tcPr anchor="ctr">
                    <a:lnL>
                      <a:noFill/>
                    </a:lnL>
                    <a:lnR>
                      <a:noFill/>
                    </a:lnR>
                    <a:lnT>
                      <a:noFill/>
                    </a:lnT>
                    <a:lnB>
                      <a:noFill/>
                    </a:lnB>
                    <a:noFill/>
                  </a:tcPr>
                </a:tc>
                <a:tc>
                  <a:txBody>
                    <a:bodyPr/>
                    <a:lstStyle/>
                    <a:p>
                      <a:pPr>
                        <a:buNone/>
                      </a:pPr>
                      <a:r>
                        <a:rPr lang="en-GB" sz="1400"/>
                        <a:t>Apply for part-time supervisory or team leader roles</a:t>
                      </a:r>
                    </a:p>
                  </a:txBody>
                  <a:tcPr anchor="ctr">
                    <a:lnL>
                      <a:noFill/>
                    </a:lnL>
                    <a:lnR>
                      <a:noFill/>
                    </a:lnR>
                    <a:lnT>
                      <a:noFill/>
                    </a:lnT>
                    <a:lnB>
                      <a:noFill/>
                    </a:lnB>
                    <a:noFill/>
                  </a:tcPr>
                </a:tc>
                <a:tc>
                  <a:txBody>
                    <a:bodyPr/>
                    <a:lstStyle/>
                    <a:p>
                      <a:pPr>
                        <a:buNone/>
                      </a:pPr>
                      <a:r>
                        <a:rPr lang="en-GB" sz="1400"/>
                        <a:t>Within 12 months</a:t>
                      </a:r>
                    </a:p>
                  </a:txBody>
                  <a:tcPr anchor="ctr">
                    <a:lnL>
                      <a:noFill/>
                    </a:lnL>
                    <a:lnR>
                      <a:noFill/>
                    </a:lnR>
                    <a:lnT>
                      <a:noFill/>
                    </a:lnT>
                    <a:lnB>
                      <a:noFill/>
                    </a:lnB>
                    <a:noFill/>
                  </a:tcPr>
                </a:tc>
                <a:tc>
                  <a:txBody>
                    <a:bodyPr/>
                    <a:lstStyle/>
                    <a:p>
                      <a:pPr>
                        <a:buNone/>
                      </a:pPr>
                      <a:r>
                        <a:rPr lang="en-GB" sz="1400"/>
                        <a:t>Indeed, LinkedIn and university careers service</a:t>
                      </a:r>
                    </a:p>
                  </a:txBody>
                  <a:tcPr anchor="ctr">
                    <a:lnL>
                      <a:noFill/>
                    </a:lnL>
                    <a:lnR>
                      <a:noFill/>
                    </a:lnR>
                    <a:lnT>
                      <a:noFill/>
                    </a:lnT>
                    <a:lnB>
                      <a:noFill/>
                    </a:lnB>
                    <a:noFill/>
                  </a:tcPr>
                </a:tc>
                <a:tc>
                  <a:txBody>
                    <a:bodyPr/>
                    <a:lstStyle/>
                    <a:p>
                      <a:pPr>
                        <a:buNone/>
                      </a:pPr>
                      <a:r>
                        <a:rPr lang="en-GB" sz="1400"/>
                        <a:t>Obtain relevant employment or work experience</a:t>
                      </a:r>
                    </a:p>
                  </a:txBody>
                  <a:tcPr anchor="ctr">
                    <a:lnL>
                      <a:noFill/>
                    </a:lnL>
                    <a:lnR>
                      <a:noFill/>
                    </a:lnR>
                    <a:lnT>
                      <a:noFill/>
                    </a:lnT>
                    <a:lnB>
                      <a:noFill/>
                    </a:lnB>
                    <a:noFill/>
                  </a:tcPr>
                </a:tc>
                <a:extLst>
                  <a:ext uri="{0D108BD9-81ED-4DB2-BD59-A6C34878D82A}">
                    <a16:rowId xmlns:a16="http://schemas.microsoft.com/office/drawing/2014/main" val="1567854781"/>
                  </a:ext>
                </a:extLst>
              </a:tr>
            </a:tbl>
          </a:graphicData>
        </a:graphic>
      </p:graphicFrame>
      <p:sp>
        <p:nvSpPr>
          <p:cNvPr id="11" name="TextBox 10">
            <a:extLst>
              <a:ext uri="{FF2B5EF4-FFF2-40B4-BE49-F238E27FC236}">
                <a16:creationId xmlns:a16="http://schemas.microsoft.com/office/drawing/2014/main" id="{6A39B1A7-6CE7-B1A2-0BB8-1A70F8D9295C}"/>
              </a:ext>
            </a:extLst>
          </p:cNvPr>
          <p:cNvSpPr txBox="1"/>
          <p:nvPr/>
        </p:nvSpPr>
        <p:spPr>
          <a:xfrm>
            <a:off x="442685" y="5265055"/>
            <a:ext cx="1119051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dirty="0"/>
              <a:t>Developing these skills will improve my confidence, strengthen my employability and help me achieve my long-</a:t>
            </a:r>
            <a:r>
              <a:rPr lang="en-US"/>
              <a:t>term ambition of becoming a successful Business Manager.</a:t>
            </a:r>
          </a:p>
        </p:txBody>
      </p:sp>
      <p:graphicFrame>
        <p:nvGraphicFramePr>
          <p:cNvPr id="12" name="Table 11">
            <a:extLst>
              <a:ext uri="{FF2B5EF4-FFF2-40B4-BE49-F238E27FC236}">
                <a16:creationId xmlns:a16="http://schemas.microsoft.com/office/drawing/2014/main" id="{CB4D804F-394C-8C13-2196-5E5E20C28B0C}"/>
              </a:ext>
            </a:extLst>
          </p:cNvPr>
          <p:cNvGraphicFramePr>
            <a:graphicFrameLocks noGrp="1"/>
          </p:cNvGraphicFramePr>
          <p:nvPr>
            <p:extLst>
              <p:ext uri="{D42A27DB-BD31-4B8C-83A1-F6EECF244321}">
                <p14:modId xmlns:p14="http://schemas.microsoft.com/office/powerpoint/2010/main" val="3081812707"/>
              </p:ext>
            </p:extLst>
          </p:nvPr>
        </p:nvGraphicFramePr>
        <p:xfrm>
          <a:off x="522514" y="725714"/>
          <a:ext cx="11066860" cy="823015"/>
        </p:xfrm>
        <a:graphic>
          <a:graphicData uri="http://schemas.openxmlformats.org/drawingml/2006/table">
            <a:tbl>
              <a:tblPr firstRow="1" bandRow="1">
                <a:tableStyleId>{5C22544A-7EE6-4342-B048-85BDC9FD1C3A}</a:tableStyleId>
              </a:tblPr>
              <a:tblGrid>
                <a:gridCol w="2213372">
                  <a:extLst>
                    <a:ext uri="{9D8B030D-6E8A-4147-A177-3AD203B41FA5}">
                      <a16:colId xmlns:a16="http://schemas.microsoft.com/office/drawing/2014/main" val="551586351"/>
                    </a:ext>
                  </a:extLst>
                </a:gridCol>
                <a:gridCol w="2213372">
                  <a:extLst>
                    <a:ext uri="{9D8B030D-6E8A-4147-A177-3AD203B41FA5}">
                      <a16:colId xmlns:a16="http://schemas.microsoft.com/office/drawing/2014/main" val="981673152"/>
                    </a:ext>
                  </a:extLst>
                </a:gridCol>
                <a:gridCol w="2213372">
                  <a:extLst>
                    <a:ext uri="{9D8B030D-6E8A-4147-A177-3AD203B41FA5}">
                      <a16:colId xmlns:a16="http://schemas.microsoft.com/office/drawing/2014/main" val="20861006"/>
                    </a:ext>
                  </a:extLst>
                </a:gridCol>
                <a:gridCol w="2213372">
                  <a:extLst>
                    <a:ext uri="{9D8B030D-6E8A-4147-A177-3AD203B41FA5}">
                      <a16:colId xmlns:a16="http://schemas.microsoft.com/office/drawing/2014/main" val="2455529294"/>
                    </a:ext>
                  </a:extLst>
                </a:gridCol>
                <a:gridCol w="2213372">
                  <a:extLst>
                    <a:ext uri="{9D8B030D-6E8A-4147-A177-3AD203B41FA5}">
                      <a16:colId xmlns:a16="http://schemas.microsoft.com/office/drawing/2014/main" val="4046802885"/>
                    </a:ext>
                  </a:extLst>
                </a:gridCol>
              </a:tblGrid>
              <a:tr h="823015">
                <a:tc>
                  <a:txBody>
                    <a:bodyPr/>
                    <a:lstStyle/>
                    <a:p>
                      <a:r>
                        <a:rPr lang="en-GB"/>
                        <a:t>Development Need</a:t>
                      </a:r>
                    </a:p>
                  </a:txBody>
                  <a:tcPr/>
                </a:tc>
                <a:tc>
                  <a:txBody>
                    <a:bodyPr/>
                    <a:lstStyle/>
                    <a:p>
                      <a:r>
                        <a:rPr lang="en-GB"/>
                        <a:t>Action</a:t>
                      </a:r>
                    </a:p>
                  </a:txBody>
                  <a:tcPr/>
                </a:tc>
                <a:tc>
                  <a:txBody>
                    <a:bodyPr/>
                    <a:lstStyle/>
                    <a:p>
                      <a:r>
                        <a:rPr lang="en-GB"/>
                        <a:t>Timescale</a:t>
                      </a:r>
                    </a:p>
                  </a:txBody>
                  <a:tcPr/>
                </a:tc>
                <a:tc>
                  <a:txBody>
                    <a:bodyPr/>
                    <a:lstStyle/>
                    <a:p>
                      <a:r>
                        <a:rPr lang="en-GB"/>
                        <a:t>Resources</a:t>
                      </a:r>
                    </a:p>
                  </a:txBody>
                  <a:tcPr/>
                </a:tc>
                <a:tc>
                  <a:txBody>
                    <a:bodyPr/>
                    <a:lstStyle/>
                    <a:p>
                      <a:r>
                        <a:rPr lang="en-GB"/>
                        <a:t>Success Measure</a:t>
                      </a:r>
                      <a:r>
                        <a:rPr lang="en-GB" dirty="0"/>
                        <a:t> </a:t>
                      </a:r>
                    </a:p>
                  </a:txBody>
                  <a:tcPr/>
                </a:tc>
                <a:extLst>
                  <a:ext uri="{0D108BD9-81ED-4DB2-BD59-A6C34878D82A}">
                    <a16:rowId xmlns:a16="http://schemas.microsoft.com/office/drawing/2014/main" val="1881073985"/>
                  </a:ext>
                </a:extLst>
              </a:tr>
            </a:tbl>
          </a:graphicData>
        </a:graphic>
      </p:graphicFrame>
    </p:spTree>
    <p:extLst>
      <p:ext uri="{BB962C8B-B14F-4D97-AF65-F5344CB8AC3E}">
        <p14:creationId xmlns:p14="http://schemas.microsoft.com/office/powerpoint/2010/main" val="378191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3EB7C-19B8-8D1E-4140-28449AFD305D}"/>
              </a:ext>
            </a:extLst>
          </p:cNvPr>
          <p:cNvSpPr>
            <a:spLocks noGrp="1"/>
          </p:cNvSpPr>
          <p:nvPr>
            <p:ph type="ctrTitle"/>
          </p:nvPr>
        </p:nvSpPr>
        <p:spPr>
          <a:xfrm>
            <a:off x="333829" y="200706"/>
            <a:ext cx="11538856" cy="314551"/>
          </a:xfrm>
          <a:gradFill flip="none" rotWithShape="1">
            <a:gsLst>
              <a:gs pos="71662">
                <a:srgbClr val="2C89B2"/>
              </a:gs>
              <a:gs pos="60532">
                <a:srgbClr val="2279A0"/>
              </a:gs>
              <a:gs pos="0">
                <a:schemeClr val="accent1">
                  <a:lumMod val="67000"/>
                </a:schemeClr>
              </a:gs>
              <a:gs pos="48000">
                <a:schemeClr val="accent1">
                  <a:lumMod val="97000"/>
                  <a:lumOff val="3000"/>
                </a:schemeClr>
              </a:gs>
              <a:gs pos="100000">
                <a:schemeClr val="accent1">
                  <a:lumMod val="60000"/>
                  <a:lumOff val="40000"/>
                </a:schemeClr>
              </a:gs>
            </a:gsLst>
            <a:lin ang="0" scaled="1"/>
            <a:tileRect/>
          </a:gradFill>
        </p:spPr>
        <p:txBody>
          <a:bodyPr>
            <a:normAutofit fontScale="90000"/>
          </a:bodyPr>
          <a:lstStyle/>
          <a:p>
            <a:r>
              <a:rPr lang="en-GB" sz="2000" i="1"/>
              <a:t>Referencing</a:t>
            </a:r>
            <a:endParaRPr lang="en-GB" sz="2000" i="1" dirty="0"/>
          </a:p>
        </p:txBody>
      </p:sp>
      <p:sp>
        <p:nvSpPr>
          <p:cNvPr id="3" name="Subtitle 2">
            <a:extLst>
              <a:ext uri="{FF2B5EF4-FFF2-40B4-BE49-F238E27FC236}">
                <a16:creationId xmlns:a16="http://schemas.microsoft.com/office/drawing/2014/main" id="{B01DC70D-5262-E69F-A982-4F5ABD624687}"/>
              </a:ext>
            </a:extLst>
          </p:cNvPr>
          <p:cNvSpPr>
            <a:spLocks noGrp="1"/>
          </p:cNvSpPr>
          <p:nvPr>
            <p:ph type="subTitle" idx="1"/>
          </p:nvPr>
        </p:nvSpPr>
        <p:spPr>
          <a:xfrm>
            <a:off x="333829" y="660400"/>
            <a:ext cx="11567885" cy="5588000"/>
          </a:xfrm>
          <a:gradFill flip="none" rotWithShape="1">
            <a:gsLst>
              <a:gs pos="71662">
                <a:srgbClr val="2C89B2"/>
              </a:gs>
              <a:gs pos="60532">
                <a:srgbClr val="2279A0"/>
              </a:gs>
              <a:gs pos="0">
                <a:schemeClr val="accent1">
                  <a:lumMod val="67000"/>
                </a:schemeClr>
              </a:gs>
              <a:gs pos="48000">
                <a:schemeClr val="accent1">
                  <a:lumMod val="97000"/>
                  <a:lumOff val="3000"/>
                </a:schemeClr>
              </a:gs>
              <a:gs pos="100000">
                <a:schemeClr val="accent4">
                  <a:lumMod val="40000"/>
                  <a:lumOff val="60000"/>
                </a:schemeClr>
              </a:gs>
            </a:gsLst>
            <a:lin ang="0" scaled="1"/>
            <a:tileRect/>
          </a:gradFill>
        </p:spPr>
        <p:txBody>
          <a:bodyPr vert="horz" lIns="91440" tIns="45720" rIns="91440" bIns="45720" rtlCol="0" anchor="t">
            <a:normAutofit/>
          </a:bodyPr>
          <a:lstStyle/>
          <a:p>
            <a:endParaRPr lang="en-GB" dirty="0"/>
          </a:p>
          <a:p>
            <a:r>
              <a:rPr lang="en-GB" sz="1200" dirty="0">
                <a:ea typeface="+mn-lt"/>
                <a:cs typeface="+mn-lt"/>
              </a:rPr>
              <a:t>Indeed, Career Guide (2026) </a:t>
            </a:r>
            <a:r>
              <a:rPr lang="en-GB" sz="1200" i="1" dirty="0">
                <a:ea typeface="+mn-lt"/>
                <a:cs typeface="+mn-lt"/>
              </a:rPr>
              <a:t>Management Skills.</a:t>
            </a:r>
            <a:r>
              <a:rPr lang="en-GB" sz="1200" dirty="0">
                <a:ea typeface="+mn-lt"/>
                <a:cs typeface="+mn-lt"/>
              </a:rPr>
              <a:t> Available at: </a:t>
            </a:r>
            <a:r>
              <a:rPr lang="en-GB" sz="1200" dirty="0">
                <a:ea typeface="+mn-lt"/>
                <a:cs typeface="+mn-lt"/>
                <a:hlinkClick r:id="rId2"/>
              </a:rPr>
              <a:t>https://uk.indeed.com/career-advice</a:t>
            </a:r>
            <a:r>
              <a:rPr lang="en-GB" sz="1200">
                <a:ea typeface="+mn-lt"/>
                <a:cs typeface="+mn-lt"/>
              </a:rPr>
              <a:t> (Accessed: 4  July 2026)</a:t>
            </a:r>
            <a:endParaRPr lang="en-GB" sz="1200"/>
          </a:p>
          <a:p>
            <a:r>
              <a:rPr lang="en-GB" sz="1200" dirty="0">
                <a:ea typeface="+mn-lt"/>
                <a:cs typeface="+mn-lt"/>
              </a:rPr>
              <a:t>Microsoft Learn (2026) </a:t>
            </a:r>
            <a:r>
              <a:rPr lang="en-GB" sz="1200" i="1" dirty="0">
                <a:ea typeface="+mn-lt"/>
                <a:cs typeface="+mn-lt"/>
              </a:rPr>
              <a:t>Excel Training.</a:t>
            </a:r>
            <a:r>
              <a:rPr lang="en-GB" sz="1200" dirty="0">
                <a:ea typeface="+mn-lt"/>
                <a:cs typeface="+mn-lt"/>
              </a:rPr>
              <a:t> Available at: </a:t>
            </a:r>
            <a:r>
              <a:rPr lang="en-GB" sz="1200" dirty="0">
                <a:ea typeface="+mn-lt"/>
                <a:cs typeface="+mn-lt"/>
                <a:hlinkClick r:id="rId3"/>
              </a:rPr>
              <a:t>https://learn.microsoft.com/training/</a:t>
            </a:r>
            <a:r>
              <a:rPr lang="en-GB" sz="1200">
                <a:ea typeface="+mn-lt"/>
                <a:cs typeface="+mn-lt"/>
              </a:rPr>
              <a:t> (Accessed: 4  July 2026)</a:t>
            </a:r>
            <a:endParaRPr lang="en-GB" sz="1200"/>
          </a:p>
          <a:p>
            <a:r>
              <a:rPr lang="en-GB" sz="1200" dirty="0">
                <a:ea typeface="+mn-lt"/>
                <a:cs typeface="+mn-lt"/>
              </a:rPr>
              <a:t>Prospects (2026) </a:t>
            </a:r>
            <a:r>
              <a:rPr lang="en-GB" sz="1200" i="1" dirty="0">
                <a:ea typeface="+mn-lt"/>
                <a:cs typeface="+mn-lt"/>
              </a:rPr>
              <a:t>Business and Management Careers.</a:t>
            </a:r>
            <a:r>
              <a:rPr lang="en-GB" sz="1200" dirty="0">
                <a:ea typeface="+mn-lt"/>
                <a:cs typeface="+mn-lt"/>
              </a:rPr>
              <a:t> Available at: </a:t>
            </a:r>
            <a:r>
              <a:rPr lang="en-GB" sz="1200" dirty="0">
                <a:ea typeface="+mn-lt"/>
                <a:cs typeface="+mn-lt"/>
                <a:hlinkClick r:id="rId4"/>
              </a:rPr>
              <a:t>https://www.prospects.ac.uk</a:t>
            </a:r>
            <a:r>
              <a:rPr lang="en-GB" sz="1200">
                <a:ea typeface="+mn-lt"/>
                <a:cs typeface="+mn-lt"/>
              </a:rPr>
              <a:t> (Accessed: 5 July 2026)</a:t>
            </a:r>
            <a:endParaRPr lang="en-GB" sz="1200"/>
          </a:p>
          <a:p>
            <a:r>
              <a:rPr lang="en-GB" sz="1200" dirty="0">
                <a:ea typeface="+mn-lt"/>
                <a:cs typeface="+mn-lt"/>
              </a:rPr>
              <a:t>CIPD (2024) </a:t>
            </a:r>
            <a:r>
              <a:rPr lang="en-GB" sz="1200" i="1" dirty="0">
                <a:ea typeface="+mn-lt"/>
                <a:cs typeface="+mn-lt"/>
              </a:rPr>
              <a:t>Leadership and Management.</a:t>
            </a:r>
            <a:r>
              <a:rPr lang="en-GB" sz="1200" dirty="0">
                <a:ea typeface="+mn-lt"/>
                <a:cs typeface="+mn-lt"/>
              </a:rPr>
              <a:t> Available at: </a:t>
            </a:r>
            <a:r>
              <a:rPr lang="en-GB" sz="1200" dirty="0">
                <a:ea typeface="+mn-lt"/>
                <a:cs typeface="+mn-lt"/>
                <a:hlinkClick r:id="rId5"/>
              </a:rPr>
              <a:t>https://www.cipd.org/uk/knowledge/factsheets/leadership-factsheet/</a:t>
            </a:r>
            <a:r>
              <a:rPr lang="en-GB" sz="1200">
                <a:ea typeface="+mn-lt"/>
                <a:cs typeface="+mn-lt"/>
              </a:rPr>
              <a:t> (Accessed: 7  July 2026)</a:t>
            </a:r>
            <a:endParaRPr lang="en-GB"/>
          </a:p>
          <a:p>
            <a:r>
              <a:rPr lang="en-GB" sz="1200" dirty="0">
                <a:ea typeface="+mn-lt"/>
                <a:cs typeface="+mn-lt"/>
              </a:rPr>
              <a:t>CIPD (2024) </a:t>
            </a:r>
            <a:r>
              <a:rPr lang="en-GB" sz="1200" i="1" dirty="0">
                <a:ea typeface="+mn-lt"/>
                <a:cs typeface="+mn-lt"/>
              </a:rPr>
              <a:t>Employability Factsheet.</a:t>
            </a:r>
            <a:r>
              <a:rPr lang="en-GB" sz="1200" dirty="0">
                <a:ea typeface="+mn-lt"/>
                <a:cs typeface="+mn-lt"/>
              </a:rPr>
              <a:t> Available at: </a:t>
            </a:r>
            <a:r>
              <a:rPr lang="en-GB" sz="1200" dirty="0">
                <a:ea typeface="+mn-lt"/>
                <a:cs typeface="+mn-lt"/>
                <a:hlinkClick r:id="rId6"/>
              </a:rPr>
              <a:t>https://www.cipd.org</a:t>
            </a:r>
            <a:r>
              <a:rPr lang="en-GB" sz="1200">
                <a:ea typeface="+mn-lt"/>
                <a:cs typeface="+mn-lt"/>
              </a:rPr>
              <a:t> (Accessed: 2 July 2026)</a:t>
            </a:r>
            <a:endParaRPr lang="en-GB"/>
          </a:p>
          <a:p>
            <a:r>
              <a:rPr lang="en-GB" sz="1200" dirty="0">
                <a:ea typeface="+mn-lt"/>
                <a:cs typeface="+mn-lt"/>
              </a:rPr>
              <a:t>Halfords Careers (2026) </a:t>
            </a:r>
            <a:r>
              <a:rPr lang="en-GB" sz="1200" i="1" dirty="0">
                <a:ea typeface="+mn-lt"/>
                <a:cs typeface="+mn-lt"/>
              </a:rPr>
              <a:t>Careers at Halfords.</a:t>
            </a:r>
            <a:r>
              <a:rPr lang="en-GB" sz="1200" dirty="0">
                <a:ea typeface="+mn-lt"/>
                <a:cs typeface="+mn-lt"/>
              </a:rPr>
              <a:t> Available at: </a:t>
            </a:r>
            <a:r>
              <a:rPr lang="en-GB" sz="1200" dirty="0">
                <a:ea typeface="+mn-lt"/>
                <a:cs typeface="+mn-lt"/>
                <a:hlinkClick r:id="rId7"/>
              </a:rPr>
              <a:t>https://careers.halfords.com</a:t>
            </a:r>
            <a:r>
              <a:rPr lang="en-GB" sz="1200">
                <a:ea typeface="+mn-lt"/>
                <a:cs typeface="+mn-lt"/>
              </a:rPr>
              <a:t> (Accessed: 2  July 2026)</a:t>
            </a:r>
            <a:endParaRPr lang="en-GB"/>
          </a:p>
          <a:p>
            <a:r>
              <a:rPr lang="en-GB" sz="1200" dirty="0">
                <a:ea typeface="+mn-lt"/>
                <a:cs typeface="+mn-lt"/>
              </a:rPr>
              <a:t>Indeed, Career Guide (2026) </a:t>
            </a:r>
            <a:r>
              <a:rPr lang="en-GB" sz="1200" i="1" dirty="0">
                <a:ea typeface="+mn-lt"/>
                <a:cs typeface="+mn-lt"/>
              </a:rPr>
              <a:t>Career Advice.</a:t>
            </a:r>
            <a:r>
              <a:rPr lang="en-GB" sz="1200" dirty="0">
                <a:ea typeface="+mn-lt"/>
                <a:cs typeface="+mn-lt"/>
              </a:rPr>
              <a:t> Available at: </a:t>
            </a:r>
            <a:r>
              <a:rPr lang="en-GB" sz="1200" dirty="0">
                <a:ea typeface="+mn-lt"/>
                <a:cs typeface="+mn-lt"/>
                <a:hlinkClick r:id="rId2"/>
              </a:rPr>
              <a:t>https://uk.indeed.com/career-advice</a:t>
            </a:r>
            <a:r>
              <a:rPr lang="en-GB" sz="1200">
                <a:ea typeface="+mn-lt"/>
                <a:cs typeface="+mn-lt"/>
              </a:rPr>
              <a:t> (Accessed: 2 July 2026)</a:t>
            </a:r>
            <a:endParaRPr lang="en-GB" dirty="0"/>
          </a:p>
          <a:p>
            <a:r>
              <a:rPr lang="en-GB" sz="1200" dirty="0">
                <a:ea typeface="+mn-lt"/>
                <a:cs typeface="+mn-lt"/>
              </a:rPr>
              <a:t>Microsoft Learn (2026) </a:t>
            </a:r>
            <a:r>
              <a:rPr lang="en-GB" sz="1200" i="1" dirty="0">
                <a:ea typeface="+mn-lt"/>
                <a:cs typeface="+mn-lt"/>
              </a:rPr>
              <a:t>Microsoft Learn.</a:t>
            </a:r>
            <a:r>
              <a:rPr lang="en-GB" sz="1200">
                <a:ea typeface="+mn-lt"/>
                <a:cs typeface="+mn-lt"/>
              </a:rPr>
              <a:t> Available at: https://learn.microsoft.com/training/ (Accessed: 4 July</a:t>
            </a:r>
            <a:r>
              <a:rPr lang="en-GB" sz="1200" dirty="0">
                <a:ea typeface="+mn-lt"/>
                <a:cs typeface="+mn-lt"/>
              </a:rPr>
              <a:t> 2026)</a:t>
            </a:r>
            <a:endParaRPr lang="en-GB"/>
          </a:p>
          <a:p>
            <a:r>
              <a:rPr lang="en-GB" sz="1200" dirty="0">
                <a:ea typeface="+mn-lt"/>
                <a:cs typeface="+mn-lt"/>
              </a:rPr>
              <a:t>National Careers Service (2026) </a:t>
            </a:r>
            <a:r>
              <a:rPr lang="en-GB" sz="1200" i="1" dirty="0">
                <a:ea typeface="+mn-lt"/>
                <a:cs typeface="+mn-lt"/>
              </a:rPr>
              <a:t>Business Manager Career Profile.</a:t>
            </a:r>
            <a:r>
              <a:rPr lang="en-GB" sz="1200" dirty="0">
                <a:ea typeface="+mn-lt"/>
                <a:cs typeface="+mn-lt"/>
              </a:rPr>
              <a:t> Available at: </a:t>
            </a:r>
            <a:r>
              <a:rPr lang="en-GB" sz="1200" dirty="0">
                <a:ea typeface="+mn-lt"/>
                <a:cs typeface="+mn-lt"/>
                <a:hlinkClick r:id="rId8"/>
              </a:rPr>
              <a:t>https://nationalcareers.service.gov.uk/job-profiles/business-manager</a:t>
            </a:r>
            <a:r>
              <a:rPr lang="en-GB" sz="1200" dirty="0">
                <a:ea typeface="+mn-lt"/>
                <a:cs typeface="+mn-lt"/>
              </a:rPr>
              <a:t> (Accessed: 5  July </a:t>
            </a:r>
            <a:r>
              <a:rPr lang="en-GB" sz="1200">
                <a:ea typeface="+mn-lt"/>
                <a:cs typeface="+mn-lt"/>
              </a:rPr>
              <a:t>2026)</a:t>
            </a:r>
            <a:endParaRPr lang="en-GB" dirty="0"/>
          </a:p>
          <a:p>
            <a:r>
              <a:rPr lang="en-GB" sz="1200" dirty="0">
                <a:ea typeface="+mn-lt"/>
                <a:cs typeface="+mn-lt"/>
              </a:rPr>
              <a:t>Prospects (2026) </a:t>
            </a:r>
            <a:r>
              <a:rPr lang="en-GB" sz="1200" i="1" dirty="0">
                <a:ea typeface="+mn-lt"/>
                <a:cs typeface="+mn-lt"/>
              </a:rPr>
              <a:t>Management Careers.</a:t>
            </a:r>
            <a:r>
              <a:rPr lang="en-GB" sz="1200" dirty="0">
                <a:ea typeface="+mn-lt"/>
                <a:cs typeface="+mn-lt"/>
              </a:rPr>
              <a:t> Available at: </a:t>
            </a:r>
            <a:r>
              <a:rPr lang="en-GB" sz="1200" dirty="0">
                <a:ea typeface="+mn-lt"/>
                <a:cs typeface="+mn-lt"/>
                <a:hlinkClick r:id="rId4"/>
              </a:rPr>
              <a:t>https://www.prospects.ac.uk</a:t>
            </a:r>
            <a:r>
              <a:rPr lang="en-GB" sz="1200">
                <a:ea typeface="+mn-lt"/>
                <a:cs typeface="+mn-lt"/>
              </a:rPr>
              <a:t> (Accessed: 5 July 2026)</a:t>
            </a:r>
            <a:endParaRPr lang="en-GB"/>
          </a:p>
          <a:p>
            <a:r>
              <a:rPr lang="en-GB" sz="1200" dirty="0">
                <a:ea typeface="+mn-lt"/>
                <a:cs typeface="+mn-lt"/>
              </a:rPr>
              <a:t>Tesco Careers (2026) </a:t>
            </a:r>
            <a:r>
              <a:rPr lang="en-GB" sz="1200" i="1" dirty="0">
                <a:ea typeface="+mn-lt"/>
                <a:cs typeface="+mn-lt"/>
              </a:rPr>
              <a:t>Careers at Tesco.</a:t>
            </a:r>
            <a:r>
              <a:rPr lang="en-GB" sz="1200" dirty="0">
                <a:ea typeface="+mn-lt"/>
                <a:cs typeface="+mn-lt"/>
              </a:rPr>
              <a:t> Available at: </a:t>
            </a:r>
            <a:r>
              <a:rPr lang="en-GB" sz="1200" dirty="0">
                <a:ea typeface="+mn-lt"/>
                <a:cs typeface="+mn-lt"/>
                <a:hlinkClick r:id="rId9"/>
              </a:rPr>
              <a:t>https://www.tesco-careers.com</a:t>
            </a:r>
            <a:r>
              <a:rPr lang="en-GB" sz="1200">
                <a:ea typeface="+mn-lt"/>
                <a:cs typeface="+mn-lt"/>
              </a:rPr>
              <a:t> (Accessed: 5 July 2026)</a:t>
            </a:r>
            <a:endParaRPr lang="en-GB"/>
          </a:p>
          <a:p>
            <a:endParaRPr lang="en-GB" sz="1200" dirty="0"/>
          </a:p>
          <a:p>
            <a:endParaRPr lang="en-GB" dirty="0"/>
          </a:p>
          <a:p>
            <a:endParaRPr lang="en-GB" b="1" i="1" dirty="0"/>
          </a:p>
        </p:txBody>
      </p:sp>
    </p:spTree>
    <p:extLst>
      <p:ext uri="{BB962C8B-B14F-4D97-AF65-F5344CB8AC3E}">
        <p14:creationId xmlns:p14="http://schemas.microsoft.com/office/powerpoint/2010/main" val="345014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19129abde3b5e5484dc04943f7169b56">
  <xsd:schema xmlns:xsd="http://www.w3.org/2001/XMLSchema" xmlns:xs="http://www.w3.org/2001/XMLSchema" xmlns:p="http://schemas.microsoft.com/office/2006/metadata/properties" xmlns:ns3="0085e1a2-9cbf-4b92-866b-21f3c89040b6" targetNamespace="http://schemas.microsoft.com/office/2006/metadata/properties" ma:root="true" ma:fieldsID="bb256f8499fb3a40d2e0ffd97e55d2e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27755DB1-0131-4EAE-9172-8A1BC9C9AB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FD24EE-7C32-48C7-AD56-7A104A231873}">
  <ds:schemaRefs>
    <ds:schemaRef ds:uri="http://schemas.microsoft.com/sharepoint/v3/contenttype/forms"/>
  </ds:schemaRefs>
</ds:datastoreItem>
</file>

<file path=customXml/itemProps3.xml><?xml version="1.0" encoding="utf-8"?>
<ds:datastoreItem xmlns:ds="http://schemas.openxmlformats.org/officeDocument/2006/customXml" ds:itemID="{04A61E2A-0114-4DB2-944B-7B53EEC3B733}">
  <ds:schemaRefs>
    <ds:schemaRef ds:uri="http://purl.org/dc/elements/1.1/"/>
    <ds:schemaRef ds:uri="0085e1a2-9cbf-4b92-866b-21f3c89040b6"/>
    <ds:schemaRef ds:uri="http://purl.org/dc/terms/"/>
    <ds:schemaRef ds:uri="http://purl.org/dc/dcmitype/"/>
    <ds:schemaRef ds:uri="http://schemas.microsoft.com/office/2006/documentManagement/types"/>
    <ds:schemaRef ds:uri="http://schemas.openxmlformats.org/package/2006/metadata/core-properties"/>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178</TotalTime>
  <Words>444</Words>
  <Application>Microsoft Office PowerPoint</Application>
  <PresentationFormat>Widescreen</PresentationFormat>
  <Paragraphs>112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Fathimah Zahra </vt:lpstr>
      <vt:lpstr>PowerPoint Presentation</vt:lpstr>
      <vt:lpstr>Introduction</vt:lpstr>
      <vt:lpstr>Job Advert interview Skills</vt:lpstr>
      <vt:lpstr>                Key  Skills Identified</vt:lpstr>
      <vt:lpstr>Self- Assessment (SWOT)</vt:lpstr>
      <vt:lpstr> </vt:lpstr>
      <vt:lpstr>                        My employment Goals</vt:lpstr>
      <vt:lpstr>            Personal Development Plan</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Fathimah Zahra (2407304)</dc:creator>
  <cp:lastModifiedBy>Fathimah Zahra (2407304)</cp:lastModifiedBy>
  <cp:revision>472</cp:revision>
  <dcterms:created xsi:type="dcterms:W3CDTF">2026-03-30T20:21:44Z</dcterms:created>
  <dcterms:modified xsi:type="dcterms:W3CDTF">2026-07-29T11:58:37Z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