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64" r:id="rId2"/>
    <p:sldId id="265" r:id="rId3"/>
    <p:sldId id="266" r:id="rId4"/>
    <p:sldId id="259" r:id="rId5"/>
    <p:sldId id="283" r:id="rId6"/>
    <p:sldId id="263" r:id="rId7"/>
    <p:sldId id="261" r:id="rId8"/>
    <p:sldId id="268" r:id="rId9"/>
    <p:sldId id="269" r:id="rId10"/>
    <p:sldId id="270" r:id="rId11"/>
    <p:sldId id="271" r:id="rId12"/>
    <p:sldId id="272" r:id="rId13"/>
    <p:sldId id="291" r:id="rId14"/>
    <p:sldId id="276" r:id="rId15"/>
    <p:sldId id="278" r:id="rId16"/>
    <p:sldId id="282" r:id="rId17"/>
    <p:sldId id="280" r:id="rId18"/>
    <p:sldId id="286" r:id="rId19"/>
    <p:sldId id="287" r:id="rId20"/>
    <p:sldId id="288" r:id="rId21"/>
    <p:sldId id="289" r:id="rId22"/>
    <p:sldId id="290" r:id="rId23"/>
    <p:sldId id="292" r:id="rId24"/>
    <p:sldId id="284" r:id="rId25"/>
    <p:sldId id="285"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19" autoAdjust="0"/>
    <p:restoredTop sz="94615" autoAdjust="0"/>
  </p:normalViewPr>
  <p:slideViewPr>
    <p:cSldViewPr>
      <p:cViewPr varScale="1">
        <p:scale>
          <a:sx n="47" d="100"/>
          <a:sy n="47" d="100"/>
        </p:scale>
        <p:origin x="-1176" y="-90"/>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5DE3785-6139-4364-9227-AF2A15F8EA93}" type="datetimeFigureOut">
              <a:rPr lang="en-GB" smtClean="0"/>
              <a:pPr/>
              <a:t>11/04/2013</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7E8325B-620D-43A0-BD51-A5BFC74317B6}" type="slidenum">
              <a:rPr lang="en-GB" smtClean="0"/>
              <a:pPr/>
              <a:t>‹#›</a:t>
            </a:fld>
            <a:endParaRPr lang="en-GB" dirty="0"/>
          </a:p>
        </p:txBody>
      </p:sp>
    </p:spTree>
    <p:extLst>
      <p:ext uri="{BB962C8B-B14F-4D97-AF65-F5344CB8AC3E}">
        <p14:creationId xmlns:p14="http://schemas.microsoft.com/office/powerpoint/2010/main" xmlns="" val="270692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7E8325B-620D-43A0-BD51-A5BFC74317B6}" type="slidenum">
              <a:rPr lang="en-GB" smtClean="0"/>
              <a:pPr/>
              <a:t>5</a:t>
            </a:fld>
            <a:endParaRPr lang="en-GB" dirty="0"/>
          </a:p>
        </p:txBody>
      </p:sp>
    </p:spTree>
    <p:extLst>
      <p:ext uri="{BB962C8B-B14F-4D97-AF65-F5344CB8AC3E}">
        <p14:creationId xmlns:p14="http://schemas.microsoft.com/office/powerpoint/2010/main" xmlns="" val="17160612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A22D406-52E0-47D9-B0CC-96F3D508F99E}" type="datetimeFigureOut">
              <a:rPr lang="en-GB" smtClean="0"/>
              <a:pPr/>
              <a:t>11/04/2013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048F222-D180-46A3-90AE-A917B6A21051}" type="slidenum">
              <a:rPr lang="en-GB" smtClean="0"/>
              <a:pPr/>
              <a:t>‹#›</a:t>
            </a:fld>
            <a:endParaRPr lang="en-GB" dirty="0"/>
          </a:p>
        </p:txBody>
      </p:sp>
    </p:spTree>
    <p:extLst>
      <p:ext uri="{BB962C8B-B14F-4D97-AF65-F5344CB8AC3E}">
        <p14:creationId xmlns:p14="http://schemas.microsoft.com/office/powerpoint/2010/main" xmlns="" val="35218030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A22D406-52E0-47D9-B0CC-96F3D508F99E}" type="datetimeFigureOut">
              <a:rPr lang="en-GB" smtClean="0"/>
              <a:pPr/>
              <a:t>11/04/2013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048F222-D180-46A3-90AE-A917B6A21051}" type="slidenum">
              <a:rPr lang="en-GB" smtClean="0"/>
              <a:pPr/>
              <a:t>‹#›</a:t>
            </a:fld>
            <a:endParaRPr lang="en-GB" dirty="0"/>
          </a:p>
        </p:txBody>
      </p:sp>
    </p:spTree>
    <p:extLst>
      <p:ext uri="{BB962C8B-B14F-4D97-AF65-F5344CB8AC3E}">
        <p14:creationId xmlns:p14="http://schemas.microsoft.com/office/powerpoint/2010/main" xmlns="" val="2411618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A22D406-52E0-47D9-B0CC-96F3D508F99E}" type="datetimeFigureOut">
              <a:rPr lang="en-GB" smtClean="0"/>
              <a:pPr/>
              <a:t>11/04/2013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048F222-D180-46A3-90AE-A917B6A21051}" type="slidenum">
              <a:rPr lang="en-GB" smtClean="0"/>
              <a:pPr/>
              <a:t>‹#›</a:t>
            </a:fld>
            <a:endParaRPr lang="en-GB" dirty="0"/>
          </a:p>
        </p:txBody>
      </p:sp>
    </p:spTree>
    <p:extLst>
      <p:ext uri="{BB962C8B-B14F-4D97-AF65-F5344CB8AC3E}">
        <p14:creationId xmlns:p14="http://schemas.microsoft.com/office/powerpoint/2010/main" xmlns="" val="17423174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A22D406-52E0-47D9-B0CC-96F3D508F99E}" type="datetimeFigureOut">
              <a:rPr lang="en-GB" smtClean="0"/>
              <a:pPr/>
              <a:t>11/04/2013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048F222-D180-46A3-90AE-A917B6A21051}" type="slidenum">
              <a:rPr lang="en-GB" smtClean="0"/>
              <a:pPr/>
              <a:t>‹#›</a:t>
            </a:fld>
            <a:endParaRPr lang="en-GB" dirty="0"/>
          </a:p>
        </p:txBody>
      </p:sp>
    </p:spTree>
    <p:extLst>
      <p:ext uri="{BB962C8B-B14F-4D97-AF65-F5344CB8AC3E}">
        <p14:creationId xmlns:p14="http://schemas.microsoft.com/office/powerpoint/2010/main" xmlns="" val="378071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A22D406-52E0-47D9-B0CC-96F3D508F99E}" type="datetimeFigureOut">
              <a:rPr lang="en-GB" smtClean="0"/>
              <a:pPr/>
              <a:t>11/04/2013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6048F222-D180-46A3-90AE-A917B6A21051}" type="slidenum">
              <a:rPr lang="en-GB" smtClean="0"/>
              <a:pPr/>
              <a:t>‹#›</a:t>
            </a:fld>
            <a:endParaRPr lang="en-GB" dirty="0"/>
          </a:p>
        </p:txBody>
      </p:sp>
    </p:spTree>
    <p:extLst>
      <p:ext uri="{BB962C8B-B14F-4D97-AF65-F5344CB8AC3E}">
        <p14:creationId xmlns:p14="http://schemas.microsoft.com/office/powerpoint/2010/main" xmlns="" val="41850612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A22D406-52E0-47D9-B0CC-96F3D508F99E}" type="datetimeFigureOut">
              <a:rPr lang="en-GB" smtClean="0"/>
              <a:pPr/>
              <a:t>11/04/2013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6048F222-D180-46A3-90AE-A917B6A21051}" type="slidenum">
              <a:rPr lang="en-GB" smtClean="0"/>
              <a:pPr/>
              <a:t>‹#›</a:t>
            </a:fld>
            <a:endParaRPr lang="en-GB" dirty="0"/>
          </a:p>
        </p:txBody>
      </p:sp>
    </p:spTree>
    <p:extLst>
      <p:ext uri="{BB962C8B-B14F-4D97-AF65-F5344CB8AC3E}">
        <p14:creationId xmlns:p14="http://schemas.microsoft.com/office/powerpoint/2010/main" xmlns="" val="651642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22D406-52E0-47D9-B0CC-96F3D508F99E}" type="datetimeFigureOut">
              <a:rPr lang="en-GB" smtClean="0"/>
              <a:pPr/>
              <a:t>11/04/2013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6048F222-D180-46A3-90AE-A917B6A21051}" type="slidenum">
              <a:rPr lang="en-GB" smtClean="0"/>
              <a:pPr/>
              <a:t>‹#›</a:t>
            </a:fld>
            <a:endParaRPr lang="en-GB" dirty="0"/>
          </a:p>
        </p:txBody>
      </p:sp>
    </p:spTree>
    <p:extLst>
      <p:ext uri="{BB962C8B-B14F-4D97-AF65-F5344CB8AC3E}">
        <p14:creationId xmlns:p14="http://schemas.microsoft.com/office/powerpoint/2010/main" xmlns="" val="25679651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A22D406-52E0-47D9-B0CC-96F3D508F99E}" type="datetimeFigureOut">
              <a:rPr lang="en-GB" smtClean="0"/>
              <a:pPr/>
              <a:t>11/04/2013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048F222-D180-46A3-90AE-A917B6A21051}" type="slidenum">
              <a:rPr lang="en-GB" smtClean="0"/>
              <a:pPr/>
              <a:t>‹#›</a:t>
            </a:fld>
            <a:endParaRPr lang="en-GB" dirty="0"/>
          </a:p>
        </p:txBody>
      </p:sp>
    </p:spTree>
    <p:extLst>
      <p:ext uri="{BB962C8B-B14F-4D97-AF65-F5344CB8AC3E}">
        <p14:creationId xmlns:p14="http://schemas.microsoft.com/office/powerpoint/2010/main" xmlns="" val="6502625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A22D406-52E0-47D9-B0CC-96F3D508F99E}" type="datetimeFigureOut">
              <a:rPr lang="en-GB" smtClean="0"/>
              <a:pPr/>
              <a:t>11/04/2013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048F222-D180-46A3-90AE-A917B6A21051}" type="slidenum">
              <a:rPr lang="en-GB" smtClean="0"/>
              <a:pPr/>
              <a:t>‹#›</a:t>
            </a:fld>
            <a:endParaRPr lang="en-GB" dirty="0"/>
          </a:p>
        </p:txBody>
      </p:sp>
    </p:spTree>
    <p:extLst>
      <p:ext uri="{BB962C8B-B14F-4D97-AF65-F5344CB8AC3E}">
        <p14:creationId xmlns:p14="http://schemas.microsoft.com/office/powerpoint/2010/main" xmlns="" val="22821080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A22D406-52E0-47D9-B0CC-96F3D508F99E}" type="datetimeFigureOut">
              <a:rPr lang="en-GB" smtClean="0"/>
              <a:pPr/>
              <a:t>11/04/2013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048F222-D180-46A3-90AE-A917B6A21051}" type="slidenum">
              <a:rPr lang="en-GB" smtClean="0"/>
              <a:pPr/>
              <a:t>‹#›</a:t>
            </a:fld>
            <a:endParaRPr lang="en-GB" dirty="0"/>
          </a:p>
        </p:txBody>
      </p:sp>
    </p:spTree>
    <p:extLst>
      <p:ext uri="{BB962C8B-B14F-4D97-AF65-F5344CB8AC3E}">
        <p14:creationId xmlns:p14="http://schemas.microsoft.com/office/powerpoint/2010/main" xmlns="" val="30414673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A22D406-52E0-47D9-B0CC-96F3D508F99E}" type="datetimeFigureOut">
              <a:rPr lang="en-GB" smtClean="0"/>
              <a:pPr/>
              <a:t>11/04/2013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048F222-D180-46A3-90AE-A917B6A21051}" type="slidenum">
              <a:rPr lang="en-GB" smtClean="0"/>
              <a:pPr/>
              <a:t>‹#›</a:t>
            </a:fld>
            <a:endParaRPr lang="en-GB" dirty="0"/>
          </a:p>
        </p:txBody>
      </p:sp>
    </p:spTree>
    <p:extLst>
      <p:ext uri="{BB962C8B-B14F-4D97-AF65-F5344CB8AC3E}">
        <p14:creationId xmlns:p14="http://schemas.microsoft.com/office/powerpoint/2010/main" xmlns="" val="41376954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A22D406-52E0-47D9-B0CC-96F3D508F99E}" type="datetimeFigureOut">
              <a:rPr lang="en-GB" smtClean="0"/>
              <a:pPr/>
              <a:t>11/04/2013</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48F222-D180-46A3-90AE-A917B6A21051}" type="slidenum">
              <a:rPr lang="en-GB" smtClean="0"/>
              <a:pPr/>
              <a:t>‹#›</a:t>
            </a:fld>
            <a:endParaRPr lang="en-GB" dirty="0"/>
          </a:p>
        </p:txBody>
      </p:sp>
    </p:spTree>
    <p:extLst>
      <p:ext uri="{BB962C8B-B14F-4D97-AF65-F5344CB8AC3E}">
        <p14:creationId xmlns:p14="http://schemas.microsoft.com/office/powerpoint/2010/main" xmlns="" val="3573422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4"/>
          <p:cNvPicPr>
            <a:picLocks noChangeAspect="1" noChangeArrowheads="1"/>
          </p:cNvPicPr>
          <p:nvPr/>
        </p:nvPicPr>
        <p:blipFill>
          <a:blip r:embed="rId2"/>
          <a:srcRect/>
          <a:stretch>
            <a:fillRect/>
          </a:stretch>
        </p:blipFill>
        <p:spPr bwMode="auto">
          <a:xfrm>
            <a:off x="16659" y="-2"/>
            <a:ext cx="9242518" cy="6858002"/>
          </a:xfrm>
          <a:prstGeom prst="rect">
            <a:avLst/>
          </a:prstGeom>
          <a:ln>
            <a:noFill/>
          </a:ln>
          <a:effectLst>
            <a:outerShdw blurRad="292100" dist="139700" dir="2700000" algn="tl" rotWithShape="0">
              <a:srgbClr val="333333">
                <a:alpha val="65000"/>
              </a:srgbClr>
            </a:outerShdw>
          </a:effectLst>
        </p:spPr>
      </p:pic>
      <p:pic>
        <p:nvPicPr>
          <p:cNvPr id="3075" name="Picture 3"/>
          <p:cNvPicPr>
            <a:picLocks noChangeAspect="1" noChangeArrowheads="1"/>
          </p:cNvPicPr>
          <p:nvPr/>
        </p:nvPicPr>
        <p:blipFill rotWithShape="1">
          <a:blip r:embed="rId3"/>
          <a:srcRect t="20397"/>
          <a:stretch/>
        </p:blipFill>
        <p:spPr bwMode="auto">
          <a:xfrm>
            <a:off x="285720" y="214290"/>
            <a:ext cx="1515618" cy="967257"/>
          </a:xfrm>
          <a:prstGeom prst="rect">
            <a:avLst/>
          </a:prstGeom>
          <a:noFill/>
          <a:ln w="9525">
            <a:noFill/>
            <a:miter lim="800000"/>
            <a:headEnd/>
            <a:tailEnd/>
          </a:ln>
          <a:effectLst/>
        </p:spPr>
      </p:pic>
      <p:sp>
        <p:nvSpPr>
          <p:cNvPr id="3" name="Rectangle 2"/>
          <p:cNvSpPr/>
          <p:nvPr/>
        </p:nvSpPr>
        <p:spPr>
          <a:xfrm>
            <a:off x="322620" y="1700808"/>
            <a:ext cx="8471317" cy="738664"/>
          </a:xfrm>
          <a:prstGeom prst="rect">
            <a:avLst/>
          </a:prstGeom>
        </p:spPr>
        <p:txBody>
          <a:bodyPr wrap="square">
            <a:spAutoFit/>
          </a:bodyPr>
          <a:lstStyle/>
          <a:p>
            <a:pPr>
              <a:spcBef>
                <a:spcPts val="600"/>
              </a:spcBef>
              <a:spcAft>
                <a:spcPts val="600"/>
              </a:spcAft>
            </a:pPr>
            <a:r>
              <a:rPr lang="en-GB" sz="2400" b="1" i="1" dirty="0" smtClean="0">
                <a:solidFill>
                  <a:schemeClr val="bg1"/>
                </a:solidFill>
                <a:cs typeface="Arial" pitchFamily="34" charset="0"/>
              </a:rPr>
              <a:t/>
            </a:r>
            <a:br>
              <a:rPr lang="en-GB" sz="2400" b="1" i="1" dirty="0" smtClean="0">
                <a:solidFill>
                  <a:schemeClr val="bg1"/>
                </a:solidFill>
                <a:cs typeface="Arial" pitchFamily="34" charset="0"/>
              </a:rPr>
            </a:br>
            <a:r>
              <a:rPr lang="en-GB" b="1" i="1" dirty="0" smtClean="0"/>
              <a:t>welcome</a:t>
            </a:r>
            <a:r>
              <a:rPr lang="en-GB" b="1" i="1" dirty="0"/>
              <a:t>!</a:t>
            </a:r>
          </a:p>
        </p:txBody>
      </p:sp>
      <p:sp>
        <p:nvSpPr>
          <p:cNvPr id="2" name="Rectangle 1"/>
          <p:cNvSpPr/>
          <p:nvPr/>
        </p:nvSpPr>
        <p:spPr>
          <a:xfrm>
            <a:off x="1436652" y="1978100"/>
            <a:ext cx="6030416" cy="461665"/>
          </a:xfrm>
          <a:prstGeom prst="rect">
            <a:avLst/>
          </a:prstGeom>
        </p:spPr>
        <p:txBody>
          <a:bodyPr wrap="square">
            <a:spAutoFit/>
          </a:bodyPr>
          <a:lstStyle/>
          <a:p>
            <a:endParaRPr lang="en-GB" sz="2400" b="1" dirty="0">
              <a:solidFill>
                <a:schemeClr val="bg1"/>
              </a:solidFill>
            </a:endParaRPr>
          </a:p>
        </p:txBody>
      </p:sp>
      <p:sp>
        <p:nvSpPr>
          <p:cNvPr id="6" name="Rectangle 5"/>
          <p:cNvSpPr/>
          <p:nvPr/>
        </p:nvSpPr>
        <p:spPr>
          <a:xfrm>
            <a:off x="79823" y="1181547"/>
            <a:ext cx="8898333" cy="4955203"/>
          </a:xfrm>
          <a:prstGeom prst="rect">
            <a:avLst/>
          </a:prstGeom>
        </p:spPr>
        <p:txBody>
          <a:bodyPr wrap="square">
            <a:spAutoFit/>
          </a:bodyPr>
          <a:lstStyle/>
          <a:p>
            <a:pPr algn="ctr"/>
            <a:endParaRPr lang="en-GB" sz="3600" dirty="0">
              <a:solidFill>
                <a:schemeClr val="bg1"/>
              </a:solidFill>
            </a:endParaRPr>
          </a:p>
          <a:p>
            <a:pPr algn="ctr"/>
            <a:r>
              <a:rPr lang="en-GB" sz="3600" dirty="0" smtClean="0">
                <a:solidFill>
                  <a:schemeClr val="bg1"/>
                </a:solidFill>
              </a:rPr>
              <a:t>Steve </a:t>
            </a:r>
            <a:r>
              <a:rPr lang="en-GB" sz="3600" dirty="0">
                <a:solidFill>
                  <a:schemeClr val="bg1"/>
                </a:solidFill>
              </a:rPr>
              <a:t>Griffiths, </a:t>
            </a:r>
          </a:p>
          <a:p>
            <a:pPr algn="ctr"/>
            <a:r>
              <a:rPr lang="en-GB" sz="2400" dirty="0">
                <a:solidFill>
                  <a:schemeClr val="bg1"/>
                </a:solidFill>
              </a:rPr>
              <a:t>Assistant Dean, Swansea Business </a:t>
            </a:r>
            <a:r>
              <a:rPr lang="en-GB" sz="2400" dirty="0" smtClean="0">
                <a:solidFill>
                  <a:schemeClr val="bg1"/>
                </a:solidFill>
              </a:rPr>
              <a:t>School</a:t>
            </a:r>
            <a:endParaRPr lang="en-GB" sz="2400" dirty="0">
              <a:solidFill>
                <a:schemeClr val="bg1"/>
              </a:solidFill>
            </a:endParaRPr>
          </a:p>
          <a:p>
            <a:pPr algn="ctr"/>
            <a:endParaRPr lang="en-GB" sz="3200" dirty="0" smtClean="0">
              <a:solidFill>
                <a:schemeClr val="bg1"/>
              </a:solidFill>
            </a:endParaRPr>
          </a:p>
          <a:p>
            <a:pPr algn="ctr"/>
            <a:r>
              <a:rPr lang="en-GB" sz="3600" dirty="0" smtClean="0">
                <a:solidFill>
                  <a:schemeClr val="bg1"/>
                </a:solidFill>
              </a:rPr>
              <a:t>‘Ethics and Current Issues for the Hospitality Industry’</a:t>
            </a:r>
            <a:endParaRPr lang="en-GB" sz="3600" dirty="0">
              <a:solidFill>
                <a:schemeClr val="bg1"/>
              </a:solidFill>
            </a:endParaRPr>
          </a:p>
          <a:p>
            <a:pPr algn="ctr"/>
            <a:endParaRPr lang="en-GB" sz="2400" b="1" dirty="0" smtClean="0">
              <a:solidFill>
                <a:schemeClr val="bg1"/>
              </a:solidFill>
            </a:endParaRPr>
          </a:p>
          <a:p>
            <a:pPr algn="ctr"/>
            <a:r>
              <a:rPr lang="en-GB" sz="2400" dirty="0" smtClean="0">
                <a:solidFill>
                  <a:schemeClr val="bg1"/>
                </a:solidFill>
              </a:rPr>
              <a:t>RESTO Conference and Competition</a:t>
            </a:r>
          </a:p>
          <a:p>
            <a:pPr algn="ctr"/>
            <a:r>
              <a:rPr lang="en-GB" sz="2400" dirty="0" smtClean="0">
                <a:solidFill>
                  <a:schemeClr val="bg1"/>
                </a:solidFill>
              </a:rPr>
              <a:t>Lahti </a:t>
            </a:r>
            <a:r>
              <a:rPr lang="en-GB" sz="2400" dirty="0">
                <a:solidFill>
                  <a:schemeClr val="bg1"/>
                </a:solidFill>
              </a:rPr>
              <a:t>University of Applied Sciences</a:t>
            </a:r>
          </a:p>
          <a:p>
            <a:pPr algn="ctr"/>
            <a:r>
              <a:rPr lang="en-GB" sz="2400" dirty="0">
                <a:solidFill>
                  <a:schemeClr val="bg1"/>
                </a:solidFill>
              </a:rPr>
              <a:t>Lahti, Finland</a:t>
            </a:r>
          </a:p>
          <a:p>
            <a:pPr algn="ctr"/>
            <a:r>
              <a:rPr lang="en-GB" sz="2000" smtClean="0">
                <a:solidFill>
                  <a:schemeClr val="bg1"/>
                </a:solidFill>
              </a:rPr>
              <a:t>11 </a:t>
            </a:r>
            <a:r>
              <a:rPr lang="en-GB" sz="2000" dirty="0" smtClean="0">
                <a:solidFill>
                  <a:schemeClr val="bg1"/>
                </a:solidFill>
              </a:rPr>
              <a:t>April 2013</a:t>
            </a:r>
            <a:endParaRPr lang="en-GB" sz="2000" dirty="0">
              <a:solidFill>
                <a:schemeClr val="bg1"/>
              </a:solidFill>
            </a:endParaRPr>
          </a:p>
        </p:txBody>
      </p:sp>
      <p:pic>
        <p:nvPicPr>
          <p:cNvPr id="18" name="Picture 17" descr="TSDSM_towerf.fw.png"/>
          <p:cNvPicPr>
            <a:picLocks noChangeAspect="1"/>
          </p:cNvPicPr>
          <p:nvPr/>
        </p:nvPicPr>
        <p:blipFill>
          <a:blip r:embed="rId4"/>
          <a:srcRect l="7594" t="9872" r="5080" b="12674"/>
          <a:stretch>
            <a:fillRect/>
          </a:stretch>
        </p:blipFill>
        <p:spPr>
          <a:xfrm>
            <a:off x="7358082" y="214290"/>
            <a:ext cx="1643074" cy="1214446"/>
          </a:xfrm>
          <a:prstGeom prst="rect">
            <a:avLst/>
          </a:prstGeom>
        </p:spPr>
      </p:pic>
      <p:pic>
        <p:nvPicPr>
          <p:cNvPr id="1026" name="418248a8-f10d-4792-849f-0a7130a91ea7" descr="697E8737-3B88-4DE3-89C2-F1064C6E0A5D@lan"/>
          <p:cNvPicPr>
            <a:picLocks noChangeAspect="1" noChangeArrowheads="1"/>
          </p:cNvPicPr>
          <p:nvPr/>
        </p:nvPicPr>
        <p:blipFill>
          <a:blip r:embed="rId5">
            <a:extLst>
              <a:ext uri="{28A0092B-C50C-407E-A947-70E740481C1C}">
                <a14:useLocalDpi xmlns:a14="http://schemas.microsoft.com/office/drawing/2010/main" xmlns="" val="0"/>
              </a:ext>
            </a:extLst>
          </a:blip>
          <a:srcRect/>
          <a:stretch>
            <a:fillRect/>
          </a:stretch>
        </p:blipFill>
        <p:spPr bwMode="auto">
          <a:xfrm>
            <a:off x="3347864" y="186313"/>
            <a:ext cx="2076450" cy="115445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18755630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latin typeface="Arial" pitchFamily="34" charset="0"/>
                <a:cs typeface="Arial" pitchFamily="34" charset="0"/>
              </a:rPr>
              <a:t>What is Hospitality?</a:t>
            </a:r>
            <a:endParaRPr lang="en-GB" sz="3600" dirty="0">
              <a:latin typeface="Arial" pitchFamily="34" charset="0"/>
              <a:cs typeface="Arial" pitchFamily="34" charset="0"/>
            </a:endParaRPr>
          </a:p>
        </p:txBody>
      </p:sp>
      <p:sp>
        <p:nvSpPr>
          <p:cNvPr id="3" name="Content Placeholder 2"/>
          <p:cNvSpPr>
            <a:spLocks noGrp="1"/>
          </p:cNvSpPr>
          <p:nvPr>
            <p:ph idx="1"/>
          </p:nvPr>
        </p:nvSpPr>
        <p:spPr/>
        <p:txBody>
          <a:bodyPr>
            <a:normAutofit lnSpcReduction="10000"/>
          </a:bodyPr>
          <a:lstStyle/>
          <a:p>
            <a:r>
              <a:rPr lang="en-GB" dirty="0" smtClean="0">
                <a:latin typeface="Arial" pitchFamily="34" charset="0"/>
                <a:cs typeface="Arial" pitchFamily="34" charset="0"/>
              </a:rPr>
              <a:t>If we can’t define it or agree on what it is, how can we research it or analyse the best strategy?</a:t>
            </a:r>
            <a:endParaRPr lang="en-GB" dirty="0">
              <a:latin typeface="Arial" pitchFamily="34" charset="0"/>
              <a:cs typeface="Arial" pitchFamily="34" charset="0"/>
            </a:endParaRPr>
          </a:p>
          <a:p>
            <a:r>
              <a:rPr lang="en-GB" dirty="0" smtClean="0">
                <a:latin typeface="Arial" pitchFamily="34" charset="0"/>
                <a:cs typeface="Arial" pitchFamily="34" charset="0"/>
              </a:rPr>
              <a:t>Does it have unique qualities?</a:t>
            </a:r>
          </a:p>
          <a:p>
            <a:r>
              <a:rPr lang="en-GB" dirty="0" smtClean="0">
                <a:latin typeface="Arial" pitchFamily="34" charset="0"/>
                <a:cs typeface="Arial" pitchFamily="34" charset="0"/>
              </a:rPr>
              <a:t>Is it a recognisable industry?</a:t>
            </a:r>
          </a:p>
          <a:p>
            <a:r>
              <a:rPr lang="en-GB" dirty="0" smtClean="0">
                <a:latin typeface="Arial" pitchFamily="34" charset="0"/>
                <a:cs typeface="Arial" pitchFamily="34" charset="0"/>
              </a:rPr>
              <a:t>What other industries is it entangled with?</a:t>
            </a:r>
          </a:p>
          <a:p>
            <a:pPr marL="0" indent="0">
              <a:buNone/>
            </a:pPr>
            <a:r>
              <a:rPr lang="en-GB" dirty="0" smtClean="0">
                <a:latin typeface="Arial" pitchFamily="34" charset="0"/>
                <a:cs typeface="Arial" pitchFamily="34" charset="0"/>
              </a:rPr>
              <a:t>(Tourism, transport, food supply, public service, sport, events, leisure, restaurants, retail……….)</a:t>
            </a:r>
            <a:endParaRPr lang="en-GB" dirty="0">
              <a:latin typeface="Arial" pitchFamily="34" charset="0"/>
              <a:cs typeface="Arial" pitchFamily="34" charset="0"/>
            </a:endParaRPr>
          </a:p>
        </p:txBody>
      </p:sp>
    </p:spTree>
    <p:extLst>
      <p:ext uri="{BB962C8B-B14F-4D97-AF65-F5344CB8AC3E}">
        <p14:creationId xmlns:p14="http://schemas.microsoft.com/office/powerpoint/2010/main" xmlns="" val="308393354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7424"/>
            <a:ext cx="8229600" cy="1805062"/>
          </a:xfrm>
        </p:spPr>
        <p:txBody>
          <a:bodyPr>
            <a:noAutofit/>
          </a:bodyPr>
          <a:lstStyle/>
          <a:p>
            <a:r>
              <a:rPr lang="en-GB" sz="2000" dirty="0" smtClean="0">
                <a:latin typeface="Arial" pitchFamily="34" charset="0"/>
                <a:cs typeface="Arial" pitchFamily="34" charset="0"/>
              </a:rPr>
              <a:t/>
            </a:r>
            <a:br>
              <a:rPr lang="en-GB" sz="2000" dirty="0" smtClean="0">
                <a:latin typeface="Arial" pitchFamily="34" charset="0"/>
                <a:cs typeface="Arial" pitchFamily="34" charset="0"/>
              </a:rPr>
            </a:br>
            <a:r>
              <a:rPr lang="en-GB" sz="2000" dirty="0" smtClean="0">
                <a:latin typeface="Arial" pitchFamily="34" charset="0"/>
                <a:cs typeface="Arial" pitchFamily="34" charset="0"/>
              </a:rPr>
              <a:t>Table 1: British Hospitality Association, the Tourism/Hospitality Venn diagram</a:t>
            </a:r>
            <a:br>
              <a:rPr lang="en-GB" sz="2000" dirty="0" smtClean="0">
                <a:latin typeface="Arial" pitchFamily="34" charset="0"/>
                <a:cs typeface="Arial" pitchFamily="34" charset="0"/>
              </a:rPr>
            </a:br>
            <a:r>
              <a:rPr lang="en-GB" sz="1800" dirty="0" smtClean="0">
                <a:latin typeface="Arial" pitchFamily="34" charset="0"/>
                <a:cs typeface="Arial" pitchFamily="34" charset="0"/>
              </a:rPr>
              <a:t/>
            </a:r>
            <a:br>
              <a:rPr lang="en-GB" sz="1800" dirty="0" smtClean="0">
                <a:latin typeface="Arial" pitchFamily="34" charset="0"/>
                <a:cs typeface="Arial" pitchFamily="34" charset="0"/>
              </a:rPr>
            </a:br>
            <a:r>
              <a:rPr lang="en-GB" sz="1600" dirty="0" smtClean="0">
                <a:latin typeface="Arial" pitchFamily="34" charset="0"/>
                <a:cs typeface="Arial" pitchFamily="34" charset="0"/>
              </a:rPr>
              <a:t>http://bha.org.uk/wp-content/uploads/2013/60862_BHA_mid-term_2013_report.pdf</a:t>
            </a:r>
            <a:endParaRPr lang="en-GB" sz="1600" dirty="0">
              <a:latin typeface="Arial" pitchFamily="34" charset="0"/>
              <a:cs typeface="Arial" pitchFamily="34" charset="0"/>
            </a:endParaRPr>
          </a:p>
        </p:txBody>
      </p:sp>
      <p:sp>
        <p:nvSpPr>
          <p:cNvPr id="3" name="Content Placeholder 2"/>
          <p:cNvSpPr>
            <a:spLocks noGrp="1"/>
          </p:cNvSpPr>
          <p:nvPr>
            <p:ph idx="1"/>
          </p:nvPr>
        </p:nvSpPr>
        <p:spPr/>
        <p:txBody>
          <a:bodyPr/>
          <a:lstStyle/>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rot="16200000">
            <a:off x="2140904" y="-495437"/>
            <a:ext cx="4896543" cy="871296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66170529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3568" y="612845"/>
            <a:ext cx="7704856" cy="4416594"/>
          </a:xfrm>
          <a:prstGeom prst="rect">
            <a:avLst/>
          </a:prstGeom>
        </p:spPr>
        <p:txBody>
          <a:bodyPr wrap="square">
            <a:spAutoFit/>
          </a:bodyPr>
          <a:lstStyle/>
          <a:p>
            <a:endParaRPr lang="en-GB" b="1" dirty="0" smtClean="0"/>
          </a:p>
          <a:p>
            <a:endParaRPr lang="en-GB" b="1" dirty="0" smtClean="0"/>
          </a:p>
          <a:p>
            <a:r>
              <a:rPr lang="en-GB" b="1" dirty="0" smtClean="0"/>
              <a:t>What </a:t>
            </a:r>
            <a:r>
              <a:rPr lang="en-GB" b="1" dirty="0"/>
              <a:t>makes up the hospitality economy?</a:t>
            </a:r>
          </a:p>
          <a:p>
            <a:r>
              <a:rPr lang="en-GB" b="1" dirty="0"/>
              <a:t>• Hotels &amp; related services </a:t>
            </a:r>
            <a:r>
              <a:rPr lang="en-GB" dirty="0"/>
              <a:t>(including camping</a:t>
            </a:r>
          </a:p>
          <a:p>
            <a:r>
              <a:rPr lang="en-GB" dirty="0"/>
              <a:t>grounds and other accommodation)</a:t>
            </a:r>
          </a:p>
          <a:p>
            <a:r>
              <a:rPr lang="en-GB" b="1" dirty="0"/>
              <a:t>• Restaurants &amp; related services </a:t>
            </a:r>
            <a:r>
              <a:rPr lang="en-GB" dirty="0"/>
              <a:t>(including pubs,</a:t>
            </a:r>
          </a:p>
          <a:p>
            <a:r>
              <a:rPr lang="en-GB" dirty="0"/>
              <a:t>takeaway food shops, licensed clubs and motorway</a:t>
            </a:r>
          </a:p>
          <a:p>
            <a:r>
              <a:rPr lang="en-GB" dirty="0"/>
              <a:t>service areas, where hospitality services are the</a:t>
            </a:r>
          </a:p>
          <a:p>
            <a:r>
              <a:rPr lang="en-GB" dirty="0"/>
              <a:t>main activity for the latter)</a:t>
            </a:r>
          </a:p>
          <a:p>
            <a:r>
              <a:rPr lang="en-GB" b="1" dirty="0"/>
              <a:t>• Catering </a:t>
            </a:r>
            <a:r>
              <a:rPr lang="en-GB" dirty="0"/>
              <a:t>(including corporate hospitality/contract</a:t>
            </a:r>
          </a:p>
          <a:p>
            <a:r>
              <a:rPr lang="en-GB" dirty="0"/>
              <a:t>catering to both private clients (for example</a:t>
            </a:r>
          </a:p>
          <a:p>
            <a:r>
              <a:rPr lang="en-GB" dirty="0"/>
              <a:t>airlines) and public sectors clients, and in-house</a:t>
            </a:r>
          </a:p>
          <a:p>
            <a:r>
              <a:rPr lang="en-GB" dirty="0"/>
              <a:t>catering across non-hospitality direct sectors such</a:t>
            </a:r>
          </a:p>
          <a:p>
            <a:r>
              <a:rPr lang="en-GB" dirty="0"/>
              <a:t>as health and education)</a:t>
            </a:r>
          </a:p>
          <a:p>
            <a:r>
              <a:rPr lang="en-GB" b="1" dirty="0"/>
              <a:t>• Event management </a:t>
            </a:r>
            <a:r>
              <a:rPr lang="en-GB" dirty="0"/>
              <a:t>(including conference </a:t>
            </a:r>
            <a:r>
              <a:rPr lang="en-GB" dirty="0" smtClean="0"/>
              <a:t>and exhibition organisers</a:t>
            </a:r>
          </a:p>
          <a:p>
            <a:r>
              <a:rPr lang="en-GB" sz="1100" dirty="0" smtClean="0"/>
              <a:t>http://bha.org.uk/wp-content/uploads/2013/60862_BHA_mid-term_2013_report.pdf</a:t>
            </a:r>
            <a:endParaRPr lang="en-GB" sz="1100" dirty="0"/>
          </a:p>
        </p:txBody>
      </p:sp>
      <p:sp>
        <p:nvSpPr>
          <p:cNvPr id="3" name="Title 2"/>
          <p:cNvSpPr>
            <a:spLocks noGrp="1"/>
          </p:cNvSpPr>
          <p:nvPr>
            <p:ph type="title"/>
          </p:nvPr>
        </p:nvSpPr>
        <p:spPr/>
        <p:txBody>
          <a:bodyPr/>
          <a:lstStyle/>
          <a:p>
            <a:endParaRPr lang="en-GB" dirty="0"/>
          </a:p>
        </p:txBody>
      </p:sp>
      <p:sp>
        <p:nvSpPr>
          <p:cNvPr id="4" name="Content Placeholder 3"/>
          <p:cNvSpPr>
            <a:spLocks noGrp="1"/>
          </p:cNvSpPr>
          <p:nvPr>
            <p:ph idx="1"/>
          </p:nvPr>
        </p:nvSpPr>
        <p:spPr>
          <a:xfrm>
            <a:off x="457200" y="0"/>
            <a:ext cx="8229600" cy="6126163"/>
          </a:xfrm>
        </p:spPr>
        <p:txBody>
          <a:bodyPr/>
          <a:lstStyle/>
          <a:p>
            <a:endParaRPr lang="en-GB" dirty="0"/>
          </a:p>
        </p:txBody>
      </p:sp>
    </p:spTree>
    <p:extLst>
      <p:ext uri="{BB962C8B-B14F-4D97-AF65-F5344CB8AC3E}">
        <p14:creationId xmlns:p14="http://schemas.microsoft.com/office/powerpoint/2010/main" xmlns="" val="127354812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p:cNvPicPr>
          <p:nvPr>
            <p:ph idx="1"/>
          </p:nvPr>
        </p:nvPicPr>
        <p:blipFill>
          <a:blip r:embed="rId3">
            <a:extLst>
              <a:ext uri="{28A0092B-C50C-407E-A947-70E740481C1C}">
                <a14:useLocalDpi xmlns:a14="http://schemas.microsoft.com/office/drawing/2010/main" xmlns="" val="0"/>
              </a:ext>
            </a:extLst>
          </a:blip>
          <a:srcRect/>
          <a:stretch>
            <a:fillRect/>
          </a:stretch>
        </p:blipFill>
        <p:spPr bwMode="auto">
          <a:xfrm>
            <a:off x="-1332656" y="-819472"/>
            <a:ext cx="10009112" cy="7488832"/>
          </a:xfrm>
          <a:prstGeom prst="rect">
            <a:avLst/>
          </a:prstGeom>
          <a:noFill/>
        </p:spPr>
      </p:pic>
    </p:spTree>
    <p:extLst>
      <p:ext uri="{BB962C8B-B14F-4D97-AF65-F5344CB8AC3E}">
        <p14:creationId xmlns:p14="http://schemas.microsoft.com/office/powerpoint/2010/main" xmlns="" val="337802924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000" dirty="0">
                <a:latin typeface="Arial" pitchFamily="34" charset="0"/>
                <a:cs typeface="Arial" pitchFamily="34" charset="0"/>
              </a:rPr>
              <a:t/>
            </a:r>
            <a:br>
              <a:rPr lang="en-GB" sz="2000" dirty="0">
                <a:latin typeface="Arial" pitchFamily="34" charset="0"/>
                <a:cs typeface="Arial" pitchFamily="34" charset="0"/>
              </a:rPr>
            </a:br>
            <a:r>
              <a:rPr lang="en-GB" sz="2000" dirty="0">
                <a:latin typeface="Arial" pitchFamily="34" charset="0"/>
                <a:cs typeface="Arial" pitchFamily="34" charset="0"/>
              </a:rPr>
              <a:t>Lashley, C. &amp; Morrison, A. (2000), </a:t>
            </a:r>
            <a:r>
              <a:rPr lang="en-GB" sz="2000" u="sng" dirty="0">
                <a:latin typeface="Arial" pitchFamily="34" charset="0"/>
                <a:cs typeface="Arial" pitchFamily="34" charset="0"/>
              </a:rPr>
              <a:t>In Search of Hospitality; Theoretical perspectives and debates</a:t>
            </a:r>
            <a:r>
              <a:rPr lang="en-GB" sz="2000" dirty="0">
                <a:latin typeface="Arial" pitchFamily="34" charset="0"/>
                <a:cs typeface="Arial" pitchFamily="34" charset="0"/>
              </a:rPr>
              <a:t>, Butterworth-Heinemann, Oxford. </a:t>
            </a:r>
            <a:r>
              <a:rPr lang="en-GB" sz="1200" dirty="0"/>
              <a:t/>
            </a:r>
            <a:br>
              <a:rPr lang="en-GB" sz="1200" dirty="0"/>
            </a:br>
            <a:r>
              <a:rPr lang="en-GB" sz="1200" dirty="0"/>
              <a:t/>
            </a:r>
            <a:br>
              <a:rPr lang="en-GB" sz="1200" dirty="0"/>
            </a:br>
            <a:endParaRPr lang="en-GB" sz="1200" dirty="0"/>
          </a:p>
        </p:txBody>
      </p:sp>
      <p:sp>
        <p:nvSpPr>
          <p:cNvPr id="3" name="Content Placeholder 2"/>
          <p:cNvSpPr>
            <a:spLocks noGrp="1"/>
          </p:cNvSpPr>
          <p:nvPr>
            <p:ph idx="1"/>
          </p:nvPr>
        </p:nvSpPr>
        <p:spPr/>
        <p:txBody>
          <a:bodyPr>
            <a:normAutofit lnSpcReduction="10000"/>
          </a:bodyPr>
          <a:lstStyle/>
          <a:p>
            <a:pPr marL="0" indent="0">
              <a:buNone/>
            </a:pPr>
            <a:r>
              <a:rPr lang="en-GB" sz="2400" dirty="0" smtClean="0">
                <a:latin typeface="Arial" pitchFamily="34" charset="0"/>
                <a:cs typeface="Arial" pitchFamily="34" charset="0"/>
              </a:rPr>
              <a:t>The three contexts of the Hospitality Industry</a:t>
            </a:r>
          </a:p>
          <a:p>
            <a:pPr marL="0" indent="0">
              <a:buNone/>
            </a:pPr>
            <a:endParaRPr lang="en-GB" sz="2400" dirty="0">
              <a:latin typeface="Arial" pitchFamily="34" charset="0"/>
              <a:cs typeface="Arial" pitchFamily="34" charset="0"/>
            </a:endParaRPr>
          </a:p>
          <a:p>
            <a:pPr marL="457200" indent="-457200">
              <a:buFont typeface="+mj-lt"/>
              <a:buAutoNum type="arabicPeriod"/>
            </a:pPr>
            <a:r>
              <a:rPr lang="en-GB" sz="2400" dirty="0" smtClean="0">
                <a:latin typeface="Arial" pitchFamily="34" charset="0"/>
                <a:cs typeface="Arial" pitchFamily="34" charset="0"/>
              </a:rPr>
              <a:t>Private</a:t>
            </a:r>
          </a:p>
          <a:p>
            <a:pPr marL="457200" indent="-457200">
              <a:buFont typeface="+mj-lt"/>
              <a:buAutoNum type="arabicPeriod"/>
            </a:pPr>
            <a:r>
              <a:rPr lang="en-GB" sz="2400" dirty="0" smtClean="0">
                <a:latin typeface="Arial" pitchFamily="34" charset="0"/>
                <a:cs typeface="Arial" pitchFamily="34" charset="0"/>
              </a:rPr>
              <a:t>Social</a:t>
            </a:r>
          </a:p>
          <a:p>
            <a:pPr marL="457200" indent="-457200">
              <a:buFont typeface="+mj-lt"/>
              <a:buAutoNum type="arabicPeriod"/>
            </a:pPr>
            <a:r>
              <a:rPr lang="en-GB" sz="2400" dirty="0" smtClean="0">
                <a:latin typeface="Arial" pitchFamily="34" charset="0"/>
                <a:cs typeface="Arial" pitchFamily="34" charset="0"/>
              </a:rPr>
              <a:t>Commercial</a:t>
            </a:r>
          </a:p>
          <a:p>
            <a:pPr marL="0" indent="0">
              <a:buNone/>
            </a:pPr>
            <a:endParaRPr lang="en-GB" sz="2400" dirty="0" smtClean="0">
              <a:latin typeface="Arial" pitchFamily="34" charset="0"/>
              <a:cs typeface="Arial" pitchFamily="34" charset="0"/>
            </a:endParaRPr>
          </a:p>
          <a:p>
            <a:pPr marL="0" indent="0">
              <a:buNone/>
            </a:pPr>
            <a:r>
              <a:rPr lang="en-GB" sz="2400" dirty="0" smtClean="0">
                <a:latin typeface="Arial" pitchFamily="34" charset="0"/>
                <a:cs typeface="Arial" pitchFamily="34" charset="0"/>
              </a:rPr>
              <a:t>Perhaps helpful to identify critical responsibilities and the need for resourcing. However the differentiating of contexts and the loss of links with conventional ideas of the definition of the hospitality industry make research problematic.</a:t>
            </a:r>
            <a:endParaRPr lang="en-GB" sz="2400" dirty="0">
              <a:latin typeface="Arial" pitchFamily="34" charset="0"/>
              <a:cs typeface="Arial" pitchFamily="34" charset="0"/>
            </a:endParaRPr>
          </a:p>
        </p:txBody>
      </p:sp>
    </p:spTree>
    <p:extLst>
      <p:ext uri="{BB962C8B-B14F-4D97-AF65-F5344CB8AC3E}">
        <p14:creationId xmlns:p14="http://schemas.microsoft.com/office/powerpoint/2010/main" xmlns="" val="92556642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44624"/>
            <a:ext cx="8229600" cy="1143000"/>
          </a:xfrm>
        </p:spPr>
        <p:txBody>
          <a:bodyPr>
            <a:normAutofit fontScale="90000"/>
          </a:bodyPr>
          <a:lstStyle/>
          <a:p>
            <a:pPr algn="l"/>
            <a:r>
              <a:rPr lang="en-GB" sz="2000" dirty="0" smtClean="0">
                <a:latin typeface="Arial" pitchFamily="34" charset="0"/>
                <a:cs typeface="Arial" pitchFamily="34" charset="0"/>
              </a:rPr>
              <a:t>Table 2: Structure of the Hospitality Industry, adapted from Slattery</a:t>
            </a:r>
            <a:r>
              <a:rPr lang="en-GB" sz="2000" dirty="0">
                <a:latin typeface="Arial" pitchFamily="34" charset="0"/>
                <a:cs typeface="Arial" pitchFamily="34" charset="0"/>
              </a:rPr>
              <a:t> </a:t>
            </a:r>
            <a:r>
              <a:rPr lang="en-GB" sz="2000" dirty="0" smtClean="0">
                <a:latin typeface="Arial" pitchFamily="34" charset="0"/>
                <a:cs typeface="Arial" pitchFamily="34" charset="0"/>
              </a:rPr>
              <a:t>(2003).</a:t>
            </a:r>
            <a:br>
              <a:rPr lang="en-GB" sz="2000" dirty="0" smtClean="0">
                <a:latin typeface="Arial" pitchFamily="34" charset="0"/>
                <a:cs typeface="Arial" pitchFamily="34" charset="0"/>
              </a:rPr>
            </a:br>
            <a:r>
              <a:rPr lang="en-GB" sz="2000" dirty="0" smtClean="0">
                <a:latin typeface="Arial" pitchFamily="34" charset="0"/>
                <a:cs typeface="Arial" pitchFamily="34" charset="0"/>
              </a:rPr>
              <a:t>A more accessible industrial structure, yet its very complexity, makes generalisation difficult</a:t>
            </a:r>
            <a:r>
              <a:rPr lang="en-GB" sz="2000" u="sng" dirty="0" smtClean="0">
                <a:latin typeface="Arial" pitchFamily="34" charset="0"/>
                <a:cs typeface="Arial" pitchFamily="34" charset="0"/>
              </a:rPr>
              <a:t/>
            </a:r>
            <a:br>
              <a:rPr lang="en-GB" sz="2000" u="sng" dirty="0" smtClean="0">
                <a:latin typeface="Arial" pitchFamily="34" charset="0"/>
                <a:cs typeface="Arial" pitchFamily="34" charset="0"/>
              </a:rPr>
            </a:br>
            <a:r>
              <a:rPr lang="en-GB" sz="1200" dirty="0">
                <a:latin typeface="Arial" pitchFamily="34" charset="0"/>
                <a:cs typeface="Arial" pitchFamily="34" charset="0"/>
              </a:rPr>
              <a:t/>
            </a:r>
            <a:br>
              <a:rPr lang="en-GB" sz="1200" dirty="0">
                <a:latin typeface="Arial" pitchFamily="34" charset="0"/>
                <a:cs typeface="Arial" pitchFamily="34" charset="0"/>
              </a:rPr>
            </a:br>
            <a:endParaRPr lang="en-GB" sz="1200" dirty="0">
              <a:latin typeface="Arial" pitchFamily="34" charset="0"/>
              <a:cs typeface="Arial" pitchFamily="34" charset="0"/>
            </a:endParaRPr>
          </a:p>
        </p:txBody>
      </p:sp>
      <p:sp>
        <p:nvSpPr>
          <p:cNvPr id="3" name="Content Placeholder 2"/>
          <p:cNvSpPr>
            <a:spLocks noGrp="1"/>
          </p:cNvSpPr>
          <p:nvPr>
            <p:ph idx="1"/>
          </p:nvPr>
        </p:nvSpPr>
        <p:spPr/>
        <p:txBody>
          <a:bodyPr/>
          <a:lstStyle/>
          <a:p>
            <a:endParaRPr lang="en-GB" dirty="0"/>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rot="16200000">
            <a:off x="1691680" y="-603448"/>
            <a:ext cx="5832648" cy="928903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59846814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itchFamily="34" charset="0"/>
                <a:cs typeface="Arial" pitchFamily="34" charset="0"/>
              </a:rPr>
              <a:t>Current issues</a:t>
            </a:r>
            <a:endParaRPr lang="en-GB" dirty="0">
              <a:latin typeface="Arial" pitchFamily="34" charset="0"/>
              <a:cs typeface="Arial" pitchFamily="34" charset="0"/>
            </a:endParaRPr>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latin typeface="Arial" pitchFamily="34" charset="0"/>
                <a:cs typeface="Arial" pitchFamily="34" charset="0"/>
              </a:rPr>
              <a:t>Concern for people</a:t>
            </a:r>
          </a:p>
          <a:p>
            <a:pPr marL="514350" indent="-514350">
              <a:buFont typeface="+mj-lt"/>
              <a:buAutoNum type="arabicPeriod"/>
            </a:pPr>
            <a:r>
              <a:rPr lang="en-GB" dirty="0" smtClean="0">
                <a:latin typeface="Arial" pitchFamily="34" charset="0"/>
                <a:cs typeface="Arial" pitchFamily="34" charset="0"/>
              </a:rPr>
              <a:t>Organisational structures</a:t>
            </a:r>
          </a:p>
          <a:p>
            <a:pPr marL="514350" indent="-514350">
              <a:buFont typeface="+mj-lt"/>
              <a:buAutoNum type="arabicPeriod"/>
            </a:pPr>
            <a:r>
              <a:rPr lang="en-GB" dirty="0" smtClean="0">
                <a:latin typeface="Arial" pitchFamily="34" charset="0"/>
                <a:cs typeface="Arial" pitchFamily="34" charset="0"/>
              </a:rPr>
              <a:t>International/global pressures</a:t>
            </a:r>
          </a:p>
          <a:p>
            <a:pPr marL="514350" indent="-514350">
              <a:buFont typeface="+mj-lt"/>
              <a:buAutoNum type="arabicPeriod"/>
            </a:pPr>
            <a:r>
              <a:rPr lang="en-GB" dirty="0" smtClean="0">
                <a:latin typeface="Arial" pitchFamily="34" charset="0"/>
                <a:cs typeface="Arial" pitchFamily="34" charset="0"/>
              </a:rPr>
              <a:t>Internet /digital business</a:t>
            </a:r>
          </a:p>
          <a:p>
            <a:pPr marL="514350" indent="-514350">
              <a:buFont typeface="+mj-lt"/>
              <a:buAutoNum type="arabicPeriod"/>
            </a:pPr>
            <a:r>
              <a:rPr lang="en-GB" dirty="0" smtClean="0">
                <a:latin typeface="Arial" pitchFamily="34" charset="0"/>
                <a:cs typeface="Arial" pitchFamily="34" charset="0"/>
              </a:rPr>
              <a:t>Ethics/ Corporate Social Responsibility (CSR)/Sustainability drivers</a:t>
            </a:r>
            <a:endParaRPr lang="en-GB" dirty="0">
              <a:latin typeface="Arial" pitchFamily="34" charset="0"/>
              <a:cs typeface="Arial" pitchFamily="34" charset="0"/>
            </a:endParaRPr>
          </a:p>
        </p:txBody>
      </p:sp>
    </p:spTree>
    <p:extLst>
      <p:ext uri="{BB962C8B-B14F-4D97-AF65-F5344CB8AC3E}">
        <p14:creationId xmlns:p14="http://schemas.microsoft.com/office/powerpoint/2010/main" xmlns="" val="224782730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smtClean="0">
                <a:latin typeface="Arial" pitchFamily="34" charset="0"/>
                <a:cs typeface="Arial" pitchFamily="34" charset="0"/>
              </a:rPr>
              <a:t>1. Concern for people-it’s a people business, managing relationships </a:t>
            </a:r>
            <a:endParaRPr lang="en-GB" sz="3600" dirty="0">
              <a:latin typeface="Arial" pitchFamily="34" charset="0"/>
              <a:cs typeface="Arial" pitchFamily="34" charset="0"/>
            </a:endParaRPr>
          </a:p>
        </p:txBody>
      </p:sp>
      <p:sp>
        <p:nvSpPr>
          <p:cNvPr id="3" name="Content Placeholder 2"/>
          <p:cNvSpPr>
            <a:spLocks noGrp="1"/>
          </p:cNvSpPr>
          <p:nvPr>
            <p:ph idx="1"/>
          </p:nvPr>
        </p:nvSpPr>
        <p:spPr/>
        <p:txBody>
          <a:bodyPr>
            <a:normAutofit fontScale="85000" lnSpcReduction="20000"/>
          </a:bodyPr>
          <a:lstStyle/>
          <a:p>
            <a:r>
              <a:rPr lang="en-GB" dirty="0" smtClean="0">
                <a:latin typeface="Arial" pitchFamily="34" charset="0"/>
                <a:cs typeface="Arial" pitchFamily="34" charset="0"/>
              </a:rPr>
              <a:t>Customers- telling the truth, CRM, value for money, safety, positive experiences</a:t>
            </a:r>
          </a:p>
          <a:p>
            <a:pPr marL="0" indent="0">
              <a:buNone/>
            </a:pPr>
            <a:endParaRPr lang="en-GB" dirty="0" smtClean="0">
              <a:latin typeface="Arial" pitchFamily="34" charset="0"/>
              <a:cs typeface="Arial" pitchFamily="34" charset="0"/>
            </a:endParaRPr>
          </a:p>
          <a:p>
            <a:r>
              <a:rPr lang="en-GB" dirty="0" smtClean="0">
                <a:latin typeface="Arial" pitchFamily="34" charset="0"/>
                <a:cs typeface="Arial" pitchFamily="34" charset="0"/>
              </a:rPr>
              <a:t>Employees- fair wages, communications, leadership, motivation, safety, security, work-life balance</a:t>
            </a:r>
          </a:p>
          <a:p>
            <a:pPr marL="0" indent="0">
              <a:buNone/>
            </a:pPr>
            <a:endParaRPr lang="en-GB" dirty="0" smtClean="0">
              <a:latin typeface="Arial" pitchFamily="34" charset="0"/>
              <a:cs typeface="Arial" pitchFamily="34" charset="0"/>
            </a:endParaRPr>
          </a:p>
          <a:p>
            <a:r>
              <a:rPr lang="en-GB" dirty="0" smtClean="0">
                <a:latin typeface="Arial" pitchFamily="34" charset="0"/>
                <a:cs typeface="Arial" pitchFamily="34" charset="0"/>
              </a:rPr>
              <a:t>Managers- leaders, respect, control, </a:t>
            </a:r>
          </a:p>
          <a:p>
            <a:pPr marL="0" indent="0">
              <a:buNone/>
            </a:pPr>
            <a:endParaRPr lang="en-GB" dirty="0" smtClean="0">
              <a:latin typeface="Arial" pitchFamily="34" charset="0"/>
              <a:cs typeface="Arial" pitchFamily="34" charset="0"/>
            </a:endParaRPr>
          </a:p>
          <a:p>
            <a:r>
              <a:rPr lang="en-GB" dirty="0" smtClean="0">
                <a:latin typeface="Arial" pitchFamily="34" charset="0"/>
                <a:cs typeface="Arial" pitchFamily="34" charset="0"/>
              </a:rPr>
              <a:t>Suppliers- fair trade, security of supply, quality, fair prices</a:t>
            </a:r>
            <a:endParaRPr lang="en-GB" dirty="0">
              <a:latin typeface="Arial" pitchFamily="34" charset="0"/>
              <a:cs typeface="Arial" pitchFamily="34" charset="0"/>
            </a:endParaRPr>
          </a:p>
        </p:txBody>
      </p:sp>
    </p:spTree>
    <p:extLst>
      <p:ext uri="{BB962C8B-B14F-4D97-AF65-F5344CB8AC3E}">
        <p14:creationId xmlns:p14="http://schemas.microsoft.com/office/powerpoint/2010/main" xmlns="" val="353104111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latin typeface="Arial" pitchFamily="34" charset="0"/>
                <a:cs typeface="Arial" pitchFamily="34" charset="0"/>
              </a:rPr>
              <a:t>2. Organisational structures</a:t>
            </a:r>
            <a:endParaRPr lang="en-GB" sz="3600" dirty="0">
              <a:latin typeface="Arial" pitchFamily="34" charset="0"/>
              <a:cs typeface="Arial" pitchFamily="34" charset="0"/>
            </a:endParaRPr>
          </a:p>
        </p:txBody>
      </p:sp>
      <p:sp>
        <p:nvSpPr>
          <p:cNvPr id="3" name="Content Placeholder 2"/>
          <p:cNvSpPr>
            <a:spLocks noGrp="1"/>
          </p:cNvSpPr>
          <p:nvPr>
            <p:ph idx="1"/>
          </p:nvPr>
        </p:nvSpPr>
        <p:spPr/>
        <p:txBody>
          <a:bodyPr/>
          <a:lstStyle/>
          <a:p>
            <a:r>
              <a:rPr lang="en-GB" dirty="0" smtClean="0">
                <a:latin typeface="Arial" pitchFamily="34" charset="0"/>
                <a:cs typeface="Arial" pitchFamily="34" charset="0"/>
              </a:rPr>
              <a:t>Big v Small</a:t>
            </a:r>
          </a:p>
          <a:p>
            <a:r>
              <a:rPr lang="en-GB" dirty="0" smtClean="0">
                <a:latin typeface="Arial" pitchFamily="34" charset="0"/>
                <a:cs typeface="Arial" pitchFamily="34" charset="0"/>
              </a:rPr>
              <a:t>Independent v Chain</a:t>
            </a:r>
          </a:p>
          <a:p>
            <a:r>
              <a:rPr lang="en-GB" dirty="0" smtClean="0">
                <a:latin typeface="Arial" pitchFamily="34" charset="0"/>
                <a:cs typeface="Arial" pitchFamily="34" charset="0"/>
              </a:rPr>
              <a:t>Flat or Hierarchical organisation</a:t>
            </a:r>
          </a:p>
          <a:p>
            <a:r>
              <a:rPr lang="en-GB" dirty="0" smtClean="0">
                <a:latin typeface="Arial" pitchFamily="34" charset="0"/>
                <a:cs typeface="Arial" pitchFamily="34" charset="0"/>
              </a:rPr>
              <a:t>Governance</a:t>
            </a:r>
          </a:p>
          <a:p>
            <a:r>
              <a:rPr lang="en-GB" dirty="0" smtClean="0">
                <a:latin typeface="Arial" pitchFamily="34" charset="0"/>
                <a:cs typeface="Arial" pitchFamily="34" charset="0"/>
              </a:rPr>
              <a:t>Response to criticism and regulation</a:t>
            </a:r>
            <a:endParaRPr lang="en-GB" dirty="0">
              <a:latin typeface="Arial" pitchFamily="34" charset="0"/>
              <a:cs typeface="Arial" pitchFamily="34" charset="0"/>
            </a:endParaRPr>
          </a:p>
        </p:txBody>
      </p:sp>
    </p:spTree>
    <p:extLst>
      <p:ext uri="{BB962C8B-B14F-4D97-AF65-F5344CB8AC3E}">
        <p14:creationId xmlns:p14="http://schemas.microsoft.com/office/powerpoint/2010/main" xmlns="" val="285396383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latin typeface="Arial" pitchFamily="34" charset="0"/>
                <a:cs typeface="Arial" pitchFamily="34" charset="0"/>
              </a:rPr>
              <a:t>3. International/global pressures</a:t>
            </a:r>
            <a:endParaRPr lang="en-GB" sz="3600" dirty="0">
              <a:latin typeface="Arial" pitchFamily="34" charset="0"/>
              <a:cs typeface="Arial" pitchFamily="34" charset="0"/>
            </a:endParaRPr>
          </a:p>
        </p:txBody>
      </p:sp>
      <p:sp>
        <p:nvSpPr>
          <p:cNvPr id="3" name="Content Placeholder 2"/>
          <p:cNvSpPr>
            <a:spLocks noGrp="1"/>
          </p:cNvSpPr>
          <p:nvPr>
            <p:ph idx="1"/>
          </p:nvPr>
        </p:nvSpPr>
        <p:spPr/>
        <p:txBody>
          <a:bodyPr>
            <a:normAutofit lnSpcReduction="10000"/>
          </a:bodyPr>
          <a:lstStyle/>
          <a:p>
            <a:r>
              <a:rPr lang="en-GB" dirty="0" smtClean="0">
                <a:latin typeface="Arial" pitchFamily="34" charset="0"/>
                <a:cs typeface="Arial" pitchFamily="34" charset="0"/>
              </a:rPr>
              <a:t>Wider competition</a:t>
            </a:r>
          </a:p>
          <a:p>
            <a:r>
              <a:rPr lang="en-GB" dirty="0" smtClean="0">
                <a:latin typeface="Arial" pitchFamily="34" charset="0"/>
                <a:cs typeface="Arial" pitchFamily="34" charset="0"/>
              </a:rPr>
              <a:t>Wider supply chain opportunities</a:t>
            </a:r>
          </a:p>
          <a:p>
            <a:r>
              <a:rPr lang="en-GB" dirty="0" smtClean="0">
                <a:latin typeface="Arial" pitchFamily="34" charset="0"/>
                <a:cs typeface="Arial" pitchFamily="34" charset="0"/>
              </a:rPr>
              <a:t>International customers</a:t>
            </a:r>
          </a:p>
          <a:p>
            <a:r>
              <a:rPr lang="en-GB" dirty="0" smtClean="0">
                <a:latin typeface="Arial" pitchFamily="34" charset="0"/>
                <a:cs typeface="Arial" pitchFamily="34" charset="0"/>
              </a:rPr>
              <a:t>International workers</a:t>
            </a:r>
          </a:p>
          <a:p>
            <a:r>
              <a:rPr lang="en-GB" dirty="0" smtClean="0">
                <a:latin typeface="Arial" pitchFamily="34" charset="0"/>
                <a:cs typeface="Arial" pitchFamily="34" charset="0"/>
              </a:rPr>
              <a:t>Clash of cultures</a:t>
            </a:r>
          </a:p>
          <a:p>
            <a:r>
              <a:rPr lang="en-GB" dirty="0" smtClean="0">
                <a:latin typeface="Arial" pitchFamily="34" charset="0"/>
                <a:cs typeface="Arial" pitchFamily="34" charset="0"/>
              </a:rPr>
              <a:t>Impact on local cultures- cultural imperialism?</a:t>
            </a:r>
          </a:p>
          <a:p>
            <a:r>
              <a:rPr lang="en-GB" dirty="0" smtClean="0">
                <a:latin typeface="Arial" pitchFamily="34" charset="0"/>
                <a:cs typeface="Arial" pitchFamily="34" charset="0"/>
              </a:rPr>
              <a:t>Using scarce global resources</a:t>
            </a:r>
          </a:p>
          <a:p>
            <a:endParaRPr lang="en-GB" dirty="0"/>
          </a:p>
        </p:txBody>
      </p:sp>
    </p:spTree>
    <p:extLst>
      <p:ext uri="{BB962C8B-B14F-4D97-AF65-F5344CB8AC3E}">
        <p14:creationId xmlns:p14="http://schemas.microsoft.com/office/powerpoint/2010/main" xmlns="" val="92596052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latin typeface="Arial" pitchFamily="34" charset="0"/>
                <a:cs typeface="Arial" pitchFamily="34" charset="0"/>
              </a:rPr>
              <a:t>4. Internet &amp; digital communications</a:t>
            </a:r>
            <a:endParaRPr lang="en-GB" sz="3600" dirty="0">
              <a:latin typeface="Arial" pitchFamily="34" charset="0"/>
              <a:cs typeface="Arial" pitchFamily="34" charset="0"/>
            </a:endParaRPr>
          </a:p>
        </p:txBody>
      </p:sp>
      <p:sp>
        <p:nvSpPr>
          <p:cNvPr id="3" name="Content Placeholder 2"/>
          <p:cNvSpPr>
            <a:spLocks noGrp="1"/>
          </p:cNvSpPr>
          <p:nvPr>
            <p:ph idx="1"/>
          </p:nvPr>
        </p:nvSpPr>
        <p:spPr/>
        <p:txBody>
          <a:bodyPr>
            <a:normAutofit fontScale="92500" lnSpcReduction="10000"/>
          </a:bodyPr>
          <a:lstStyle/>
          <a:p>
            <a:r>
              <a:rPr lang="en-GB" dirty="0" smtClean="0">
                <a:latin typeface="Arial" pitchFamily="34" charset="0"/>
                <a:cs typeface="Arial" pitchFamily="34" charset="0"/>
              </a:rPr>
              <a:t>Online communications, with customers, workers, suppliers, wider society and government</a:t>
            </a:r>
          </a:p>
          <a:p>
            <a:r>
              <a:rPr lang="en-GB" dirty="0" smtClean="0">
                <a:latin typeface="Arial" pitchFamily="34" charset="0"/>
                <a:cs typeface="Arial" pitchFamily="34" charset="0"/>
              </a:rPr>
              <a:t>Does the virtual fairly reflect the true picture?</a:t>
            </a:r>
          </a:p>
          <a:p>
            <a:r>
              <a:rPr lang="en-GB" dirty="0" smtClean="0">
                <a:latin typeface="Arial" pitchFamily="34" charset="0"/>
                <a:cs typeface="Arial" pitchFamily="34" charset="0"/>
              </a:rPr>
              <a:t>Can we replace conventional relationships with digital ones?</a:t>
            </a:r>
          </a:p>
          <a:p>
            <a:r>
              <a:rPr lang="en-GB" dirty="0" smtClean="0">
                <a:latin typeface="Arial" pitchFamily="34" charset="0"/>
                <a:cs typeface="Arial" pitchFamily="34" charset="0"/>
              </a:rPr>
              <a:t>Security, encryption, ID theft, </a:t>
            </a:r>
          </a:p>
          <a:p>
            <a:r>
              <a:rPr lang="en-GB" dirty="0" smtClean="0">
                <a:latin typeface="Arial" pitchFamily="34" charset="0"/>
                <a:cs typeface="Arial" pitchFamily="34" charset="0"/>
              </a:rPr>
              <a:t>Internet criticism, comparison and unfair competition</a:t>
            </a:r>
            <a:endParaRPr lang="en-GB" dirty="0">
              <a:latin typeface="Arial" pitchFamily="34" charset="0"/>
              <a:cs typeface="Arial" pitchFamily="34" charset="0"/>
            </a:endParaRPr>
          </a:p>
        </p:txBody>
      </p:sp>
    </p:spTree>
    <p:extLst>
      <p:ext uri="{BB962C8B-B14F-4D97-AF65-F5344CB8AC3E}">
        <p14:creationId xmlns:p14="http://schemas.microsoft.com/office/powerpoint/2010/main" xmlns="" val="411593095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latin typeface="Arial" pitchFamily="34" charset="0"/>
                <a:cs typeface="Arial" pitchFamily="34" charset="0"/>
              </a:rPr>
              <a:t> 5. Ethics, CSR and </a:t>
            </a:r>
            <a:r>
              <a:rPr lang="en-GB" sz="3600" dirty="0">
                <a:latin typeface="Arial" pitchFamily="34" charset="0"/>
                <a:cs typeface="Arial" pitchFamily="34" charset="0"/>
              </a:rPr>
              <a:t>S</a:t>
            </a:r>
            <a:r>
              <a:rPr lang="en-GB" sz="3600" dirty="0" smtClean="0">
                <a:latin typeface="Arial" pitchFamily="34" charset="0"/>
                <a:cs typeface="Arial" pitchFamily="34" charset="0"/>
              </a:rPr>
              <a:t>ustainability</a:t>
            </a:r>
            <a:endParaRPr lang="en-GB" sz="3600" dirty="0">
              <a:latin typeface="Arial" pitchFamily="34" charset="0"/>
              <a:cs typeface="Arial" pitchFamily="34" charset="0"/>
            </a:endParaRPr>
          </a:p>
        </p:txBody>
      </p:sp>
      <p:sp>
        <p:nvSpPr>
          <p:cNvPr id="3" name="Content Placeholder 2"/>
          <p:cNvSpPr>
            <a:spLocks noGrp="1"/>
          </p:cNvSpPr>
          <p:nvPr>
            <p:ph idx="1"/>
          </p:nvPr>
        </p:nvSpPr>
        <p:spPr/>
        <p:txBody>
          <a:bodyPr>
            <a:normAutofit fontScale="77500" lnSpcReduction="20000"/>
          </a:bodyPr>
          <a:lstStyle/>
          <a:p>
            <a:pPr marL="0" indent="0">
              <a:buNone/>
            </a:pPr>
            <a:r>
              <a:rPr lang="en-GB" b="1" dirty="0" smtClean="0">
                <a:latin typeface="Arial" pitchFamily="34" charset="0"/>
                <a:cs typeface="Arial" pitchFamily="34" charset="0"/>
              </a:rPr>
              <a:t>Narrow v Broad CSR</a:t>
            </a:r>
          </a:p>
          <a:p>
            <a:pPr marL="0" indent="0">
              <a:buNone/>
            </a:pPr>
            <a:endParaRPr lang="en-GB" dirty="0" smtClean="0">
              <a:latin typeface="Arial" pitchFamily="34" charset="0"/>
              <a:cs typeface="Arial" pitchFamily="34" charset="0"/>
            </a:endParaRPr>
          </a:p>
          <a:p>
            <a:r>
              <a:rPr lang="en-GB" b="1" dirty="0" smtClean="0">
                <a:latin typeface="Arial" pitchFamily="34" charset="0"/>
                <a:cs typeface="Arial" pitchFamily="34" charset="0"/>
              </a:rPr>
              <a:t>Narrow</a:t>
            </a:r>
            <a:r>
              <a:rPr lang="en-GB" dirty="0" smtClean="0">
                <a:latin typeface="Arial" pitchFamily="34" charset="0"/>
                <a:cs typeface="Arial" pitchFamily="34" charset="0"/>
              </a:rPr>
              <a:t>- Milton Friedman, “the business of business is business”- make profit and obey the law. The interests of owners or ‘stockholders’ should be the key concern of managers. </a:t>
            </a:r>
          </a:p>
          <a:p>
            <a:pPr marL="0" indent="0">
              <a:buNone/>
            </a:pPr>
            <a:endParaRPr lang="en-GB" dirty="0" smtClean="0">
              <a:latin typeface="Arial" pitchFamily="34" charset="0"/>
              <a:cs typeface="Arial" pitchFamily="34" charset="0"/>
            </a:endParaRPr>
          </a:p>
          <a:p>
            <a:r>
              <a:rPr lang="en-GB" b="1" dirty="0" smtClean="0">
                <a:latin typeface="Arial" pitchFamily="34" charset="0"/>
                <a:cs typeface="Arial" pitchFamily="34" charset="0"/>
              </a:rPr>
              <a:t>Broad</a:t>
            </a:r>
            <a:r>
              <a:rPr lang="en-GB" dirty="0" smtClean="0">
                <a:latin typeface="Arial" pitchFamily="34" charset="0"/>
                <a:cs typeface="Arial" pitchFamily="34" charset="0"/>
              </a:rPr>
              <a:t>- R. Edward Freeman, society has legitimate claims to demand that business takes into account wider issues, beyond simply making money and obeying the law. Owners are important but other ‘stakeholders’ have a right to be considered when strategy is adopted.</a:t>
            </a:r>
            <a:endParaRPr lang="en-GB" dirty="0">
              <a:latin typeface="Arial" pitchFamily="34" charset="0"/>
              <a:cs typeface="Arial" pitchFamily="34" charset="0"/>
            </a:endParaRPr>
          </a:p>
        </p:txBody>
      </p:sp>
    </p:spTree>
    <p:extLst>
      <p:ext uri="{BB962C8B-B14F-4D97-AF65-F5344CB8AC3E}">
        <p14:creationId xmlns:p14="http://schemas.microsoft.com/office/powerpoint/2010/main" xmlns="" val="187451742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xmlns="" val="679378204"/>
              </p:ext>
            </p:extLst>
          </p:nvPr>
        </p:nvGraphicFramePr>
        <p:xfrm>
          <a:off x="714348" y="1785926"/>
          <a:ext cx="8001057" cy="4500594"/>
        </p:xfrm>
        <a:graphic>
          <a:graphicData uri="http://schemas.openxmlformats.org/drawingml/2006/table">
            <a:tbl>
              <a:tblPr/>
              <a:tblGrid>
                <a:gridCol w="2666442"/>
                <a:gridCol w="2600223"/>
                <a:gridCol w="2734392"/>
              </a:tblGrid>
              <a:tr h="1482506">
                <a:tc>
                  <a:txBody>
                    <a:bodyPr/>
                    <a:lstStyle/>
                    <a:p>
                      <a:pPr algn="ctr">
                        <a:spcAft>
                          <a:spcPts val="0"/>
                        </a:spcAft>
                      </a:pP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spcAft>
                          <a:spcPts val="0"/>
                        </a:spcAft>
                      </a:pPr>
                      <a:endParaRPr lang="en-GB" sz="2000" dirty="0">
                        <a:latin typeface="Arial" pitchFamily="34" charset="0"/>
                        <a:ea typeface="Calibri"/>
                        <a:cs typeface="Arial" pitchFamily="34" charset="0"/>
                      </a:endParaRPr>
                    </a:p>
                    <a:p>
                      <a:pPr algn="ctr">
                        <a:spcAft>
                          <a:spcPts val="0"/>
                        </a:spcAft>
                      </a:pPr>
                      <a:r>
                        <a:rPr lang="en-GB" sz="2000" b="1" dirty="0">
                          <a:latin typeface="Arial" pitchFamily="34" charset="0"/>
                          <a:ea typeface="Calibri"/>
                          <a:cs typeface="Arial" pitchFamily="34" charset="0"/>
                        </a:rPr>
                        <a:t>Ethical</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spcAft>
                          <a:spcPts val="0"/>
                        </a:spcAft>
                      </a:pPr>
                      <a:endParaRPr lang="en-GB" sz="2000" dirty="0">
                        <a:latin typeface="Arial" pitchFamily="34" charset="0"/>
                        <a:ea typeface="Calibri"/>
                        <a:cs typeface="Arial" pitchFamily="34" charset="0"/>
                      </a:endParaRPr>
                    </a:p>
                    <a:p>
                      <a:pPr algn="ctr">
                        <a:spcAft>
                          <a:spcPts val="0"/>
                        </a:spcAft>
                      </a:pPr>
                      <a:r>
                        <a:rPr lang="en-GB" sz="2000" b="1" dirty="0">
                          <a:latin typeface="Arial" pitchFamily="34" charset="0"/>
                          <a:ea typeface="Calibri"/>
                          <a:cs typeface="Arial" pitchFamily="34" charset="0"/>
                        </a:rPr>
                        <a:t>Unethical</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r>
              <a:tr h="1509044">
                <a:tc>
                  <a:txBody>
                    <a:bodyPr/>
                    <a:lstStyle/>
                    <a:p>
                      <a:pPr algn="ctr">
                        <a:spcAft>
                          <a:spcPts val="0"/>
                        </a:spcAft>
                      </a:pPr>
                      <a:endParaRPr lang="en-GB" sz="2000" dirty="0">
                        <a:latin typeface="Arial" pitchFamily="34" charset="0"/>
                        <a:ea typeface="Calibri"/>
                        <a:cs typeface="Arial" pitchFamily="34" charset="0"/>
                      </a:endParaRPr>
                    </a:p>
                    <a:p>
                      <a:pPr algn="ctr">
                        <a:spcAft>
                          <a:spcPts val="0"/>
                        </a:spcAft>
                      </a:pPr>
                      <a:r>
                        <a:rPr lang="en-GB" sz="2000" b="1" dirty="0">
                          <a:latin typeface="Arial" pitchFamily="34" charset="0"/>
                          <a:ea typeface="Calibri"/>
                          <a:cs typeface="Arial" pitchFamily="34" charset="0"/>
                        </a:rPr>
                        <a:t>Legal</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marL="342900" lvl="0" indent="-342900">
                        <a:lnSpc>
                          <a:spcPct val="115000"/>
                        </a:lnSpc>
                        <a:spcAft>
                          <a:spcPts val="0"/>
                        </a:spcAft>
                        <a:buFont typeface="+mj-lt"/>
                        <a:buAutoNum type="arabicPeriod"/>
                      </a:pPr>
                      <a:r>
                        <a:rPr lang="en-GB" sz="2000" dirty="0" smtClean="0">
                          <a:latin typeface="Arial" pitchFamily="34" charset="0"/>
                          <a:ea typeface="Calibri"/>
                          <a:cs typeface="Arial" pitchFamily="34" charset="0"/>
                        </a:rPr>
                        <a:t>Angelic behaviour.</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mj-lt"/>
                        <a:buNone/>
                      </a:pPr>
                      <a:r>
                        <a:rPr lang="en-GB" sz="2000" dirty="0" smtClean="0">
                          <a:latin typeface="Arial" pitchFamily="34" charset="0"/>
                          <a:ea typeface="Calibri"/>
                          <a:cs typeface="Arial" pitchFamily="34" charset="0"/>
                        </a:rPr>
                        <a:t>2. Can be very profitable.</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509044">
                <a:tc>
                  <a:txBody>
                    <a:bodyPr/>
                    <a:lstStyle/>
                    <a:p>
                      <a:pPr algn="ctr">
                        <a:spcAft>
                          <a:spcPts val="0"/>
                        </a:spcAft>
                      </a:pPr>
                      <a:endParaRPr lang="en-GB" sz="2000" dirty="0">
                        <a:latin typeface="Arial" pitchFamily="34" charset="0"/>
                        <a:ea typeface="Calibri"/>
                        <a:cs typeface="Arial" pitchFamily="34" charset="0"/>
                      </a:endParaRPr>
                    </a:p>
                    <a:p>
                      <a:pPr algn="ctr">
                        <a:spcAft>
                          <a:spcPts val="0"/>
                        </a:spcAft>
                      </a:pPr>
                      <a:r>
                        <a:rPr lang="en-GB" sz="2000" b="1" dirty="0">
                          <a:latin typeface="Arial" pitchFamily="34" charset="0"/>
                          <a:ea typeface="Calibri"/>
                          <a:cs typeface="Arial" pitchFamily="34" charset="0"/>
                        </a:rPr>
                        <a:t>Illegal</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marL="342900" lvl="0" indent="-342900">
                        <a:lnSpc>
                          <a:spcPct val="115000"/>
                        </a:lnSpc>
                        <a:spcAft>
                          <a:spcPts val="0"/>
                        </a:spcAft>
                        <a:buFont typeface="+mj-lt"/>
                        <a:buNone/>
                      </a:pPr>
                      <a:r>
                        <a:rPr lang="en-GB" sz="2000" dirty="0" smtClean="0">
                          <a:latin typeface="Arial" pitchFamily="34" charset="0"/>
                          <a:ea typeface="Calibri"/>
                          <a:cs typeface="Arial" pitchFamily="34" charset="0"/>
                        </a:rPr>
                        <a:t>3. Can be the policy of the defenders of human rights.</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mj-lt"/>
                        <a:buNone/>
                      </a:pPr>
                      <a:r>
                        <a:rPr lang="en-GB" sz="2000" dirty="0" smtClean="0">
                          <a:latin typeface="Arial" pitchFamily="34" charset="0"/>
                          <a:ea typeface="Calibri"/>
                          <a:cs typeface="Arial" pitchFamily="34" charset="0"/>
                        </a:rPr>
                        <a:t>4. Devilish behaviour. </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1025" name="Rectangle 1"/>
          <p:cNvSpPr>
            <a:spLocks noChangeArrowheads="1"/>
          </p:cNvSpPr>
          <p:nvPr/>
        </p:nvSpPr>
        <p:spPr bwMode="auto">
          <a:xfrm>
            <a:off x="642910" y="569834"/>
            <a:ext cx="8143932" cy="120032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i="0" u="none" strike="noStrike" cap="none" normalizeH="0" baseline="0" dirty="0" smtClean="0">
                <a:ln>
                  <a:noFill/>
                </a:ln>
                <a:solidFill>
                  <a:schemeClr val="tx1"/>
                </a:solidFill>
                <a:effectLst/>
                <a:latin typeface="Arial" pitchFamily="34" charset="0"/>
                <a:ea typeface="Calibri" pitchFamily="34" charset="0"/>
                <a:cs typeface="Arial" pitchFamily="34" charset="0"/>
              </a:rPr>
              <a:t>Table 3: Ethical –Legal interrelationships adapted from Henderson (1982):</a:t>
            </a:r>
            <a:r>
              <a:rPr kumimoji="0" lang="en-GB" sz="2400" i="0" u="none" strike="noStrike" cap="none" normalizeH="0" dirty="0" smtClean="0">
                <a:ln>
                  <a:noFill/>
                </a:ln>
                <a:solidFill>
                  <a:schemeClr val="tx1"/>
                </a:solidFill>
                <a:effectLst/>
                <a:latin typeface="Arial" pitchFamily="34" charset="0"/>
                <a:ea typeface="Calibri" pitchFamily="34" charset="0"/>
                <a:cs typeface="Arial" pitchFamily="34" charset="0"/>
              </a:rPr>
              <a:t> Can you think of examples?</a:t>
            </a:r>
            <a:endParaRPr kumimoji="0" lang="en-GB" sz="240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xmlns="" val="102836670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xmlns="" val="3079850680"/>
              </p:ext>
            </p:extLst>
          </p:nvPr>
        </p:nvGraphicFramePr>
        <p:xfrm>
          <a:off x="714348" y="1785926"/>
          <a:ext cx="8001057" cy="4744150"/>
        </p:xfrm>
        <a:graphic>
          <a:graphicData uri="http://schemas.openxmlformats.org/drawingml/2006/table">
            <a:tbl>
              <a:tblPr/>
              <a:tblGrid>
                <a:gridCol w="2666442"/>
                <a:gridCol w="2600223"/>
                <a:gridCol w="2734392"/>
              </a:tblGrid>
              <a:tr h="1482506">
                <a:tc>
                  <a:txBody>
                    <a:bodyPr/>
                    <a:lstStyle/>
                    <a:p>
                      <a:pPr algn="ctr">
                        <a:spcAft>
                          <a:spcPts val="0"/>
                        </a:spcAft>
                      </a:pP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spcAft>
                          <a:spcPts val="0"/>
                        </a:spcAft>
                      </a:pPr>
                      <a:endParaRPr lang="en-GB" sz="2000" dirty="0">
                        <a:latin typeface="Arial" pitchFamily="34" charset="0"/>
                        <a:ea typeface="Calibri"/>
                        <a:cs typeface="Arial" pitchFamily="34" charset="0"/>
                      </a:endParaRPr>
                    </a:p>
                    <a:p>
                      <a:pPr algn="ctr">
                        <a:spcAft>
                          <a:spcPts val="0"/>
                        </a:spcAft>
                      </a:pPr>
                      <a:r>
                        <a:rPr lang="en-GB" sz="2000" b="1" dirty="0">
                          <a:latin typeface="Arial" pitchFamily="34" charset="0"/>
                          <a:ea typeface="Calibri"/>
                          <a:cs typeface="Arial" pitchFamily="34" charset="0"/>
                        </a:rPr>
                        <a:t>Ethical</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spcAft>
                          <a:spcPts val="0"/>
                        </a:spcAft>
                      </a:pPr>
                      <a:endParaRPr lang="en-GB" sz="2000" dirty="0">
                        <a:latin typeface="Arial" pitchFamily="34" charset="0"/>
                        <a:ea typeface="Calibri"/>
                        <a:cs typeface="Arial" pitchFamily="34" charset="0"/>
                      </a:endParaRPr>
                    </a:p>
                    <a:p>
                      <a:pPr algn="ctr">
                        <a:spcAft>
                          <a:spcPts val="0"/>
                        </a:spcAft>
                      </a:pPr>
                      <a:r>
                        <a:rPr lang="en-GB" sz="2000" b="1" dirty="0">
                          <a:latin typeface="Arial" pitchFamily="34" charset="0"/>
                          <a:ea typeface="Calibri"/>
                          <a:cs typeface="Arial" pitchFamily="34" charset="0"/>
                        </a:rPr>
                        <a:t>Unethical</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r>
              <a:tr h="1509044">
                <a:tc>
                  <a:txBody>
                    <a:bodyPr/>
                    <a:lstStyle/>
                    <a:p>
                      <a:pPr algn="ctr">
                        <a:spcAft>
                          <a:spcPts val="0"/>
                        </a:spcAft>
                      </a:pPr>
                      <a:endParaRPr lang="en-GB" sz="2000" dirty="0">
                        <a:latin typeface="Arial" pitchFamily="34" charset="0"/>
                        <a:ea typeface="Calibri"/>
                        <a:cs typeface="Arial" pitchFamily="34" charset="0"/>
                      </a:endParaRPr>
                    </a:p>
                    <a:p>
                      <a:pPr algn="ctr">
                        <a:spcAft>
                          <a:spcPts val="0"/>
                        </a:spcAft>
                      </a:pPr>
                      <a:r>
                        <a:rPr lang="en-GB" sz="2000" b="1" dirty="0">
                          <a:latin typeface="Arial" pitchFamily="34" charset="0"/>
                          <a:ea typeface="Calibri"/>
                          <a:cs typeface="Arial" pitchFamily="34" charset="0"/>
                        </a:rPr>
                        <a:t>Legal</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marL="342900" lvl="0" indent="-342900">
                        <a:lnSpc>
                          <a:spcPct val="115000"/>
                        </a:lnSpc>
                        <a:spcAft>
                          <a:spcPts val="0"/>
                        </a:spcAft>
                        <a:buFont typeface="+mj-lt"/>
                        <a:buAutoNum type="arabicPeriod"/>
                      </a:pPr>
                      <a:r>
                        <a:rPr lang="en-GB" sz="2000" dirty="0" smtClean="0">
                          <a:latin typeface="Arial" pitchFamily="34" charset="0"/>
                          <a:ea typeface="Calibri"/>
                          <a:cs typeface="Arial" pitchFamily="34" charset="0"/>
                        </a:rPr>
                        <a:t>Serving</a:t>
                      </a:r>
                      <a:r>
                        <a:rPr lang="en-GB" sz="2000" baseline="0" dirty="0" smtClean="0">
                          <a:latin typeface="Arial" pitchFamily="34" charset="0"/>
                          <a:ea typeface="Calibri"/>
                          <a:cs typeface="Arial" pitchFamily="34" charset="0"/>
                        </a:rPr>
                        <a:t> champagne and caviar to RESTO students after this session.</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mj-lt"/>
                        <a:buNone/>
                      </a:pPr>
                      <a:r>
                        <a:rPr lang="en-GB" sz="2000" dirty="0" smtClean="0">
                          <a:latin typeface="Arial" pitchFamily="34" charset="0"/>
                          <a:ea typeface="Calibri"/>
                          <a:cs typeface="Arial" pitchFamily="34" charset="0"/>
                        </a:rPr>
                        <a:t>2.   Purchasing minced meat from wholesalers, </a:t>
                      </a:r>
                      <a:r>
                        <a:rPr lang="en-GB" sz="2000" dirty="0">
                          <a:latin typeface="Arial" pitchFamily="34" charset="0"/>
                          <a:ea typeface="Calibri"/>
                          <a:cs typeface="Arial" pitchFamily="34" charset="0"/>
                        </a:rPr>
                        <a:t>but never </a:t>
                      </a:r>
                      <a:r>
                        <a:rPr lang="en-GB" sz="2000" dirty="0" smtClean="0">
                          <a:latin typeface="Arial" pitchFamily="34" charset="0"/>
                          <a:ea typeface="Calibri"/>
                          <a:cs typeface="Arial" pitchFamily="34" charset="0"/>
                        </a:rPr>
                        <a:t>checking suppliers.</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509044">
                <a:tc>
                  <a:txBody>
                    <a:bodyPr/>
                    <a:lstStyle/>
                    <a:p>
                      <a:pPr algn="ctr">
                        <a:spcAft>
                          <a:spcPts val="0"/>
                        </a:spcAft>
                      </a:pPr>
                      <a:endParaRPr lang="en-GB" sz="2000" dirty="0">
                        <a:latin typeface="Arial" pitchFamily="34" charset="0"/>
                        <a:ea typeface="Calibri"/>
                        <a:cs typeface="Arial" pitchFamily="34" charset="0"/>
                      </a:endParaRPr>
                    </a:p>
                    <a:p>
                      <a:pPr algn="ctr">
                        <a:spcAft>
                          <a:spcPts val="0"/>
                        </a:spcAft>
                      </a:pPr>
                      <a:r>
                        <a:rPr lang="en-GB" sz="2000" b="1" dirty="0">
                          <a:latin typeface="Arial" pitchFamily="34" charset="0"/>
                          <a:ea typeface="Calibri"/>
                          <a:cs typeface="Arial" pitchFamily="34" charset="0"/>
                        </a:rPr>
                        <a:t>Illegal</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marL="342900" lvl="0" indent="-342900">
                        <a:lnSpc>
                          <a:spcPct val="115000"/>
                        </a:lnSpc>
                        <a:spcAft>
                          <a:spcPts val="0"/>
                        </a:spcAft>
                        <a:buFont typeface="+mj-lt"/>
                        <a:buNone/>
                      </a:pPr>
                      <a:r>
                        <a:rPr lang="en-GB" sz="2000" dirty="0" smtClean="0">
                          <a:latin typeface="Arial" pitchFamily="34" charset="0"/>
                          <a:ea typeface="Calibri"/>
                          <a:cs typeface="Arial" pitchFamily="34" charset="0"/>
                        </a:rPr>
                        <a:t>3.   Not </a:t>
                      </a:r>
                      <a:r>
                        <a:rPr lang="en-GB" sz="2000" dirty="0">
                          <a:latin typeface="Arial" pitchFamily="34" charset="0"/>
                          <a:ea typeface="Calibri"/>
                          <a:cs typeface="Arial" pitchFamily="34" charset="0"/>
                        </a:rPr>
                        <a:t>employing </a:t>
                      </a:r>
                      <a:r>
                        <a:rPr lang="en-GB" sz="2000" dirty="0" smtClean="0">
                          <a:latin typeface="Arial" pitchFamily="34" charset="0"/>
                          <a:ea typeface="Calibri"/>
                          <a:cs typeface="Arial" pitchFamily="34" charset="0"/>
                        </a:rPr>
                        <a:t>a</a:t>
                      </a:r>
                      <a:r>
                        <a:rPr lang="en-GB" sz="2000" baseline="0" dirty="0" smtClean="0">
                          <a:latin typeface="Arial" pitchFamily="34" charset="0"/>
                          <a:ea typeface="Calibri"/>
                          <a:cs typeface="Arial" pitchFamily="34" charset="0"/>
                        </a:rPr>
                        <a:t> Swedish waiter in an authentic Finnish restaurant.</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mj-lt"/>
                        <a:buNone/>
                      </a:pPr>
                      <a:r>
                        <a:rPr lang="en-GB" sz="2000" dirty="0" smtClean="0">
                          <a:latin typeface="Arial" pitchFamily="34" charset="0"/>
                          <a:ea typeface="Calibri"/>
                          <a:cs typeface="Arial" pitchFamily="34" charset="0"/>
                        </a:rPr>
                        <a:t>4.  </a:t>
                      </a:r>
                      <a:r>
                        <a:rPr lang="en-GB" sz="2000" baseline="0" dirty="0" smtClean="0">
                          <a:latin typeface="Arial" pitchFamily="34" charset="0"/>
                          <a:ea typeface="Calibri"/>
                          <a:cs typeface="Arial" pitchFamily="34" charset="0"/>
                        </a:rPr>
                        <a:t> </a:t>
                      </a:r>
                      <a:r>
                        <a:rPr lang="en-GB" sz="2000" dirty="0" smtClean="0">
                          <a:latin typeface="Arial" pitchFamily="34" charset="0"/>
                          <a:ea typeface="Calibri"/>
                          <a:cs typeface="Arial" pitchFamily="34" charset="0"/>
                        </a:rPr>
                        <a:t>Serving </a:t>
                      </a:r>
                      <a:r>
                        <a:rPr lang="en-GB" sz="2000" dirty="0">
                          <a:latin typeface="Arial" pitchFamily="34" charset="0"/>
                          <a:ea typeface="Calibri"/>
                          <a:cs typeface="Arial" pitchFamily="34" charset="0"/>
                        </a:rPr>
                        <a:t>alcohol  to underage drinkers in a family friendly </a:t>
                      </a:r>
                      <a:r>
                        <a:rPr lang="en-GB" sz="2000" dirty="0" smtClean="0">
                          <a:latin typeface="Arial" pitchFamily="34" charset="0"/>
                          <a:ea typeface="Calibri"/>
                          <a:cs typeface="Arial" pitchFamily="34" charset="0"/>
                        </a:rPr>
                        <a:t>pub.</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1025" name="Rectangle 1"/>
          <p:cNvSpPr>
            <a:spLocks noChangeArrowheads="1"/>
          </p:cNvSpPr>
          <p:nvPr/>
        </p:nvSpPr>
        <p:spPr bwMode="auto">
          <a:xfrm>
            <a:off x="642910" y="569834"/>
            <a:ext cx="8143932" cy="120032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i="0" u="none" strike="noStrike" cap="none" normalizeH="0" baseline="0" dirty="0" smtClean="0">
                <a:ln>
                  <a:noFill/>
                </a:ln>
                <a:solidFill>
                  <a:schemeClr val="tx1"/>
                </a:solidFill>
                <a:effectLst/>
                <a:latin typeface="Arial" pitchFamily="34" charset="0"/>
                <a:ea typeface="Calibri" pitchFamily="34" charset="0"/>
                <a:cs typeface="Arial" pitchFamily="34" charset="0"/>
              </a:rPr>
              <a:t>Table 4: Ethical –Legal interrelationships,</a:t>
            </a:r>
            <a:r>
              <a:rPr kumimoji="0" lang="en-GB" sz="2400" i="0" u="none" strike="noStrike" cap="none" normalizeH="0" dirty="0" smtClean="0">
                <a:ln>
                  <a:noFill/>
                </a:ln>
                <a:solidFill>
                  <a:schemeClr val="tx1"/>
                </a:solidFill>
                <a:effectLst/>
                <a:latin typeface="Arial" pitchFamily="34" charset="0"/>
                <a:ea typeface="Calibri" pitchFamily="34" charset="0"/>
                <a:cs typeface="Arial" pitchFamily="34" charset="0"/>
              </a:rPr>
              <a:t> hospitality examples. Could you find these in practice?</a:t>
            </a:r>
            <a:endParaRPr kumimoji="0" lang="en-GB" sz="240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xmlns="" val="102836670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xmlns="" val="1562073713"/>
              </p:ext>
            </p:extLst>
          </p:nvPr>
        </p:nvGraphicFramePr>
        <p:xfrm>
          <a:off x="642910" y="1214422"/>
          <a:ext cx="7929618" cy="5000660"/>
        </p:xfrm>
        <a:graphic>
          <a:graphicData uri="http://schemas.openxmlformats.org/drawingml/2006/table">
            <a:tbl>
              <a:tblPr/>
              <a:tblGrid>
                <a:gridCol w="2642634"/>
                <a:gridCol w="2643492"/>
                <a:gridCol w="2643492"/>
              </a:tblGrid>
              <a:tr h="781353">
                <a:tc>
                  <a:txBody>
                    <a:bodyPr/>
                    <a:lstStyle/>
                    <a:p>
                      <a:pPr algn="ctr">
                        <a:spcAft>
                          <a:spcPts val="0"/>
                        </a:spcAft>
                      </a:pP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spcAft>
                          <a:spcPts val="0"/>
                        </a:spcAft>
                      </a:pPr>
                      <a:endParaRPr lang="en-GB" sz="2000" dirty="0">
                        <a:latin typeface="Arial" pitchFamily="34" charset="0"/>
                        <a:ea typeface="Calibri"/>
                        <a:cs typeface="Arial" pitchFamily="34" charset="0"/>
                      </a:endParaRPr>
                    </a:p>
                    <a:p>
                      <a:pPr algn="ctr">
                        <a:spcAft>
                          <a:spcPts val="0"/>
                        </a:spcAft>
                      </a:pPr>
                      <a:r>
                        <a:rPr lang="en-GB" sz="2000" b="1" dirty="0">
                          <a:latin typeface="Arial" pitchFamily="34" charset="0"/>
                          <a:ea typeface="Calibri"/>
                          <a:cs typeface="Arial" pitchFamily="34" charset="0"/>
                        </a:rPr>
                        <a:t>Ethical</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spcAft>
                          <a:spcPts val="0"/>
                        </a:spcAft>
                      </a:pPr>
                      <a:endParaRPr lang="en-GB" sz="2000" dirty="0">
                        <a:latin typeface="Arial" pitchFamily="34" charset="0"/>
                        <a:ea typeface="Calibri"/>
                        <a:cs typeface="Arial" pitchFamily="34" charset="0"/>
                      </a:endParaRPr>
                    </a:p>
                    <a:p>
                      <a:pPr algn="ctr">
                        <a:spcAft>
                          <a:spcPts val="0"/>
                        </a:spcAft>
                      </a:pPr>
                      <a:r>
                        <a:rPr lang="en-GB" sz="2000" b="1" dirty="0">
                          <a:latin typeface="Arial" pitchFamily="34" charset="0"/>
                          <a:ea typeface="Calibri"/>
                          <a:cs typeface="Arial" pitchFamily="34" charset="0"/>
                        </a:rPr>
                        <a:t>Unethical</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r>
              <a:tr h="2344059">
                <a:tc>
                  <a:txBody>
                    <a:bodyPr/>
                    <a:lstStyle/>
                    <a:p>
                      <a:pPr algn="ctr">
                        <a:spcAft>
                          <a:spcPts val="0"/>
                        </a:spcAft>
                      </a:pPr>
                      <a:endParaRPr lang="en-GB" sz="2000" dirty="0">
                        <a:latin typeface="Arial" pitchFamily="34" charset="0"/>
                        <a:ea typeface="Calibri"/>
                        <a:cs typeface="Arial" pitchFamily="34" charset="0"/>
                      </a:endParaRPr>
                    </a:p>
                    <a:p>
                      <a:pPr algn="ctr">
                        <a:spcAft>
                          <a:spcPts val="0"/>
                        </a:spcAft>
                      </a:pPr>
                      <a:r>
                        <a:rPr lang="en-GB" sz="2000" b="1" dirty="0">
                          <a:latin typeface="Arial" pitchFamily="34" charset="0"/>
                          <a:ea typeface="Calibri"/>
                          <a:cs typeface="Arial" pitchFamily="34" charset="0"/>
                        </a:rPr>
                        <a:t>Profitable</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marL="342900" lvl="0" indent="-342900">
                        <a:lnSpc>
                          <a:spcPct val="115000"/>
                        </a:lnSpc>
                        <a:spcAft>
                          <a:spcPts val="0"/>
                        </a:spcAft>
                        <a:buFont typeface="+mj-lt"/>
                        <a:buAutoNum type="arabicPeriod"/>
                      </a:pPr>
                      <a:r>
                        <a:rPr lang="en-GB" sz="2000" dirty="0" smtClean="0">
                          <a:latin typeface="Arial" pitchFamily="34" charset="0"/>
                          <a:ea typeface="Calibri"/>
                          <a:cs typeface="Arial" pitchFamily="34" charset="0"/>
                        </a:rPr>
                        <a:t>“Good ethics</a:t>
                      </a:r>
                      <a:r>
                        <a:rPr lang="en-GB" sz="2000" baseline="0" dirty="0" smtClean="0">
                          <a:latin typeface="Arial" pitchFamily="34" charset="0"/>
                          <a:ea typeface="Calibri"/>
                          <a:cs typeface="Arial" pitchFamily="34" charset="0"/>
                        </a:rPr>
                        <a:t> is good business”.</a:t>
                      </a:r>
                    </a:p>
                    <a:p>
                      <a:pPr marL="0" lvl="0" indent="0">
                        <a:lnSpc>
                          <a:spcPct val="115000"/>
                        </a:lnSpc>
                        <a:spcAft>
                          <a:spcPts val="0"/>
                        </a:spcAft>
                        <a:buFont typeface="+mj-lt"/>
                        <a:buNone/>
                      </a:pPr>
                      <a:endParaRPr lang="en-GB" sz="2000" baseline="0" dirty="0" smtClean="0">
                        <a:latin typeface="Arial" pitchFamily="34" charset="0"/>
                        <a:ea typeface="Calibri"/>
                        <a:cs typeface="Arial" pitchFamily="34" charset="0"/>
                      </a:endParaRPr>
                    </a:p>
                    <a:p>
                      <a:pPr marL="0" lvl="0" indent="0">
                        <a:lnSpc>
                          <a:spcPct val="115000"/>
                        </a:lnSpc>
                        <a:spcAft>
                          <a:spcPts val="0"/>
                        </a:spcAft>
                        <a:buFont typeface="+mj-lt"/>
                        <a:buNone/>
                      </a:pPr>
                      <a:r>
                        <a:rPr lang="en-GB" sz="2000" baseline="0" dirty="0" smtClean="0">
                          <a:latin typeface="Arial" pitchFamily="34" charset="0"/>
                          <a:ea typeface="Calibri"/>
                          <a:cs typeface="Arial" pitchFamily="34" charset="0"/>
                        </a:rPr>
                        <a:t>Should do this unless there is ignorance or bad motives.</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mj-lt"/>
                        <a:buNone/>
                      </a:pPr>
                      <a:r>
                        <a:rPr lang="en-GB" sz="2000" dirty="0" smtClean="0">
                          <a:latin typeface="Arial" pitchFamily="34" charset="0"/>
                          <a:ea typeface="Calibri"/>
                          <a:cs typeface="Arial" pitchFamily="34" charset="0"/>
                        </a:rPr>
                        <a:t>2.  Risky</a:t>
                      </a:r>
                      <a:r>
                        <a:rPr lang="en-GB" sz="2000" baseline="0" dirty="0" smtClean="0">
                          <a:latin typeface="Arial" pitchFamily="34" charset="0"/>
                          <a:ea typeface="Calibri"/>
                          <a:cs typeface="Arial" pitchFamily="34" charset="0"/>
                        </a:rPr>
                        <a:t> but may be worth taking a chance, especially if there is little regulation or scrutiny.</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75248">
                <a:tc>
                  <a:txBody>
                    <a:bodyPr/>
                    <a:lstStyle/>
                    <a:p>
                      <a:pPr algn="ctr">
                        <a:spcAft>
                          <a:spcPts val="0"/>
                        </a:spcAft>
                      </a:pPr>
                      <a:endParaRPr lang="en-GB" sz="2000" dirty="0">
                        <a:latin typeface="Arial" pitchFamily="34" charset="0"/>
                        <a:ea typeface="Calibri"/>
                        <a:cs typeface="Arial" pitchFamily="34" charset="0"/>
                      </a:endParaRPr>
                    </a:p>
                    <a:p>
                      <a:pPr algn="ctr">
                        <a:spcAft>
                          <a:spcPts val="0"/>
                        </a:spcAft>
                      </a:pPr>
                      <a:r>
                        <a:rPr lang="en-GB" sz="2000" b="1" dirty="0">
                          <a:latin typeface="Arial" pitchFamily="34" charset="0"/>
                          <a:ea typeface="Calibri"/>
                          <a:cs typeface="Arial" pitchFamily="34" charset="0"/>
                        </a:rPr>
                        <a:t>Unprofitable</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marL="342900" lvl="0" indent="-342900">
                        <a:lnSpc>
                          <a:spcPct val="115000"/>
                        </a:lnSpc>
                        <a:spcAft>
                          <a:spcPts val="0"/>
                        </a:spcAft>
                        <a:buFont typeface="+mj-lt"/>
                        <a:buNone/>
                      </a:pPr>
                      <a:r>
                        <a:rPr lang="en-GB" sz="2000" dirty="0" smtClean="0">
                          <a:latin typeface="Arial" pitchFamily="34" charset="0"/>
                          <a:ea typeface="Calibri"/>
                          <a:cs typeface="Arial" pitchFamily="34" charset="0"/>
                        </a:rPr>
                        <a:t>3.  The</a:t>
                      </a:r>
                      <a:r>
                        <a:rPr lang="en-GB" sz="2000" baseline="0" dirty="0" smtClean="0">
                          <a:latin typeface="Arial" pitchFamily="34" charset="0"/>
                          <a:ea typeface="Calibri"/>
                          <a:cs typeface="Arial" pitchFamily="34" charset="0"/>
                        </a:rPr>
                        <a:t> right thing to do, but may give you an uncompetitive position.</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mj-lt"/>
                        <a:buNone/>
                      </a:pPr>
                      <a:r>
                        <a:rPr lang="en-GB" sz="2000" dirty="0" smtClean="0">
                          <a:latin typeface="Arial" pitchFamily="34" charset="0"/>
                          <a:ea typeface="Calibri"/>
                          <a:cs typeface="Arial" pitchFamily="34" charset="0"/>
                        </a:rPr>
                        <a:t>4.  Bad,</a:t>
                      </a:r>
                      <a:r>
                        <a:rPr lang="en-GB" sz="2000" baseline="0" dirty="0" smtClean="0">
                          <a:latin typeface="Arial" pitchFamily="34" charset="0"/>
                          <a:ea typeface="Calibri"/>
                          <a:cs typeface="Arial" pitchFamily="34" charset="0"/>
                        </a:rPr>
                        <a:t> but may happen if organisers are ignorant or bad.</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27649" name="Rectangle 1"/>
          <p:cNvSpPr>
            <a:spLocks noChangeArrowheads="1"/>
          </p:cNvSpPr>
          <p:nvPr/>
        </p:nvSpPr>
        <p:spPr bwMode="auto">
          <a:xfrm>
            <a:off x="392934" y="116632"/>
            <a:ext cx="8786842" cy="120032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i="0" u="none" strike="noStrike" cap="none" normalizeH="0" baseline="0" dirty="0" smtClean="0">
                <a:ln>
                  <a:noFill/>
                </a:ln>
                <a:solidFill>
                  <a:schemeClr val="tx1"/>
                </a:solidFill>
                <a:effectLst/>
                <a:latin typeface="Arial" pitchFamily="34" charset="0"/>
                <a:ea typeface="Calibri" pitchFamily="34" charset="0"/>
                <a:cs typeface="Arial" pitchFamily="34" charset="0"/>
              </a:rPr>
              <a:t>Table 5: The ‘Enlightenment Matrix’ adapted from Cannon (1996): Can you think of examples?</a:t>
            </a:r>
            <a:endParaRPr kumimoji="0" lang="en-GB" sz="240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xmlns="" val="394539274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xmlns="" val="1265732509"/>
              </p:ext>
            </p:extLst>
          </p:nvPr>
        </p:nvGraphicFramePr>
        <p:xfrm>
          <a:off x="642910" y="1214422"/>
          <a:ext cx="7929618" cy="5028258"/>
        </p:xfrm>
        <a:graphic>
          <a:graphicData uri="http://schemas.openxmlformats.org/drawingml/2006/table">
            <a:tbl>
              <a:tblPr/>
              <a:tblGrid>
                <a:gridCol w="2642634"/>
                <a:gridCol w="2643492"/>
                <a:gridCol w="2643492"/>
              </a:tblGrid>
              <a:tr h="781353">
                <a:tc>
                  <a:txBody>
                    <a:bodyPr/>
                    <a:lstStyle/>
                    <a:p>
                      <a:pPr algn="ctr">
                        <a:spcAft>
                          <a:spcPts val="0"/>
                        </a:spcAft>
                      </a:pP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spcAft>
                          <a:spcPts val="0"/>
                        </a:spcAft>
                      </a:pPr>
                      <a:endParaRPr lang="en-GB" sz="2000" dirty="0">
                        <a:latin typeface="Arial" pitchFamily="34" charset="0"/>
                        <a:ea typeface="Calibri"/>
                        <a:cs typeface="Arial" pitchFamily="34" charset="0"/>
                      </a:endParaRPr>
                    </a:p>
                    <a:p>
                      <a:pPr algn="ctr">
                        <a:spcAft>
                          <a:spcPts val="0"/>
                        </a:spcAft>
                      </a:pPr>
                      <a:r>
                        <a:rPr lang="en-GB" sz="2000" b="1" dirty="0">
                          <a:latin typeface="Arial" pitchFamily="34" charset="0"/>
                          <a:ea typeface="Calibri"/>
                          <a:cs typeface="Arial" pitchFamily="34" charset="0"/>
                        </a:rPr>
                        <a:t>Ethical</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spcAft>
                          <a:spcPts val="0"/>
                        </a:spcAft>
                      </a:pPr>
                      <a:endParaRPr lang="en-GB" sz="2000" dirty="0">
                        <a:latin typeface="Arial" pitchFamily="34" charset="0"/>
                        <a:ea typeface="Calibri"/>
                        <a:cs typeface="Arial" pitchFamily="34" charset="0"/>
                      </a:endParaRPr>
                    </a:p>
                    <a:p>
                      <a:pPr algn="ctr">
                        <a:spcAft>
                          <a:spcPts val="0"/>
                        </a:spcAft>
                      </a:pPr>
                      <a:r>
                        <a:rPr lang="en-GB" sz="2000" b="1" dirty="0">
                          <a:latin typeface="Arial" pitchFamily="34" charset="0"/>
                          <a:ea typeface="Calibri"/>
                          <a:cs typeface="Arial" pitchFamily="34" charset="0"/>
                        </a:rPr>
                        <a:t>Unethical</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r>
              <a:tr h="1793265">
                <a:tc>
                  <a:txBody>
                    <a:bodyPr/>
                    <a:lstStyle/>
                    <a:p>
                      <a:pPr algn="ctr">
                        <a:spcAft>
                          <a:spcPts val="0"/>
                        </a:spcAft>
                      </a:pPr>
                      <a:endParaRPr lang="en-GB" sz="2000" dirty="0">
                        <a:latin typeface="Arial" pitchFamily="34" charset="0"/>
                        <a:ea typeface="Calibri"/>
                        <a:cs typeface="Arial" pitchFamily="34" charset="0"/>
                      </a:endParaRPr>
                    </a:p>
                    <a:p>
                      <a:pPr algn="ctr">
                        <a:spcAft>
                          <a:spcPts val="0"/>
                        </a:spcAft>
                      </a:pPr>
                      <a:r>
                        <a:rPr lang="en-GB" sz="2000" b="1" dirty="0">
                          <a:latin typeface="Arial" pitchFamily="34" charset="0"/>
                          <a:ea typeface="Calibri"/>
                          <a:cs typeface="Arial" pitchFamily="34" charset="0"/>
                        </a:rPr>
                        <a:t>Profitable</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marL="342900" lvl="0" indent="-342900">
                        <a:lnSpc>
                          <a:spcPct val="115000"/>
                        </a:lnSpc>
                        <a:spcAft>
                          <a:spcPts val="0"/>
                        </a:spcAft>
                        <a:buFont typeface="+mj-lt"/>
                        <a:buAutoNum type="arabicPeriod"/>
                      </a:pPr>
                      <a:r>
                        <a:rPr lang="en-GB" sz="2000" dirty="0" smtClean="0">
                          <a:latin typeface="Arial" pitchFamily="34" charset="0"/>
                          <a:ea typeface="Calibri"/>
                          <a:cs typeface="Arial" pitchFamily="34" charset="0"/>
                        </a:rPr>
                        <a:t>Recycling</a:t>
                      </a:r>
                      <a:r>
                        <a:rPr lang="en-GB" sz="2000" baseline="0" dirty="0" smtClean="0">
                          <a:latin typeface="Arial" pitchFamily="34" charset="0"/>
                          <a:ea typeface="Calibri"/>
                          <a:cs typeface="Arial" pitchFamily="34" charset="0"/>
                        </a:rPr>
                        <a:t> waste cooking oil</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mj-lt"/>
                        <a:buNone/>
                      </a:pPr>
                      <a:r>
                        <a:rPr lang="en-GB" sz="2000" dirty="0" smtClean="0">
                          <a:latin typeface="Arial" pitchFamily="34" charset="0"/>
                          <a:ea typeface="Calibri"/>
                          <a:cs typeface="Arial" pitchFamily="34" charset="0"/>
                        </a:rPr>
                        <a:t>2.  Parking </a:t>
                      </a:r>
                      <a:r>
                        <a:rPr lang="en-GB" sz="2000" dirty="0">
                          <a:latin typeface="Arial" pitchFamily="34" charset="0"/>
                          <a:ea typeface="Calibri"/>
                          <a:cs typeface="Arial" pitchFamily="34" charset="0"/>
                        </a:rPr>
                        <a:t>an ice cream/candy van outside schools at start and finishing times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75248">
                <a:tc>
                  <a:txBody>
                    <a:bodyPr/>
                    <a:lstStyle/>
                    <a:p>
                      <a:pPr algn="ctr">
                        <a:spcAft>
                          <a:spcPts val="0"/>
                        </a:spcAft>
                      </a:pPr>
                      <a:endParaRPr lang="en-GB" sz="2000" dirty="0">
                        <a:latin typeface="Arial" pitchFamily="34" charset="0"/>
                        <a:ea typeface="Calibri"/>
                        <a:cs typeface="Arial" pitchFamily="34" charset="0"/>
                      </a:endParaRPr>
                    </a:p>
                    <a:p>
                      <a:pPr algn="ctr">
                        <a:spcAft>
                          <a:spcPts val="0"/>
                        </a:spcAft>
                      </a:pPr>
                      <a:r>
                        <a:rPr lang="en-GB" sz="2000" b="1" dirty="0">
                          <a:latin typeface="Arial" pitchFamily="34" charset="0"/>
                          <a:ea typeface="Calibri"/>
                          <a:cs typeface="Arial" pitchFamily="34" charset="0"/>
                        </a:rPr>
                        <a:t>Unprofitable</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marL="342900" lvl="0" indent="-342900">
                        <a:lnSpc>
                          <a:spcPct val="115000"/>
                        </a:lnSpc>
                        <a:spcAft>
                          <a:spcPts val="0"/>
                        </a:spcAft>
                        <a:buFont typeface="+mj-lt"/>
                        <a:buNone/>
                      </a:pPr>
                      <a:r>
                        <a:rPr lang="en-GB" sz="2000" dirty="0" smtClean="0">
                          <a:latin typeface="Arial" pitchFamily="34" charset="0"/>
                          <a:ea typeface="Calibri"/>
                          <a:cs typeface="Arial" pitchFamily="34" charset="0"/>
                        </a:rPr>
                        <a:t>3.  Paying</a:t>
                      </a:r>
                      <a:r>
                        <a:rPr lang="en-GB" sz="2000" baseline="0" dirty="0" smtClean="0">
                          <a:latin typeface="Arial" pitchFamily="34" charset="0"/>
                          <a:ea typeface="Calibri"/>
                          <a:cs typeface="Arial" pitchFamily="34" charset="0"/>
                        </a:rPr>
                        <a:t> above minimum wage</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mj-lt"/>
                        <a:buNone/>
                      </a:pPr>
                      <a:r>
                        <a:rPr lang="en-GB" sz="1800" dirty="0" smtClean="0">
                          <a:latin typeface="Arial" pitchFamily="34" charset="0"/>
                          <a:ea typeface="Calibri"/>
                          <a:cs typeface="Arial" pitchFamily="34" charset="0"/>
                        </a:rPr>
                        <a:t>4.  </a:t>
                      </a:r>
                      <a:r>
                        <a:rPr lang="en-GB" sz="2000" dirty="0" smtClean="0">
                          <a:latin typeface="Arial" pitchFamily="34" charset="0"/>
                          <a:ea typeface="Calibri"/>
                          <a:cs typeface="Arial" pitchFamily="34" charset="0"/>
                        </a:rPr>
                        <a:t>Not</a:t>
                      </a:r>
                      <a:r>
                        <a:rPr lang="en-GB" sz="2000" baseline="0" dirty="0" smtClean="0">
                          <a:latin typeface="Arial" pitchFamily="34" charset="0"/>
                          <a:ea typeface="Calibri"/>
                          <a:cs typeface="Arial" pitchFamily="34" charset="0"/>
                        </a:rPr>
                        <a:t> employing a Swedish waiter, who is the top student in hospitality college in your Finnish restaurant</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27649" name="Rectangle 1"/>
          <p:cNvSpPr>
            <a:spLocks noChangeArrowheads="1"/>
          </p:cNvSpPr>
          <p:nvPr/>
        </p:nvSpPr>
        <p:spPr bwMode="auto">
          <a:xfrm>
            <a:off x="373113" y="382437"/>
            <a:ext cx="8786842"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i="0" u="none" strike="noStrike" cap="none" normalizeH="0" baseline="0" dirty="0" smtClean="0">
                <a:ln>
                  <a:noFill/>
                </a:ln>
                <a:solidFill>
                  <a:schemeClr val="tx1"/>
                </a:solidFill>
                <a:effectLst/>
                <a:latin typeface="Arial" pitchFamily="34" charset="0"/>
                <a:ea typeface="Calibri" pitchFamily="34" charset="0"/>
                <a:cs typeface="Arial" pitchFamily="34" charset="0"/>
              </a:rPr>
              <a:t>Table 6:</a:t>
            </a:r>
            <a:r>
              <a:rPr kumimoji="0" lang="en-GB" sz="2400" i="0" u="none" strike="noStrike" cap="none" normalizeH="0" dirty="0" smtClean="0">
                <a:ln>
                  <a:noFill/>
                </a:ln>
                <a:solidFill>
                  <a:schemeClr val="tx1"/>
                </a:solidFill>
                <a:effectLst/>
                <a:latin typeface="Arial" pitchFamily="34" charset="0"/>
                <a:ea typeface="Calibri" pitchFamily="34" charset="0"/>
                <a:cs typeface="Arial" pitchFamily="34" charset="0"/>
              </a:rPr>
              <a:t> </a:t>
            </a:r>
            <a:r>
              <a:rPr kumimoji="0" lang="en-GB" sz="2400" i="0" u="none" strike="noStrike" cap="none" normalizeH="0" baseline="0" dirty="0" smtClean="0">
                <a:ln>
                  <a:noFill/>
                </a:ln>
                <a:solidFill>
                  <a:schemeClr val="tx1"/>
                </a:solidFill>
                <a:effectLst/>
                <a:latin typeface="Arial" pitchFamily="34" charset="0"/>
                <a:ea typeface="Calibri" pitchFamily="34" charset="0"/>
                <a:cs typeface="Arial" pitchFamily="34" charset="0"/>
              </a:rPr>
              <a:t>‘Enlightenment Matrix’</a:t>
            </a:r>
            <a:r>
              <a:rPr kumimoji="0" lang="en-GB" sz="2400" i="0" u="none" strike="noStrike" cap="none" normalizeH="0" dirty="0" smtClean="0">
                <a:ln>
                  <a:noFill/>
                </a:ln>
                <a:solidFill>
                  <a:schemeClr val="tx1"/>
                </a:solidFill>
                <a:effectLst/>
                <a:latin typeface="Arial" pitchFamily="34" charset="0"/>
                <a:ea typeface="Calibri" pitchFamily="34" charset="0"/>
                <a:cs typeface="Arial" pitchFamily="34" charset="0"/>
              </a:rPr>
              <a:t> examples. Are they realistic?</a:t>
            </a:r>
            <a:endParaRPr kumimoji="0" lang="en-GB" sz="24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xmlns="" val="394539274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7424"/>
            <a:ext cx="8229600" cy="1805062"/>
          </a:xfrm>
        </p:spPr>
        <p:txBody>
          <a:bodyPr>
            <a:normAutofit/>
          </a:bodyPr>
          <a:lstStyle/>
          <a:p>
            <a:r>
              <a:rPr lang="en-GB" sz="3600" dirty="0" smtClean="0">
                <a:latin typeface="Arial" pitchFamily="34" charset="0"/>
                <a:cs typeface="Arial" pitchFamily="34" charset="0"/>
              </a:rPr>
              <a:t>Large case company: International and high profile</a:t>
            </a:r>
            <a:endParaRPr lang="en-GB" sz="3600" dirty="0">
              <a:latin typeface="Arial" pitchFamily="34" charset="0"/>
              <a:cs typeface="Arial" pitchFamily="34" charset="0"/>
            </a:endParaRPr>
          </a:p>
        </p:txBody>
      </p:sp>
      <p:pic>
        <p:nvPicPr>
          <p:cNvPr id="4" name="Content Placeholder 3"/>
          <p:cNvPicPr>
            <a:picLocks noGrp="1"/>
          </p:cNvPicPr>
          <p:nvPr>
            <p:ph idx="1"/>
          </p:nvPr>
        </p:nvPicPr>
        <p:blipFill>
          <a:blip r:embed="rId2"/>
          <a:stretch>
            <a:fillRect/>
          </a:stretch>
        </p:blipFill>
        <p:spPr>
          <a:xfrm>
            <a:off x="35496" y="1196752"/>
            <a:ext cx="9000999" cy="6048672"/>
          </a:xfrm>
          <a:prstGeom prst="rect">
            <a:avLst/>
          </a:prstGeom>
        </p:spPr>
      </p:pic>
    </p:spTree>
    <p:extLst>
      <p:ext uri="{BB962C8B-B14F-4D97-AF65-F5344CB8AC3E}">
        <p14:creationId xmlns:p14="http://schemas.microsoft.com/office/powerpoint/2010/main" xmlns="" val="15951294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71400"/>
            <a:ext cx="8229600" cy="1589038"/>
          </a:xfrm>
        </p:spPr>
        <p:txBody>
          <a:bodyPr>
            <a:normAutofit/>
          </a:bodyPr>
          <a:lstStyle/>
          <a:p>
            <a:r>
              <a:rPr lang="en-GB" sz="3600" dirty="0" smtClean="0">
                <a:latin typeface="Arial" pitchFamily="34" charset="0"/>
                <a:cs typeface="Arial" pitchFamily="34" charset="0"/>
              </a:rPr>
              <a:t>Shangri-La: Luxury and indulgence</a:t>
            </a:r>
            <a:endParaRPr lang="en-GB" sz="3600" dirty="0">
              <a:latin typeface="Arial" pitchFamily="34" charset="0"/>
              <a:cs typeface="Arial" pitchFamily="34" charset="0"/>
            </a:endParaRPr>
          </a:p>
        </p:txBody>
      </p:sp>
      <p:pic>
        <p:nvPicPr>
          <p:cNvPr id="4" name="Content Placeholder 3"/>
          <p:cNvPicPr>
            <a:picLocks noGrp="1"/>
          </p:cNvPicPr>
          <p:nvPr>
            <p:ph idx="1"/>
          </p:nvPr>
        </p:nvPicPr>
        <p:blipFill>
          <a:blip r:embed="rId2"/>
          <a:stretch>
            <a:fillRect/>
          </a:stretch>
        </p:blipFill>
        <p:spPr>
          <a:xfrm>
            <a:off x="179512" y="1196752"/>
            <a:ext cx="8856983" cy="5904656"/>
          </a:xfrm>
          <a:prstGeom prst="rect">
            <a:avLst/>
          </a:prstGeom>
        </p:spPr>
      </p:pic>
    </p:spTree>
    <p:extLst>
      <p:ext uri="{BB962C8B-B14F-4D97-AF65-F5344CB8AC3E}">
        <p14:creationId xmlns:p14="http://schemas.microsoft.com/office/powerpoint/2010/main" xmlns="" val="335690343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7424"/>
            <a:ext cx="8229600" cy="1805062"/>
          </a:xfrm>
        </p:spPr>
        <p:txBody>
          <a:bodyPr>
            <a:normAutofit/>
          </a:bodyPr>
          <a:lstStyle/>
          <a:p>
            <a:r>
              <a:rPr lang="en-GB" sz="3600" dirty="0" smtClean="0">
                <a:latin typeface="Arial" pitchFamily="34" charset="0"/>
                <a:cs typeface="Arial" pitchFamily="34" charset="0"/>
              </a:rPr>
              <a:t>Sensitivity to current issues on website</a:t>
            </a:r>
            <a:endParaRPr lang="en-GB" sz="3600" dirty="0">
              <a:latin typeface="Arial" pitchFamily="34" charset="0"/>
              <a:cs typeface="Arial" pitchFamily="34" charset="0"/>
            </a:endParaRPr>
          </a:p>
        </p:txBody>
      </p:sp>
      <p:pic>
        <p:nvPicPr>
          <p:cNvPr id="4" name="Content Placeholder 3"/>
          <p:cNvPicPr>
            <a:picLocks noGrp="1"/>
          </p:cNvPicPr>
          <p:nvPr>
            <p:ph idx="1"/>
          </p:nvPr>
        </p:nvPicPr>
        <p:blipFill>
          <a:blip r:embed="rId2"/>
          <a:stretch>
            <a:fillRect/>
          </a:stretch>
        </p:blipFill>
        <p:spPr>
          <a:xfrm>
            <a:off x="251520" y="1268760"/>
            <a:ext cx="8568951" cy="5976664"/>
          </a:xfrm>
          <a:prstGeom prst="rect">
            <a:avLst/>
          </a:prstGeom>
        </p:spPr>
      </p:pic>
    </p:spTree>
    <p:extLst>
      <p:ext uri="{BB962C8B-B14F-4D97-AF65-F5344CB8AC3E}">
        <p14:creationId xmlns:p14="http://schemas.microsoft.com/office/powerpoint/2010/main" xmlns="" val="242728072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560" y="-99392"/>
            <a:ext cx="9721080" cy="1517030"/>
          </a:xfrm>
        </p:spPr>
        <p:txBody>
          <a:bodyPr>
            <a:normAutofit/>
          </a:bodyPr>
          <a:lstStyle/>
          <a:p>
            <a:r>
              <a:rPr lang="en-GB" sz="3600" dirty="0" smtClean="0">
                <a:latin typeface="Arial" pitchFamily="34" charset="0"/>
                <a:cs typeface="Arial" pitchFamily="34" charset="0"/>
              </a:rPr>
              <a:t>Small case: An independent niche market </a:t>
            </a:r>
            <a:br>
              <a:rPr lang="en-GB" sz="3600" dirty="0" smtClean="0">
                <a:latin typeface="Arial" pitchFamily="34" charset="0"/>
                <a:cs typeface="Arial" pitchFamily="34" charset="0"/>
              </a:rPr>
            </a:br>
            <a:r>
              <a:rPr lang="en-GB" sz="3600" dirty="0" smtClean="0">
                <a:latin typeface="Arial" pitchFamily="34" charset="0"/>
                <a:cs typeface="Arial" pitchFamily="34" charset="0"/>
              </a:rPr>
              <a:t>servicer, </a:t>
            </a:r>
            <a:r>
              <a:rPr lang="en-GB" sz="3600" dirty="0" err="1" smtClean="0">
                <a:latin typeface="Arial" pitchFamily="34" charset="0"/>
                <a:cs typeface="Arial" pitchFamily="34" charset="0"/>
              </a:rPr>
              <a:t>Morgans</a:t>
            </a:r>
            <a:r>
              <a:rPr lang="en-GB" sz="3600" dirty="0" smtClean="0">
                <a:latin typeface="Arial" pitchFamily="34" charset="0"/>
                <a:cs typeface="Arial" pitchFamily="34" charset="0"/>
              </a:rPr>
              <a:t> Hotel, Swansea</a:t>
            </a:r>
            <a:endParaRPr lang="en-GB" sz="3600" dirty="0">
              <a:latin typeface="Arial" pitchFamily="34" charset="0"/>
              <a:cs typeface="Arial" pitchFamily="34" charset="0"/>
            </a:endParaRPr>
          </a:p>
        </p:txBody>
      </p:sp>
      <p:pic>
        <p:nvPicPr>
          <p:cNvPr id="8" name="Content Placeholder 7"/>
          <p:cNvPicPr>
            <a:picLocks noGrp="1"/>
          </p:cNvPicPr>
          <p:nvPr>
            <p:ph idx="1"/>
          </p:nvPr>
        </p:nvPicPr>
        <p:blipFill>
          <a:blip r:embed="rId2"/>
          <a:stretch>
            <a:fillRect/>
          </a:stretch>
        </p:blipFill>
        <p:spPr>
          <a:xfrm>
            <a:off x="-612576" y="1600200"/>
            <a:ext cx="10153127" cy="5789240"/>
          </a:xfrm>
          <a:prstGeom prst="rect">
            <a:avLst/>
          </a:prstGeom>
        </p:spPr>
      </p:pic>
    </p:spTree>
    <p:extLst>
      <p:ext uri="{BB962C8B-B14F-4D97-AF65-F5344CB8AC3E}">
        <p14:creationId xmlns:p14="http://schemas.microsoft.com/office/powerpoint/2010/main" xmlns="" val="323618221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71400"/>
            <a:ext cx="8229600" cy="1589038"/>
          </a:xfrm>
        </p:spPr>
        <p:txBody>
          <a:bodyPr>
            <a:normAutofit/>
          </a:bodyPr>
          <a:lstStyle/>
          <a:p>
            <a:r>
              <a:rPr lang="en-GB" sz="3600" dirty="0" smtClean="0">
                <a:latin typeface="Arial" pitchFamily="34" charset="0"/>
                <a:cs typeface="Arial" pitchFamily="34" charset="0"/>
              </a:rPr>
              <a:t>What are the priorities?</a:t>
            </a:r>
            <a:endParaRPr lang="en-GB" sz="3600" dirty="0">
              <a:latin typeface="Arial" pitchFamily="34" charset="0"/>
              <a:cs typeface="Arial" pitchFamily="34" charset="0"/>
            </a:endParaRPr>
          </a:p>
        </p:txBody>
      </p:sp>
      <p:pic>
        <p:nvPicPr>
          <p:cNvPr id="4" name="Content Placeholder 3"/>
          <p:cNvPicPr>
            <a:picLocks noGrp="1"/>
          </p:cNvPicPr>
          <p:nvPr>
            <p:ph idx="1"/>
          </p:nvPr>
        </p:nvPicPr>
        <p:blipFill>
          <a:blip r:embed="rId2"/>
          <a:stretch>
            <a:fillRect/>
          </a:stretch>
        </p:blipFill>
        <p:spPr>
          <a:xfrm>
            <a:off x="-612576" y="1268760"/>
            <a:ext cx="9937104" cy="5472608"/>
          </a:xfrm>
          <a:prstGeom prst="rect">
            <a:avLst/>
          </a:prstGeom>
        </p:spPr>
      </p:pic>
    </p:spTree>
    <p:extLst>
      <p:ext uri="{BB962C8B-B14F-4D97-AF65-F5344CB8AC3E}">
        <p14:creationId xmlns:p14="http://schemas.microsoft.com/office/powerpoint/2010/main" xmlns="" val="218570035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latin typeface="Arial" pitchFamily="34" charset="0"/>
                <a:cs typeface="Arial" pitchFamily="34" charset="0"/>
              </a:rPr>
              <a:t>Compare the Shangri-la with </a:t>
            </a:r>
            <a:r>
              <a:rPr lang="en-GB" sz="3600" dirty="0" err="1" smtClean="0">
                <a:latin typeface="Arial" pitchFamily="34" charset="0"/>
                <a:cs typeface="Arial" pitchFamily="34" charset="0"/>
              </a:rPr>
              <a:t>Morgans</a:t>
            </a:r>
            <a:endParaRPr lang="en-GB" sz="3600" dirty="0">
              <a:latin typeface="Arial" pitchFamily="34" charset="0"/>
              <a:cs typeface="Arial" pitchFamily="34" charset="0"/>
            </a:endParaRPr>
          </a:p>
        </p:txBody>
      </p:sp>
      <p:sp>
        <p:nvSpPr>
          <p:cNvPr id="3" name="Content Placeholder 2"/>
          <p:cNvSpPr>
            <a:spLocks noGrp="1"/>
          </p:cNvSpPr>
          <p:nvPr>
            <p:ph idx="1"/>
          </p:nvPr>
        </p:nvSpPr>
        <p:spPr/>
        <p:txBody>
          <a:bodyPr>
            <a:normAutofit fontScale="77500" lnSpcReduction="20000"/>
          </a:bodyPr>
          <a:lstStyle/>
          <a:p>
            <a:pPr marL="514350" indent="-514350">
              <a:buAutoNum type="arabicPeriod"/>
            </a:pPr>
            <a:r>
              <a:rPr lang="en-GB" dirty="0" smtClean="0">
                <a:latin typeface="Arial" pitchFamily="34" charset="0"/>
                <a:cs typeface="Arial" pitchFamily="34" charset="0"/>
              </a:rPr>
              <a:t>What are the main USPs?</a:t>
            </a:r>
          </a:p>
          <a:p>
            <a:pPr marL="514350" indent="-514350">
              <a:buAutoNum type="arabicPeriod"/>
            </a:pPr>
            <a:endParaRPr lang="en-GB" dirty="0" smtClean="0">
              <a:latin typeface="Arial" pitchFamily="34" charset="0"/>
              <a:cs typeface="Arial" pitchFamily="34" charset="0"/>
            </a:endParaRPr>
          </a:p>
          <a:p>
            <a:pPr marL="514350" indent="-514350">
              <a:buAutoNum type="arabicPeriod"/>
            </a:pPr>
            <a:r>
              <a:rPr lang="en-GB" dirty="0" smtClean="0">
                <a:latin typeface="Arial" pitchFamily="34" charset="0"/>
                <a:cs typeface="Arial" pitchFamily="34" charset="0"/>
              </a:rPr>
              <a:t>How do they communicate to potential customers?</a:t>
            </a:r>
          </a:p>
          <a:p>
            <a:pPr marL="514350" indent="-514350">
              <a:buAutoNum type="arabicPeriod"/>
            </a:pPr>
            <a:endParaRPr lang="en-GB" dirty="0" smtClean="0">
              <a:latin typeface="Arial" pitchFamily="34" charset="0"/>
              <a:cs typeface="Arial" pitchFamily="34" charset="0"/>
            </a:endParaRPr>
          </a:p>
          <a:p>
            <a:pPr marL="514350" indent="-514350">
              <a:buAutoNum type="arabicPeriod"/>
            </a:pPr>
            <a:r>
              <a:rPr lang="en-GB" dirty="0" smtClean="0">
                <a:latin typeface="Arial" pitchFamily="34" charset="0"/>
                <a:cs typeface="Arial" pitchFamily="34" charset="0"/>
              </a:rPr>
              <a:t>What are the main differences?</a:t>
            </a:r>
          </a:p>
          <a:p>
            <a:pPr marL="514350" indent="-514350">
              <a:buAutoNum type="arabicPeriod"/>
            </a:pPr>
            <a:endParaRPr lang="en-GB" dirty="0" smtClean="0">
              <a:latin typeface="Arial" pitchFamily="34" charset="0"/>
              <a:cs typeface="Arial" pitchFamily="34" charset="0"/>
            </a:endParaRPr>
          </a:p>
          <a:p>
            <a:pPr marL="514350" indent="-514350">
              <a:buAutoNum type="arabicPeriod"/>
            </a:pPr>
            <a:r>
              <a:rPr lang="en-GB" dirty="0" smtClean="0">
                <a:latin typeface="Arial" pitchFamily="34" charset="0"/>
                <a:cs typeface="Arial" pitchFamily="34" charset="0"/>
              </a:rPr>
              <a:t>Since you will be setting up new small hospitality businesses, what will be your </a:t>
            </a:r>
          </a:p>
          <a:p>
            <a:pPr marL="514350" indent="-514350">
              <a:buAutoNum type="arabicPeriod"/>
            </a:pPr>
            <a:endParaRPr lang="en-GB" dirty="0" smtClean="0">
              <a:latin typeface="Arial" pitchFamily="34" charset="0"/>
              <a:cs typeface="Arial" pitchFamily="34" charset="0"/>
            </a:endParaRPr>
          </a:p>
          <a:p>
            <a:pPr marL="514350" indent="-514350">
              <a:buAutoNum type="alphaLcPeriod"/>
            </a:pPr>
            <a:r>
              <a:rPr lang="en-GB" dirty="0" smtClean="0">
                <a:latin typeface="Arial" pitchFamily="34" charset="0"/>
                <a:cs typeface="Arial" pitchFamily="34" charset="0"/>
              </a:rPr>
              <a:t>Strengths?</a:t>
            </a:r>
          </a:p>
          <a:p>
            <a:pPr marL="514350" indent="-514350">
              <a:buAutoNum type="alphaLcPeriod"/>
            </a:pPr>
            <a:endParaRPr lang="en-GB" dirty="0" smtClean="0">
              <a:latin typeface="Arial" pitchFamily="34" charset="0"/>
              <a:cs typeface="Arial" pitchFamily="34" charset="0"/>
            </a:endParaRPr>
          </a:p>
          <a:p>
            <a:pPr marL="514350" indent="-514350">
              <a:buAutoNum type="alphaLcPeriod"/>
            </a:pPr>
            <a:r>
              <a:rPr lang="en-GB" dirty="0" smtClean="0">
                <a:latin typeface="Arial" pitchFamily="34" charset="0"/>
                <a:cs typeface="Arial" pitchFamily="34" charset="0"/>
              </a:rPr>
              <a:t>Weaknesses?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latin typeface="Arial" pitchFamily="34" charset="0"/>
                <a:cs typeface="Arial" pitchFamily="34" charset="0"/>
              </a:rPr>
              <a:t>For your business plan?</a:t>
            </a:r>
            <a:endParaRPr lang="en-GB" sz="4000" b="1" dirty="0">
              <a:latin typeface="Arial" pitchFamily="34" charset="0"/>
              <a:cs typeface="Arial" pitchFamily="34" charset="0"/>
            </a:endParaRPr>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latin typeface="Arial" pitchFamily="34" charset="0"/>
                <a:cs typeface="Arial" pitchFamily="34" charset="0"/>
              </a:rPr>
              <a:t>Identify the risk factors</a:t>
            </a:r>
          </a:p>
          <a:p>
            <a:pPr marL="0" indent="0">
              <a:buNone/>
            </a:pPr>
            <a:endParaRPr lang="en-GB" dirty="0" smtClean="0">
              <a:latin typeface="Arial" pitchFamily="34" charset="0"/>
              <a:cs typeface="Arial" pitchFamily="34" charset="0"/>
            </a:endParaRPr>
          </a:p>
          <a:p>
            <a:r>
              <a:rPr lang="en-GB" dirty="0">
                <a:latin typeface="Arial" pitchFamily="34" charset="0"/>
                <a:cs typeface="Arial" pitchFamily="34" charset="0"/>
              </a:rPr>
              <a:t>Business risks</a:t>
            </a:r>
          </a:p>
          <a:p>
            <a:r>
              <a:rPr lang="en-GB" dirty="0">
                <a:latin typeface="Arial" pitchFamily="34" charset="0"/>
                <a:cs typeface="Arial" pitchFamily="34" charset="0"/>
              </a:rPr>
              <a:t>Regulation and the </a:t>
            </a:r>
            <a:r>
              <a:rPr lang="en-GB" dirty="0" smtClean="0">
                <a:latin typeface="Arial" pitchFamily="34" charset="0"/>
                <a:cs typeface="Arial" pitchFamily="34" charset="0"/>
              </a:rPr>
              <a:t>law</a:t>
            </a:r>
          </a:p>
          <a:p>
            <a:r>
              <a:rPr lang="en-GB" dirty="0" smtClean="0">
                <a:latin typeface="Arial" pitchFamily="34" charset="0"/>
                <a:cs typeface="Arial" pitchFamily="34" charset="0"/>
              </a:rPr>
              <a:t>Ethical risk</a:t>
            </a:r>
          </a:p>
          <a:p>
            <a:r>
              <a:rPr lang="en-GB" dirty="0" smtClean="0">
                <a:latin typeface="Arial" pitchFamily="34" charset="0"/>
                <a:cs typeface="Arial" pitchFamily="34" charset="0"/>
              </a:rPr>
              <a:t>Environmental risks</a:t>
            </a:r>
          </a:p>
          <a:p>
            <a:pPr marL="0" indent="0">
              <a:buNone/>
            </a:pPr>
            <a:endParaRPr lang="en-GB" dirty="0" smtClean="0">
              <a:latin typeface="Arial" pitchFamily="34" charset="0"/>
              <a:cs typeface="Arial" pitchFamily="34" charset="0"/>
            </a:endParaRPr>
          </a:p>
          <a:p>
            <a:pPr marL="0" indent="0">
              <a:buNone/>
            </a:pPr>
            <a:r>
              <a:rPr lang="en-GB" dirty="0" smtClean="0">
                <a:latin typeface="Arial" pitchFamily="34" charset="0"/>
                <a:cs typeface="Arial" pitchFamily="34" charset="0"/>
              </a:rPr>
              <a:t>Once they are identified, how will you eliminate or minimise the risks?</a:t>
            </a:r>
            <a:endParaRPr lang="en-GB" dirty="0">
              <a:latin typeface="Arial" pitchFamily="34" charset="0"/>
              <a:cs typeface="Arial" pitchFamily="34" charset="0"/>
            </a:endParaRPr>
          </a:p>
        </p:txBody>
      </p:sp>
    </p:spTree>
    <p:extLst>
      <p:ext uri="{BB962C8B-B14F-4D97-AF65-F5344CB8AC3E}">
        <p14:creationId xmlns:p14="http://schemas.microsoft.com/office/powerpoint/2010/main" xmlns="" val="100448537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itchFamily="34" charset="0"/>
                <a:cs typeface="Arial" pitchFamily="34" charset="0"/>
              </a:rPr>
              <a:t>Thank you for listening!</a:t>
            </a:r>
            <a:endParaRPr lang="en-GB" dirty="0">
              <a:latin typeface="Arial" pitchFamily="34" charset="0"/>
              <a:cs typeface="Arial" pitchFamily="34" charset="0"/>
            </a:endParaRPr>
          </a:p>
        </p:txBody>
      </p:sp>
      <p:sp>
        <p:nvSpPr>
          <p:cNvPr id="3" name="Content Placeholder 2"/>
          <p:cNvSpPr>
            <a:spLocks noGrp="1"/>
          </p:cNvSpPr>
          <p:nvPr>
            <p:ph idx="1"/>
          </p:nvPr>
        </p:nvSpPr>
        <p:spPr/>
        <p:txBody>
          <a:bodyPr/>
          <a:lstStyle/>
          <a:p>
            <a:pPr marL="0" indent="0">
              <a:buNone/>
            </a:pPr>
            <a:endParaRPr lang="en-GB" dirty="0" smtClean="0"/>
          </a:p>
          <a:p>
            <a:pPr marL="0" indent="0">
              <a:buNone/>
            </a:pPr>
            <a:endParaRPr lang="en-GB" dirty="0" smtClean="0"/>
          </a:p>
          <a:p>
            <a:pPr marL="0" indent="0" algn="ctr">
              <a:buNone/>
            </a:pPr>
            <a:r>
              <a:rPr lang="en-GB" dirty="0" smtClean="0">
                <a:latin typeface="Arial" pitchFamily="34" charset="0"/>
                <a:cs typeface="Arial" pitchFamily="34" charset="0"/>
              </a:rPr>
              <a:t>A select bibliography is available from the organisers.</a:t>
            </a:r>
          </a:p>
          <a:p>
            <a:pPr marL="0" indent="0" algn="ctr">
              <a:buNone/>
            </a:pPr>
            <a:endParaRPr lang="en-GB" dirty="0" smtClean="0">
              <a:latin typeface="Arial" pitchFamily="34" charset="0"/>
              <a:cs typeface="Arial" pitchFamily="34" charset="0"/>
            </a:endParaRPr>
          </a:p>
          <a:p>
            <a:pPr marL="0" indent="0" algn="ctr">
              <a:buNone/>
            </a:pPr>
            <a:r>
              <a:rPr lang="en-GB" dirty="0" smtClean="0">
                <a:latin typeface="Arial" pitchFamily="34" charset="0"/>
                <a:cs typeface="Arial" pitchFamily="34" charset="0"/>
              </a:rPr>
              <a:t> Good luck with the competition!</a:t>
            </a:r>
            <a:endParaRPr lang="en-GB" dirty="0">
              <a:latin typeface="Arial" pitchFamily="34" charset="0"/>
              <a:cs typeface="Arial" pitchFamily="34" charset="0"/>
            </a:endParaRPr>
          </a:p>
        </p:txBody>
      </p:sp>
    </p:spTree>
    <p:extLst>
      <p:ext uri="{BB962C8B-B14F-4D97-AF65-F5344CB8AC3E}">
        <p14:creationId xmlns:p14="http://schemas.microsoft.com/office/powerpoint/2010/main" xmlns="" val="228127550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453</TotalTime>
  <Words>945</Words>
  <Application>Microsoft Office PowerPoint</Application>
  <PresentationFormat>On-screen Show (4:3)</PresentationFormat>
  <Paragraphs>170</Paragraphs>
  <Slides>25</Slides>
  <Notes>1</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Slide 1</vt:lpstr>
      <vt:lpstr>What is Hospitality?</vt:lpstr>
      <vt:lpstr> Table 1: British Hospitality Association, the Tourism/Hospitality Venn diagram  http://bha.org.uk/wp-content/uploads/2013/60862_BHA_mid-term_2013_report.pdf</vt:lpstr>
      <vt:lpstr>Slide 4</vt:lpstr>
      <vt:lpstr>Slide 5</vt:lpstr>
      <vt:lpstr> Lashley, C. &amp; Morrison, A. (2000), In Search of Hospitality; Theoretical perspectives and debates, Butterworth-Heinemann, Oxford.   </vt:lpstr>
      <vt:lpstr>Table 2: Structure of the Hospitality Industry, adapted from Slattery (2003). A more accessible industrial structure, yet its very complexity, makes generalisation difficult  </vt:lpstr>
      <vt:lpstr>Current issues</vt:lpstr>
      <vt:lpstr>1. Concern for people-it’s a people business, managing relationships </vt:lpstr>
      <vt:lpstr>2. Organisational structures</vt:lpstr>
      <vt:lpstr>3. International/global pressures</vt:lpstr>
      <vt:lpstr>4. Internet &amp; digital communications</vt:lpstr>
      <vt:lpstr> 5. Ethics, CSR and Sustainability</vt:lpstr>
      <vt:lpstr>Slide 14</vt:lpstr>
      <vt:lpstr>Slide 15</vt:lpstr>
      <vt:lpstr>Slide 16</vt:lpstr>
      <vt:lpstr>Slide 17</vt:lpstr>
      <vt:lpstr>Large case company: International and high profile</vt:lpstr>
      <vt:lpstr>Shangri-La: Luxury and indulgence</vt:lpstr>
      <vt:lpstr>Sensitivity to current issues on website</vt:lpstr>
      <vt:lpstr>Small case: An independent niche market  servicer, Morgans Hotel, Swansea</vt:lpstr>
      <vt:lpstr>What are the priorities?</vt:lpstr>
      <vt:lpstr>Compare the Shangri-la with Morgans</vt:lpstr>
      <vt:lpstr>For your business plan?</vt:lpstr>
      <vt:lpstr>Thank you for listening!</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Steve Griffiths</dc:creator>
  <cp:lastModifiedBy>Karen</cp:lastModifiedBy>
  <cp:revision>29</cp:revision>
  <dcterms:created xsi:type="dcterms:W3CDTF">2013-03-19T11:00:38Z</dcterms:created>
  <dcterms:modified xsi:type="dcterms:W3CDTF">2013-04-11T06:24:49Z</dcterms:modified>
</cp:coreProperties>
</file>