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4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5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11467B-F5AE-420E-A3AD-0B5E004EC4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9FDB35-00BB-4A24-A741-33F049B4BF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Hotels waste food at procurement, storage, preparation, and service stages (Díaz-Fariña et al., 2023). </a:t>
          </a:r>
          <a:endParaRPr lang="en-US"/>
        </a:p>
      </dgm:t>
    </dgm:pt>
    <dgm:pt modelId="{E545F390-FE3D-47DB-99C6-63C14E59488D}" type="parTrans" cxnId="{5B2CDED5-BF37-428D-BCEA-4E5BDC50D413}">
      <dgm:prSet/>
      <dgm:spPr/>
      <dgm:t>
        <a:bodyPr/>
        <a:lstStyle/>
        <a:p>
          <a:endParaRPr lang="en-US"/>
        </a:p>
      </dgm:t>
    </dgm:pt>
    <dgm:pt modelId="{2785D64B-EE30-4079-A68B-306EA68AF1D7}" type="sibTrans" cxnId="{5B2CDED5-BF37-428D-BCEA-4E5BDC50D413}">
      <dgm:prSet/>
      <dgm:spPr/>
      <dgm:t>
        <a:bodyPr/>
        <a:lstStyle/>
        <a:p>
          <a:endParaRPr lang="en-US"/>
        </a:p>
      </dgm:t>
    </dgm:pt>
    <dgm:pt modelId="{4D61B40F-1851-4035-8C6A-215741D008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Buffet service generates highest waste volumes, unlimited food concepts complicate tracking (Ally et al., 2024). </a:t>
          </a:r>
          <a:endParaRPr lang="en-US"/>
        </a:p>
      </dgm:t>
    </dgm:pt>
    <dgm:pt modelId="{60D42BD6-E50B-401E-ACE8-D28BC00F057A}" type="parTrans" cxnId="{B41D7B6F-2C8F-4896-A911-8389DC73386D}">
      <dgm:prSet/>
      <dgm:spPr/>
      <dgm:t>
        <a:bodyPr/>
        <a:lstStyle/>
        <a:p>
          <a:endParaRPr lang="en-US"/>
        </a:p>
      </dgm:t>
    </dgm:pt>
    <dgm:pt modelId="{DFA9B31D-BE69-4157-BF48-9E239280CDF2}" type="sibTrans" cxnId="{B41D7B6F-2C8F-4896-A911-8389DC73386D}">
      <dgm:prSet/>
      <dgm:spPr/>
      <dgm:t>
        <a:bodyPr/>
        <a:lstStyle/>
        <a:p>
          <a:endParaRPr lang="en-US"/>
        </a:p>
      </dgm:t>
    </dgm:pt>
    <dgm:pt modelId="{F3EDCEFB-ACC0-4972-86BB-E5ACF1C74B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Environmental impacts include carbon emissions, water consumption, energy use across waste lifecycle. </a:t>
          </a:r>
          <a:endParaRPr lang="en-US"/>
        </a:p>
      </dgm:t>
    </dgm:pt>
    <dgm:pt modelId="{9B20723E-65BB-49AF-B911-4B231EEBD041}" type="parTrans" cxnId="{D1C84D17-860B-4C42-9463-B581CE14B209}">
      <dgm:prSet/>
      <dgm:spPr/>
      <dgm:t>
        <a:bodyPr/>
        <a:lstStyle/>
        <a:p>
          <a:endParaRPr lang="en-US"/>
        </a:p>
      </dgm:t>
    </dgm:pt>
    <dgm:pt modelId="{A1C8965F-7390-4158-BFB9-4C4C0E34A921}" type="sibTrans" cxnId="{D1C84D17-860B-4C42-9463-B581CE14B209}">
      <dgm:prSet/>
      <dgm:spPr/>
      <dgm:t>
        <a:bodyPr/>
        <a:lstStyle/>
        <a:p>
          <a:endParaRPr lang="en-US"/>
        </a:p>
      </dgm:t>
    </dgm:pt>
    <dgm:pt modelId="{27E44003-64BC-41C0-BDF8-86139D2868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Climate change mitigation depends on addressing food waste, methane from landfills increases greenhouse gases. </a:t>
          </a:r>
          <a:endParaRPr lang="en-US"/>
        </a:p>
      </dgm:t>
    </dgm:pt>
    <dgm:pt modelId="{D972A085-213B-4ACD-954C-BE72D2E3FA9F}" type="parTrans" cxnId="{97496B66-5A56-4CEA-BB08-B5110273D80C}">
      <dgm:prSet/>
      <dgm:spPr/>
      <dgm:t>
        <a:bodyPr/>
        <a:lstStyle/>
        <a:p>
          <a:endParaRPr lang="en-US"/>
        </a:p>
      </dgm:t>
    </dgm:pt>
    <dgm:pt modelId="{3A47E004-CF41-4B8D-83EA-B89060B7C054}" type="sibTrans" cxnId="{97496B66-5A56-4CEA-BB08-B5110273D80C}">
      <dgm:prSet/>
      <dgm:spPr/>
      <dgm:t>
        <a:bodyPr/>
        <a:lstStyle/>
        <a:p>
          <a:endParaRPr lang="en-US"/>
        </a:p>
      </dgm:t>
    </dgm:pt>
    <dgm:pt modelId="{F217DCE9-06CD-42F2-9328-EFFED2ECC5C8}" type="pres">
      <dgm:prSet presAssocID="{9611467B-F5AE-420E-A3AD-0B5E004EC49D}" presName="root" presStyleCnt="0">
        <dgm:presLayoutVars>
          <dgm:dir/>
          <dgm:resizeHandles val="exact"/>
        </dgm:presLayoutVars>
      </dgm:prSet>
      <dgm:spPr/>
    </dgm:pt>
    <dgm:pt modelId="{126C6673-FA17-49CA-A6EC-8AEF3CB6F7D9}" type="pres">
      <dgm:prSet presAssocID="{549FDB35-00BB-4A24-A741-33F049B4BF77}" presName="compNode" presStyleCnt="0"/>
      <dgm:spPr/>
    </dgm:pt>
    <dgm:pt modelId="{7EE97120-320A-457E-9457-10A110439042}" type="pres">
      <dgm:prSet presAssocID="{549FDB35-00BB-4A24-A741-33F049B4BF77}" presName="bgRect" presStyleLbl="bgShp" presStyleIdx="0" presStyleCnt="4"/>
      <dgm:spPr/>
    </dgm:pt>
    <dgm:pt modelId="{FD6572DE-C44F-4E19-815C-9D5BE9ADAC3E}" type="pres">
      <dgm:prSet presAssocID="{549FDB35-00BB-4A24-A741-33F049B4BF7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577A74CF-5D84-47C6-8162-7A883BE06D9B}" type="pres">
      <dgm:prSet presAssocID="{549FDB35-00BB-4A24-A741-33F049B4BF77}" presName="spaceRect" presStyleCnt="0"/>
      <dgm:spPr/>
    </dgm:pt>
    <dgm:pt modelId="{7B520450-8B33-4FA0-ADB3-9824953C3F9D}" type="pres">
      <dgm:prSet presAssocID="{549FDB35-00BB-4A24-A741-33F049B4BF77}" presName="parTx" presStyleLbl="revTx" presStyleIdx="0" presStyleCnt="4">
        <dgm:presLayoutVars>
          <dgm:chMax val="0"/>
          <dgm:chPref val="0"/>
        </dgm:presLayoutVars>
      </dgm:prSet>
      <dgm:spPr/>
    </dgm:pt>
    <dgm:pt modelId="{E91DC496-6641-4659-99EE-AC40BC70CC5D}" type="pres">
      <dgm:prSet presAssocID="{2785D64B-EE30-4079-A68B-306EA68AF1D7}" presName="sibTrans" presStyleCnt="0"/>
      <dgm:spPr/>
    </dgm:pt>
    <dgm:pt modelId="{7765CCA5-85F8-4623-B990-0E7AA1EEC737}" type="pres">
      <dgm:prSet presAssocID="{4D61B40F-1851-4035-8C6A-215741D008D1}" presName="compNode" presStyleCnt="0"/>
      <dgm:spPr/>
    </dgm:pt>
    <dgm:pt modelId="{2DDA4C12-EAD4-41FD-97BC-982DB64174C3}" type="pres">
      <dgm:prSet presAssocID="{4D61B40F-1851-4035-8C6A-215741D008D1}" presName="bgRect" presStyleLbl="bgShp" presStyleIdx="1" presStyleCnt="4"/>
      <dgm:spPr/>
    </dgm:pt>
    <dgm:pt modelId="{D28A4184-4269-4A98-95DD-43E5DDF7EE10}" type="pres">
      <dgm:prSet presAssocID="{4D61B40F-1851-4035-8C6A-215741D008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BD4F5E5A-5BAB-401D-8FB6-9CDCF4DD467E}" type="pres">
      <dgm:prSet presAssocID="{4D61B40F-1851-4035-8C6A-215741D008D1}" presName="spaceRect" presStyleCnt="0"/>
      <dgm:spPr/>
    </dgm:pt>
    <dgm:pt modelId="{5F7DD399-1B22-46E9-A647-018E216B3B69}" type="pres">
      <dgm:prSet presAssocID="{4D61B40F-1851-4035-8C6A-215741D008D1}" presName="parTx" presStyleLbl="revTx" presStyleIdx="1" presStyleCnt="4">
        <dgm:presLayoutVars>
          <dgm:chMax val="0"/>
          <dgm:chPref val="0"/>
        </dgm:presLayoutVars>
      </dgm:prSet>
      <dgm:spPr/>
    </dgm:pt>
    <dgm:pt modelId="{320D360C-0A0E-44E4-B914-FF6BCC2F6B81}" type="pres">
      <dgm:prSet presAssocID="{DFA9B31D-BE69-4157-BF48-9E239280CDF2}" presName="sibTrans" presStyleCnt="0"/>
      <dgm:spPr/>
    </dgm:pt>
    <dgm:pt modelId="{5D79246C-FEBF-464C-B8A1-427294FCB2EC}" type="pres">
      <dgm:prSet presAssocID="{F3EDCEFB-ACC0-4972-86BB-E5ACF1C74BEF}" presName="compNode" presStyleCnt="0"/>
      <dgm:spPr/>
    </dgm:pt>
    <dgm:pt modelId="{7C4FA7A5-7CC2-4DCA-82BB-648A3D63B327}" type="pres">
      <dgm:prSet presAssocID="{F3EDCEFB-ACC0-4972-86BB-E5ACF1C74BEF}" presName="bgRect" presStyleLbl="bgShp" presStyleIdx="2" presStyleCnt="4"/>
      <dgm:spPr/>
    </dgm:pt>
    <dgm:pt modelId="{48873D4C-13AE-4084-90DD-2AC69E5CDCAD}" type="pres">
      <dgm:prSet presAssocID="{F3EDCEFB-ACC0-4972-86BB-E5ACF1C74B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848FA99B-8C86-4264-822D-F906344AC114}" type="pres">
      <dgm:prSet presAssocID="{F3EDCEFB-ACC0-4972-86BB-E5ACF1C74BEF}" presName="spaceRect" presStyleCnt="0"/>
      <dgm:spPr/>
    </dgm:pt>
    <dgm:pt modelId="{8330CAC8-A84E-4D34-9A7B-CB8B9E4967D5}" type="pres">
      <dgm:prSet presAssocID="{F3EDCEFB-ACC0-4972-86BB-E5ACF1C74BEF}" presName="parTx" presStyleLbl="revTx" presStyleIdx="2" presStyleCnt="4">
        <dgm:presLayoutVars>
          <dgm:chMax val="0"/>
          <dgm:chPref val="0"/>
        </dgm:presLayoutVars>
      </dgm:prSet>
      <dgm:spPr/>
    </dgm:pt>
    <dgm:pt modelId="{18D7F284-C456-4401-9D61-06AD3DF66EB0}" type="pres">
      <dgm:prSet presAssocID="{A1C8965F-7390-4158-BFB9-4C4C0E34A921}" presName="sibTrans" presStyleCnt="0"/>
      <dgm:spPr/>
    </dgm:pt>
    <dgm:pt modelId="{0EA05C35-2D99-40C7-83BD-34C3C68860FA}" type="pres">
      <dgm:prSet presAssocID="{27E44003-64BC-41C0-BDF8-86139D2868A7}" presName="compNode" presStyleCnt="0"/>
      <dgm:spPr/>
    </dgm:pt>
    <dgm:pt modelId="{63768694-DF77-4BC1-B7A0-6E9FCF960B6F}" type="pres">
      <dgm:prSet presAssocID="{27E44003-64BC-41C0-BDF8-86139D2868A7}" presName="bgRect" presStyleLbl="bgShp" presStyleIdx="3" presStyleCnt="4"/>
      <dgm:spPr/>
    </dgm:pt>
    <dgm:pt modelId="{94247905-E5DD-4C69-8D53-7FC2A48C2819}" type="pres">
      <dgm:prSet presAssocID="{27E44003-64BC-41C0-BDF8-86139D2868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492134E4-C34D-45AD-93FD-0111E245FE53}" type="pres">
      <dgm:prSet presAssocID="{27E44003-64BC-41C0-BDF8-86139D2868A7}" presName="spaceRect" presStyleCnt="0"/>
      <dgm:spPr/>
    </dgm:pt>
    <dgm:pt modelId="{37D8346A-B9FE-4159-B963-4BC798DB1830}" type="pres">
      <dgm:prSet presAssocID="{27E44003-64BC-41C0-BDF8-86139D2868A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EB25F14-33EA-4EFB-9150-414228370933}" type="presOf" srcId="{549FDB35-00BB-4A24-A741-33F049B4BF77}" destId="{7B520450-8B33-4FA0-ADB3-9824953C3F9D}" srcOrd="0" destOrd="0" presId="urn:microsoft.com/office/officeart/2018/2/layout/IconVerticalSolidList"/>
    <dgm:cxn modelId="{D1C84D17-860B-4C42-9463-B581CE14B209}" srcId="{9611467B-F5AE-420E-A3AD-0B5E004EC49D}" destId="{F3EDCEFB-ACC0-4972-86BB-E5ACF1C74BEF}" srcOrd="2" destOrd="0" parTransId="{9B20723E-65BB-49AF-B911-4B231EEBD041}" sibTransId="{A1C8965F-7390-4158-BFB9-4C4C0E34A921}"/>
    <dgm:cxn modelId="{712A761E-DB0D-4AA0-8126-A377B45F9835}" type="presOf" srcId="{9611467B-F5AE-420E-A3AD-0B5E004EC49D}" destId="{F217DCE9-06CD-42F2-9328-EFFED2ECC5C8}" srcOrd="0" destOrd="0" presId="urn:microsoft.com/office/officeart/2018/2/layout/IconVerticalSolidList"/>
    <dgm:cxn modelId="{0391EA5E-6DEF-4B60-9D97-D305B6A01682}" type="presOf" srcId="{F3EDCEFB-ACC0-4972-86BB-E5ACF1C74BEF}" destId="{8330CAC8-A84E-4D34-9A7B-CB8B9E4967D5}" srcOrd="0" destOrd="0" presId="urn:microsoft.com/office/officeart/2018/2/layout/IconVerticalSolidList"/>
    <dgm:cxn modelId="{97496B66-5A56-4CEA-BB08-B5110273D80C}" srcId="{9611467B-F5AE-420E-A3AD-0B5E004EC49D}" destId="{27E44003-64BC-41C0-BDF8-86139D2868A7}" srcOrd="3" destOrd="0" parTransId="{D972A085-213B-4ACD-954C-BE72D2E3FA9F}" sibTransId="{3A47E004-CF41-4B8D-83EA-B89060B7C054}"/>
    <dgm:cxn modelId="{92D9D866-8161-4FA9-A537-1041D4FB8265}" type="presOf" srcId="{27E44003-64BC-41C0-BDF8-86139D2868A7}" destId="{37D8346A-B9FE-4159-B963-4BC798DB1830}" srcOrd="0" destOrd="0" presId="urn:microsoft.com/office/officeart/2018/2/layout/IconVerticalSolidList"/>
    <dgm:cxn modelId="{B41D7B6F-2C8F-4896-A911-8389DC73386D}" srcId="{9611467B-F5AE-420E-A3AD-0B5E004EC49D}" destId="{4D61B40F-1851-4035-8C6A-215741D008D1}" srcOrd="1" destOrd="0" parTransId="{60D42BD6-E50B-401E-ACE8-D28BC00F057A}" sibTransId="{DFA9B31D-BE69-4157-BF48-9E239280CDF2}"/>
    <dgm:cxn modelId="{79BFBECF-977D-41FA-93B1-F1E3D7F220FC}" type="presOf" srcId="{4D61B40F-1851-4035-8C6A-215741D008D1}" destId="{5F7DD399-1B22-46E9-A647-018E216B3B69}" srcOrd="0" destOrd="0" presId="urn:microsoft.com/office/officeart/2018/2/layout/IconVerticalSolidList"/>
    <dgm:cxn modelId="{5B2CDED5-BF37-428D-BCEA-4E5BDC50D413}" srcId="{9611467B-F5AE-420E-A3AD-0B5E004EC49D}" destId="{549FDB35-00BB-4A24-A741-33F049B4BF77}" srcOrd="0" destOrd="0" parTransId="{E545F390-FE3D-47DB-99C6-63C14E59488D}" sibTransId="{2785D64B-EE30-4079-A68B-306EA68AF1D7}"/>
    <dgm:cxn modelId="{EAE8AD8F-94F4-4203-880B-112236B5016F}" type="presParOf" srcId="{F217DCE9-06CD-42F2-9328-EFFED2ECC5C8}" destId="{126C6673-FA17-49CA-A6EC-8AEF3CB6F7D9}" srcOrd="0" destOrd="0" presId="urn:microsoft.com/office/officeart/2018/2/layout/IconVerticalSolidList"/>
    <dgm:cxn modelId="{B0487FAC-7C7C-49B9-8897-2EF394337B7F}" type="presParOf" srcId="{126C6673-FA17-49CA-A6EC-8AEF3CB6F7D9}" destId="{7EE97120-320A-457E-9457-10A110439042}" srcOrd="0" destOrd="0" presId="urn:microsoft.com/office/officeart/2018/2/layout/IconVerticalSolidList"/>
    <dgm:cxn modelId="{8711C8AA-AC50-4EBE-B275-0D84F4966E30}" type="presParOf" srcId="{126C6673-FA17-49CA-A6EC-8AEF3CB6F7D9}" destId="{FD6572DE-C44F-4E19-815C-9D5BE9ADAC3E}" srcOrd="1" destOrd="0" presId="urn:microsoft.com/office/officeart/2018/2/layout/IconVerticalSolidList"/>
    <dgm:cxn modelId="{439D4814-C1B1-4600-84CE-BE3A6E197B6C}" type="presParOf" srcId="{126C6673-FA17-49CA-A6EC-8AEF3CB6F7D9}" destId="{577A74CF-5D84-47C6-8162-7A883BE06D9B}" srcOrd="2" destOrd="0" presId="urn:microsoft.com/office/officeart/2018/2/layout/IconVerticalSolidList"/>
    <dgm:cxn modelId="{91625641-C853-4B99-8A03-7D239573DB69}" type="presParOf" srcId="{126C6673-FA17-49CA-A6EC-8AEF3CB6F7D9}" destId="{7B520450-8B33-4FA0-ADB3-9824953C3F9D}" srcOrd="3" destOrd="0" presId="urn:microsoft.com/office/officeart/2018/2/layout/IconVerticalSolidList"/>
    <dgm:cxn modelId="{040AEEAE-F44C-4CE7-8572-937032DE7757}" type="presParOf" srcId="{F217DCE9-06CD-42F2-9328-EFFED2ECC5C8}" destId="{E91DC496-6641-4659-99EE-AC40BC70CC5D}" srcOrd="1" destOrd="0" presId="urn:microsoft.com/office/officeart/2018/2/layout/IconVerticalSolidList"/>
    <dgm:cxn modelId="{4EBE5A3C-61AA-4D04-80A4-BC224995BD7B}" type="presParOf" srcId="{F217DCE9-06CD-42F2-9328-EFFED2ECC5C8}" destId="{7765CCA5-85F8-4623-B990-0E7AA1EEC737}" srcOrd="2" destOrd="0" presId="urn:microsoft.com/office/officeart/2018/2/layout/IconVerticalSolidList"/>
    <dgm:cxn modelId="{9C585361-19DA-4981-8210-7E1546AA6258}" type="presParOf" srcId="{7765CCA5-85F8-4623-B990-0E7AA1EEC737}" destId="{2DDA4C12-EAD4-41FD-97BC-982DB64174C3}" srcOrd="0" destOrd="0" presId="urn:microsoft.com/office/officeart/2018/2/layout/IconVerticalSolidList"/>
    <dgm:cxn modelId="{EFD0D807-91EB-43C8-B06B-DFF81164B570}" type="presParOf" srcId="{7765CCA5-85F8-4623-B990-0E7AA1EEC737}" destId="{D28A4184-4269-4A98-95DD-43E5DDF7EE10}" srcOrd="1" destOrd="0" presId="urn:microsoft.com/office/officeart/2018/2/layout/IconVerticalSolidList"/>
    <dgm:cxn modelId="{BDC686E6-178D-4C3D-94BA-C8573189AAC7}" type="presParOf" srcId="{7765CCA5-85F8-4623-B990-0E7AA1EEC737}" destId="{BD4F5E5A-5BAB-401D-8FB6-9CDCF4DD467E}" srcOrd="2" destOrd="0" presId="urn:microsoft.com/office/officeart/2018/2/layout/IconVerticalSolidList"/>
    <dgm:cxn modelId="{8855D049-F222-4BE5-9367-11F70E714456}" type="presParOf" srcId="{7765CCA5-85F8-4623-B990-0E7AA1EEC737}" destId="{5F7DD399-1B22-46E9-A647-018E216B3B69}" srcOrd="3" destOrd="0" presId="urn:microsoft.com/office/officeart/2018/2/layout/IconVerticalSolidList"/>
    <dgm:cxn modelId="{9CE42392-2674-4FC4-848C-1690EEACF1A7}" type="presParOf" srcId="{F217DCE9-06CD-42F2-9328-EFFED2ECC5C8}" destId="{320D360C-0A0E-44E4-B914-FF6BCC2F6B81}" srcOrd="3" destOrd="0" presId="urn:microsoft.com/office/officeart/2018/2/layout/IconVerticalSolidList"/>
    <dgm:cxn modelId="{56D429FB-7B88-48FE-A001-A0E0C5B56260}" type="presParOf" srcId="{F217DCE9-06CD-42F2-9328-EFFED2ECC5C8}" destId="{5D79246C-FEBF-464C-B8A1-427294FCB2EC}" srcOrd="4" destOrd="0" presId="urn:microsoft.com/office/officeart/2018/2/layout/IconVerticalSolidList"/>
    <dgm:cxn modelId="{14969C21-DBC6-4AE0-9FC4-E3864C2B8BFB}" type="presParOf" srcId="{5D79246C-FEBF-464C-B8A1-427294FCB2EC}" destId="{7C4FA7A5-7CC2-4DCA-82BB-648A3D63B327}" srcOrd="0" destOrd="0" presId="urn:microsoft.com/office/officeart/2018/2/layout/IconVerticalSolidList"/>
    <dgm:cxn modelId="{D4DF534C-5FBF-4841-9423-A28F85FE081B}" type="presParOf" srcId="{5D79246C-FEBF-464C-B8A1-427294FCB2EC}" destId="{48873D4C-13AE-4084-90DD-2AC69E5CDCAD}" srcOrd="1" destOrd="0" presId="urn:microsoft.com/office/officeart/2018/2/layout/IconVerticalSolidList"/>
    <dgm:cxn modelId="{8824BA5C-C97E-4AE1-B17E-469AC38338E2}" type="presParOf" srcId="{5D79246C-FEBF-464C-B8A1-427294FCB2EC}" destId="{848FA99B-8C86-4264-822D-F906344AC114}" srcOrd="2" destOrd="0" presId="urn:microsoft.com/office/officeart/2018/2/layout/IconVerticalSolidList"/>
    <dgm:cxn modelId="{24940D0D-E8C2-4FD2-83FC-96AC8241D9B1}" type="presParOf" srcId="{5D79246C-FEBF-464C-B8A1-427294FCB2EC}" destId="{8330CAC8-A84E-4D34-9A7B-CB8B9E4967D5}" srcOrd="3" destOrd="0" presId="urn:microsoft.com/office/officeart/2018/2/layout/IconVerticalSolidList"/>
    <dgm:cxn modelId="{F78F7CEE-D3EC-48ED-B2F6-1795A29B8BE6}" type="presParOf" srcId="{F217DCE9-06CD-42F2-9328-EFFED2ECC5C8}" destId="{18D7F284-C456-4401-9D61-06AD3DF66EB0}" srcOrd="5" destOrd="0" presId="urn:microsoft.com/office/officeart/2018/2/layout/IconVerticalSolidList"/>
    <dgm:cxn modelId="{BA9DEB88-4AD1-4173-A3A3-3CE0053DB8B6}" type="presParOf" srcId="{F217DCE9-06CD-42F2-9328-EFFED2ECC5C8}" destId="{0EA05C35-2D99-40C7-83BD-34C3C68860FA}" srcOrd="6" destOrd="0" presId="urn:microsoft.com/office/officeart/2018/2/layout/IconVerticalSolidList"/>
    <dgm:cxn modelId="{4175C2FC-907D-410A-A247-9CE76DBEC9CE}" type="presParOf" srcId="{0EA05C35-2D99-40C7-83BD-34C3C68860FA}" destId="{63768694-DF77-4BC1-B7A0-6E9FCF960B6F}" srcOrd="0" destOrd="0" presId="urn:microsoft.com/office/officeart/2018/2/layout/IconVerticalSolidList"/>
    <dgm:cxn modelId="{F621C747-301E-483E-A59A-8CBDEB8F0F5E}" type="presParOf" srcId="{0EA05C35-2D99-40C7-83BD-34C3C68860FA}" destId="{94247905-E5DD-4C69-8D53-7FC2A48C2819}" srcOrd="1" destOrd="0" presId="urn:microsoft.com/office/officeart/2018/2/layout/IconVerticalSolidList"/>
    <dgm:cxn modelId="{D660D415-F1FA-445E-B9C6-A3490FA90893}" type="presParOf" srcId="{0EA05C35-2D99-40C7-83BD-34C3C68860FA}" destId="{492134E4-C34D-45AD-93FD-0111E245FE53}" srcOrd="2" destOrd="0" presId="urn:microsoft.com/office/officeart/2018/2/layout/IconVerticalSolidList"/>
    <dgm:cxn modelId="{7E9270CB-FBD3-4A54-9086-44B3C7B9E9E1}" type="presParOf" srcId="{0EA05C35-2D99-40C7-83BD-34C3C68860FA}" destId="{37D8346A-B9FE-4159-B963-4BC798DB18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16EF1E-60E0-48DE-A353-50346CBCB7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8FE6D60-1F67-4C29-ACA3-1CFB9F64E829}">
      <dgm:prSet/>
      <dgm:spPr/>
      <dgm:t>
        <a:bodyPr/>
        <a:lstStyle/>
        <a:p>
          <a:r>
            <a:rPr lang="en-US" b="0" i="0" baseline="0"/>
            <a:t>Supply chain inefficiencies drive waste, digital innovation improves forecasting and inventory control (Al-Husain et al., 2024). </a:t>
          </a:r>
          <a:endParaRPr lang="en-US"/>
        </a:p>
      </dgm:t>
    </dgm:pt>
    <dgm:pt modelId="{6D01FB33-620E-439F-B1E3-24F81F0D7FF0}" type="parTrans" cxnId="{DC5DA758-F55C-48ED-B1EA-EB0913A9A5AC}">
      <dgm:prSet/>
      <dgm:spPr/>
      <dgm:t>
        <a:bodyPr/>
        <a:lstStyle/>
        <a:p>
          <a:endParaRPr lang="en-US"/>
        </a:p>
      </dgm:t>
    </dgm:pt>
    <dgm:pt modelId="{ABF87C79-9ECD-41E9-8BCD-33F02B8D5789}" type="sibTrans" cxnId="{DC5DA758-F55C-48ED-B1EA-EB0913A9A5AC}">
      <dgm:prSet/>
      <dgm:spPr/>
      <dgm:t>
        <a:bodyPr/>
        <a:lstStyle/>
        <a:p>
          <a:endParaRPr lang="en-US"/>
        </a:p>
      </dgm:t>
    </dgm:pt>
    <dgm:pt modelId="{E0B96594-1697-4B1E-B6ED-D451AE12861F}">
      <dgm:prSet/>
      <dgm:spPr/>
      <dgm:t>
        <a:bodyPr/>
        <a:lstStyle/>
        <a:p>
          <a:r>
            <a:rPr lang="en-US" b="0" i="0" baseline="0"/>
            <a:t>Zanzibar hotels produce most waste during food preparation and from buffet plate leftovers (Ally et al., 2024). </a:t>
          </a:r>
          <a:endParaRPr lang="en-US"/>
        </a:p>
      </dgm:t>
    </dgm:pt>
    <dgm:pt modelId="{A8947125-B462-46E2-A8F7-98B22732D2FD}" type="parTrans" cxnId="{5B232D42-840A-47B7-8BCE-6DE346F9B305}">
      <dgm:prSet/>
      <dgm:spPr/>
      <dgm:t>
        <a:bodyPr/>
        <a:lstStyle/>
        <a:p>
          <a:endParaRPr lang="en-US"/>
        </a:p>
      </dgm:t>
    </dgm:pt>
    <dgm:pt modelId="{58551C09-72B7-40B6-9975-A819656F9AF1}" type="sibTrans" cxnId="{5B232D42-840A-47B7-8BCE-6DE346F9B305}">
      <dgm:prSet/>
      <dgm:spPr/>
      <dgm:t>
        <a:bodyPr/>
        <a:lstStyle/>
        <a:p>
          <a:endParaRPr lang="en-US"/>
        </a:p>
      </dgm:t>
    </dgm:pt>
    <dgm:pt modelId="{120F6156-0868-4028-993E-5D3DE2492F76}">
      <dgm:prSet/>
      <dgm:spPr/>
      <dgm:t>
        <a:bodyPr/>
        <a:lstStyle/>
        <a:p>
          <a:r>
            <a:rPr lang="en-US" b="0" i="0" baseline="0"/>
            <a:t>Life cycle assessments measure carbon emission, water consumption, energy use from waste generation through disposal. </a:t>
          </a:r>
          <a:endParaRPr lang="en-US"/>
        </a:p>
      </dgm:t>
    </dgm:pt>
    <dgm:pt modelId="{CCC7BE7A-A9BF-468C-9F61-71988E3E452D}" type="parTrans" cxnId="{B9F352F9-85FB-42B3-B3E0-7B951C6A3ABA}">
      <dgm:prSet/>
      <dgm:spPr/>
      <dgm:t>
        <a:bodyPr/>
        <a:lstStyle/>
        <a:p>
          <a:endParaRPr lang="en-US"/>
        </a:p>
      </dgm:t>
    </dgm:pt>
    <dgm:pt modelId="{9A6A424C-1DC7-4A61-A9E2-6162098B5E66}" type="sibTrans" cxnId="{B9F352F9-85FB-42B3-B3E0-7B951C6A3ABA}">
      <dgm:prSet/>
      <dgm:spPr/>
      <dgm:t>
        <a:bodyPr/>
        <a:lstStyle/>
        <a:p>
          <a:endParaRPr lang="en-US"/>
        </a:p>
      </dgm:t>
    </dgm:pt>
    <dgm:pt modelId="{47A2D8D1-1E5E-474F-9343-997157E1A1E5}">
      <dgm:prSet/>
      <dgm:spPr/>
      <dgm:t>
        <a:bodyPr/>
        <a:lstStyle/>
        <a:p>
          <a:r>
            <a:rPr lang="en-US" b="0" i="0" baseline="0"/>
            <a:t>Chef behaviors influence waste through purchasing, preparation, disposal choices requiring professional support. </a:t>
          </a:r>
          <a:endParaRPr lang="en-US"/>
        </a:p>
      </dgm:t>
    </dgm:pt>
    <dgm:pt modelId="{5A56576F-AA4E-4273-B8DB-D139A4D31FA1}" type="parTrans" cxnId="{58C80E85-0489-4C52-AE0E-47EF8C289895}">
      <dgm:prSet/>
      <dgm:spPr/>
      <dgm:t>
        <a:bodyPr/>
        <a:lstStyle/>
        <a:p>
          <a:endParaRPr lang="en-US"/>
        </a:p>
      </dgm:t>
    </dgm:pt>
    <dgm:pt modelId="{A4CC3F24-ACB0-4759-B567-1A8911D0B6CF}" type="sibTrans" cxnId="{58C80E85-0489-4C52-AE0E-47EF8C289895}">
      <dgm:prSet/>
      <dgm:spPr/>
      <dgm:t>
        <a:bodyPr/>
        <a:lstStyle/>
        <a:p>
          <a:endParaRPr lang="en-US"/>
        </a:p>
      </dgm:t>
    </dgm:pt>
    <dgm:pt modelId="{62678B38-1DB8-420A-9741-B809058D87ED}" type="pres">
      <dgm:prSet presAssocID="{2216EF1E-60E0-48DE-A353-50346CBCB76B}" presName="root" presStyleCnt="0">
        <dgm:presLayoutVars>
          <dgm:dir/>
          <dgm:resizeHandles val="exact"/>
        </dgm:presLayoutVars>
      </dgm:prSet>
      <dgm:spPr/>
    </dgm:pt>
    <dgm:pt modelId="{EFD7E960-CCBE-40BA-A98E-132F4C5ADFA6}" type="pres">
      <dgm:prSet presAssocID="{88FE6D60-1F67-4C29-ACA3-1CFB9F64E829}" presName="compNode" presStyleCnt="0"/>
      <dgm:spPr/>
    </dgm:pt>
    <dgm:pt modelId="{F7466E23-2309-41E2-8D7C-68E47742F5A2}" type="pres">
      <dgm:prSet presAssocID="{88FE6D60-1F67-4C29-ACA3-1CFB9F64E829}" presName="bgRect" presStyleLbl="bgShp" presStyleIdx="0" presStyleCnt="4"/>
      <dgm:spPr/>
    </dgm:pt>
    <dgm:pt modelId="{4EF7BAF6-7A8D-47EB-8048-69D466042DA1}" type="pres">
      <dgm:prSet presAssocID="{88FE6D60-1F67-4C29-ACA3-1CFB9F64E82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35B8971-CB33-4B74-A062-9A5594751673}" type="pres">
      <dgm:prSet presAssocID="{88FE6D60-1F67-4C29-ACA3-1CFB9F64E829}" presName="spaceRect" presStyleCnt="0"/>
      <dgm:spPr/>
    </dgm:pt>
    <dgm:pt modelId="{4DDBD379-BD80-4903-84AA-D327E199588B}" type="pres">
      <dgm:prSet presAssocID="{88FE6D60-1F67-4C29-ACA3-1CFB9F64E829}" presName="parTx" presStyleLbl="revTx" presStyleIdx="0" presStyleCnt="4">
        <dgm:presLayoutVars>
          <dgm:chMax val="0"/>
          <dgm:chPref val="0"/>
        </dgm:presLayoutVars>
      </dgm:prSet>
      <dgm:spPr/>
    </dgm:pt>
    <dgm:pt modelId="{6CCC1C12-7BF2-442E-9876-89DB149019E7}" type="pres">
      <dgm:prSet presAssocID="{ABF87C79-9ECD-41E9-8BCD-33F02B8D5789}" presName="sibTrans" presStyleCnt="0"/>
      <dgm:spPr/>
    </dgm:pt>
    <dgm:pt modelId="{3211B10B-04CA-4158-B557-A981CEEB2F8D}" type="pres">
      <dgm:prSet presAssocID="{E0B96594-1697-4B1E-B6ED-D451AE12861F}" presName="compNode" presStyleCnt="0"/>
      <dgm:spPr/>
    </dgm:pt>
    <dgm:pt modelId="{18E847BC-75CF-4543-8BDE-61F533F904F0}" type="pres">
      <dgm:prSet presAssocID="{E0B96594-1697-4B1E-B6ED-D451AE12861F}" presName="bgRect" presStyleLbl="bgShp" presStyleIdx="1" presStyleCnt="4"/>
      <dgm:spPr/>
    </dgm:pt>
    <dgm:pt modelId="{94CC109C-AD93-417B-963A-03EB96860658}" type="pres">
      <dgm:prSet presAssocID="{E0B96594-1697-4B1E-B6ED-D451AE1286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hi"/>
        </a:ext>
      </dgm:extLst>
    </dgm:pt>
    <dgm:pt modelId="{17FD1D3F-6E3E-4BE4-A24E-211F8613C9C2}" type="pres">
      <dgm:prSet presAssocID="{E0B96594-1697-4B1E-B6ED-D451AE12861F}" presName="spaceRect" presStyleCnt="0"/>
      <dgm:spPr/>
    </dgm:pt>
    <dgm:pt modelId="{921B09A3-D6ED-42E7-8741-8E4AC437D51D}" type="pres">
      <dgm:prSet presAssocID="{E0B96594-1697-4B1E-B6ED-D451AE12861F}" presName="parTx" presStyleLbl="revTx" presStyleIdx="1" presStyleCnt="4">
        <dgm:presLayoutVars>
          <dgm:chMax val="0"/>
          <dgm:chPref val="0"/>
        </dgm:presLayoutVars>
      </dgm:prSet>
      <dgm:spPr/>
    </dgm:pt>
    <dgm:pt modelId="{5605D11C-77A9-460E-B4DD-44B25624C1E0}" type="pres">
      <dgm:prSet presAssocID="{58551C09-72B7-40B6-9975-A819656F9AF1}" presName="sibTrans" presStyleCnt="0"/>
      <dgm:spPr/>
    </dgm:pt>
    <dgm:pt modelId="{22922F70-016F-4A65-885D-855F3E5B0730}" type="pres">
      <dgm:prSet presAssocID="{120F6156-0868-4028-993E-5D3DE2492F76}" presName="compNode" presStyleCnt="0"/>
      <dgm:spPr/>
    </dgm:pt>
    <dgm:pt modelId="{2EA8840A-86C6-4186-8FC7-92968DFCAF68}" type="pres">
      <dgm:prSet presAssocID="{120F6156-0868-4028-993E-5D3DE2492F76}" presName="bgRect" presStyleLbl="bgShp" presStyleIdx="2" presStyleCnt="4"/>
      <dgm:spPr/>
    </dgm:pt>
    <dgm:pt modelId="{907F8FB8-A833-46A9-8504-BB4C3F0431E9}" type="pres">
      <dgm:prSet presAssocID="{120F6156-0868-4028-993E-5D3DE2492F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C90B3BA8-24F4-4A5B-80E8-12F35C5C4055}" type="pres">
      <dgm:prSet presAssocID="{120F6156-0868-4028-993E-5D3DE2492F76}" presName="spaceRect" presStyleCnt="0"/>
      <dgm:spPr/>
    </dgm:pt>
    <dgm:pt modelId="{FBB2C6EE-F25E-47C6-BAC9-0BFD1318E601}" type="pres">
      <dgm:prSet presAssocID="{120F6156-0868-4028-993E-5D3DE2492F76}" presName="parTx" presStyleLbl="revTx" presStyleIdx="2" presStyleCnt="4">
        <dgm:presLayoutVars>
          <dgm:chMax val="0"/>
          <dgm:chPref val="0"/>
        </dgm:presLayoutVars>
      </dgm:prSet>
      <dgm:spPr/>
    </dgm:pt>
    <dgm:pt modelId="{263967DA-EABE-4907-94BE-2995D7F61A56}" type="pres">
      <dgm:prSet presAssocID="{9A6A424C-1DC7-4A61-A9E2-6162098B5E66}" presName="sibTrans" presStyleCnt="0"/>
      <dgm:spPr/>
    </dgm:pt>
    <dgm:pt modelId="{EE6C13BF-E666-41E6-87BC-403420AA803A}" type="pres">
      <dgm:prSet presAssocID="{47A2D8D1-1E5E-474F-9343-997157E1A1E5}" presName="compNode" presStyleCnt="0"/>
      <dgm:spPr/>
    </dgm:pt>
    <dgm:pt modelId="{A8ACF3DA-C286-480E-926D-D2ED0DB08A17}" type="pres">
      <dgm:prSet presAssocID="{47A2D8D1-1E5E-474F-9343-997157E1A1E5}" presName="bgRect" presStyleLbl="bgShp" presStyleIdx="3" presStyleCnt="4"/>
      <dgm:spPr/>
    </dgm:pt>
    <dgm:pt modelId="{3346FF30-D1A7-4948-A3EE-C435ACDC036E}" type="pres">
      <dgm:prSet presAssocID="{47A2D8D1-1E5E-474F-9343-997157E1A1E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E2AF6751-F850-4256-B23D-458A62207C31}" type="pres">
      <dgm:prSet presAssocID="{47A2D8D1-1E5E-474F-9343-997157E1A1E5}" presName="spaceRect" presStyleCnt="0"/>
      <dgm:spPr/>
    </dgm:pt>
    <dgm:pt modelId="{DE3C9203-7DFD-4F6F-864B-24F169341E65}" type="pres">
      <dgm:prSet presAssocID="{47A2D8D1-1E5E-474F-9343-997157E1A1E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A6261A-5AFC-4CB2-8919-F9C4DCD019E1}" type="presOf" srcId="{E0B96594-1697-4B1E-B6ED-D451AE12861F}" destId="{921B09A3-D6ED-42E7-8741-8E4AC437D51D}" srcOrd="0" destOrd="0" presId="urn:microsoft.com/office/officeart/2018/2/layout/IconVerticalSolidList"/>
    <dgm:cxn modelId="{5B232D42-840A-47B7-8BCE-6DE346F9B305}" srcId="{2216EF1E-60E0-48DE-A353-50346CBCB76B}" destId="{E0B96594-1697-4B1E-B6ED-D451AE12861F}" srcOrd="1" destOrd="0" parTransId="{A8947125-B462-46E2-A8F7-98B22732D2FD}" sibTransId="{58551C09-72B7-40B6-9975-A819656F9AF1}"/>
    <dgm:cxn modelId="{9A4E7363-7371-43E6-885F-B82BCB407C7A}" type="presOf" srcId="{88FE6D60-1F67-4C29-ACA3-1CFB9F64E829}" destId="{4DDBD379-BD80-4903-84AA-D327E199588B}" srcOrd="0" destOrd="0" presId="urn:microsoft.com/office/officeart/2018/2/layout/IconVerticalSolidList"/>
    <dgm:cxn modelId="{DC5DA758-F55C-48ED-B1EA-EB0913A9A5AC}" srcId="{2216EF1E-60E0-48DE-A353-50346CBCB76B}" destId="{88FE6D60-1F67-4C29-ACA3-1CFB9F64E829}" srcOrd="0" destOrd="0" parTransId="{6D01FB33-620E-439F-B1E3-24F81F0D7FF0}" sibTransId="{ABF87C79-9ECD-41E9-8BCD-33F02B8D5789}"/>
    <dgm:cxn modelId="{58C80E85-0489-4C52-AE0E-47EF8C289895}" srcId="{2216EF1E-60E0-48DE-A353-50346CBCB76B}" destId="{47A2D8D1-1E5E-474F-9343-997157E1A1E5}" srcOrd="3" destOrd="0" parTransId="{5A56576F-AA4E-4273-B8DB-D139A4D31FA1}" sibTransId="{A4CC3F24-ACB0-4759-B567-1A8911D0B6CF}"/>
    <dgm:cxn modelId="{E6ED4B91-0D3C-4557-A6DD-A99C82D10191}" type="presOf" srcId="{2216EF1E-60E0-48DE-A353-50346CBCB76B}" destId="{62678B38-1DB8-420A-9741-B809058D87ED}" srcOrd="0" destOrd="0" presId="urn:microsoft.com/office/officeart/2018/2/layout/IconVerticalSolidList"/>
    <dgm:cxn modelId="{24F832A5-929E-4072-B749-41F974CE8F5D}" type="presOf" srcId="{120F6156-0868-4028-993E-5D3DE2492F76}" destId="{FBB2C6EE-F25E-47C6-BAC9-0BFD1318E601}" srcOrd="0" destOrd="0" presId="urn:microsoft.com/office/officeart/2018/2/layout/IconVerticalSolidList"/>
    <dgm:cxn modelId="{36806ACD-470E-4FCA-9E6F-EB2C6B7BB623}" type="presOf" srcId="{47A2D8D1-1E5E-474F-9343-997157E1A1E5}" destId="{DE3C9203-7DFD-4F6F-864B-24F169341E65}" srcOrd="0" destOrd="0" presId="urn:microsoft.com/office/officeart/2018/2/layout/IconVerticalSolidList"/>
    <dgm:cxn modelId="{B9F352F9-85FB-42B3-B3E0-7B951C6A3ABA}" srcId="{2216EF1E-60E0-48DE-A353-50346CBCB76B}" destId="{120F6156-0868-4028-993E-5D3DE2492F76}" srcOrd="2" destOrd="0" parTransId="{CCC7BE7A-A9BF-468C-9F61-71988E3E452D}" sibTransId="{9A6A424C-1DC7-4A61-A9E2-6162098B5E66}"/>
    <dgm:cxn modelId="{43E4824D-0BBD-4CEF-98B8-EAA031627ED1}" type="presParOf" srcId="{62678B38-1DB8-420A-9741-B809058D87ED}" destId="{EFD7E960-CCBE-40BA-A98E-132F4C5ADFA6}" srcOrd="0" destOrd="0" presId="urn:microsoft.com/office/officeart/2018/2/layout/IconVerticalSolidList"/>
    <dgm:cxn modelId="{61FAD321-F597-41BB-8C96-90EC17A30ACA}" type="presParOf" srcId="{EFD7E960-CCBE-40BA-A98E-132F4C5ADFA6}" destId="{F7466E23-2309-41E2-8D7C-68E47742F5A2}" srcOrd="0" destOrd="0" presId="urn:microsoft.com/office/officeart/2018/2/layout/IconVerticalSolidList"/>
    <dgm:cxn modelId="{53DB49DC-D340-47FC-B770-14D6F83741C5}" type="presParOf" srcId="{EFD7E960-CCBE-40BA-A98E-132F4C5ADFA6}" destId="{4EF7BAF6-7A8D-47EB-8048-69D466042DA1}" srcOrd="1" destOrd="0" presId="urn:microsoft.com/office/officeart/2018/2/layout/IconVerticalSolidList"/>
    <dgm:cxn modelId="{3956A23E-0F1E-473C-9B91-A6AE004474EC}" type="presParOf" srcId="{EFD7E960-CCBE-40BA-A98E-132F4C5ADFA6}" destId="{535B8971-CB33-4B74-A062-9A5594751673}" srcOrd="2" destOrd="0" presId="urn:microsoft.com/office/officeart/2018/2/layout/IconVerticalSolidList"/>
    <dgm:cxn modelId="{286C2D31-3443-4E56-8DA2-BEDBBEDB4759}" type="presParOf" srcId="{EFD7E960-CCBE-40BA-A98E-132F4C5ADFA6}" destId="{4DDBD379-BD80-4903-84AA-D327E199588B}" srcOrd="3" destOrd="0" presId="urn:microsoft.com/office/officeart/2018/2/layout/IconVerticalSolidList"/>
    <dgm:cxn modelId="{677BDDAD-933B-4839-A968-3F5166E0659D}" type="presParOf" srcId="{62678B38-1DB8-420A-9741-B809058D87ED}" destId="{6CCC1C12-7BF2-442E-9876-89DB149019E7}" srcOrd="1" destOrd="0" presId="urn:microsoft.com/office/officeart/2018/2/layout/IconVerticalSolidList"/>
    <dgm:cxn modelId="{CCDB9C6B-911A-4CA7-B770-318189329DB7}" type="presParOf" srcId="{62678B38-1DB8-420A-9741-B809058D87ED}" destId="{3211B10B-04CA-4158-B557-A981CEEB2F8D}" srcOrd="2" destOrd="0" presId="urn:microsoft.com/office/officeart/2018/2/layout/IconVerticalSolidList"/>
    <dgm:cxn modelId="{2C76EDC5-CBE4-466E-B99F-227D8F5954D1}" type="presParOf" srcId="{3211B10B-04CA-4158-B557-A981CEEB2F8D}" destId="{18E847BC-75CF-4543-8BDE-61F533F904F0}" srcOrd="0" destOrd="0" presId="urn:microsoft.com/office/officeart/2018/2/layout/IconVerticalSolidList"/>
    <dgm:cxn modelId="{6A395E71-D0EE-4DD5-9CEA-FC9E6311C031}" type="presParOf" srcId="{3211B10B-04CA-4158-B557-A981CEEB2F8D}" destId="{94CC109C-AD93-417B-963A-03EB96860658}" srcOrd="1" destOrd="0" presId="urn:microsoft.com/office/officeart/2018/2/layout/IconVerticalSolidList"/>
    <dgm:cxn modelId="{AEBBE4C1-C165-4555-84E7-0B9C5788B865}" type="presParOf" srcId="{3211B10B-04CA-4158-B557-A981CEEB2F8D}" destId="{17FD1D3F-6E3E-4BE4-A24E-211F8613C9C2}" srcOrd="2" destOrd="0" presId="urn:microsoft.com/office/officeart/2018/2/layout/IconVerticalSolidList"/>
    <dgm:cxn modelId="{F324753A-E4E3-4AE5-AD77-0DC0CC682F8F}" type="presParOf" srcId="{3211B10B-04CA-4158-B557-A981CEEB2F8D}" destId="{921B09A3-D6ED-42E7-8741-8E4AC437D51D}" srcOrd="3" destOrd="0" presId="urn:microsoft.com/office/officeart/2018/2/layout/IconVerticalSolidList"/>
    <dgm:cxn modelId="{93B758CF-3F26-453E-A621-BCC53717D637}" type="presParOf" srcId="{62678B38-1DB8-420A-9741-B809058D87ED}" destId="{5605D11C-77A9-460E-B4DD-44B25624C1E0}" srcOrd="3" destOrd="0" presId="urn:microsoft.com/office/officeart/2018/2/layout/IconVerticalSolidList"/>
    <dgm:cxn modelId="{EAA8B0F8-AA0A-4180-A132-F715CAB04054}" type="presParOf" srcId="{62678B38-1DB8-420A-9741-B809058D87ED}" destId="{22922F70-016F-4A65-885D-855F3E5B0730}" srcOrd="4" destOrd="0" presId="urn:microsoft.com/office/officeart/2018/2/layout/IconVerticalSolidList"/>
    <dgm:cxn modelId="{E02A1287-E1B7-4A24-B8C2-B575EE0B9839}" type="presParOf" srcId="{22922F70-016F-4A65-885D-855F3E5B0730}" destId="{2EA8840A-86C6-4186-8FC7-92968DFCAF68}" srcOrd="0" destOrd="0" presId="urn:microsoft.com/office/officeart/2018/2/layout/IconVerticalSolidList"/>
    <dgm:cxn modelId="{60E82AB5-2A18-42BF-99B5-252F49541E40}" type="presParOf" srcId="{22922F70-016F-4A65-885D-855F3E5B0730}" destId="{907F8FB8-A833-46A9-8504-BB4C3F0431E9}" srcOrd="1" destOrd="0" presId="urn:microsoft.com/office/officeart/2018/2/layout/IconVerticalSolidList"/>
    <dgm:cxn modelId="{A93BD96B-2B54-4193-BEC4-1B059C801E81}" type="presParOf" srcId="{22922F70-016F-4A65-885D-855F3E5B0730}" destId="{C90B3BA8-24F4-4A5B-80E8-12F35C5C4055}" srcOrd="2" destOrd="0" presId="urn:microsoft.com/office/officeart/2018/2/layout/IconVerticalSolidList"/>
    <dgm:cxn modelId="{64127703-E8B8-4B3E-A496-0022976135F7}" type="presParOf" srcId="{22922F70-016F-4A65-885D-855F3E5B0730}" destId="{FBB2C6EE-F25E-47C6-BAC9-0BFD1318E601}" srcOrd="3" destOrd="0" presId="urn:microsoft.com/office/officeart/2018/2/layout/IconVerticalSolidList"/>
    <dgm:cxn modelId="{53B6E33B-DF4B-4461-9F95-259F5F91002F}" type="presParOf" srcId="{62678B38-1DB8-420A-9741-B809058D87ED}" destId="{263967DA-EABE-4907-94BE-2995D7F61A56}" srcOrd="5" destOrd="0" presId="urn:microsoft.com/office/officeart/2018/2/layout/IconVerticalSolidList"/>
    <dgm:cxn modelId="{B1F89D1C-47CA-40A8-8864-3F872C6F0F7E}" type="presParOf" srcId="{62678B38-1DB8-420A-9741-B809058D87ED}" destId="{EE6C13BF-E666-41E6-87BC-403420AA803A}" srcOrd="6" destOrd="0" presId="urn:microsoft.com/office/officeart/2018/2/layout/IconVerticalSolidList"/>
    <dgm:cxn modelId="{4731C3A0-CFC0-4BCD-9C23-0FDED096BC6B}" type="presParOf" srcId="{EE6C13BF-E666-41E6-87BC-403420AA803A}" destId="{A8ACF3DA-C286-480E-926D-D2ED0DB08A17}" srcOrd="0" destOrd="0" presId="urn:microsoft.com/office/officeart/2018/2/layout/IconVerticalSolidList"/>
    <dgm:cxn modelId="{B60C2F68-2AFE-49C3-A0E1-D59AD1A5A449}" type="presParOf" srcId="{EE6C13BF-E666-41E6-87BC-403420AA803A}" destId="{3346FF30-D1A7-4948-A3EE-C435ACDC036E}" srcOrd="1" destOrd="0" presId="urn:microsoft.com/office/officeart/2018/2/layout/IconVerticalSolidList"/>
    <dgm:cxn modelId="{76AFBCD5-FB44-42C7-BF34-AA024E02F150}" type="presParOf" srcId="{EE6C13BF-E666-41E6-87BC-403420AA803A}" destId="{E2AF6751-F850-4256-B23D-458A62207C31}" srcOrd="2" destOrd="0" presId="urn:microsoft.com/office/officeart/2018/2/layout/IconVerticalSolidList"/>
    <dgm:cxn modelId="{BF970EE7-7C74-41ED-A486-1559C83061FF}" type="presParOf" srcId="{EE6C13BF-E666-41E6-87BC-403420AA803A}" destId="{DE3C9203-7DFD-4F6F-864B-24F169341E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50FC2E-EE67-4579-9124-B09A005C35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410A6E0-DB74-478A-A359-977EAE4395F2}">
      <dgm:prSet/>
      <dgm:spPr/>
      <dgm:t>
        <a:bodyPr/>
        <a:lstStyle/>
        <a:p>
          <a:r>
            <a:rPr lang="en-US" b="0" i="0" baseline="0"/>
            <a:t>AI waste tracking devices provide real time data, managers spot trends and make appropriate adjustments (Sigala et al., 2025). </a:t>
          </a:r>
          <a:endParaRPr lang="en-US"/>
        </a:p>
      </dgm:t>
    </dgm:pt>
    <dgm:pt modelId="{2162362B-6D91-4DF9-A56F-32E7D6103174}" type="parTrans" cxnId="{F484077A-DF6B-4526-A2D8-9EA48D9623C1}">
      <dgm:prSet/>
      <dgm:spPr/>
      <dgm:t>
        <a:bodyPr/>
        <a:lstStyle/>
        <a:p>
          <a:endParaRPr lang="en-US"/>
        </a:p>
      </dgm:t>
    </dgm:pt>
    <dgm:pt modelId="{0CEFC8D3-6158-461E-B169-CB4313497EA2}" type="sibTrans" cxnId="{F484077A-DF6B-4526-A2D8-9EA48D9623C1}">
      <dgm:prSet/>
      <dgm:spPr/>
      <dgm:t>
        <a:bodyPr/>
        <a:lstStyle/>
        <a:p>
          <a:endParaRPr lang="en-US"/>
        </a:p>
      </dgm:t>
    </dgm:pt>
    <dgm:pt modelId="{F80DE0FA-CB8A-4D3C-A47F-C00D5F354E44}">
      <dgm:prSet/>
      <dgm:spPr/>
      <dgm:t>
        <a:bodyPr/>
        <a:lstStyle/>
        <a:p>
          <a:r>
            <a:rPr lang="en-US" b="0" i="0" baseline="0"/>
            <a:t>Predictive analytics, automated inventory, smart kitchen devices minimize overproduction (Clark et al., 2025). </a:t>
          </a:r>
          <a:endParaRPr lang="en-US"/>
        </a:p>
      </dgm:t>
    </dgm:pt>
    <dgm:pt modelId="{3CFDA975-CE77-4AF4-A1C6-373C43BA8880}" type="parTrans" cxnId="{F90FC0CA-4558-4E34-8051-1E8AEFE555AD}">
      <dgm:prSet/>
      <dgm:spPr/>
      <dgm:t>
        <a:bodyPr/>
        <a:lstStyle/>
        <a:p>
          <a:endParaRPr lang="en-US"/>
        </a:p>
      </dgm:t>
    </dgm:pt>
    <dgm:pt modelId="{CA03BB99-1B25-47C6-B54C-3E9A29D6BC6E}" type="sibTrans" cxnId="{F90FC0CA-4558-4E34-8051-1E8AEFE555AD}">
      <dgm:prSet/>
      <dgm:spPr/>
      <dgm:t>
        <a:bodyPr/>
        <a:lstStyle/>
        <a:p>
          <a:endParaRPr lang="en-US"/>
        </a:p>
      </dgm:t>
    </dgm:pt>
    <dgm:pt modelId="{C888103D-FFB9-4B06-A991-953A767C27E9}">
      <dgm:prSet/>
      <dgm:spPr/>
      <dgm:t>
        <a:bodyPr/>
        <a:lstStyle/>
        <a:p>
          <a:r>
            <a:rPr lang="en-US" b="0" i="0" baseline="0"/>
            <a:t>Guest preferences for sustainability do not predict actual behavior, creating implementation challenges. </a:t>
          </a:r>
          <a:endParaRPr lang="en-US"/>
        </a:p>
      </dgm:t>
    </dgm:pt>
    <dgm:pt modelId="{FAC55FF8-4130-4EA7-BF17-72592CFA825E}" type="parTrans" cxnId="{D385AF95-F900-432A-9CED-F35704E812C9}">
      <dgm:prSet/>
      <dgm:spPr/>
      <dgm:t>
        <a:bodyPr/>
        <a:lstStyle/>
        <a:p>
          <a:endParaRPr lang="en-US"/>
        </a:p>
      </dgm:t>
    </dgm:pt>
    <dgm:pt modelId="{D6E7490C-6247-4ABD-B114-5C6DCC7DE632}" type="sibTrans" cxnId="{D385AF95-F900-432A-9CED-F35704E812C9}">
      <dgm:prSet/>
      <dgm:spPr/>
      <dgm:t>
        <a:bodyPr/>
        <a:lstStyle/>
        <a:p>
          <a:endParaRPr lang="en-US"/>
        </a:p>
      </dgm:t>
    </dgm:pt>
    <dgm:pt modelId="{BF63D014-C7BC-4E83-AD3B-1FB34EAF27E0}">
      <dgm:prSet/>
      <dgm:spPr/>
      <dgm:t>
        <a:bodyPr/>
        <a:lstStyle/>
        <a:p>
          <a:r>
            <a:rPr lang="en-US" b="0" i="0" baseline="0"/>
            <a:t>Circular economy practices convert waste into resources through composting, anaerobic digestion, animal feed conversion. </a:t>
          </a:r>
          <a:endParaRPr lang="en-US"/>
        </a:p>
      </dgm:t>
    </dgm:pt>
    <dgm:pt modelId="{8959D72C-A75F-491E-B88B-6996C3F9ADF3}" type="parTrans" cxnId="{A22E873E-F36D-42A2-811B-0F4D4DA82B90}">
      <dgm:prSet/>
      <dgm:spPr/>
      <dgm:t>
        <a:bodyPr/>
        <a:lstStyle/>
        <a:p>
          <a:endParaRPr lang="en-US"/>
        </a:p>
      </dgm:t>
    </dgm:pt>
    <dgm:pt modelId="{F3E22441-2E7A-4E08-9541-493730DE738E}" type="sibTrans" cxnId="{A22E873E-F36D-42A2-811B-0F4D4DA82B90}">
      <dgm:prSet/>
      <dgm:spPr/>
      <dgm:t>
        <a:bodyPr/>
        <a:lstStyle/>
        <a:p>
          <a:endParaRPr lang="en-US"/>
        </a:p>
      </dgm:t>
    </dgm:pt>
    <dgm:pt modelId="{A4EEB634-73E7-42D2-B985-CBC82E872519}" type="pres">
      <dgm:prSet presAssocID="{1A50FC2E-EE67-4579-9124-B09A005C358D}" presName="root" presStyleCnt="0">
        <dgm:presLayoutVars>
          <dgm:dir/>
          <dgm:resizeHandles val="exact"/>
        </dgm:presLayoutVars>
      </dgm:prSet>
      <dgm:spPr/>
    </dgm:pt>
    <dgm:pt modelId="{2736EBDD-CBB9-4E95-9EEF-01710E26BABC}" type="pres">
      <dgm:prSet presAssocID="{E410A6E0-DB74-478A-A359-977EAE4395F2}" presName="compNode" presStyleCnt="0"/>
      <dgm:spPr/>
    </dgm:pt>
    <dgm:pt modelId="{AEC18CF4-33D3-45AE-8701-E867D5032B70}" type="pres">
      <dgm:prSet presAssocID="{E410A6E0-DB74-478A-A359-977EAE4395F2}" presName="bgRect" presStyleLbl="bgShp" presStyleIdx="0" presStyleCnt="4"/>
      <dgm:spPr/>
    </dgm:pt>
    <dgm:pt modelId="{1076B2A0-AF50-444E-B82A-7E62E44D37C0}" type="pres">
      <dgm:prSet presAssocID="{E410A6E0-DB74-478A-A359-977EAE4395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1D2DA03-1625-4AA3-930F-5FDCF7080A11}" type="pres">
      <dgm:prSet presAssocID="{E410A6E0-DB74-478A-A359-977EAE4395F2}" presName="spaceRect" presStyleCnt="0"/>
      <dgm:spPr/>
    </dgm:pt>
    <dgm:pt modelId="{9B268F65-A6BB-4CF3-A658-DB94A6EF4E6C}" type="pres">
      <dgm:prSet presAssocID="{E410A6E0-DB74-478A-A359-977EAE4395F2}" presName="parTx" presStyleLbl="revTx" presStyleIdx="0" presStyleCnt="4">
        <dgm:presLayoutVars>
          <dgm:chMax val="0"/>
          <dgm:chPref val="0"/>
        </dgm:presLayoutVars>
      </dgm:prSet>
      <dgm:spPr/>
    </dgm:pt>
    <dgm:pt modelId="{531C4A20-ECB6-481D-9CFD-E8957CAE0E46}" type="pres">
      <dgm:prSet presAssocID="{0CEFC8D3-6158-461E-B169-CB4313497EA2}" presName="sibTrans" presStyleCnt="0"/>
      <dgm:spPr/>
    </dgm:pt>
    <dgm:pt modelId="{39974BF1-0350-4DFB-8631-587A4461ABEA}" type="pres">
      <dgm:prSet presAssocID="{F80DE0FA-CB8A-4D3C-A47F-C00D5F354E44}" presName="compNode" presStyleCnt="0"/>
      <dgm:spPr/>
    </dgm:pt>
    <dgm:pt modelId="{14410F0A-9C67-4ACB-958A-FC9E842ECFDC}" type="pres">
      <dgm:prSet presAssocID="{F80DE0FA-CB8A-4D3C-A47F-C00D5F354E44}" presName="bgRect" presStyleLbl="bgShp" presStyleIdx="1" presStyleCnt="4"/>
      <dgm:spPr/>
    </dgm:pt>
    <dgm:pt modelId="{4AD8DB28-AB75-41D7-B28C-0187A4B3416E}" type="pres">
      <dgm:prSet presAssocID="{F80DE0FA-CB8A-4D3C-A47F-C00D5F354E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00C9521-D2BF-4366-8923-1531D1F0F87E}" type="pres">
      <dgm:prSet presAssocID="{F80DE0FA-CB8A-4D3C-A47F-C00D5F354E44}" presName="spaceRect" presStyleCnt="0"/>
      <dgm:spPr/>
    </dgm:pt>
    <dgm:pt modelId="{352A0762-BC0E-439A-9E7D-17556408F246}" type="pres">
      <dgm:prSet presAssocID="{F80DE0FA-CB8A-4D3C-A47F-C00D5F354E44}" presName="parTx" presStyleLbl="revTx" presStyleIdx="1" presStyleCnt="4">
        <dgm:presLayoutVars>
          <dgm:chMax val="0"/>
          <dgm:chPref val="0"/>
        </dgm:presLayoutVars>
      </dgm:prSet>
      <dgm:spPr/>
    </dgm:pt>
    <dgm:pt modelId="{AF364893-FFF1-4F9D-8EE9-8E5C34AE2F45}" type="pres">
      <dgm:prSet presAssocID="{CA03BB99-1B25-47C6-B54C-3E9A29D6BC6E}" presName="sibTrans" presStyleCnt="0"/>
      <dgm:spPr/>
    </dgm:pt>
    <dgm:pt modelId="{858BFB7E-986F-4EEF-8066-FBF21A9C6E58}" type="pres">
      <dgm:prSet presAssocID="{C888103D-FFB9-4B06-A991-953A767C27E9}" presName="compNode" presStyleCnt="0"/>
      <dgm:spPr/>
    </dgm:pt>
    <dgm:pt modelId="{7122242B-627C-4B12-A29C-7AD5CFC2DB41}" type="pres">
      <dgm:prSet presAssocID="{C888103D-FFB9-4B06-A991-953A767C27E9}" presName="bgRect" presStyleLbl="bgShp" presStyleIdx="2" presStyleCnt="4"/>
      <dgm:spPr/>
    </dgm:pt>
    <dgm:pt modelId="{3E7CBA6C-46AF-4AF1-A0D5-7F8D0A1822C2}" type="pres">
      <dgm:prSet presAssocID="{C888103D-FFB9-4B06-A991-953A767C27E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037FE8C8-7840-44C3-9559-5BA6DE8F8CA3}" type="pres">
      <dgm:prSet presAssocID="{C888103D-FFB9-4B06-A991-953A767C27E9}" presName="spaceRect" presStyleCnt="0"/>
      <dgm:spPr/>
    </dgm:pt>
    <dgm:pt modelId="{399771D0-B6C2-4A65-B61E-01081140AF64}" type="pres">
      <dgm:prSet presAssocID="{C888103D-FFB9-4B06-A991-953A767C27E9}" presName="parTx" presStyleLbl="revTx" presStyleIdx="2" presStyleCnt="4">
        <dgm:presLayoutVars>
          <dgm:chMax val="0"/>
          <dgm:chPref val="0"/>
        </dgm:presLayoutVars>
      </dgm:prSet>
      <dgm:spPr/>
    </dgm:pt>
    <dgm:pt modelId="{63C1F387-F90F-43D2-BF62-495F485FCCBC}" type="pres">
      <dgm:prSet presAssocID="{D6E7490C-6247-4ABD-B114-5C6DCC7DE632}" presName="sibTrans" presStyleCnt="0"/>
      <dgm:spPr/>
    </dgm:pt>
    <dgm:pt modelId="{FC95C9EC-BB6D-4D0B-9EFD-47E8182EDFA7}" type="pres">
      <dgm:prSet presAssocID="{BF63D014-C7BC-4E83-AD3B-1FB34EAF27E0}" presName="compNode" presStyleCnt="0"/>
      <dgm:spPr/>
    </dgm:pt>
    <dgm:pt modelId="{C18FAE10-716D-496C-850C-09546798CE5B}" type="pres">
      <dgm:prSet presAssocID="{BF63D014-C7BC-4E83-AD3B-1FB34EAF27E0}" presName="bgRect" presStyleLbl="bgShp" presStyleIdx="3" presStyleCnt="4"/>
      <dgm:spPr/>
    </dgm:pt>
    <dgm:pt modelId="{622BDF6A-9BAF-4D6B-A8D9-6385A221268B}" type="pres">
      <dgm:prSet presAssocID="{BF63D014-C7BC-4E83-AD3B-1FB34EAF27E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0584616B-DE07-4A60-A667-04A21D878B7B}" type="pres">
      <dgm:prSet presAssocID="{BF63D014-C7BC-4E83-AD3B-1FB34EAF27E0}" presName="spaceRect" presStyleCnt="0"/>
      <dgm:spPr/>
    </dgm:pt>
    <dgm:pt modelId="{E878ED3D-C1A3-4DE1-BA19-78F4370848E6}" type="pres">
      <dgm:prSet presAssocID="{BF63D014-C7BC-4E83-AD3B-1FB34EAF27E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393C1D-0268-4EAB-9695-CD16BB12C7F2}" type="presOf" srcId="{1A50FC2E-EE67-4579-9124-B09A005C358D}" destId="{A4EEB634-73E7-42D2-B985-CBC82E872519}" srcOrd="0" destOrd="0" presId="urn:microsoft.com/office/officeart/2018/2/layout/IconVerticalSolidList"/>
    <dgm:cxn modelId="{955CED33-BE7D-4BBD-9487-A2AE7D7533B1}" type="presOf" srcId="{BF63D014-C7BC-4E83-AD3B-1FB34EAF27E0}" destId="{E878ED3D-C1A3-4DE1-BA19-78F4370848E6}" srcOrd="0" destOrd="0" presId="urn:microsoft.com/office/officeart/2018/2/layout/IconVerticalSolidList"/>
    <dgm:cxn modelId="{4669423B-78FB-4084-AC6F-BB537E008FC7}" type="presOf" srcId="{F80DE0FA-CB8A-4D3C-A47F-C00D5F354E44}" destId="{352A0762-BC0E-439A-9E7D-17556408F246}" srcOrd="0" destOrd="0" presId="urn:microsoft.com/office/officeart/2018/2/layout/IconVerticalSolidList"/>
    <dgm:cxn modelId="{A22E873E-F36D-42A2-811B-0F4D4DA82B90}" srcId="{1A50FC2E-EE67-4579-9124-B09A005C358D}" destId="{BF63D014-C7BC-4E83-AD3B-1FB34EAF27E0}" srcOrd="3" destOrd="0" parTransId="{8959D72C-A75F-491E-B88B-6996C3F9ADF3}" sibTransId="{F3E22441-2E7A-4E08-9541-493730DE738E}"/>
    <dgm:cxn modelId="{30B7C674-104F-4DDC-B2A8-61AF749E5507}" type="presOf" srcId="{C888103D-FFB9-4B06-A991-953A767C27E9}" destId="{399771D0-B6C2-4A65-B61E-01081140AF64}" srcOrd="0" destOrd="0" presId="urn:microsoft.com/office/officeart/2018/2/layout/IconVerticalSolidList"/>
    <dgm:cxn modelId="{F484077A-DF6B-4526-A2D8-9EA48D9623C1}" srcId="{1A50FC2E-EE67-4579-9124-B09A005C358D}" destId="{E410A6E0-DB74-478A-A359-977EAE4395F2}" srcOrd="0" destOrd="0" parTransId="{2162362B-6D91-4DF9-A56F-32E7D6103174}" sibTransId="{0CEFC8D3-6158-461E-B169-CB4313497EA2}"/>
    <dgm:cxn modelId="{D385AF95-F900-432A-9CED-F35704E812C9}" srcId="{1A50FC2E-EE67-4579-9124-B09A005C358D}" destId="{C888103D-FFB9-4B06-A991-953A767C27E9}" srcOrd="2" destOrd="0" parTransId="{FAC55FF8-4130-4EA7-BF17-72592CFA825E}" sibTransId="{D6E7490C-6247-4ABD-B114-5C6DCC7DE632}"/>
    <dgm:cxn modelId="{0498C3B7-3F6B-439F-81A3-5424A7EAF93F}" type="presOf" srcId="{E410A6E0-DB74-478A-A359-977EAE4395F2}" destId="{9B268F65-A6BB-4CF3-A658-DB94A6EF4E6C}" srcOrd="0" destOrd="0" presId="urn:microsoft.com/office/officeart/2018/2/layout/IconVerticalSolidList"/>
    <dgm:cxn modelId="{F90FC0CA-4558-4E34-8051-1E8AEFE555AD}" srcId="{1A50FC2E-EE67-4579-9124-B09A005C358D}" destId="{F80DE0FA-CB8A-4D3C-A47F-C00D5F354E44}" srcOrd="1" destOrd="0" parTransId="{3CFDA975-CE77-4AF4-A1C6-373C43BA8880}" sibTransId="{CA03BB99-1B25-47C6-B54C-3E9A29D6BC6E}"/>
    <dgm:cxn modelId="{D6B1274B-DD12-4FBF-9DCB-58046D7BEC63}" type="presParOf" srcId="{A4EEB634-73E7-42D2-B985-CBC82E872519}" destId="{2736EBDD-CBB9-4E95-9EEF-01710E26BABC}" srcOrd="0" destOrd="0" presId="urn:microsoft.com/office/officeart/2018/2/layout/IconVerticalSolidList"/>
    <dgm:cxn modelId="{61234C58-59CF-489E-A673-E4469238436B}" type="presParOf" srcId="{2736EBDD-CBB9-4E95-9EEF-01710E26BABC}" destId="{AEC18CF4-33D3-45AE-8701-E867D5032B70}" srcOrd="0" destOrd="0" presId="urn:microsoft.com/office/officeart/2018/2/layout/IconVerticalSolidList"/>
    <dgm:cxn modelId="{E70E6DB7-6D3D-4EF0-96A4-FF79BF858D3E}" type="presParOf" srcId="{2736EBDD-CBB9-4E95-9EEF-01710E26BABC}" destId="{1076B2A0-AF50-444E-B82A-7E62E44D37C0}" srcOrd="1" destOrd="0" presId="urn:microsoft.com/office/officeart/2018/2/layout/IconVerticalSolidList"/>
    <dgm:cxn modelId="{2FC0FBBF-1124-4622-8B38-608A2D4EE732}" type="presParOf" srcId="{2736EBDD-CBB9-4E95-9EEF-01710E26BABC}" destId="{D1D2DA03-1625-4AA3-930F-5FDCF7080A11}" srcOrd="2" destOrd="0" presId="urn:microsoft.com/office/officeart/2018/2/layout/IconVerticalSolidList"/>
    <dgm:cxn modelId="{BF9BF1C9-9362-4BD0-A0BE-AFE06E81CE3D}" type="presParOf" srcId="{2736EBDD-CBB9-4E95-9EEF-01710E26BABC}" destId="{9B268F65-A6BB-4CF3-A658-DB94A6EF4E6C}" srcOrd="3" destOrd="0" presId="urn:microsoft.com/office/officeart/2018/2/layout/IconVerticalSolidList"/>
    <dgm:cxn modelId="{C56A0A8A-AAB5-4EDB-A3C9-04D54160B17D}" type="presParOf" srcId="{A4EEB634-73E7-42D2-B985-CBC82E872519}" destId="{531C4A20-ECB6-481D-9CFD-E8957CAE0E46}" srcOrd="1" destOrd="0" presId="urn:microsoft.com/office/officeart/2018/2/layout/IconVerticalSolidList"/>
    <dgm:cxn modelId="{3638EEF2-44BB-4A52-A1BD-5C02D9975E08}" type="presParOf" srcId="{A4EEB634-73E7-42D2-B985-CBC82E872519}" destId="{39974BF1-0350-4DFB-8631-587A4461ABEA}" srcOrd="2" destOrd="0" presId="urn:microsoft.com/office/officeart/2018/2/layout/IconVerticalSolidList"/>
    <dgm:cxn modelId="{CA724B6B-935C-41A3-9FF5-3DABDD10D23F}" type="presParOf" srcId="{39974BF1-0350-4DFB-8631-587A4461ABEA}" destId="{14410F0A-9C67-4ACB-958A-FC9E842ECFDC}" srcOrd="0" destOrd="0" presId="urn:microsoft.com/office/officeart/2018/2/layout/IconVerticalSolidList"/>
    <dgm:cxn modelId="{5B049315-F866-4D0C-870C-4B577600E680}" type="presParOf" srcId="{39974BF1-0350-4DFB-8631-587A4461ABEA}" destId="{4AD8DB28-AB75-41D7-B28C-0187A4B3416E}" srcOrd="1" destOrd="0" presId="urn:microsoft.com/office/officeart/2018/2/layout/IconVerticalSolidList"/>
    <dgm:cxn modelId="{7B889C13-590D-44F7-957A-A7812391C481}" type="presParOf" srcId="{39974BF1-0350-4DFB-8631-587A4461ABEA}" destId="{600C9521-D2BF-4366-8923-1531D1F0F87E}" srcOrd="2" destOrd="0" presId="urn:microsoft.com/office/officeart/2018/2/layout/IconVerticalSolidList"/>
    <dgm:cxn modelId="{7B82E47F-C72D-4F7C-9E0D-549E3C6668A6}" type="presParOf" srcId="{39974BF1-0350-4DFB-8631-587A4461ABEA}" destId="{352A0762-BC0E-439A-9E7D-17556408F246}" srcOrd="3" destOrd="0" presId="urn:microsoft.com/office/officeart/2018/2/layout/IconVerticalSolidList"/>
    <dgm:cxn modelId="{AAAF30D1-0E6D-4738-A4C6-24DF4DFF8F68}" type="presParOf" srcId="{A4EEB634-73E7-42D2-B985-CBC82E872519}" destId="{AF364893-FFF1-4F9D-8EE9-8E5C34AE2F45}" srcOrd="3" destOrd="0" presId="urn:microsoft.com/office/officeart/2018/2/layout/IconVerticalSolidList"/>
    <dgm:cxn modelId="{9F8091AA-B490-4D1D-89D0-DC62907402C0}" type="presParOf" srcId="{A4EEB634-73E7-42D2-B985-CBC82E872519}" destId="{858BFB7E-986F-4EEF-8066-FBF21A9C6E58}" srcOrd="4" destOrd="0" presId="urn:microsoft.com/office/officeart/2018/2/layout/IconVerticalSolidList"/>
    <dgm:cxn modelId="{7D3619D7-C853-47B2-8A5D-5733CC4670E2}" type="presParOf" srcId="{858BFB7E-986F-4EEF-8066-FBF21A9C6E58}" destId="{7122242B-627C-4B12-A29C-7AD5CFC2DB41}" srcOrd="0" destOrd="0" presId="urn:microsoft.com/office/officeart/2018/2/layout/IconVerticalSolidList"/>
    <dgm:cxn modelId="{C4BF4082-2D9F-41F2-AD9F-D4CCBC920095}" type="presParOf" srcId="{858BFB7E-986F-4EEF-8066-FBF21A9C6E58}" destId="{3E7CBA6C-46AF-4AF1-A0D5-7F8D0A1822C2}" srcOrd="1" destOrd="0" presId="urn:microsoft.com/office/officeart/2018/2/layout/IconVerticalSolidList"/>
    <dgm:cxn modelId="{231E74E2-DF63-4535-8408-8BE7CC689E31}" type="presParOf" srcId="{858BFB7E-986F-4EEF-8066-FBF21A9C6E58}" destId="{037FE8C8-7840-44C3-9559-5BA6DE8F8CA3}" srcOrd="2" destOrd="0" presId="urn:microsoft.com/office/officeart/2018/2/layout/IconVerticalSolidList"/>
    <dgm:cxn modelId="{E7F3720F-5D2E-4F08-A885-B0757CD83F2D}" type="presParOf" srcId="{858BFB7E-986F-4EEF-8066-FBF21A9C6E58}" destId="{399771D0-B6C2-4A65-B61E-01081140AF64}" srcOrd="3" destOrd="0" presId="urn:microsoft.com/office/officeart/2018/2/layout/IconVerticalSolidList"/>
    <dgm:cxn modelId="{C7C142D0-F72F-4CA0-AD54-4A02BC288445}" type="presParOf" srcId="{A4EEB634-73E7-42D2-B985-CBC82E872519}" destId="{63C1F387-F90F-43D2-BF62-495F485FCCBC}" srcOrd="5" destOrd="0" presId="urn:microsoft.com/office/officeart/2018/2/layout/IconVerticalSolidList"/>
    <dgm:cxn modelId="{6D592344-20AB-4FCB-8FA1-05F2E463F042}" type="presParOf" srcId="{A4EEB634-73E7-42D2-B985-CBC82E872519}" destId="{FC95C9EC-BB6D-4D0B-9EFD-47E8182EDFA7}" srcOrd="6" destOrd="0" presId="urn:microsoft.com/office/officeart/2018/2/layout/IconVerticalSolidList"/>
    <dgm:cxn modelId="{C654DFE9-2DC5-4E81-AAF4-1984175B9D6C}" type="presParOf" srcId="{FC95C9EC-BB6D-4D0B-9EFD-47E8182EDFA7}" destId="{C18FAE10-716D-496C-850C-09546798CE5B}" srcOrd="0" destOrd="0" presId="urn:microsoft.com/office/officeart/2018/2/layout/IconVerticalSolidList"/>
    <dgm:cxn modelId="{29F1F57D-F78E-48EF-B364-45AFD0B2B2B9}" type="presParOf" srcId="{FC95C9EC-BB6D-4D0B-9EFD-47E8182EDFA7}" destId="{622BDF6A-9BAF-4D6B-A8D9-6385A221268B}" srcOrd="1" destOrd="0" presId="urn:microsoft.com/office/officeart/2018/2/layout/IconVerticalSolidList"/>
    <dgm:cxn modelId="{6DC61436-7E6A-43E4-B56A-AC66C89305F8}" type="presParOf" srcId="{FC95C9EC-BB6D-4D0B-9EFD-47E8182EDFA7}" destId="{0584616B-DE07-4A60-A667-04A21D878B7B}" srcOrd="2" destOrd="0" presId="urn:microsoft.com/office/officeart/2018/2/layout/IconVerticalSolidList"/>
    <dgm:cxn modelId="{93510FE1-1613-42A6-BA46-18B8CC42D3D9}" type="presParOf" srcId="{FC95C9EC-BB6D-4D0B-9EFD-47E8182EDFA7}" destId="{E878ED3D-C1A3-4DE1-BA19-78F4370848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AD4135-C12E-4755-AF66-F57BED4A6E5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048A6E-7BC8-41B6-B87B-8E1DED5E87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Systematic literature review examined peer reviewed articles from 2022 through 2025 (</a:t>
          </a:r>
          <a:r>
            <a:rPr lang="en-US" b="0" i="0" baseline="0" dirty="0" err="1"/>
            <a:t>Kasavan</a:t>
          </a:r>
          <a:r>
            <a:rPr lang="en-US" b="0" i="0" baseline="0" dirty="0"/>
            <a:t> et al., 2022). </a:t>
          </a:r>
          <a:endParaRPr lang="en-US" dirty="0"/>
        </a:p>
      </dgm:t>
    </dgm:pt>
    <dgm:pt modelId="{7249FCF5-1DDA-407C-9843-294CDE8A2775}" type="parTrans" cxnId="{96FA8EC3-9F27-43A0-8E88-24F1EDAE4A54}">
      <dgm:prSet/>
      <dgm:spPr/>
      <dgm:t>
        <a:bodyPr/>
        <a:lstStyle/>
        <a:p>
          <a:endParaRPr lang="en-US"/>
        </a:p>
      </dgm:t>
    </dgm:pt>
    <dgm:pt modelId="{D6CA5A29-BF09-4E44-BA47-817B90064B7D}" type="sibTrans" cxnId="{96FA8EC3-9F27-43A0-8E88-24F1EDAE4A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2B6EAC-3B98-4B5D-AAB0-1D82517603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PESTLE framework analyzes political, economic, social, technological, legal, environmental waste management factors (Díaz-Fariña et al., 2023). </a:t>
          </a:r>
          <a:endParaRPr lang="en-US"/>
        </a:p>
      </dgm:t>
    </dgm:pt>
    <dgm:pt modelId="{DE959ACC-AA84-4684-83C7-94CB35593BE5}" type="parTrans" cxnId="{3B6134FB-4AB5-4DCD-8022-5CC8102D1226}">
      <dgm:prSet/>
      <dgm:spPr/>
      <dgm:t>
        <a:bodyPr/>
        <a:lstStyle/>
        <a:p>
          <a:endParaRPr lang="en-US"/>
        </a:p>
      </dgm:t>
    </dgm:pt>
    <dgm:pt modelId="{3A76E414-1AAA-48BD-A461-C3E2508E5199}" type="sibTrans" cxnId="{3B6134FB-4AB5-4DCD-8022-5CC8102D12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469AF5-00E9-4383-91F4-C4DA482DB5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Database searches used keywords: food waste, hospitality, hotels, sustainability, circular economy, waste management. </a:t>
          </a:r>
          <a:endParaRPr lang="en-US"/>
        </a:p>
      </dgm:t>
    </dgm:pt>
    <dgm:pt modelId="{46008034-475C-483E-8DE8-BCA51713D444}" type="parTrans" cxnId="{39C83A48-012F-409C-8BC0-C16AB2645859}">
      <dgm:prSet/>
      <dgm:spPr/>
      <dgm:t>
        <a:bodyPr/>
        <a:lstStyle/>
        <a:p>
          <a:endParaRPr lang="en-US"/>
        </a:p>
      </dgm:t>
    </dgm:pt>
    <dgm:pt modelId="{57D7BB89-1FC4-4799-B90B-76084BD022E5}" type="sibTrans" cxnId="{39C83A48-012F-409C-8BC0-C16AB26458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03B385A-3B6E-4D52-8C40-6CE4BFF82A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Thematic coding revealed patterns in waste sources, intervention effectiveness, implementation barriers, success factors. </a:t>
          </a:r>
          <a:endParaRPr lang="en-US"/>
        </a:p>
      </dgm:t>
    </dgm:pt>
    <dgm:pt modelId="{B282DCAC-B175-47A4-BDDB-221E2527843A}" type="parTrans" cxnId="{D132F750-6AF4-448C-BE25-6F0305C390E3}">
      <dgm:prSet/>
      <dgm:spPr/>
      <dgm:t>
        <a:bodyPr/>
        <a:lstStyle/>
        <a:p>
          <a:endParaRPr lang="en-US"/>
        </a:p>
      </dgm:t>
    </dgm:pt>
    <dgm:pt modelId="{024091E1-685C-4CEF-BB7E-C6453F2DD64B}" type="sibTrans" cxnId="{D132F750-6AF4-448C-BE25-6F0305C390E3}">
      <dgm:prSet/>
      <dgm:spPr/>
      <dgm:t>
        <a:bodyPr/>
        <a:lstStyle/>
        <a:p>
          <a:endParaRPr lang="en-US"/>
        </a:p>
      </dgm:t>
    </dgm:pt>
    <dgm:pt modelId="{F7AA987C-46EA-415E-8222-0D0AB201854F}" type="pres">
      <dgm:prSet presAssocID="{8CAD4135-C12E-4755-AF66-F57BED4A6E56}" presName="root" presStyleCnt="0">
        <dgm:presLayoutVars>
          <dgm:dir/>
          <dgm:resizeHandles val="exact"/>
        </dgm:presLayoutVars>
      </dgm:prSet>
      <dgm:spPr/>
    </dgm:pt>
    <dgm:pt modelId="{4C37B33A-9DCC-4C9A-A3A7-0DA8F530E639}" type="pres">
      <dgm:prSet presAssocID="{8CAD4135-C12E-4755-AF66-F57BED4A6E56}" presName="container" presStyleCnt="0">
        <dgm:presLayoutVars>
          <dgm:dir/>
          <dgm:resizeHandles val="exact"/>
        </dgm:presLayoutVars>
      </dgm:prSet>
      <dgm:spPr/>
    </dgm:pt>
    <dgm:pt modelId="{B9EC8E60-F474-4E91-8E7C-65003BD771BF}" type="pres">
      <dgm:prSet presAssocID="{9E048A6E-7BC8-41B6-B87B-8E1DED5E8795}" presName="compNode" presStyleCnt="0"/>
      <dgm:spPr/>
    </dgm:pt>
    <dgm:pt modelId="{6A653397-2EE0-40A2-9FA1-76DD8473271D}" type="pres">
      <dgm:prSet presAssocID="{9E048A6E-7BC8-41B6-B87B-8E1DED5E8795}" presName="iconBgRect" presStyleLbl="bgShp" presStyleIdx="0" presStyleCnt="4"/>
      <dgm:spPr/>
    </dgm:pt>
    <dgm:pt modelId="{89F2057B-2554-40C2-B8AD-D5F7D3EA599C}" type="pres">
      <dgm:prSet presAssocID="{9E048A6E-7BC8-41B6-B87B-8E1DED5E87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F303CC8-A5D7-4236-9534-6735628CACE2}" type="pres">
      <dgm:prSet presAssocID="{9E048A6E-7BC8-41B6-B87B-8E1DED5E8795}" presName="spaceRect" presStyleCnt="0"/>
      <dgm:spPr/>
    </dgm:pt>
    <dgm:pt modelId="{48CE4B79-5162-4BD1-B9F0-AC96ACD645CC}" type="pres">
      <dgm:prSet presAssocID="{9E048A6E-7BC8-41B6-B87B-8E1DED5E8795}" presName="textRect" presStyleLbl="revTx" presStyleIdx="0" presStyleCnt="4">
        <dgm:presLayoutVars>
          <dgm:chMax val="1"/>
          <dgm:chPref val="1"/>
        </dgm:presLayoutVars>
      </dgm:prSet>
      <dgm:spPr/>
    </dgm:pt>
    <dgm:pt modelId="{0AFAF476-4CC0-4EC2-8A75-F602F8C75E18}" type="pres">
      <dgm:prSet presAssocID="{D6CA5A29-BF09-4E44-BA47-817B90064B7D}" presName="sibTrans" presStyleLbl="sibTrans2D1" presStyleIdx="0" presStyleCnt="0"/>
      <dgm:spPr/>
    </dgm:pt>
    <dgm:pt modelId="{58AFC4BF-8916-42D7-A004-B0ACA92DA41D}" type="pres">
      <dgm:prSet presAssocID="{BA2B6EAC-3B98-4B5D-AAB0-1D82517603B9}" presName="compNode" presStyleCnt="0"/>
      <dgm:spPr/>
    </dgm:pt>
    <dgm:pt modelId="{D6FD786E-1FC6-46C2-B685-5A333C885CAA}" type="pres">
      <dgm:prSet presAssocID="{BA2B6EAC-3B98-4B5D-AAB0-1D82517603B9}" presName="iconBgRect" presStyleLbl="bgShp" presStyleIdx="1" presStyleCnt="4"/>
      <dgm:spPr/>
    </dgm:pt>
    <dgm:pt modelId="{E96B1A26-4945-4B15-B5A8-8A23545C7340}" type="pres">
      <dgm:prSet presAssocID="{BA2B6EAC-3B98-4B5D-AAB0-1D82517603B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DD3A7269-AA9F-4E56-AF0C-3902742CBC13}" type="pres">
      <dgm:prSet presAssocID="{BA2B6EAC-3B98-4B5D-AAB0-1D82517603B9}" presName="spaceRect" presStyleCnt="0"/>
      <dgm:spPr/>
    </dgm:pt>
    <dgm:pt modelId="{9C2BD350-AD25-45CB-80FE-5BE2BA73BEEF}" type="pres">
      <dgm:prSet presAssocID="{BA2B6EAC-3B98-4B5D-AAB0-1D82517603B9}" presName="textRect" presStyleLbl="revTx" presStyleIdx="1" presStyleCnt="4">
        <dgm:presLayoutVars>
          <dgm:chMax val="1"/>
          <dgm:chPref val="1"/>
        </dgm:presLayoutVars>
      </dgm:prSet>
      <dgm:spPr/>
    </dgm:pt>
    <dgm:pt modelId="{0FB60F1D-6FC2-49EC-BCAE-B0D6CF12759D}" type="pres">
      <dgm:prSet presAssocID="{3A76E414-1AAA-48BD-A461-C3E2508E5199}" presName="sibTrans" presStyleLbl="sibTrans2D1" presStyleIdx="0" presStyleCnt="0"/>
      <dgm:spPr/>
    </dgm:pt>
    <dgm:pt modelId="{81DB2612-44FB-415B-8ACB-5590124F5771}" type="pres">
      <dgm:prSet presAssocID="{10469AF5-00E9-4383-91F4-C4DA482DB5DA}" presName="compNode" presStyleCnt="0"/>
      <dgm:spPr/>
    </dgm:pt>
    <dgm:pt modelId="{3AAA8E4A-A47D-4B9D-85EA-F0A65C63BD8F}" type="pres">
      <dgm:prSet presAssocID="{10469AF5-00E9-4383-91F4-C4DA482DB5DA}" presName="iconBgRect" presStyleLbl="bgShp" presStyleIdx="2" presStyleCnt="4"/>
      <dgm:spPr/>
    </dgm:pt>
    <dgm:pt modelId="{570A3D64-534B-430B-9F74-8B029D043CA5}" type="pres">
      <dgm:prSet presAssocID="{10469AF5-00E9-4383-91F4-C4DA482DB5D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1BFBE37-C78E-4A02-93CA-541C4A15FA5A}" type="pres">
      <dgm:prSet presAssocID="{10469AF5-00E9-4383-91F4-C4DA482DB5DA}" presName="spaceRect" presStyleCnt="0"/>
      <dgm:spPr/>
    </dgm:pt>
    <dgm:pt modelId="{36285E63-2283-4570-9FFC-C3A272452A81}" type="pres">
      <dgm:prSet presAssocID="{10469AF5-00E9-4383-91F4-C4DA482DB5DA}" presName="textRect" presStyleLbl="revTx" presStyleIdx="2" presStyleCnt="4">
        <dgm:presLayoutVars>
          <dgm:chMax val="1"/>
          <dgm:chPref val="1"/>
        </dgm:presLayoutVars>
      </dgm:prSet>
      <dgm:spPr/>
    </dgm:pt>
    <dgm:pt modelId="{503739BB-53FF-484D-9442-BD676D67DCA5}" type="pres">
      <dgm:prSet presAssocID="{57D7BB89-1FC4-4799-B90B-76084BD022E5}" presName="sibTrans" presStyleLbl="sibTrans2D1" presStyleIdx="0" presStyleCnt="0"/>
      <dgm:spPr/>
    </dgm:pt>
    <dgm:pt modelId="{E2956E94-65B2-43C1-BDB2-B84A93BD7998}" type="pres">
      <dgm:prSet presAssocID="{503B385A-3B6E-4D52-8C40-6CE4BFF82AD2}" presName="compNode" presStyleCnt="0"/>
      <dgm:spPr/>
    </dgm:pt>
    <dgm:pt modelId="{51B3AB25-39E2-4958-A412-D62B6B84B431}" type="pres">
      <dgm:prSet presAssocID="{503B385A-3B6E-4D52-8C40-6CE4BFF82AD2}" presName="iconBgRect" presStyleLbl="bgShp" presStyleIdx="3" presStyleCnt="4"/>
      <dgm:spPr/>
    </dgm:pt>
    <dgm:pt modelId="{7CD05318-92B6-4F98-A075-8FCB04F603C0}" type="pres">
      <dgm:prSet presAssocID="{503B385A-3B6E-4D52-8C40-6CE4BFF82AD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A57D8857-92AE-4AC9-82BE-8A7F77D983AF}" type="pres">
      <dgm:prSet presAssocID="{503B385A-3B6E-4D52-8C40-6CE4BFF82AD2}" presName="spaceRect" presStyleCnt="0"/>
      <dgm:spPr/>
    </dgm:pt>
    <dgm:pt modelId="{3E3846D4-9732-4640-B5F9-3AD03600D868}" type="pres">
      <dgm:prSet presAssocID="{503B385A-3B6E-4D52-8C40-6CE4BFF82AD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D31C21-91F5-41A7-B34B-386993114BD9}" type="presOf" srcId="{503B385A-3B6E-4D52-8C40-6CE4BFF82AD2}" destId="{3E3846D4-9732-4640-B5F9-3AD03600D868}" srcOrd="0" destOrd="0" presId="urn:microsoft.com/office/officeart/2018/2/layout/IconCircleList"/>
    <dgm:cxn modelId="{749CB129-1555-4FD5-B3CF-AD516C756781}" type="presOf" srcId="{9E048A6E-7BC8-41B6-B87B-8E1DED5E8795}" destId="{48CE4B79-5162-4BD1-B9F0-AC96ACD645CC}" srcOrd="0" destOrd="0" presId="urn:microsoft.com/office/officeart/2018/2/layout/IconCircleList"/>
    <dgm:cxn modelId="{39C83A48-012F-409C-8BC0-C16AB2645859}" srcId="{8CAD4135-C12E-4755-AF66-F57BED4A6E56}" destId="{10469AF5-00E9-4383-91F4-C4DA482DB5DA}" srcOrd="2" destOrd="0" parTransId="{46008034-475C-483E-8DE8-BCA51713D444}" sibTransId="{57D7BB89-1FC4-4799-B90B-76084BD022E5}"/>
    <dgm:cxn modelId="{8B41034A-373F-4233-BAB8-77B10C764197}" type="presOf" srcId="{BA2B6EAC-3B98-4B5D-AAB0-1D82517603B9}" destId="{9C2BD350-AD25-45CB-80FE-5BE2BA73BEEF}" srcOrd="0" destOrd="0" presId="urn:microsoft.com/office/officeart/2018/2/layout/IconCircleList"/>
    <dgm:cxn modelId="{5C39894E-4FD8-413E-A03C-8C7A91147EBA}" type="presOf" srcId="{8CAD4135-C12E-4755-AF66-F57BED4A6E56}" destId="{F7AA987C-46EA-415E-8222-0D0AB201854F}" srcOrd="0" destOrd="0" presId="urn:microsoft.com/office/officeart/2018/2/layout/IconCircleList"/>
    <dgm:cxn modelId="{D132F750-6AF4-448C-BE25-6F0305C390E3}" srcId="{8CAD4135-C12E-4755-AF66-F57BED4A6E56}" destId="{503B385A-3B6E-4D52-8C40-6CE4BFF82AD2}" srcOrd="3" destOrd="0" parTransId="{B282DCAC-B175-47A4-BDDB-221E2527843A}" sibTransId="{024091E1-685C-4CEF-BB7E-C6453F2DD64B}"/>
    <dgm:cxn modelId="{82340C55-FB21-4DF2-83B2-3538256D0681}" type="presOf" srcId="{3A76E414-1AAA-48BD-A461-C3E2508E5199}" destId="{0FB60F1D-6FC2-49EC-BCAE-B0D6CF12759D}" srcOrd="0" destOrd="0" presId="urn:microsoft.com/office/officeart/2018/2/layout/IconCircleList"/>
    <dgm:cxn modelId="{AC5BA09E-214A-41E0-BC92-827D42C93AA8}" type="presOf" srcId="{57D7BB89-1FC4-4799-B90B-76084BD022E5}" destId="{503739BB-53FF-484D-9442-BD676D67DCA5}" srcOrd="0" destOrd="0" presId="urn:microsoft.com/office/officeart/2018/2/layout/IconCircleList"/>
    <dgm:cxn modelId="{E555CAA2-529D-4215-B4D7-A1265EB5D5A3}" type="presOf" srcId="{10469AF5-00E9-4383-91F4-C4DA482DB5DA}" destId="{36285E63-2283-4570-9FFC-C3A272452A81}" srcOrd="0" destOrd="0" presId="urn:microsoft.com/office/officeart/2018/2/layout/IconCircleList"/>
    <dgm:cxn modelId="{96FA8EC3-9F27-43A0-8E88-24F1EDAE4A54}" srcId="{8CAD4135-C12E-4755-AF66-F57BED4A6E56}" destId="{9E048A6E-7BC8-41B6-B87B-8E1DED5E8795}" srcOrd="0" destOrd="0" parTransId="{7249FCF5-1DDA-407C-9843-294CDE8A2775}" sibTransId="{D6CA5A29-BF09-4E44-BA47-817B90064B7D}"/>
    <dgm:cxn modelId="{05CBA7CF-E1C6-4DA1-B734-B339E7245996}" type="presOf" srcId="{D6CA5A29-BF09-4E44-BA47-817B90064B7D}" destId="{0AFAF476-4CC0-4EC2-8A75-F602F8C75E18}" srcOrd="0" destOrd="0" presId="urn:microsoft.com/office/officeart/2018/2/layout/IconCircleList"/>
    <dgm:cxn modelId="{3B6134FB-4AB5-4DCD-8022-5CC8102D1226}" srcId="{8CAD4135-C12E-4755-AF66-F57BED4A6E56}" destId="{BA2B6EAC-3B98-4B5D-AAB0-1D82517603B9}" srcOrd="1" destOrd="0" parTransId="{DE959ACC-AA84-4684-83C7-94CB35593BE5}" sibTransId="{3A76E414-1AAA-48BD-A461-C3E2508E5199}"/>
    <dgm:cxn modelId="{F9B53446-CD48-444D-9844-F52894ACDA9D}" type="presParOf" srcId="{F7AA987C-46EA-415E-8222-0D0AB201854F}" destId="{4C37B33A-9DCC-4C9A-A3A7-0DA8F530E639}" srcOrd="0" destOrd="0" presId="urn:microsoft.com/office/officeart/2018/2/layout/IconCircleList"/>
    <dgm:cxn modelId="{1C92FAF3-188C-4BD3-8EE2-B283B7F60006}" type="presParOf" srcId="{4C37B33A-9DCC-4C9A-A3A7-0DA8F530E639}" destId="{B9EC8E60-F474-4E91-8E7C-65003BD771BF}" srcOrd="0" destOrd="0" presId="urn:microsoft.com/office/officeart/2018/2/layout/IconCircleList"/>
    <dgm:cxn modelId="{7531FC76-1F97-4B88-8E68-7F62875089D4}" type="presParOf" srcId="{B9EC8E60-F474-4E91-8E7C-65003BD771BF}" destId="{6A653397-2EE0-40A2-9FA1-76DD8473271D}" srcOrd="0" destOrd="0" presId="urn:microsoft.com/office/officeart/2018/2/layout/IconCircleList"/>
    <dgm:cxn modelId="{D0770F0F-25FC-4655-A34B-DE52C74618E4}" type="presParOf" srcId="{B9EC8E60-F474-4E91-8E7C-65003BD771BF}" destId="{89F2057B-2554-40C2-B8AD-D5F7D3EA599C}" srcOrd="1" destOrd="0" presId="urn:microsoft.com/office/officeart/2018/2/layout/IconCircleList"/>
    <dgm:cxn modelId="{F1EC3AFD-C00B-4306-9F29-03AE139E99F3}" type="presParOf" srcId="{B9EC8E60-F474-4E91-8E7C-65003BD771BF}" destId="{9F303CC8-A5D7-4236-9534-6735628CACE2}" srcOrd="2" destOrd="0" presId="urn:microsoft.com/office/officeart/2018/2/layout/IconCircleList"/>
    <dgm:cxn modelId="{C0EC3290-F318-465B-8B5A-6487C75FD529}" type="presParOf" srcId="{B9EC8E60-F474-4E91-8E7C-65003BD771BF}" destId="{48CE4B79-5162-4BD1-B9F0-AC96ACD645CC}" srcOrd="3" destOrd="0" presId="urn:microsoft.com/office/officeart/2018/2/layout/IconCircleList"/>
    <dgm:cxn modelId="{449D2DB5-9FE3-4358-A725-DA7B85AC4A9F}" type="presParOf" srcId="{4C37B33A-9DCC-4C9A-A3A7-0DA8F530E639}" destId="{0AFAF476-4CC0-4EC2-8A75-F602F8C75E18}" srcOrd="1" destOrd="0" presId="urn:microsoft.com/office/officeart/2018/2/layout/IconCircleList"/>
    <dgm:cxn modelId="{88D8A02C-302E-4446-B937-681E016FCEDE}" type="presParOf" srcId="{4C37B33A-9DCC-4C9A-A3A7-0DA8F530E639}" destId="{58AFC4BF-8916-42D7-A004-B0ACA92DA41D}" srcOrd="2" destOrd="0" presId="urn:microsoft.com/office/officeart/2018/2/layout/IconCircleList"/>
    <dgm:cxn modelId="{A953A510-DD6B-43A7-B3C3-F7A5FA6EF6A1}" type="presParOf" srcId="{58AFC4BF-8916-42D7-A004-B0ACA92DA41D}" destId="{D6FD786E-1FC6-46C2-B685-5A333C885CAA}" srcOrd="0" destOrd="0" presId="urn:microsoft.com/office/officeart/2018/2/layout/IconCircleList"/>
    <dgm:cxn modelId="{B121178B-CFEE-4AAE-AA0D-AA679109E2C2}" type="presParOf" srcId="{58AFC4BF-8916-42D7-A004-B0ACA92DA41D}" destId="{E96B1A26-4945-4B15-B5A8-8A23545C7340}" srcOrd="1" destOrd="0" presId="urn:microsoft.com/office/officeart/2018/2/layout/IconCircleList"/>
    <dgm:cxn modelId="{CD1C17A0-AB73-4EF3-9FC2-C5A81354D137}" type="presParOf" srcId="{58AFC4BF-8916-42D7-A004-B0ACA92DA41D}" destId="{DD3A7269-AA9F-4E56-AF0C-3902742CBC13}" srcOrd="2" destOrd="0" presId="urn:microsoft.com/office/officeart/2018/2/layout/IconCircleList"/>
    <dgm:cxn modelId="{AB42F37E-6D5A-4C1B-A8CF-55CE10D38FD3}" type="presParOf" srcId="{58AFC4BF-8916-42D7-A004-B0ACA92DA41D}" destId="{9C2BD350-AD25-45CB-80FE-5BE2BA73BEEF}" srcOrd="3" destOrd="0" presId="urn:microsoft.com/office/officeart/2018/2/layout/IconCircleList"/>
    <dgm:cxn modelId="{879AF977-9D83-4948-BBE9-22847CED27A3}" type="presParOf" srcId="{4C37B33A-9DCC-4C9A-A3A7-0DA8F530E639}" destId="{0FB60F1D-6FC2-49EC-BCAE-B0D6CF12759D}" srcOrd="3" destOrd="0" presId="urn:microsoft.com/office/officeart/2018/2/layout/IconCircleList"/>
    <dgm:cxn modelId="{48CE7249-C1E2-47B8-A850-9A9E60BFC8AC}" type="presParOf" srcId="{4C37B33A-9DCC-4C9A-A3A7-0DA8F530E639}" destId="{81DB2612-44FB-415B-8ACB-5590124F5771}" srcOrd="4" destOrd="0" presId="urn:microsoft.com/office/officeart/2018/2/layout/IconCircleList"/>
    <dgm:cxn modelId="{A37A1FEB-A3A9-42F9-B242-92A2567085F0}" type="presParOf" srcId="{81DB2612-44FB-415B-8ACB-5590124F5771}" destId="{3AAA8E4A-A47D-4B9D-85EA-F0A65C63BD8F}" srcOrd="0" destOrd="0" presId="urn:microsoft.com/office/officeart/2018/2/layout/IconCircleList"/>
    <dgm:cxn modelId="{1AF486A3-0A61-4775-B8CF-A28B48280CD5}" type="presParOf" srcId="{81DB2612-44FB-415B-8ACB-5590124F5771}" destId="{570A3D64-534B-430B-9F74-8B029D043CA5}" srcOrd="1" destOrd="0" presId="urn:microsoft.com/office/officeart/2018/2/layout/IconCircleList"/>
    <dgm:cxn modelId="{EDEC1C8E-C017-4B5F-A108-CF69B7397C2A}" type="presParOf" srcId="{81DB2612-44FB-415B-8ACB-5590124F5771}" destId="{01BFBE37-C78E-4A02-93CA-541C4A15FA5A}" srcOrd="2" destOrd="0" presId="urn:microsoft.com/office/officeart/2018/2/layout/IconCircleList"/>
    <dgm:cxn modelId="{68437FF6-2CE3-493F-A4F0-3EED770F5576}" type="presParOf" srcId="{81DB2612-44FB-415B-8ACB-5590124F5771}" destId="{36285E63-2283-4570-9FFC-C3A272452A81}" srcOrd="3" destOrd="0" presId="urn:microsoft.com/office/officeart/2018/2/layout/IconCircleList"/>
    <dgm:cxn modelId="{5C745856-E5F1-4DBB-A64D-3CD07894E6A1}" type="presParOf" srcId="{4C37B33A-9DCC-4C9A-A3A7-0DA8F530E639}" destId="{503739BB-53FF-484D-9442-BD676D67DCA5}" srcOrd="5" destOrd="0" presId="urn:microsoft.com/office/officeart/2018/2/layout/IconCircleList"/>
    <dgm:cxn modelId="{0DE14189-DE93-4C40-8A5E-6768FB50389F}" type="presParOf" srcId="{4C37B33A-9DCC-4C9A-A3A7-0DA8F530E639}" destId="{E2956E94-65B2-43C1-BDB2-B84A93BD7998}" srcOrd="6" destOrd="0" presId="urn:microsoft.com/office/officeart/2018/2/layout/IconCircleList"/>
    <dgm:cxn modelId="{13ABC31C-8D90-448C-8A62-7C8F57389A40}" type="presParOf" srcId="{E2956E94-65B2-43C1-BDB2-B84A93BD7998}" destId="{51B3AB25-39E2-4958-A412-D62B6B84B431}" srcOrd="0" destOrd="0" presId="urn:microsoft.com/office/officeart/2018/2/layout/IconCircleList"/>
    <dgm:cxn modelId="{031FCA06-09B8-4E30-B6C9-E62B513A20C5}" type="presParOf" srcId="{E2956E94-65B2-43C1-BDB2-B84A93BD7998}" destId="{7CD05318-92B6-4F98-A075-8FCB04F603C0}" srcOrd="1" destOrd="0" presId="urn:microsoft.com/office/officeart/2018/2/layout/IconCircleList"/>
    <dgm:cxn modelId="{960EB928-4D14-488F-B56A-0C1E552E81D5}" type="presParOf" srcId="{E2956E94-65B2-43C1-BDB2-B84A93BD7998}" destId="{A57D8857-92AE-4AC9-82BE-8A7F77D983AF}" srcOrd="2" destOrd="0" presId="urn:microsoft.com/office/officeart/2018/2/layout/IconCircleList"/>
    <dgm:cxn modelId="{5EADDB1D-F028-49D0-AC2A-371EC8ECDA79}" type="presParOf" srcId="{E2956E94-65B2-43C1-BDB2-B84A93BD7998}" destId="{3E3846D4-9732-4640-B5F9-3AD03600D8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5268F5-034A-49B8-BD7A-A417628D6CB1}" type="doc">
      <dgm:prSet loTypeId="urn:microsoft.com/office/officeart/2005/8/layout/matrix3" loCatId="matrix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D4D2BF-C930-4392-BCCD-F9170642BEBA}">
      <dgm:prSet/>
      <dgm:spPr/>
      <dgm:t>
        <a:bodyPr/>
        <a:lstStyle/>
        <a:p>
          <a:r>
            <a:rPr lang="en-US" b="0" i="0" baseline="0"/>
            <a:t>Government policies mandate waste reduction targets, organic waste landfill bans require separation systems (Santos-Peñate et al., 2024). </a:t>
          </a:r>
          <a:endParaRPr lang="en-US"/>
        </a:p>
      </dgm:t>
    </dgm:pt>
    <dgm:pt modelId="{109EA24E-2F05-482F-9F4E-A58DAC4FE858}" type="parTrans" cxnId="{517CF63B-115C-4F09-9820-AF6CED946B4D}">
      <dgm:prSet/>
      <dgm:spPr/>
      <dgm:t>
        <a:bodyPr/>
        <a:lstStyle/>
        <a:p>
          <a:endParaRPr lang="en-US"/>
        </a:p>
      </dgm:t>
    </dgm:pt>
    <dgm:pt modelId="{4CAF5A7D-EA99-44F3-84BB-6BEB6B6CA6F6}" type="sibTrans" cxnId="{517CF63B-115C-4F09-9820-AF6CED946B4D}">
      <dgm:prSet/>
      <dgm:spPr/>
      <dgm:t>
        <a:bodyPr/>
        <a:lstStyle/>
        <a:p>
          <a:endParaRPr lang="en-US"/>
        </a:p>
      </dgm:t>
    </dgm:pt>
    <dgm:pt modelId="{93A2E391-CCCB-48D4-96EA-681E4AFF9326}">
      <dgm:prSet/>
      <dgm:spPr/>
      <dgm:t>
        <a:bodyPr/>
        <a:lstStyle/>
        <a:p>
          <a:r>
            <a:rPr lang="en-US" b="0" i="0" baseline="0"/>
            <a:t>Cyprus hotels lack regulatory enforcement, waste management remains low priority despite environmental concerns (Demetriou, 2022). </a:t>
          </a:r>
          <a:endParaRPr lang="en-US"/>
        </a:p>
      </dgm:t>
    </dgm:pt>
    <dgm:pt modelId="{29A08C90-1D4D-46BF-B9C4-C3BFDB006927}" type="parTrans" cxnId="{568C7EAB-2D73-409F-85EC-B3C3A564FD84}">
      <dgm:prSet/>
      <dgm:spPr/>
      <dgm:t>
        <a:bodyPr/>
        <a:lstStyle/>
        <a:p>
          <a:endParaRPr lang="en-US"/>
        </a:p>
      </dgm:t>
    </dgm:pt>
    <dgm:pt modelId="{A7296823-DC86-4278-BB40-B97B1B050681}" type="sibTrans" cxnId="{568C7EAB-2D73-409F-85EC-B3C3A564FD84}">
      <dgm:prSet/>
      <dgm:spPr/>
      <dgm:t>
        <a:bodyPr/>
        <a:lstStyle/>
        <a:p>
          <a:endParaRPr lang="en-US"/>
        </a:p>
      </dgm:t>
    </dgm:pt>
    <dgm:pt modelId="{B2F629F6-3D5E-4973-8E4B-663F3FBBDE97}">
      <dgm:prSet/>
      <dgm:spPr/>
      <dgm:t>
        <a:bodyPr/>
        <a:lstStyle/>
        <a:p>
          <a:r>
            <a:rPr lang="en-US" b="0" i="0" baseline="0"/>
            <a:t>Policy incentives include grants, tax credits, technical assistance programs for waste management investments. </a:t>
          </a:r>
          <a:endParaRPr lang="en-US"/>
        </a:p>
      </dgm:t>
    </dgm:pt>
    <dgm:pt modelId="{9F552E6F-AD75-4E30-BC64-E3EAAAA88A70}" type="parTrans" cxnId="{0CC44C91-1FEF-4461-A073-A28EF057FE3B}">
      <dgm:prSet/>
      <dgm:spPr/>
      <dgm:t>
        <a:bodyPr/>
        <a:lstStyle/>
        <a:p>
          <a:endParaRPr lang="en-US"/>
        </a:p>
      </dgm:t>
    </dgm:pt>
    <dgm:pt modelId="{5F895438-F7F3-4344-AABC-8B9ECD2D4E8C}" type="sibTrans" cxnId="{0CC44C91-1FEF-4461-A073-A28EF057FE3B}">
      <dgm:prSet/>
      <dgm:spPr/>
      <dgm:t>
        <a:bodyPr/>
        <a:lstStyle/>
        <a:p>
          <a:endParaRPr lang="en-US"/>
        </a:p>
      </dgm:t>
    </dgm:pt>
    <dgm:pt modelId="{21AE548B-E971-4544-B627-288392F7F5C5}">
      <dgm:prSet/>
      <dgm:spPr/>
      <dgm:t>
        <a:bodyPr/>
        <a:lstStyle/>
        <a:p>
          <a:r>
            <a:rPr lang="en-US" b="0" i="0" baseline="0"/>
            <a:t>Voluntary methods fail without enforcement mechanisms, rigorous implementation drives compliance. </a:t>
          </a:r>
          <a:endParaRPr lang="en-US"/>
        </a:p>
      </dgm:t>
    </dgm:pt>
    <dgm:pt modelId="{57145AAC-75DA-49B7-B605-E49B4EAC1C47}" type="parTrans" cxnId="{103C4AD1-4338-48FE-B704-A12C2ABAE5F9}">
      <dgm:prSet/>
      <dgm:spPr/>
      <dgm:t>
        <a:bodyPr/>
        <a:lstStyle/>
        <a:p>
          <a:endParaRPr lang="en-US"/>
        </a:p>
      </dgm:t>
    </dgm:pt>
    <dgm:pt modelId="{55E73184-232A-4A6A-BF2A-AF2D0A668F64}" type="sibTrans" cxnId="{103C4AD1-4338-48FE-B704-A12C2ABAE5F9}">
      <dgm:prSet/>
      <dgm:spPr/>
      <dgm:t>
        <a:bodyPr/>
        <a:lstStyle/>
        <a:p>
          <a:endParaRPr lang="en-US"/>
        </a:p>
      </dgm:t>
    </dgm:pt>
    <dgm:pt modelId="{49FC25E1-FFFD-4442-9E6E-DF3B3EABF0B4}" type="pres">
      <dgm:prSet presAssocID="{D85268F5-034A-49B8-BD7A-A417628D6CB1}" presName="matrix" presStyleCnt="0">
        <dgm:presLayoutVars>
          <dgm:chMax val="1"/>
          <dgm:dir/>
          <dgm:resizeHandles val="exact"/>
        </dgm:presLayoutVars>
      </dgm:prSet>
      <dgm:spPr/>
    </dgm:pt>
    <dgm:pt modelId="{6865F597-BAAD-43D7-AD6F-CED596D707B1}" type="pres">
      <dgm:prSet presAssocID="{D85268F5-034A-49B8-BD7A-A417628D6CB1}" presName="diamond" presStyleLbl="bgShp" presStyleIdx="0" presStyleCnt="1"/>
      <dgm:spPr/>
    </dgm:pt>
    <dgm:pt modelId="{30AAE054-DA7E-463E-9D29-B1A20965C85E}" type="pres">
      <dgm:prSet presAssocID="{D85268F5-034A-49B8-BD7A-A417628D6CB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2359E3-26D6-4E78-B6DA-C1ACCC1C3E95}" type="pres">
      <dgm:prSet presAssocID="{D85268F5-034A-49B8-BD7A-A417628D6CB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3C56D0D-11ED-479E-A8A1-543BFDB870AC}" type="pres">
      <dgm:prSet presAssocID="{D85268F5-034A-49B8-BD7A-A417628D6CB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4405F5D-87B6-43F8-AF8D-25474738CBAC}" type="pres">
      <dgm:prSet presAssocID="{D85268F5-034A-49B8-BD7A-A417628D6CB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3A5C11A-617B-4249-9C48-809712A91B9D}" type="presOf" srcId="{B2F629F6-3D5E-4973-8E4B-663F3FBBDE97}" destId="{13C56D0D-11ED-479E-A8A1-543BFDB870AC}" srcOrd="0" destOrd="0" presId="urn:microsoft.com/office/officeart/2005/8/layout/matrix3"/>
    <dgm:cxn modelId="{517CF63B-115C-4F09-9820-AF6CED946B4D}" srcId="{D85268F5-034A-49B8-BD7A-A417628D6CB1}" destId="{8BD4D2BF-C930-4392-BCCD-F9170642BEBA}" srcOrd="0" destOrd="0" parTransId="{109EA24E-2F05-482F-9F4E-A58DAC4FE858}" sibTransId="{4CAF5A7D-EA99-44F3-84BB-6BEB6B6CA6F6}"/>
    <dgm:cxn modelId="{B5FD5272-B6DF-4E79-9C89-86A8B576A0A5}" type="presOf" srcId="{21AE548B-E971-4544-B627-288392F7F5C5}" destId="{74405F5D-87B6-43F8-AF8D-25474738CBAC}" srcOrd="0" destOrd="0" presId="urn:microsoft.com/office/officeart/2005/8/layout/matrix3"/>
    <dgm:cxn modelId="{DE86BA55-0201-45E4-95A9-1E574013904B}" type="presOf" srcId="{93A2E391-CCCB-48D4-96EA-681E4AFF9326}" destId="{832359E3-26D6-4E78-B6DA-C1ACCC1C3E95}" srcOrd="0" destOrd="0" presId="urn:microsoft.com/office/officeart/2005/8/layout/matrix3"/>
    <dgm:cxn modelId="{766B498B-3B5D-4E0A-81CA-D33DF1DB5AFB}" type="presOf" srcId="{8BD4D2BF-C930-4392-BCCD-F9170642BEBA}" destId="{30AAE054-DA7E-463E-9D29-B1A20965C85E}" srcOrd="0" destOrd="0" presId="urn:microsoft.com/office/officeart/2005/8/layout/matrix3"/>
    <dgm:cxn modelId="{0CC44C91-1FEF-4461-A073-A28EF057FE3B}" srcId="{D85268F5-034A-49B8-BD7A-A417628D6CB1}" destId="{B2F629F6-3D5E-4973-8E4B-663F3FBBDE97}" srcOrd="2" destOrd="0" parTransId="{9F552E6F-AD75-4E30-BC64-E3EAAAA88A70}" sibTransId="{5F895438-F7F3-4344-AABC-8B9ECD2D4E8C}"/>
    <dgm:cxn modelId="{568C7EAB-2D73-409F-85EC-B3C3A564FD84}" srcId="{D85268F5-034A-49B8-BD7A-A417628D6CB1}" destId="{93A2E391-CCCB-48D4-96EA-681E4AFF9326}" srcOrd="1" destOrd="0" parTransId="{29A08C90-1D4D-46BF-B9C4-C3BFDB006927}" sibTransId="{A7296823-DC86-4278-BB40-B97B1B050681}"/>
    <dgm:cxn modelId="{BE5550AC-A66D-45C1-8947-156BE356BCB7}" type="presOf" srcId="{D85268F5-034A-49B8-BD7A-A417628D6CB1}" destId="{49FC25E1-FFFD-4442-9E6E-DF3B3EABF0B4}" srcOrd="0" destOrd="0" presId="urn:microsoft.com/office/officeart/2005/8/layout/matrix3"/>
    <dgm:cxn modelId="{103C4AD1-4338-48FE-B704-A12C2ABAE5F9}" srcId="{D85268F5-034A-49B8-BD7A-A417628D6CB1}" destId="{21AE548B-E971-4544-B627-288392F7F5C5}" srcOrd="3" destOrd="0" parTransId="{57145AAC-75DA-49B7-B605-E49B4EAC1C47}" sibTransId="{55E73184-232A-4A6A-BF2A-AF2D0A668F64}"/>
    <dgm:cxn modelId="{A0BB28F6-7991-4F82-94BC-F031D35E143F}" type="presParOf" srcId="{49FC25E1-FFFD-4442-9E6E-DF3B3EABF0B4}" destId="{6865F597-BAAD-43D7-AD6F-CED596D707B1}" srcOrd="0" destOrd="0" presId="urn:microsoft.com/office/officeart/2005/8/layout/matrix3"/>
    <dgm:cxn modelId="{BB8D032A-4B97-4B11-A5A7-0EA5EBFED075}" type="presParOf" srcId="{49FC25E1-FFFD-4442-9E6E-DF3B3EABF0B4}" destId="{30AAE054-DA7E-463E-9D29-B1A20965C85E}" srcOrd="1" destOrd="0" presId="urn:microsoft.com/office/officeart/2005/8/layout/matrix3"/>
    <dgm:cxn modelId="{C80DDFDB-0F2D-4160-A04D-9CC6AE9425AC}" type="presParOf" srcId="{49FC25E1-FFFD-4442-9E6E-DF3B3EABF0B4}" destId="{832359E3-26D6-4E78-B6DA-C1ACCC1C3E95}" srcOrd="2" destOrd="0" presId="urn:microsoft.com/office/officeart/2005/8/layout/matrix3"/>
    <dgm:cxn modelId="{85BCD4D2-1149-4732-B6E2-3F6FAB270252}" type="presParOf" srcId="{49FC25E1-FFFD-4442-9E6E-DF3B3EABF0B4}" destId="{13C56D0D-11ED-479E-A8A1-543BFDB870AC}" srcOrd="3" destOrd="0" presId="urn:microsoft.com/office/officeart/2005/8/layout/matrix3"/>
    <dgm:cxn modelId="{9FBDB60C-7A26-4B81-BC9B-3065C37CED39}" type="presParOf" srcId="{49FC25E1-FFFD-4442-9E6E-DF3B3EABF0B4}" destId="{74405F5D-87B6-43F8-AF8D-25474738CBA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AE95B2-5F1E-49AB-985C-0D05E62D098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EC8991-CB81-461E-9D82-98A604B3CD4C}">
      <dgm:prSet/>
      <dgm:spPr/>
      <dgm:t>
        <a:bodyPr/>
        <a:lstStyle/>
        <a:p>
          <a:r>
            <a:rPr lang="en-US" b="0" i="0" baseline="0"/>
            <a:t>Food costs constitute huge operational expenses, waste reduction of 20 to 30 percent generates substantial savings (Lee et al., 2023). </a:t>
          </a:r>
          <a:endParaRPr lang="en-US"/>
        </a:p>
      </dgm:t>
    </dgm:pt>
    <dgm:pt modelId="{F08C7665-4A10-47A2-AB35-5C77EC1ADE7B}" type="parTrans" cxnId="{22ABF945-DED6-4CA4-8614-91AA17FA539E}">
      <dgm:prSet/>
      <dgm:spPr/>
      <dgm:t>
        <a:bodyPr/>
        <a:lstStyle/>
        <a:p>
          <a:endParaRPr lang="en-US"/>
        </a:p>
      </dgm:t>
    </dgm:pt>
    <dgm:pt modelId="{89F9A354-1980-4AE9-BFBE-10A2DB9CCA3F}" type="sibTrans" cxnId="{22ABF945-DED6-4CA4-8614-91AA17FA539E}">
      <dgm:prSet/>
      <dgm:spPr/>
      <dgm:t>
        <a:bodyPr/>
        <a:lstStyle/>
        <a:p>
          <a:endParaRPr lang="en-US"/>
        </a:p>
      </dgm:t>
    </dgm:pt>
    <dgm:pt modelId="{61FA3476-C285-4517-AD08-997288B968BC}">
      <dgm:prSet/>
      <dgm:spPr/>
      <dgm:t>
        <a:bodyPr/>
        <a:lstStyle/>
        <a:p>
          <a:r>
            <a:rPr lang="en-US" b="0" i="0" baseline="0"/>
            <a:t>Financial constraints prevent hotels from adopting proven waste management practices (Kasavan et al., 2022). </a:t>
          </a:r>
          <a:endParaRPr lang="en-US"/>
        </a:p>
      </dgm:t>
    </dgm:pt>
    <dgm:pt modelId="{BD485C15-8A97-4087-9CD7-A21FC139574F}" type="parTrans" cxnId="{7DE19120-300C-4605-8B45-E955CDE97B5B}">
      <dgm:prSet/>
      <dgm:spPr/>
      <dgm:t>
        <a:bodyPr/>
        <a:lstStyle/>
        <a:p>
          <a:endParaRPr lang="en-US"/>
        </a:p>
      </dgm:t>
    </dgm:pt>
    <dgm:pt modelId="{F8DB6934-1B1D-4B01-85D9-0E5578DAAF30}" type="sibTrans" cxnId="{7DE19120-300C-4605-8B45-E955CDE97B5B}">
      <dgm:prSet/>
      <dgm:spPr/>
      <dgm:t>
        <a:bodyPr/>
        <a:lstStyle/>
        <a:p>
          <a:endParaRPr lang="en-US"/>
        </a:p>
      </dgm:t>
    </dgm:pt>
    <dgm:pt modelId="{471B020B-4F9A-40C5-A3A7-E2D4BDBDBABC}">
      <dgm:prSet/>
      <dgm:spPr/>
      <dgm:t>
        <a:bodyPr/>
        <a:lstStyle/>
        <a:p>
          <a:r>
            <a:rPr lang="en-US" b="0" i="0" baseline="0"/>
            <a:t>Consumers increasingly demand environmental responsibility, sustainability performance influences accommodation selection. </a:t>
          </a:r>
          <a:endParaRPr lang="en-US"/>
        </a:p>
      </dgm:t>
    </dgm:pt>
    <dgm:pt modelId="{B14EA9D2-0DBA-40E3-A172-5E24EB04E5F6}" type="parTrans" cxnId="{7F64B243-5359-4442-BF93-3E8784288A6C}">
      <dgm:prSet/>
      <dgm:spPr/>
      <dgm:t>
        <a:bodyPr/>
        <a:lstStyle/>
        <a:p>
          <a:endParaRPr lang="en-US"/>
        </a:p>
      </dgm:t>
    </dgm:pt>
    <dgm:pt modelId="{0A6F22EB-D23E-45EB-B2DA-47AEE1481EE9}" type="sibTrans" cxnId="{7F64B243-5359-4442-BF93-3E8784288A6C}">
      <dgm:prSet/>
      <dgm:spPr/>
      <dgm:t>
        <a:bodyPr/>
        <a:lstStyle/>
        <a:p>
          <a:endParaRPr lang="en-US"/>
        </a:p>
      </dgm:t>
    </dgm:pt>
    <dgm:pt modelId="{62774569-AA69-4FCD-8C22-4E459894D07B}">
      <dgm:prSet/>
      <dgm:spPr/>
      <dgm:t>
        <a:bodyPr/>
        <a:lstStyle/>
        <a:p>
          <a:r>
            <a:rPr lang="en-US" b="0" i="0" baseline="0"/>
            <a:t>Superficial sustainability communications without meaningful action damage trust and brand image. </a:t>
          </a:r>
          <a:endParaRPr lang="en-US"/>
        </a:p>
      </dgm:t>
    </dgm:pt>
    <dgm:pt modelId="{9ED0071C-A0F9-423E-B4FB-B717CF0650E7}" type="parTrans" cxnId="{B003DC38-E263-4DE8-918D-EDF7E8E3BC90}">
      <dgm:prSet/>
      <dgm:spPr/>
      <dgm:t>
        <a:bodyPr/>
        <a:lstStyle/>
        <a:p>
          <a:endParaRPr lang="en-US"/>
        </a:p>
      </dgm:t>
    </dgm:pt>
    <dgm:pt modelId="{15F00E3A-331D-45C7-A0C4-E684EC5DDEE0}" type="sibTrans" cxnId="{B003DC38-E263-4DE8-918D-EDF7E8E3BC90}">
      <dgm:prSet/>
      <dgm:spPr/>
      <dgm:t>
        <a:bodyPr/>
        <a:lstStyle/>
        <a:p>
          <a:endParaRPr lang="en-US"/>
        </a:p>
      </dgm:t>
    </dgm:pt>
    <dgm:pt modelId="{AFA20499-4629-473F-91CD-F08CB1A3617E}" type="pres">
      <dgm:prSet presAssocID="{AFAE95B2-5F1E-49AB-985C-0D05E62D0981}" presName="outerComposite" presStyleCnt="0">
        <dgm:presLayoutVars>
          <dgm:chMax val="5"/>
          <dgm:dir/>
          <dgm:resizeHandles val="exact"/>
        </dgm:presLayoutVars>
      </dgm:prSet>
      <dgm:spPr/>
    </dgm:pt>
    <dgm:pt modelId="{030AACFB-7CCE-4D70-9B74-AF564B5627FB}" type="pres">
      <dgm:prSet presAssocID="{AFAE95B2-5F1E-49AB-985C-0D05E62D0981}" presName="dummyMaxCanvas" presStyleCnt="0">
        <dgm:presLayoutVars/>
      </dgm:prSet>
      <dgm:spPr/>
    </dgm:pt>
    <dgm:pt modelId="{7A5DA2E3-227F-4807-8CA1-8F5E30158E9F}" type="pres">
      <dgm:prSet presAssocID="{AFAE95B2-5F1E-49AB-985C-0D05E62D0981}" presName="FourNodes_1" presStyleLbl="node1" presStyleIdx="0" presStyleCnt="4">
        <dgm:presLayoutVars>
          <dgm:bulletEnabled val="1"/>
        </dgm:presLayoutVars>
      </dgm:prSet>
      <dgm:spPr/>
    </dgm:pt>
    <dgm:pt modelId="{21F0EF6C-6F6E-4A9E-87E6-4E03E69E97CF}" type="pres">
      <dgm:prSet presAssocID="{AFAE95B2-5F1E-49AB-985C-0D05E62D0981}" presName="FourNodes_2" presStyleLbl="node1" presStyleIdx="1" presStyleCnt="4">
        <dgm:presLayoutVars>
          <dgm:bulletEnabled val="1"/>
        </dgm:presLayoutVars>
      </dgm:prSet>
      <dgm:spPr/>
    </dgm:pt>
    <dgm:pt modelId="{0DF0D776-E3B8-4B47-BABF-FC9B87B7FDA2}" type="pres">
      <dgm:prSet presAssocID="{AFAE95B2-5F1E-49AB-985C-0D05E62D0981}" presName="FourNodes_3" presStyleLbl="node1" presStyleIdx="2" presStyleCnt="4">
        <dgm:presLayoutVars>
          <dgm:bulletEnabled val="1"/>
        </dgm:presLayoutVars>
      </dgm:prSet>
      <dgm:spPr/>
    </dgm:pt>
    <dgm:pt modelId="{9F627F90-D47F-4D8D-8C87-991B4D6BA051}" type="pres">
      <dgm:prSet presAssocID="{AFAE95B2-5F1E-49AB-985C-0D05E62D0981}" presName="FourNodes_4" presStyleLbl="node1" presStyleIdx="3" presStyleCnt="4">
        <dgm:presLayoutVars>
          <dgm:bulletEnabled val="1"/>
        </dgm:presLayoutVars>
      </dgm:prSet>
      <dgm:spPr/>
    </dgm:pt>
    <dgm:pt modelId="{80A285C0-1859-4AEF-84F2-EA0FC3A1810A}" type="pres">
      <dgm:prSet presAssocID="{AFAE95B2-5F1E-49AB-985C-0D05E62D0981}" presName="FourConn_1-2" presStyleLbl="fgAccFollowNode1" presStyleIdx="0" presStyleCnt="3">
        <dgm:presLayoutVars>
          <dgm:bulletEnabled val="1"/>
        </dgm:presLayoutVars>
      </dgm:prSet>
      <dgm:spPr/>
    </dgm:pt>
    <dgm:pt modelId="{5A024C56-68F6-47D5-ACF9-53332EF250F7}" type="pres">
      <dgm:prSet presAssocID="{AFAE95B2-5F1E-49AB-985C-0D05E62D0981}" presName="FourConn_2-3" presStyleLbl="fgAccFollowNode1" presStyleIdx="1" presStyleCnt="3">
        <dgm:presLayoutVars>
          <dgm:bulletEnabled val="1"/>
        </dgm:presLayoutVars>
      </dgm:prSet>
      <dgm:spPr/>
    </dgm:pt>
    <dgm:pt modelId="{EEEE470F-5F99-475E-BDC7-C0F92C7A30D6}" type="pres">
      <dgm:prSet presAssocID="{AFAE95B2-5F1E-49AB-985C-0D05E62D0981}" presName="FourConn_3-4" presStyleLbl="fgAccFollowNode1" presStyleIdx="2" presStyleCnt="3">
        <dgm:presLayoutVars>
          <dgm:bulletEnabled val="1"/>
        </dgm:presLayoutVars>
      </dgm:prSet>
      <dgm:spPr/>
    </dgm:pt>
    <dgm:pt modelId="{2F41FBDA-5A01-4A7F-BD39-098540E81191}" type="pres">
      <dgm:prSet presAssocID="{AFAE95B2-5F1E-49AB-985C-0D05E62D0981}" presName="FourNodes_1_text" presStyleLbl="node1" presStyleIdx="3" presStyleCnt="4">
        <dgm:presLayoutVars>
          <dgm:bulletEnabled val="1"/>
        </dgm:presLayoutVars>
      </dgm:prSet>
      <dgm:spPr/>
    </dgm:pt>
    <dgm:pt modelId="{F833FBAD-0EB4-46AF-A500-27CFE7FB4243}" type="pres">
      <dgm:prSet presAssocID="{AFAE95B2-5F1E-49AB-985C-0D05E62D0981}" presName="FourNodes_2_text" presStyleLbl="node1" presStyleIdx="3" presStyleCnt="4">
        <dgm:presLayoutVars>
          <dgm:bulletEnabled val="1"/>
        </dgm:presLayoutVars>
      </dgm:prSet>
      <dgm:spPr/>
    </dgm:pt>
    <dgm:pt modelId="{B061CB27-521A-422B-BCE8-E95AB6B062CB}" type="pres">
      <dgm:prSet presAssocID="{AFAE95B2-5F1E-49AB-985C-0D05E62D0981}" presName="FourNodes_3_text" presStyleLbl="node1" presStyleIdx="3" presStyleCnt="4">
        <dgm:presLayoutVars>
          <dgm:bulletEnabled val="1"/>
        </dgm:presLayoutVars>
      </dgm:prSet>
      <dgm:spPr/>
    </dgm:pt>
    <dgm:pt modelId="{2A1A3B41-015C-411E-9D87-6A5C652C2839}" type="pres">
      <dgm:prSet presAssocID="{AFAE95B2-5F1E-49AB-985C-0D05E62D098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DE19120-300C-4605-8B45-E955CDE97B5B}" srcId="{AFAE95B2-5F1E-49AB-985C-0D05E62D0981}" destId="{61FA3476-C285-4517-AD08-997288B968BC}" srcOrd="1" destOrd="0" parTransId="{BD485C15-8A97-4087-9CD7-A21FC139574F}" sibTransId="{F8DB6934-1B1D-4B01-85D9-0E5578DAAF30}"/>
    <dgm:cxn modelId="{ED3A5825-0705-45A4-BD42-CF5E7FDD9F25}" type="presOf" srcId="{471B020B-4F9A-40C5-A3A7-E2D4BDBDBABC}" destId="{0DF0D776-E3B8-4B47-BABF-FC9B87B7FDA2}" srcOrd="0" destOrd="0" presId="urn:microsoft.com/office/officeart/2005/8/layout/vProcess5"/>
    <dgm:cxn modelId="{B003DC38-E263-4DE8-918D-EDF7E8E3BC90}" srcId="{AFAE95B2-5F1E-49AB-985C-0D05E62D0981}" destId="{62774569-AA69-4FCD-8C22-4E459894D07B}" srcOrd="3" destOrd="0" parTransId="{9ED0071C-A0F9-423E-B4FB-B717CF0650E7}" sibTransId="{15F00E3A-331D-45C7-A0C4-E684EC5DDEE0}"/>
    <dgm:cxn modelId="{FC4F8041-3CBC-47E0-9300-EB5CBE0AE18A}" type="presOf" srcId="{F8DB6934-1B1D-4B01-85D9-0E5578DAAF30}" destId="{5A024C56-68F6-47D5-ACF9-53332EF250F7}" srcOrd="0" destOrd="0" presId="urn:microsoft.com/office/officeart/2005/8/layout/vProcess5"/>
    <dgm:cxn modelId="{7F64B243-5359-4442-BF93-3E8784288A6C}" srcId="{AFAE95B2-5F1E-49AB-985C-0D05E62D0981}" destId="{471B020B-4F9A-40C5-A3A7-E2D4BDBDBABC}" srcOrd="2" destOrd="0" parTransId="{B14EA9D2-0DBA-40E3-A172-5E24EB04E5F6}" sibTransId="{0A6F22EB-D23E-45EB-B2DA-47AEE1481EE9}"/>
    <dgm:cxn modelId="{22ABF945-DED6-4CA4-8614-91AA17FA539E}" srcId="{AFAE95B2-5F1E-49AB-985C-0D05E62D0981}" destId="{23EC8991-CB81-461E-9D82-98A604B3CD4C}" srcOrd="0" destOrd="0" parTransId="{F08C7665-4A10-47A2-AB35-5C77EC1ADE7B}" sibTransId="{89F9A354-1980-4AE9-BFBE-10A2DB9CCA3F}"/>
    <dgm:cxn modelId="{3AC1B24B-B674-43CD-8C58-892B13D2F105}" type="presOf" srcId="{89F9A354-1980-4AE9-BFBE-10A2DB9CCA3F}" destId="{80A285C0-1859-4AEF-84F2-EA0FC3A1810A}" srcOrd="0" destOrd="0" presId="urn:microsoft.com/office/officeart/2005/8/layout/vProcess5"/>
    <dgm:cxn modelId="{4900F253-950F-4839-89E4-601BFAAE3153}" type="presOf" srcId="{61FA3476-C285-4517-AD08-997288B968BC}" destId="{F833FBAD-0EB4-46AF-A500-27CFE7FB4243}" srcOrd="1" destOrd="0" presId="urn:microsoft.com/office/officeart/2005/8/layout/vProcess5"/>
    <dgm:cxn modelId="{8DB58485-1B61-4DA4-AD61-87F867BA5290}" type="presOf" srcId="{61FA3476-C285-4517-AD08-997288B968BC}" destId="{21F0EF6C-6F6E-4A9E-87E6-4E03E69E97CF}" srcOrd="0" destOrd="0" presId="urn:microsoft.com/office/officeart/2005/8/layout/vProcess5"/>
    <dgm:cxn modelId="{ACF20A9A-EE62-4899-8B40-13F88F68703D}" type="presOf" srcId="{23EC8991-CB81-461E-9D82-98A604B3CD4C}" destId="{2F41FBDA-5A01-4A7F-BD39-098540E81191}" srcOrd="1" destOrd="0" presId="urn:microsoft.com/office/officeart/2005/8/layout/vProcess5"/>
    <dgm:cxn modelId="{73F9CF9B-EF24-4759-A8D2-5CE2253F34F6}" type="presOf" srcId="{471B020B-4F9A-40C5-A3A7-E2D4BDBDBABC}" destId="{B061CB27-521A-422B-BCE8-E95AB6B062CB}" srcOrd="1" destOrd="0" presId="urn:microsoft.com/office/officeart/2005/8/layout/vProcess5"/>
    <dgm:cxn modelId="{968B5FA9-E19D-420A-863B-9988E7336EC7}" type="presOf" srcId="{23EC8991-CB81-461E-9D82-98A604B3CD4C}" destId="{7A5DA2E3-227F-4807-8CA1-8F5E30158E9F}" srcOrd="0" destOrd="0" presId="urn:microsoft.com/office/officeart/2005/8/layout/vProcess5"/>
    <dgm:cxn modelId="{899EFBC5-E7A5-4BF8-8672-3726C1124744}" type="presOf" srcId="{0A6F22EB-D23E-45EB-B2DA-47AEE1481EE9}" destId="{EEEE470F-5F99-475E-BDC7-C0F92C7A30D6}" srcOrd="0" destOrd="0" presId="urn:microsoft.com/office/officeart/2005/8/layout/vProcess5"/>
    <dgm:cxn modelId="{692BFBD1-2B94-4154-A4BC-35E58C84B55B}" type="presOf" srcId="{62774569-AA69-4FCD-8C22-4E459894D07B}" destId="{2A1A3B41-015C-411E-9D87-6A5C652C2839}" srcOrd="1" destOrd="0" presId="urn:microsoft.com/office/officeart/2005/8/layout/vProcess5"/>
    <dgm:cxn modelId="{893026DC-6BF3-4E6F-9EF0-1989C49A2E46}" type="presOf" srcId="{AFAE95B2-5F1E-49AB-985C-0D05E62D0981}" destId="{AFA20499-4629-473F-91CD-F08CB1A3617E}" srcOrd="0" destOrd="0" presId="urn:microsoft.com/office/officeart/2005/8/layout/vProcess5"/>
    <dgm:cxn modelId="{084504F2-F1F6-4F38-9A8A-2B375AE49662}" type="presOf" srcId="{62774569-AA69-4FCD-8C22-4E459894D07B}" destId="{9F627F90-D47F-4D8D-8C87-991B4D6BA051}" srcOrd="0" destOrd="0" presId="urn:microsoft.com/office/officeart/2005/8/layout/vProcess5"/>
    <dgm:cxn modelId="{5F4B9713-6FFD-4D5C-A9A1-6F64693BFFEE}" type="presParOf" srcId="{AFA20499-4629-473F-91CD-F08CB1A3617E}" destId="{030AACFB-7CCE-4D70-9B74-AF564B5627FB}" srcOrd="0" destOrd="0" presId="urn:microsoft.com/office/officeart/2005/8/layout/vProcess5"/>
    <dgm:cxn modelId="{91020018-A0D2-4C1E-A415-06087FEB853F}" type="presParOf" srcId="{AFA20499-4629-473F-91CD-F08CB1A3617E}" destId="{7A5DA2E3-227F-4807-8CA1-8F5E30158E9F}" srcOrd="1" destOrd="0" presId="urn:microsoft.com/office/officeart/2005/8/layout/vProcess5"/>
    <dgm:cxn modelId="{A515F059-3398-4FD7-AB45-A05C5D7C1E8F}" type="presParOf" srcId="{AFA20499-4629-473F-91CD-F08CB1A3617E}" destId="{21F0EF6C-6F6E-4A9E-87E6-4E03E69E97CF}" srcOrd="2" destOrd="0" presId="urn:microsoft.com/office/officeart/2005/8/layout/vProcess5"/>
    <dgm:cxn modelId="{16326B36-6411-4B82-A814-0759D75C2504}" type="presParOf" srcId="{AFA20499-4629-473F-91CD-F08CB1A3617E}" destId="{0DF0D776-E3B8-4B47-BABF-FC9B87B7FDA2}" srcOrd="3" destOrd="0" presId="urn:microsoft.com/office/officeart/2005/8/layout/vProcess5"/>
    <dgm:cxn modelId="{7ECC9E0C-95F6-408B-A84D-6A25B5F2D468}" type="presParOf" srcId="{AFA20499-4629-473F-91CD-F08CB1A3617E}" destId="{9F627F90-D47F-4D8D-8C87-991B4D6BA051}" srcOrd="4" destOrd="0" presId="urn:microsoft.com/office/officeart/2005/8/layout/vProcess5"/>
    <dgm:cxn modelId="{ED3EB75E-92D3-4ECB-8D09-49DE91EBA2DC}" type="presParOf" srcId="{AFA20499-4629-473F-91CD-F08CB1A3617E}" destId="{80A285C0-1859-4AEF-84F2-EA0FC3A1810A}" srcOrd="5" destOrd="0" presId="urn:microsoft.com/office/officeart/2005/8/layout/vProcess5"/>
    <dgm:cxn modelId="{D04DA315-CD0A-409F-BB77-952CA18588ED}" type="presParOf" srcId="{AFA20499-4629-473F-91CD-F08CB1A3617E}" destId="{5A024C56-68F6-47D5-ACF9-53332EF250F7}" srcOrd="6" destOrd="0" presId="urn:microsoft.com/office/officeart/2005/8/layout/vProcess5"/>
    <dgm:cxn modelId="{1BF063EA-0294-46FA-B05E-89A2B95D1F97}" type="presParOf" srcId="{AFA20499-4629-473F-91CD-F08CB1A3617E}" destId="{EEEE470F-5F99-475E-BDC7-C0F92C7A30D6}" srcOrd="7" destOrd="0" presId="urn:microsoft.com/office/officeart/2005/8/layout/vProcess5"/>
    <dgm:cxn modelId="{816F9118-E538-4F15-B82F-CC5B2E7031BB}" type="presParOf" srcId="{AFA20499-4629-473F-91CD-F08CB1A3617E}" destId="{2F41FBDA-5A01-4A7F-BD39-098540E81191}" srcOrd="8" destOrd="0" presId="urn:microsoft.com/office/officeart/2005/8/layout/vProcess5"/>
    <dgm:cxn modelId="{AA853B8A-60C2-4248-BD52-12517D916D3B}" type="presParOf" srcId="{AFA20499-4629-473F-91CD-F08CB1A3617E}" destId="{F833FBAD-0EB4-46AF-A500-27CFE7FB4243}" srcOrd="9" destOrd="0" presId="urn:microsoft.com/office/officeart/2005/8/layout/vProcess5"/>
    <dgm:cxn modelId="{77CD8EFC-3987-4F57-86DD-A3752C2BC583}" type="presParOf" srcId="{AFA20499-4629-473F-91CD-F08CB1A3617E}" destId="{B061CB27-521A-422B-BCE8-E95AB6B062CB}" srcOrd="10" destOrd="0" presId="urn:microsoft.com/office/officeart/2005/8/layout/vProcess5"/>
    <dgm:cxn modelId="{AC2B569D-8F28-429C-850E-623D675921C6}" type="presParOf" srcId="{AFA20499-4629-473F-91CD-F08CB1A3617E}" destId="{2A1A3B41-015C-411E-9D87-6A5C652C283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4399B4-183C-4BA3-9235-326767CA84E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63A1E0-7446-4C9F-BEB8-912DEB70F148}">
      <dgm:prSet/>
      <dgm:spPr/>
      <dgm:t>
        <a:bodyPr/>
        <a:lstStyle/>
        <a:p>
          <a:r>
            <a:rPr lang="en-US" b="0" i="0" baseline="0"/>
            <a:t>Proper waste management significantly reduces resort hotel carbon footprints (Koliotasi et al., 2023). </a:t>
          </a:r>
          <a:endParaRPr lang="en-US"/>
        </a:p>
      </dgm:t>
    </dgm:pt>
    <dgm:pt modelId="{EAC7B0ED-F490-471B-B184-4D49604B205C}" type="parTrans" cxnId="{1C49D6ED-33EA-48FE-8670-9D31460424DF}">
      <dgm:prSet/>
      <dgm:spPr/>
      <dgm:t>
        <a:bodyPr/>
        <a:lstStyle/>
        <a:p>
          <a:endParaRPr lang="en-US"/>
        </a:p>
      </dgm:t>
    </dgm:pt>
    <dgm:pt modelId="{29976882-3691-459F-97C7-61FDAECA615A}" type="sibTrans" cxnId="{1C49D6ED-33EA-48FE-8670-9D31460424DF}">
      <dgm:prSet/>
      <dgm:spPr/>
      <dgm:t>
        <a:bodyPr/>
        <a:lstStyle/>
        <a:p>
          <a:endParaRPr lang="en-US"/>
        </a:p>
      </dgm:t>
    </dgm:pt>
    <dgm:pt modelId="{4AF3E599-BFF0-42EE-8D1C-7D24F1B06A67}">
      <dgm:prSet/>
      <dgm:spPr/>
      <dgm:t>
        <a:bodyPr/>
        <a:lstStyle/>
        <a:p>
          <a:r>
            <a:rPr lang="en-US" b="0" i="0" baseline="0"/>
            <a:t>Decomposing organic waste in landfills releases methane, contributing to greenhouse gas emissions (Nhubu and Mbohwa, 2024). </a:t>
          </a:r>
          <a:endParaRPr lang="en-US"/>
        </a:p>
      </dgm:t>
    </dgm:pt>
    <dgm:pt modelId="{0D0CCDB8-032F-4127-AF50-B6875A94A797}" type="parTrans" cxnId="{3FEF239B-D8E0-4E77-AAD6-756898667495}">
      <dgm:prSet/>
      <dgm:spPr/>
      <dgm:t>
        <a:bodyPr/>
        <a:lstStyle/>
        <a:p>
          <a:endParaRPr lang="en-US"/>
        </a:p>
      </dgm:t>
    </dgm:pt>
    <dgm:pt modelId="{6D8B9F6E-1BBA-4AFF-9DF1-EC3D25A032C0}" type="sibTrans" cxnId="{3FEF239B-D8E0-4E77-AAD6-756898667495}">
      <dgm:prSet/>
      <dgm:spPr/>
      <dgm:t>
        <a:bodyPr/>
        <a:lstStyle/>
        <a:p>
          <a:endParaRPr lang="en-US"/>
        </a:p>
      </dgm:t>
    </dgm:pt>
    <dgm:pt modelId="{19E1E7CF-DE2E-4029-AD52-9393673DFD97}">
      <dgm:prSet/>
      <dgm:spPr/>
      <dgm:t>
        <a:bodyPr/>
        <a:lstStyle/>
        <a:p>
          <a:r>
            <a:rPr lang="en-US" b="0" i="0" baseline="0"/>
            <a:t>Food safety laws encourage conservative holding times, disposal patterns increase waste volumes. </a:t>
          </a:r>
          <a:endParaRPr lang="en-US"/>
        </a:p>
      </dgm:t>
    </dgm:pt>
    <dgm:pt modelId="{5BE3A47A-3BC3-406F-8341-1BEE27FB0784}" type="parTrans" cxnId="{7BBDB66D-0A11-4282-B00C-DFD1A1F02751}">
      <dgm:prSet/>
      <dgm:spPr/>
      <dgm:t>
        <a:bodyPr/>
        <a:lstStyle/>
        <a:p>
          <a:endParaRPr lang="en-US"/>
        </a:p>
      </dgm:t>
    </dgm:pt>
    <dgm:pt modelId="{D4F3BA6A-34C0-46CD-AB77-4493E93B1361}" type="sibTrans" cxnId="{7BBDB66D-0A11-4282-B00C-DFD1A1F02751}">
      <dgm:prSet/>
      <dgm:spPr/>
      <dgm:t>
        <a:bodyPr/>
        <a:lstStyle/>
        <a:p>
          <a:endParaRPr lang="en-US"/>
        </a:p>
      </dgm:t>
    </dgm:pt>
    <dgm:pt modelId="{D063FB00-EB03-4626-8709-F911204DF571}">
      <dgm:prSet/>
      <dgm:spPr/>
      <dgm:t>
        <a:bodyPr/>
        <a:lstStyle/>
        <a:p>
          <a:r>
            <a:rPr lang="en-US" b="0" i="0" baseline="0"/>
            <a:t>Regulatory frameworks determine optimal centralized waste management system design. </a:t>
          </a:r>
          <a:endParaRPr lang="en-US"/>
        </a:p>
      </dgm:t>
    </dgm:pt>
    <dgm:pt modelId="{3F95C8B0-D553-4E35-AA74-DB26E8EE8F44}" type="parTrans" cxnId="{AD62333A-CA26-43FE-BC35-3F99CE885E75}">
      <dgm:prSet/>
      <dgm:spPr/>
      <dgm:t>
        <a:bodyPr/>
        <a:lstStyle/>
        <a:p>
          <a:endParaRPr lang="en-US"/>
        </a:p>
      </dgm:t>
    </dgm:pt>
    <dgm:pt modelId="{50C4EF6F-1B7C-4EE4-94AA-4514B045AF00}" type="sibTrans" cxnId="{AD62333A-CA26-43FE-BC35-3F99CE885E75}">
      <dgm:prSet/>
      <dgm:spPr/>
      <dgm:t>
        <a:bodyPr/>
        <a:lstStyle/>
        <a:p>
          <a:endParaRPr lang="en-US"/>
        </a:p>
      </dgm:t>
    </dgm:pt>
    <dgm:pt modelId="{4EC79E43-BDEA-4946-A13F-DA9C1522F7C4}" type="pres">
      <dgm:prSet presAssocID="{934399B4-183C-4BA3-9235-326767CA84E9}" presName="outerComposite" presStyleCnt="0">
        <dgm:presLayoutVars>
          <dgm:chMax val="5"/>
          <dgm:dir/>
          <dgm:resizeHandles val="exact"/>
        </dgm:presLayoutVars>
      </dgm:prSet>
      <dgm:spPr/>
    </dgm:pt>
    <dgm:pt modelId="{48BACE07-036F-4467-B6EA-470085DEFDDE}" type="pres">
      <dgm:prSet presAssocID="{934399B4-183C-4BA3-9235-326767CA84E9}" presName="dummyMaxCanvas" presStyleCnt="0">
        <dgm:presLayoutVars/>
      </dgm:prSet>
      <dgm:spPr/>
    </dgm:pt>
    <dgm:pt modelId="{952BDEBD-5234-414E-BB8A-811631E0849B}" type="pres">
      <dgm:prSet presAssocID="{934399B4-183C-4BA3-9235-326767CA84E9}" presName="FourNodes_1" presStyleLbl="node1" presStyleIdx="0" presStyleCnt="4">
        <dgm:presLayoutVars>
          <dgm:bulletEnabled val="1"/>
        </dgm:presLayoutVars>
      </dgm:prSet>
      <dgm:spPr/>
    </dgm:pt>
    <dgm:pt modelId="{8F6E9A55-FFAE-4CB4-8701-4ECD2E483631}" type="pres">
      <dgm:prSet presAssocID="{934399B4-183C-4BA3-9235-326767CA84E9}" presName="FourNodes_2" presStyleLbl="node1" presStyleIdx="1" presStyleCnt="4">
        <dgm:presLayoutVars>
          <dgm:bulletEnabled val="1"/>
        </dgm:presLayoutVars>
      </dgm:prSet>
      <dgm:spPr/>
    </dgm:pt>
    <dgm:pt modelId="{D6FD4212-879C-4425-AE52-477F1DB82CF0}" type="pres">
      <dgm:prSet presAssocID="{934399B4-183C-4BA3-9235-326767CA84E9}" presName="FourNodes_3" presStyleLbl="node1" presStyleIdx="2" presStyleCnt="4">
        <dgm:presLayoutVars>
          <dgm:bulletEnabled val="1"/>
        </dgm:presLayoutVars>
      </dgm:prSet>
      <dgm:spPr/>
    </dgm:pt>
    <dgm:pt modelId="{429CE7AE-BF3F-43D7-AD99-04D2310F1707}" type="pres">
      <dgm:prSet presAssocID="{934399B4-183C-4BA3-9235-326767CA84E9}" presName="FourNodes_4" presStyleLbl="node1" presStyleIdx="3" presStyleCnt="4">
        <dgm:presLayoutVars>
          <dgm:bulletEnabled val="1"/>
        </dgm:presLayoutVars>
      </dgm:prSet>
      <dgm:spPr/>
    </dgm:pt>
    <dgm:pt modelId="{B856A9B8-8C49-49BA-9E7C-B839B9117B89}" type="pres">
      <dgm:prSet presAssocID="{934399B4-183C-4BA3-9235-326767CA84E9}" presName="FourConn_1-2" presStyleLbl="fgAccFollowNode1" presStyleIdx="0" presStyleCnt="3">
        <dgm:presLayoutVars>
          <dgm:bulletEnabled val="1"/>
        </dgm:presLayoutVars>
      </dgm:prSet>
      <dgm:spPr/>
    </dgm:pt>
    <dgm:pt modelId="{66F63C2C-E933-4661-8337-0C89932A700F}" type="pres">
      <dgm:prSet presAssocID="{934399B4-183C-4BA3-9235-326767CA84E9}" presName="FourConn_2-3" presStyleLbl="fgAccFollowNode1" presStyleIdx="1" presStyleCnt="3">
        <dgm:presLayoutVars>
          <dgm:bulletEnabled val="1"/>
        </dgm:presLayoutVars>
      </dgm:prSet>
      <dgm:spPr/>
    </dgm:pt>
    <dgm:pt modelId="{8743C0CA-8247-4158-898E-0ABF4E7B0389}" type="pres">
      <dgm:prSet presAssocID="{934399B4-183C-4BA3-9235-326767CA84E9}" presName="FourConn_3-4" presStyleLbl="fgAccFollowNode1" presStyleIdx="2" presStyleCnt="3">
        <dgm:presLayoutVars>
          <dgm:bulletEnabled val="1"/>
        </dgm:presLayoutVars>
      </dgm:prSet>
      <dgm:spPr/>
    </dgm:pt>
    <dgm:pt modelId="{64C2BF3F-E994-4C3B-A470-257E2DD2A467}" type="pres">
      <dgm:prSet presAssocID="{934399B4-183C-4BA3-9235-326767CA84E9}" presName="FourNodes_1_text" presStyleLbl="node1" presStyleIdx="3" presStyleCnt="4">
        <dgm:presLayoutVars>
          <dgm:bulletEnabled val="1"/>
        </dgm:presLayoutVars>
      </dgm:prSet>
      <dgm:spPr/>
    </dgm:pt>
    <dgm:pt modelId="{666E3A34-A6C3-4F4C-805C-D6582CF61F2E}" type="pres">
      <dgm:prSet presAssocID="{934399B4-183C-4BA3-9235-326767CA84E9}" presName="FourNodes_2_text" presStyleLbl="node1" presStyleIdx="3" presStyleCnt="4">
        <dgm:presLayoutVars>
          <dgm:bulletEnabled val="1"/>
        </dgm:presLayoutVars>
      </dgm:prSet>
      <dgm:spPr/>
    </dgm:pt>
    <dgm:pt modelId="{147CFA92-E1DC-4CA0-A7B5-9841FEB3E1C0}" type="pres">
      <dgm:prSet presAssocID="{934399B4-183C-4BA3-9235-326767CA84E9}" presName="FourNodes_3_text" presStyleLbl="node1" presStyleIdx="3" presStyleCnt="4">
        <dgm:presLayoutVars>
          <dgm:bulletEnabled val="1"/>
        </dgm:presLayoutVars>
      </dgm:prSet>
      <dgm:spPr/>
    </dgm:pt>
    <dgm:pt modelId="{C34B9F9F-6A5B-48C3-B111-6AC3001E8002}" type="pres">
      <dgm:prSet presAssocID="{934399B4-183C-4BA3-9235-326767CA84E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0800D1C-1567-415C-B3D9-3AE771E34B6B}" type="presOf" srcId="{934399B4-183C-4BA3-9235-326767CA84E9}" destId="{4EC79E43-BDEA-4946-A13F-DA9C1522F7C4}" srcOrd="0" destOrd="0" presId="urn:microsoft.com/office/officeart/2005/8/layout/vProcess5"/>
    <dgm:cxn modelId="{3D593D24-E2CA-41A3-A6F0-9CF657FE54BC}" type="presOf" srcId="{19E1E7CF-DE2E-4029-AD52-9393673DFD97}" destId="{147CFA92-E1DC-4CA0-A7B5-9841FEB3E1C0}" srcOrd="1" destOrd="0" presId="urn:microsoft.com/office/officeart/2005/8/layout/vProcess5"/>
    <dgm:cxn modelId="{AD62333A-CA26-43FE-BC35-3F99CE885E75}" srcId="{934399B4-183C-4BA3-9235-326767CA84E9}" destId="{D063FB00-EB03-4626-8709-F911204DF571}" srcOrd="3" destOrd="0" parTransId="{3F95C8B0-D553-4E35-AA74-DB26E8EE8F44}" sibTransId="{50C4EF6F-1B7C-4EE4-94AA-4514B045AF00}"/>
    <dgm:cxn modelId="{97E71140-70CC-4283-B0AF-0991E2A513FD}" type="presOf" srcId="{6D8B9F6E-1BBA-4AFF-9DF1-EC3D25A032C0}" destId="{66F63C2C-E933-4661-8337-0C89932A700F}" srcOrd="0" destOrd="0" presId="urn:microsoft.com/office/officeart/2005/8/layout/vProcess5"/>
    <dgm:cxn modelId="{26006463-3C23-4AAD-BF8F-E40B041149A8}" type="presOf" srcId="{4AF3E599-BFF0-42EE-8D1C-7D24F1B06A67}" destId="{8F6E9A55-FFAE-4CB4-8701-4ECD2E483631}" srcOrd="0" destOrd="0" presId="urn:microsoft.com/office/officeart/2005/8/layout/vProcess5"/>
    <dgm:cxn modelId="{CC244A6A-C5E2-48C3-852E-0FFB1E8A1888}" type="presOf" srcId="{D063FB00-EB03-4626-8709-F911204DF571}" destId="{C34B9F9F-6A5B-48C3-B111-6AC3001E8002}" srcOrd="1" destOrd="0" presId="urn:microsoft.com/office/officeart/2005/8/layout/vProcess5"/>
    <dgm:cxn modelId="{7BBDB66D-0A11-4282-B00C-DFD1A1F02751}" srcId="{934399B4-183C-4BA3-9235-326767CA84E9}" destId="{19E1E7CF-DE2E-4029-AD52-9393673DFD97}" srcOrd="2" destOrd="0" parTransId="{5BE3A47A-3BC3-406F-8341-1BEE27FB0784}" sibTransId="{D4F3BA6A-34C0-46CD-AB77-4493E93B1361}"/>
    <dgm:cxn modelId="{2C98CA51-517D-4716-8919-5918DAABC3CE}" type="presOf" srcId="{19E1E7CF-DE2E-4029-AD52-9393673DFD97}" destId="{D6FD4212-879C-4425-AE52-477F1DB82CF0}" srcOrd="0" destOrd="0" presId="urn:microsoft.com/office/officeart/2005/8/layout/vProcess5"/>
    <dgm:cxn modelId="{E4241280-2F5A-4587-B70F-F85776620F6F}" type="presOf" srcId="{D063FB00-EB03-4626-8709-F911204DF571}" destId="{429CE7AE-BF3F-43D7-AD99-04D2310F1707}" srcOrd="0" destOrd="0" presId="urn:microsoft.com/office/officeart/2005/8/layout/vProcess5"/>
    <dgm:cxn modelId="{18219D99-59DC-4C2A-A840-BD330F32187D}" type="presOf" srcId="{4AF3E599-BFF0-42EE-8D1C-7D24F1B06A67}" destId="{666E3A34-A6C3-4F4C-805C-D6582CF61F2E}" srcOrd="1" destOrd="0" presId="urn:microsoft.com/office/officeart/2005/8/layout/vProcess5"/>
    <dgm:cxn modelId="{3FEF239B-D8E0-4E77-AAD6-756898667495}" srcId="{934399B4-183C-4BA3-9235-326767CA84E9}" destId="{4AF3E599-BFF0-42EE-8D1C-7D24F1B06A67}" srcOrd="1" destOrd="0" parTransId="{0D0CCDB8-032F-4127-AF50-B6875A94A797}" sibTransId="{6D8B9F6E-1BBA-4AFF-9DF1-EC3D25A032C0}"/>
    <dgm:cxn modelId="{706A229D-6331-42FB-8255-8C576620A3A1}" type="presOf" srcId="{29976882-3691-459F-97C7-61FDAECA615A}" destId="{B856A9B8-8C49-49BA-9E7C-B839B9117B89}" srcOrd="0" destOrd="0" presId="urn:microsoft.com/office/officeart/2005/8/layout/vProcess5"/>
    <dgm:cxn modelId="{B8FBE4B4-94BD-48D8-8166-A2F7D4C7067F}" type="presOf" srcId="{D4F3BA6A-34C0-46CD-AB77-4493E93B1361}" destId="{8743C0CA-8247-4158-898E-0ABF4E7B0389}" srcOrd="0" destOrd="0" presId="urn:microsoft.com/office/officeart/2005/8/layout/vProcess5"/>
    <dgm:cxn modelId="{EB8BC8D4-CF2F-40B8-9A68-4994DE9B7725}" type="presOf" srcId="{A563A1E0-7446-4C9F-BEB8-912DEB70F148}" destId="{952BDEBD-5234-414E-BB8A-811631E0849B}" srcOrd="0" destOrd="0" presId="urn:microsoft.com/office/officeart/2005/8/layout/vProcess5"/>
    <dgm:cxn modelId="{50DCE4D5-78CC-4F79-B0C2-6200C08E512E}" type="presOf" srcId="{A563A1E0-7446-4C9F-BEB8-912DEB70F148}" destId="{64C2BF3F-E994-4C3B-A470-257E2DD2A467}" srcOrd="1" destOrd="0" presId="urn:microsoft.com/office/officeart/2005/8/layout/vProcess5"/>
    <dgm:cxn modelId="{1C49D6ED-33EA-48FE-8670-9D31460424DF}" srcId="{934399B4-183C-4BA3-9235-326767CA84E9}" destId="{A563A1E0-7446-4C9F-BEB8-912DEB70F148}" srcOrd="0" destOrd="0" parTransId="{EAC7B0ED-F490-471B-B184-4D49604B205C}" sibTransId="{29976882-3691-459F-97C7-61FDAECA615A}"/>
    <dgm:cxn modelId="{CB2A2B3B-BAB7-4D04-9F8C-E8C01E144B32}" type="presParOf" srcId="{4EC79E43-BDEA-4946-A13F-DA9C1522F7C4}" destId="{48BACE07-036F-4467-B6EA-470085DEFDDE}" srcOrd="0" destOrd="0" presId="urn:microsoft.com/office/officeart/2005/8/layout/vProcess5"/>
    <dgm:cxn modelId="{53A4B418-1F06-4ED0-84ED-85A230D87460}" type="presParOf" srcId="{4EC79E43-BDEA-4946-A13F-DA9C1522F7C4}" destId="{952BDEBD-5234-414E-BB8A-811631E0849B}" srcOrd="1" destOrd="0" presId="urn:microsoft.com/office/officeart/2005/8/layout/vProcess5"/>
    <dgm:cxn modelId="{CCA9289D-E890-4018-956C-07FE9CAFF7AC}" type="presParOf" srcId="{4EC79E43-BDEA-4946-A13F-DA9C1522F7C4}" destId="{8F6E9A55-FFAE-4CB4-8701-4ECD2E483631}" srcOrd="2" destOrd="0" presId="urn:microsoft.com/office/officeart/2005/8/layout/vProcess5"/>
    <dgm:cxn modelId="{E0A85A80-0A1E-437B-ADBC-0009B11C6910}" type="presParOf" srcId="{4EC79E43-BDEA-4946-A13F-DA9C1522F7C4}" destId="{D6FD4212-879C-4425-AE52-477F1DB82CF0}" srcOrd="3" destOrd="0" presId="urn:microsoft.com/office/officeart/2005/8/layout/vProcess5"/>
    <dgm:cxn modelId="{85F74C65-5C44-4975-B598-290C30D0279A}" type="presParOf" srcId="{4EC79E43-BDEA-4946-A13F-DA9C1522F7C4}" destId="{429CE7AE-BF3F-43D7-AD99-04D2310F1707}" srcOrd="4" destOrd="0" presId="urn:microsoft.com/office/officeart/2005/8/layout/vProcess5"/>
    <dgm:cxn modelId="{C87617DC-0454-4D75-8C9E-F91715BB58F3}" type="presParOf" srcId="{4EC79E43-BDEA-4946-A13F-DA9C1522F7C4}" destId="{B856A9B8-8C49-49BA-9E7C-B839B9117B89}" srcOrd="5" destOrd="0" presId="urn:microsoft.com/office/officeart/2005/8/layout/vProcess5"/>
    <dgm:cxn modelId="{618780A7-7527-411B-884A-2C5DC0A98666}" type="presParOf" srcId="{4EC79E43-BDEA-4946-A13F-DA9C1522F7C4}" destId="{66F63C2C-E933-4661-8337-0C89932A700F}" srcOrd="6" destOrd="0" presId="urn:microsoft.com/office/officeart/2005/8/layout/vProcess5"/>
    <dgm:cxn modelId="{71E683FE-F73B-465A-B2C4-8872A82AE491}" type="presParOf" srcId="{4EC79E43-BDEA-4946-A13F-DA9C1522F7C4}" destId="{8743C0CA-8247-4158-898E-0ABF4E7B0389}" srcOrd="7" destOrd="0" presId="urn:microsoft.com/office/officeart/2005/8/layout/vProcess5"/>
    <dgm:cxn modelId="{25E66FAC-6416-471D-9050-A117B8F53FE4}" type="presParOf" srcId="{4EC79E43-BDEA-4946-A13F-DA9C1522F7C4}" destId="{64C2BF3F-E994-4C3B-A470-257E2DD2A467}" srcOrd="8" destOrd="0" presId="urn:microsoft.com/office/officeart/2005/8/layout/vProcess5"/>
    <dgm:cxn modelId="{98849EC6-4A92-40E6-869E-84309FD8FB09}" type="presParOf" srcId="{4EC79E43-BDEA-4946-A13F-DA9C1522F7C4}" destId="{666E3A34-A6C3-4F4C-805C-D6582CF61F2E}" srcOrd="9" destOrd="0" presId="urn:microsoft.com/office/officeart/2005/8/layout/vProcess5"/>
    <dgm:cxn modelId="{F64008E3-2756-4704-8C36-F59F8919314B}" type="presParOf" srcId="{4EC79E43-BDEA-4946-A13F-DA9C1522F7C4}" destId="{147CFA92-E1DC-4CA0-A7B5-9841FEB3E1C0}" srcOrd="10" destOrd="0" presId="urn:microsoft.com/office/officeart/2005/8/layout/vProcess5"/>
    <dgm:cxn modelId="{1B00F9BB-426F-4CE7-B4A8-703323C92A9E}" type="presParOf" srcId="{4EC79E43-BDEA-4946-A13F-DA9C1522F7C4}" destId="{C34B9F9F-6A5B-48C3-B111-6AC3001E800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13D1C99-A147-4864-88AC-47A687B5090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9D1FAB-7439-4701-B103-822FE1531390}">
      <dgm:prSet/>
      <dgm:spPr/>
      <dgm:t>
        <a:bodyPr/>
        <a:lstStyle/>
        <a:p>
          <a:r>
            <a:rPr lang="en-US" b="0" i="0" baseline="0"/>
            <a:t>Industry associations must establish uniform waste measurement practices, monitoring guidelines, categorization standards enabling property comparison (Sigala et al., 2025). </a:t>
          </a:r>
          <a:endParaRPr lang="en-US"/>
        </a:p>
      </dgm:t>
    </dgm:pt>
    <dgm:pt modelId="{EF65C7FD-C008-4F5C-BED8-1F0782AE6B4A}" type="parTrans" cxnId="{432EBEF5-C267-41C7-BD89-E020A768AD5A}">
      <dgm:prSet/>
      <dgm:spPr/>
      <dgm:t>
        <a:bodyPr/>
        <a:lstStyle/>
        <a:p>
          <a:endParaRPr lang="en-US"/>
        </a:p>
      </dgm:t>
    </dgm:pt>
    <dgm:pt modelId="{1E2F6BD5-6F05-4D64-95E4-60C0812E4B4A}" type="sibTrans" cxnId="{432EBEF5-C267-41C7-BD89-E020A768AD5A}">
      <dgm:prSet/>
      <dgm:spPr/>
      <dgm:t>
        <a:bodyPr/>
        <a:lstStyle/>
        <a:p>
          <a:endParaRPr lang="en-US"/>
        </a:p>
      </dgm:t>
    </dgm:pt>
    <dgm:pt modelId="{17C4C3BF-33F4-4521-B894-D223F6A32BB9}">
      <dgm:prSet/>
      <dgm:spPr/>
      <dgm:t>
        <a:bodyPr/>
        <a:lstStyle/>
        <a:p>
          <a:r>
            <a:rPr lang="en-US" b="0" i="0" baseline="0"/>
            <a:t>Government grants, low interest loans, technical assistance programs reduce technology adoption barriers for small independent hotels (Rassiah et al., 2024). </a:t>
          </a:r>
          <a:endParaRPr lang="en-US"/>
        </a:p>
      </dgm:t>
    </dgm:pt>
    <dgm:pt modelId="{6D7EEA7C-F266-4C21-9F82-A5DA2E935569}" type="parTrans" cxnId="{7016D8ED-473E-4BCC-A57A-15B07B3FA06F}">
      <dgm:prSet/>
      <dgm:spPr/>
      <dgm:t>
        <a:bodyPr/>
        <a:lstStyle/>
        <a:p>
          <a:endParaRPr lang="en-US"/>
        </a:p>
      </dgm:t>
    </dgm:pt>
    <dgm:pt modelId="{4D9682F3-65AE-4B97-BEEC-F4F9C6EFAC98}" type="sibTrans" cxnId="{7016D8ED-473E-4BCC-A57A-15B07B3FA06F}">
      <dgm:prSet/>
      <dgm:spPr/>
      <dgm:t>
        <a:bodyPr/>
        <a:lstStyle/>
        <a:p>
          <a:endParaRPr lang="en-US"/>
        </a:p>
      </dgm:t>
    </dgm:pt>
    <dgm:pt modelId="{A9EF74EB-5278-49B1-8E93-11FF009D3DB8}">
      <dgm:prSet/>
      <dgm:spPr/>
      <dgm:t>
        <a:bodyPr/>
        <a:lstStyle/>
        <a:p>
          <a:r>
            <a:rPr lang="en-US" b="0" i="0" baseline="0"/>
            <a:t>Culinary education programs should integrate waste management concepts into chef training curriculum. </a:t>
          </a:r>
          <a:endParaRPr lang="en-US"/>
        </a:p>
      </dgm:t>
    </dgm:pt>
    <dgm:pt modelId="{65C4A551-8A58-4968-A642-41A2B94689B0}" type="parTrans" cxnId="{DC8E185B-AD93-443D-A616-837A04113F84}">
      <dgm:prSet/>
      <dgm:spPr/>
      <dgm:t>
        <a:bodyPr/>
        <a:lstStyle/>
        <a:p>
          <a:endParaRPr lang="en-US"/>
        </a:p>
      </dgm:t>
    </dgm:pt>
    <dgm:pt modelId="{F05B3D88-5D08-40E7-8373-77E480AE32B6}" type="sibTrans" cxnId="{DC8E185B-AD93-443D-A616-837A04113F84}">
      <dgm:prSet/>
      <dgm:spPr/>
      <dgm:t>
        <a:bodyPr/>
        <a:lstStyle/>
        <a:p>
          <a:endParaRPr lang="en-US"/>
        </a:p>
      </dgm:t>
    </dgm:pt>
    <dgm:pt modelId="{DF16C7D2-DAC6-49CD-A0DF-044956C5242C}">
      <dgm:prSet/>
      <dgm:spPr/>
      <dgm:t>
        <a:bodyPr/>
        <a:lstStyle/>
        <a:p>
          <a:r>
            <a:rPr lang="en-US" b="0" i="0" baseline="0"/>
            <a:t>Guest engagement strategies need flexibility in portion sizes, clear buffet replenishment explanations, incentives against plate waste. </a:t>
          </a:r>
          <a:endParaRPr lang="en-US"/>
        </a:p>
      </dgm:t>
    </dgm:pt>
    <dgm:pt modelId="{D92A0310-12AF-47C5-B16A-387480004456}" type="parTrans" cxnId="{2EC43BBF-9A27-4992-ADD8-5007CE483BA3}">
      <dgm:prSet/>
      <dgm:spPr/>
      <dgm:t>
        <a:bodyPr/>
        <a:lstStyle/>
        <a:p>
          <a:endParaRPr lang="en-US"/>
        </a:p>
      </dgm:t>
    </dgm:pt>
    <dgm:pt modelId="{0E2DCC78-801F-46BF-AEBD-8E1522D0C3BD}" type="sibTrans" cxnId="{2EC43BBF-9A27-4992-ADD8-5007CE483BA3}">
      <dgm:prSet/>
      <dgm:spPr/>
      <dgm:t>
        <a:bodyPr/>
        <a:lstStyle/>
        <a:p>
          <a:endParaRPr lang="en-US"/>
        </a:p>
      </dgm:t>
    </dgm:pt>
    <dgm:pt modelId="{D11B6DE5-7A95-4551-BA1B-896CBB7C5D73}" type="pres">
      <dgm:prSet presAssocID="{713D1C99-A147-4864-88AC-47A687B50904}" presName="linear" presStyleCnt="0">
        <dgm:presLayoutVars>
          <dgm:animLvl val="lvl"/>
          <dgm:resizeHandles val="exact"/>
        </dgm:presLayoutVars>
      </dgm:prSet>
      <dgm:spPr/>
    </dgm:pt>
    <dgm:pt modelId="{DCA602BE-E8FC-4605-B7B3-99F24530EA5F}" type="pres">
      <dgm:prSet presAssocID="{429D1FAB-7439-4701-B103-822FE15313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0121E52-09CA-4D88-A1F0-73C54FD8C1F5}" type="pres">
      <dgm:prSet presAssocID="{1E2F6BD5-6F05-4D64-95E4-60C0812E4B4A}" presName="spacer" presStyleCnt="0"/>
      <dgm:spPr/>
    </dgm:pt>
    <dgm:pt modelId="{977F2CEA-24DF-4608-BF0B-6097C096E1AE}" type="pres">
      <dgm:prSet presAssocID="{17C4C3BF-33F4-4521-B894-D223F6A32BB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FD8906-D43B-47AE-9ABF-5FC9072F6115}" type="pres">
      <dgm:prSet presAssocID="{4D9682F3-65AE-4B97-BEEC-F4F9C6EFAC98}" presName="spacer" presStyleCnt="0"/>
      <dgm:spPr/>
    </dgm:pt>
    <dgm:pt modelId="{F178FBB6-BF01-4D90-914F-859A21F0D6D0}" type="pres">
      <dgm:prSet presAssocID="{A9EF74EB-5278-49B1-8E93-11FF009D3D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66B94DB-7015-4513-B5FE-A5DE38470B31}" type="pres">
      <dgm:prSet presAssocID="{F05B3D88-5D08-40E7-8373-77E480AE32B6}" presName="spacer" presStyleCnt="0"/>
      <dgm:spPr/>
    </dgm:pt>
    <dgm:pt modelId="{F45A9198-837A-4A33-ACF9-DCCB2B2E8832}" type="pres">
      <dgm:prSet presAssocID="{DF16C7D2-DAC6-49CD-A0DF-044956C524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6DDE023-1989-46E5-9B9B-594C78DB0934}" type="presOf" srcId="{429D1FAB-7439-4701-B103-822FE1531390}" destId="{DCA602BE-E8FC-4605-B7B3-99F24530EA5F}" srcOrd="0" destOrd="0" presId="urn:microsoft.com/office/officeart/2005/8/layout/vList2"/>
    <dgm:cxn modelId="{9CA45630-D9D2-432E-A0D7-9FED93AFE7DA}" type="presOf" srcId="{713D1C99-A147-4864-88AC-47A687B50904}" destId="{D11B6DE5-7A95-4551-BA1B-896CBB7C5D73}" srcOrd="0" destOrd="0" presId="urn:microsoft.com/office/officeart/2005/8/layout/vList2"/>
    <dgm:cxn modelId="{10DF9E34-6240-4111-AED9-C1F077308FD1}" type="presOf" srcId="{A9EF74EB-5278-49B1-8E93-11FF009D3DB8}" destId="{F178FBB6-BF01-4D90-914F-859A21F0D6D0}" srcOrd="0" destOrd="0" presId="urn:microsoft.com/office/officeart/2005/8/layout/vList2"/>
    <dgm:cxn modelId="{DC8E185B-AD93-443D-A616-837A04113F84}" srcId="{713D1C99-A147-4864-88AC-47A687B50904}" destId="{A9EF74EB-5278-49B1-8E93-11FF009D3DB8}" srcOrd="2" destOrd="0" parTransId="{65C4A551-8A58-4968-A642-41A2B94689B0}" sibTransId="{F05B3D88-5D08-40E7-8373-77E480AE32B6}"/>
    <dgm:cxn modelId="{EF585D52-9A10-43DE-8BDB-72AD47565036}" type="presOf" srcId="{DF16C7D2-DAC6-49CD-A0DF-044956C5242C}" destId="{F45A9198-837A-4A33-ACF9-DCCB2B2E8832}" srcOrd="0" destOrd="0" presId="urn:microsoft.com/office/officeart/2005/8/layout/vList2"/>
    <dgm:cxn modelId="{BEF0318B-A245-496D-B948-F9FD4F5AFE3F}" type="presOf" srcId="{17C4C3BF-33F4-4521-B894-D223F6A32BB9}" destId="{977F2CEA-24DF-4608-BF0B-6097C096E1AE}" srcOrd="0" destOrd="0" presId="urn:microsoft.com/office/officeart/2005/8/layout/vList2"/>
    <dgm:cxn modelId="{2EC43BBF-9A27-4992-ADD8-5007CE483BA3}" srcId="{713D1C99-A147-4864-88AC-47A687B50904}" destId="{DF16C7D2-DAC6-49CD-A0DF-044956C5242C}" srcOrd="3" destOrd="0" parTransId="{D92A0310-12AF-47C5-B16A-387480004456}" sibTransId="{0E2DCC78-801F-46BF-AEBD-8E1522D0C3BD}"/>
    <dgm:cxn modelId="{7016D8ED-473E-4BCC-A57A-15B07B3FA06F}" srcId="{713D1C99-A147-4864-88AC-47A687B50904}" destId="{17C4C3BF-33F4-4521-B894-D223F6A32BB9}" srcOrd="1" destOrd="0" parTransId="{6D7EEA7C-F266-4C21-9F82-A5DA2E935569}" sibTransId="{4D9682F3-65AE-4B97-BEEC-F4F9C6EFAC98}"/>
    <dgm:cxn modelId="{432EBEF5-C267-41C7-BD89-E020A768AD5A}" srcId="{713D1C99-A147-4864-88AC-47A687B50904}" destId="{429D1FAB-7439-4701-B103-822FE1531390}" srcOrd="0" destOrd="0" parTransId="{EF65C7FD-C008-4F5C-BED8-1F0782AE6B4A}" sibTransId="{1E2F6BD5-6F05-4D64-95E4-60C0812E4B4A}"/>
    <dgm:cxn modelId="{9213E83A-A9E7-4950-936E-65B7E677FCF9}" type="presParOf" srcId="{D11B6DE5-7A95-4551-BA1B-896CBB7C5D73}" destId="{DCA602BE-E8FC-4605-B7B3-99F24530EA5F}" srcOrd="0" destOrd="0" presId="urn:microsoft.com/office/officeart/2005/8/layout/vList2"/>
    <dgm:cxn modelId="{B413B648-6291-44A2-A4AB-9A130A11EF57}" type="presParOf" srcId="{D11B6DE5-7A95-4551-BA1B-896CBB7C5D73}" destId="{10121E52-09CA-4D88-A1F0-73C54FD8C1F5}" srcOrd="1" destOrd="0" presId="urn:microsoft.com/office/officeart/2005/8/layout/vList2"/>
    <dgm:cxn modelId="{2F48D9A4-0183-4B5F-907E-979321ACFE7F}" type="presParOf" srcId="{D11B6DE5-7A95-4551-BA1B-896CBB7C5D73}" destId="{977F2CEA-24DF-4608-BF0B-6097C096E1AE}" srcOrd="2" destOrd="0" presId="urn:microsoft.com/office/officeart/2005/8/layout/vList2"/>
    <dgm:cxn modelId="{FAB9B493-EAC6-4241-B7B6-E537C9B10833}" type="presParOf" srcId="{D11B6DE5-7A95-4551-BA1B-896CBB7C5D73}" destId="{84FD8906-D43B-47AE-9ABF-5FC9072F6115}" srcOrd="3" destOrd="0" presId="urn:microsoft.com/office/officeart/2005/8/layout/vList2"/>
    <dgm:cxn modelId="{54A611BA-79FA-42E9-8389-934645D75C1E}" type="presParOf" srcId="{D11B6DE5-7A95-4551-BA1B-896CBB7C5D73}" destId="{F178FBB6-BF01-4D90-914F-859A21F0D6D0}" srcOrd="4" destOrd="0" presId="urn:microsoft.com/office/officeart/2005/8/layout/vList2"/>
    <dgm:cxn modelId="{1DAA1894-EC2D-4FDF-99CE-F5C59DD17DAB}" type="presParOf" srcId="{D11B6DE5-7A95-4551-BA1B-896CBB7C5D73}" destId="{766B94DB-7015-4513-B5FE-A5DE38470B31}" srcOrd="5" destOrd="0" presId="urn:microsoft.com/office/officeart/2005/8/layout/vList2"/>
    <dgm:cxn modelId="{62D028D0-7EBE-4DA7-B398-E5B3487D0488}" type="presParOf" srcId="{D11B6DE5-7A95-4551-BA1B-896CBB7C5D73}" destId="{F45A9198-837A-4A33-ACF9-DCCB2B2E88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53C0310-A73D-4A65-ABEE-095B588419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CC1EF91-776B-4C93-B494-DB6F0E3B082E}">
      <dgm:prSet/>
      <dgm:spPr/>
      <dgm:t>
        <a:bodyPr/>
        <a:lstStyle/>
        <a:p>
          <a:r>
            <a:rPr lang="en-US" b="0" i="0" baseline="0"/>
            <a:t>Local cooperation allows small properties to access shared composting centers, delivery logistics, purchasing contracts (Santos-Peñate et al., 2023). </a:t>
          </a:r>
          <a:endParaRPr lang="en-US"/>
        </a:p>
      </dgm:t>
    </dgm:pt>
    <dgm:pt modelId="{BEA646E5-A8BF-4FC2-831B-71CB86635747}" type="parTrans" cxnId="{0D5308F4-01BD-4343-8682-E92FD2D65301}">
      <dgm:prSet/>
      <dgm:spPr/>
      <dgm:t>
        <a:bodyPr/>
        <a:lstStyle/>
        <a:p>
          <a:endParaRPr lang="en-US"/>
        </a:p>
      </dgm:t>
    </dgm:pt>
    <dgm:pt modelId="{7A83F1A3-5772-4308-9BE3-DC2685405300}" type="sibTrans" cxnId="{0D5308F4-01BD-4343-8682-E92FD2D65301}">
      <dgm:prSet/>
      <dgm:spPr/>
      <dgm:t>
        <a:bodyPr/>
        <a:lstStyle/>
        <a:p>
          <a:endParaRPr lang="en-US"/>
        </a:p>
      </dgm:t>
    </dgm:pt>
    <dgm:pt modelId="{3B5A43E1-2F39-4D0B-B546-7C95150B3029}">
      <dgm:prSet/>
      <dgm:spPr/>
      <dgm:t>
        <a:bodyPr/>
        <a:lstStyle/>
        <a:p>
          <a:r>
            <a:rPr lang="en-US" b="0" i="0" baseline="0"/>
            <a:t>Policy advocacy must resolve regulatory obstacles to food donation, develop liability protections for donors (Cárdenas et al., 2024). </a:t>
          </a:r>
          <a:endParaRPr lang="en-US"/>
        </a:p>
      </dgm:t>
    </dgm:pt>
    <dgm:pt modelId="{F3048FE6-6AE4-499C-B616-4E926776A1DD}" type="parTrans" cxnId="{3198799E-752A-4082-861D-D20E6165918C}">
      <dgm:prSet/>
      <dgm:spPr/>
      <dgm:t>
        <a:bodyPr/>
        <a:lstStyle/>
        <a:p>
          <a:endParaRPr lang="en-US"/>
        </a:p>
      </dgm:t>
    </dgm:pt>
    <dgm:pt modelId="{559B32BC-A42E-4A05-9157-EB2C4CA3C36E}" type="sibTrans" cxnId="{3198799E-752A-4082-861D-D20E6165918C}">
      <dgm:prSet/>
      <dgm:spPr/>
      <dgm:t>
        <a:bodyPr/>
        <a:lstStyle/>
        <a:p>
          <a:endParaRPr lang="en-US"/>
        </a:p>
      </dgm:t>
    </dgm:pt>
    <dgm:pt modelId="{95DD4A25-7114-4479-AD45-7E98B0DE83EA}">
      <dgm:prSet/>
      <dgm:spPr/>
      <dgm:t>
        <a:bodyPr/>
        <a:lstStyle/>
        <a:p>
          <a:r>
            <a:rPr lang="en-US" b="0" i="0" baseline="0"/>
            <a:t>Industry should collaborate with legislators updating food safety frameworks, harmonizing regulations with circular economy goals. </a:t>
          </a:r>
          <a:endParaRPr lang="en-US"/>
        </a:p>
      </dgm:t>
    </dgm:pt>
    <dgm:pt modelId="{B4E4081B-1961-42D1-B0C8-324B0EF5CDEE}" type="parTrans" cxnId="{EF9C36AA-2F86-4887-9B74-F7A38CC8AC21}">
      <dgm:prSet/>
      <dgm:spPr/>
      <dgm:t>
        <a:bodyPr/>
        <a:lstStyle/>
        <a:p>
          <a:endParaRPr lang="en-US"/>
        </a:p>
      </dgm:t>
    </dgm:pt>
    <dgm:pt modelId="{3F7887AF-D05E-4D62-9673-D38E779D425F}" type="sibTrans" cxnId="{EF9C36AA-2F86-4887-9B74-F7A38CC8AC21}">
      <dgm:prSet/>
      <dgm:spPr/>
      <dgm:t>
        <a:bodyPr/>
        <a:lstStyle/>
        <a:p>
          <a:endParaRPr lang="en-US"/>
        </a:p>
      </dgm:t>
    </dgm:pt>
    <dgm:pt modelId="{D8B266E9-2B7F-4CD7-9573-C30A78220439}">
      <dgm:prSet/>
      <dgm:spPr/>
      <dgm:t>
        <a:bodyPr/>
        <a:lstStyle/>
        <a:p>
          <a:r>
            <a:rPr lang="en-US" b="0" i="0" baseline="0"/>
            <a:t>Research priorities should examine behavioral interventions addressing food waste culture across demographic groups. </a:t>
          </a:r>
          <a:endParaRPr lang="en-US"/>
        </a:p>
      </dgm:t>
    </dgm:pt>
    <dgm:pt modelId="{6F193272-27E6-4E10-B00B-76F880E4FC87}" type="parTrans" cxnId="{06833EDD-594E-45C2-8507-507B3D318A34}">
      <dgm:prSet/>
      <dgm:spPr/>
      <dgm:t>
        <a:bodyPr/>
        <a:lstStyle/>
        <a:p>
          <a:endParaRPr lang="en-US"/>
        </a:p>
      </dgm:t>
    </dgm:pt>
    <dgm:pt modelId="{1681D791-4C70-4612-A5AA-F9D752FB8EC6}" type="sibTrans" cxnId="{06833EDD-594E-45C2-8507-507B3D318A34}">
      <dgm:prSet/>
      <dgm:spPr/>
      <dgm:t>
        <a:bodyPr/>
        <a:lstStyle/>
        <a:p>
          <a:endParaRPr lang="en-US"/>
        </a:p>
      </dgm:t>
    </dgm:pt>
    <dgm:pt modelId="{CBA903B7-599B-455C-8CE9-57577AE36B00}" type="pres">
      <dgm:prSet presAssocID="{F53C0310-A73D-4A65-ABEE-095B5884192E}" presName="root" presStyleCnt="0">
        <dgm:presLayoutVars>
          <dgm:dir/>
          <dgm:resizeHandles val="exact"/>
        </dgm:presLayoutVars>
      </dgm:prSet>
      <dgm:spPr/>
    </dgm:pt>
    <dgm:pt modelId="{3CA7620F-3B17-450F-A27A-805E7F3CFA2D}" type="pres">
      <dgm:prSet presAssocID="{5CC1EF91-776B-4C93-B494-DB6F0E3B082E}" presName="compNode" presStyleCnt="0"/>
      <dgm:spPr/>
    </dgm:pt>
    <dgm:pt modelId="{182B630C-40C3-4C82-9134-8ABC57DD04BD}" type="pres">
      <dgm:prSet presAssocID="{5CC1EF91-776B-4C93-B494-DB6F0E3B082E}" presName="bgRect" presStyleLbl="bgShp" presStyleIdx="0" presStyleCnt="4"/>
      <dgm:spPr/>
    </dgm:pt>
    <dgm:pt modelId="{D1318432-C6B8-4DCE-9E79-BA46BDA52142}" type="pres">
      <dgm:prSet presAssocID="{5CC1EF91-776B-4C93-B494-DB6F0E3B08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71DF541D-7E85-444E-B856-D9B21247D5E4}" type="pres">
      <dgm:prSet presAssocID="{5CC1EF91-776B-4C93-B494-DB6F0E3B082E}" presName="spaceRect" presStyleCnt="0"/>
      <dgm:spPr/>
    </dgm:pt>
    <dgm:pt modelId="{AB45F5FE-105B-4CB4-9B14-47A5AE998678}" type="pres">
      <dgm:prSet presAssocID="{5CC1EF91-776B-4C93-B494-DB6F0E3B082E}" presName="parTx" presStyleLbl="revTx" presStyleIdx="0" presStyleCnt="4">
        <dgm:presLayoutVars>
          <dgm:chMax val="0"/>
          <dgm:chPref val="0"/>
        </dgm:presLayoutVars>
      </dgm:prSet>
      <dgm:spPr/>
    </dgm:pt>
    <dgm:pt modelId="{C0C6DAFC-523B-40DF-83FF-EC4067B5167D}" type="pres">
      <dgm:prSet presAssocID="{7A83F1A3-5772-4308-9BE3-DC2685405300}" presName="sibTrans" presStyleCnt="0"/>
      <dgm:spPr/>
    </dgm:pt>
    <dgm:pt modelId="{2249B792-33AD-4D45-B9C0-75313BB19A0D}" type="pres">
      <dgm:prSet presAssocID="{3B5A43E1-2F39-4D0B-B546-7C95150B3029}" presName="compNode" presStyleCnt="0"/>
      <dgm:spPr/>
    </dgm:pt>
    <dgm:pt modelId="{3A9A19CC-33A3-485D-BDA8-965AD403DA78}" type="pres">
      <dgm:prSet presAssocID="{3B5A43E1-2F39-4D0B-B546-7C95150B3029}" presName="bgRect" presStyleLbl="bgShp" presStyleIdx="1" presStyleCnt="4"/>
      <dgm:spPr/>
    </dgm:pt>
    <dgm:pt modelId="{1BDA3BCC-A0D4-4ACD-AF19-03C27DF36379}" type="pres">
      <dgm:prSet presAssocID="{3B5A43E1-2F39-4D0B-B546-7C95150B30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28DD91A-0186-4DCD-B6BA-EA91AEB9DE91}" type="pres">
      <dgm:prSet presAssocID="{3B5A43E1-2F39-4D0B-B546-7C95150B3029}" presName="spaceRect" presStyleCnt="0"/>
      <dgm:spPr/>
    </dgm:pt>
    <dgm:pt modelId="{DD5C22D9-5D9E-457C-86F8-D8414B0FB772}" type="pres">
      <dgm:prSet presAssocID="{3B5A43E1-2F39-4D0B-B546-7C95150B3029}" presName="parTx" presStyleLbl="revTx" presStyleIdx="1" presStyleCnt="4">
        <dgm:presLayoutVars>
          <dgm:chMax val="0"/>
          <dgm:chPref val="0"/>
        </dgm:presLayoutVars>
      </dgm:prSet>
      <dgm:spPr/>
    </dgm:pt>
    <dgm:pt modelId="{EA55E141-D2DA-4E47-9573-215A5AD4E085}" type="pres">
      <dgm:prSet presAssocID="{559B32BC-A42E-4A05-9157-EB2C4CA3C36E}" presName="sibTrans" presStyleCnt="0"/>
      <dgm:spPr/>
    </dgm:pt>
    <dgm:pt modelId="{B8C6E0ED-0E11-4B75-B107-3339D983894D}" type="pres">
      <dgm:prSet presAssocID="{95DD4A25-7114-4479-AD45-7E98B0DE83EA}" presName="compNode" presStyleCnt="0"/>
      <dgm:spPr/>
    </dgm:pt>
    <dgm:pt modelId="{9ED23A13-A870-4772-8BCD-5799B43550A8}" type="pres">
      <dgm:prSet presAssocID="{95DD4A25-7114-4479-AD45-7E98B0DE83EA}" presName="bgRect" presStyleLbl="bgShp" presStyleIdx="2" presStyleCnt="4"/>
      <dgm:spPr/>
    </dgm:pt>
    <dgm:pt modelId="{F77F178D-08CB-4562-A57F-2DF80524BDBF}" type="pres">
      <dgm:prSet presAssocID="{95DD4A25-7114-4479-AD45-7E98B0DE83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66F16A0-F8EF-4AF6-BBBF-96270B3EE819}" type="pres">
      <dgm:prSet presAssocID="{95DD4A25-7114-4479-AD45-7E98B0DE83EA}" presName="spaceRect" presStyleCnt="0"/>
      <dgm:spPr/>
    </dgm:pt>
    <dgm:pt modelId="{314EF20D-695A-4EA9-93CC-8F8F79BB7DAE}" type="pres">
      <dgm:prSet presAssocID="{95DD4A25-7114-4479-AD45-7E98B0DE83EA}" presName="parTx" presStyleLbl="revTx" presStyleIdx="2" presStyleCnt="4">
        <dgm:presLayoutVars>
          <dgm:chMax val="0"/>
          <dgm:chPref val="0"/>
        </dgm:presLayoutVars>
      </dgm:prSet>
      <dgm:spPr/>
    </dgm:pt>
    <dgm:pt modelId="{27CBE3EC-1CAE-4FDE-AFAB-6D9DC43C7346}" type="pres">
      <dgm:prSet presAssocID="{3F7887AF-D05E-4D62-9673-D38E779D425F}" presName="sibTrans" presStyleCnt="0"/>
      <dgm:spPr/>
    </dgm:pt>
    <dgm:pt modelId="{1BF1FCF6-6F9B-4ABA-8C0D-E198975BA45C}" type="pres">
      <dgm:prSet presAssocID="{D8B266E9-2B7F-4CD7-9573-C30A78220439}" presName="compNode" presStyleCnt="0"/>
      <dgm:spPr/>
    </dgm:pt>
    <dgm:pt modelId="{6B623568-323F-4BE4-9E18-B50862538C16}" type="pres">
      <dgm:prSet presAssocID="{D8B266E9-2B7F-4CD7-9573-C30A78220439}" presName="bgRect" presStyleLbl="bgShp" presStyleIdx="3" presStyleCnt="4"/>
      <dgm:spPr/>
    </dgm:pt>
    <dgm:pt modelId="{A5E412F4-95D2-4DDA-B050-7567187AC52D}" type="pres">
      <dgm:prSet presAssocID="{D8B266E9-2B7F-4CD7-9573-C30A782204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4C5844C-BA90-4EF0-A04E-7480027E7A3E}" type="pres">
      <dgm:prSet presAssocID="{D8B266E9-2B7F-4CD7-9573-C30A78220439}" presName="spaceRect" presStyleCnt="0"/>
      <dgm:spPr/>
    </dgm:pt>
    <dgm:pt modelId="{87FD2B75-4FB7-4335-AFCB-99E2EF7F794E}" type="pres">
      <dgm:prSet presAssocID="{D8B266E9-2B7F-4CD7-9573-C30A782204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206A34-A96A-47E5-A9EA-2B1552C732FE}" type="presOf" srcId="{5CC1EF91-776B-4C93-B494-DB6F0E3B082E}" destId="{AB45F5FE-105B-4CB4-9B14-47A5AE998678}" srcOrd="0" destOrd="0" presId="urn:microsoft.com/office/officeart/2018/2/layout/IconVerticalSolidList"/>
    <dgm:cxn modelId="{076A9A74-91F2-41B7-B6CF-BC06511215D9}" type="presOf" srcId="{D8B266E9-2B7F-4CD7-9573-C30A78220439}" destId="{87FD2B75-4FB7-4335-AFCB-99E2EF7F794E}" srcOrd="0" destOrd="0" presId="urn:microsoft.com/office/officeart/2018/2/layout/IconVerticalSolidList"/>
    <dgm:cxn modelId="{0127D359-6533-4E0F-8823-645F33818600}" type="presOf" srcId="{F53C0310-A73D-4A65-ABEE-095B5884192E}" destId="{CBA903B7-599B-455C-8CE9-57577AE36B00}" srcOrd="0" destOrd="0" presId="urn:microsoft.com/office/officeart/2018/2/layout/IconVerticalSolidList"/>
    <dgm:cxn modelId="{3198799E-752A-4082-861D-D20E6165918C}" srcId="{F53C0310-A73D-4A65-ABEE-095B5884192E}" destId="{3B5A43E1-2F39-4D0B-B546-7C95150B3029}" srcOrd="1" destOrd="0" parTransId="{F3048FE6-6AE4-499C-B616-4E926776A1DD}" sibTransId="{559B32BC-A42E-4A05-9157-EB2C4CA3C36E}"/>
    <dgm:cxn modelId="{EF9C36AA-2F86-4887-9B74-F7A38CC8AC21}" srcId="{F53C0310-A73D-4A65-ABEE-095B5884192E}" destId="{95DD4A25-7114-4479-AD45-7E98B0DE83EA}" srcOrd="2" destOrd="0" parTransId="{B4E4081B-1961-42D1-B0C8-324B0EF5CDEE}" sibTransId="{3F7887AF-D05E-4D62-9673-D38E779D425F}"/>
    <dgm:cxn modelId="{3CA1CEB5-5366-4878-83E3-BFB859AA00CC}" type="presOf" srcId="{3B5A43E1-2F39-4D0B-B546-7C95150B3029}" destId="{DD5C22D9-5D9E-457C-86F8-D8414B0FB772}" srcOrd="0" destOrd="0" presId="urn:microsoft.com/office/officeart/2018/2/layout/IconVerticalSolidList"/>
    <dgm:cxn modelId="{087C67C6-705B-4A3D-8441-C5BC67C707C1}" type="presOf" srcId="{95DD4A25-7114-4479-AD45-7E98B0DE83EA}" destId="{314EF20D-695A-4EA9-93CC-8F8F79BB7DAE}" srcOrd="0" destOrd="0" presId="urn:microsoft.com/office/officeart/2018/2/layout/IconVerticalSolidList"/>
    <dgm:cxn modelId="{06833EDD-594E-45C2-8507-507B3D318A34}" srcId="{F53C0310-A73D-4A65-ABEE-095B5884192E}" destId="{D8B266E9-2B7F-4CD7-9573-C30A78220439}" srcOrd="3" destOrd="0" parTransId="{6F193272-27E6-4E10-B00B-76F880E4FC87}" sibTransId="{1681D791-4C70-4612-A5AA-F9D752FB8EC6}"/>
    <dgm:cxn modelId="{0D5308F4-01BD-4343-8682-E92FD2D65301}" srcId="{F53C0310-A73D-4A65-ABEE-095B5884192E}" destId="{5CC1EF91-776B-4C93-B494-DB6F0E3B082E}" srcOrd="0" destOrd="0" parTransId="{BEA646E5-A8BF-4FC2-831B-71CB86635747}" sibTransId="{7A83F1A3-5772-4308-9BE3-DC2685405300}"/>
    <dgm:cxn modelId="{F46365FC-0747-4E06-BBEA-FACFC58F7EBC}" type="presParOf" srcId="{CBA903B7-599B-455C-8CE9-57577AE36B00}" destId="{3CA7620F-3B17-450F-A27A-805E7F3CFA2D}" srcOrd="0" destOrd="0" presId="urn:microsoft.com/office/officeart/2018/2/layout/IconVerticalSolidList"/>
    <dgm:cxn modelId="{DE514B51-4808-444C-A788-BDE1F17299F4}" type="presParOf" srcId="{3CA7620F-3B17-450F-A27A-805E7F3CFA2D}" destId="{182B630C-40C3-4C82-9134-8ABC57DD04BD}" srcOrd="0" destOrd="0" presId="urn:microsoft.com/office/officeart/2018/2/layout/IconVerticalSolidList"/>
    <dgm:cxn modelId="{0ACB2701-9548-423C-9C19-1BA1E95F8C0E}" type="presParOf" srcId="{3CA7620F-3B17-450F-A27A-805E7F3CFA2D}" destId="{D1318432-C6B8-4DCE-9E79-BA46BDA52142}" srcOrd="1" destOrd="0" presId="urn:microsoft.com/office/officeart/2018/2/layout/IconVerticalSolidList"/>
    <dgm:cxn modelId="{2A5662CE-C248-46A0-A7BD-6DF7D5A59E34}" type="presParOf" srcId="{3CA7620F-3B17-450F-A27A-805E7F3CFA2D}" destId="{71DF541D-7E85-444E-B856-D9B21247D5E4}" srcOrd="2" destOrd="0" presId="urn:microsoft.com/office/officeart/2018/2/layout/IconVerticalSolidList"/>
    <dgm:cxn modelId="{E566D418-9BF3-4F09-8B67-7DDD66AF29A7}" type="presParOf" srcId="{3CA7620F-3B17-450F-A27A-805E7F3CFA2D}" destId="{AB45F5FE-105B-4CB4-9B14-47A5AE998678}" srcOrd="3" destOrd="0" presId="urn:microsoft.com/office/officeart/2018/2/layout/IconVerticalSolidList"/>
    <dgm:cxn modelId="{60365EF6-7554-4B69-9284-6D0E146DD1FD}" type="presParOf" srcId="{CBA903B7-599B-455C-8CE9-57577AE36B00}" destId="{C0C6DAFC-523B-40DF-83FF-EC4067B5167D}" srcOrd="1" destOrd="0" presId="urn:microsoft.com/office/officeart/2018/2/layout/IconVerticalSolidList"/>
    <dgm:cxn modelId="{425E5B29-4C53-4BD5-85B6-E8F34E33466B}" type="presParOf" srcId="{CBA903B7-599B-455C-8CE9-57577AE36B00}" destId="{2249B792-33AD-4D45-B9C0-75313BB19A0D}" srcOrd="2" destOrd="0" presId="urn:microsoft.com/office/officeart/2018/2/layout/IconVerticalSolidList"/>
    <dgm:cxn modelId="{57ED1AA5-434A-426B-B02C-6076FF1F9EBF}" type="presParOf" srcId="{2249B792-33AD-4D45-B9C0-75313BB19A0D}" destId="{3A9A19CC-33A3-485D-BDA8-965AD403DA78}" srcOrd="0" destOrd="0" presId="urn:microsoft.com/office/officeart/2018/2/layout/IconVerticalSolidList"/>
    <dgm:cxn modelId="{3B3D3816-0C7A-495E-BE1E-277A0DB54958}" type="presParOf" srcId="{2249B792-33AD-4D45-B9C0-75313BB19A0D}" destId="{1BDA3BCC-A0D4-4ACD-AF19-03C27DF36379}" srcOrd="1" destOrd="0" presId="urn:microsoft.com/office/officeart/2018/2/layout/IconVerticalSolidList"/>
    <dgm:cxn modelId="{2EE51ED0-A0D5-41DF-BBEE-D8E366D259B2}" type="presParOf" srcId="{2249B792-33AD-4D45-B9C0-75313BB19A0D}" destId="{828DD91A-0186-4DCD-B6BA-EA91AEB9DE91}" srcOrd="2" destOrd="0" presId="urn:microsoft.com/office/officeart/2018/2/layout/IconVerticalSolidList"/>
    <dgm:cxn modelId="{D20700E0-E2D7-435F-914E-54067C474650}" type="presParOf" srcId="{2249B792-33AD-4D45-B9C0-75313BB19A0D}" destId="{DD5C22D9-5D9E-457C-86F8-D8414B0FB772}" srcOrd="3" destOrd="0" presId="urn:microsoft.com/office/officeart/2018/2/layout/IconVerticalSolidList"/>
    <dgm:cxn modelId="{E236D0A5-42C8-423D-A5E8-C40A23E94B31}" type="presParOf" srcId="{CBA903B7-599B-455C-8CE9-57577AE36B00}" destId="{EA55E141-D2DA-4E47-9573-215A5AD4E085}" srcOrd="3" destOrd="0" presId="urn:microsoft.com/office/officeart/2018/2/layout/IconVerticalSolidList"/>
    <dgm:cxn modelId="{F46386E8-64B9-4C2D-8704-388C71AFA26C}" type="presParOf" srcId="{CBA903B7-599B-455C-8CE9-57577AE36B00}" destId="{B8C6E0ED-0E11-4B75-B107-3339D983894D}" srcOrd="4" destOrd="0" presId="urn:microsoft.com/office/officeart/2018/2/layout/IconVerticalSolidList"/>
    <dgm:cxn modelId="{9A91048C-EAD0-4F44-BAAB-BBACC605FDD6}" type="presParOf" srcId="{B8C6E0ED-0E11-4B75-B107-3339D983894D}" destId="{9ED23A13-A870-4772-8BCD-5799B43550A8}" srcOrd="0" destOrd="0" presId="urn:microsoft.com/office/officeart/2018/2/layout/IconVerticalSolidList"/>
    <dgm:cxn modelId="{F5B65F2F-D27A-4482-9618-4814CB5B8790}" type="presParOf" srcId="{B8C6E0ED-0E11-4B75-B107-3339D983894D}" destId="{F77F178D-08CB-4562-A57F-2DF80524BDBF}" srcOrd="1" destOrd="0" presId="urn:microsoft.com/office/officeart/2018/2/layout/IconVerticalSolidList"/>
    <dgm:cxn modelId="{B66EDA0E-A4D4-479A-B093-D34B84E3EB21}" type="presParOf" srcId="{B8C6E0ED-0E11-4B75-B107-3339D983894D}" destId="{A66F16A0-F8EF-4AF6-BBBF-96270B3EE819}" srcOrd="2" destOrd="0" presId="urn:microsoft.com/office/officeart/2018/2/layout/IconVerticalSolidList"/>
    <dgm:cxn modelId="{16500D0D-750A-44D1-97A5-4953CC6A948D}" type="presParOf" srcId="{B8C6E0ED-0E11-4B75-B107-3339D983894D}" destId="{314EF20D-695A-4EA9-93CC-8F8F79BB7DAE}" srcOrd="3" destOrd="0" presId="urn:microsoft.com/office/officeart/2018/2/layout/IconVerticalSolidList"/>
    <dgm:cxn modelId="{C8F0A938-BA5B-400F-8C21-C001F8A7A256}" type="presParOf" srcId="{CBA903B7-599B-455C-8CE9-57577AE36B00}" destId="{27CBE3EC-1CAE-4FDE-AFAB-6D9DC43C7346}" srcOrd="5" destOrd="0" presId="urn:microsoft.com/office/officeart/2018/2/layout/IconVerticalSolidList"/>
    <dgm:cxn modelId="{CFDB2858-E23C-43BF-82B2-713566200AD1}" type="presParOf" srcId="{CBA903B7-599B-455C-8CE9-57577AE36B00}" destId="{1BF1FCF6-6F9B-4ABA-8C0D-E198975BA45C}" srcOrd="6" destOrd="0" presId="urn:microsoft.com/office/officeart/2018/2/layout/IconVerticalSolidList"/>
    <dgm:cxn modelId="{CFC9F959-4EB2-4721-BC68-495C0B528222}" type="presParOf" srcId="{1BF1FCF6-6F9B-4ABA-8C0D-E198975BA45C}" destId="{6B623568-323F-4BE4-9E18-B50862538C16}" srcOrd="0" destOrd="0" presId="urn:microsoft.com/office/officeart/2018/2/layout/IconVerticalSolidList"/>
    <dgm:cxn modelId="{FCC311F1-BBBC-4C36-9A94-CD94ADA12893}" type="presParOf" srcId="{1BF1FCF6-6F9B-4ABA-8C0D-E198975BA45C}" destId="{A5E412F4-95D2-4DDA-B050-7567187AC52D}" srcOrd="1" destOrd="0" presId="urn:microsoft.com/office/officeart/2018/2/layout/IconVerticalSolidList"/>
    <dgm:cxn modelId="{74EC0D1C-EF00-4C9C-951F-88F602FDC7FE}" type="presParOf" srcId="{1BF1FCF6-6F9B-4ABA-8C0D-E198975BA45C}" destId="{B4C5844C-BA90-4EF0-A04E-7480027E7A3E}" srcOrd="2" destOrd="0" presId="urn:microsoft.com/office/officeart/2018/2/layout/IconVerticalSolidList"/>
    <dgm:cxn modelId="{C01CB788-853E-43DE-A34C-17672408856E}" type="presParOf" srcId="{1BF1FCF6-6F9B-4ABA-8C0D-E198975BA45C}" destId="{87FD2B75-4FB7-4335-AFCB-99E2EF7F79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97120-320A-457E-9457-10A110439042}">
      <dsp:nvSpPr>
        <dsp:cNvPr id="0" name=""/>
        <dsp:cNvSpPr/>
      </dsp:nvSpPr>
      <dsp:spPr>
        <a:xfrm>
          <a:off x="0" y="1287"/>
          <a:ext cx="7729728" cy="652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572DE-C44F-4E19-815C-9D5BE9ADAC3E}">
      <dsp:nvSpPr>
        <dsp:cNvPr id="0" name=""/>
        <dsp:cNvSpPr/>
      </dsp:nvSpPr>
      <dsp:spPr>
        <a:xfrm>
          <a:off x="197383" y="148101"/>
          <a:ext cx="358878" cy="358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0450-8B33-4FA0-ADB3-9824953C3F9D}">
      <dsp:nvSpPr>
        <dsp:cNvPr id="0" name=""/>
        <dsp:cNvSpPr/>
      </dsp:nvSpPr>
      <dsp:spPr>
        <a:xfrm>
          <a:off x="753645" y="1287"/>
          <a:ext cx="6976082" cy="65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57" tIns="69057" rIns="69057" bIns="690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Hotels waste food at procurement, storage, preparation, and service stages (Díaz-Fariña et al., 2023). </a:t>
          </a:r>
          <a:endParaRPr lang="en-US" sz="1700" kern="1200"/>
        </a:p>
      </dsp:txBody>
      <dsp:txXfrm>
        <a:off x="753645" y="1287"/>
        <a:ext cx="6976082" cy="652506"/>
      </dsp:txXfrm>
    </dsp:sp>
    <dsp:sp modelId="{2DDA4C12-EAD4-41FD-97BC-982DB64174C3}">
      <dsp:nvSpPr>
        <dsp:cNvPr id="0" name=""/>
        <dsp:cNvSpPr/>
      </dsp:nvSpPr>
      <dsp:spPr>
        <a:xfrm>
          <a:off x="0" y="816921"/>
          <a:ext cx="7729728" cy="652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A4184-4269-4A98-95DD-43E5DDF7EE10}">
      <dsp:nvSpPr>
        <dsp:cNvPr id="0" name=""/>
        <dsp:cNvSpPr/>
      </dsp:nvSpPr>
      <dsp:spPr>
        <a:xfrm>
          <a:off x="197383" y="963735"/>
          <a:ext cx="358878" cy="358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DD399-1B22-46E9-A647-018E216B3B69}">
      <dsp:nvSpPr>
        <dsp:cNvPr id="0" name=""/>
        <dsp:cNvSpPr/>
      </dsp:nvSpPr>
      <dsp:spPr>
        <a:xfrm>
          <a:off x="753645" y="816921"/>
          <a:ext cx="6976082" cy="65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57" tIns="69057" rIns="69057" bIns="690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Buffet service generates highest waste volumes, unlimited food concepts complicate tracking (Ally et al., 2024). </a:t>
          </a:r>
          <a:endParaRPr lang="en-US" sz="1700" kern="1200"/>
        </a:p>
      </dsp:txBody>
      <dsp:txXfrm>
        <a:off x="753645" y="816921"/>
        <a:ext cx="6976082" cy="652506"/>
      </dsp:txXfrm>
    </dsp:sp>
    <dsp:sp modelId="{7C4FA7A5-7CC2-4DCA-82BB-648A3D63B327}">
      <dsp:nvSpPr>
        <dsp:cNvPr id="0" name=""/>
        <dsp:cNvSpPr/>
      </dsp:nvSpPr>
      <dsp:spPr>
        <a:xfrm>
          <a:off x="0" y="1632554"/>
          <a:ext cx="7729728" cy="652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73D4C-13AE-4084-90DD-2AC69E5CDCAD}">
      <dsp:nvSpPr>
        <dsp:cNvPr id="0" name=""/>
        <dsp:cNvSpPr/>
      </dsp:nvSpPr>
      <dsp:spPr>
        <a:xfrm>
          <a:off x="197383" y="1779368"/>
          <a:ext cx="358878" cy="358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0CAC8-A84E-4D34-9A7B-CB8B9E4967D5}">
      <dsp:nvSpPr>
        <dsp:cNvPr id="0" name=""/>
        <dsp:cNvSpPr/>
      </dsp:nvSpPr>
      <dsp:spPr>
        <a:xfrm>
          <a:off x="753645" y="1632554"/>
          <a:ext cx="6976082" cy="65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57" tIns="69057" rIns="69057" bIns="690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Environmental impacts include carbon emissions, water consumption, energy use across waste lifecycle. </a:t>
          </a:r>
          <a:endParaRPr lang="en-US" sz="1700" kern="1200"/>
        </a:p>
      </dsp:txBody>
      <dsp:txXfrm>
        <a:off x="753645" y="1632554"/>
        <a:ext cx="6976082" cy="652506"/>
      </dsp:txXfrm>
    </dsp:sp>
    <dsp:sp modelId="{63768694-DF77-4BC1-B7A0-6E9FCF960B6F}">
      <dsp:nvSpPr>
        <dsp:cNvPr id="0" name=""/>
        <dsp:cNvSpPr/>
      </dsp:nvSpPr>
      <dsp:spPr>
        <a:xfrm>
          <a:off x="0" y="2448188"/>
          <a:ext cx="7729728" cy="652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47905-E5DD-4C69-8D53-7FC2A48C2819}">
      <dsp:nvSpPr>
        <dsp:cNvPr id="0" name=""/>
        <dsp:cNvSpPr/>
      </dsp:nvSpPr>
      <dsp:spPr>
        <a:xfrm>
          <a:off x="197383" y="2595002"/>
          <a:ext cx="358878" cy="358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8346A-B9FE-4159-B963-4BC798DB1830}">
      <dsp:nvSpPr>
        <dsp:cNvPr id="0" name=""/>
        <dsp:cNvSpPr/>
      </dsp:nvSpPr>
      <dsp:spPr>
        <a:xfrm>
          <a:off x="753645" y="2448188"/>
          <a:ext cx="6976082" cy="65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57" tIns="69057" rIns="69057" bIns="690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Climate change mitigation depends on addressing food waste, methane from landfills increases greenhouse gases. </a:t>
          </a:r>
          <a:endParaRPr lang="en-US" sz="1700" kern="1200"/>
        </a:p>
      </dsp:txBody>
      <dsp:txXfrm>
        <a:off x="753645" y="2448188"/>
        <a:ext cx="6976082" cy="6525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66E23-2309-41E2-8D7C-68E47742F5A2}">
      <dsp:nvSpPr>
        <dsp:cNvPr id="0" name=""/>
        <dsp:cNvSpPr/>
      </dsp:nvSpPr>
      <dsp:spPr>
        <a:xfrm>
          <a:off x="0" y="1289"/>
          <a:ext cx="10261599" cy="6537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F7BAF6-7A8D-47EB-8048-69D466042DA1}">
      <dsp:nvSpPr>
        <dsp:cNvPr id="0" name=""/>
        <dsp:cNvSpPr/>
      </dsp:nvSpPr>
      <dsp:spPr>
        <a:xfrm>
          <a:off x="197750" y="148376"/>
          <a:ext cx="359545" cy="3595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BD379-BD80-4903-84AA-D327E199588B}">
      <dsp:nvSpPr>
        <dsp:cNvPr id="0" name=""/>
        <dsp:cNvSpPr/>
      </dsp:nvSpPr>
      <dsp:spPr>
        <a:xfrm>
          <a:off x="755046" y="1289"/>
          <a:ext cx="9506553" cy="653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85" tIns="69185" rIns="69185" bIns="69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Supply chain inefficiencies drive waste, digital innovation improves forecasting and inventory control (Al-Husain et al., 2024). </a:t>
          </a:r>
          <a:endParaRPr lang="en-US" sz="1900" kern="1200"/>
        </a:p>
      </dsp:txBody>
      <dsp:txXfrm>
        <a:off x="755046" y="1289"/>
        <a:ext cx="9506553" cy="653719"/>
      </dsp:txXfrm>
    </dsp:sp>
    <dsp:sp modelId="{18E847BC-75CF-4543-8BDE-61F533F904F0}">
      <dsp:nvSpPr>
        <dsp:cNvPr id="0" name=""/>
        <dsp:cNvSpPr/>
      </dsp:nvSpPr>
      <dsp:spPr>
        <a:xfrm>
          <a:off x="0" y="818439"/>
          <a:ext cx="10261599" cy="6537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CC109C-AD93-417B-963A-03EB96860658}">
      <dsp:nvSpPr>
        <dsp:cNvPr id="0" name=""/>
        <dsp:cNvSpPr/>
      </dsp:nvSpPr>
      <dsp:spPr>
        <a:xfrm>
          <a:off x="197750" y="965526"/>
          <a:ext cx="359545" cy="3595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B09A3-D6ED-42E7-8741-8E4AC437D51D}">
      <dsp:nvSpPr>
        <dsp:cNvPr id="0" name=""/>
        <dsp:cNvSpPr/>
      </dsp:nvSpPr>
      <dsp:spPr>
        <a:xfrm>
          <a:off x="755046" y="818439"/>
          <a:ext cx="9506553" cy="653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85" tIns="69185" rIns="69185" bIns="69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Zanzibar hotels produce most waste during food preparation and from buffet plate leftovers (Ally et al., 2024). </a:t>
          </a:r>
          <a:endParaRPr lang="en-US" sz="1900" kern="1200"/>
        </a:p>
      </dsp:txBody>
      <dsp:txXfrm>
        <a:off x="755046" y="818439"/>
        <a:ext cx="9506553" cy="653719"/>
      </dsp:txXfrm>
    </dsp:sp>
    <dsp:sp modelId="{2EA8840A-86C6-4186-8FC7-92968DFCAF68}">
      <dsp:nvSpPr>
        <dsp:cNvPr id="0" name=""/>
        <dsp:cNvSpPr/>
      </dsp:nvSpPr>
      <dsp:spPr>
        <a:xfrm>
          <a:off x="0" y="1635588"/>
          <a:ext cx="10261599" cy="6537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F8FB8-A833-46A9-8504-BB4C3F0431E9}">
      <dsp:nvSpPr>
        <dsp:cNvPr id="0" name=""/>
        <dsp:cNvSpPr/>
      </dsp:nvSpPr>
      <dsp:spPr>
        <a:xfrm>
          <a:off x="197750" y="1782675"/>
          <a:ext cx="359545" cy="3595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2C6EE-F25E-47C6-BAC9-0BFD1318E601}">
      <dsp:nvSpPr>
        <dsp:cNvPr id="0" name=""/>
        <dsp:cNvSpPr/>
      </dsp:nvSpPr>
      <dsp:spPr>
        <a:xfrm>
          <a:off x="755046" y="1635588"/>
          <a:ext cx="9506553" cy="653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85" tIns="69185" rIns="69185" bIns="69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Life cycle assessments measure carbon emission, water consumption, energy use from waste generation through disposal. </a:t>
          </a:r>
          <a:endParaRPr lang="en-US" sz="1900" kern="1200"/>
        </a:p>
      </dsp:txBody>
      <dsp:txXfrm>
        <a:off x="755046" y="1635588"/>
        <a:ext cx="9506553" cy="653719"/>
      </dsp:txXfrm>
    </dsp:sp>
    <dsp:sp modelId="{A8ACF3DA-C286-480E-926D-D2ED0DB08A17}">
      <dsp:nvSpPr>
        <dsp:cNvPr id="0" name=""/>
        <dsp:cNvSpPr/>
      </dsp:nvSpPr>
      <dsp:spPr>
        <a:xfrm>
          <a:off x="0" y="2452738"/>
          <a:ext cx="10261599" cy="6537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46FF30-D1A7-4948-A3EE-C435ACDC036E}">
      <dsp:nvSpPr>
        <dsp:cNvPr id="0" name=""/>
        <dsp:cNvSpPr/>
      </dsp:nvSpPr>
      <dsp:spPr>
        <a:xfrm>
          <a:off x="197750" y="2599825"/>
          <a:ext cx="359545" cy="3595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C9203-7DFD-4F6F-864B-24F169341E65}">
      <dsp:nvSpPr>
        <dsp:cNvPr id="0" name=""/>
        <dsp:cNvSpPr/>
      </dsp:nvSpPr>
      <dsp:spPr>
        <a:xfrm>
          <a:off x="755046" y="2452738"/>
          <a:ext cx="9506553" cy="653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85" tIns="69185" rIns="69185" bIns="69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Chef behaviors influence waste through purchasing, preparation, disposal choices requiring professional support. </a:t>
          </a:r>
          <a:endParaRPr lang="en-US" sz="1900" kern="1200"/>
        </a:p>
      </dsp:txBody>
      <dsp:txXfrm>
        <a:off x="755046" y="2452738"/>
        <a:ext cx="9506553" cy="6537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18CF4-33D3-45AE-8701-E867D5032B70}">
      <dsp:nvSpPr>
        <dsp:cNvPr id="0" name=""/>
        <dsp:cNvSpPr/>
      </dsp:nvSpPr>
      <dsp:spPr>
        <a:xfrm>
          <a:off x="0" y="2062"/>
          <a:ext cx="5651500" cy="10452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76B2A0-AF50-444E-B82A-7E62E44D37C0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268F65-A6BB-4CF3-A658-DB94A6EF4E6C}">
      <dsp:nvSpPr>
        <dsp:cNvPr id="0" name=""/>
        <dsp:cNvSpPr/>
      </dsp:nvSpPr>
      <dsp:spPr>
        <a:xfrm>
          <a:off x="1207218" y="206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AI waste tracking devices provide real time data, managers spot trends and make appropriate adjustments (Sigala et al., 2025). </a:t>
          </a:r>
          <a:endParaRPr lang="en-US" sz="1800" kern="1200"/>
        </a:p>
      </dsp:txBody>
      <dsp:txXfrm>
        <a:off x="1207218" y="2062"/>
        <a:ext cx="4444281" cy="1045210"/>
      </dsp:txXfrm>
    </dsp:sp>
    <dsp:sp modelId="{14410F0A-9C67-4ACB-958A-FC9E842ECFDC}">
      <dsp:nvSpPr>
        <dsp:cNvPr id="0" name=""/>
        <dsp:cNvSpPr/>
      </dsp:nvSpPr>
      <dsp:spPr>
        <a:xfrm>
          <a:off x="0" y="1308575"/>
          <a:ext cx="5651500" cy="10452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8DB28-AB75-41D7-B28C-0187A4B3416E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A0762-BC0E-439A-9E7D-17556408F246}">
      <dsp:nvSpPr>
        <dsp:cNvPr id="0" name=""/>
        <dsp:cNvSpPr/>
      </dsp:nvSpPr>
      <dsp:spPr>
        <a:xfrm>
          <a:off x="1207218" y="1308575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Predictive analytics, automated inventory, smart kitchen devices minimize overproduction (Clark et al., 2025). </a:t>
          </a:r>
          <a:endParaRPr lang="en-US" sz="1800" kern="1200"/>
        </a:p>
      </dsp:txBody>
      <dsp:txXfrm>
        <a:off x="1207218" y="1308575"/>
        <a:ext cx="4444281" cy="1045210"/>
      </dsp:txXfrm>
    </dsp:sp>
    <dsp:sp modelId="{7122242B-627C-4B12-A29C-7AD5CFC2DB41}">
      <dsp:nvSpPr>
        <dsp:cNvPr id="0" name=""/>
        <dsp:cNvSpPr/>
      </dsp:nvSpPr>
      <dsp:spPr>
        <a:xfrm>
          <a:off x="0" y="2615088"/>
          <a:ext cx="5651500" cy="10452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CBA6C-46AF-4AF1-A0D5-7F8D0A1822C2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771D0-B6C2-4A65-B61E-01081140AF64}">
      <dsp:nvSpPr>
        <dsp:cNvPr id="0" name=""/>
        <dsp:cNvSpPr/>
      </dsp:nvSpPr>
      <dsp:spPr>
        <a:xfrm>
          <a:off x="1207218" y="2615088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Guest preferences for sustainability do not predict actual behavior, creating implementation challenges. </a:t>
          </a:r>
          <a:endParaRPr lang="en-US" sz="1800" kern="1200"/>
        </a:p>
      </dsp:txBody>
      <dsp:txXfrm>
        <a:off x="1207218" y="2615088"/>
        <a:ext cx="4444281" cy="1045210"/>
      </dsp:txXfrm>
    </dsp:sp>
    <dsp:sp modelId="{C18FAE10-716D-496C-850C-09546798CE5B}">
      <dsp:nvSpPr>
        <dsp:cNvPr id="0" name=""/>
        <dsp:cNvSpPr/>
      </dsp:nvSpPr>
      <dsp:spPr>
        <a:xfrm>
          <a:off x="0" y="3921602"/>
          <a:ext cx="5651500" cy="10452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BDF6A-9BAF-4D6B-A8D9-6385A221268B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8ED3D-C1A3-4DE1-BA19-78F4370848E6}">
      <dsp:nvSpPr>
        <dsp:cNvPr id="0" name=""/>
        <dsp:cNvSpPr/>
      </dsp:nvSpPr>
      <dsp:spPr>
        <a:xfrm>
          <a:off x="1207218" y="392160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Circular economy practices convert waste into resources through composting, anaerobic digestion, animal feed conversion. </a:t>
          </a:r>
          <a:endParaRPr lang="en-US" sz="1800" kern="1200"/>
        </a:p>
      </dsp:txBody>
      <dsp:txXfrm>
        <a:off x="1207218" y="3921602"/>
        <a:ext cx="4444281" cy="1045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53397-2EE0-40A2-9FA1-76DD8473271D}">
      <dsp:nvSpPr>
        <dsp:cNvPr id="0" name=""/>
        <dsp:cNvSpPr/>
      </dsp:nvSpPr>
      <dsp:spPr>
        <a:xfrm>
          <a:off x="1066479" y="7944"/>
          <a:ext cx="1279378" cy="12793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2057B-2554-40C2-B8AD-D5F7D3EA599C}">
      <dsp:nvSpPr>
        <dsp:cNvPr id="0" name=""/>
        <dsp:cNvSpPr/>
      </dsp:nvSpPr>
      <dsp:spPr>
        <a:xfrm>
          <a:off x="1335148" y="276613"/>
          <a:ext cx="742039" cy="7420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E4B79-5162-4BD1-B9F0-AC96ACD645CC}">
      <dsp:nvSpPr>
        <dsp:cNvPr id="0" name=""/>
        <dsp:cNvSpPr/>
      </dsp:nvSpPr>
      <dsp:spPr>
        <a:xfrm>
          <a:off x="2620010" y="7944"/>
          <a:ext cx="3015677" cy="127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Systematic literature review examined peer reviewed articles from 2022 through 2025 (</a:t>
          </a:r>
          <a:r>
            <a:rPr lang="en-US" sz="1700" b="0" i="0" kern="1200" baseline="0" dirty="0" err="1"/>
            <a:t>Kasavan</a:t>
          </a:r>
          <a:r>
            <a:rPr lang="en-US" sz="1700" b="0" i="0" kern="1200" baseline="0" dirty="0"/>
            <a:t> et al., 2022). </a:t>
          </a:r>
          <a:endParaRPr lang="en-US" sz="1700" kern="1200" dirty="0"/>
        </a:p>
      </dsp:txBody>
      <dsp:txXfrm>
        <a:off x="2620010" y="7944"/>
        <a:ext cx="3015677" cy="1279378"/>
      </dsp:txXfrm>
    </dsp:sp>
    <dsp:sp modelId="{D6FD786E-1FC6-46C2-B685-5A333C885CAA}">
      <dsp:nvSpPr>
        <dsp:cNvPr id="0" name=""/>
        <dsp:cNvSpPr/>
      </dsp:nvSpPr>
      <dsp:spPr>
        <a:xfrm>
          <a:off x="6161147" y="7944"/>
          <a:ext cx="1279378" cy="12793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B1A26-4945-4B15-B5A8-8A23545C7340}">
      <dsp:nvSpPr>
        <dsp:cNvPr id="0" name=""/>
        <dsp:cNvSpPr/>
      </dsp:nvSpPr>
      <dsp:spPr>
        <a:xfrm>
          <a:off x="6429816" y="276613"/>
          <a:ext cx="742039" cy="7420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BD350-AD25-45CB-80FE-5BE2BA73BEEF}">
      <dsp:nvSpPr>
        <dsp:cNvPr id="0" name=""/>
        <dsp:cNvSpPr/>
      </dsp:nvSpPr>
      <dsp:spPr>
        <a:xfrm>
          <a:off x="7714677" y="7944"/>
          <a:ext cx="3015677" cy="127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PESTLE framework analyzes political, economic, social, technological, legal, environmental waste management factors (Díaz-Fariña et al., 2023). </a:t>
          </a:r>
          <a:endParaRPr lang="en-US" sz="1700" kern="1200"/>
        </a:p>
      </dsp:txBody>
      <dsp:txXfrm>
        <a:off x="7714677" y="7944"/>
        <a:ext cx="3015677" cy="1279378"/>
      </dsp:txXfrm>
    </dsp:sp>
    <dsp:sp modelId="{3AAA8E4A-A47D-4B9D-85EA-F0A65C63BD8F}">
      <dsp:nvSpPr>
        <dsp:cNvPr id="0" name=""/>
        <dsp:cNvSpPr/>
      </dsp:nvSpPr>
      <dsp:spPr>
        <a:xfrm>
          <a:off x="1066479" y="1814660"/>
          <a:ext cx="1279378" cy="12793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A3D64-534B-430B-9F74-8B029D043CA5}">
      <dsp:nvSpPr>
        <dsp:cNvPr id="0" name=""/>
        <dsp:cNvSpPr/>
      </dsp:nvSpPr>
      <dsp:spPr>
        <a:xfrm>
          <a:off x="1335148" y="2083329"/>
          <a:ext cx="742039" cy="7420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85E63-2283-4570-9FFC-C3A272452A81}">
      <dsp:nvSpPr>
        <dsp:cNvPr id="0" name=""/>
        <dsp:cNvSpPr/>
      </dsp:nvSpPr>
      <dsp:spPr>
        <a:xfrm>
          <a:off x="2620010" y="1814660"/>
          <a:ext cx="3015677" cy="127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Database searches used keywords: food waste, hospitality, hotels, sustainability, circular economy, waste management. </a:t>
          </a:r>
          <a:endParaRPr lang="en-US" sz="1700" kern="1200"/>
        </a:p>
      </dsp:txBody>
      <dsp:txXfrm>
        <a:off x="2620010" y="1814660"/>
        <a:ext cx="3015677" cy="1279378"/>
      </dsp:txXfrm>
    </dsp:sp>
    <dsp:sp modelId="{51B3AB25-39E2-4958-A412-D62B6B84B431}">
      <dsp:nvSpPr>
        <dsp:cNvPr id="0" name=""/>
        <dsp:cNvSpPr/>
      </dsp:nvSpPr>
      <dsp:spPr>
        <a:xfrm>
          <a:off x="6161147" y="1814660"/>
          <a:ext cx="1279378" cy="12793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05318-92B6-4F98-A075-8FCB04F603C0}">
      <dsp:nvSpPr>
        <dsp:cNvPr id="0" name=""/>
        <dsp:cNvSpPr/>
      </dsp:nvSpPr>
      <dsp:spPr>
        <a:xfrm>
          <a:off x="6429816" y="2083329"/>
          <a:ext cx="742039" cy="7420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846D4-9732-4640-B5F9-3AD03600D868}">
      <dsp:nvSpPr>
        <dsp:cNvPr id="0" name=""/>
        <dsp:cNvSpPr/>
      </dsp:nvSpPr>
      <dsp:spPr>
        <a:xfrm>
          <a:off x="7714677" y="1814660"/>
          <a:ext cx="3015677" cy="127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Thematic coding revealed patterns in waste sources, intervention effectiveness, implementation barriers, success factors. </a:t>
          </a:r>
          <a:endParaRPr lang="en-US" sz="1700" kern="1200"/>
        </a:p>
      </dsp:txBody>
      <dsp:txXfrm>
        <a:off x="7714677" y="1814660"/>
        <a:ext cx="3015677" cy="12793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5F597-BAAD-43D7-AD6F-CED596D707B1}">
      <dsp:nvSpPr>
        <dsp:cNvPr id="0" name=""/>
        <dsp:cNvSpPr/>
      </dsp:nvSpPr>
      <dsp:spPr>
        <a:xfrm>
          <a:off x="341312" y="0"/>
          <a:ext cx="4968874" cy="4968874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0AAE054-DA7E-463E-9D29-B1A20965C85E}">
      <dsp:nvSpPr>
        <dsp:cNvPr id="0" name=""/>
        <dsp:cNvSpPr/>
      </dsp:nvSpPr>
      <dsp:spPr>
        <a:xfrm>
          <a:off x="813355" y="472043"/>
          <a:ext cx="1937861" cy="193786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Government policies mandate waste reduction targets, organic waste landfill bans require separation systems (Santos-Peñate et al., 2024). </a:t>
          </a:r>
          <a:endParaRPr lang="en-US" sz="1500" kern="1200"/>
        </a:p>
      </dsp:txBody>
      <dsp:txXfrm>
        <a:off x="907954" y="566642"/>
        <a:ext cx="1748663" cy="1748663"/>
      </dsp:txXfrm>
    </dsp:sp>
    <dsp:sp modelId="{832359E3-26D6-4E78-B6DA-C1ACCC1C3E95}">
      <dsp:nvSpPr>
        <dsp:cNvPr id="0" name=""/>
        <dsp:cNvSpPr/>
      </dsp:nvSpPr>
      <dsp:spPr>
        <a:xfrm>
          <a:off x="2900283" y="472043"/>
          <a:ext cx="1937861" cy="1937861"/>
        </a:xfrm>
        <a:prstGeom prst="roundRect">
          <a:avLst/>
        </a:prstGeom>
        <a:gradFill rotWithShape="0">
          <a:gsLst>
            <a:gs pos="0">
              <a:schemeClr val="accent5">
                <a:hueOff val="-79958"/>
                <a:satOff val="-2966"/>
                <a:lumOff val="470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79958"/>
                <a:satOff val="-2966"/>
                <a:lumOff val="470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79958"/>
                <a:satOff val="-2966"/>
                <a:lumOff val="470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Cyprus hotels lack regulatory enforcement, waste management remains low priority despite environmental concerns (Demetriou, 2022). </a:t>
          </a:r>
          <a:endParaRPr lang="en-US" sz="1500" kern="1200"/>
        </a:p>
      </dsp:txBody>
      <dsp:txXfrm>
        <a:off x="2994882" y="566642"/>
        <a:ext cx="1748663" cy="1748663"/>
      </dsp:txXfrm>
    </dsp:sp>
    <dsp:sp modelId="{13C56D0D-11ED-479E-A8A1-543BFDB870AC}">
      <dsp:nvSpPr>
        <dsp:cNvPr id="0" name=""/>
        <dsp:cNvSpPr/>
      </dsp:nvSpPr>
      <dsp:spPr>
        <a:xfrm>
          <a:off x="813355" y="2558970"/>
          <a:ext cx="1937861" cy="1937861"/>
        </a:xfrm>
        <a:prstGeom prst="roundRect">
          <a:avLst/>
        </a:prstGeom>
        <a:gradFill rotWithShape="0">
          <a:gsLst>
            <a:gs pos="0">
              <a:schemeClr val="accent5">
                <a:hueOff val="-159915"/>
                <a:satOff val="-5931"/>
                <a:lumOff val="941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59915"/>
                <a:satOff val="-5931"/>
                <a:lumOff val="941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59915"/>
                <a:satOff val="-5931"/>
                <a:lumOff val="941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Policy incentives include grants, tax credits, technical assistance programs for waste management investments. </a:t>
          </a:r>
          <a:endParaRPr lang="en-US" sz="1500" kern="1200"/>
        </a:p>
      </dsp:txBody>
      <dsp:txXfrm>
        <a:off x="907954" y="2653569"/>
        <a:ext cx="1748663" cy="1748663"/>
      </dsp:txXfrm>
    </dsp:sp>
    <dsp:sp modelId="{74405F5D-87B6-43F8-AF8D-25474738CBAC}">
      <dsp:nvSpPr>
        <dsp:cNvPr id="0" name=""/>
        <dsp:cNvSpPr/>
      </dsp:nvSpPr>
      <dsp:spPr>
        <a:xfrm>
          <a:off x="2900283" y="2558970"/>
          <a:ext cx="1937861" cy="1937861"/>
        </a:xfrm>
        <a:prstGeom prst="roundRect">
          <a:avLst/>
        </a:prstGeom>
        <a:gradFill rotWithShape="0">
          <a:gsLst>
            <a:gs pos="0">
              <a:schemeClr val="accent5">
                <a:hueOff val="-239873"/>
                <a:satOff val="-8897"/>
                <a:lumOff val="14117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239873"/>
                <a:satOff val="-8897"/>
                <a:lumOff val="14117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239873"/>
                <a:satOff val="-8897"/>
                <a:lumOff val="14117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Voluntary methods fail without enforcement mechanisms, rigorous implementation drives compliance. </a:t>
          </a:r>
          <a:endParaRPr lang="en-US" sz="1500" kern="1200"/>
        </a:p>
      </dsp:txBody>
      <dsp:txXfrm>
        <a:off x="2994882" y="2653569"/>
        <a:ext cx="1748663" cy="17486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DA2E3-227F-4807-8CA1-8F5E30158E9F}">
      <dsp:nvSpPr>
        <dsp:cNvPr id="0" name=""/>
        <dsp:cNvSpPr/>
      </dsp:nvSpPr>
      <dsp:spPr>
        <a:xfrm>
          <a:off x="0" y="0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Food costs constitute huge operational expenses, waste reduction of 20 to 30 percent generates substantial savings (Lee et al., 2023). </a:t>
          </a:r>
          <a:endParaRPr lang="en-US" sz="1700" kern="1200"/>
        </a:p>
      </dsp:txBody>
      <dsp:txXfrm>
        <a:off x="34002" y="34002"/>
        <a:ext cx="3570444" cy="1092903"/>
      </dsp:txXfrm>
    </dsp:sp>
    <dsp:sp modelId="{21F0EF6C-6F6E-4A9E-87E6-4E03E69E97CF}">
      <dsp:nvSpPr>
        <dsp:cNvPr id="0" name=""/>
        <dsp:cNvSpPr/>
      </dsp:nvSpPr>
      <dsp:spPr>
        <a:xfrm>
          <a:off x="412154" y="1371981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Financial constraints prevent hotels from adopting proven waste management practices (Kasavan et al., 2022). </a:t>
          </a:r>
          <a:endParaRPr lang="en-US" sz="1700" kern="1200"/>
        </a:p>
      </dsp:txBody>
      <dsp:txXfrm>
        <a:off x="446156" y="1405983"/>
        <a:ext cx="3686502" cy="1092903"/>
      </dsp:txXfrm>
    </dsp:sp>
    <dsp:sp modelId="{0DF0D776-E3B8-4B47-BABF-FC9B87B7FDA2}">
      <dsp:nvSpPr>
        <dsp:cNvPr id="0" name=""/>
        <dsp:cNvSpPr/>
      </dsp:nvSpPr>
      <dsp:spPr>
        <a:xfrm>
          <a:off x="818157" y="2743962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Consumers increasingly demand environmental responsibility, sustainability performance influences accommodation selection. </a:t>
          </a:r>
          <a:endParaRPr lang="en-US" sz="1700" kern="1200"/>
        </a:p>
      </dsp:txBody>
      <dsp:txXfrm>
        <a:off x="852159" y="2777964"/>
        <a:ext cx="3692653" cy="1092903"/>
      </dsp:txXfrm>
    </dsp:sp>
    <dsp:sp modelId="{9F627F90-D47F-4D8D-8C87-991B4D6BA051}">
      <dsp:nvSpPr>
        <dsp:cNvPr id="0" name=""/>
        <dsp:cNvSpPr/>
      </dsp:nvSpPr>
      <dsp:spPr>
        <a:xfrm>
          <a:off x="1230312" y="4115943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Superficial sustainability communications without meaningful action damage trust and brand image. </a:t>
          </a:r>
          <a:endParaRPr lang="en-US" sz="1700" kern="1200"/>
        </a:p>
      </dsp:txBody>
      <dsp:txXfrm>
        <a:off x="1264314" y="4149945"/>
        <a:ext cx="3686502" cy="1092903"/>
      </dsp:txXfrm>
    </dsp:sp>
    <dsp:sp modelId="{80A285C0-1859-4AEF-84F2-EA0FC3A1810A}">
      <dsp:nvSpPr>
        <dsp:cNvPr id="0" name=""/>
        <dsp:cNvSpPr/>
      </dsp:nvSpPr>
      <dsp:spPr>
        <a:xfrm>
          <a:off x="4166660" y="889149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336443" y="889149"/>
        <a:ext cx="415023" cy="567828"/>
      </dsp:txXfrm>
    </dsp:sp>
    <dsp:sp modelId="{5A024C56-68F6-47D5-ACF9-53332EF250F7}">
      <dsp:nvSpPr>
        <dsp:cNvPr id="0" name=""/>
        <dsp:cNvSpPr/>
      </dsp:nvSpPr>
      <dsp:spPr>
        <a:xfrm>
          <a:off x="4578815" y="2261130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472993"/>
            <a:satOff val="15661"/>
            <a:lumOff val="-104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472993"/>
              <a:satOff val="15661"/>
              <a:lumOff val="-10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748598" y="2261130"/>
        <a:ext cx="415023" cy="567828"/>
      </dsp:txXfrm>
    </dsp:sp>
    <dsp:sp modelId="{EEEE470F-5F99-475E-BDC7-C0F92C7A30D6}">
      <dsp:nvSpPr>
        <dsp:cNvPr id="0" name=""/>
        <dsp:cNvSpPr/>
      </dsp:nvSpPr>
      <dsp:spPr>
        <a:xfrm>
          <a:off x="4984818" y="3633111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154601" y="3633111"/>
        <a:ext cx="415023" cy="5678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BDEBD-5234-414E-BB8A-811631E0849B}">
      <dsp:nvSpPr>
        <dsp:cNvPr id="0" name=""/>
        <dsp:cNvSpPr/>
      </dsp:nvSpPr>
      <dsp:spPr>
        <a:xfrm>
          <a:off x="0" y="0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Proper waste management significantly reduces resort hotel carbon footprints (Koliotasi et al., 2023). </a:t>
          </a:r>
          <a:endParaRPr lang="en-US" sz="1700" kern="1200"/>
        </a:p>
      </dsp:txBody>
      <dsp:txXfrm>
        <a:off x="34002" y="34002"/>
        <a:ext cx="3570444" cy="1092903"/>
      </dsp:txXfrm>
    </dsp:sp>
    <dsp:sp modelId="{8F6E9A55-FFAE-4CB4-8701-4ECD2E483631}">
      <dsp:nvSpPr>
        <dsp:cNvPr id="0" name=""/>
        <dsp:cNvSpPr/>
      </dsp:nvSpPr>
      <dsp:spPr>
        <a:xfrm>
          <a:off x="412154" y="1371981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Decomposing organic waste in landfills releases methane, contributing to greenhouse gas emissions (Nhubu and Mbohwa, 2024). </a:t>
          </a:r>
          <a:endParaRPr lang="en-US" sz="1700" kern="1200"/>
        </a:p>
      </dsp:txBody>
      <dsp:txXfrm>
        <a:off x="446156" y="1405983"/>
        <a:ext cx="3686502" cy="1092903"/>
      </dsp:txXfrm>
    </dsp:sp>
    <dsp:sp modelId="{D6FD4212-879C-4425-AE52-477F1DB82CF0}">
      <dsp:nvSpPr>
        <dsp:cNvPr id="0" name=""/>
        <dsp:cNvSpPr/>
      </dsp:nvSpPr>
      <dsp:spPr>
        <a:xfrm>
          <a:off x="818157" y="2743962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Food safety laws encourage conservative holding times, disposal patterns increase waste volumes. </a:t>
          </a:r>
          <a:endParaRPr lang="en-US" sz="1700" kern="1200"/>
        </a:p>
      </dsp:txBody>
      <dsp:txXfrm>
        <a:off x="852159" y="2777964"/>
        <a:ext cx="3692653" cy="1092903"/>
      </dsp:txXfrm>
    </dsp:sp>
    <dsp:sp modelId="{429CE7AE-BF3F-43D7-AD99-04D2310F1707}">
      <dsp:nvSpPr>
        <dsp:cNvPr id="0" name=""/>
        <dsp:cNvSpPr/>
      </dsp:nvSpPr>
      <dsp:spPr>
        <a:xfrm>
          <a:off x="1230312" y="4115943"/>
          <a:ext cx="4921250" cy="1160907"/>
        </a:xfrm>
        <a:prstGeom prst="roundRect">
          <a:avLst>
            <a:gd name="adj" fmla="val 10000"/>
          </a:avLst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Regulatory frameworks determine optimal centralized waste management system design. </a:t>
          </a:r>
          <a:endParaRPr lang="en-US" sz="1700" kern="1200"/>
        </a:p>
      </dsp:txBody>
      <dsp:txXfrm>
        <a:off x="1264314" y="4149945"/>
        <a:ext cx="3686502" cy="1092903"/>
      </dsp:txXfrm>
    </dsp:sp>
    <dsp:sp modelId="{B856A9B8-8C49-49BA-9E7C-B839B9117B89}">
      <dsp:nvSpPr>
        <dsp:cNvPr id="0" name=""/>
        <dsp:cNvSpPr/>
      </dsp:nvSpPr>
      <dsp:spPr>
        <a:xfrm>
          <a:off x="4166660" y="889149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336443" y="889149"/>
        <a:ext cx="415023" cy="567828"/>
      </dsp:txXfrm>
    </dsp:sp>
    <dsp:sp modelId="{66F63C2C-E933-4661-8337-0C89932A700F}">
      <dsp:nvSpPr>
        <dsp:cNvPr id="0" name=""/>
        <dsp:cNvSpPr/>
      </dsp:nvSpPr>
      <dsp:spPr>
        <a:xfrm>
          <a:off x="4578815" y="2261130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472993"/>
            <a:satOff val="15661"/>
            <a:lumOff val="-104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472993"/>
              <a:satOff val="15661"/>
              <a:lumOff val="-10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748598" y="2261130"/>
        <a:ext cx="415023" cy="567828"/>
      </dsp:txXfrm>
    </dsp:sp>
    <dsp:sp modelId="{8743C0CA-8247-4158-898E-0ABF4E7B0389}">
      <dsp:nvSpPr>
        <dsp:cNvPr id="0" name=""/>
        <dsp:cNvSpPr/>
      </dsp:nvSpPr>
      <dsp:spPr>
        <a:xfrm>
          <a:off x="4984818" y="3633111"/>
          <a:ext cx="754589" cy="7545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154601" y="3633111"/>
        <a:ext cx="415023" cy="5678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602BE-E8FC-4605-B7B3-99F24530EA5F}">
      <dsp:nvSpPr>
        <dsp:cNvPr id="0" name=""/>
        <dsp:cNvSpPr/>
      </dsp:nvSpPr>
      <dsp:spPr>
        <a:xfrm>
          <a:off x="0" y="665265"/>
          <a:ext cx="6151562" cy="9476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Industry associations must establish uniform waste measurement practices, monitoring guidelines, categorization standards enabling property comparison (Sigala et al., 2025). </a:t>
          </a:r>
          <a:endParaRPr lang="en-US" sz="1800" kern="1200"/>
        </a:p>
      </dsp:txBody>
      <dsp:txXfrm>
        <a:off x="46263" y="711528"/>
        <a:ext cx="6059036" cy="855173"/>
      </dsp:txXfrm>
    </dsp:sp>
    <dsp:sp modelId="{977F2CEA-24DF-4608-BF0B-6097C096E1AE}">
      <dsp:nvSpPr>
        <dsp:cNvPr id="0" name=""/>
        <dsp:cNvSpPr/>
      </dsp:nvSpPr>
      <dsp:spPr>
        <a:xfrm>
          <a:off x="0" y="1664805"/>
          <a:ext cx="6151562" cy="947699"/>
        </a:xfrm>
        <a:prstGeom prst="roundRect">
          <a:avLst/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Government grants, low interest loans, technical assistance programs reduce technology adoption barriers for small independent hotels (Rassiah et al., 2024). </a:t>
          </a:r>
          <a:endParaRPr lang="en-US" sz="1800" kern="1200"/>
        </a:p>
      </dsp:txBody>
      <dsp:txXfrm>
        <a:off x="46263" y="1711068"/>
        <a:ext cx="6059036" cy="855173"/>
      </dsp:txXfrm>
    </dsp:sp>
    <dsp:sp modelId="{F178FBB6-BF01-4D90-914F-859A21F0D6D0}">
      <dsp:nvSpPr>
        <dsp:cNvPr id="0" name=""/>
        <dsp:cNvSpPr/>
      </dsp:nvSpPr>
      <dsp:spPr>
        <a:xfrm>
          <a:off x="0" y="2664345"/>
          <a:ext cx="6151562" cy="947699"/>
        </a:xfrm>
        <a:prstGeom prst="roundRect">
          <a:avLst/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Culinary education programs should integrate waste management concepts into chef training curriculum. </a:t>
          </a:r>
          <a:endParaRPr lang="en-US" sz="1800" kern="1200"/>
        </a:p>
      </dsp:txBody>
      <dsp:txXfrm>
        <a:off x="46263" y="2710608"/>
        <a:ext cx="6059036" cy="855173"/>
      </dsp:txXfrm>
    </dsp:sp>
    <dsp:sp modelId="{F45A9198-837A-4A33-ACF9-DCCB2B2E8832}">
      <dsp:nvSpPr>
        <dsp:cNvPr id="0" name=""/>
        <dsp:cNvSpPr/>
      </dsp:nvSpPr>
      <dsp:spPr>
        <a:xfrm>
          <a:off x="0" y="3663885"/>
          <a:ext cx="6151562" cy="947699"/>
        </a:xfrm>
        <a:prstGeom prst="round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Guest engagement strategies need flexibility in portion sizes, clear buffet replenishment explanations, incentives against plate waste. </a:t>
          </a:r>
          <a:endParaRPr lang="en-US" sz="1800" kern="1200"/>
        </a:p>
      </dsp:txBody>
      <dsp:txXfrm>
        <a:off x="46263" y="3710148"/>
        <a:ext cx="6059036" cy="8551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B630C-40C3-4C82-9134-8ABC57DD04BD}">
      <dsp:nvSpPr>
        <dsp:cNvPr id="0" name=""/>
        <dsp:cNvSpPr/>
      </dsp:nvSpPr>
      <dsp:spPr>
        <a:xfrm>
          <a:off x="0" y="2062"/>
          <a:ext cx="5651500" cy="10452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18432-C6B8-4DCE-9E79-BA46BDA52142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5F5FE-105B-4CB4-9B14-47A5AE998678}">
      <dsp:nvSpPr>
        <dsp:cNvPr id="0" name=""/>
        <dsp:cNvSpPr/>
      </dsp:nvSpPr>
      <dsp:spPr>
        <a:xfrm>
          <a:off x="1207218" y="206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Local cooperation allows small properties to access shared composting centers, delivery logistics, purchasing contracts (Santos-Peñate et al., 2023). </a:t>
          </a:r>
          <a:endParaRPr lang="en-US" sz="1500" kern="1200"/>
        </a:p>
      </dsp:txBody>
      <dsp:txXfrm>
        <a:off x="1207218" y="2062"/>
        <a:ext cx="4444281" cy="1045210"/>
      </dsp:txXfrm>
    </dsp:sp>
    <dsp:sp modelId="{3A9A19CC-33A3-485D-BDA8-965AD403DA78}">
      <dsp:nvSpPr>
        <dsp:cNvPr id="0" name=""/>
        <dsp:cNvSpPr/>
      </dsp:nvSpPr>
      <dsp:spPr>
        <a:xfrm>
          <a:off x="0" y="1308575"/>
          <a:ext cx="5651500" cy="10452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A3BCC-A0D4-4ACD-AF19-03C27DF36379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C22D9-5D9E-457C-86F8-D8414B0FB772}">
      <dsp:nvSpPr>
        <dsp:cNvPr id="0" name=""/>
        <dsp:cNvSpPr/>
      </dsp:nvSpPr>
      <dsp:spPr>
        <a:xfrm>
          <a:off x="1207218" y="1308575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Policy advocacy must resolve regulatory obstacles to food donation, develop liability protections for donors (Cárdenas et al., 2024). </a:t>
          </a:r>
          <a:endParaRPr lang="en-US" sz="1500" kern="1200"/>
        </a:p>
      </dsp:txBody>
      <dsp:txXfrm>
        <a:off x="1207218" y="1308575"/>
        <a:ext cx="4444281" cy="1045210"/>
      </dsp:txXfrm>
    </dsp:sp>
    <dsp:sp modelId="{9ED23A13-A870-4772-8BCD-5799B43550A8}">
      <dsp:nvSpPr>
        <dsp:cNvPr id="0" name=""/>
        <dsp:cNvSpPr/>
      </dsp:nvSpPr>
      <dsp:spPr>
        <a:xfrm>
          <a:off x="0" y="2615088"/>
          <a:ext cx="5651500" cy="10452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F178D-08CB-4562-A57F-2DF80524BDBF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EF20D-695A-4EA9-93CC-8F8F79BB7DAE}">
      <dsp:nvSpPr>
        <dsp:cNvPr id="0" name=""/>
        <dsp:cNvSpPr/>
      </dsp:nvSpPr>
      <dsp:spPr>
        <a:xfrm>
          <a:off x="1207218" y="2615088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Industry should collaborate with legislators updating food safety frameworks, harmonizing regulations with circular economy goals. </a:t>
          </a:r>
          <a:endParaRPr lang="en-US" sz="1500" kern="1200"/>
        </a:p>
      </dsp:txBody>
      <dsp:txXfrm>
        <a:off x="1207218" y="2615088"/>
        <a:ext cx="4444281" cy="1045210"/>
      </dsp:txXfrm>
    </dsp:sp>
    <dsp:sp modelId="{6B623568-323F-4BE4-9E18-B50862538C16}">
      <dsp:nvSpPr>
        <dsp:cNvPr id="0" name=""/>
        <dsp:cNvSpPr/>
      </dsp:nvSpPr>
      <dsp:spPr>
        <a:xfrm>
          <a:off x="0" y="3921602"/>
          <a:ext cx="5651500" cy="10452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412F4-95D2-4DDA-B050-7567187AC52D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D2B75-4FB7-4335-AFCB-99E2EF7F794E}">
      <dsp:nvSpPr>
        <dsp:cNvPr id="0" name=""/>
        <dsp:cNvSpPr/>
      </dsp:nvSpPr>
      <dsp:spPr>
        <a:xfrm>
          <a:off x="1207218" y="392160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Research priorities should examine behavioral interventions addressing food waste culture across demographic groups. </a:t>
          </a:r>
          <a:endParaRPr lang="en-US" sz="1500" kern="1200"/>
        </a:p>
      </dsp:txBody>
      <dsp:txXfrm>
        <a:off x="1207218" y="3921602"/>
        <a:ext cx="4444281" cy="1045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509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481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568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89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251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64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0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252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947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093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46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E859DCE-8DDE-4E41-B77C-9FDD9086659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5FD67FD-72D2-42CC-B081-F8421271E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35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1356-022-20679-7" TargetMode="External"/><Relationship Id="rId13" Type="http://schemas.openxmlformats.org/officeDocument/2006/relationships/hyperlink" Target="https://www.cambridge.org/core/journals/global-sustainability/article/sustainable-environmental-management-practices-evidence-from-hotels-in-malaysia/2134B0C66655900000B53EA969DC7436" TargetMode="External"/><Relationship Id="rId3" Type="http://schemas.openxmlformats.org/officeDocument/2006/relationships/hyperlink" Target="https://www.mdpi.com/2071-1050/16/24/10850" TargetMode="External"/><Relationship Id="rId7" Type="http://schemas.openxmlformats.org/officeDocument/2006/relationships/hyperlink" Target="https://www.sciencedirect.com/science/article/pii/S2666957922000519" TargetMode="External"/><Relationship Id="rId12" Type="http://schemas.openxmlformats.org/officeDocument/2006/relationships/hyperlink" Target="https://link.springer.com/article/10.1007/s10661-024-13314-6" TargetMode="External"/><Relationship Id="rId2" Type="http://schemas.openxmlformats.org/officeDocument/2006/relationships/hyperlink" Target="https://www.mdpi.com/2076-3387/14/12/314" TargetMode="External"/><Relationship Id="rId16" Type="http://schemas.openxmlformats.org/officeDocument/2006/relationships/hyperlink" Target="https://www.sciencedirect.com/science/article/pii/S0956053X250010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doi/full/10.1080/23311886.2022.2026556" TargetMode="External"/><Relationship Id="rId11" Type="http://schemas.openxmlformats.org/officeDocument/2006/relationships/hyperlink" Target="https://www.sciencedirect.com/science/article/pii/S0278431925001550" TargetMode="External"/><Relationship Id="rId5" Type="http://schemas.openxmlformats.org/officeDocument/2006/relationships/hyperlink" Target="https://www.frontiersin.org/articles/10.3389/frai.2024.1429477/full" TargetMode="External"/><Relationship Id="rId15" Type="http://schemas.openxmlformats.org/officeDocument/2006/relationships/hyperlink" Target="https://www.tandfonline.com/doi/abs/10.1080/09669582.2023.2273760" TargetMode="External"/><Relationship Id="rId10" Type="http://schemas.openxmlformats.org/officeDocument/2006/relationships/hyperlink" Target="https://www.mdpi.com/2071-1050/15/21/15459" TargetMode="External"/><Relationship Id="rId4" Type="http://schemas.openxmlformats.org/officeDocument/2006/relationships/hyperlink" Target="https://www.sciencedirect.com/science/article/pii/S0959652624029019" TargetMode="External"/><Relationship Id="rId9" Type="http://schemas.openxmlformats.org/officeDocument/2006/relationships/hyperlink" Target="https://www.mdpi.com/2673-5768/4/1/4" TargetMode="External"/><Relationship Id="rId14" Type="http://schemas.openxmlformats.org/officeDocument/2006/relationships/hyperlink" Target="https://link.springer.com/article/10.1007/s11067-023-09593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0FA96A46-B1C0-3BD8-3E2E-409170D06E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5C742D-E75C-122D-BA75-AE0A9D64ED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US" sz="2100" dirty="0">
                <a:solidFill>
                  <a:schemeClr val="tx1"/>
                </a:solidFill>
              </a:rPr>
              <a:t>BMIH6001 Contemporary Themes In the Hotel and Hospitality Sector. Sustainability in Hospitality: Food Waste Management and Its Efficacy</a:t>
            </a:r>
            <a:endParaRPr lang="en-GB" sz="21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C31ED-1808-DF11-6E72-1A43ECCA04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>
            <a:normAutofit/>
          </a:bodyPr>
          <a:lstStyle/>
          <a:p>
            <a:r>
              <a:rPr lang="nl-NL">
                <a:solidFill>
                  <a:schemeClr val="tx1"/>
                </a:solidFill>
              </a:rPr>
              <a:t>Student Name: Mihaela Delia Ilie</a:t>
            </a:r>
          </a:p>
          <a:p>
            <a:r>
              <a:rPr lang="nl-NL">
                <a:solidFill>
                  <a:schemeClr val="tx1"/>
                </a:solidFill>
              </a:rPr>
              <a:t> Student ID: 2119794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25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7F92E-A424-8726-E099-774658713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126BBA6-5389-59AD-9941-C1CD0BDDFD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640692"/>
            <a:ext cx="5925310" cy="32552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Global hospitality produces one third of manufactured food, most becomes waste before reaching consumers (Kasavan et al., 2022).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Waste affects environment, economy, and society across entire supply chains and communities.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Regulatory systems now mandate waste minimization targets, consumers demand environmental action (Nand et al., 2025).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Food costs represent large operating expenses, making waste reduction directly profitable for hotels. </a:t>
            </a:r>
          </a:p>
        </p:txBody>
      </p:sp>
      <p:pic>
        <p:nvPicPr>
          <p:cNvPr id="6" name="Picture 5" descr="Throwing empty plastic bottle into the trash">
            <a:extLst>
              <a:ext uri="{FF2B5EF4-FFF2-40B4-BE49-F238E27FC236}">
                <a16:creationId xmlns:a16="http://schemas.microsoft.com/office/drawing/2014/main" id="{1E553245-D175-7DD8-EA77-F57A2FEBAF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10" r="30258" b="-1"/>
          <a:stretch>
            <a:fillRect/>
          </a:stretch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50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1D0B5-0D3B-CB58-C52E-EB2C3CAC9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Significance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DFE3913-66FF-5F77-EC35-2B25C4A34A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9797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92BC2-EC94-9BA7-7AF0-22C7553BC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36B730D-4C88-4881-4DB6-70D12E456A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055159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3204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56542-3F37-99C8-E9D3-08C21DE7D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Technology and Behavior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8534F45-FE0D-5D22-867F-58741DD43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400787"/>
              </p:ext>
            </p:extLst>
          </p:nvPr>
        </p:nvGraphicFramePr>
        <p:xfrm>
          <a:off x="920750" y="965200"/>
          <a:ext cx="5651500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4282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BFF12-0260-89D4-5DDE-D0E10694C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D20439E5-F9A6-2918-C7DD-46171440F1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947214"/>
              </p:ext>
            </p:extLst>
          </p:nvPr>
        </p:nvGraphicFramePr>
        <p:xfrm>
          <a:off x="197940" y="2627286"/>
          <a:ext cx="11796835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7660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77768-61AF-39D0-212E-3912F782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Political Factors</a:t>
            </a:r>
          </a:p>
        </p:txBody>
      </p:sp>
      <p:graphicFrame>
        <p:nvGraphicFramePr>
          <p:cNvPr id="16" name="Rectangle 1">
            <a:extLst>
              <a:ext uri="{FF2B5EF4-FFF2-40B4-BE49-F238E27FC236}">
                <a16:creationId xmlns:a16="http://schemas.microsoft.com/office/drawing/2014/main" id="{40DDF503-CD93-B61F-F428-F56548954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2671607"/>
              </p:ext>
            </p:extLst>
          </p:nvPr>
        </p:nvGraphicFramePr>
        <p:xfrm>
          <a:off x="920750" y="965200"/>
          <a:ext cx="5651500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2132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675E4-BC6E-684F-D52C-95C4C86CA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2600"/>
              <a:t>Economic and Social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EC16DE8-FE0A-04D0-C289-4B34594611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19272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1858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738A6-5878-8434-57FC-138FE215F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Technological Factors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22AACCC-1A54-B2C9-3522-341A723B57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91695" y="1402080"/>
            <a:ext cx="5320696" cy="40538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Smart bins with sensors automatically weigh and classify waste, eliminating manual logging requirements.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Algorithms predict demand using booking trends, weather forecasts, special events, historical data (Clark et al., 2025).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Malaysian hotels show strong correlation between technology adoption and environmental performance (Rassiah et al., 2024).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 implementation costs limit technology access for smaller properties. </a:t>
            </a:r>
          </a:p>
        </p:txBody>
      </p:sp>
    </p:spTree>
    <p:extLst>
      <p:ext uri="{BB962C8B-B14F-4D97-AF65-F5344CB8AC3E}">
        <p14:creationId xmlns:p14="http://schemas.microsoft.com/office/powerpoint/2010/main" val="2647262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05661-09BB-B618-B611-3AFD68FC4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2600"/>
              <a:t>Environmental and Legal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7FEDF5C-929D-6B03-44BA-075C8E8151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269085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0874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AFF64-D1B2-5E1E-14B3-51E3657A9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Industry Responses</a:t>
            </a:r>
          </a:p>
        </p:txBody>
      </p:sp>
      <p:pic>
        <p:nvPicPr>
          <p:cNvPr id="6" name="Picture 5" descr="Office building overlayed with stock market graphs">
            <a:extLst>
              <a:ext uri="{FF2B5EF4-FFF2-40B4-BE49-F238E27FC236}">
                <a16:creationId xmlns:a16="http://schemas.microsoft.com/office/drawing/2014/main" id="{23653EDD-E9CB-8C07-F199-3C5EE8422D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540" r="7299"/>
          <a:stretch>
            <a:fillRect/>
          </a:stretch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152976ED-64A8-4177-0E5D-D0E3320C49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45496" y="2640692"/>
            <a:ext cx="5925310" cy="32552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Large chain hotels adopt digital tracking systems, staff training programs, menu optimization, food recovery partnerships (Al-Husain et al., 2024).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Chain hotels possess committed resources, technical expertise, capacity to standardize practices across properties.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Centralized requirements sometimes misalign with property level operational realities (Demetriou, 2022).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Independent hotels demonstrate flexibility and innovation despite limited resources. </a:t>
            </a:r>
          </a:p>
        </p:txBody>
      </p:sp>
    </p:spTree>
    <p:extLst>
      <p:ext uri="{BB962C8B-B14F-4D97-AF65-F5344CB8AC3E}">
        <p14:creationId xmlns:p14="http://schemas.microsoft.com/office/powerpoint/2010/main" val="1063511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Vegetables and fruits in a row">
            <a:extLst>
              <a:ext uri="{FF2B5EF4-FFF2-40B4-BE49-F238E27FC236}">
                <a16:creationId xmlns:a16="http://schemas.microsoft.com/office/drawing/2014/main" id="{25F5221A-5AE8-AD43-4340-B9B85C1FEA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91" r="32175" b="-1"/>
          <a:stretch>
            <a:fillRect/>
          </a:stretch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981EE7-649B-A07B-FC89-DA721066F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9AE017-4E4D-B99C-5F84-22CC6518B0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43941" y="976129"/>
            <a:ext cx="4804931" cy="49198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Food waste management represents both environmental imperative and business opportunity for hospitality.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Existing strategies demonstrate quantitative progress through technology, operational improvements, behavior changes (Lee et al., 2023).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PESTLE analysis reveals requirement to manage complicated interconnected political, economic, social, technological, legal, environmental factors.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Industry responses show encouraging trends alongside persistent gaps, particularly for small properties (</a:t>
            </a:r>
            <a:r>
              <a:rPr kumimoji="0" lang="en-US" altLang="en-US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</a:rPr>
              <a:t>Kasavan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et al., 2022). </a:t>
            </a:r>
          </a:p>
        </p:txBody>
      </p:sp>
    </p:spTree>
    <p:extLst>
      <p:ext uri="{BB962C8B-B14F-4D97-AF65-F5344CB8AC3E}">
        <p14:creationId xmlns:p14="http://schemas.microsoft.com/office/powerpoint/2010/main" val="1277238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36E6A-5AEE-F45D-71F4-9A9F227D6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2000"/>
              <a:t>Recommendations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E4F78F7-4003-796F-9CAE-50034669C5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720564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7419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C8B51-96B0-2249-A151-FB6163C3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Future Directions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CAEEECC-EDB4-F3A9-9B67-1F4CD2E36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6706517"/>
              </p:ext>
            </p:extLst>
          </p:nvPr>
        </p:nvGraphicFramePr>
        <p:xfrm>
          <a:off x="920750" y="965200"/>
          <a:ext cx="5651500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5140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B394A-1048-D539-C346-4AADC67E1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92879-CB44-8F57-2C4D-94D1800CA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2146" y="802638"/>
            <a:ext cx="6876940" cy="5252722"/>
          </a:xfrm>
        </p:spPr>
        <p:txBody>
          <a:bodyPr anchor="ctr">
            <a:noAutofit/>
          </a:bodyPr>
          <a:lstStyle/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Al-Husain, R.A., Al-Bashir, F., Al-Saidi, A. and Al-</a:t>
            </a:r>
            <a:r>
              <a:rPr lang="en-GB" sz="800" dirty="0" err="1">
                <a:solidFill>
                  <a:schemeClr val="bg1"/>
                </a:solidFill>
              </a:rPr>
              <a:t>Ghafri</a:t>
            </a:r>
            <a:r>
              <a:rPr lang="en-GB" sz="800" dirty="0">
                <a:solidFill>
                  <a:schemeClr val="bg1"/>
                </a:solidFill>
              </a:rPr>
              <a:t>, K. (2024). Toward sustainable performance in the hotel food supply chain, the role of supply chain digital innovation. Administrative Sciences, 14(12), 314. Available at: </a:t>
            </a:r>
            <a:r>
              <a:rPr lang="en-GB" sz="800" dirty="0">
                <a:solidFill>
                  <a:schemeClr val="bg1"/>
                </a:solidFill>
                <a:hlinkClick r:id="rId2"/>
              </a:rPr>
              <a:t>https://www.mdpi.com/2076-3387/14/12/314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Ally, B., Kanji, M., </a:t>
            </a:r>
            <a:r>
              <a:rPr lang="en-GB" sz="800" dirty="0" err="1">
                <a:solidFill>
                  <a:schemeClr val="bg1"/>
                </a:solidFill>
              </a:rPr>
              <a:t>Machumu</a:t>
            </a:r>
            <a:r>
              <a:rPr lang="en-GB" sz="800" dirty="0">
                <a:solidFill>
                  <a:schemeClr val="bg1"/>
                </a:solidFill>
              </a:rPr>
              <a:t>, H. and Saranya, C. (2024). Food waste management at selected tourist hotels in Zanzibar. Sustainability, 16(24), 10850. Available at: </a:t>
            </a:r>
            <a:r>
              <a:rPr lang="en-GB" sz="800" dirty="0">
                <a:solidFill>
                  <a:schemeClr val="bg1"/>
                </a:solidFill>
                <a:hlinkClick r:id="rId3"/>
              </a:rPr>
              <a:t>https://www.mdpi.com/2071-1050/16/24/10850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Cárdenas, J.C., </a:t>
            </a:r>
            <a:r>
              <a:rPr lang="en-GB" sz="800" dirty="0" err="1">
                <a:solidFill>
                  <a:schemeClr val="bg1"/>
                </a:solidFill>
              </a:rPr>
              <a:t>Schivinski</a:t>
            </a:r>
            <a:r>
              <a:rPr lang="en-GB" sz="800" dirty="0">
                <a:solidFill>
                  <a:schemeClr val="bg1"/>
                </a:solidFill>
              </a:rPr>
              <a:t>, B. and Brennan, L. (2024). Circular practices in the hospitality sector regarding food waste. Journal of Cleaner Production, 472, 143452. Available at: </a:t>
            </a:r>
            <a:r>
              <a:rPr lang="en-GB" sz="800" dirty="0">
                <a:solidFill>
                  <a:schemeClr val="bg1"/>
                </a:solidFill>
                <a:hlinkClick r:id="rId4"/>
              </a:rPr>
              <a:t>https://www.sciencedirect.com/science/article/pii/S0959652624029019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Clark, Q.M., Reed, A. and Ahn, H. (2025). Exploring the potential of AI-driven food waste management in hospitality for application in households. Frontiers in Artificial Intelligence, 7, 1429477. Available at: </a:t>
            </a:r>
            <a:r>
              <a:rPr lang="en-GB" sz="800" dirty="0">
                <a:solidFill>
                  <a:schemeClr val="bg1"/>
                </a:solidFill>
                <a:hlinkClick r:id="rId5"/>
              </a:rPr>
              <a:t>https://www.frontiersin.org/articles/10.3389/frai.2024.1429477/full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Demetriou, P. (2022). Hotel food waste in Cyprus, an exploratory case study of hotels in Limassol. Cogent Social Sciences, 8(1), 2026556. Available at: </a:t>
            </a:r>
            <a:r>
              <a:rPr lang="en-GB" sz="800" dirty="0">
                <a:solidFill>
                  <a:schemeClr val="bg1"/>
                </a:solidFill>
                <a:hlinkClick r:id="rId6"/>
              </a:rPr>
              <a:t>https://www.tandfonline.com/doi/full/10.1080/23311886.2022.2026556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Díaz-Fariña, E., Díaz-Hernández, J.J. and Padrón-Fumero, N. (2023). Analysis of hospitality waste generation, impacts of services and mitigation strategies. Annals of Tourism Research Empirical Insights, 4, 100083. Available at: </a:t>
            </a:r>
            <a:r>
              <a:rPr lang="en-GB" sz="800" dirty="0">
                <a:solidFill>
                  <a:schemeClr val="bg1"/>
                </a:solidFill>
                <a:hlinkClick r:id="rId7"/>
              </a:rPr>
              <a:t>https://www.sciencedirect.com/science/article/pii/S2666957922000519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 err="1">
                <a:solidFill>
                  <a:schemeClr val="bg1"/>
                </a:solidFill>
              </a:rPr>
              <a:t>Kasavan</a:t>
            </a:r>
            <a:r>
              <a:rPr lang="en-GB" sz="800" dirty="0">
                <a:solidFill>
                  <a:schemeClr val="bg1"/>
                </a:solidFill>
              </a:rPr>
              <a:t>, S., Siron, R., Yusoff, S. and </a:t>
            </a:r>
            <a:r>
              <a:rPr lang="en-GB" sz="800" dirty="0" err="1">
                <a:solidFill>
                  <a:schemeClr val="bg1"/>
                </a:solidFill>
              </a:rPr>
              <a:t>Fakri</a:t>
            </a:r>
            <a:r>
              <a:rPr lang="en-GB" sz="800" dirty="0">
                <a:solidFill>
                  <a:schemeClr val="bg1"/>
                </a:solidFill>
              </a:rPr>
              <a:t>, M.F.R. (2022). Drivers of food waste generation and best practice towards sustainable food waste management in the hotel sector, a systematic review. Environmental Science and Pollution Research, 29(32), 48152–48167. Available at: </a:t>
            </a:r>
            <a:r>
              <a:rPr lang="en-GB" sz="800" dirty="0">
                <a:solidFill>
                  <a:schemeClr val="bg1"/>
                </a:solidFill>
                <a:hlinkClick r:id="rId8"/>
              </a:rPr>
              <a:t>https://link.springer.com/article/10.1007/s11356-022-20679-7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 err="1">
                <a:solidFill>
                  <a:schemeClr val="bg1"/>
                </a:solidFill>
              </a:rPr>
              <a:t>Koliotasi</a:t>
            </a:r>
            <a:r>
              <a:rPr lang="en-GB" sz="800" dirty="0">
                <a:solidFill>
                  <a:schemeClr val="bg1"/>
                </a:solidFill>
              </a:rPr>
              <a:t>, A.S., Apostolopoulou, E. and </a:t>
            </a:r>
            <a:r>
              <a:rPr lang="en-GB" sz="800" dirty="0" err="1">
                <a:solidFill>
                  <a:schemeClr val="bg1"/>
                </a:solidFill>
              </a:rPr>
              <a:t>Moutopoulos</a:t>
            </a:r>
            <a:r>
              <a:rPr lang="en-GB" sz="800" dirty="0">
                <a:solidFill>
                  <a:schemeClr val="bg1"/>
                </a:solidFill>
              </a:rPr>
              <a:t>, D.K. (2023). Understanding the impact of waste management on a resort hotel's environmental performance. Tourism and Hospitality, 4(1), 4. Available at: </a:t>
            </a:r>
            <a:r>
              <a:rPr lang="en-GB" sz="800" dirty="0">
                <a:solidFill>
                  <a:schemeClr val="bg1"/>
                </a:solidFill>
                <a:hlinkClick r:id="rId9"/>
              </a:rPr>
              <a:t>https://www.mdpi.com/2673-5768/4/1/4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Lee, H.H., Tsai, T.H., Huang, J.H., Chen, H.S. and Vada, S. (2023). Food waste and environmental sustainability of the hotel industry in Taiwan. Sustainability, 15(21), 15459. Available at: </a:t>
            </a:r>
            <a:r>
              <a:rPr lang="en-GB" sz="800" dirty="0">
                <a:solidFill>
                  <a:schemeClr val="bg1"/>
                </a:solidFill>
                <a:hlinkClick r:id="rId10"/>
              </a:rPr>
              <a:t>https://www.mdpi.com/2071-1050/15/21/15459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Nand, A.A., Bhattacharya, A., </a:t>
            </a:r>
            <a:r>
              <a:rPr lang="en-GB" sz="800" dirty="0" err="1">
                <a:solidFill>
                  <a:schemeClr val="bg1"/>
                </a:solidFill>
              </a:rPr>
              <a:t>Prajogo</a:t>
            </a:r>
            <a:r>
              <a:rPr lang="en-GB" sz="800" dirty="0">
                <a:solidFill>
                  <a:schemeClr val="bg1"/>
                </a:solidFill>
              </a:rPr>
              <a:t>, D., Sohal, A. and de Vass, T. (2025). Understanding food waste in the hospitality industry, a social practice theory approach. International Journal of Hospitality Management, 130, 104232. Available at: </a:t>
            </a:r>
            <a:r>
              <a:rPr lang="en-GB" sz="800" dirty="0">
                <a:solidFill>
                  <a:schemeClr val="bg1"/>
                </a:solidFill>
                <a:hlinkClick r:id="rId11"/>
              </a:rPr>
              <a:t>https://www.sciencedirect.com/science/article/pii/S0278431925001550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 err="1">
                <a:solidFill>
                  <a:schemeClr val="bg1"/>
                </a:solidFill>
              </a:rPr>
              <a:t>Nhubu</a:t>
            </a:r>
            <a:r>
              <a:rPr lang="en-GB" sz="800" dirty="0">
                <a:solidFill>
                  <a:schemeClr val="bg1"/>
                </a:solidFill>
              </a:rPr>
              <a:t>, T. and </a:t>
            </a:r>
            <a:r>
              <a:rPr lang="en-GB" sz="800" dirty="0" err="1">
                <a:solidFill>
                  <a:schemeClr val="bg1"/>
                </a:solidFill>
              </a:rPr>
              <a:t>Mbohwa</a:t>
            </a:r>
            <a:r>
              <a:rPr lang="en-GB" sz="800" dirty="0">
                <a:solidFill>
                  <a:schemeClr val="bg1"/>
                </a:solidFill>
              </a:rPr>
              <a:t>, C. (2024). Inventory analysis and environmental life cycle impact assessment of hotel food waste management for bio-circular economy development in Zimbabwe. Environmental Monitoring and Assessment, 196, 1196. Available at: </a:t>
            </a:r>
            <a:r>
              <a:rPr lang="en-GB" sz="800" dirty="0">
                <a:solidFill>
                  <a:schemeClr val="bg1"/>
                </a:solidFill>
                <a:hlinkClick r:id="rId12"/>
              </a:rPr>
              <a:t>https://link.springer.com/article/10.1007/s10661-024-13314-6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 err="1">
                <a:solidFill>
                  <a:schemeClr val="bg1"/>
                </a:solidFill>
              </a:rPr>
              <a:t>Rassiah</a:t>
            </a:r>
            <a:r>
              <a:rPr lang="en-GB" sz="800" dirty="0">
                <a:solidFill>
                  <a:schemeClr val="bg1"/>
                </a:solidFill>
              </a:rPr>
              <a:t>, P., Leong, C.M. and </a:t>
            </a:r>
            <a:r>
              <a:rPr lang="en-GB" sz="800" dirty="0" err="1">
                <a:solidFill>
                  <a:schemeClr val="bg1"/>
                </a:solidFill>
              </a:rPr>
              <a:t>Namin</a:t>
            </a:r>
            <a:r>
              <a:rPr lang="en-GB" sz="800" dirty="0">
                <a:solidFill>
                  <a:schemeClr val="bg1"/>
                </a:solidFill>
              </a:rPr>
              <a:t>, A.B. (2024). Sustainable environmental management practices, evidence from hotels in Malaysia. Global Sustainability, 7, e28. Available at: </a:t>
            </a:r>
            <a:r>
              <a:rPr lang="en-GB" sz="800" dirty="0">
                <a:solidFill>
                  <a:schemeClr val="bg1"/>
                </a:solidFill>
                <a:hlinkClick r:id="rId13"/>
              </a:rPr>
              <a:t>https://www.cambridge.org/core/journals/global-sustainability/article/sustainable-environmental-management-practices-evidence-from-hotels-in-malaysia/2134B0C66655900000B53EA969DC7436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Santos-Peñate, D.R., Suárez-Vega, R.R. and Florido de la Nuez, C. (2023). A location-allocation model for bio-waste management in the hospitality sector. Networks and Spatial Economics, 23, 611–639. Available at: </a:t>
            </a:r>
            <a:r>
              <a:rPr lang="en-GB" sz="800" dirty="0">
                <a:solidFill>
                  <a:schemeClr val="bg1"/>
                </a:solidFill>
                <a:hlinkClick r:id="rId14"/>
              </a:rPr>
              <a:t>https://link.springer.com/article/10.1007/s11067-023-09593-0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Santos-Peñate, D.R., Suárez-Vega, R.R. and Florido de la Nuez, C. (2024). Comparative analysis between centralized bio-waste management and local solutions in hospitality, a case study in Brazil. Journal of Sustainable Tourism, 32(15), 2679–2701. Available at: </a:t>
            </a:r>
            <a:r>
              <a:rPr lang="en-GB" sz="800" dirty="0">
                <a:solidFill>
                  <a:schemeClr val="bg1"/>
                </a:solidFill>
                <a:hlinkClick r:id="rId15"/>
              </a:rPr>
              <a:t>https://www.tandfonline.com/doi/abs/10.1080/09669582.2023.2273760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r>
              <a:rPr lang="en-GB" sz="800" dirty="0">
                <a:solidFill>
                  <a:schemeClr val="bg1"/>
                </a:solidFill>
              </a:rPr>
              <a:t>Sigala, E.G., Gerwin, P., </a:t>
            </a:r>
            <a:r>
              <a:rPr lang="en-GB" sz="800" dirty="0" err="1">
                <a:solidFill>
                  <a:schemeClr val="bg1"/>
                </a:solidFill>
              </a:rPr>
              <a:t>Chroni</a:t>
            </a:r>
            <a:r>
              <a:rPr lang="en-GB" sz="800" dirty="0">
                <a:solidFill>
                  <a:schemeClr val="bg1"/>
                </a:solidFill>
              </a:rPr>
              <a:t>, C., </a:t>
            </a:r>
            <a:r>
              <a:rPr lang="en-GB" sz="800" dirty="0" err="1">
                <a:solidFill>
                  <a:schemeClr val="bg1"/>
                </a:solidFill>
              </a:rPr>
              <a:t>Abeliotis</a:t>
            </a:r>
            <a:r>
              <a:rPr lang="en-GB" sz="800" dirty="0">
                <a:solidFill>
                  <a:schemeClr val="bg1"/>
                </a:solidFill>
              </a:rPr>
              <a:t>, K., </a:t>
            </a:r>
            <a:r>
              <a:rPr lang="en-GB" sz="800" dirty="0" err="1">
                <a:solidFill>
                  <a:schemeClr val="bg1"/>
                </a:solidFill>
              </a:rPr>
              <a:t>Strotmann</a:t>
            </a:r>
            <a:r>
              <a:rPr lang="en-GB" sz="800" dirty="0">
                <a:solidFill>
                  <a:schemeClr val="bg1"/>
                </a:solidFill>
              </a:rPr>
              <a:t>, C. and </a:t>
            </a:r>
            <a:r>
              <a:rPr lang="en-GB" sz="800" dirty="0" err="1">
                <a:solidFill>
                  <a:schemeClr val="bg1"/>
                </a:solidFill>
              </a:rPr>
              <a:t>Lasaridi</a:t>
            </a:r>
            <a:r>
              <a:rPr lang="en-GB" sz="800" dirty="0">
                <a:solidFill>
                  <a:schemeClr val="bg1"/>
                </a:solidFill>
              </a:rPr>
              <a:t>, K. (2025). Reducing food waste in the HORECA sector using AI-based waste-tracking devices. Waste Management, 198, 77–86. Available at: </a:t>
            </a:r>
            <a:r>
              <a:rPr lang="en-GB" sz="800" dirty="0">
                <a:solidFill>
                  <a:schemeClr val="bg1"/>
                </a:solidFill>
                <a:hlinkClick r:id="rId16"/>
              </a:rPr>
              <a:t>https://www.sciencedirect.com/science/article/pii/S0956053X25001072</a:t>
            </a:r>
            <a:r>
              <a:rPr lang="en-GB" sz="800" dirty="0">
                <a:solidFill>
                  <a:schemeClr val="bg1"/>
                </a:solidFill>
              </a:rPr>
              <a:t> (Accessed: 24 October 2025).</a:t>
            </a:r>
          </a:p>
          <a:p>
            <a:pPr algn="just">
              <a:lnSpc>
                <a:spcPct val="90000"/>
              </a:lnSpc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772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1978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Parcel</vt:lpstr>
      <vt:lpstr>BMIH6001 Contemporary Themes In the Hotel and Hospitality Sector. Sustainability in Hospitality: Food Waste Management and Its Efficacy</vt:lpstr>
      <vt:lpstr>Introduction</vt:lpstr>
      <vt:lpstr>Problem Significance</vt:lpstr>
      <vt:lpstr>Literature Review</vt:lpstr>
      <vt:lpstr>Technology and Behavior</vt:lpstr>
      <vt:lpstr>Method</vt:lpstr>
      <vt:lpstr>Political Factors</vt:lpstr>
      <vt:lpstr>Economic and Social Factors</vt:lpstr>
      <vt:lpstr>Technological Factors</vt:lpstr>
      <vt:lpstr>Environmental and Legal Factors</vt:lpstr>
      <vt:lpstr>Industry Responses</vt:lpstr>
      <vt:lpstr>Conclusion</vt:lpstr>
      <vt:lpstr>Recommendations</vt:lpstr>
      <vt:lpstr>Future Directions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student</dc:creator>
  <cp:lastModifiedBy>student</cp:lastModifiedBy>
  <cp:revision>1</cp:revision>
  <dcterms:created xsi:type="dcterms:W3CDTF">2025-11-05T23:06:06Z</dcterms:created>
  <dcterms:modified xsi:type="dcterms:W3CDTF">2025-11-05T23:15:35Z</dcterms:modified>
</cp:coreProperties>
</file>