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slides/slide75.xml" ContentType="application/vnd.openxmlformats-officedocument.presentationml.slide+xml"/>
  <Override PartName="/ppt/slides/slide76.xml" ContentType="application/vnd.openxmlformats-officedocument.presentationml.slide+xml"/>
  <Override PartName="/ppt/slides/slide77.xml" ContentType="application/vnd.openxmlformats-officedocument.presentationml.slide+xml"/>
  <Override PartName="/ppt/slides/slide78.xml" ContentType="application/vnd.openxmlformats-officedocument.presentationml.slide+xml"/>
  <Override PartName="/ppt/slides/slide79.xml" ContentType="application/vnd.openxmlformats-officedocument.presentationml.slide+xml"/>
  <Override PartName="/ppt/slides/slide80.xml" ContentType="application/vnd.openxmlformats-officedocument.presentationml.slide+xml"/>
  <Override PartName="/ppt/slides/slide81.xml" ContentType="application/vnd.openxmlformats-officedocument.presentationml.slide+xml"/>
  <Override PartName="/ppt/slides/slide82.xml" ContentType="application/vnd.openxmlformats-officedocument.presentationml.slide+xml"/>
  <Override PartName="/ppt/slides/slide83.xml" ContentType="application/vnd.openxmlformats-officedocument.presentationml.slide+xml"/>
  <Override PartName="/ppt/slides/slide84.xml" ContentType="application/vnd.openxmlformats-officedocument.presentationml.slide+xml"/>
  <Override PartName="/ppt/slides/slide85.xml" ContentType="application/vnd.openxmlformats-officedocument.presentationml.slide+xml"/>
  <Override PartName="/ppt/slides/slide86.xml" ContentType="application/vnd.openxmlformats-officedocument.presentationml.slide+xml"/>
  <Override PartName="/ppt/slides/slide87.xml" ContentType="application/vnd.openxmlformats-officedocument.presentationml.slide+xml"/>
  <Override PartName="/ppt/slides/slide8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  <p:sldMasterId id="2147483684" r:id="rId4"/>
  </p:sldMasterIdLst>
  <p:notesMasterIdLst>
    <p:notesMasterId r:id="rId93"/>
  </p:notesMasterIdLst>
  <p:sldIdLst>
    <p:sldId id="363" r:id="rId5"/>
    <p:sldId id="256" r:id="rId6"/>
    <p:sldId id="347" r:id="rId7"/>
    <p:sldId id="348" r:id="rId8"/>
    <p:sldId id="349" r:id="rId9"/>
    <p:sldId id="350" r:id="rId10"/>
    <p:sldId id="351" r:id="rId11"/>
    <p:sldId id="352" r:id="rId12"/>
    <p:sldId id="353" r:id="rId13"/>
    <p:sldId id="290" r:id="rId14"/>
    <p:sldId id="257" r:id="rId15"/>
    <p:sldId id="258" r:id="rId16"/>
    <p:sldId id="259" r:id="rId17"/>
    <p:sldId id="362" r:id="rId18"/>
    <p:sldId id="283" r:id="rId19"/>
    <p:sldId id="364" r:id="rId20"/>
    <p:sldId id="285" r:id="rId21"/>
    <p:sldId id="286" r:id="rId22"/>
    <p:sldId id="261" r:id="rId23"/>
    <p:sldId id="284" r:id="rId24"/>
    <p:sldId id="260" r:id="rId25"/>
    <p:sldId id="288" r:id="rId26"/>
    <p:sldId id="289" r:id="rId27"/>
    <p:sldId id="287" r:id="rId28"/>
    <p:sldId id="342" r:id="rId29"/>
    <p:sldId id="344" r:id="rId30"/>
    <p:sldId id="345" r:id="rId31"/>
    <p:sldId id="346" r:id="rId32"/>
    <p:sldId id="264" r:id="rId33"/>
    <p:sldId id="265" r:id="rId34"/>
    <p:sldId id="267" r:id="rId35"/>
    <p:sldId id="266" r:id="rId36"/>
    <p:sldId id="269" r:id="rId37"/>
    <p:sldId id="270" r:id="rId38"/>
    <p:sldId id="278" r:id="rId39"/>
    <p:sldId id="277" r:id="rId40"/>
    <p:sldId id="279" r:id="rId41"/>
    <p:sldId id="280" r:id="rId42"/>
    <p:sldId id="291" r:id="rId43"/>
    <p:sldId id="292" r:id="rId44"/>
    <p:sldId id="293" r:id="rId45"/>
    <p:sldId id="294" r:id="rId46"/>
    <p:sldId id="295" r:id="rId47"/>
    <p:sldId id="296" r:id="rId48"/>
    <p:sldId id="297" r:id="rId49"/>
    <p:sldId id="282" r:id="rId50"/>
    <p:sldId id="361" r:id="rId51"/>
    <p:sldId id="303" r:id="rId52"/>
    <p:sldId id="304" r:id="rId53"/>
    <p:sldId id="305" r:id="rId54"/>
    <p:sldId id="306" r:id="rId55"/>
    <p:sldId id="307" r:id="rId56"/>
    <p:sldId id="308" r:id="rId57"/>
    <p:sldId id="309" r:id="rId58"/>
    <p:sldId id="310" r:id="rId59"/>
    <p:sldId id="311" r:id="rId60"/>
    <p:sldId id="312" r:id="rId61"/>
    <p:sldId id="315" r:id="rId62"/>
    <p:sldId id="316" r:id="rId63"/>
    <p:sldId id="317" r:id="rId64"/>
    <p:sldId id="318" r:id="rId65"/>
    <p:sldId id="319" r:id="rId66"/>
    <p:sldId id="320" r:id="rId67"/>
    <p:sldId id="321" r:id="rId68"/>
    <p:sldId id="322" r:id="rId69"/>
    <p:sldId id="323" r:id="rId70"/>
    <p:sldId id="324" r:id="rId71"/>
    <p:sldId id="325" r:id="rId72"/>
    <p:sldId id="326" r:id="rId73"/>
    <p:sldId id="327" r:id="rId74"/>
    <p:sldId id="328" r:id="rId75"/>
    <p:sldId id="329" r:id="rId76"/>
    <p:sldId id="330" r:id="rId77"/>
    <p:sldId id="331" r:id="rId78"/>
    <p:sldId id="332" r:id="rId79"/>
    <p:sldId id="333" r:id="rId80"/>
    <p:sldId id="334" r:id="rId81"/>
    <p:sldId id="335" r:id="rId82"/>
    <p:sldId id="336" r:id="rId83"/>
    <p:sldId id="337" r:id="rId84"/>
    <p:sldId id="338" r:id="rId85"/>
    <p:sldId id="339" r:id="rId86"/>
    <p:sldId id="340" r:id="rId87"/>
    <p:sldId id="341" r:id="rId88"/>
    <p:sldId id="358" r:id="rId89"/>
    <p:sldId id="354" r:id="rId90"/>
    <p:sldId id="356" r:id="rId91"/>
    <p:sldId id="355" r:id="rId9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4DE97517-D5FA-419A-9633-168B9FFF7A6D}">
          <p14:sldIdLst>
            <p14:sldId id="363"/>
            <p14:sldId id="256"/>
            <p14:sldId id="347"/>
            <p14:sldId id="348"/>
            <p14:sldId id="349"/>
            <p14:sldId id="350"/>
            <p14:sldId id="351"/>
            <p14:sldId id="352"/>
            <p14:sldId id="353"/>
            <p14:sldId id="290"/>
            <p14:sldId id="257"/>
            <p14:sldId id="258"/>
            <p14:sldId id="259"/>
            <p14:sldId id="362"/>
            <p14:sldId id="283"/>
            <p14:sldId id="364"/>
            <p14:sldId id="285"/>
            <p14:sldId id="286"/>
            <p14:sldId id="261"/>
            <p14:sldId id="284"/>
            <p14:sldId id="260"/>
            <p14:sldId id="288"/>
            <p14:sldId id="289"/>
            <p14:sldId id="287"/>
            <p14:sldId id="342"/>
            <p14:sldId id="344"/>
            <p14:sldId id="345"/>
            <p14:sldId id="346"/>
            <p14:sldId id="264"/>
            <p14:sldId id="265"/>
            <p14:sldId id="267"/>
            <p14:sldId id="266"/>
            <p14:sldId id="269"/>
            <p14:sldId id="270"/>
            <p14:sldId id="278"/>
            <p14:sldId id="277"/>
            <p14:sldId id="279"/>
            <p14:sldId id="280"/>
            <p14:sldId id="291"/>
            <p14:sldId id="292"/>
            <p14:sldId id="293"/>
            <p14:sldId id="294"/>
            <p14:sldId id="295"/>
            <p14:sldId id="296"/>
            <p14:sldId id="297"/>
            <p14:sldId id="282"/>
            <p14:sldId id="361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5"/>
            <p14:sldId id="316"/>
            <p14:sldId id="317"/>
            <p14:sldId id="318"/>
            <p14:sldId id="319"/>
            <p14:sldId id="320"/>
            <p14:sldId id="321"/>
            <p14:sldId id="322"/>
            <p14:sldId id="323"/>
            <p14:sldId id="324"/>
            <p14:sldId id="325"/>
            <p14:sldId id="326"/>
            <p14:sldId id="327"/>
            <p14:sldId id="328"/>
            <p14:sldId id="329"/>
            <p14:sldId id="330"/>
            <p14:sldId id="331"/>
            <p14:sldId id="332"/>
            <p14:sldId id="333"/>
            <p14:sldId id="334"/>
            <p14:sldId id="335"/>
            <p14:sldId id="336"/>
            <p14:sldId id="337"/>
            <p14:sldId id="338"/>
            <p14:sldId id="339"/>
            <p14:sldId id="340"/>
            <p14:sldId id="341"/>
            <p14:sldId id="358"/>
            <p14:sldId id="354"/>
            <p14:sldId id="356"/>
            <p14:sldId id="355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ke Durke" initials="MD" lastIdx="1" clrIdx="0">
    <p:extLst>
      <p:ext uri="{19B8F6BF-5375-455C-9EA6-DF929625EA0E}">
        <p15:presenceInfo xmlns:p15="http://schemas.microsoft.com/office/powerpoint/2012/main" userId="S-1-5-21-3615204683-2777868505-1302011289-16566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1570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slide" Target="slides/slide64.xml"/><Relationship Id="rId84" Type="http://schemas.openxmlformats.org/officeDocument/2006/relationships/slide" Target="slides/slide80.xml"/><Relationship Id="rId89" Type="http://schemas.openxmlformats.org/officeDocument/2006/relationships/slide" Target="slides/slide85.xml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slide" Target="slides/slide70.xml"/><Relationship Id="rId79" Type="http://schemas.openxmlformats.org/officeDocument/2006/relationships/slide" Target="slides/slide75.xml"/><Relationship Id="rId5" Type="http://schemas.openxmlformats.org/officeDocument/2006/relationships/slide" Target="slides/slide1.xml"/><Relationship Id="rId90" Type="http://schemas.openxmlformats.org/officeDocument/2006/relationships/slide" Target="slides/slide86.xml"/><Relationship Id="rId95" Type="http://schemas.openxmlformats.org/officeDocument/2006/relationships/presProps" Target="presProps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slide" Target="slides/slide60.xml"/><Relationship Id="rId69" Type="http://schemas.openxmlformats.org/officeDocument/2006/relationships/slide" Target="slides/slide65.xml"/><Relationship Id="rId80" Type="http://schemas.openxmlformats.org/officeDocument/2006/relationships/slide" Target="slides/slide76.xml"/><Relationship Id="rId85" Type="http://schemas.openxmlformats.org/officeDocument/2006/relationships/slide" Target="slides/slide81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slide" Target="slides/slide63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slide" Target="slides/slide66.xml"/><Relationship Id="rId75" Type="http://schemas.openxmlformats.org/officeDocument/2006/relationships/slide" Target="slides/slide71.xml"/><Relationship Id="rId83" Type="http://schemas.openxmlformats.org/officeDocument/2006/relationships/slide" Target="slides/slide79.xml"/><Relationship Id="rId88" Type="http://schemas.openxmlformats.org/officeDocument/2006/relationships/slide" Target="slides/slide84.xml"/><Relationship Id="rId91" Type="http://schemas.openxmlformats.org/officeDocument/2006/relationships/slide" Target="slides/slide87.xml"/><Relationship Id="rId9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slide" Target="slides/slide61.xml"/><Relationship Id="rId73" Type="http://schemas.openxmlformats.org/officeDocument/2006/relationships/slide" Target="slides/slide69.xml"/><Relationship Id="rId78" Type="http://schemas.openxmlformats.org/officeDocument/2006/relationships/slide" Target="slides/slide74.xml"/><Relationship Id="rId81" Type="http://schemas.openxmlformats.org/officeDocument/2006/relationships/slide" Target="slides/slide77.xml"/><Relationship Id="rId86" Type="http://schemas.openxmlformats.org/officeDocument/2006/relationships/slide" Target="slides/slide82.xml"/><Relationship Id="rId94" Type="http://schemas.openxmlformats.org/officeDocument/2006/relationships/commentAuthors" Target="commentAuthor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slide" Target="slides/slide72.xml"/><Relationship Id="rId97" Type="http://schemas.openxmlformats.org/officeDocument/2006/relationships/theme" Target="theme/theme1.xml"/><Relationship Id="rId7" Type="http://schemas.openxmlformats.org/officeDocument/2006/relationships/slide" Target="slides/slide3.xml"/><Relationship Id="rId71" Type="http://schemas.openxmlformats.org/officeDocument/2006/relationships/slide" Target="slides/slide67.xml"/><Relationship Id="rId92" Type="http://schemas.openxmlformats.org/officeDocument/2006/relationships/slide" Target="slides/slide88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slide" Target="slides/slide62.xml"/><Relationship Id="rId87" Type="http://schemas.openxmlformats.org/officeDocument/2006/relationships/slide" Target="slides/slide83.xml"/><Relationship Id="rId61" Type="http://schemas.openxmlformats.org/officeDocument/2006/relationships/slide" Target="slides/slide57.xml"/><Relationship Id="rId82" Type="http://schemas.openxmlformats.org/officeDocument/2006/relationships/slide" Target="slides/slide78.xml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slide" Target="slides/slide73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slide" Target="slides/slide68.xml"/><Relationship Id="rId93" Type="http://schemas.openxmlformats.org/officeDocument/2006/relationships/notesMaster" Target="notesMasters/notesMaster1.xml"/><Relationship Id="rId98" Type="http://schemas.openxmlformats.org/officeDocument/2006/relationships/tableStyles" Target="tableStyles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6-03-15T11:56:36.043" idx="1">
    <p:pos x="10" y="10"/>
    <p:text/>
    <p:extLst>
      <p:ext uri="{C676402C-5697-4E1C-873F-D02D1690AC5C}">
        <p15:threadingInfo xmlns:p15="http://schemas.microsoft.com/office/powerpoint/2012/main" timeZoneBias="0"/>
      </p:ext>
    </p:extLst>
  </p:cm>
</p:cmLst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DB576E-8889-4B48-AAF6-49C75A474164}" type="datetimeFigureOut">
              <a:rPr lang="en-GB" smtClean="0"/>
              <a:t>17/11/2024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AD7EBCE-1848-488A-8478-B179866163B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704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Master" Target="../slideMasters/slideMaster2.xml"/><Relationship Id="rId1" Type="http://schemas.openxmlformats.org/officeDocument/2006/relationships/themeOverride" Target="../theme/themeOverride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E53F46-62DB-405F-A147-804D0138D7A9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818189-EA2F-4E2F-9DF1-30B1F37FB652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8F1508-2942-4247-9589-6780A681E2BE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35D6EB-9798-4419-B948-02E16496845A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4D5A5C-E5CC-4CBA-8240-18C7F7E980C0}" type="datetime1">
              <a:rPr lang="en-US" smtClean="0"/>
              <a:t>11/17/2024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356F7F-C01F-4A57-8571-71CE70590DEC}" type="datetime1">
              <a:rPr lang="en-US" smtClean="0"/>
              <a:t>11/17/2024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05A5-2923-4AD1-A2F0-3746A5C31DF5}" type="datetime1">
              <a:rPr lang="en-US" smtClean="0"/>
              <a:t>11/17/2024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FF7971-E0D0-43AA-8B56-D0F6EAA99BDC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77430C-63B8-4AD4-BFC6-B3C56540B4DF}" type="datetime1">
              <a:rPr lang="en-US" smtClean="0"/>
              <a:t>11/17/2024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8050A-7332-41A9-9DAD-F26A8C1B9E40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EC24D2-120E-48D1-A023-47DB670FB23E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2925763"/>
            <a:ext cx="9144000" cy="1587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2514600" y="2362200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base">
              <a:spcBef>
                <a:spcPts val="400"/>
              </a:spcBef>
              <a:spcAft>
                <a:spcPct val="0"/>
              </a:spcAft>
              <a:defRPr/>
            </a:pPr>
            <a:endParaRPr lang="en-US" b="1" cap="all">
              <a:solidFill>
                <a:srgbClr val="000000"/>
              </a:solidFill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591DF0C-EC89-4804-BA6F-93B62FFA9374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65370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4EDD1F5-70E1-4B3D-BC72-62E7B7C5AE7B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17535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3922713"/>
            <a:ext cx="9144000" cy="293528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cxnSp>
        <p:nvCxnSpPr>
          <p:cNvPr id="5" name="Straight Connector 4"/>
          <p:cNvCxnSpPr/>
          <p:nvPr/>
        </p:nvCxnSpPr>
        <p:spPr>
          <a:xfrm>
            <a:off x="0" y="3921125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Rectangle 5"/>
          <p:cNvSpPr/>
          <p:nvPr/>
        </p:nvSpPr>
        <p:spPr>
          <a:xfrm>
            <a:off x="2514600" y="3368675"/>
            <a:ext cx="4114800" cy="112712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anchor="ctr">
            <a:normAutofit/>
          </a:bodyPr>
          <a:lstStyle/>
          <a:p>
            <a:pPr algn="ctr" fontAlgn="base">
              <a:spcBef>
                <a:spcPts val="400"/>
              </a:spcBef>
              <a:spcAft>
                <a:spcPct val="0"/>
              </a:spcAft>
              <a:defRPr/>
            </a:pPr>
            <a:endParaRPr lang="en-US" b="1" cap="all">
              <a:solidFill>
                <a:srgbClr val="FFFFFF"/>
              </a:solidFill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bIns="0" anchor="b"/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/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  <p:sp>
        <p:nvSpPr>
          <p:cNvPr id="8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779BD310-E40B-4E17-BCD3-BD462667D592}" type="slidenum">
              <a:rPr lang="en-GB" altLang="en-US">
                <a:solidFill>
                  <a:srgbClr val="000000"/>
                </a:solidFill>
              </a:rPr>
              <a:pPr/>
              <a:t>‹#›</a:t>
            </a:fld>
            <a:endParaRPr lang="en-GB" altLang="en-US">
              <a:solidFill>
                <a:srgbClr val="000000"/>
              </a:solidFill>
            </a:endParaRPr>
          </a:p>
        </p:txBody>
      </p:sp>
      <p:sp>
        <p:nvSpPr>
          <p:cNvPr id="11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9151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B8175BA-C0C0-41D2-A3C0-2E638FF3F58C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218163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8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3DC6C2-E6C0-42FA-ADF6-335ED716AF92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45555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8A105B6-AAE3-41D3-99CB-EED611D706AF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79997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8FA14C6E-11B4-44E4-A6FA-C06EF852929B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  <p:sp>
        <p:nvSpPr>
          <p:cNvPr id="4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257834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tIns="0" anchor="ctr"/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F02A314-0622-43F4-99B6-4BB8A04D4E1B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71381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anchor="ctr" anchorCtr="0"/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tIns="0" bIns="0" anchor="ctr" anchorCtr="0"/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708B276-EA78-4818-950B-B6939E674544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597556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BE98CC46-DA1F-498F-9557-B8818F55C3A2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80004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/>
          <p:cNvCxnSpPr/>
          <p:nvPr/>
        </p:nvCxnSpPr>
        <p:spPr>
          <a:xfrm rot="5400000">
            <a:off x="4267201" y="3429000"/>
            <a:ext cx="6858000" cy="3175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4"/>
          <p:cNvSpPr/>
          <p:nvPr/>
        </p:nvSpPr>
        <p:spPr bwMode="hidden">
          <a:xfrm>
            <a:off x="0" y="0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2573AE0-0333-4FA9-A636-703E3F03C98E}" type="slidenum">
              <a:rPr lang="en-GB" altLang="en-US">
                <a:solidFill>
                  <a:srgbClr val="FFFFFF"/>
                </a:solidFill>
              </a:rPr>
              <a:pPr/>
              <a:t>‹#›</a:t>
            </a:fld>
            <a:endParaRPr lang="en-GB" alt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61136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51BA57-CA71-4FAA-AB09-46940D28BB24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161B7-381D-4DA5-9415-511FC3D22FC3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5510004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47C7C8-7078-4E85-90E4-6599A99EBB43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03C5F5-C456-4414-ABC0-82D0684AC961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853435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DD5C3DF-9B04-4D66-85E7-4841A2980ED1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7DD5DD-875A-4D36-8CB4-174A33427DC8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02610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9A8FF-58A3-4E51-A16F-CC92FFA8E8FF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DFEA73-2317-409F-B6F3-40A905A9BAC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58146120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B2F81-0CF6-4B13-9F8C-84B30C043CCE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79FE3C-3561-4745-9F0F-D48E631B9A0B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11806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B0F239-4D83-4F58-A910-21EBA03ABE05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B01BE-5EE1-4919-9115-5FE33049C9EF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59470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9EE97E-6DAD-4640-90F3-41EB8417074D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2CF43D-D078-481B-A3E9-A412AF079B80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242313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83A4BE-F441-49E0-9FD5-45D50DCF39FF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F58F1C-1AB6-47DC-84D7-876BFD869344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72472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CB5A8E-9979-4D2E-84F8-FC032514C566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CDC7BC-9081-42F8-8047-DA34C9F723D5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09599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0256B-77FA-47AF-BDEC-0A047A64E6F4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1BA5D0-6833-4024-9459-0950600E1396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1997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11FB1-18C0-4A18-B59E-800884A86955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8643F0-9521-4C20-83FA-0607CC50246C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2565919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2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7" y="6525344"/>
            <a:ext cx="971128" cy="218522"/>
          </a:xfrm>
        </p:spPr>
        <p:txBody>
          <a:bodyPr/>
          <a:lstStyle/>
          <a:p>
            <a:fld id="{02A26486-0814-4A28-8881-71828916A19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3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75763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A24D4E-2E0F-4452-AFE0-3758E54037B8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2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>
              <a:solidFill>
                <a:prstClr val="black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950493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5"/>
            <a:ext cx="77724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8"/>
            <a:ext cx="77724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8DC55-7D36-441D-9439-46052DE8440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0936466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F9688-2A04-458D-A985-E26403BA82EE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883389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7"/>
            <a:ext cx="4040188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7"/>
            <a:ext cx="4041775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563B5B-752C-4BD5-9B9C-881DE4D926A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1872841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A2521F-0142-4EA1-8DB4-7362C288FBE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3657903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7E7417-B358-4C9C-911A-38E139D8013C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945682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2"/>
            <a:ext cx="5111750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435102"/>
            <a:ext cx="3008313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21C14-68E0-478D-B732-E8E2015DFB60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124511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7"/>
            <a:ext cx="54864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4D69D7-B680-4D8E-907F-F9140E45BF91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8720034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61ACD3-B208-46DB-81D0-0A07978BE086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727588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7A5C42-F322-47C7-832A-50BF833C3BE4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49341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13" Type="http://schemas.openxmlformats.org/officeDocument/2006/relationships/image" Target="../media/image4.jpg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EC2B64-5FBB-4044-83EA-C0656674078E}" type="datetime1">
              <a:rPr lang="en-US" smtClean="0"/>
              <a:t>11/17/2024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6675"/>
            <a:ext cx="9144000" cy="552132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  <a:defRPr/>
            </a:pPr>
            <a:endParaRPr lang="en-US" sz="2400">
              <a:solidFill>
                <a:srgbClr val="FFFFFF"/>
              </a:solidFill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0"/>
            <a:ext cx="8229600" cy="41179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05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en-GB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wrap="square" lIns="0" tIns="0" rIns="0" bIns="0" numCol="1" anchor="ctr" anchorCtr="0" compatLnSpc="1">
            <a:prstTxWarp prst="textNoShape">
              <a:avLst/>
            </a:prstTxWarp>
            <a:normAutofit/>
          </a:bodyPr>
          <a:lstStyle>
            <a:lvl1pPr algn="ctr">
              <a:defRPr sz="1200" b="1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86D02AF0-AB33-49B5-B4FD-1864A26510DF}" type="slidenum">
              <a:rPr lang="en-GB" altLang="en-US" smtClean="0">
                <a:solidFill>
                  <a:srgbClr val="FFFFFF"/>
                </a:solidFill>
                <a:latin typeface="Times New Roman" panose="02020603050405020304" pitchFamily="18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‹#›</a:t>
            </a:fld>
            <a:endParaRPr lang="en-GB" altLang="en-US">
              <a:solidFill>
                <a:srgbClr val="FFFFFF"/>
              </a:solidFill>
              <a:latin typeface="Times New Roman" panose="02020603050405020304" pitchFamily="18" charset="0"/>
            </a:endParaRPr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913"/>
            <a:ext cx="9144000" cy="1587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4725"/>
            <a:ext cx="4114800" cy="701675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52300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ts val="400"/>
        </a:spcBef>
        <a:spcAft>
          <a:spcPct val="0"/>
        </a:spcAft>
        <a:defRPr b="1" kern="1200" cap="all">
          <a:solidFill>
            <a:srgbClr val="404040"/>
          </a:solidFill>
          <a:latin typeface="+mj-lt"/>
          <a:ea typeface="+mj-ea"/>
          <a:cs typeface="Tunga" pitchFamily="2"/>
        </a:defRPr>
      </a:lvl1pPr>
      <a:lvl2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2pPr>
      <a:lvl3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3pPr>
      <a:lvl4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4pPr>
      <a:lvl5pPr algn="ctr" rtl="0" eaLnBrk="0" fontAlgn="base" hangingPunct="0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5pPr>
      <a:lvl6pPr marL="4572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6pPr>
      <a:lvl7pPr marL="9144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7pPr>
      <a:lvl8pPr marL="13716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8pPr>
      <a:lvl9pPr marL="1828800" algn="ctr" rtl="0" fontAlgn="base">
        <a:spcBef>
          <a:spcPts val="400"/>
        </a:spcBef>
        <a:spcAft>
          <a:spcPct val="0"/>
        </a:spcAft>
        <a:defRPr b="1">
          <a:solidFill>
            <a:srgbClr val="404040"/>
          </a:solidFill>
          <a:latin typeface="Garamond" pitchFamily="18" charset="0"/>
          <a:cs typeface="Tunga" pitchFamily="34" charset="0"/>
        </a:defRPr>
      </a:lvl9pPr>
    </p:titleStyle>
    <p:bodyStyle>
      <a:lvl1pPr algn="ctr" rtl="0" eaLnBrk="0" fontAlgn="base" hangingPunct="0">
        <a:spcBef>
          <a:spcPts val="600"/>
        </a:spcBef>
        <a:spcAft>
          <a:spcPct val="0"/>
        </a:spcAft>
        <a:buClr>
          <a:schemeClr val="accent1"/>
        </a:buClr>
        <a:defRPr sz="2000" kern="1200" spc="3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algn="ctr" rtl="0" eaLnBrk="0" fontAlgn="base" hangingPunct="0">
        <a:spcBef>
          <a:spcPts val="1200"/>
        </a:spcBef>
        <a:spcAft>
          <a:spcPct val="0"/>
        </a:spcAft>
        <a:buClr>
          <a:schemeClr val="accent1"/>
        </a:buClr>
        <a:defRPr sz="1400" kern="120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83A88CC-4665-43D2-BC0C-4C24BA8222DC}" type="datetime1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11/17/2024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7CBE57B0-7CCF-42FE-AF62-DB56CA05EC87}" type="slidenum">
              <a:rPr lang="en-US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102139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CC24C7-2529-4B5E-B1CF-3154BA8D5642}" type="datetime1">
              <a:rPr lang="en-GB" smtClean="0">
                <a:solidFill>
                  <a:prstClr val="black">
                    <a:tint val="75000"/>
                  </a:prstClr>
                </a:solidFill>
              </a:rPr>
              <a:t>17/11/2024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4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en-GB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30546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35.xml"/><Relationship Id="rId1" Type="http://schemas.openxmlformats.org/officeDocument/2006/relationships/video" Target="https://www.youtube.com/embed/1NWVEYdNxLE?feature=oembed" TargetMode="External"/><Relationship Id="rId4" Type="http://schemas.openxmlformats.org/officeDocument/2006/relationships/image" Target="../media/image7.jpe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9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hyperlink" Target="https://youtu.be/lc4gB89LN7o" TargetMode="Externa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8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9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0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ags" Target="../tags/tag1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8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6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4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8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28.xml"/></Relationships>
</file>

<file path=ppt/slides/_rels/slide6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9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8.xml"/></Relationships>
</file>

<file path=ppt/slides/_rels/slide6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9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9.xml"/></Relationships>
</file>

<file path=ppt/slides/_rels/slide7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9.xml"/></Relationships>
</file>

<file path=ppt/slides/_rels/slide7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9.xml"/></Relationships>
</file>

<file path=ppt/slides/_rels/slide7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7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8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8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o6zNwBTLSWU" TargetMode="External"/></Relationships>
</file>

<file path=ppt/slides/_rels/slide8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qE9dsOu3oE8" TargetMode="External"/></Relationships>
</file>

<file path=ppt/slides/_rels/slide8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NrbpHI5Q6O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7591" y="1905000"/>
            <a:ext cx="8118405" cy="2447438"/>
          </a:xfrm>
        </p:spPr>
        <p:txBody>
          <a:bodyPr>
            <a:normAutofit/>
          </a:bodyPr>
          <a:lstStyle/>
          <a:p>
            <a:r>
              <a:rPr lang="en-GB" sz="4050" b="1" dirty="0">
                <a:solidFill>
                  <a:schemeClr val="bg1"/>
                </a:solidFill>
              </a:rPr>
              <a:t>BMPL5013</a:t>
            </a:r>
            <a:br>
              <a:rPr lang="en-GB" sz="4050" b="1" dirty="0">
                <a:solidFill>
                  <a:schemeClr val="bg1"/>
                </a:solidFill>
              </a:rPr>
            </a:br>
            <a:r>
              <a:rPr lang="en-GB" sz="4050" b="1" dirty="0">
                <a:solidFill>
                  <a:schemeClr val="bg1"/>
                </a:solidFill>
              </a:rPr>
              <a:t>7. Effective Communication</a:t>
            </a:r>
          </a:p>
        </p:txBody>
      </p:sp>
      <p:sp>
        <p:nvSpPr>
          <p:cNvPr id="4" name="Subtitle 2"/>
          <p:cNvSpPr>
            <a:spLocks noGrp="1"/>
          </p:cNvSpPr>
          <p:nvPr>
            <p:ph type="subTitle" idx="1"/>
          </p:nvPr>
        </p:nvSpPr>
        <p:spPr>
          <a:xfrm>
            <a:off x="1385646" y="4401108"/>
            <a:ext cx="2808312" cy="810090"/>
          </a:xfrm>
        </p:spPr>
        <p:txBody>
          <a:bodyPr>
            <a:normAutofit/>
          </a:bodyPr>
          <a:lstStyle/>
          <a:p>
            <a:r>
              <a:rPr lang="en-GB" sz="4050" b="1" dirty="0">
                <a:solidFill>
                  <a:schemeClr val="bg1"/>
                </a:solidFill>
              </a:rPr>
              <a:t>2024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C82685A-BD3A-4230-8D85-804689F67293}" type="slidenum">
              <a:rPr kumimoji="0" lang="en-GB" sz="900" b="0" i="0" u="none" strike="noStrike" kern="1200" cap="none" spc="0" normalizeH="0" baseline="0" noProof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pPr marL="0" marR="0" lvl="0" indent="0" algn="r" defTabSz="6858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9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54557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B3B9DBC-97CC-4A18-B4A6-66E2402922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4492644-1D84-449E-94E4-5FC5C873D3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286" y="227"/>
            <a:ext cx="9141714" cy="4551895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6506" y="637953"/>
            <a:ext cx="6699764" cy="3189507"/>
          </a:xfrm>
        </p:spPr>
        <p:txBody>
          <a:bodyPr>
            <a:normAutofit/>
          </a:bodyPr>
          <a:lstStyle/>
          <a:p>
            <a:pPr algn="l"/>
            <a:r>
              <a:rPr lang="en-GB" sz="7000" dirty="0">
                <a:solidFill>
                  <a:srgbClr val="FFFFFF"/>
                </a:solidFill>
              </a:rPr>
              <a:t>Communication 1</a:t>
            </a:r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94EE1A74-DEBF-434E-8B5E-7AB296EC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5810" y="4208147"/>
            <a:ext cx="254344" cy="1938528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5" name="Freeform 7">
            <a:extLst>
              <a:ext uri="{FF2B5EF4-FFF2-40B4-BE49-F238E27FC236}">
                <a16:creationId xmlns:a16="http://schemas.microsoft.com/office/drawing/2014/main" id="{8C7C4D4B-92D9-4FA4-A294-749E8574F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546554" y="4098333"/>
            <a:ext cx="151393" cy="1874520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7" name="Rectangle 8">
            <a:extLst>
              <a:ext uri="{FF2B5EF4-FFF2-40B4-BE49-F238E27FC236}">
                <a16:creationId xmlns:a16="http://schemas.microsoft.com/office/drawing/2014/main" id="{BADA3358-2A3F-41B0-A458-6FD1DB3AF9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-2286" y="4098334"/>
            <a:ext cx="6699764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96506" y="4377268"/>
            <a:ext cx="5978177" cy="1280582"/>
          </a:xfrm>
        </p:spPr>
        <p:txBody>
          <a:bodyPr anchor="t">
            <a:normAutofit/>
          </a:bodyPr>
          <a:lstStyle/>
          <a:p>
            <a:pPr algn="l">
              <a:lnSpc>
                <a:spcPct val="90000"/>
              </a:lnSpc>
            </a:pPr>
            <a:r>
              <a:rPr lang="en-GB" sz="2400">
                <a:solidFill>
                  <a:srgbClr val="FEFFFF"/>
                </a:solidFill>
              </a:rPr>
              <a:t>Thompson N (2011) Effective Communication: a Guide for the People Professions 2</a:t>
            </a:r>
            <a:r>
              <a:rPr lang="en-GB" sz="2400" baseline="30000">
                <a:solidFill>
                  <a:srgbClr val="FEFFFF"/>
                </a:solidFill>
              </a:rPr>
              <a:t>nd</a:t>
            </a:r>
            <a:r>
              <a:rPr lang="en-GB" sz="2400">
                <a:solidFill>
                  <a:srgbClr val="FEFFFF"/>
                </a:solidFill>
              </a:rPr>
              <a:t> edition. London Palgrave Macmillan</a:t>
            </a:r>
          </a:p>
        </p:txBody>
      </p:sp>
      <p:sp>
        <p:nvSpPr>
          <p:cNvPr id="19" name="Rectangle 8">
            <a:extLst>
              <a:ext uri="{FF2B5EF4-FFF2-40B4-BE49-F238E27FC236}">
                <a16:creationId xmlns:a16="http://schemas.microsoft.com/office/drawing/2014/main" id="{E4737216-37B2-43AD-AB08-05BFCCEFC9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6800154" y="4377267"/>
            <a:ext cx="2341560" cy="177393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8030718" y="6382512"/>
            <a:ext cx="514350" cy="320040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B6F15528-21DE-4FAA-801E-634DDDAF4B2B}" type="slidenum">
              <a:rPr lang="en-US" sz="900"/>
              <a:pPr>
                <a:spcAft>
                  <a:spcPts val="600"/>
                </a:spcAft>
              </a:pPr>
              <a:t>2</a:t>
            </a:fld>
            <a:endParaRPr lang="en-US" sz="90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3"/>
          <p:cNvSpPr>
            <a:spLocks noGrp="1"/>
          </p:cNvSpPr>
          <p:nvPr>
            <p:ph type="title"/>
          </p:nvPr>
        </p:nvSpPr>
        <p:spPr>
          <a:xfrm>
            <a:off x="684213" y="2276475"/>
            <a:ext cx="77724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extLst>
      <p:ext uri="{BB962C8B-B14F-4D97-AF65-F5344CB8AC3E}">
        <p14:creationId xmlns:p14="http://schemas.microsoft.com/office/powerpoint/2010/main" val="225866821"/>
      </p:ext>
    </p:extLst>
  </p:cSld>
  <p:clrMapOvr>
    <a:masterClrMapping/>
  </p:clrMapOvr>
  <p:transition spd="slow" advTm="3351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5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9138"/>
            <a:ext cx="8497887" cy="38877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Doorjums</a:t>
            </a:r>
            <a:r>
              <a:rPr lang="en-GB" altLang="en-US" sz="3600" dirty="0">
                <a:latin typeface="Comic Sans MS" pitchFamily="66" charset="0"/>
              </a:rPr>
              <a:t>, toff </a:t>
            </a:r>
            <a:r>
              <a:rPr lang="en-GB" altLang="en-US" sz="3600" dirty="0" err="1">
                <a:latin typeface="Comic Sans MS" pitchFamily="66" charset="0"/>
              </a:rPr>
              <a:t>yapples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dirty="0" err="1">
                <a:latin typeface="Comic Sans MS" pitchFamily="66" charset="0"/>
              </a:rPr>
              <a:t>goalfish</a:t>
            </a:r>
            <a:r>
              <a:rPr lang="en-GB" altLang="en-US" sz="3600" dirty="0">
                <a:latin typeface="Comic Sans MS" pitchFamily="66" charset="0"/>
              </a:rPr>
              <a:t>. Lie </a:t>
            </a:r>
            <a:r>
              <a:rPr lang="en-GB" altLang="en-US" sz="3600" dirty="0" err="1">
                <a:latin typeface="Comic Sans MS" pitchFamily="66" charset="0"/>
              </a:rPr>
              <a:t>Kytowld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</a:t>
            </a:r>
            <a:r>
              <a:rPr lang="en-GB" altLang="en-US" sz="3600" dirty="0" err="1">
                <a:latin typeface="Comic Sans MS" pitchFamily="66" charset="0"/>
              </a:rPr>
              <a:t>Barevully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4242390737"/>
      </p:ext>
    </p:extLst>
  </p:cSld>
  <p:clrMapOvr>
    <a:masterClrMapping/>
  </p:clrMapOvr>
  <p:transition spd="slow" advTm="1726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8313" y="1981200"/>
            <a:ext cx="8424862" cy="36798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Z’krap</a:t>
            </a:r>
            <a:r>
              <a:rPr lang="en-GB" altLang="en-US" sz="3600" dirty="0">
                <a:latin typeface="Comic Sans MS" pitchFamily="66" charset="0"/>
              </a:rPr>
              <a:t>. </a:t>
            </a:r>
            <a:r>
              <a:rPr lang="en-GB" altLang="en-US" sz="3600" dirty="0" err="1">
                <a:latin typeface="Comic Sans MS" pitchFamily="66" charset="0"/>
              </a:rPr>
              <a:t>Unwenchy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weargnome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twavver</a:t>
            </a:r>
            <a:r>
              <a:rPr lang="en-GB" altLang="en-US" sz="3600" dirty="0">
                <a:latin typeface="Comic Sans MS" pitchFamily="66" charset="0"/>
              </a:rPr>
              <a:t>-tee,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Try </a:t>
            </a:r>
            <a:r>
              <a:rPr lang="en-GB" altLang="en-US" sz="3600" dirty="0" err="1">
                <a:latin typeface="Comic Sans MS" pitchFamily="66" charset="0"/>
              </a:rPr>
              <a:t>duhWallsuz</a:t>
            </a:r>
            <a:r>
              <a:rPr lang="en-GB" altLang="en-US" sz="3600" dirty="0">
                <a:latin typeface="Comic Sans MS" pitchFamily="66" charset="0"/>
              </a:rPr>
              <a:t>. Brill! </a:t>
            </a:r>
            <a:r>
              <a:rPr lang="en-GB" altLang="en-US" sz="3600" dirty="0" err="1">
                <a:latin typeface="Comic Sans MS" pitchFamily="66" charset="0"/>
              </a:rPr>
              <a:t>Addter</a:t>
            </a:r>
            <a:r>
              <a:rPr lang="en-GB" altLang="en-US" sz="3600" dirty="0">
                <a:latin typeface="Comic Sans MS" pitchFamily="66" charset="0"/>
              </a:rPr>
              <a:t>-reel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96012120"/>
      </p:ext>
    </p:extLst>
  </p:cSld>
  <p:clrMapOvr>
    <a:masterClrMapping/>
  </p:clrMapOvr>
  <p:transition spd="slow" advTm="14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497887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Ease </a:t>
            </a:r>
            <a:r>
              <a:rPr lang="en-GB" altLang="en-US" sz="3600" dirty="0" err="1">
                <a:latin typeface="Comic Sans MS" pitchFamily="66" charset="0"/>
              </a:rPr>
              <a:t>werkinnerWallsuz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awlnite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wunny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IssgeezerKev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eyesoreAir</a:t>
            </a:r>
            <a:r>
              <a:rPr lang="en-GB" altLang="en-US" sz="3600" dirty="0">
                <a:latin typeface="Comic Sans MS" pitchFamily="66" charset="0"/>
              </a:rPr>
              <a:t>. Ease 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014757778"/>
      </p:ext>
    </p:extLst>
  </p:cSld>
  <p:clrMapOvr>
    <a:masterClrMapping/>
  </p:clrMapOvr>
  <p:transition spd="slow" advTm="135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208962" cy="3176588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WenairwuzzerwindblowininoffaSee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Izzreelynoblin</a:t>
            </a:r>
            <a:r>
              <a:rPr lang="en-GB" altLang="en-US" sz="3600" dirty="0">
                <a:latin typeface="Comic Sans MS" pitchFamily="66" charset="0"/>
              </a:rPr>
              <a:t> … </a:t>
            </a:r>
            <a:r>
              <a:rPr lang="en-GB" altLang="en-US" sz="3600" dirty="0" err="1">
                <a:latin typeface="Comic Sans MS" pitchFamily="66" charset="0"/>
              </a:rPr>
              <a:t>Jeezus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i="1" dirty="0" err="1">
                <a:latin typeface="Comic Sans MS" pitchFamily="66" charset="0"/>
              </a:rPr>
              <a:t>cors</a:t>
            </a:r>
            <a:r>
              <a:rPr lang="en-GB" altLang="en-US" sz="3600" i="1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eyezcold</a:t>
            </a:r>
            <a:r>
              <a:rPr lang="en-GB" altLang="en-US" sz="3600" dirty="0">
                <a:latin typeface="Comic Sans MS" pitchFamily="66" charset="0"/>
              </a:rPr>
              <a:t>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8269681"/>
      </p:ext>
    </p:extLst>
  </p:cSld>
  <p:clrMapOvr>
    <a:masterClrMapping/>
  </p:clrMapOvr>
  <p:transition spd="slow" advTm="1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981200"/>
            <a:ext cx="8135938" cy="34639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Caw-</a:t>
            </a:r>
            <a:r>
              <a:rPr lang="en-GB" altLang="en-US" sz="3600" dirty="0" err="1">
                <a:latin typeface="Comic Sans MS" pitchFamily="66" charset="0"/>
              </a:rPr>
              <a:t>munfuhkinfreezin</a:t>
            </a:r>
            <a:r>
              <a:rPr lang="en-GB" altLang="en-US" sz="3600" dirty="0">
                <a:latin typeface="Comic Sans MS" pitchFamily="66" charset="0"/>
              </a:rPr>
              <a:t>! … Ease </a:t>
            </a:r>
            <a:r>
              <a:rPr lang="en-GB" altLang="en-US" sz="3600" dirty="0" err="1">
                <a:latin typeface="Comic Sans MS" pitchFamily="66" charset="0"/>
              </a:rPr>
              <a:t>twennyfree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Kev: why </a:t>
            </a:r>
            <a:r>
              <a:rPr lang="en-GB" altLang="en-US" sz="3600" dirty="0" err="1">
                <a:latin typeface="Comic Sans MS" pitchFamily="66" charset="0"/>
              </a:rPr>
              <a:t>tandzAnna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chaymaydoubter</a:t>
            </a:r>
            <a:r>
              <a:rPr lang="en-GB" altLang="en-US" sz="3600" dirty="0">
                <a:latin typeface="Comic Sans MS" pitchFamily="66" charset="0"/>
              </a:rPr>
              <a:t>-gold.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99721211"/>
      </p:ext>
    </p:extLst>
  </p:cSld>
  <p:clrMapOvr>
    <a:masterClrMapping/>
  </p:clrMapOvr>
  <p:transition spd="slow" advTm="1464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700213"/>
            <a:ext cx="8175625" cy="4800600"/>
          </a:xfrm>
        </p:spPr>
        <p:txBody>
          <a:bodyPr/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4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 </a:t>
            </a:r>
            <a:r>
              <a:rPr lang="en-GB" altLang="en-US" sz="3600" dirty="0" err="1">
                <a:latin typeface="Comic Sans MS" pitchFamily="66" charset="0"/>
              </a:rPr>
              <a:t>addsmak</a:t>
            </a:r>
            <a:r>
              <a:rPr lang="en-GB" altLang="en-US" sz="3600" dirty="0">
                <a:latin typeface="Comic Sans MS" pitchFamily="66" charset="0"/>
              </a:rPr>
              <a:t> (</a:t>
            </a:r>
            <a:r>
              <a:rPr lang="en-GB" altLang="en-US" sz="3600" dirty="0" err="1">
                <a:latin typeface="Comic Sans MS" pitchFamily="66" charset="0"/>
              </a:rPr>
              <a:t>whytes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tuf</a:t>
            </a:r>
            <a:r>
              <a:rPr lang="en-GB" altLang="en-US" sz="3600" dirty="0">
                <a:latin typeface="Comic Sans MS" pitchFamily="66" charset="0"/>
              </a:rPr>
              <a:t>) </a:t>
            </a:r>
            <a:r>
              <a:rPr lang="en-GB" altLang="en-US" sz="3600" dirty="0" err="1">
                <a:latin typeface="Comic Sans MS" pitchFamily="66" charset="0"/>
              </a:rPr>
              <a:t>asswaddyshowdme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Om-eye-life! </a:t>
            </a:r>
            <a:r>
              <a:rPr lang="en-GB" altLang="en-US" sz="3600" dirty="0" err="1">
                <a:latin typeface="Comic Sans MS" pitchFamily="66" charset="0"/>
              </a:rPr>
              <a:t>Sed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easegonergerrit</a:t>
            </a:r>
            <a:r>
              <a:rPr lang="en-GB" altLang="en-US" sz="3600" dirty="0">
                <a:latin typeface="Comic Sans MS" pitchFamily="66" charset="0"/>
              </a:rPr>
              <a:t> souled.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Stephen Knight, Times Literary Supplement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27</a:t>
            </a:r>
            <a:r>
              <a:rPr lang="en-GB" altLang="en-US" baseline="30000" dirty="0">
                <a:latin typeface="Comic Sans MS" pitchFamily="66" charset="0"/>
              </a:rPr>
              <a:t>th</a:t>
            </a:r>
            <a:r>
              <a:rPr lang="en-GB" altLang="en-US" dirty="0">
                <a:latin typeface="Comic Sans MS" pitchFamily="66" charset="0"/>
              </a:rPr>
              <a:t> March 1987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9189465"/>
      </p:ext>
    </p:extLst>
  </p:cSld>
  <p:clrMapOvr>
    <a:masterClrMapping/>
  </p:clrMapOvr>
  <p:transition spd="slow" advTm="3384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2BE72-5500-4A7D-B19F-958356285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C8AC6-366A-4E21-B8B0-C4BD66EE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en-GB" sz="3600" dirty="0"/>
              <a:t>The importance of communication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Communication in professional practice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Defining ‘communication’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Framing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Received Pronunciation v. regional accents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38F57-A50D-49F4-BDA0-05133F76E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32448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“How far would we be able to get in going about our day to day business if we were not able to rely on communication.” (p1)</a:t>
            </a:r>
          </a:p>
          <a:p>
            <a:endParaRPr lang="en-GB" sz="3600" dirty="0"/>
          </a:p>
          <a:p>
            <a:r>
              <a:rPr lang="en-GB" sz="3600" dirty="0"/>
              <a:t>“Human language lies at the very heart of our social lives.” (Re. Good 2001)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143000"/>
            <a:ext cx="8382000" cy="544036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3600" dirty="0"/>
              <a:t>	Thompson takes a broad based approach to an expansive topic</a:t>
            </a:r>
          </a:p>
          <a:p>
            <a:pPr>
              <a:buNone/>
            </a:pPr>
            <a:endParaRPr lang="en-GB" sz="3600" dirty="0"/>
          </a:p>
          <a:p>
            <a:pPr lvl="1"/>
            <a:r>
              <a:rPr lang="en-GB" sz="3200" dirty="0"/>
              <a:t>Communication theory</a:t>
            </a:r>
          </a:p>
          <a:p>
            <a:pPr lvl="1"/>
            <a:r>
              <a:rPr lang="en-GB" sz="3200" dirty="0"/>
              <a:t>Cultural and media studies</a:t>
            </a:r>
          </a:p>
          <a:p>
            <a:pPr lvl="1"/>
            <a:r>
              <a:rPr lang="en-GB" sz="3200" dirty="0"/>
              <a:t>Linguistics</a:t>
            </a:r>
          </a:p>
          <a:p>
            <a:pPr lvl="1"/>
            <a:r>
              <a:rPr lang="en-GB" sz="3200" dirty="0"/>
              <a:t>Social psychology</a:t>
            </a:r>
          </a:p>
          <a:p>
            <a:pPr lvl="1"/>
            <a:r>
              <a:rPr lang="en-GB" sz="3200" dirty="0"/>
              <a:t>Sociology</a:t>
            </a:r>
          </a:p>
          <a:p>
            <a:pPr>
              <a:buNone/>
            </a:pPr>
            <a:r>
              <a:rPr lang="en-GB" dirty="0"/>
              <a:t>(p2)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/>
              <a:t>Communication in professional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534400" cy="43735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dirty="0"/>
              <a:t>Examples:</a:t>
            </a:r>
          </a:p>
          <a:p>
            <a:r>
              <a:rPr lang="en-GB" sz="3600" dirty="0"/>
              <a:t>Social Worker remaining calm and in control in the face of difficult family circumstances</a:t>
            </a:r>
          </a:p>
          <a:p>
            <a:r>
              <a:rPr lang="en-GB" sz="3600" dirty="0"/>
              <a:t>Nurse having to deal with serious illness</a:t>
            </a:r>
          </a:p>
          <a:p>
            <a:r>
              <a:rPr lang="en-GB" sz="3600" dirty="0"/>
              <a:t>A manager working to develop trust and confidence in their team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1E4BA5-EF66-DB48-9A95-3A3487C7D5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C80A-E8C6-BFA8-275E-15530C6CF6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5400" dirty="0"/>
              <a:t>Communication in professional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3F1021-BDA1-CDEB-0AC7-4286848237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752600"/>
            <a:ext cx="8534400" cy="43735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600" dirty="0"/>
              <a:t>Police Officers:</a:t>
            </a:r>
          </a:p>
          <a:p>
            <a:r>
              <a:rPr lang="en-GB" sz="3600" dirty="0"/>
              <a:t>Informing a family member of a sudden death</a:t>
            </a:r>
          </a:p>
          <a:p>
            <a:r>
              <a:rPr lang="en-GB" sz="3600" dirty="0"/>
              <a:t>Engaging with hostile fans at a football match</a:t>
            </a:r>
          </a:p>
          <a:p>
            <a:r>
              <a:rPr lang="en-GB" sz="3600" dirty="0"/>
              <a:t>Stop and search</a:t>
            </a:r>
          </a:p>
          <a:p>
            <a:r>
              <a:rPr lang="en-GB" sz="3600" dirty="0"/>
              <a:t>Arresting a person</a:t>
            </a:r>
          </a:p>
          <a:p>
            <a:endParaRPr lang="en-GB" sz="3600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615CB1-3E79-C8A5-7BD4-ED08164F02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1537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02D39-81EA-5327-EA4D-C2BA42E97E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554161"/>
          </a:xfrm>
        </p:spPr>
        <p:txBody>
          <a:bodyPr/>
          <a:lstStyle/>
          <a:p>
            <a:r>
              <a:rPr lang="en-GB" dirty="0"/>
              <a:t>Police Community Support Officers (PCSOs)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3FBE6-3200-15E8-178F-AE8718ACD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828799"/>
            <a:ext cx="8229600" cy="3688433"/>
          </a:xfrm>
        </p:spPr>
        <p:txBody>
          <a:bodyPr/>
          <a:lstStyle/>
          <a:p>
            <a:r>
              <a:rPr lang="en-GB" dirty="0"/>
              <a:t>An accessible presence in communities</a:t>
            </a:r>
          </a:p>
          <a:p>
            <a:r>
              <a:rPr lang="en-GB" dirty="0"/>
              <a:t>Enable communities to contribute to Neighbourhood Policing Teams</a:t>
            </a:r>
          </a:p>
          <a:p>
            <a:r>
              <a:rPr lang="en-GB" dirty="0"/>
              <a:t>Work alongside Police Constables</a:t>
            </a:r>
          </a:p>
          <a:p>
            <a:r>
              <a:rPr lang="en-GB" dirty="0"/>
              <a:t>Reduce fear and reassure</a:t>
            </a:r>
          </a:p>
          <a:p>
            <a:r>
              <a:rPr lang="en-GB" dirty="0"/>
              <a:t>The key challenge is building relationships of confidence and trust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E4E49-ACB9-06E5-85D9-759883B91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685800"/>
              <a:t>15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0D7856D-F182-498A-EB63-C4C9F3868D3A}"/>
              </a:ext>
            </a:extLst>
          </p:cNvPr>
          <p:cNvSpPr txBox="1"/>
          <p:nvPr/>
        </p:nvSpPr>
        <p:spPr>
          <a:xfrm>
            <a:off x="6592253" y="4654867"/>
            <a:ext cx="216027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1350" dirty="0">
                <a:solidFill>
                  <a:prstClr val="black"/>
                </a:solidFill>
                <a:latin typeface="Myriad Pro"/>
              </a:rPr>
              <a:t>Wood et al 2023:43</a:t>
            </a:r>
          </a:p>
        </p:txBody>
      </p:sp>
    </p:spTree>
    <p:extLst>
      <p:ext uri="{BB962C8B-B14F-4D97-AF65-F5344CB8AC3E}">
        <p14:creationId xmlns:p14="http://schemas.microsoft.com/office/powerpoint/2010/main" val="35947362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D02D39-81EA-5327-EA4D-C2BA42E97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Police Community Support Officers (PCSOs)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C3FBE6-3200-15E8-178F-AE8718ACD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057401"/>
            <a:ext cx="8229600" cy="1371599"/>
          </a:xfrm>
        </p:spPr>
        <p:txBody>
          <a:bodyPr/>
          <a:lstStyle/>
          <a:p>
            <a:r>
              <a:rPr lang="en-GB" dirty="0"/>
              <a:t>Antisocial behaviour, crime and the fear of crime</a:t>
            </a:r>
          </a:p>
          <a:p>
            <a:r>
              <a:rPr lang="en-GB" dirty="0"/>
              <a:t>Not warranted officers, no power of arrest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7E4E49-ACB9-06E5-85D9-759883B91C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685800"/>
              <a:t>16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A0FF020-8984-405C-9F71-229F3E6F89F6}"/>
              </a:ext>
            </a:extLst>
          </p:cNvPr>
          <p:cNvSpPr txBox="1"/>
          <p:nvPr/>
        </p:nvSpPr>
        <p:spPr>
          <a:xfrm>
            <a:off x="457200" y="3137535"/>
            <a:ext cx="398907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dirty="0">
                <a:solidFill>
                  <a:prstClr val="black"/>
                </a:solidFill>
                <a:latin typeface="Myriad Pro"/>
              </a:rPr>
              <a:t>20 ‘standard’ powers including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Enter and search: life and limb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Take name and address re. asbo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Control traffic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Fixed penalties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Surrender items from u-18s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Seize items (tobaccos, vehicles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8833C4-C240-39EB-CF32-971E1946EBA1}"/>
              </a:ext>
            </a:extLst>
          </p:cNvPr>
          <p:cNvSpPr txBox="1"/>
          <p:nvPr/>
        </p:nvSpPr>
        <p:spPr>
          <a:xfrm>
            <a:off x="4446270" y="3137535"/>
            <a:ext cx="4374833" cy="15234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dirty="0">
                <a:solidFill>
                  <a:prstClr val="black"/>
                </a:solidFill>
                <a:latin typeface="Myriad Pro"/>
              </a:rPr>
              <a:t>43 ‘discretionary’ including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Issue fixed penalty notices (dog fouling etc)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Deal with begging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Detain for 30m to prevent escape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Search detained person for dangerous items</a:t>
            </a:r>
          </a:p>
          <a:p>
            <a:pPr defTabSz="685800"/>
            <a:r>
              <a:rPr lang="en-GB" sz="1500" dirty="0">
                <a:solidFill>
                  <a:prstClr val="black"/>
                </a:solidFill>
                <a:latin typeface="Myriad Pro"/>
              </a:rPr>
              <a:t>Identity of charity collectors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E6EB19A-1CF6-116B-CEC8-97277D3C7C4D}"/>
              </a:ext>
            </a:extLst>
          </p:cNvPr>
          <p:cNvSpPr txBox="1"/>
          <p:nvPr/>
        </p:nvSpPr>
        <p:spPr>
          <a:xfrm>
            <a:off x="6592253" y="4654867"/>
            <a:ext cx="2160270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defTabSz="685800"/>
            <a:r>
              <a:rPr lang="en-GB" sz="1350" dirty="0">
                <a:solidFill>
                  <a:prstClr val="black"/>
                </a:solidFill>
                <a:latin typeface="Myriad Pro"/>
              </a:rPr>
              <a:t>Wood et al 2023:43</a:t>
            </a:r>
          </a:p>
        </p:txBody>
      </p:sp>
    </p:spTree>
    <p:extLst>
      <p:ext uri="{BB962C8B-B14F-4D97-AF65-F5344CB8AC3E}">
        <p14:creationId xmlns:p14="http://schemas.microsoft.com/office/powerpoint/2010/main" val="38609333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C78E8-35F2-B855-5A7B-F4E6D5095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017" y="1020366"/>
            <a:ext cx="2140268" cy="1551384"/>
          </a:xfrm>
        </p:spPr>
        <p:txBody>
          <a:bodyPr>
            <a:normAutofit fontScale="90000"/>
          </a:bodyPr>
          <a:lstStyle/>
          <a:p>
            <a:r>
              <a:rPr lang="en-GB" dirty="0"/>
              <a:t>Dixon of Dock Green 1955-1976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DC1E200-BBBF-E9F1-91C2-A29077B7B7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81248" y="2685951"/>
            <a:ext cx="1752719" cy="2248828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FC46EDD-611D-6E67-97B7-CA67B0005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defTabSz="685800"/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 defTabSz="685800"/>
              <a:t>17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pic>
        <p:nvPicPr>
          <p:cNvPr id="6" name="Online Media 5" title="BBC Dixon of Dock Green the early intros">
            <a:hlinkClick r:id="" action="ppaction://media"/>
            <a:extLst>
              <a:ext uri="{FF2B5EF4-FFF2-40B4-BE49-F238E27FC236}">
                <a16:creationId xmlns:a16="http://schemas.microsoft.com/office/drawing/2014/main" id="{6EB45E21-5208-6CA3-D408-B7A2EDE6B0B1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2351150" y="1107348"/>
            <a:ext cx="6652833" cy="37588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637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GB" sz="5400" dirty="0"/>
              <a:t>Public servants need to be: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04800" y="1417638"/>
            <a:ext cx="4191000" cy="5303837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Professional</a:t>
            </a:r>
          </a:p>
          <a:p>
            <a:r>
              <a:rPr lang="en-GB" sz="3600" dirty="0"/>
              <a:t>Confident in dealing with adversity</a:t>
            </a:r>
          </a:p>
          <a:p>
            <a:r>
              <a:rPr lang="en-GB" sz="3600" dirty="0"/>
              <a:t>In control and calming influence</a:t>
            </a:r>
          </a:p>
          <a:p>
            <a:r>
              <a:rPr lang="en-GB" sz="3600" dirty="0"/>
              <a:t>Authoritative and clear</a:t>
            </a:r>
          </a:p>
          <a:p>
            <a:r>
              <a:rPr lang="en-GB" sz="3600" dirty="0"/>
              <a:t>Strong and reliable</a:t>
            </a:r>
          </a:p>
          <a:p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295790" y="1774656"/>
            <a:ext cx="4864423" cy="36576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30688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14400"/>
            <a:ext cx="8229600" cy="5211763"/>
          </a:xfrm>
        </p:spPr>
        <p:txBody>
          <a:bodyPr>
            <a:normAutofit/>
          </a:bodyPr>
          <a:lstStyle/>
          <a:p>
            <a:r>
              <a:rPr lang="en-GB" sz="3600" dirty="0"/>
              <a:t>What difficult circumstances have you found yourselves in?</a:t>
            </a:r>
          </a:p>
          <a:p>
            <a:r>
              <a:rPr lang="en-GB" sz="3600" dirty="0"/>
              <a:t>Have you communicated with others in challenging situations?</a:t>
            </a:r>
          </a:p>
          <a:p>
            <a:r>
              <a:rPr lang="en-GB" sz="3600" dirty="0"/>
              <a:t>How did you feel?</a:t>
            </a:r>
          </a:p>
          <a:p>
            <a:r>
              <a:rPr lang="en-GB" sz="3600" dirty="0"/>
              <a:t>How did the other person(s) feel?</a:t>
            </a:r>
          </a:p>
          <a:p>
            <a:r>
              <a:rPr lang="en-GB" sz="3600" dirty="0"/>
              <a:t>What made the situation worse?</a:t>
            </a:r>
          </a:p>
          <a:p>
            <a:r>
              <a:rPr lang="en-GB" sz="3600" dirty="0"/>
              <a:t>What made the situation better?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19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/>
              <a:t>2 key terms</a:t>
            </a:r>
            <a:br>
              <a:rPr lang="en-GB" dirty="0"/>
            </a:br>
            <a:br>
              <a:rPr lang="en-GB" dirty="0"/>
            </a:br>
            <a:r>
              <a:rPr lang="en-GB" sz="8000" dirty="0"/>
              <a:t>Two Key Terms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133600"/>
            <a:ext cx="8229600" cy="3992563"/>
          </a:xfrm>
        </p:spPr>
        <p:txBody>
          <a:bodyPr/>
          <a:lstStyle/>
          <a:p>
            <a:pPr marL="0" indent="0" algn="ctr">
              <a:buNone/>
            </a:pPr>
            <a:r>
              <a:rPr lang="en-GB" sz="6600" b="1" dirty="0"/>
              <a:t>Communication </a:t>
            </a:r>
          </a:p>
          <a:p>
            <a:pPr marL="0" indent="0" algn="ctr">
              <a:buNone/>
            </a:pPr>
            <a:r>
              <a:rPr lang="en-GB" sz="6600" dirty="0"/>
              <a:t>and </a:t>
            </a:r>
          </a:p>
          <a:p>
            <a:pPr marL="0" indent="0" algn="ctr">
              <a:buNone/>
            </a:pPr>
            <a:r>
              <a:rPr lang="en-GB" sz="6600" b="1" dirty="0"/>
              <a:t>Framing</a:t>
            </a:r>
          </a:p>
          <a:p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450492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631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dirty="0"/>
              <a:t>Re. </a:t>
            </a:r>
            <a:r>
              <a:rPr lang="en-GB" sz="6000" dirty="0" err="1"/>
              <a:t>Marsen</a:t>
            </a:r>
            <a:r>
              <a:rPr lang="en-GB" sz="6000" dirty="0"/>
              <a:t>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610" y="1828800"/>
            <a:ext cx="8838390" cy="42211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400" dirty="0"/>
              <a:t>On </a:t>
            </a:r>
            <a:r>
              <a:rPr lang="en-GB" sz="3400" b="1" dirty="0"/>
              <a:t>‘communication’:</a:t>
            </a:r>
          </a:p>
          <a:p>
            <a:pPr marL="514350" indent="-514350">
              <a:buAutoNum type="arabicPeriod"/>
            </a:pPr>
            <a:r>
              <a:rPr lang="en-GB" sz="3400" dirty="0"/>
              <a:t>A social interaction through messages (</a:t>
            </a:r>
            <a:r>
              <a:rPr lang="en-GB" sz="3400" dirty="0" err="1"/>
              <a:t>Fiske</a:t>
            </a:r>
            <a:r>
              <a:rPr lang="en-GB" sz="3400" dirty="0"/>
              <a:t> 1990;2)</a:t>
            </a:r>
          </a:p>
          <a:p>
            <a:pPr marL="514350" indent="-514350">
              <a:buAutoNum type="arabicPeriod"/>
            </a:pPr>
            <a:r>
              <a:rPr lang="en-GB" sz="3400" dirty="0"/>
              <a:t>A process in which participants create and share information with one another in order to reach a mutual understanding (Rogers 1995;35)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631"/>
            <a:ext cx="8229600" cy="1143000"/>
          </a:xfrm>
        </p:spPr>
        <p:txBody>
          <a:bodyPr>
            <a:normAutofit/>
          </a:bodyPr>
          <a:lstStyle/>
          <a:p>
            <a:r>
              <a:rPr lang="en-GB" sz="6000" dirty="0"/>
              <a:t>Re. </a:t>
            </a:r>
            <a:r>
              <a:rPr lang="en-GB" sz="6000" dirty="0" err="1"/>
              <a:t>Marsen</a:t>
            </a:r>
            <a:r>
              <a:rPr lang="en-GB" sz="6000" dirty="0"/>
              <a:t>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5610" y="1752600"/>
            <a:ext cx="4113991" cy="4603750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400" dirty="0"/>
              <a:t>On </a:t>
            </a:r>
            <a:r>
              <a:rPr lang="en-GB" sz="3400" b="1" dirty="0"/>
              <a:t>‘communication’:</a:t>
            </a:r>
          </a:p>
          <a:p>
            <a:pPr marL="514350" indent="-514350">
              <a:buFont typeface="+mj-lt"/>
              <a:buAutoNum type="arabicPeriod" startAt="3"/>
            </a:pPr>
            <a:r>
              <a:rPr lang="en-GB" sz="3400" dirty="0"/>
              <a:t>An activity where symbolic content is exchanged between human agents (Price 1997; 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6F15528-21DE-4FAA-801E-634DDDAF4B2B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>
                    <a:tint val="75000"/>
                  </a:prstClr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>
                  <a:tint val="75000"/>
                </a:prstClr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B0E522E-DED0-4428-A894-6A97017F11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19601" y="1385855"/>
            <a:ext cx="4676715" cy="48845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8373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DCF4F81-346C-477A-9926-55C2CFA73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23</a:t>
            </a:fld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F52922A-5D97-4CFA-A7C9-0F12C50F05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533399"/>
            <a:ext cx="3900686" cy="259639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2D15059-035E-4F94-B93B-0216332CF99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12159" y="0"/>
            <a:ext cx="3274641" cy="327464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343D824-06F1-4362-A62A-97D5E277F38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9836" y="3744420"/>
            <a:ext cx="3448050" cy="271593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3D07C6A-EE65-4B85-A36B-763D0E61D8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19600" y="3418687"/>
            <a:ext cx="4572000" cy="3041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440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Re. </a:t>
            </a:r>
            <a:r>
              <a:rPr lang="en-GB" sz="6000" dirty="0" err="1"/>
              <a:t>Marsen</a:t>
            </a:r>
            <a:r>
              <a:rPr lang="en-GB" sz="6000" dirty="0"/>
              <a:t> (2006)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en-GB" sz="3600" dirty="0"/>
              <a:t>On </a:t>
            </a:r>
            <a:r>
              <a:rPr lang="en-GB" sz="3600" b="1" dirty="0"/>
              <a:t>‘communication’: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dirty="0"/>
              <a:t>Where groups create collective representations of reality (Trenholm 1999;31)</a:t>
            </a:r>
          </a:p>
          <a:p>
            <a:pPr marL="514350" indent="-514350">
              <a:buFont typeface="+mj-lt"/>
              <a:buAutoNum type="arabicPeriod" startAt="4"/>
            </a:pPr>
            <a:r>
              <a:rPr lang="en-GB" sz="3600" dirty="0"/>
              <a:t>Process with a predictable relation between the message transmitted and message received (Graber 2003; 3)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/>
              <a:t>24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6027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Process School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dirty="0"/>
              <a:t>	The classic approach of the Process School from Shannon and Weaver (1949):</a:t>
            </a:r>
          </a:p>
          <a:p>
            <a:pPr marL="514350" indent="-514350">
              <a:buAutoNum type="arabicPeriod"/>
            </a:pPr>
            <a:r>
              <a:rPr lang="en-GB" dirty="0"/>
              <a:t>Transmitter		Someone speaks</a:t>
            </a:r>
          </a:p>
          <a:p>
            <a:pPr marL="514350" indent="-514350">
              <a:buAutoNum type="arabicPeriod"/>
            </a:pPr>
            <a:r>
              <a:rPr lang="en-GB" dirty="0"/>
              <a:t>Receiver		Someone listens</a:t>
            </a:r>
          </a:p>
          <a:p>
            <a:pPr marL="514350" indent="-514350">
              <a:buAutoNum type="arabicPeriod"/>
            </a:pPr>
            <a:r>
              <a:rPr lang="en-GB" dirty="0"/>
              <a:t>Noise			Distractions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Sometimes criticised for over-simplification</a:t>
            </a:r>
          </a:p>
          <a:p>
            <a:pPr>
              <a:buNone/>
            </a:pPr>
            <a:r>
              <a:rPr lang="en-GB" sz="2000" dirty="0"/>
              <a:t>Thompson (2011; 15)</a:t>
            </a:r>
          </a:p>
        </p:txBody>
      </p:sp>
    </p:spTree>
    <p:extLst>
      <p:ext uri="{BB962C8B-B14F-4D97-AF65-F5344CB8AC3E}">
        <p14:creationId xmlns:p14="http://schemas.microsoft.com/office/powerpoint/2010/main" val="3431902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1162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69455" y="931167"/>
            <a:ext cx="8405089" cy="517981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784160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810250"/>
            <a:ext cx="8229600" cy="563562"/>
          </a:xfrm>
        </p:spPr>
        <p:txBody>
          <a:bodyPr/>
          <a:lstStyle/>
          <a:p>
            <a:r>
              <a:rPr lang="en-GB" sz="1400" dirty="0"/>
              <a:t>http://www.vitalitylink.com/blog/wp-content/uploads/2012/11/Communication101.gif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1B01BE-5EE1-4919-9115-5FE33049C9E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0" y="381000"/>
            <a:ext cx="8290560" cy="5181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663054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DFEA73-2317-409F-B6F3-40A905A9BAC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0833" y="0"/>
            <a:ext cx="512233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11203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‘Framing’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62357"/>
            <a:ext cx="8229600" cy="4906963"/>
          </a:xfrm>
        </p:spPr>
        <p:txBody>
          <a:bodyPr>
            <a:normAutofit lnSpcReduction="10000"/>
          </a:bodyPr>
          <a:lstStyle/>
          <a:p>
            <a:r>
              <a:rPr lang="en-GB" sz="4000" dirty="0"/>
              <a:t>The placing together of a linked set of activities like getting ready for work</a:t>
            </a:r>
          </a:p>
          <a:p>
            <a:pPr>
              <a:buNone/>
            </a:pPr>
            <a:endParaRPr lang="en-GB" sz="4000" dirty="0"/>
          </a:p>
          <a:p>
            <a:r>
              <a:rPr lang="en-GB" sz="4000" dirty="0"/>
              <a:t>Helps to make sense of what we’re doing and what’s going on around us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2800" dirty="0"/>
              <a:t>Thompson (2011; 35)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29</a:t>
            </a:fld>
            <a:endParaRPr lang="en-US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3140" y="21955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en-GB" sz="4000" dirty="0"/>
              <a:t>	When we are in a specific situation with a linked set of activities we automatically ‘frame’ them together</a:t>
            </a:r>
          </a:p>
          <a:p>
            <a:pPr>
              <a:buNone/>
            </a:pPr>
            <a:endParaRPr lang="en-GB" sz="4000" dirty="0"/>
          </a:p>
          <a:p>
            <a:pPr>
              <a:buNone/>
            </a:pPr>
            <a:r>
              <a:rPr lang="en-GB" sz="4000" dirty="0"/>
              <a:t>Examples …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30</a:t>
            </a:fld>
            <a:endParaRPr lang="en-US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Discrimination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4000" dirty="0"/>
              <a:t>Discrimination is a barrier to effective communication</a:t>
            </a:r>
          </a:p>
          <a:p>
            <a:pPr>
              <a:buNone/>
            </a:pPr>
            <a:endParaRPr lang="en-GB" sz="4000" dirty="0"/>
          </a:p>
          <a:p>
            <a:r>
              <a:rPr lang="en-GB" sz="4000" dirty="0"/>
              <a:t>We need </a:t>
            </a:r>
            <a:r>
              <a:rPr lang="en-GB" sz="4000" b="1" dirty="0"/>
              <a:t>‘communication sensitivity’ </a:t>
            </a:r>
            <a:r>
              <a:rPr lang="en-GB" sz="4000" dirty="0"/>
              <a:t>to understand circumstances</a:t>
            </a:r>
          </a:p>
          <a:p>
            <a:pPr>
              <a:buNone/>
            </a:pPr>
            <a:endParaRPr lang="en-GB" sz="2800" dirty="0"/>
          </a:p>
          <a:p>
            <a:pPr>
              <a:buNone/>
            </a:pPr>
            <a:r>
              <a:rPr lang="en-GB" sz="2800" dirty="0"/>
              <a:t>Thompson (2011; 35/36)</a:t>
            </a:r>
          </a:p>
          <a:p>
            <a:pPr>
              <a:buNone/>
            </a:pPr>
            <a:endParaRPr lang="en-GB" sz="40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31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/>
              <a:t>Language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GB" sz="3900" dirty="0"/>
              <a:t>Re. Montgomery (1995; 251)</a:t>
            </a:r>
          </a:p>
          <a:p>
            <a:pPr>
              <a:buNone/>
            </a:pPr>
            <a:r>
              <a:rPr lang="en-GB" sz="3900" dirty="0"/>
              <a:t>	“Language informs the way we think, the way we experience, and the way we interact with each other.</a:t>
            </a:r>
          </a:p>
          <a:p>
            <a:pPr>
              <a:buNone/>
            </a:pPr>
            <a:endParaRPr lang="en-GB" sz="3900" dirty="0"/>
          </a:p>
          <a:p>
            <a:pPr>
              <a:buNone/>
            </a:pPr>
            <a:r>
              <a:rPr lang="en-GB" sz="3900" dirty="0"/>
              <a:t>	Language provides the basis of community, but also the grounds for division.”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sz="3000" dirty="0"/>
              <a:t>Thompson (2011; 38)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32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6000 languages currently in use</a:t>
            </a:r>
          </a:p>
          <a:p>
            <a:endParaRPr lang="en-GB" sz="3600" dirty="0"/>
          </a:p>
          <a:p>
            <a:r>
              <a:rPr lang="en-GB" sz="3600" dirty="0"/>
              <a:t>Many more dialects or sub forms</a:t>
            </a:r>
          </a:p>
          <a:p>
            <a:endParaRPr lang="en-GB" sz="3600" dirty="0"/>
          </a:p>
          <a:p>
            <a:r>
              <a:rPr lang="en-GB" sz="3600" dirty="0"/>
              <a:t>Often people who are communicating in the same language find it difficult to understand one another. [40]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33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064" y="762000"/>
            <a:ext cx="8077200" cy="5486400"/>
          </a:xfrm>
        </p:spPr>
        <p:txBody>
          <a:bodyPr>
            <a:noAutofit/>
          </a:bodyPr>
          <a:lstStyle/>
          <a:p>
            <a:r>
              <a:rPr lang="en-GB" sz="3600" dirty="0"/>
              <a:t>English is not a single homogenous entity but a multi-faceted incredibly diverse and complicated language</a:t>
            </a:r>
          </a:p>
          <a:p>
            <a:r>
              <a:rPr lang="en-GB" sz="3600" dirty="0"/>
              <a:t>Think of the differences between Cockneys, Geordies, </a:t>
            </a:r>
            <a:r>
              <a:rPr lang="en-GB" sz="3600" dirty="0" err="1"/>
              <a:t>Scousers</a:t>
            </a:r>
            <a:r>
              <a:rPr lang="en-GB" sz="3600" dirty="0"/>
              <a:t>, Scottish, Irish and of course the Welsh</a:t>
            </a:r>
          </a:p>
          <a:p>
            <a:r>
              <a:rPr lang="en-GB" sz="3600" dirty="0"/>
              <a:t>Our language differs quite remarkably even at a very local level … Swansea ‘Jacks’ and Llanelli ‘Turks’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34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305800" cy="4906963"/>
          </a:xfrm>
        </p:spPr>
        <p:txBody>
          <a:bodyPr>
            <a:noAutofit/>
          </a:bodyPr>
          <a:lstStyle/>
          <a:p>
            <a:r>
              <a:rPr lang="en-GB" sz="3600" dirty="0"/>
              <a:t>Does it make sense to talk of better or worse English depending on where you are form and how you speak?</a:t>
            </a:r>
          </a:p>
          <a:p>
            <a:r>
              <a:rPr lang="en-GB" sz="3600" dirty="0"/>
              <a:t>Certain accents can be taken to indicate a low level of intelligence (Thompson 2011: 50)</a:t>
            </a:r>
          </a:p>
          <a:p>
            <a:r>
              <a:rPr lang="en-GB" sz="3600" dirty="0"/>
              <a:t>Is Received Pronunciation or Oxford English preferable to regional accents?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35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28600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/>
              <a:t>The way we write differs quite dramatically from the way we actually speak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36</a:t>
            </a:fld>
            <a:endParaRPr lang="en-US"/>
          </a:p>
        </p:txBody>
      </p:sp>
      <p:pic>
        <p:nvPicPr>
          <p:cNvPr id="5" name="Picture 4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5056" y="1371600"/>
            <a:ext cx="8091744" cy="4562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pPr>
              <a:buNone/>
            </a:pPr>
            <a:r>
              <a:rPr lang="en-GB" dirty="0"/>
              <a:t>	</a:t>
            </a:r>
            <a:r>
              <a:rPr lang="en-GB" sz="4400" dirty="0"/>
              <a:t>For example, how does Swansea ‘sound’ if you write it down phonetically i.e. paying attention to the actual sounds?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37</a:t>
            </a:fld>
            <a:endParaRPr lang="en-US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34962"/>
          </a:xfrm>
        </p:spPr>
        <p:txBody>
          <a:bodyPr>
            <a:normAutofit fontScale="90000"/>
          </a:bodyPr>
          <a:lstStyle/>
          <a:p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457200" y="990600"/>
            <a:ext cx="4040188" cy="639762"/>
          </a:xfrm>
        </p:spPr>
        <p:txBody>
          <a:bodyPr>
            <a:noAutofit/>
          </a:bodyPr>
          <a:lstStyle/>
          <a:p>
            <a:r>
              <a:rPr lang="en-GB" sz="4000" dirty="0"/>
              <a:t>Oxford English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457200" y="1600200"/>
            <a:ext cx="4343400" cy="4525963"/>
          </a:xfrm>
        </p:spPr>
        <p:txBody>
          <a:bodyPr>
            <a:normAutofit/>
          </a:bodyPr>
          <a:lstStyle/>
          <a:p>
            <a:r>
              <a:rPr lang="en-GB" sz="3600" dirty="0"/>
              <a:t>House</a:t>
            </a:r>
          </a:p>
          <a:p>
            <a:r>
              <a:rPr lang="en-GB" sz="3600" dirty="0"/>
              <a:t>Ear</a:t>
            </a:r>
          </a:p>
          <a:p>
            <a:r>
              <a:rPr lang="en-GB" sz="3600" dirty="0"/>
              <a:t>Here</a:t>
            </a:r>
          </a:p>
          <a:p>
            <a:r>
              <a:rPr lang="en-GB" sz="3600" dirty="0"/>
              <a:t>What is that?</a:t>
            </a:r>
          </a:p>
          <a:p>
            <a:r>
              <a:rPr lang="en-GB" sz="3600" dirty="0"/>
              <a:t>You</a:t>
            </a:r>
          </a:p>
          <a:p>
            <a:r>
              <a:rPr lang="en-GB" sz="3600" dirty="0"/>
              <a:t>What is the matter?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>
          <a:xfrm>
            <a:off x="4648200" y="990600"/>
            <a:ext cx="4041775" cy="639762"/>
          </a:xfrm>
        </p:spPr>
        <p:txBody>
          <a:bodyPr>
            <a:noAutofit/>
          </a:bodyPr>
          <a:lstStyle/>
          <a:p>
            <a:r>
              <a:rPr lang="en-GB" sz="4000" dirty="0"/>
              <a:t>Swansea English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>
          <a:xfrm>
            <a:off x="5181600" y="1524000"/>
            <a:ext cx="3505200" cy="4602163"/>
          </a:xfrm>
        </p:spPr>
        <p:txBody>
          <a:bodyPr>
            <a:normAutofit/>
          </a:bodyPr>
          <a:lstStyle/>
          <a:p>
            <a:r>
              <a:rPr lang="en-GB" sz="3600" dirty="0" err="1"/>
              <a:t>Owss</a:t>
            </a:r>
            <a:endParaRPr lang="en-GB" sz="3600" dirty="0"/>
          </a:p>
          <a:p>
            <a:r>
              <a:rPr lang="en-GB" sz="3600"/>
              <a:t>Yur</a:t>
            </a:r>
            <a:endParaRPr lang="en-GB" sz="3600" dirty="0"/>
          </a:p>
          <a:p>
            <a:r>
              <a:rPr lang="en-GB" sz="3600" dirty="0" err="1"/>
              <a:t>Yur</a:t>
            </a:r>
            <a:r>
              <a:rPr lang="en-GB" sz="3600" dirty="0"/>
              <a:t> or </a:t>
            </a:r>
            <a:r>
              <a:rPr lang="en-GB" sz="3600" dirty="0" err="1"/>
              <a:t>Yuh</a:t>
            </a:r>
            <a:endParaRPr lang="en-GB" sz="3600" dirty="0"/>
          </a:p>
          <a:p>
            <a:r>
              <a:rPr lang="en-GB" sz="3600" dirty="0" err="1"/>
              <a:t>Wassat</a:t>
            </a:r>
            <a:endParaRPr lang="en-GB" sz="3600" dirty="0"/>
          </a:p>
          <a:p>
            <a:r>
              <a:rPr lang="en-GB" sz="3600" dirty="0"/>
              <a:t>Ewe</a:t>
            </a:r>
          </a:p>
          <a:p>
            <a:r>
              <a:rPr lang="en-GB" sz="3600" dirty="0" err="1"/>
              <a:t>Wossamarra</a:t>
            </a:r>
            <a:r>
              <a:rPr lang="en-GB" sz="3600" dirty="0"/>
              <a:t>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38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7" grpId="0" uiExpand="1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3"/>
          <p:cNvSpPr>
            <a:spLocks noGrp="1"/>
          </p:cNvSpPr>
          <p:nvPr>
            <p:ph type="title"/>
          </p:nvPr>
        </p:nvSpPr>
        <p:spPr>
          <a:xfrm>
            <a:off x="684213" y="2276475"/>
            <a:ext cx="7772400" cy="11430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extLst>
      <p:ext uri="{BB962C8B-B14F-4D97-AF65-F5344CB8AC3E}">
        <p14:creationId xmlns:p14="http://schemas.microsoft.com/office/powerpoint/2010/main" val="375182852"/>
      </p:ext>
    </p:extLst>
  </p:cSld>
  <p:clrMapOvr>
    <a:masterClrMapping/>
  </p:clrMapOvr>
  <p:transition spd="slow" advTm="3351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1" name="Rectangle 5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9138"/>
            <a:ext cx="8497887" cy="3887787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;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Doorjums</a:t>
            </a:r>
            <a:r>
              <a:rPr lang="en-GB" altLang="en-US" sz="3600" dirty="0">
                <a:latin typeface="Comic Sans MS" pitchFamily="66" charset="0"/>
              </a:rPr>
              <a:t>, toff </a:t>
            </a:r>
            <a:r>
              <a:rPr lang="en-GB" altLang="en-US" sz="3600" dirty="0" err="1">
                <a:latin typeface="Comic Sans MS" pitchFamily="66" charset="0"/>
              </a:rPr>
              <a:t>yapples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dirty="0" err="1">
                <a:latin typeface="Comic Sans MS" pitchFamily="66" charset="0"/>
              </a:rPr>
              <a:t>goalfish</a:t>
            </a:r>
            <a:r>
              <a:rPr lang="en-GB" altLang="en-US" sz="3600" dirty="0">
                <a:latin typeface="Comic Sans MS" pitchFamily="66" charset="0"/>
              </a:rPr>
              <a:t>. Lie </a:t>
            </a:r>
            <a:r>
              <a:rPr lang="en-GB" altLang="en-US" sz="3600" dirty="0" err="1">
                <a:latin typeface="Comic Sans MS" pitchFamily="66" charset="0"/>
              </a:rPr>
              <a:t>Kytowld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</a:t>
            </a:r>
            <a:r>
              <a:rPr lang="en-GB" altLang="en-US" sz="3600" dirty="0" err="1">
                <a:latin typeface="Comic Sans MS" pitchFamily="66" charset="0"/>
              </a:rPr>
              <a:t>Barevully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307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021560888"/>
      </p:ext>
    </p:extLst>
  </p:cSld>
  <p:clrMapOvr>
    <a:masterClrMapping/>
  </p:clrMapOvr>
  <p:transition spd="slow" advTm="1726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1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1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41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01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468313" y="1981200"/>
            <a:ext cx="8424862" cy="3679825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Z’krap</a:t>
            </a:r>
            <a:r>
              <a:rPr lang="en-GB" altLang="en-US" sz="3600" dirty="0">
                <a:latin typeface="Comic Sans MS" pitchFamily="66" charset="0"/>
              </a:rPr>
              <a:t>. </a:t>
            </a:r>
            <a:r>
              <a:rPr lang="en-GB" altLang="en-US" sz="3600" dirty="0" err="1">
                <a:latin typeface="Comic Sans MS" pitchFamily="66" charset="0"/>
              </a:rPr>
              <a:t>Unwenchy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weargnome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twavver</a:t>
            </a:r>
            <a:r>
              <a:rPr lang="en-GB" altLang="en-US" sz="3600" dirty="0">
                <a:latin typeface="Comic Sans MS" pitchFamily="66" charset="0"/>
              </a:rPr>
              <a:t>-tee,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Try </a:t>
            </a:r>
            <a:r>
              <a:rPr lang="en-GB" altLang="en-US" sz="3600" dirty="0" err="1">
                <a:latin typeface="Comic Sans MS" pitchFamily="66" charset="0"/>
              </a:rPr>
              <a:t>duhWallsuz</a:t>
            </a:r>
            <a:r>
              <a:rPr lang="en-GB" altLang="en-US" sz="3600" dirty="0">
                <a:latin typeface="Comic Sans MS" pitchFamily="66" charset="0"/>
              </a:rPr>
              <a:t>. Brill! </a:t>
            </a:r>
            <a:r>
              <a:rPr lang="en-GB" altLang="en-US" sz="3600" dirty="0" err="1">
                <a:latin typeface="Comic Sans MS" pitchFamily="66" charset="0"/>
              </a:rPr>
              <a:t>Addter</a:t>
            </a:r>
            <a:r>
              <a:rPr lang="en-GB" altLang="en-US" sz="3600" dirty="0">
                <a:latin typeface="Comic Sans MS" pitchFamily="66" charset="0"/>
              </a:rPr>
              <a:t>-reel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493671650"/>
      </p:ext>
    </p:extLst>
  </p:cSld>
  <p:clrMapOvr>
    <a:masterClrMapping/>
  </p:clrMapOvr>
  <p:transition spd="slow" advTm="1463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497887" cy="41148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Ease </a:t>
            </a:r>
            <a:r>
              <a:rPr lang="en-GB" altLang="en-US" sz="3600" dirty="0" err="1">
                <a:latin typeface="Comic Sans MS" pitchFamily="66" charset="0"/>
              </a:rPr>
              <a:t>werkinnerWallsuz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awlnite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wunny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IssgeezerKev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eyesoreAir</a:t>
            </a:r>
            <a:r>
              <a:rPr lang="en-GB" altLang="en-US" sz="3600" dirty="0">
                <a:latin typeface="Comic Sans MS" pitchFamily="66" charset="0"/>
              </a:rPr>
              <a:t>. Ease reel </a:t>
            </a:r>
            <a:r>
              <a:rPr lang="en-GB" altLang="en-US" sz="3600" dirty="0" err="1">
                <a:latin typeface="Comic Sans MS" pitchFamily="66" charset="0"/>
              </a:rPr>
              <a:t>ye’owld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84391852"/>
      </p:ext>
    </p:extLst>
  </p:cSld>
  <p:clrMapOvr>
    <a:masterClrMapping/>
  </p:clrMapOvr>
  <p:transition spd="slow" advTm="13577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395288" y="1981200"/>
            <a:ext cx="8208962" cy="3176588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WenairwuzzerwindblowininoffaSee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Izzreelynoblin</a:t>
            </a:r>
            <a:r>
              <a:rPr lang="en-GB" altLang="en-US" sz="3600" dirty="0">
                <a:latin typeface="Comic Sans MS" pitchFamily="66" charset="0"/>
              </a:rPr>
              <a:t> … </a:t>
            </a:r>
            <a:r>
              <a:rPr lang="en-GB" altLang="en-US" sz="3600" dirty="0" err="1">
                <a:latin typeface="Comic Sans MS" pitchFamily="66" charset="0"/>
              </a:rPr>
              <a:t>Jeezus</a:t>
            </a:r>
            <a:r>
              <a:rPr lang="en-GB" altLang="en-US" sz="3600" dirty="0">
                <a:latin typeface="Comic Sans MS" pitchFamily="66" charset="0"/>
              </a:rPr>
              <a:t>, </a:t>
            </a:r>
            <a:r>
              <a:rPr lang="en-GB" altLang="en-US" sz="3600" i="1" dirty="0" err="1">
                <a:latin typeface="Comic Sans MS" pitchFamily="66" charset="0"/>
              </a:rPr>
              <a:t>cors</a:t>
            </a:r>
            <a:r>
              <a:rPr lang="en-GB" altLang="en-US" sz="3600" i="1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eyezcold</a:t>
            </a:r>
            <a:r>
              <a:rPr lang="en-GB" altLang="en-US" sz="3600" dirty="0">
                <a:latin typeface="Comic Sans MS" pitchFamily="66" charset="0"/>
              </a:rPr>
              <a:t>-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wuz-honourCaw-munlarzSatdee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3929356045"/>
      </p:ext>
    </p:extLst>
  </p:cSld>
  <p:clrMapOvr>
    <a:masterClrMapping/>
  </p:clrMapOvr>
  <p:transition spd="slow" advTm="1342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981200"/>
            <a:ext cx="8135938" cy="3463925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Caw-</a:t>
            </a:r>
            <a:r>
              <a:rPr lang="en-GB" altLang="en-US" sz="3600" dirty="0" err="1">
                <a:latin typeface="Comic Sans MS" pitchFamily="66" charset="0"/>
              </a:rPr>
              <a:t>munfuhkinfreezin</a:t>
            </a:r>
            <a:r>
              <a:rPr lang="en-GB" altLang="en-US" sz="3600" dirty="0">
                <a:latin typeface="Comic Sans MS" pitchFamily="66" charset="0"/>
              </a:rPr>
              <a:t>! … Ease </a:t>
            </a:r>
            <a:r>
              <a:rPr lang="en-GB" altLang="en-US" sz="3600" dirty="0" err="1">
                <a:latin typeface="Comic Sans MS" pitchFamily="66" charset="0"/>
              </a:rPr>
              <a:t>twennyfree</a:t>
            </a:r>
            <a:r>
              <a:rPr lang="en-GB" altLang="en-US" sz="3600" dirty="0">
                <a:latin typeface="Comic Sans MS" pitchFamily="66" charset="0"/>
              </a:rPr>
              <a:t>,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Kev: why </a:t>
            </a:r>
            <a:r>
              <a:rPr lang="en-GB" altLang="en-US" sz="3600" dirty="0" err="1">
                <a:latin typeface="Comic Sans MS" pitchFamily="66" charset="0"/>
              </a:rPr>
              <a:t>tandzAnna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chaymaydoubter</a:t>
            </a:r>
            <a:r>
              <a:rPr lang="en-GB" altLang="en-US" sz="3600" dirty="0">
                <a:latin typeface="Comic Sans MS" pitchFamily="66" charset="0"/>
              </a:rPr>
              <a:t>-gold.</a:t>
            </a:r>
          </a:p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</p:txBody>
      </p:sp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819931154"/>
      </p:ext>
    </p:extLst>
  </p:cSld>
  <p:clrMapOvr>
    <a:masterClrMapping/>
  </p:clrMapOvr>
  <p:transition spd="slow" advTm="14643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2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92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92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9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Rectangle 3"/>
          <p:cNvSpPr>
            <a:spLocks noGrp="1" noChangeArrowheads="1"/>
          </p:cNvSpPr>
          <p:nvPr>
            <p:ph sz="quarter" idx="13"/>
          </p:nvPr>
        </p:nvSpPr>
        <p:spPr>
          <a:xfrm>
            <a:off x="539750" y="1700213"/>
            <a:ext cx="8175625" cy="4800600"/>
          </a:xfrm>
        </p:spPr>
        <p:txBody>
          <a:bodyPr/>
          <a:lstStyle/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endParaRPr lang="en-GB" altLang="en-US" sz="14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Kev </a:t>
            </a:r>
            <a:r>
              <a:rPr lang="en-GB" altLang="en-US" sz="3600" dirty="0" err="1">
                <a:latin typeface="Comic Sans MS" pitchFamily="66" charset="0"/>
              </a:rPr>
              <a:t>addsmak</a:t>
            </a:r>
            <a:r>
              <a:rPr lang="en-GB" altLang="en-US" sz="3600" dirty="0">
                <a:latin typeface="Comic Sans MS" pitchFamily="66" charset="0"/>
              </a:rPr>
              <a:t> (</a:t>
            </a:r>
            <a:r>
              <a:rPr lang="en-GB" altLang="en-US" sz="3600" dirty="0" err="1">
                <a:latin typeface="Comic Sans MS" pitchFamily="66" charset="0"/>
              </a:rPr>
              <a:t>whytes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tuf</a:t>
            </a:r>
            <a:r>
              <a:rPr lang="en-GB" altLang="en-US" sz="3600" dirty="0">
                <a:latin typeface="Comic Sans MS" pitchFamily="66" charset="0"/>
              </a:rPr>
              <a:t>) </a:t>
            </a:r>
            <a:r>
              <a:rPr lang="en-GB" altLang="en-US" sz="3600" dirty="0" err="1">
                <a:latin typeface="Comic Sans MS" pitchFamily="66" charset="0"/>
              </a:rPr>
              <a:t>asswaddyshowdme</a:t>
            </a:r>
            <a:endParaRPr lang="en-GB" altLang="en-US" sz="3600" dirty="0">
              <a:latin typeface="Comic Sans MS" pitchFamily="66" charset="0"/>
            </a:endParaRP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Om-eye-life! </a:t>
            </a:r>
            <a:r>
              <a:rPr lang="en-GB" altLang="en-US" sz="3600" dirty="0" err="1">
                <a:latin typeface="Comic Sans MS" pitchFamily="66" charset="0"/>
              </a:rPr>
              <a:t>Sed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easegonergerrit</a:t>
            </a:r>
            <a:r>
              <a:rPr lang="en-GB" altLang="en-US" sz="3600" dirty="0">
                <a:latin typeface="Comic Sans MS" pitchFamily="66" charset="0"/>
              </a:rPr>
              <a:t> souled.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 err="1">
                <a:latin typeface="Comic Sans MS" pitchFamily="66" charset="0"/>
              </a:rPr>
              <a:t>IssFair</a:t>
            </a:r>
            <a:r>
              <a:rPr lang="en-GB" altLang="en-US" sz="3600" dirty="0">
                <a:latin typeface="Comic Sans MS" pitchFamily="66" charset="0"/>
              </a:rPr>
              <a:t> </a:t>
            </a:r>
            <a:r>
              <a:rPr lang="en-GB" altLang="en-US" sz="3600" dirty="0" err="1">
                <a:latin typeface="Comic Sans MS" pitchFamily="66" charset="0"/>
              </a:rPr>
              <a:t>wuz-honourCaw-mularzSatdee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sz="3600" dirty="0">
                <a:latin typeface="Comic Sans MS" pitchFamily="66" charset="0"/>
              </a:rPr>
              <a:t>Wee </a:t>
            </a:r>
            <a:r>
              <a:rPr lang="en-GB" altLang="en-US" sz="3600" dirty="0" err="1">
                <a:latin typeface="Comic Sans MS" pitchFamily="66" charset="0"/>
              </a:rPr>
              <a:t>wenhonourGhosetrayn</a:t>
            </a:r>
            <a:r>
              <a:rPr lang="en-GB" altLang="en-US" sz="3600" dirty="0">
                <a:latin typeface="Comic Sans MS" pitchFamily="66" charset="0"/>
              </a:rPr>
              <a:t>, mean Bare </a:t>
            </a:r>
            <a:r>
              <a:rPr lang="en-GB" altLang="en-US" sz="3600" dirty="0" err="1">
                <a:latin typeface="Comic Sans MS" pitchFamily="66" charset="0"/>
              </a:rPr>
              <a:t>vully</a:t>
            </a:r>
            <a:r>
              <a:rPr lang="en-GB" altLang="en-US" sz="3600" dirty="0">
                <a:latin typeface="Comic Sans MS" pitchFamily="66" charset="0"/>
              </a:rPr>
              <a:t>.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Stephen Knight, Times Literary Supplement</a:t>
            </a:r>
          </a:p>
          <a:p>
            <a:pPr algn="r" eaLnBrk="1" fontAlgn="auto" hangingPunct="1">
              <a:lnSpc>
                <a:spcPct val="80000"/>
              </a:lnSpc>
              <a:spcAft>
                <a:spcPts val="0"/>
              </a:spcAft>
              <a:defRPr/>
            </a:pPr>
            <a:r>
              <a:rPr lang="en-GB" altLang="en-US" dirty="0">
                <a:latin typeface="Comic Sans MS" pitchFamily="66" charset="0"/>
              </a:rPr>
              <a:t>27</a:t>
            </a:r>
            <a:r>
              <a:rPr lang="en-GB" altLang="en-US" baseline="30000" dirty="0">
                <a:latin typeface="Comic Sans MS" pitchFamily="66" charset="0"/>
              </a:rPr>
              <a:t>th</a:t>
            </a:r>
            <a:r>
              <a:rPr lang="en-GB" altLang="en-US" dirty="0">
                <a:latin typeface="Comic Sans MS" pitchFamily="66" charset="0"/>
              </a:rPr>
              <a:t> March 1987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 i="1">
                <a:solidFill>
                  <a:schemeClr val="bg1">
                    <a:lumMod val="75000"/>
                    <a:lumOff val="25000"/>
                  </a:schemeClr>
                </a:solidFill>
              </a:rPr>
              <a:t>The Heart of Saturday Night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781274076"/>
      </p:ext>
    </p:extLst>
  </p:cSld>
  <p:clrMapOvr>
    <a:masterClrMapping/>
  </p:clrMapOvr>
  <p:transition spd="slow" advTm="33849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92913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2BE72-5500-4A7D-B19F-958356285B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AC8AC6-366A-4E21-B8B0-C4BD66EE8F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742950" indent="-742950">
              <a:buFont typeface="+mj-lt"/>
              <a:buAutoNum type="arabicPeriod"/>
            </a:pPr>
            <a:r>
              <a:rPr lang="en-GB" sz="3600" dirty="0"/>
              <a:t>Influence and persuasion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Speech and conversation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Speaking and listening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Blocks to listening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Paralanguage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Nonverbal communication</a:t>
            </a:r>
          </a:p>
          <a:p>
            <a:pPr marL="742950" indent="-742950">
              <a:buFont typeface="+mj-lt"/>
              <a:buAutoNum type="arabicPeriod"/>
            </a:pPr>
            <a:r>
              <a:rPr lang="en-GB" sz="3600" dirty="0"/>
              <a:t>Context and culture</a:t>
            </a:r>
          </a:p>
          <a:p>
            <a:pPr marL="742950" indent="-742950">
              <a:buFont typeface="+mj-lt"/>
              <a:buAutoNum type="arabicPeriod"/>
            </a:pPr>
            <a:endParaRPr lang="en-GB" sz="3600" dirty="0"/>
          </a:p>
          <a:p>
            <a:pPr marL="742950" indent="-742950">
              <a:buFont typeface="+mj-lt"/>
              <a:buAutoNum type="arabicPeriod"/>
            </a:pPr>
            <a:endParaRPr lang="en-GB" sz="3600" dirty="0"/>
          </a:p>
          <a:p>
            <a:pPr marL="742950" indent="-742950">
              <a:buFont typeface="+mj-lt"/>
              <a:buAutoNum type="arabicPeriod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FA38F57-A50D-49F4-BDA0-05133F76E8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47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2883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en-GB" dirty="0"/>
              <a:t>Key words (p43-45)</a:t>
            </a:r>
          </a:p>
        </p:txBody>
      </p:sp>
      <p:sp>
        <p:nvSpPr>
          <p:cNvPr id="3075" name="Content Placeholder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4830763"/>
          </a:xfrm>
        </p:spPr>
        <p:txBody>
          <a:bodyPr/>
          <a:lstStyle/>
          <a:p>
            <a:pPr eaLnBrk="1" hangingPunct="1"/>
            <a:r>
              <a:rPr lang="en-GB" b="1" dirty="0"/>
              <a:t>Syntax</a:t>
            </a:r>
            <a:r>
              <a:rPr lang="en-GB" dirty="0"/>
              <a:t> – rules which govern how we can use language (‘Who is the boss: but not ‘who boss is the?’)</a:t>
            </a:r>
          </a:p>
          <a:p>
            <a:pPr eaLnBrk="1" hangingPunct="1"/>
            <a:r>
              <a:rPr lang="en-GB" b="1" dirty="0"/>
              <a:t>Phonetics </a:t>
            </a:r>
            <a:r>
              <a:rPr lang="en-GB" dirty="0"/>
              <a:t>- pronunciation</a:t>
            </a:r>
          </a:p>
          <a:p>
            <a:pPr eaLnBrk="1" hangingPunct="1"/>
            <a:r>
              <a:rPr lang="en-GB" b="1" dirty="0"/>
              <a:t>Morphology</a:t>
            </a:r>
            <a:r>
              <a:rPr lang="en-GB" dirty="0"/>
              <a:t> – how parts of words are combined to make whole words</a:t>
            </a:r>
          </a:p>
          <a:p>
            <a:pPr lvl="0" eaLnBrk="1" hangingPunct="1"/>
            <a:r>
              <a:rPr lang="en-GB" b="1" dirty="0">
                <a:solidFill>
                  <a:prstClr val="black"/>
                </a:solidFill>
              </a:rPr>
              <a:t>Semantics</a:t>
            </a:r>
            <a:r>
              <a:rPr lang="en-GB" dirty="0">
                <a:solidFill>
                  <a:prstClr val="black"/>
                </a:solidFill>
              </a:rPr>
              <a:t> – meaning. </a:t>
            </a:r>
          </a:p>
          <a:p>
            <a:pPr lvl="0" eaLnBrk="1" hangingPunct="1"/>
            <a:r>
              <a:rPr lang="en-GB" b="1" dirty="0">
                <a:solidFill>
                  <a:prstClr val="black"/>
                </a:solidFill>
              </a:rPr>
              <a:t>Pragmatics</a:t>
            </a:r>
            <a:r>
              <a:rPr lang="en-GB" dirty="0">
                <a:solidFill>
                  <a:prstClr val="black"/>
                </a:solidFill>
              </a:rPr>
              <a:t> – how language is used in everyday social situations</a:t>
            </a:r>
          </a:p>
          <a:p>
            <a:pPr eaLnBrk="1" hangingPunct="1"/>
            <a:endParaRPr lang="en-GB" dirty="0"/>
          </a:p>
          <a:p>
            <a:pPr eaLnBrk="1" hangingPunct="1">
              <a:buFont typeface="Arial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5A71C2C-FD63-4D43-8E28-588E5BD0797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45369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Influence and persuasion  (p 60)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/>
              <a:t>Communication involves communicating not only information but also a relationship</a:t>
            </a:r>
          </a:p>
          <a:p>
            <a:pPr eaLnBrk="1" hangingPunct="1"/>
            <a:r>
              <a:rPr lang="en-GB"/>
              <a:t> In language too-when we speak or write we are not simply conveying information but also  engaging in the use of power within one or more relationships</a:t>
            </a:r>
          </a:p>
          <a:p>
            <a:pPr eaLnBrk="1" hangingPunct="1"/>
            <a:r>
              <a:rPr lang="en-GB"/>
              <a:t>We often try to influence or persuade others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65E24E8-4B23-44BB-A3A9-CF46F7F594F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49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127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1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Speech and conversation (p 87)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idx="1"/>
          </p:nvPr>
        </p:nvSpPr>
        <p:spPr>
          <a:xfrm>
            <a:off x="609600" y="1295400"/>
            <a:ext cx="8229600" cy="4830763"/>
          </a:xfrm>
        </p:spPr>
        <p:txBody>
          <a:bodyPr/>
          <a:lstStyle/>
          <a:p>
            <a:r>
              <a:rPr lang="en-GB"/>
              <a:t>Context is very important</a:t>
            </a:r>
          </a:p>
          <a:p>
            <a:r>
              <a:rPr lang="en-GB"/>
              <a:t>“How are you?” at a hospital bedside</a:t>
            </a:r>
          </a:p>
          <a:p>
            <a:r>
              <a:rPr lang="en-GB"/>
              <a:t> “How are you?” when you see someone on the street</a:t>
            </a:r>
          </a:p>
          <a:p>
            <a:r>
              <a:rPr lang="en-GB"/>
              <a:t> Think of particular contexts</a:t>
            </a:r>
          </a:p>
          <a:p>
            <a:r>
              <a:rPr lang="en-GB"/>
              <a:t> How do you communicate in different situations?</a:t>
            </a:r>
          </a:p>
          <a:p>
            <a:r>
              <a:rPr lang="en-GB"/>
              <a:t>How do you approach these situations? How do you feel?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7043938-1754-45E2-9ACE-DBBA8995DDD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353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614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Speaking and listening (p 88)</a:t>
            </a:r>
          </a:p>
        </p:txBody>
      </p:sp>
      <p:sp>
        <p:nvSpPr>
          <p:cNvPr id="717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dirty="0"/>
              <a:t>Formal interviews</a:t>
            </a:r>
          </a:p>
          <a:p>
            <a:pPr eaLnBrk="1" hangingPunct="1"/>
            <a:r>
              <a:rPr lang="en-GB" dirty="0"/>
              <a:t> Ritualised greetings (the weather!)</a:t>
            </a:r>
          </a:p>
          <a:p>
            <a:pPr eaLnBrk="1" hangingPunct="1"/>
            <a:r>
              <a:rPr lang="en-GB" dirty="0"/>
              <a:t> Transactions (ordering drinks at a pub)</a:t>
            </a:r>
          </a:p>
          <a:p>
            <a:pPr eaLnBrk="1" hangingPunct="1"/>
            <a:r>
              <a:rPr lang="en-GB" dirty="0"/>
              <a:t> Tutorials</a:t>
            </a:r>
          </a:p>
          <a:p>
            <a:pPr eaLnBrk="1" hangingPunct="1"/>
            <a:r>
              <a:rPr lang="en-GB" dirty="0"/>
              <a:t> Arguments</a:t>
            </a:r>
          </a:p>
          <a:p>
            <a:pPr eaLnBrk="1" hangingPunct="1"/>
            <a:r>
              <a:rPr lang="en-GB" dirty="0"/>
              <a:t> Chat-up lines </a:t>
            </a:r>
          </a:p>
          <a:p>
            <a:pPr eaLnBrk="1" hangingPunct="1"/>
            <a:r>
              <a:rPr lang="en-GB" dirty="0"/>
              <a:t>Social chit chat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8D5B3F-4C5D-4865-85FF-3F476AA03DE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99440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/>
              <a:t>Feedback</a:t>
            </a:r>
          </a:p>
        </p:txBody>
      </p:sp>
      <p:sp>
        <p:nvSpPr>
          <p:cNvPr id="8195" name="Content Placeholder 2"/>
          <p:cNvSpPr>
            <a:spLocks noGrp="1"/>
          </p:cNvSpPr>
          <p:nvPr>
            <p:ph idx="1"/>
          </p:nvPr>
        </p:nvSpPr>
        <p:spPr>
          <a:xfrm>
            <a:off x="533400" y="1143000"/>
            <a:ext cx="8229600" cy="4525963"/>
          </a:xfrm>
        </p:spPr>
        <p:txBody>
          <a:bodyPr/>
          <a:lstStyle/>
          <a:p>
            <a:pPr eaLnBrk="1" hangingPunct="1"/>
            <a:r>
              <a:rPr lang="en-GB" dirty="0"/>
              <a:t>You transmit and there is a response</a:t>
            </a:r>
          </a:p>
          <a:p>
            <a:pPr eaLnBrk="1" hangingPunct="1"/>
            <a:r>
              <a:rPr lang="en-GB" dirty="0"/>
              <a:t> You say something or you respond</a:t>
            </a:r>
          </a:p>
          <a:p>
            <a:pPr eaLnBrk="1" hangingPunct="1"/>
            <a:r>
              <a:rPr lang="en-GB" dirty="0"/>
              <a:t> Re. Fiske (1990) – we adjust our messages accordingly</a:t>
            </a:r>
          </a:p>
          <a:p>
            <a:pPr eaLnBrk="1" hangingPunct="1"/>
            <a:r>
              <a:rPr lang="en-GB" dirty="0"/>
              <a:t> The receiver feels involved</a:t>
            </a:r>
          </a:p>
          <a:p>
            <a:pPr eaLnBrk="1" hangingPunct="1"/>
            <a:r>
              <a:rPr lang="en-GB" dirty="0"/>
              <a:t> We play ping pong with words</a:t>
            </a:r>
          </a:p>
          <a:p>
            <a:pPr eaLnBrk="1" hangingPunct="1"/>
            <a:r>
              <a:rPr lang="en-GB" dirty="0"/>
              <a:t>More likely to accept messages if we are listened to</a:t>
            </a:r>
          </a:p>
          <a:p>
            <a:pPr eaLnBrk="1" hangingPunct="1"/>
            <a:r>
              <a:rPr lang="en-GB" dirty="0"/>
              <a:t>Frustration if unable to express a response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BEE1893-0A08-411D-B696-129073287AC8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39791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1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1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1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19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19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19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Listening (p97)  re. Mckay (1995)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457200" y="1828800"/>
            <a:ext cx="8153400" cy="3352800"/>
          </a:xfrm>
          <a:solidFill>
            <a:srgbClr val="FFFF00"/>
          </a:solidFill>
          <a:ln w="38100"/>
        </p:spPr>
        <p:txBody>
          <a:bodyPr/>
          <a:lstStyle/>
          <a:p>
            <a:pPr marL="0" indent="0" algn="ctr">
              <a:buNone/>
            </a:pPr>
            <a:r>
              <a:rPr lang="en-GB" sz="4800" dirty="0"/>
              <a:t>“We cannot expect to be successful in our attempts to communicate if we are not able to listen effectively.”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314C93-2E17-4E89-A94E-FF7D2C08C6B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9543505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76200" y="274638"/>
            <a:ext cx="8915400" cy="1143000"/>
          </a:xfrm>
        </p:spPr>
        <p:txBody>
          <a:bodyPr/>
          <a:lstStyle/>
          <a:p>
            <a:r>
              <a:rPr lang="en-GB" sz="4000" dirty="0"/>
              <a:t>Mackay’s 12 ‘Blocks’ to Effective Listening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2667000" y="1524000"/>
            <a:ext cx="3657600" cy="4830763"/>
          </a:xfrm>
        </p:spPr>
        <p:txBody>
          <a:bodyPr/>
          <a:lstStyle/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Comparing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Mind reading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Rehearsing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Filtering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Judging</a:t>
            </a:r>
          </a:p>
          <a:p>
            <a:pPr marL="514350" indent="-514350">
              <a:buFont typeface="Calibri" pitchFamily="34" charset="0"/>
              <a:buAutoNum type="arabicPeriod"/>
            </a:pPr>
            <a:r>
              <a:rPr lang="en-GB" sz="4000" dirty="0"/>
              <a:t> Dreaming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682F7AB-80B8-4616-B265-703B05F8E38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6355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>
          <a:xfrm>
            <a:off x="228600" y="274638"/>
            <a:ext cx="8763000" cy="1143000"/>
          </a:xfrm>
        </p:spPr>
        <p:txBody>
          <a:bodyPr/>
          <a:lstStyle/>
          <a:p>
            <a:r>
              <a:rPr lang="en-GB" sz="4000" dirty="0"/>
              <a:t>Mackay’s 12 ‘Blocks’ to Effective Listening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>
          <a:xfrm>
            <a:off x="2667000" y="1600200"/>
            <a:ext cx="3886200" cy="4525963"/>
          </a:xfrm>
        </p:spPr>
        <p:txBody>
          <a:bodyPr/>
          <a:lstStyle/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Identifying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Advising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Sparring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Being right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Derailing</a:t>
            </a:r>
          </a:p>
          <a:p>
            <a:pPr marL="514350" indent="-514350">
              <a:buFont typeface="+mj-lt"/>
              <a:buAutoNum type="arabicPeriod" startAt="7"/>
            </a:pPr>
            <a:r>
              <a:rPr lang="en-GB" sz="4000" dirty="0"/>
              <a:t>Placating</a:t>
            </a:r>
          </a:p>
          <a:p>
            <a:pPr marL="514350" indent="-514350">
              <a:buFont typeface="Arial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D763A94-EDE9-4EE6-88E4-303751B66965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7062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2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2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2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 build="p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Paralanguage (p 100)</a:t>
            </a: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Various elements which accompany and amend the spoken word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Speed</a:t>
            </a:r>
            <a:r>
              <a:rPr lang="en-GB" dirty="0"/>
              <a:t>: adds extra meaning. Fast can mean excitement” slow can suggest boredom or depression</a:t>
            </a:r>
          </a:p>
          <a:p>
            <a:endParaRPr lang="en-GB" dirty="0"/>
          </a:p>
          <a:p>
            <a:r>
              <a:rPr lang="en-GB" dirty="0"/>
              <a:t> </a:t>
            </a:r>
            <a:r>
              <a:rPr lang="en-GB" b="1" dirty="0"/>
              <a:t>Tone</a:t>
            </a:r>
            <a:r>
              <a:rPr lang="en-GB" dirty="0"/>
              <a:t>: gentle or harsh. Can be musical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F112A26-BF82-44E8-B4E2-1ED7EF69884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3587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Loudness</a:t>
            </a:r>
            <a:r>
              <a:rPr lang="en-GB" dirty="0"/>
              <a:t>: Can indicate emotion like aggression or anxiety. Could be a way to calm others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/>
              <a:t>Pitch and intonation</a:t>
            </a:r>
            <a:r>
              <a:rPr lang="en-GB" dirty="0"/>
              <a:t>: How rhythms of speech rise and fan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3FE0F16-9596-479E-929A-A8579D406813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6797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38200"/>
            <a:ext cx="8229600" cy="5257800"/>
          </a:xfrm>
        </p:spPr>
        <p:txBody>
          <a:bodyPr/>
          <a:lstStyle/>
          <a:p>
            <a:r>
              <a:rPr lang="en-GB" dirty="0"/>
              <a:t>Which is the most powerful aspect of our communication with others?</a:t>
            </a:r>
            <a:br>
              <a:rPr lang="en-GB" dirty="0"/>
            </a:br>
            <a:br>
              <a:rPr lang="en-GB" dirty="0"/>
            </a:br>
            <a:r>
              <a:rPr lang="en-GB" dirty="0"/>
              <a:t>Verbal</a:t>
            </a:r>
            <a:br>
              <a:rPr lang="en-GB" dirty="0"/>
            </a:br>
            <a:r>
              <a:rPr lang="en-GB" dirty="0"/>
              <a:t>Vocal</a:t>
            </a:r>
            <a:br>
              <a:rPr lang="en-GB" dirty="0"/>
            </a:br>
            <a:r>
              <a:rPr lang="en-GB" dirty="0"/>
              <a:t>Visual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1B01BE-5EE1-4919-9115-5FE33049C9EF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89592776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59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3504" y="304800"/>
            <a:ext cx="8534400" cy="58183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8796979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609600"/>
            <a:ext cx="2438400" cy="5867400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55% of the impression we make on another person comes from non-verbal elements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38% from our way of speaking.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 7% of how someone sees us comes from what we say.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http://2.bp.blogspot.com/_BYW4anrHl_8/TJDPh0d875I/AAAAAAAAAuU/jPB19du_-HA/s1600/Mehrabian+pi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0400" y="1524000"/>
            <a:ext cx="5758956" cy="34599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4876800" y="5289153"/>
            <a:ext cx="3810000" cy="381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fontAlgn="base">
              <a:spcBef>
                <a:spcPct val="0"/>
              </a:spcBef>
              <a:spcAft>
                <a:spcPct val="0"/>
              </a:spcAft>
            </a:pPr>
            <a:r>
              <a:rPr lang="en-GB" dirty="0" err="1">
                <a:solidFill>
                  <a:prstClr val="black"/>
                </a:solidFill>
                <a:latin typeface="Arial" charset="0"/>
                <a:cs typeface="Arial" charset="0"/>
              </a:rPr>
              <a:t>Mehrabian</a:t>
            </a: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 (1971)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3200400" y="5943600"/>
            <a:ext cx="4800600" cy="36933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Contentious – words are important too!</a:t>
            </a:r>
          </a:p>
        </p:txBody>
      </p:sp>
    </p:spTree>
    <p:extLst>
      <p:ext uri="{BB962C8B-B14F-4D97-AF65-F5344CB8AC3E}">
        <p14:creationId xmlns:p14="http://schemas.microsoft.com/office/powerpoint/2010/main" val="2923258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build="p"/>
      <p:bldP spid="2" grpId="0" animBg="1"/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Nonverbal communication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3000" y="1600200"/>
            <a:ext cx="7543800" cy="4525963"/>
          </a:xfrm>
        </p:spPr>
        <p:txBody>
          <a:bodyPr/>
          <a:lstStyle/>
          <a:p>
            <a:r>
              <a:rPr lang="en-GB" dirty="0"/>
              <a:t>‘Body language’ is an often used term</a:t>
            </a:r>
          </a:p>
          <a:p>
            <a:r>
              <a:rPr lang="en-GB" dirty="0"/>
              <a:t> How do we communicate without speech?</a:t>
            </a:r>
          </a:p>
          <a:p>
            <a:pPr>
              <a:buFont typeface="Arial" charset="0"/>
              <a:buNone/>
            </a:pPr>
            <a:r>
              <a:rPr lang="en-GB" dirty="0"/>
              <a:t> </a:t>
            </a:r>
            <a:r>
              <a:rPr lang="en-GB" b="1" dirty="0"/>
              <a:t>Subdivisions</a:t>
            </a:r>
            <a:r>
              <a:rPr lang="en-GB" dirty="0"/>
              <a:t>:</a:t>
            </a:r>
          </a:p>
          <a:p>
            <a:r>
              <a:rPr lang="en-GB" dirty="0"/>
              <a:t>Facial expression</a:t>
            </a:r>
          </a:p>
          <a:p>
            <a:r>
              <a:rPr lang="en-GB" dirty="0"/>
              <a:t> Eye contact</a:t>
            </a:r>
          </a:p>
          <a:p>
            <a:r>
              <a:rPr lang="en-GB" dirty="0"/>
              <a:t> Posture</a:t>
            </a:r>
          </a:p>
          <a:p>
            <a:r>
              <a:rPr lang="en-GB" dirty="0"/>
              <a:t> Orientation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8CF0863-DFE8-47A3-A415-D2BF779818B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8716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Proximity</a:t>
            </a:r>
          </a:p>
          <a:p>
            <a:r>
              <a:rPr lang="en-GB" dirty="0"/>
              <a:t>Fine movement</a:t>
            </a:r>
          </a:p>
          <a:p>
            <a:r>
              <a:rPr lang="en-GB" dirty="0"/>
              <a:t>Gross movement</a:t>
            </a:r>
          </a:p>
          <a:p>
            <a:r>
              <a:rPr lang="en-GB" dirty="0"/>
              <a:t>Clothing and artefacts</a:t>
            </a:r>
          </a:p>
          <a:p>
            <a:endParaRPr lang="en-GB" dirty="0"/>
          </a:p>
          <a:p>
            <a:r>
              <a:rPr lang="en-GB" dirty="0"/>
              <a:t>NV communication says a lot about what’s going on in our minds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910FDDB-0B4B-4290-9BC2-52C66FACAA5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13351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http://t3.gstatic.com/images?q=tbn:ANd9GcRNBu9NPdylLs7xQOzoCFHwM23qKnY8yzmsjoEJ2f8sbygx2eC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62026" y="33250"/>
            <a:ext cx="5576974" cy="371079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6" name="Content Placeholder 14"/>
          <p:cNvSpPr>
            <a:spLocks noGrp="1"/>
          </p:cNvSpPr>
          <p:nvPr>
            <p:ph idx="1"/>
          </p:nvPr>
        </p:nvSpPr>
        <p:spPr>
          <a:xfrm>
            <a:off x="228600" y="1447799"/>
            <a:ext cx="8915400" cy="5053705"/>
          </a:xfrm>
        </p:spPr>
        <p:txBody>
          <a:bodyPr/>
          <a:lstStyle/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pPr>
              <a:buFont typeface="Arial" charset="0"/>
              <a:buNone/>
            </a:pPr>
            <a:endParaRPr lang="en-GB" dirty="0"/>
          </a:p>
          <a:p>
            <a:r>
              <a:rPr lang="en-GB" dirty="0"/>
              <a:t>Sometimes non verbal communication seems clear</a:t>
            </a:r>
          </a:p>
          <a:p>
            <a:r>
              <a:rPr lang="en-GB" dirty="0"/>
              <a:t>Do these people like each other?</a:t>
            </a:r>
          </a:p>
          <a:p>
            <a:r>
              <a:rPr lang="en-GB" dirty="0"/>
              <a:t>Are they happy or sad?</a:t>
            </a:r>
          </a:p>
          <a:p>
            <a:r>
              <a:rPr lang="en-GB" dirty="0"/>
              <a:t>What is their relationship?</a:t>
            </a: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077F6-8B02-46DD-94B7-F12EA29541B9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000337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0" y="346869"/>
            <a:ext cx="2438400" cy="4983162"/>
          </a:xfrm>
        </p:spPr>
        <p:txBody>
          <a:bodyPr/>
          <a:lstStyle/>
          <a:p>
            <a:r>
              <a:rPr lang="en-GB" dirty="0"/>
              <a:t>What does this picture tell us?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22880" y="609599"/>
            <a:ext cx="6293908" cy="47204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8152795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304800" y="877094"/>
            <a:ext cx="2514600" cy="4754562"/>
          </a:xfrm>
        </p:spPr>
        <p:txBody>
          <a:bodyPr/>
          <a:lstStyle/>
          <a:p>
            <a:r>
              <a:rPr lang="en-GB" sz="3200" dirty="0"/>
              <a:t>Midnight, close to freezing and outdoors – </a:t>
            </a: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What is she thinking?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65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77234" y="0"/>
            <a:ext cx="5144202" cy="685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837502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1" descr="C:\Users\Mike\Pictures\Photo Stream\My Photo Stream\IMG_1094.JPG"/>
          <p:cNvPicPr>
            <a:picLocks noGrp="1" noChangeAspect="1" noChangeArrowheads="1"/>
          </p:cNvPicPr>
          <p:nvPr>
            <p:ph idx="4294967295"/>
          </p:nvPr>
        </p:nvPicPr>
        <p:blipFill>
          <a:blip r:embed="rId2"/>
          <a:srcRect/>
          <a:stretch>
            <a:fillRect/>
          </a:stretch>
        </p:blipFill>
        <p:spPr>
          <a:xfrm>
            <a:off x="3886200" y="24938"/>
            <a:ext cx="5105400" cy="6783764"/>
          </a:xfrm>
          <a:noFill/>
        </p:spPr>
      </p:pic>
      <p:sp>
        <p:nvSpPr>
          <p:cNvPr id="19459" name="TextBox 6"/>
          <p:cNvSpPr txBox="1">
            <a:spLocks noChangeArrowheads="1"/>
          </p:cNvSpPr>
          <p:nvPr/>
        </p:nvSpPr>
        <p:spPr bwMode="auto">
          <a:xfrm>
            <a:off x="304800" y="1752600"/>
            <a:ext cx="3429000" cy="17543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en-GB" sz="3600" dirty="0">
                <a:solidFill>
                  <a:prstClr val="black"/>
                </a:solidFill>
                <a:latin typeface="Arial" charset="0"/>
                <a:cs typeface="Arial" charset="0"/>
              </a:rPr>
              <a:t>Is this a happy tiger or an unsure one?</a:t>
            </a: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5EC4DF0-51FB-4A0D-801F-6844BE0890D2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620535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Context and meaning (p109)</a:t>
            </a:r>
          </a:p>
        </p:txBody>
      </p:sp>
      <p:sp>
        <p:nvSpPr>
          <p:cNvPr id="2253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Identity and emotion</a:t>
            </a:r>
          </a:p>
          <a:p>
            <a:pPr marL="0" indent="0">
              <a:buNone/>
            </a:pPr>
            <a:r>
              <a:rPr lang="en-GB" dirty="0"/>
              <a:t>The way we see ourselves and how we fit into a particular situation has a direct bearing on how we communicate …</a:t>
            </a:r>
          </a:p>
          <a:p>
            <a:pPr marL="0" indent="0" algn="ctr">
              <a:buNone/>
            </a:pPr>
            <a:r>
              <a:rPr lang="en-GB" b="1" dirty="0"/>
              <a:t>Two key questions …</a:t>
            </a:r>
            <a:r>
              <a:rPr lang="en-GB" dirty="0"/>
              <a:t> </a:t>
            </a:r>
          </a:p>
          <a:p>
            <a:pPr marL="0" indent="0" algn="ctr">
              <a:buNone/>
            </a:pPr>
            <a:r>
              <a:rPr lang="en-GB" b="1" dirty="0"/>
              <a:t>Who am I? </a:t>
            </a:r>
          </a:p>
          <a:p>
            <a:pPr marL="0" indent="0" algn="ctr">
              <a:buNone/>
            </a:pPr>
            <a:r>
              <a:rPr lang="en-GB" b="1" dirty="0"/>
              <a:t>What is my role? 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D6A32B-82C1-40AF-B271-F7034C2948F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67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136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87362"/>
          </a:xfrm>
        </p:spPr>
        <p:txBody>
          <a:bodyPr/>
          <a:lstStyle/>
          <a:p>
            <a:pPr marL="571500" indent="-571500">
              <a:buFont typeface="Arial" pitchFamily="34" charset="0"/>
              <a:buChar char="•"/>
            </a:pPr>
            <a:r>
              <a:rPr lang="en-GB" b="1" dirty="0"/>
              <a:t>Culture and meaning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68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0" y="152400"/>
            <a:ext cx="8229600" cy="597376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0255" y="814182"/>
            <a:ext cx="8037945" cy="56696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762000" y="6483803"/>
            <a:ext cx="41910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en-GB" dirty="0">
                <a:solidFill>
                  <a:prstClr val="black"/>
                </a:solidFill>
                <a:latin typeface="Arial" charset="0"/>
                <a:cs typeface="Arial" charset="0"/>
              </a:rPr>
              <a:t>Newdirectionsconsulting.com</a:t>
            </a:r>
          </a:p>
        </p:txBody>
      </p:sp>
    </p:spTree>
    <p:extLst>
      <p:ext uri="{BB962C8B-B14F-4D97-AF65-F5344CB8AC3E}">
        <p14:creationId xmlns:p14="http://schemas.microsoft.com/office/powerpoint/2010/main" val="2435891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69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510540"/>
            <a:ext cx="7543800" cy="5778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ounded Rectangle 1"/>
          <p:cNvSpPr/>
          <p:nvPr/>
        </p:nvSpPr>
        <p:spPr>
          <a:xfrm>
            <a:off x="6373091" y="914400"/>
            <a:ext cx="1752600" cy="3048000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endParaRPr lang="en-GB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0707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Structure and social divisions</a:t>
            </a:r>
          </a:p>
          <a:p>
            <a:endParaRPr lang="en-GB" b="1" dirty="0"/>
          </a:p>
          <a:p>
            <a:r>
              <a:rPr lang="en-GB" dirty="0"/>
              <a:t>Structure in society and in the workplace</a:t>
            </a:r>
          </a:p>
          <a:p>
            <a:r>
              <a:rPr lang="en-GB" dirty="0"/>
              <a:t>Some aspects of society and work are quite hierarchical and can present serious barriers to effective communications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21174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Political correctness</a:t>
            </a:r>
          </a:p>
          <a:p>
            <a:pPr marL="0" indent="0">
              <a:buNone/>
            </a:pPr>
            <a:r>
              <a:rPr lang="en-GB" dirty="0"/>
              <a:t>PC had a terrible press some years back and developed a sense of paranoia. There was a sense that we ought to be cautious in expressing ourselves for fear of causing offence …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It remains a contentious area …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003862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403C5F5-C456-4414-ABC0-82D0684AC96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381000"/>
            <a:ext cx="6248400" cy="61104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0014696"/>
      </p:ext>
    </p:extLst>
  </p:cSld>
  <p:clrMapOvr>
    <a:masterClrMapping/>
  </p:clrMapOvr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08" y="1066800"/>
            <a:ext cx="9041892" cy="42550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125303"/>
      </p:ext>
    </p:extLst>
  </p:cSld>
  <p:clrMapOvr>
    <a:masterClrMapping/>
  </p:clrMapOvr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62200" y="141255"/>
            <a:ext cx="4481894" cy="6722841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6759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590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81000" y="274638"/>
            <a:ext cx="8153400" cy="6264274"/>
          </a:xfrm>
        </p:spPr>
        <p:txBody>
          <a:bodyPr/>
          <a:lstStyle/>
          <a:p>
            <a:r>
              <a:rPr lang="en-GB" sz="5400" b="1" dirty="0"/>
              <a:t>Communication is key</a:t>
            </a:r>
            <a:br>
              <a:rPr lang="en-GB" dirty="0"/>
            </a:br>
            <a:br>
              <a:rPr lang="en-GB" dirty="0"/>
            </a:br>
            <a:r>
              <a:rPr lang="en-GB" dirty="0"/>
              <a:t>Interpersonal encounters</a:t>
            </a:r>
            <a:br>
              <a:rPr lang="en-GB" dirty="0"/>
            </a:br>
            <a:r>
              <a:rPr lang="en-GB" dirty="0"/>
              <a:t>Understanding context</a:t>
            </a:r>
            <a:br>
              <a:rPr lang="en-GB" dirty="0"/>
            </a:br>
            <a:r>
              <a:rPr lang="en-GB" dirty="0"/>
              <a:t>Being effective</a:t>
            </a:r>
            <a:br>
              <a:rPr lang="en-GB" dirty="0"/>
            </a:br>
            <a:r>
              <a:rPr lang="en-GB" dirty="0"/>
              <a:t>Avoiding discrimination</a:t>
            </a:r>
            <a:br>
              <a:rPr lang="en-GB" dirty="0"/>
            </a:br>
            <a:r>
              <a:rPr lang="en-GB" dirty="0"/>
              <a:t>Being aware of power</a:t>
            </a:r>
            <a:br>
              <a:rPr lang="en-GB" dirty="0"/>
            </a:br>
            <a:br>
              <a:rPr lang="en-GB" dirty="0"/>
            </a:br>
            <a:r>
              <a:rPr lang="en-GB" b="1" dirty="0"/>
              <a:t>Communicating with children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E2CF43D-D078-481B-A3E9-A412AF079B80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75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3332440"/>
      </p:ext>
    </p:extLst>
  </p:cSld>
  <p:clrMapOvr>
    <a:masterClrMapping/>
  </p:clrMapOvr>
</p:sld>
</file>

<file path=ppt/slides/slide7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Practice (p129)</a:t>
            </a:r>
          </a:p>
        </p:txBody>
      </p:sp>
      <p:sp>
        <p:nvSpPr>
          <p:cNvPr id="2355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Re Weismann (</a:t>
            </a:r>
            <a:r>
              <a:rPr lang="en-GB"/>
              <a:t>2003):</a:t>
            </a:r>
          </a:p>
          <a:p>
            <a:pPr>
              <a:buFont typeface="Arial" charset="0"/>
              <a:buNone/>
            </a:pPr>
            <a:endParaRPr lang="en-GB" dirty="0"/>
          </a:p>
          <a:p>
            <a:r>
              <a:rPr lang="en-GB" dirty="0"/>
              <a:t>“Our ability to create and sustain our social world depends in large measure on how well we communicate.”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A7EA16C-361B-4D95-ACAE-90F593E4FB71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76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9892837"/>
      </p:ext>
    </p:extLst>
  </p:cSld>
  <p:clrMapOvr>
    <a:masterClrMapping/>
  </p:clrMapOvr>
</p:sld>
</file>

<file path=ppt/slides/slide7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Interpersonal encounters (p131)</a:t>
            </a:r>
          </a:p>
        </p:txBody>
      </p:sp>
      <p:sp>
        <p:nvSpPr>
          <p:cNvPr id="2457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the Scene: </a:t>
            </a:r>
          </a:p>
          <a:p>
            <a:pPr lvl="1"/>
            <a:r>
              <a:rPr lang="en-GB" sz="3200" dirty="0"/>
              <a:t>preparation is important. </a:t>
            </a:r>
          </a:p>
          <a:p>
            <a:pPr lvl="1"/>
            <a:r>
              <a:rPr lang="en-GB" sz="3200" dirty="0"/>
              <a:t>we can think ahead and plan. We need to ask</a:t>
            </a:r>
          </a:p>
          <a:p>
            <a:endParaRPr lang="en-GB" dirty="0"/>
          </a:p>
          <a:p>
            <a:pPr algn="ctr">
              <a:buFont typeface="Arial" charset="0"/>
              <a:buNone/>
            </a:pPr>
            <a:r>
              <a:rPr lang="en-GB" sz="4800" b="1" u="sng" dirty="0"/>
              <a:t>What is the context?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B3DB5F-E7C1-4091-B474-0D4484FCAEAD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77</a:t>
            </a:fld>
            <a:endParaRPr lang="en-US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3963461"/>
      </p:ext>
    </p:extLst>
  </p:cSld>
  <p:clrMapOvr>
    <a:masterClrMapping/>
  </p:clrMapOvr>
</p:sld>
</file>

<file path=ppt/slides/slide7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34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4000"/>
            <a:ext cx="7467600" cy="495300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sz="4000" b="1" dirty="0"/>
              <a:t>“What is the context?”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b="1" dirty="0"/>
              <a:t>Social</a:t>
            </a:r>
            <a:r>
              <a:rPr lang="en-GB" dirty="0"/>
              <a:t>: in a pub; man-woman; same-sex; old-young  etc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dirty="0"/>
              <a:t> </a:t>
            </a:r>
            <a:r>
              <a:rPr lang="en-GB" b="1" dirty="0"/>
              <a:t>Physical</a:t>
            </a:r>
            <a:r>
              <a:rPr lang="en-GB" dirty="0"/>
              <a:t>: the environment</a:t>
            </a:r>
          </a:p>
          <a:p>
            <a:pPr marL="514350" indent="-514350">
              <a:buFont typeface="+mj-lt"/>
              <a:buAutoNum type="arabicPeriod"/>
              <a:defRPr/>
            </a:pPr>
            <a:r>
              <a:rPr lang="en-GB" b="1" dirty="0"/>
              <a:t>Relationship</a:t>
            </a:r>
            <a:r>
              <a:rPr lang="en-GB" dirty="0"/>
              <a:t>:  who is communicating and why?</a:t>
            </a:r>
          </a:p>
          <a:p>
            <a:pPr marL="514350" indent="-51435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24D8F-0F53-4955-A126-41825C1D3BB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78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947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533400"/>
          </a:xfrm>
        </p:spPr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71600"/>
            <a:ext cx="7696200" cy="5181600"/>
          </a:xfrm>
        </p:spPr>
        <p:txBody>
          <a:bodyPr/>
          <a:lstStyle/>
          <a:p>
            <a:pPr>
              <a:buFont typeface="Arial" charset="0"/>
              <a:buNone/>
              <a:defRPr/>
            </a:pPr>
            <a:r>
              <a:rPr lang="en-GB" sz="4000" b="1" dirty="0"/>
              <a:t>“What is the context?”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Mood/ state of mind</a:t>
            </a:r>
            <a:r>
              <a:rPr lang="en-GB" dirty="0"/>
              <a:t>:  our mood is key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Speech genre</a:t>
            </a:r>
            <a:r>
              <a:rPr lang="en-GB" dirty="0"/>
              <a:t>:  formal interview, asking a person to go for a meal</a:t>
            </a:r>
          </a:p>
          <a:p>
            <a:pPr marL="514350" indent="-514350">
              <a:buFont typeface="+mj-lt"/>
              <a:buAutoNum type="arabicPeriod" startAt="4"/>
              <a:defRPr/>
            </a:pPr>
            <a:r>
              <a:rPr lang="en-GB" b="1" dirty="0"/>
              <a:t>Purpose</a:t>
            </a:r>
            <a:r>
              <a:rPr lang="en-GB" dirty="0"/>
              <a:t>: in professional situations this tends to be clear and focused</a:t>
            </a:r>
          </a:p>
          <a:p>
            <a:pPr marL="514350" indent="-514350">
              <a:buFont typeface="Arial" charset="0"/>
              <a:buNone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524D8F-0F53-4955-A126-41825C1D3BBC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79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22006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Maximising effectiveness (p 136)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 need to be aware of whom we are communicating with and why</a:t>
            </a:r>
          </a:p>
          <a:p>
            <a:r>
              <a:rPr lang="en-GB" dirty="0"/>
              <a:t>We should think ahead, actively planning our approach if formal/ professional</a:t>
            </a:r>
          </a:p>
          <a:p>
            <a:r>
              <a:rPr lang="en-GB" dirty="0"/>
              <a:t>Consider rehearsing what might happen</a:t>
            </a:r>
          </a:p>
          <a:p>
            <a:r>
              <a:rPr lang="en-GB" dirty="0"/>
              <a:t>Fail to prepare and you prepare to fail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3ACE431-FF1F-4A49-8401-E93F79BEE024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80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869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Thompson is not suggesting we should agonise over chit chat at the university, or over our next conversation with our grandparents!</a:t>
            </a:r>
          </a:p>
          <a:p>
            <a:endParaRPr lang="en-GB" dirty="0"/>
          </a:p>
          <a:p>
            <a:r>
              <a:rPr lang="en-GB" dirty="0"/>
              <a:t> But in the public service context we have to strive to be excellent communicators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8EA21B-553D-4EFC-9D80-0402CB6A377A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81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8241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 discrimination  (p144)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Linguistic sensitivity rather than political correctness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 Be aware of power in personal interactions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Power is manifested in general by asymmetry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85586AB-2C20-4747-89B8-F6449C856E3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82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140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Avoiding Discrimination  (p146)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600200"/>
            <a:ext cx="7620000" cy="45259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Avoid language that</a:t>
            </a:r>
          </a:p>
          <a:p>
            <a:r>
              <a:rPr lang="en-GB" dirty="0"/>
              <a:t>Excludes</a:t>
            </a:r>
          </a:p>
          <a:p>
            <a:r>
              <a:rPr lang="en-GB" dirty="0"/>
              <a:t>Depersonalises</a:t>
            </a:r>
          </a:p>
          <a:p>
            <a:r>
              <a:rPr lang="en-GB" dirty="0"/>
              <a:t>Stigmatises</a:t>
            </a:r>
          </a:p>
          <a:p>
            <a:r>
              <a:rPr lang="en-GB" dirty="0"/>
              <a:t>Reinforces stereotypes</a:t>
            </a:r>
          </a:p>
          <a:p>
            <a:r>
              <a:rPr lang="en-GB" dirty="0"/>
              <a:t>Legitimizes discrimination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F1E832-A0AD-4A30-BB0F-C0C32A3F117B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83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5780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533400" y="0"/>
            <a:ext cx="8229600" cy="762000"/>
          </a:xfrm>
        </p:spPr>
        <p:txBody>
          <a:bodyPr/>
          <a:lstStyle/>
          <a:p>
            <a:r>
              <a:rPr lang="en-GB"/>
              <a:t>Power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90600" y="914400"/>
            <a:ext cx="7696200" cy="5211763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dirty="0"/>
              <a:t>Those who exercise power tend to:</a:t>
            </a:r>
          </a:p>
          <a:p>
            <a:r>
              <a:rPr lang="en-GB" dirty="0"/>
              <a:t>Control turn-taking in dialogue</a:t>
            </a:r>
          </a:p>
          <a:p>
            <a:r>
              <a:rPr lang="en-GB" dirty="0"/>
              <a:t>Interrupt</a:t>
            </a:r>
          </a:p>
          <a:p>
            <a:r>
              <a:rPr lang="en-GB" dirty="0"/>
              <a:t> Control what is under negotiation </a:t>
            </a:r>
          </a:p>
          <a:p>
            <a:r>
              <a:rPr lang="en-GB" dirty="0"/>
              <a:t>Control the topic</a:t>
            </a:r>
          </a:p>
          <a:p>
            <a:r>
              <a:rPr lang="en-GB" dirty="0"/>
              <a:t> Control the degree of directness or indirectness (power indicated by more direct approach)</a:t>
            </a:r>
          </a:p>
          <a:p>
            <a:r>
              <a:rPr lang="en-GB" dirty="0"/>
              <a:t>Control address terms (titles not first names)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2398D9C-2BBD-42C2-9B2C-8FF45A28B746}" type="slidenum">
              <a:rPr lang="en-US" smtClean="0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84</a:t>
            </a:fld>
            <a:endParaRPr 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07570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9459A85-2251-F863-D744-32B904A73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5725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633912"/>
            <a:ext cx="8229600" cy="1905000"/>
          </a:xfrm>
          <a:solidFill>
            <a:schemeClr val="bg1">
              <a:lumMod val="95000"/>
            </a:schemeClr>
          </a:solidFill>
        </p:spPr>
        <p:txBody>
          <a:bodyPr>
            <a:normAutofit fontScale="90000"/>
          </a:bodyPr>
          <a:lstStyle/>
          <a:p>
            <a:r>
              <a:rPr lang="en-GB" dirty="0"/>
              <a:t>Intergenerational communication: did my childhood differ from yours?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7320537"/>
      </p:ext>
    </p:extLst>
  </p:cSld>
  <p:clrMapOvr>
    <a:masterClrMapping/>
  </p:clrMapOvr>
</p:sld>
</file>

<file path=ppt/slides/slide8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Bill and Ben 1953</a:t>
            </a:r>
          </a:p>
        </p:txBody>
      </p:sp>
      <p:pic>
        <p:nvPicPr>
          <p:cNvPr id="5" name="o6zNwBTLSWU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53533" y="1417638"/>
            <a:ext cx="7636934" cy="429577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9479687"/>
      </p:ext>
    </p:extLst>
  </p:cSld>
  <p:clrMapOvr>
    <a:masterClrMapping/>
  </p:clrMapOvr>
</p:sld>
</file>

<file path=ppt/slides/slide8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Watch with Mother 1963</a:t>
            </a:r>
          </a:p>
        </p:txBody>
      </p:sp>
      <p:pic>
        <p:nvPicPr>
          <p:cNvPr id="5" name="qE9dsOu3oE8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342900" y="1219200"/>
            <a:ext cx="8458200" cy="475773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3766494"/>
      </p:ext>
    </p:extLst>
  </p:cSld>
  <p:clrMapOvr>
    <a:masterClrMapping/>
  </p:clrMapOvr>
</p:sld>
</file>

<file path=ppt/slides/slide8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Bill and Ben</a:t>
            </a:r>
          </a:p>
        </p:txBody>
      </p:sp>
      <p:pic>
        <p:nvPicPr>
          <p:cNvPr id="5" name="NrbpHI5Q6O4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44122" y="1417638"/>
            <a:ext cx="8655755" cy="4868862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88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286704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4.1|4.6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2.6|4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1|3.8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4|4.3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8|4.7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6.7|5.2|3.8|2.8|2.3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.4|4.1|4.6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2.8|2.6|4.4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1|3.8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4.4|4.3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3.8|4.7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6.7|5.2|3.8|2.8|2.3"/>
</p:tagLst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BlackTie">
    <a:dk1>
      <a:srgbClr val="000000"/>
    </a:dk1>
    <a:lt1>
      <a:srgbClr val="FFFFFF"/>
    </a:lt1>
    <a:dk2>
      <a:srgbClr val="46464A"/>
    </a:dk2>
    <a:lt2>
      <a:srgbClr val="E3DCCF"/>
    </a:lt2>
    <a:accent1>
      <a:srgbClr val="6F6F74"/>
    </a:accent1>
    <a:accent2>
      <a:srgbClr val="A7B789"/>
    </a:accent2>
    <a:accent3>
      <a:srgbClr val="BEAE98"/>
    </a:accent3>
    <a:accent4>
      <a:srgbClr val="92A9B9"/>
    </a:accent4>
    <a:accent5>
      <a:srgbClr val="9C8265"/>
    </a:accent5>
    <a:accent6>
      <a:srgbClr val="8D6974"/>
    </a:accent6>
    <a:hlink>
      <a:srgbClr val="67AABF"/>
    </a:hlink>
    <a:folHlink>
      <a:srgbClr val="B1B5A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2348</Words>
  <Application>Microsoft Office PowerPoint</Application>
  <PresentationFormat>On-screen Show (4:3)</PresentationFormat>
  <Paragraphs>443</Paragraphs>
  <Slides>88</Slides>
  <Notes>0</Notes>
  <HiddenSlides>2</HiddenSlides>
  <MMClips>4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88</vt:i4>
      </vt:variant>
    </vt:vector>
  </HeadingPairs>
  <TitlesOfParts>
    <vt:vector size="99" baseType="lpstr">
      <vt:lpstr>Arial</vt:lpstr>
      <vt:lpstr>Calibri</vt:lpstr>
      <vt:lpstr>Comic Sans MS</vt:lpstr>
      <vt:lpstr>Garamond</vt:lpstr>
      <vt:lpstr>Myriad Pro</vt:lpstr>
      <vt:lpstr>Times New Roman</vt:lpstr>
      <vt:lpstr>Tunga</vt:lpstr>
      <vt:lpstr>Office Theme</vt:lpstr>
      <vt:lpstr>BlackTie</vt:lpstr>
      <vt:lpstr>1_Office Theme</vt:lpstr>
      <vt:lpstr>20140311PresentationUWTSDTemplate</vt:lpstr>
      <vt:lpstr>BMPL5013 7. Effective Communication</vt:lpstr>
      <vt:lpstr>Communication 1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Objectives</vt:lpstr>
      <vt:lpstr>PowerPoint Presentation</vt:lpstr>
      <vt:lpstr>PowerPoint Presentation</vt:lpstr>
      <vt:lpstr>Communication in professional practice</vt:lpstr>
      <vt:lpstr>Communication in professional practice</vt:lpstr>
      <vt:lpstr>Police Community Support Officers (PCSOs)</vt:lpstr>
      <vt:lpstr>Police Community Support Officers (PCSOs)</vt:lpstr>
      <vt:lpstr>Dixon of Dock Green 1955-1976</vt:lpstr>
      <vt:lpstr>Public servants need to be:</vt:lpstr>
      <vt:lpstr>PowerPoint Presentation</vt:lpstr>
      <vt:lpstr>2 key terms  Two Key Terms  </vt:lpstr>
      <vt:lpstr>Re. Marsen (2006)</vt:lpstr>
      <vt:lpstr>Re. Marsen (2006)</vt:lpstr>
      <vt:lpstr>PowerPoint Presentation</vt:lpstr>
      <vt:lpstr>Re. Marsen (2006)</vt:lpstr>
      <vt:lpstr>Process School</vt:lpstr>
      <vt:lpstr>PowerPoint Presentation</vt:lpstr>
      <vt:lpstr>http://www.vitalitylink.com/blog/wp-content/uploads/2012/11/Communication101.gif</vt:lpstr>
      <vt:lpstr>PowerPoint Presentation</vt:lpstr>
      <vt:lpstr>‘Framing’</vt:lpstr>
      <vt:lpstr>PowerPoint Presentation</vt:lpstr>
      <vt:lpstr>Discrimination</vt:lpstr>
      <vt:lpstr>Language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The Heart of Saturday Night</vt:lpstr>
      <vt:lpstr>PowerPoint Presentation</vt:lpstr>
      <vt:lpstr>Objectives</vt:lpstr>
      <vt:lpstr>Key words (p43-45)</vt:lpstr>
      <vt:lpstr>Influence and persuasion  (p 60)</vt:lpstr>
      <vt:lpstr>Speech and conversation (p 87)</vt:lpstr>
      <vt:lpstr>Speaking and listening (p 88)</vt:lpstr>
      <vt:lpstr>Feedback</vt:lpstr>
      <vt:lpstr>Listening (p97)  re. Mckay (1995)</vt:lpstr>
      <vt:lpstr>Mackay’s 12 ‘Blocks’ to Effective Listening</vt:lpstr>
      <vt:lpstr>Mackay’s 12 ‘Blocks’ to Effective Listening</vt:lpstr>
      <vt:lpstr>Paralanguage (p 100)</vt:lpstr>
      <vt:lpstr>PowerPoint Presentation</vt:lpstr>
      <vt:lpstr>Which is the most powerful aspect of our communication with others?  Verbal Vocal Visual</vt:lpstr>
      <vt:lpstr>PowerPoint Presentation</vt:lpstr>
      <vt:lpstr>PowerPoint Presentation</vt:lpstr>
      <vt:lpstr>Nonverbal communication</vt:lpstr>
      <vt:lpstr>PowerPoint Presentation</vt:lpstr>
      <vt:lpstr>PowerPoint Presentation</vt:lpstr>
      <vt:lpstr>What does this picture tell us?</vt:lpstr>
      <vt:lpstr>Midnight, close to freezing and outdoors –   What is she thinking?</vt:lpstr>
      <vt:lpstr>PowerPoint Presentation</vt:lpstr>
      <vt:lpstr>Context and meaning (p109)</vt:lpstr>
      <vt:lpstr>Culture and meaning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Communication is key  Interpersonal encounters Understanding context Being effective Avoiding discrimination Being aware of power  Communicating with children</vt:lpstr>
      <vt:lpstr>Practice (p129)</vt:lpstr>
      <vt:lpstr>Interpersonal encounters (p131)</vt:lpstr>
      <vt:lpstr>PowerPoint Presentation</vt:lpstr>
      <vt:lpstr>PowerPoint Presentation</vt:lpstr>
      <vt:lpstr>Maximising effectiveness (p 136)</vt:lpstr>
      <vt:lpstr>PowerPoint Presentation</vt:lpstr>
      <vt:lpstr>Avoid discrimination  (p144)</vt:lpstr>
      <vt:lpstr>Avoiding Discrimination  (p146)</vt:lpstr>
      <vt:lpstr>Power</vt:lpstr>
      <vt:lpstr>Intergenerational communication: did my childhood differ from yours?</vt:lpstr>
      <vt:lpstr>Bill and Ben 1953</vt:lpstr>
      <vt:lpstr>Watch with Mother 1963</vt:lpstr>
      <vt:lpstr>Bill and Ben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Communication 1</dc:title>
  <dc:creator>Mike Durke</dc:creator>
  <cp:lastModifiedBy>Mike Durke</cp:lastModifiedBy>
  <cp:revision>9</cp:revision>
  <dcterms:created xsi:type="dcterms:W3CDTF">2020-09-15T10:40:39Z</dcterms:created>
  <dcterms:modified xsi:type="dcterms:W3CDTF">2024-11-17T14:14:43Z</dcterms:modified>
</cp:coreProperties>
</file>