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36"/>
  </p:notesMasterIdLst>
  <p:sldIdLst>
    <p:sldId id="289" r:id="rId5"/>
    <p:sldId id="288" r:id="rId6"/>
    <p:sldId id="257" r:id="rId7"/>
    <p:sldId id="258" r:id="rId8"/>
    <p:sldId id="267" r:id="rId9"/>
    <p:sldId id="269" r:id="rId10"/>
    <p:sldId id="270" r:id="rId11"/>
    <p:sldId id="271" r:id="rId12"/>
    <p:sldId id="272" r:id="rId13"/>
    <p:sldId id="273" r:id="rId14"/>
    <p:sldId id="290" r:id="rId15"/>
    <p:sldId id="291" r:id="rId16"/>
    <p:sldId id="274" r:id="rId17"/>
    <p:sldId id="292" r:id="rId18"/>
    <p:sldId id="293" r:id="rId19"/>
    <p:sldId id="432" r:id="rId20"/>
    <p:sldId id="295" r:id="rId21"/>
    <p:sldId id="301" r:id="rId22"/>
    <p:sldId id="296" r:id="rId23"/>
    <p:sldId id="433" r:id="rId24"/>
    <p:sldId id="424" r:id="rId25"/>
    <p:sldId id="278" r:id="rId26"/>
    <p:sldId id="297" r:id="rId27"/>
    <p:sldId id="299" r:id="rId28"/>
    <p:sldId id="431" r:id="rId29"/>
    <p:sldId id="426" r:id="rId30"/>
    <p:sldId id="300" r:id="rId31"/>
    <p:sldId id="435" r:id="rId32"/>
    <p:sldId id="434" r:id="rId33"/>
    <p:sldId id="276" r:id="rId34"/>
    <p:sldId id="26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F58A4E-E279-0D48-8D62-9C6E072EE8EE}" v="63" dt="2022-04-29T15:16:46.5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68" autoAdjust="0"/>
    <p:restoredTop sz="27755"/>
  </p:normalViewPr>
  <p:slideViewPr>
    <p:cSldViewPr snapToGrid="0">
      <p:cViewPr varScale="1">
        <p:scale>
          <a:sx n="30" d="100"/>
          <a:sy n="30" d="100"/>
        </p:scale>
        <p:origin x="32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31.svg"/><Relationship Id="rId13" Type="http://schemas.openxmlformats.org/officeDocument/2006/relationships/image" Target="../media/image36.pn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svg"/><Relationship Id="rId2" Type="http://schemas.openxmlformats.org/officeDocument/2006/relationships/image" Target="../media/image25.svg"/><Relationship Id="rId16" Type="http://schemas.openxmlformats.org/officeDocument/2006/relationships/image" Target="../media/image39.svg"/><Relationship Id="rId1" Type="http://schemas.openxmlformats.org/officeDocument/2006/relationships/image" Target="../media/image24.png"/><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28.png"/><Relationship Id="rId15" Type="http://schemas.openxmlformats.org/officeDocument/2006/relationships/image" Target="../media/image3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 Id="rId1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1.svg"/><Relationship Id="rId13" Type="http://schemas.openxmlformats.org/officeDocument/2006/relationships/image" Target="../media/image36.pn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svg"/><Relationship Id="rId2" Type="http://schemas.openxmlformats.org/officeDocument/2006/relationships/image" Target="../media/image25.svg"/><Relationship Id="rId16" Type="http://schemas.openxmlformats.org/officeDocument/2006/relationships/image" Target="../media/image39.svg"/><Relationship Id="rId1" Type="http://schemas.openxmlformats.org/officeDocument/2006/relationships/image" Target="../media/image24.png"/><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28.png"/><Relationship Id="rId15" Type="http://schemas.openxmlformats.org/officeDocument/2006/relationships/image" Target="../media/image3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 Id="rId1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A494BE-5F2C-4E00-9F82-A82D57DDC0D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BE67BB2-A821-4FCE-9AE1-000AC92EA790}">
      <dgm:prSet/>
      <dgm:spPr/>
      <dgm:t>
        <a:bodyPr/>
        <a:lstStyle/>
        <a:p>
          <a:r>
            <a:rPr lang="en-GB"/>
            <a:t>1. Establish a Sense of Urgency</a:t>
          </a:r>
          <a:endParaRPr lang="en-US"/>
        </a:p>
      </dgm:t>
    </dgm:pt>
    <dgm:pt modelId="{62D7DCB6-F2A3-4FFE-AF9A-3B7A0C1E5A6D}" type="parTrans" cxnId="{414BF065-2302-440D-804C-1540799EB132}">
      <dgm:prSet/>
      <dgm:spPr/>
      <dgm:t>
        <a:bodyPr/>
        <a:lstStyle/>
        <a:p>
          <a:endParaRPr lang="en-US"/>
        </a:p>
      </dgm:t>
    </dgm:pt>
    <dgm:pt modelId="{4C59108E-8D5E-4BA6-9A91-ED091EB06DFB}" type="sibTrans" cxnId="{414BF065-2302-440D-804C-1540799EB132}">
      <dgm:prSet/>
      <dgm:spPr/>
      <dgm:t>
        <a:bodyPr/>
        <a:lstStyle/>
        <a:p>
          <a:endParaRPr lang="en-US"/>
        </a:p>
      </dgm:t>
    </dgm:pt>
    <dgm:pt modelId="{328782A3-3F62-4D13-89A8-D234D3C6A40B}">
      <dgm:prSet/>
      <dgm:spPr/>
      <dgm:t>
        <a:bodyPr/>
        <a:lstStyle/>
        <a:p>
          <a:r>
            <a:rPr lang="en-GB"/>
            <a:t>2. Create a Guiding Coalition</a:t>
          </a:r>
          <a:endParaRPr lang="en-US"/>
        </a:p>
      </dgm:t>
    </dgm:pt>
    <dgm:pt modelId="{7A6E0A4D-B0E6-4B27-9FDF-AEB451144348}" type="parTrans" cxnId="{C77FB7CE-794B-44C1-BEDC-325412F366BF}">
      <dgm:prSet/>
      <dgm:spPr/>
      <dgm:t>
        <a:bodyPr/>
        <a:lstStyle/>
        <a:p>
          <a:endParaRPr lang="en-US"/>
        </a:p>
      </dgm:t>
    </dgm:pt>
    <dgm:pt modelId="{8F04DE7D-048F-4755-A505-42DC7934092F}" type="sibTrans" cxnId="{C77FB7CE-794B-44C1-BEDC-325412F366BF}">
      <dgm:prSet/>
      <dgm:spPr/>
      <dgm:t>
        <a:bodyPr/>
        <a:lstStyle/>
        <a:p>
          <a:endParaRPr lang="en-US"/>
        </a:p>
      </dgm:t>
    </dgm:pt>
    <dgm:pt modelId="{03D09830-5C46-4AF1-BD69-A97853FFAE29}">
      <dgm:prSet/>
      <dgm:spPr/>
      <dgm:t>
        <a:bodyPr/>
        <a:lstStyle/>
        <a:p>
          <a:r>
            <a:rPr lang="en-GB" dirty="0"/>
            <a:t>3. Develop both a Vision and a Strategy</a:t>
          </a:r>
          <a:endParaRPr lang="en-US" dirty="0"/>
        </a:p>
      </dgm:t>
    </dgm:pt>
    <dgm:pt modelId="{1FB1D18D-A169-470C-AD34-42B71823853C}" type="parTrans" cxnId="{1EA87577-9D5B-4C52-B13B-1A1F73B25389}">
      <dgm:prSet/>
      <dgm:spPr/>
      <dgm:t>
        <a:bodyPr/>
        <a:lstStyle/>
        <a:p>
          <a:endParaRPr lang="en-US"/>
        </a:p>
      </dgm:t>
    </dgm:pt>
    <dgm:pt modelId="{F4E44FAF-E020-4FBB-AFC9-82CEC3AD2A84}" type="sibTrans" cxnId="{1EA87577-9D5B-4C52-B13B-1A1F73B25389}">
      <dgm:prSet/>
      <dgm:spPr/>
      <dgm:t>
        <a:bodyPr/>
        <a:lstStyle/>
        <a:p>
          <a:endParaRPr lang="en-US"/>
        </a:p>
      </dgm:t>
    </dgm:pt>
    <dgm:pt modelId="{26FF649B-4289-49BE-9802-64DCD689C931}">
      <dgm:prSet/>
      <dgm:spPr/>
      <dgm:t>
        <a:bodyPr/>
        <a:lstStyle/>
        <a:p>
          <a:r>
            <a:rPr lang="en-GB"/>
            <a:t>4. Communicate the Vision</a:t>
          </a:r>
          <a:endParaRPr lang="en-US"/>
        </a:p>
      </dgm:t>
    </dgm:pt>
    <dgm:pt modelId="{C089987A-DD71-49A7-9C40-FAD58C48BD96}" type="parTrans" cxnId="{87FB40C7-6826-4C74-AD2F-086CDA3455FF}">
      <dgm:prSet/>
      <dgm:spPr/>
      <dgm:t>
        <a:bodyPr/>
        <a:lstStyle/>
        <a:p>
          <a:endParaRPr lang="en-US"/>
        </a:p>
      </dgm:t>
    </dgm:pt>
    <dgm:pt modelId="{761C11F4-DD83-4998-AB36-A25BC8C51002}" type="sibTrans" cxnId="{87FB40C7-6826-4C74-AD2F-086CDA3455FF}">
      <dgm:prSet/>
      <dgm:spPr/>
      <dgm:t>
        <a:bodyPr/>
        <a:lstStyle/>
        <a:p>
          <a:endParaRPr lang="en-US"/>
        </a:p>
      </dgm:t>
    </dgm:pt>
    <dgm:pt modelId="{B4BC95E6-EBF4-465B-A6ED-634AD57A5DCA}">
      <dgm:prSet/>
      <dgm:spPr/>
      <dgm:t>
        <a:bodyPr/>
        <a:lstStyle/>
        <a:p>
          <a:r>
            <a:rPr lang="en-GB"/>
            <a:t>5. Empower Employees to Act</a:t>
          </a:r>
          <a:endParaRPr lang="en-US"/>
        </a:p>
      </dgm:t>
    </dgm:pt>
    <dgm:pt modelId="{22B20618-41B4-45E7-967B-0652F177B3B1}" type="parTrans" cxnId="{77D71715-2624-428A-92A4-9D97269D5821}">
      <dgm:prSet/>
      <dgm:spPr/>
      <dgm:t>
        <a:bodyPr/>
        <a:lstStyle/>
        <a:p>
          <a:endParaRPr lang="en-US"/>
        </a:p>
      </dgm:t>
    </dgm:pt>
    <dgm:pt modelId="{D408F496-C120-4B1D-854D-A26E945794E9}" type="sibTrans" cxnId="{77D71715-2624-428A-92A4-9D97269D5821}">
      <dgm:prSet/>
      <dgm:spPr/>
      <dgm:t>
        <a:bodyPr/>
        <a:lstStyle/>
        <a:p>
          <a:endParaRPr lang="en-US"/>
        </a:p>
      </dgm:t>
    </dgm:pt>
    <dgm:pt modelId="{92E28F5A-BE00-48A2-A369-8B3DB31CFD0B}">
      <dgm:prSet/>
      <dgm:spPr/>
      <dgm:t>
        <a:bodyPr/>
        <a:lstStyle/>
        <a:p>
          <a:r>
            <a:rPr lang="en-GB"/>
            <a:t>6. Generate Short-term Wins</a:t>
          </a:r>
          <a:endParaRPr lang="en-US"/>
        </a:p>
      </dgm:t>
    </dgm:pt>
    <dgm:pt modelId="{D8764593-5443-40B1-A755-7BAFBC5EA7FD}" type="parTrans" cxnId="{2B0428CA-01A0-4428-AC29-279BF58D954D}">
      <dgm:prSet/>
      <dgm:spPr/>
      <dgm:t>
        <a:bodyPr/>
        <a:lstStyle/>
        <a:p>
          <a:endParaRPr lang="en-US"/>
        </a:p>
      </dgm:t>
    </dgm:pt>
    <dgm:pt modelId="{36A7A18F-2E7E-4C53-80F0-5D9D1EDCC000}" type="sibTrans" cxnId="{2B0428CA-01A0-4428-AC29-279BF58D954D}">
      <dgm:prSet/>
      <dgm:spPr/>
      <dgm:t>
        <a:bodyPr/>
        <a:lstStyle/>
        <a:p>
          <a:endParaRPr lang="en-US"/>
        </a:p>
      </dgm:t>
    </dgm:pt>
    <dgm:pt modelId="{38D70512-B752-4781-B4F3-9482847025C3}">
      <dgm:prSet/>
      <dgm:spPr/>
      <dgm:t>
        <a:bodyPr/>
        <a:lstStyle/>
        <a:p>
          <a:r>
            <a:rPr lang="en-GB"/>
            <a:t>7. Consolidate Gains to Build more Momentum</a:t>
          </a:r>
          <a:endParaRPr lang="en-US"/>
        </a:p>
      </dgm:t>
    </dgm:pt>
    <dgm:pt modelId="{D6988FD6-DEC9-4CB8-A19A-BE25E02162C3}" type="parTrans" cxnId="{A4A89CB3-AFA8-4A9B-860E-295AC0327C18}">
      <dgm:prSet/>
      <dgm:spPr/>
      <dgm:t>
        <a:bodyPr/>
        <a:lstStyle/>
        <a:p>
          <a:endParaRPr lang="en-US"/>
        </a:p>
      </dgm:t>
    </dgm:pt>
    <dgm:pt modelId="{FC973D90-473B-4D20-A4A4-45B0D0F139CA}" type="sibTrans" cxnId="{A4A89CB3-AFA8-4A9B-860E-295AC0327C18}">
      <dgm:prSet/>
      <dgm:spPr/>
      <dgm:t>
        <a:bodyPr/>
        <a:lstStyle/>
        <a:p>
          <a:endParaRPr lang="en-US"/>
        </a:p>
      </dgm:t>
    </dgm:pt>
    <dgm:pt modelId="{B484B3F9-0C3A-4D06-A755-1F89B1EDDF7A}">
      <dgm:prSet/>
      <dgm:spPr/>
      <dgm:t>
        <a:bodyPr/>
        <a:lstStyle/>
        <a:p>
          <a:r>
            <a:rPr lang="en-GB"/>
            <a:t>8. Institutionalise the New Approaches</a:t>
          </a:r>
          <a:endParaRPr lang="en-US"/>
        </a:p>
      </dgm:t>
    </dgm:pt>
    <dgm:pt modelId="{F1332601-290C-49AB-9CD7-21F0108F9BF3}" type="parTrans" cxnId="{DE343C05-7FFE-4335-A0FC-F4359DA3F8D6}">
      <dgm:prSet/>
      <dgm:spPr/>
      <dgm:t>
        <a:bodyPr/>
        <a:lstStyle/>
        <a:p>
          <a:endParaRPr lang="en-US"/>
        </a:p>
      </dgm:t>
    </dgm:pt>
    <dgm:pt modelId="{62FD1DED-E454-4950-8A28-A78EB7D2EC59}" type="sibTrans" cxnId="{DE343C05-7FFE-4335-A0FC-F4359DA3F8D6}">
      <dgm:prSet/>
      <dgm:spPr/>
      <dgm:t>
        <a:bodyPr/>
        <a:lstStyle/>
        <a:p>
          <a:endParaRPr lang="en-US"/>
        </a:p>
      </dgm:t>
    </dgm:pt>
    <dgm:pt modelId="{5002DE0D-97E9-421A-8770-731575F4B048}" type="pres">
      <dgm:prSet presAssocID="{55A494BE-5F2C-4E00-9F82-A82D57DDC0D2}" presName="root" presStyleCnt="0">
        <dgm:presLayoutVars>
          <dgm:dir/>
          <dgm:resizeHandles val="exact"/>
        </dgm:presLayoutVars>
      </dgm:prSet>
      <dgm:spPr/>
    </dgm:pt>
    <dgm:pt modelId="{CC36BD7A-5567-45D8-9641-F9A2061C8821}" type="pres">
      <dgm:prSet presAssocID="{FBE67BB2-A821-4FCE-9AE1-000AC92EA790}" presName="compNode" presStyleCnt="0"/>
      <dgm:spPr/>
    </dgm:pt>
    <dgm:pt modelId="{A082ED4B-018F-4CC0-90EC-FF74C1A70933}" type="pres">
      <dgm:prSet presAssocID="{FBE67BB2-A821-4FCE-9AE1-000AC92EA790}"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611ACB0E-330E-439F-A047-9A91390A4862}" type="pres">
      <dgm:prSet presAssocID="{FBE67BB2-A821-4FCE-9AE1-000AC92EA790}" presName="spaceRect" presStyleCnt="0"/>
      <dgm:spPr/>
    </dgm:pt>
    <dgm:pt modelId="{CB0301BD-37C3-4A8B-94BD-DCFDB032887B}" type="pres">
      <dgm:prSet presAssocID="{FBE67BB2-A821-4FCE-9AE1-000AC92EA790}" presName="textRect" presStyleLbl="revTx" presStyleIdx="0" presStyleCnt="8">
        <dgm:presLayoutVars>
          <dgm:chMax val="1"/>
          <dgm:chPref val="1"/>
        </dgm:presLayoutVars>
      </dgm:prSet>
      <dgm:spPr/>
    </dgm:pt>
    <dgm:pt modelId="{52CD8D6D-F43E-4C21-9C65-1C9CF2637708}" type="pres">
      <dgm:prSet presAssocID="{4C59108E-8D5E-4BA6-9A91-ED091EB06DFB}" presName="sibTrans" presStyleCnt="0"/>
      <dgm:spPr/>
    </dgm:pt>
    <dgm:pt modelId="{9CF7C84B-896B-4934-9FD0-7C29521A2BA3}" type="pres">
      <dgm:prSet presAssocID="{328782A3-3F62-4D13-89A8-D234D3C6A40B}" presName="compNode" presStyleCnt="0"/>
      <dgm:spPr/>
    </dgm:pt>
    <dgm:pt modelId="{F850DEAC-A0CF-4378-8844-FCEE4A8CC140}" type="pres">
      <dgm:prSet presAssocID="{328782A3-3F62-4D13-89A8-D234D3C6A40B}"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5B24B7A3-165E-459B-92E2-81EDBA2C65A9}" type="pres">
      <dgm:prSet presAssocID="{328782A3-3F62-4D13-89A8-D234D3C6A40B}" presName="spaceRect" presStyleCnt="0"/>
      <dgm:spPr/>
    </dgm:pt>
    <dgm:pt modelId="{F2A8B23F-8314-49ED-AE11-7E14F2AF1714}" type="pres">
      <dgm:prSet presAssocID="{328782A3-3F62-4D13-89A8-D234D3C6A40B}" presName="textRect" presStyleLbl="revTx" presStyleIdx="1" presStyleCnt="8">
        <dgm:presLayoutVars>
          <dgm:chMax val="1"/>
          <dgm:chPref val="1"/>
        </dgm:presLayoutVars>
      </dgm:prSet>
      <dgm:spPr/>
    </dgm:pt>
    <dgm:pt modelId="{5D2B6A8B-EFF2-425C-8C39-C88E8835D270}" type="pres">
      <dgm:prSet presAssocID="{8F04DE7D-048F-4755-A505-42DC7934092F}" presName="sibTrans" presStyleCnt="0"/>
      <dgm:spPr/>
    </dgm:pt>
    <dgm:pt modelId="{69A01A1A-EAB3-4F74-A12F-CEB38F85E1B5}" type="pres">
      <dgm:prSet presAssocID="{03D09830-5C46-4AF1-BD69-A97853FFAE29}" presName="compNode" presStyleCnt="0"/>
      <dgm:spPr/>
    </dgm:pt>
    <dgm:pt modelId="{DA41224F-C306-4CB7-B159-8A90E6E97852}" type="pres">
      <dgm:prSet presAssocID="{03D09830-5C46-4AF1-BD69-A97853FFAE29}"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0C9E2019-3896-4991-897B-74912047810C}" type="pres">
      <dgm:prSet presAssocID="{03D09830-5C46-4AF1-BD69-A97853FFAE29}" presName="spaceRect" presStyleCnt="0"/>
      <dgm:spPr/>
    </dgm:pt>
    <dgm:pt modelId="{222B1DCA-D806-4985-B149-1CBE1D38151C}" type="pres">
      <dgm:prSet presAssocID="{03D09830-5C46-4AF1-BD69-A97853FFAE29}" presName="textRect" presStyleLbl="revTx" presStyleIdx="2" presStyleCnt="8">
        <dgm:presLayoutVars>
          <dgm:chMax val="1"/>
          <dgm:chPref val="1"/>
        </dgm:presLayoutVars>
      </dgm:prSet>
      <dgm:spPr/>
    </dgm:pt>
    <dgm:pt modelId="{1AC492D0-87CE-4C29-846B-C8730299DD99}" type="pres">
      <dgm:prSet presAssocID="{F4E44FAF-E020-4FBB-AFC9-82CEC3AD2A84}" presName="sibTrans" presStyleCnt="0"/>
      <dgm:spPr/>
    </dgm:pt>
    <dgm:pt modelId="{4BF95E29-D56E-4AF0-8AA7-941DECD05094}" type="pres">
      <dgm:prSet presAssocID="{26FF649B-4289-49BE-9802-64DCD689C931}" presName="compNode" presStyleCnt="0"/>
      <dgm:spPr/>
    </dgm:pt>
    <dgm:pt modelId="{8FF1E90F-AC90-47BF-81AB-09F154F58BE6}" type="pres">
      <dgm:prSet presAssocID="{26FF649B-4289-49BE-9802-64DCD689C931}"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a:ext>
      </dgm:extLst>
    </dgm:pt>
    <dgm:pt modelId="{74D66CED-34C4-411C-8666-A89464D5BB43}" type="pres">
      <dgm:prSet presAssocID="{26FF649B-4289-49BE-9802-64DCD689C931}" presName="spaceRect" presStyleCnt="0"/>
      <dgm:spPr/>
    </dgm:pt>
    <dgm:pt modelId="{79EFE82D-BA07-40D7-9B98-2173E60ACBD3}" type="pres">
      <dgm:prSet presAssocID="{26FF649B-4289-49BE-9802-64DCD689C931}" presName="textRect" presStyleLbl="revTx" presStyleIdx="3" presStyleCnt="8">
        <dgm:presLayoutVars>
          <dgm:chMax val="1"/>
          <dgm:chPref val="1"/>
        </dgm:presLayoutVars>
      </dgm:prSet>
      <dgm:spPr/>
    </dgm:pt>
    <dgm:pt modelId="{F1D74C13-E354-44DC-9C73-9459C888C417}" type="pres">
      <dgm:prSet presAssocID="{761C11F4-DD83-4998-AB36-A25BC8C51002}" presName="sibTrans" presStyleCnt="0"/>
      <dgm:spPr/>
    </dgm:pt>
    <dgm:pt modelId="{A0629444-1476-4B85-803B-A8B51ED640A7}" type="pres">
      <dgm:prSet presAssocID="{B4BC95E6-EBF4-465B-A6ED-634AD57A5DCA}" presName="compNode" presStyleCnt="0"/>
      <dgm:spPr/>
    </dgm:pt>
    <dgm:pt modelId="{664E0CC3-04FD-4CD3-B867-7351B4026814}" type="pres">
      <dgm:prSet presAssocID="{B4BC95E6-EBF4-465B-A6ED-634AD57A5DCA}"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EF9E0B42-FCFA-460E-B562-8F0F11A13567}" type="pres">
      <dgm:prSet presAssocID="{B4BC95E6-EBF4-465B-A6ED-634AD57A5DCA}" presName="spaceRect" presStyleCnt="0"/>
      <dgm:spPr/>
    </dgm:pt>
    <dgm:pt modelId="{21766A78-DCB0-401A-AEA2-6F64618B2F0A}" type="pres">
      <dgm:prSet presAssocID="{B4BC95E6-EBF4-465B-A6ED-634AD57A5DCA}" presName="textRect" presStyleLbl="revTx" presStyleIdx="4" presStyleCnt="8">
        <dgm:presLayoutVars>
          <dgm:chMax val="1"/>
          <dgm:chPref val="1"/>
        </dgm:presLayoutVars>
      </dgm:prSet>
      <dgm:spPr/>
    </dgm:pt>
    <dgm:pt modelId="{51CA7CF4-4EAA-4367-B5A8-B089D0284B9A}" type="pres">
      <dgm:prSet presAssocID="{D408F496-C120-4B1D-854D-A26E945794E9}" presName="sibTrans" presStyleCnt="0"/>
      <dgm:spPr/>
    </dgm:pt>
    <dgm:pt modelId="{1336C9B9-D2D3-40C8-B45B-2ADC5946A0B7}" type="pres">
      <dgm:prSet presAssocID="{92E28F5A-BE00-48A2-A369-8B3DB31CFD0B}" presName="compNode" presStyleCnt="0"/>
      <dgm:spPr/>
    </dgm:pt>
    <dgm:pt modelId="{486748A9-485E-40E9-AED9-F81E56A40FE3}" type="pres">
      <dgm:prSet presAssocID="{92E28F5A-BE00-48A2-A369-8B3DB31CFD0B}"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rophy"/>
        </a:ext>
      </dgm:extLst>
    </dgm:pt>
    <dgm:pt modelId="{2455078C-CEF1-4FF2-A046-586A0AEC2A13}" type="pres">
      <dgm:prSet presAssocID="{92E28F5A-BE00-48A2-A369-8B3DB31CFD0B}" presName="spaceRect" presStyleCnt="0"/>
      <dgm:spPr/>
    </dgm:pt>
    <dgm:pt modelId="{C1A85C13-85A8-416C-9645-73B74DBCED75}" type="pres">
      <dgm:prSet presAssocID="{92E28F5A-BE00-48A2-A369-8B3DB31CFD0B}" presName="textRect" presStyleLbl="revTx" presStyleIdx="5" presStyleCnt="8">
        <dgm:presLayoutVars>
          <dgm:chMax val="1"/>
          <dgm:chPref val="1"/>
        </dgm:presLayoutVars>
      </dgm:prSet>
      <dgm:spPr/>
    </dgm:pt>
    <dgm:pt modelId="{B4068663-54D7-4D2D-988A-253FC5E49309}" type="pres">
      <dgm:prSet presAssocID="{36A7A18F-2E7E-4C53-80F0-5D9D1EDCC000}" presName="sibTrans" presStyleCnt="0"/>
      <dgm:spPr/>
    </dgm:pt>
    <dgm:pt modelId="{C5365A7B-FA15-4D8B-B578-958978418EB3}" type="pres">
      <dgm:prSet presAssocID="{38D70512-B752-4781-B4F3-9482847025C3}" presName="compNode" presStyleCnt="0"/>
      <dgm:spPr/>
    </dgm:pt>
    <dgm:pt modelId="{A29D513A-3ADB-4CF7-BC57-85D6668389E9}" type="pres">
      <dgm:prSet presAssocID="{38D70512-B752-4781-B4F3-9482847025C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pward trend"/>
        </a:ext>
      </dgm:extLst>
    </dgm:pt>
    <dgm:pt modelId="{AC9CC745-7CA3-414E-9DA0-5E2284698B4E}" type="pres">
      <dgm:prSet presAssocID="{38D70512-B752-4781-B4F3-9482847025C3}" presName="spaceRect" presStyleCnt="0"/>
      <dgm:spPr/>
    </dgm:pt>
    <dgm:pt modelId="{C1726671-B2A0-4AC6-8B58-7F900C048EE1}" type="pres">
      <dgm:prSet presAssocID="{38D70512-B752-4781-B4F3-9482847025C3}" presName="textRect" presStyleLbl="revTx" presStyleIdx="6" presStyleCnt="8">
        <dgm:presLayoutVars>
          <dgm:chMax val="1"/>
          <dgm:chPref val="1"/>
        </dgm:presLayoutVars>
      </dgm:prSet>
      <dgm:spPr/>
    </dgm:pt>
    <dgm:pt modelId="{732E70C7-546F-45B1-B07A-12FFBF32F643}" type="pres">
      <dgm:prSet presAssocID="{FC973D90-473B-4D20-A4A4-45B0D0F139CA}" presName="sibTrans" presStyleCnt="0"/>
      <dgm:spPr/>
    </dgm:pt>
    <dgm:pt modelId="{0C4318F1-7C14-4964-9B49-3551703FECB2}" type="pres">
      <dgm:prSet presAssocID="{B484B3F9-0C3A-4D06-A755-1F89B1EDDF7A}" presName="compNode" presStyleCnt="0"/>
      <dgm:spPr/>
    </dgm:pt>
    <dgm:pt modelId="{76CA8B55-1183-4623-8D5D-BC1F58E879F8}" type="pres">
      <dgm:prSet presAssocID="{B484B3F9-0C3A-4D06-A755-1F89B1EDDF7A}"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Tick"/>
        </a:ext>
      </dgm:extLst>
    </dgm:pt>
    <dgm:pt modelId="{A8655230-C0E5-4C40-BCF3-30EBECCBDC4F}" type="pres">
      <dgm:prSet presAssocID="{B484B3F9-0C3A-4D06-A755-1F89B1EDDF7A}" presName="spaceRect" presStyleCnt="0"/>
      <dgm:spPr/>
    </dgm:pt>
    <dgm:pt modelId="{3CABC3DE-ED91-4E67-B1D6-295FD52EC997}" type="pres">
      <dgm:prSet presAssocID="{B484B3F9-0C3A-4D06-A755-1F89B1EDDF7A}" presName="textRect" presStyleLbl="revTx" presStyleIdx="7" presStyleCnt="8">
        <dgm:presLayoutVars>
          <dgm:chMax val="1"/>
          <dgm:chPref val="1"/>
        </dgm:presLayoutVars>
      </dgm:prSet>
      <dgm:spPr/>
    </dgm:pt>
  </dgm:ptLst>
  <dgm:cxnLst>
    <dgm:cxn modelId="{DE343C05-7FFE-4335-A0FC-F4359DA3F8D6}" srcId="{55A494BE-5F2C-4E00-9F82-A82D57DDC0D2}" destId="{B484B3F9-0C3A-4D06-A755-1F89B1EDDF7A}" srcOrd="7" destOrd="0" parTransId="{F1332601-290C-49AB-9CD7-21F0108F9BF3}" sibTransId="{62FD1DED-E454-4950-8A28-A78EB7D2EC59}"/>
    <dgm:cxn modelId="{F4CA8F13-57F5-4690-B4CF-C1844D3025E4}" type="presOf" srcId="{FBE67BB2-A821-4FCE-9AE1-000AC92EA790}" destId="{CB0301BD-37C3-4A8B-94BD-DCFDB032887B}" srcOrd="0" destOrd="0" presId="urn:microsoft.com/office/officeart/2018/2/layout/IconLabelList"/>
    <dgm:cxn modelId="{77D71715-2624-428A-92A4-9D97269D5821}" srcId="{55A494BE-5F2C-4E00-9F82-A82D57DDC0D2}" destId="{B4BC95E6-EBF4-465B-A6ED-634AD57A5DCA}" srcOrd="4" destOrd="0" parTransId="{22B20618-41B4-45E7-967B-0652F177B3B1}" sibTransId="{D408F496-C120-4B1D-854D-A26E945794E9}"/>
    <dgm:cxn modelId="{D6A93364-74CC-472B-B3BA-D456D932A63A}" type="presOf" srcId="{26FF649B-4289-49BE-9802-64DCD689C931}" destId="{79EFE82D-BA07-40D7-9B98-2173E60ACBD3}" srcOrd="0" destOrd="0" presId="urn:microsoft.com/office/officeart/2018/2/layout/IconLabelList"/>
    <dgm:cxn modelId="{414BF065-2302-440D-804C-1540799EB132}" srcId="{55A494BE-5F2C-4E00-9F82-A82D57DDC0D2}" destId="{FBE67BB2-A821-4FCE-9AE1-000AC92EA790}" srcOrd="0" destOrd="0" parTransId="{62D7DCB6-F2A3-4FFE-AF9A-3B7A0C1E5A6D}" sibTransId="{4C59108E-8D5E-4BA6-9A91-ED091EB06DFB}"/>
    <dgm:cxn modelId="{39F0AB6C-684B-4536-8582-01DE0EF0136E}" type="presOf" srcId="{38D70512-B752-4781-B4F3-9482847025C3}" destId="{C1726671-B2A0-4AC6-8B58-7F900C048EE1}" srcOrd="0" destOrd="0" presId="urn:microsoft.com/office/officeart/2018/2/layout/IconLabelList"/>
    <dgm:cxn modelId="{1EA87577-9D5B-4C52-B13B-1A1F73B25389}" srcId="{55A494BE-5F2C-4E00-9F82-A82D57DDC0D2}" destId="{03D09830-5C46-4AF1-BD69-A97853FFAE29}" srcOrd="2" destOrd="0" parTransId="{1FB1D18D-A169-470C-AD34-42B71823853C}" sibTransId="{F4E44FAF-E020-4FBB-AFC9-82CEC3AD2A84}"/>
    <dgm:cxn modelId="{AAAFDFA8-5C9E-4898-8B4C-4D58E1BB006D}" type="presOf" srcId="{55A494BE-5F2C-4E00-9F82-A82D57DDC0D2}" destId="{5002DE0D-97E9-421A-8770-731575F4B048}" srcOrd="0" destOrd="0" presId="urn:microsoft.com/office/officeart/2018/2/layout/IconLabelList"/>
    <dgm:cxn modelId="{A4A89CB3-AFA8-4A9B-860E-295AC0327C18}" srcId="{55A494BE-5F2C-4E00-9F82-A82D57DDC0D2}" destId="{38D70512-B752-4781-B4F3-9482847025C3}" srcOrd="6" destOrd="0" parTransId="{D6988FD6-DEC9-4CB8-A19A-BE25E02162C3}" sibTransId="{FC973D90-473B-4D20-A4A4-45B0D0F139CA}"/>
    <dgm:cxn modelId="{55D3DBC2-17A8-42BA-9F28-F6DAB65F12BD}" type="presOf" srcId="{92E28F5A-BE00-48A2-A369-8B3DB31CFD0B}" destId="{C1A85C13-85A8-416C-9645-73B74DBCED75}" srcOrd="0" destOrd="0" presId="urn:microsoft.com/office/officeart/2018/2/layout/IconLabelList"/>
    <dgm:cxn modelId="{E4AA86C6-745A-4EBB-9DF5-097154424D75}" type="presOf" srcId="{B4BC95E6-EBF4-465B-A6ED-634AD57A5DCA}" destId="{21766A78-DCB0-401A-AEA2-6F64618B2F0A}" srcOrd="0" destOrd="0" presId="urn:microsoft.com/office/officeart/2018/2/layout/IconLabelList"/>
    <dgm:cxn modelId="{87FB40C7-6826-4C74-AD2F-086CDA3455FF}" srcId="{55A494BE-5F2C-4E00-9F82-A82D57DDC0D2}" destId="{26FF649B-4289-49BE-9802-64DCD689C931}" srcOrd="3" destOrd="0" parTransId="{C089987A-DD71-49A7-9C40-FAD58C48BD96}" sibTransId="{761C11F4-DD83-4998-AB36-A25BC8C51002}"/>
    <dgm:cxn modelId="{2B0428CA-01A0-4428-AC29-279BF58D954D}" srcId="{55A494BE-5F2C-4E00-9F82-A82D57DDC0D2}" destId="{92E28F5A-BE00-48A2-A369-8B3DB31CFD0B}" srcOrd="5" destOrd="0" parTransId="{D8764593-5443-40B1-A755-7BAFBC5EA7FD}" sibTransId="{36A7A18F-2E7E-4C53-80F0-5D9D1EDCC000}"/>
    <dgm:cxn modelId="{EA64C2CC-1133-4214-9EB7-FF734F18DC11}" type="presOf" srcId="{328782A3-3F62-4D13-89A8-D234D3C6A40B}" destId="{F2A8B23F-8314-49ED-AE11-7E14F2AF1714}" srcOrd="0" destOrd="0" presId="urn:microsoft.com/office/officeart/2018/2/layout/IconLabelList"/>
    <dgm:cxn modelId="{C77FB7CE-794B-44C1-BEDC-325412F366BF}" srcId="{55A494BE-5F2C-4E00-9F82-A82D57DDC0D2}" destId="{328782A3-3F62-4D13-89A8-D234D3C6A40B}" srcOrd="1" destOrd="0" parTransId="{7A6E0A4D-B0E6-4B27-9FDF-AEB451144348}" sibTransId="{8F04DE7D-048F-4755-A505-42DC7934092F}"/>
    <dgm:cxn modelId="{613C81F4-B06C-48F9-9FCC-D4229477A4DD}" type="presOf" srcId="{03D09830-5C46-4AF1-BD69-A97853FFAE29}" destId="{222B1DCA-D806-4985-B149-1CBE1D38151C}" srcOrd="0" destOrd="0" presId="urn:microsoft.com/office/officeart/2018/2/layout/IconLabelList"/>
    <dgm:cxn modelId="{D07004F8-C8CC-4E5F-ABA4-E508449AE93C}" type="presOf" srcId="{B484B3F9-0C3A-4D06-A755-1F89B1EDDF7A}" destId="{3CABC3DE-ED91-4E67-B1D6-295FD52EC997}" srcOrd="0" destOrd="0" presId="urn:microsoft.com/office/officeart/2018/2/layout/IconLabelList"/>
    <dgm:cxn modelId="{2BCA1D3A-AFB5-4908-88FC-1CA01D9AB682}" type="presParOf" srcId="{5002DE0D-97E9-421A-8770-731575F4B048}" destId="{CC36BD7A-5567-45D8-9641-F9A2061C8821}" srcOrd="0" destOrd="0" presId="urn:microsoft.com/office/officeart/2018/2/layout/IconLabelList"/>
    <dgm:cxn modelId="{B138519E-B5C6-457F-94E7-C69286DD1BEA}" type="presParOf" srcId="{CC36BD7A-5567-45D8-9641-F9A2061C8821}" destId="{A082ED4B-018F-4CC0-90EC-FF74C1A70933}" srcOrd="0" destOrd="0" presId="urn:microsoft.com/office/officeart/2018/2/layout/IconLabelList"/>
    <dgm:cxn modelId="{D3D6E0A4-F875-4C98-8EB4-C11946355AED}" type="presParOf" srcId="{CC36BD7A-5567-45D8-9641-F9A2061C8821}" destId="{611ACB0E-330E-439F-A047-9A91390A4862}" srcOrd="1" destOrd="0" presId="urn:microsoft.com/office/officeart/2018/2/layout/IconLabelList"/>
    <dgm:cxn modelId="{1EC7F74D-F738-4E47-AD1B-B82FE6AA6705}" type="presParOf" srcId="{CC36BD7A-5567-45D8-9641-F9A2061C8821}" destId="{CB0301BD-37C3-4A8B-94BD-DCFDB032887B}" srcOrd="2" destOrd="0" presId="urn:microsoft.com/office/officeart/2018/2/layout/IconLabelList"/>
    <dgm:cxn modelId="{F305C1B0-4810-487B-B931-D9BF81CD24F7}" type="presParOf" srcId="{5002DE0D-97E9-421A-8770-731575F4B048}" destId="{52CD8D6D-F43E-4C21-9C65-1C9CF2637708}" srcOrd="1" destOrd="0" presId="urn:microsoft.com/office/officeart/2018/2/layout/IconLabelList"/>
    <dgm:cxn modelId="{C0EF91B0-2EA9-4844-8918-8F3A4FA4BAD1}" type="presParOf" srcId="{5002DE0D-97E9-421A-8770-731575F4B048}" destId="{9CF7C84B-896B-4934-9FD0-7C29521A2BA3}" srcOrd="2" destOrd="0" presId="urn:microsoft.com/office/officeart/2018/2/layout/IconLabelList"/>
    <dgm:cxn modelId="{2CB74258-2A6A-4533-B70D-6BDDA2FEA4B9}" type="presParOf" srcId="{9CF7C84B-896B-4934-9FD0-7C29521A2BA3}" destId="{F850DEAC-A0CF-4378-8844-FCEE4A8CC140}" srcOrd="0" destOrd="0" presId="urn:microsoft.com/office/officeart/2018/2/layout/IconLabelList"/>
    <dgm:cxn modelId="{1C4B31D1-166F-4804-A4D6-5D8EBA77E2D2}" type="presParOf" srcId="{9CF7C84B-896B-4934-9FD0-7C29521A2BA3}" destId="{5B24B7A3-165E-459B-92E2-81EDBA2C65A9}" srcOrd="1" destOrd="0" presId="urn:microsoft.com/office/officeart/2018/2/layout/IconLabelList"/>
    <dgm:cxn modelId="{68D5635A-4CC9-4F50-8B79-21D370471075}" type="presParOf" srcId="{9CF7C84B-896B-4934-9FD0-7C29521A2BA3}" destId="{F2A8B23F-8314-49ED-AE11-7E14F2AF1714}" srcOrd="2" destOrd="0" presId="urn:microsoft.com/office/officeart/2018/2/layout/IconLabelList"/>
    <dgm:cxn modelId="{D81B8D44-C4B2-4FDB-8958-C39DDE2D903E}" type="presParOf" srcId="{5002DE0D-97E9-421A-8770-731575F4B048}" destId="{5D2B6A8B-EFF2-425C-8C39-C88E8835D270}" srcOrd="3" destOrd="0" presId="urn:microsoft.com/office/officeart/2018/2/layout/IconLabelList"/>
    <dgm:cxn modelId="{47C6EEF8-9B14-4304-B669-B83E2F49E59E}" type="presParOf" srcId="{5002DE0D-97E9-421A-8770-731575F4B048}" destId="{69A01A1A-EAB3-4F74-A12F-CEB38F85E1B5}" srcOrd="4" destOrd="0" presId="urn:microsoft.com/office/officeart/2018/2/layout/IconLabelList"/>
    <dgm:cxn modelId="{B1E21A8D-6163-4364-B2D7-7608BEADF05A}" type="presParOf" srcId="{69A01A1A-EAB3-4F74-A12F-CEB38F85E1B5}" destId="{DA41224F-C306-4CB7-B159-8A90E6E97852}" srcOrd="0" destOrd="0" presId="urn:microsoft.com/office/officeart/2018/2/layout/IconLabelList"/>
    <dgm:cxn modelId="{EFDEA185-CC77-42C8-A586-8F71B3064385}" type="presParOf" srcId="{69A01A1A-EAB3-4F74-A12F-CEB38F85E1B5}" destId="{0C9E2019-3896-4991-897B-74912047810C}" srcOrd="1" destOrd="0" presId="urn:microsoft.com/office/officeart/2018/2/layout/IconLabelList"/>
    <dgm:cxn modelId="{CFC26C44-24F5-464A-A1F5-04EF2AF6374A}" type="presParOf" srcId="{69A01A1A-EAB3-4F74-A12F-CEB38F85E1B5}" destId="{222B1DCA-D806-4985-B149-1CBE1D38151C}" srcOrd="2" destOrd="0" presId="urn:microsoft.com/office/officeart/2018/2/layout/IconLabelList"/>
    <dgm:cxn modelId="{5C8711C2-A667-4A8D-8BAE-71418712E9BE}" type="presParOf" srcId="{5002DE0D-97E9-421A-8770-731575F4B048}" destId="{1AC492D0-87CE-4C29-846B-C8730299DD99}" srcOrd="5" destOrd="0" presId="urn:microsoft.com/office/officeart/2018/2/layout/IconLabelList"/>
    <dgm:cxn modelId="{BF3CD4D3-88CD-4CD6-9B11-6B444A102E4B}" type="presParOf" srcId="{5002DE0D-97E9-421A-8770-731575F4B048}" destId="{4BF95E29-D56E-4AF0-8AA7-941DECD05094}" srcOrd="6" destOrd="0" presId="urn:microsoft.com/office/officeart/2018/2/layout/IconLabelList"/>
    <dgm:cxn modelId="{C22E8BB5-A818-4811-A171-3B45C9DDB470}" type="presParOf" srcId="{4BF95E29-D56E-4AF0-8AA7-941DECD05094}" destId="{8FF1E90F-AC90-47BF-81AB-09F154F58BE6}" srcOrd="0" destOrd="0" presId="urn:microsoft.com/office/officeart/2018/2/layout/IconLabelList"/>
    <dgm:cxn modelId="{FE81D19E-7CE9-4714-A1C3-A56186E9B696}" type="presParOf" srcId="{4BF95E29-D56E-4AF0-8AA7-941DECD05094}" destId="{74D66CED-34C4-411C-8666-A89464D5BB43}" srcOrd="1" destOrd="0" presId="urn:microsoft.com/office/officeart/2018/2/layout/IconLabelList"/>
    <dgm:cxn modelId="{9DE82C91-D274-4625-93C9-A834D92E44F3}" type="presParOf" srcId="{4BF95E29-D56E-4AF0-8AA7-941DECD05094}" destId="{79EFE82D-BA07-40D7-9B98-2173E60ACBD3}" srcOrd="2" destOrd="0" presId="urn:microsoft.com/office/officeart/2018/2/layout/IconLabelList"/>
    <dgm:cxn modelId="{9A49ECA0-6AA4-4797-B02E-75CB66C355DD}" type="presParOf" srcId="{5002DE0D-97E9-421A-8770-731575F4B048}" destId="{F1D74C13-E354-44DC-9C73-9459C888C417}" srcOrd="7" destOrd="0" presId="urn:microsoft.com/office/officeart/2018/2/layout/IconLabelList"/>
    <dgm:cxn modelId="{D62F503F-3E2C-4516-80C6-34356E7A5FC2}" type="presParOf" srcId="{5002DE0D-97E9-421A-8770-731575F4B048}" destId="{A0629444-1476-4B85-803B-A8B51ED640A7}" srcOrd="8" destOrd="0" presId="urn:microsoft.com/office/officeart/2018/2/layout/IconLabelList"/>
    <dgm:cxn modelId="{14BE88B0-BDDB-4B3D-8716-D6C5849186AC}" type="presParOf" srcId="{A0629444-1476-4B85-803B-A8B51ED640A7}" destId="{664E0CC3-04FD-4CD3-B867-7351B4026814}" srcOrd="0" destOrd="0" presId="urn:microsoft.com/office/officeart/2018/2/layout/IconLabelList"/>
    <dgm:cxn modelId="{F61E1D3D-4841-4669-9675-5E26B9C765B2}" type="presParOf" srcId="{A0629444-1476-4B85-803B-A8B51ED640A7}" destId="{EF9E0B42-FCFA-460E-B562-8F0F11A13567}" srcOrd="1" destOrd="0" presId="urn:microsoft.com/office/officeart/2018/2/layout/IconLabelList"/>
    <dgm:cxn modelId="{681C867D-784D-431C-B73E-A736171B6317}" type="presParOf" srcId="{A0629444-1476-4B85-803B-A8B51ED640A7}" destId="{21766A78-DCB0-401A-AEA2-6F64618B2F0A}" srcOrd="2" destOrd="0" presId="urn:microsoft.com/office/officeart/2018/2/layout/IconLabelList"/>
    <dgm:cxn modelId="{50C76345-3ABA-4F4E-B976-ECBF78756710}" type="presParOf" srcId="{5002DE0D-97E9-421A-8770-731575F4B048}" destId="{51CA7CF4-4EAA-4367-B5A8-B089D0284B9A}" srcOrd="9" destOrd="0" presId="urn:microsoft.com/office/officeart/2018/2/layout/IconLabelList"/>
    <dgm:cxn modelId="{B48F5AB2-492A-44B3-9D21-BAB6C23754C4}" type="presParOf" srcId="{5002DE0D-97E9-421A-8770-731575F4B048}" destId="{1336C9B9-D2D3-40C8-B45B-2ADC5946A0B7}" srcOrd="10" destOrd="0" presId="urn:microsoft.com/office/officeart/2018/2/layout/IconLabelList"/>
    <dgm:cxn modelId="{07B9DCD6-1458-4892-9279-07F4ECAB6467}" type="presParOf" srcId="{1336C9B9-D2D3-40C8-B45B-2ADC5946A0B7}" destId="{486748A9-485E-40E9-AED9-F81E56A40FE3}" srcOrd="0" destOrd="0" presId="urn:microsoft.com/office/officeart/2018/2/layout/IconLabelList"/>
    <dgm:cxn modelId="{556240FE-1D78-45B5-9C21-709BFA731CB3}" type="presParOf" srcId="{1336C9B9-D2D3-40C8-B45B-2ADC5946A0B7}" destId="{2455078C-CEF1-4FF2-A046-586A0AEC2A13}" srcOrd="1" destOrd="0" presId="urn:microsoft.com/office/officeart/2018/2/layout/IconLabelList"/>
    <dgm:cxn modelId="{3ECAC241-7EA3-45A0-B583-C00822C6E12E}" type="presParOf" srcId="{1336C9B9-D2D3-40C8-B45B-2ADC5946A0B7}" destId="{C1A85C13-85A8-416C-9645-73B74DBCED75}" srcOrd="2" destOrd="0" presId="urn:microsoft.com/office/officeart/2018/2/layout/IconLabelList"/>
    <dgm:cxn modelId="{2E374787-60BD-45BE-A9EC-47FE109A41EA}" type="presParOf" srcId="{5002DE0D-97E9-421A-8770-731575F4B048}" destId="{B4068663-54D7-4D2D-988A-253FC5E49309}" srcOrd="11" destOrd="0" presId="urn:microsoft.com/office/officeart/2018/2/layout/IconLabelList"/>
    <dgm:cxn modelId="{AE073DDD-BE08-4AD3-A842-CAB523329EF5}" type="presParOf" srcId="{5002DE0D-97E9-421A-8770-731575F4B048}" destId="{C5365A7B-FA15-4D8B-B578-958978418EB3}" srcOrd="12" destOrd="0" presId="urn:microsoft.com/office/officeart/2018/2/layout/IconLabelList"/>
    <dgm:cxn modelId="{F50ED641-E1E2-4C4F-990A-D2E15E632B8D}" type="presParOf" srcId="{C5365A7B-FA15-4D8B-B578-958978418EB3}" destId="{A29D513A-3ADB-4CF7-BC57-85D6668389E9}" srcOrd="0" destOrd="0" presId="urn:microsoft.com/office/officeart/2018/2/layout/IconLabelList"/>
    <dgm:cxn modelId="{72FB5772-8C5E-4881-AC46-68E707243018}" type="presParOf" srcId="{C5365A7B-FA15-4D8B-B578-958978418EB3}" destId="{AC9CC745-7CA3-414E-9DA0-5E2284698B4E}" srcOrd="1" destOrd="0" presId="urn:microsoft.com/office/officeart/2018/2/layout/IconLabelList"/>
    <dgm:cxn modelId="{FD52B3D4-63A2-4CE5-AA51-1334BA350425}" type="presParOf" srcId="{C5365A7B-FA15-4D8B-B578-958978418EB3}" destId="{C1726671-B2A0-4AC6-8B58-7F900C048EE1}" srcOrd="2" destOrd="0" presId="urn:microsoft.com/office/officeart/2018/2/layout/IconLabelList"/>
    <dgm:cxn modelId="{7598FC58-75EA-4EC8-BC83-09804C5D3BE0}" type="presParOf" srcId="{5002DE0D-97E9-421A-8770-731575F4B048}" destId="{732E70C7-546F-45B1-B07A-12FFBF32F643}" srcOrd="13" destOrd="0" presId="urn:microsoft.com/office/officeart/2018/2/layout/IconLabelList"/>
    <dgm:cxn modelId="{BBAD16A3-3444-4228-80D4-370C08DDDAAA}" type="presParOf" srcId="{5002DE0D-97E9-421A-8770-731575F4B048}" destId="{0C4318F1-7C14-4964-9B49-3551703FECB2}" srcOrd="14" destOrd="0" presId="urn:microsoft.com/office/officeart/2018/2/layout/IconLabelList"/>
    <dgm:cxn modelId="{E2C6DA62-1DD1-4746-9826-17989698A2C9}" type="presParOf" srcId="{0C4318F1-7C14-4964-9B49-3551703FECB2}" destId="{76CA8B55-1183-4623-8D5D-BC1F58E879F8}" srcOrd="0" destOrd="0" presId="urn:microsoft.com/office/officeart/2018/2/layout/IconLabelList"/>
    <dgm:cxn modelId="{E8E9EC35-D6AC-47A6-A91E-E0A44559FA7D}" type="presParOf" srcId="{0C4318F1-7C14-4964-9B49-3551703FECB2}" destId="{A8655230-C0E5-4C40-BCF3-30EBECCBDC4F}" srcOrd="1" destOrd="0" presId="urn:microsoft.com/office/officeart/2018/2/layout/IconLabelList"/>
    <dgm:cxn modelId="{D7DEBF4E-F91C-48AB-B043-BFE048807D69}" type="presParOf" srcId="{0C4318F1-7C14-4964-9B49-3551703FECB2}" destId="{3CABC3DE-ED91-4E67-B1D6-295FD52EC99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2ED4B-018F-4CC0-90EC-FF74C1A70933}">
      <dsp:nvSpPr>
        <dsp:cNvPr id="0" name=""/>
        <dsp:cNvSpPr/>
      </dsp:nvSpPr>
      <dsp:spPr>
        <a:xfrm>
          <a:off x="712792" y="535856"/>
          <a:ext cx="663662" cy="6636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0301BD-37C3-4A8B-94BD-DCFDB032887B}">
      <dsp:nvSpPr>
        <dsp:cNvPr id="0" name=""/>
        <dsp:cNvSpPr/>
      </dsp:nvSpPr>
      <dsp:spPr>
        <a:xfrm>
          <a:off x="307221" y="1468672"/>
          <a:ext cx="1474804" cy="58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1. Establish a Sense of Urgency</a:t>
          </a:r>
          <a:endParaRPr lang="en-US" sz="1400" kern="1200"/>
        </a:p>
      </dsp:txBody>
      <dsp:txXfrm>
        <a:off x="307221" y="1468672"/>
        <a:ext cx="1474804" cy="589921"/>
      </dsp:txXfrm>
    </dsp:sp>
    <dsp:sp modelId="{F850DEAC-A0CF-4378-8844-FCEE4A8CC140}">
      <dsp:nvSpPr>
        <dsp:cNvPr id="0" name=""/>
        <dsp:cNvSpPr/>
      </dsp:nvSpPr>
      <dsp:spPr>
        <a:xfrm>
          <a:off x="2445688" y="535856"/>
          <a:ext cx="663662" cy="6636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A8B23F-8314-49ED-AE11-7E14F2AF1714}">
      <dsp:nvSpPr>
        <dsp:cNvPr id="0" name=""/>
        <dsp:cNvSpPr/>
      </dsp:nvSpPr>
      <dsp:spPr>
        <a:xfrm>
          <a:off x="2040116" y="1468672"/>
          <a:ext cx="1474804" cy="58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2. Create a Guiding Coalition</a:t>
          </a:r>
          <a:endParaRPr lang="en-US" sz="1400" kern="1200"/>
        </a:p>
      </dsp:txBody>
      <dsp:txXfrm>
        <a:off x="2040116" y="1468672"/>
        <a:ext cx="1474804" cy="589921"/>
      </dsp:txXfrm>
    </dsp:sp>
    <dsp:sp modelId="{DA41224F-C306-4CB7-B159-8A90E6E97852}">
      <dsp:nvSpPr>
        <dsp:cNvPr id="0" name=""/>
        <dsp:cNvSpPr/>
      </dsp:nvSpPr>
      <dsp:spPr>
        <a:xfrm>
          <a:off x="4178583" y="535856"/>
          <a:ext cx="663662" cy="6636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2B1DCA-D806-4985-B149-1CBE1D38151C}">
      <dsp:nvSpPr>
        <dsp:cNvPr id="0" name=""/>
        <dsp:cNvSpPr/>
      </dsp:nvSpPr>
      <dsp:spPr>
        <a:xfrm>
          <a:off x="3773012" y="1468672"/>
          <a:ext cx="1474804" cy="58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t>3. Develop both a Vision and a Strategy</a:t>
          </a:r>
          <a:endParaRPr lang="en-US" sz="1400" kern="1200" dirty="0"/>
        </a:p>
      </dsp:txBody>
      <dsp:txXfrm>
        <a:off x="3773012" y="1468672"/>
        <a:ext cx="1474804" cy="589921"/>
      </dsp:txXfrm>
    </dsp:sp>
    <dsp:sp modelId="{8FF1E90F-AC90-47BF-81AB-09F154F58BE6}">
      <dsp:nvSpPr>
        <dsp:cNvPr id="0" name=""/>
        <dsp:cNvSpPr/>
      </dsp:nvSpPr>
      <dsp:spPr>
        <a:xfrm>
          <a:off x="5911479" y="535856"/>
          <a:ext cx="663662" cy="6636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EFE82D-BA07-40D7-9B98-2173E60ACBD3}">
      <dsp:nvSpPr>
        <dsp:cNvPr id="0" name=""/>
        <dsp:cNvSpPr/>
      </dsp:nvSpPr>
      <dsp:spPr>
        <a:xfrm>
          <a:off x="5505907" y="1468672"/>
          <a:ext cx="1474804" cy="58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4. Communicate the Vision</a:t>
          </a:r>
          <a:endParaRPr lang="en-US" sz="1400" kern="1200"/>
        </a:p>
      </dsp:txBody>
      <dsp:txXfrm>
        <a:off x="5505907" y="1468672"/>
        <a:ext cx="1474804" cy="589921"/>
      </dsp:txXfrm>
    </dsp:sp>
    <dsp:sp modelId="{664E0CC3-04FD-4CD3-B867-7351B4026814}">
      <dsp:nvSpPr>
        <dsp:cNvPr id="0" name=""/>
        <dsp:cNvSpPr/>
      </dsp:nvSpPr>
      <dsp:spPr>
        <a:xfrm>
          <a:off x="7644374" y="535856"/>
          <a:ext cx="663662" cy="66366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766A78-DCB0-401A-AEA2-6F64618B2F0A}">
      <dsp:nvSpPr>
        <dsp:cNvPr id="0" name=""/>
        <dsp:cNvSpPr/>
      </dsp:nvSpPr>
      <dsp:spPr>
        <a:xfrm>
          <a:off x="7238803" y="1468672"/>
          <a:ext cx="1474804" cy="58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5. Empower Employees to Act</a:t>
          </a:r>
          <a:endParaRPr lang="en-US" sz="1400" kern="1200"/>
        </a:p>
      </dsp:txBody>
      <dsp:txXfrm>
        <a:off x="7238803" y="1468672"/>
        <a:ext cx="1474804" cy="589921"/>
      </dsp:txXfrm>
    </dsp:sp>
    <dsp:sp modelId="{486748A9-485E-40E9-AED9-F81E56A40FE3}">
      <dsp:nvSpPr>
        <dsp:cNvPr id="0" name=""/>
        <dsp:cNvSpPr/>
      </dsp:nvSpPr>
      <dsp:spPr>
        <a:xfrm>
          <a:off x="9377270" y="535856"/>
          <a:ext cx="663662" cy="66366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A85C13-85A8-416C-9645-73B74DBCED75}">
      <dsp:nvSpPr>
        <dsp:cNvPr id="0" name=""/>
        <dsp:cNvSpPr/>
      </dsp:nvSpPr>
      <dsp:spPr>
        <a:xfrm>
          <a:off x="8971698" y="1468672"/>
          <a:ext cx="1474804" cy="58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6. Generate Short-term Wins</a:t>
          </a:r>
          <a:endParaRPr lang="en-US" sz="1400" kern="1200"/>
        </a:p>
      </dsp:txBody>
      <dsp:txXfrm>
        <a:off x="8971698" y="1468672"/>
        <a:ext cx="1474804" cy="589921"/>
      </dsp:txXfrm>
    </dsp:sp>
    <dsp:sp modelId="{A29D513A-3ADB-4CF7-BC57-85D6668389E9}">
      <dsp:nvSpPr>
        <dsp:cNvPr id="0" name=""/>
        <dsp:cNvSpPr/>
      </dsp:nvSpPr>
      <dsp:spPr>
        <a:xfrm>
          <a:off x="4178583" y="2427295"/>
          <a:ext cx="663662" cy="66366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726671-B2A0-4AC6-8B58-7F900C048EE1}">
      <dsp:nvSpPr>
        <dsp:cNvPr id="0" name=""/>
        <dsp:cNvSpPr/>
      </dsp:nvSpPr>
      <dsp:spPr>
        <a:xfrm>
          <a:off x="3773012" y="3360110"/>
          <a:ext cx="1474804" cy="58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7. Consolidate Gains to Build more Momentum</a:t>
          </a:r>
          <a:endParaRPr lang="en-US" sz="1400" kern="1200"/>
        </a:p>
      </dsp:txBody>
      <dsp:txXfrm>
        <a:off x="3773012" y="3360110"/>
        <a:ext cx="1474804" cy="589921"/>
      </dsp:txXfrm>
    </dsp:sp>
    <dsp:sp modelId="{76CA8B55-1183-4623-8D5D-BC1F58E879F8}">
      <dsp:nvSpPr>
        <dsp:cNvPr id="0" name=""/>
        <dsp:cNvSpPr/>
      </dsp:nvSpPr>
      <dsp:spPr>
        <a:xfrm>
          <a:off x="5911479" y="2427295"/>
          <a:ext cx="663662" cy="66366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ABC3DE-ED91-4E67-B1D6-295FD52EC997}">
      <dsp:nvSpPr>
        <dsp:cNvPr id="0" name=""/>
        <dsp:cNvSpPr/>
      </dsp:nvSpPr>
      <dsp:spPr>
        <a:xfrm>
          <a:off x="5505907" y="3360110"/>
          <a:ext cx="1474804" cy="58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8. Institutionalise the New Approaches</a:t>
          </a:r>
          <a:endParaRPr lang="en-US" sz="1400" kern="1200"/>
        </a:p>
      </dsp:txBody>
      <dsp:txXfrm>
        <a:off x="5505907" y="3360110"/>
        <a:ext cx="1474804" cy="58992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A856B6-A237-4B74-8F40-8D07100BFF85}" type="datetimeFigureOut">
              <a:rPr lang="en-GB" smtClean="0"/>
              <a:t>04/05/2022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76D4D0-C2FC-4D88-9CE3-1AE0765043F8}" type="slidenum">
              <a:rPr lang="en-GB" smtClean="0"/>
              <a:t>‹#›</a:t>
            </a:fld>
            <a:endParaRPr lang="en-GB"/>
          </a:p>
        </p:txBody>
      </p:sp>
    </p:spTree>
    <p:extLst>
      <p:ext uri="{BB962C8B-B14F-4D97-AF65-F5344CB8AC3E}">
        <p14:creationId xmlns:p14="http://schemas.microsoft.com/office/powerpoint/2010/main" val="3985687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C76D4D0-C2FC-4D88-9CE3-1AE0765043F8}" type="slidenum">
              <a:rPr lang="en-GB" smtClean="0"/>
              <a:t>1</a:t>
            </a:fld>
            <a:endParaRPr lang="en-GB"/>
          </a:p>
        </p:txBody>
      </p:sp>
    </p:spTree>
    <p:extLst>
      <p:ext uri="{BB962C8B-B14F-4D97-AF65-F5344CB8AC3E}">
        <p14:creationId xmlns:p14="http://schemas.microsoft.com/office/powerpoint/2010/main" val="3378317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2</a:t>
            </a:fld>
            <a:endParaRPr lang="en-GB"/>
          </a:p>
        </p:txBody>
      </p:sp>
    </p:spTree>
    <p:extLst>
      <p:ext uri="{BB962C8B-B14F-4D97-AF65-F5344CB8AC3E}">
        <p14:creationId xmlns:p14="http://schemas.microsoft.com/office/powerpoint/2010/main" val="324199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3</a:t>
            </a:fld>
            <a:endParaRPr lang="en-GB"/>
          </a:p>
        </p:txBody>
      </p:sp>
    </p:spTree>
    <p:extLst>
      <p:ext uri="{BB962C8B-B14F-4D97-AF65-F5344CB8AC3E}">
        <p14:creationId xmlns:p14="http://schemas.microsoft.com/office/powerpoint/2010/main" val="108421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4</a:t>
            </a:fld>
            <a:endParaRPr lang="en-GB"/>
          </a:p>
        </p:txBody>
      </p:sp>
    </p:spTree>
    <p:extLst>
      <p:ext uri="{BB962C8B-B14F-4D97-AF65-F5344CB8AC3E}">
        <p14:creationId xmlns:p14="http://schemas.microsoft.com/office/powerpoint/2010/main" val="4230669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5</a:t>
            </a:fld>
            <a:endParaRPr lang="en-GB"/>
          </a:p>
        </p:txBody>
      </p:sp>
    </p:spTree>
    <p:extLst>
      <p:ext uri="{BB962C8B-B14F-4D97-AF65-F5344CB8AC3E}">
        <p14:creationId xmlns:p14="http://schemas.microsoft.com/office/powerpoint/2010/main" val="4077037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6</a:t>
            </a:fld>
            <a:endParaRPr lang="en-GB"/>
          </a:p>
        </p:txBody>
      </p:sp>
    </p:spTree>
    <p:extLst>
      <p:ext uri="{BB962C8B-B14F-4D97-AF65-F5344CB8AC3E}">
        <p14:creationId xmlns:p14="http://schemas.microsoft.com/office/powerpoint/2010/main" val="4166073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2C76D4D0-C2FC-4D88-9CE3-1AE0765043F8}" type="slidenum">
              <a:rPr lang="en-GB" smtClean="0"/>
              <a:t>7</a:t>
            </a:fld>
            <a:endParaRPr lang="en-GB"/>
          </a:p>
        </p:txBody>
      </p:sp>
    </p:spTree>
    <p:extLst>
      <p:ext uri="{BB962C8B-B14F-4D97-AF65-F5344CB8AC3E}">
        <p14:creationId xmlns:p14="http://schemas.microsoft.com/office/powerpoint/2010/main" val="2353409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8</a:t>
            </a:fld>
            <a:endParaRPr lang="en-GB"/>
          </a:p>
        </p:txBody>
      </p:sp>
    </p:spTree>
    <p:extLst>
      <p:ext uri="{BB962C8B-B14F-4D97-AF65-F5344CB8AC3E}">
        <p14:creationId xmlns:p14="http://schemas.microsoft.com/office/powerpoint/2010/main" val="1839424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9</a:t>
            </a:fld>
            <a:endParaRPr lang="en-GB"/>
          </a:p>
        </p:txBody>
      </p:sp>
    </p:spTree>
    <p:extLst>
      <p:ext uri="{BB962C8B-B14F-4D97-AF65-F5344CB8AC3E}">
        <p14:creationId xmlns:p14="http://schemas.microsoft.com/office/powerpoint/2010/main" val="16157021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10</a:t>
            </a:fld>
            <a:endParaRPr lang="en-GB"/>
          </a:p>
        </p:txBody>
      </p:sp>
    </p:spTree>
    <p:extLst>
      <p:ext uri="{BB962C8B-B14F-4D97-AF65-F5344CB8AC3E}">
        <p14:creationId xmlns:p14="http://schemas.microsoft.com/office/powerpoint/2010/main" val="9791258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11</a:t>
            </a:fld>
            <a:endParaRPr lang="en-GB"/>
          </a:p>
        </p:txBody>
      </p:sp>
    </p:spTree>
    <p:extLst>
      <p:ext uri="{BB962C8B-B14F-4D97-AF65-F5344CB8AC3E}">
        <p14:creationId xmlns:p14="http://schemas.microsoft.com/office/powerpoint/2010/main" val="28350626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C76D4D0-C2FC-4D88-9CE3-1AE0765043F8}" type="slidenum">
              <a:rPr lang="en-GB" smtClean="0"/>
              <a:t>12</a:t>
            </a:fld>
            <a:endParaRPr lang="en-GB"/>
          </a:p>
        </p:txBody>
      </p:sp>
    </p:spTree>
    <p:extLst>
      <p:ext uri="{BB962C8B-B14F-4D97-AF65-F5344CB8AC3E}">
        <p14:creationId xmlns:p14="http://schemas.microsoft.com/office/powerpoint/2010/main" val="29677663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example of stop rescuing people from the river, and figure out why they are falling in in the first place? Is it the right problem that we are working on solving? People need to be involved in the solution </a:t>
            </a:r>
          </a:p>
        </p:txBody>
      </p:sp>
      <p:sp>
        <p:nvSpPr>
          <p:cNvPr id="4" name="Slide Number Placeholder 3"/>
          <p:cNvSpPr>
            <a:spLocks noGrp="1"/>
          </p:cNvSpPr>
          <p:nvPr>
            <p:ph type="sldNum" sz="quarter" idx="5"/>
          </p:nvPr>
        </p:nvSpPr>
        <p:spPr/>
        <p:txBody>
          <a:bodyPr/>
          <a:lstStyle/>
          <a:p>
            <a:fld id="{2C76D4D0-C2FC-4D88-9CE3-1AE0765043F8}" type="slidenum">
              <a:rPr lang="en-GB" smtClean="0"/>
              <a:t>13</a:t>
            </a:fld>
            <a:endParaRPr lang="en-GB"/>
          </a:p>
        </p:txBody>
      </p:sp>
    </p:spTree>
    <p:extLst>
      <p:ext uri="{BB962C8B-B14F-4D97-AF65-F5344CB8AC3E}">
        <p14:creationId xmlns:p14="http://schemas.microsoft.com/office/powerpoint/2010/main" val="20632439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14</a:t>
            </a:fld>
            <a:endParaRPr lang="en-GB"/>
          </a:p>
        </p:txBody>
      </p:sp>
    </p:spTree>
    <p:extLst>
      <p:ext uri="{BB962C8B-B14F-4D97-AF65-F5344CB8AC3E}">
        <p14:creationId xmlns:p14="http://schemas.microsoft.com/office/powerpoint/2010/main" val="4119707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15</a:t>
            </a:fld>
            <a:endParaRPr lang="en-GB"/>
          </a:p>
        </p:txBody>
      </p:sp>
    </p:spTree>
    <p:extLst>
      <p:ext uri="{BB962C8B-B14F-4D97-AF65-F5344CB8AC3E}">
        <p14:creationId xmlns:p14="http://schemas.microsoft.com/office/powerpoint/2010/main" val="2115918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17</a:t>
            </a:fld>
            <a:endParaRPr lang="en-GB"/>
          </a:p>
        </p:txBody>
      </p:sp>
    </p:spTree>
    <p:extLst>
      <p:ext uri="{BB962C8B-B14F-4D97-AF65-F5344CB8AC3E}">
        <p14:creationId xmlns:p14="http://schemas.microsoft.com/office/powerpoint/2010/main" val="19268893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Torrington et al (2017):</a:t>
            </a:r>
          </a:p>
          <a:p>
            <a:endParaRPr lang="en-GB" dirty="0"/>
          </a:p>
          <a:p>
            <a:r>
              <a:rPr lang="en-GB" dirty="0"/>
              <a:t>There are limitations to this approach. It is lengthy, top-down and does not account for people’s emotional response to change.</a:t>
            </a:r>
          </a:p>
          <a:p>
            <a:endParaRPr lang="en-GB" dirty="0"/>
          </a:p>
          <a:p>
            <a:r>
              <a:rPr lang="en-GB" dirty="0"/>
              <a:t>Although any change initiative needs to be planned, we need to encourage a change ready organisation that is responsive to change (agile). Also need to take account of people’s reactions and involve them in the change. </a:t>
            </a:r>
          </a:p>
          <a:p>
            <a:endParaRPr lang="en-GB" dirty="0"/>
          </a:p>
          <a:p>
            <a:r>
              <a:rPr lang="en-GB" dirty="0"/>
              <a:t>As we saw in an earlier session change plans, stakeholder analysis and communication plans and Gantt charts all help in effective change management planning </a:t>
            </a:r>
          </a:p>
        </p:txBody>
      </p:sp>
      <p:sp>
        <p:nvSpPr>
          <p:cNvPr id="4" name="Slide Number Placeholder 3"/>
          <p:cNvSpPr>
            <a:spLocks noGrp="1"/>
          </p:cNvSpPr>
          <p:nvPr>
            <p:ph type="sldNum" sz="quarter" idx="5"/>
          </p:nvPr>
        </p:nvSpPr>
        <p:spPr/>
        <p:txBody>
          <a:bodyPr/>
          <a:lstStyle/>
          <a:p>
            <a:fld id="{2E77DE39-8C43-41EA-A72F-BA87F309D135}" type="slidenum">
              <a:rPr lang="en-GB" smtClean="0"/>
              <a:t>18</a:t>
            </a:fld>
            <a:endParaRPr lang="en-GB"/>
          </a:p>
        </p:txBody>
      </p:sp>
    </p:spTree>
    <p:extLst>
      <p:ext uri="{BB962C8B-B14F-4D97-AF65-F5344CB8AC3E}">
        <p14:creationId xmlns:p14="http://schemas.microsoft.com/office/powerpoint/2010/main" val="35371046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21</a:t>
            </a:fld>
            <a:endParaRPr lang="en-GB"/>
          </a:p>
        </p:txBody>
      </p:sp>
    </p:spTree>
    <p:extLst>
      <p:ext uri="{BB962C8B-B14F-4D97-AF65-F5344CB8AC3E}">
        <p14:creationId xmlns:p14="http://schemas.microsoft.com/office/powerpoint/2010/main" val="2344537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Designing:</a:t>
            </a:r>
          </a:p>
          <a:p>
            <a:r>
              <a:rPr lang="en-GB" dirty="0"/>
              <a:t>1. Conduct a current state assessment</a:t>
            </a:r>
          </a:p>
          <a:p>
            <a:r>
              <a:rPr lang="en-GB" dirty="0"/>
              <a:t>2. Design change for the future, not the present</a:t>
            </a:r>
          </a:p>
          <a:p>
            <a:r>
              <a:rPr lang="en-GB" dirty="0"/>
              <a:t>3. Create prioritised, actionable and realistic goals</a:t>
            </a:r>
          </a:p>
          <a:p>
            <a:endParaRPr lang="en-GB" dirty="0"/>
          </a:p>
          <a:p>
            <a:pPr marL="241562" indent="-241562">
              <a:buFont typeface="Arial" panose="020B0604020202020204" pitchFamily="34" charset="0"/>
              <a:buChar char="•"/>
            </a:pPr>
            <a:r>
              <a:rPr lang="en-GB" dirty="0"/>
              <a:t>HR are well placed to provide data on the current state of affairs – current capabilities, resources, committed strategies, competitive assessments and gaps. You need to know where you are starting from. </a:t>
            </a:r>
          </a:p>
          <a:p>
            <a:pPr marL="241562" indent="-241562">
              <a:buFont typeface="Arial" panose="020B0604020202020204" pitchFamily="34" charset="0"/>
              <a:buChar char="•"/>
            </a:pPr>
            <a:r>
              <a:rPr lang="en-GB" dirty="0"/>
              <a:t>The external environment will have changed by the time the change occurs, so this needs to be factored in. Also, need to use a future-orientated framework when discussing what capabilities are needed and potential gaps to be addressed. </a:t>
            </a:r>
          </a:p>
          <a:p>
            <a:pPr marL="241562" indent="-241562">
              <a:buFont typeface="Arial" panose="020B0604020202020204" pitchFamily="34" charset="0"/>
              <a:buChar char="•"/>
            </a:pPr>
            <a:r>
              <a:rPr lang="en-GB" dirty="0"/>
              <a:t>You need to know where you are going. Need for some flexibility but overall goal should remain the focus. </a:t>
            </a:r>
          </a:p>
          <a:p>
            <a:endParaRPr lang="en-GB" dirty="0"/>
          </a:p>
          <a:p>
            <a:r>
              <a:rPr lang="en-GB" dirty="0"/>
              <a:t>Enacting:</a:t>
            </a:r>
          </a:p>
          <a:p>
            <a:r>
              <a:rPr lang="en-GB" dirty="0"/>
              <a:t>Techniques for enacting change focus on maintaining momentum and ensuring an easy flow of communication:</a:t>
            </a:r>
          </a:p>
          <a:p>
            <a:endParaRPr lang="en-GB" dirty="0"/>
          </a:p>
          <a:p>
            <a:pPr marL="543514" indent="-543514">
              <a:buAutoNum type="arabicPeriod"/>
            </a:pPr>
            <a:r>
              <a:rPr lang="en-GB" dirty="0"/>
              <a:t>Prioritise expertise over availability when selecting members of the change team</a:t>
            </a:r>
          </a:p>
          <a:p>
            <a:pPr marL="543514" indent="-543514">
              <a:buAutoNum type="arabicPeriod"/>
            </a:pPr>
            <a:r>
              <a:rPr lang="en-GB" dirty="0"/>
              <a:t>Secure a senior level change champion</a:t>
            </a:r>
          </a:p>
          <a:p>
            <a:pPr marL="543514" indent="-543514">
              <a:buAutoNum type="arabicPeriod"/>
            </a:pPr>
            <a:r>
              <a:rPr lang="en-GB" dirty="0"/>
              <a:t>Identify and engage key stakeholders</a:t>
            </a:r>
          </a:p>
          <a:p>
            <a:pPr marL="543514" indent="-543514">
              <a:buAutoNum type="arabicPeriod"/>
            </a:pPr>
            <a:r>
              <a:rPr lang="en-GB" dirty="0"/>
              <a:t>Use project management best practices</a:t>
            </a:r>
          </a:p>
          <a:p>
            <a:pPr marL="543514" indent="-543514">
              <a:buAutoNum type="arabicPeriod"/>
            </a:pPr>
            <a:r>
              <a:rPr lang="en-GB" dirty="0"/>
              <a:t>Monitor the environment for changes and align with other initiatives</a:t>
            </a:r>
          </a:p>
          <a:p>
            <a:endParaRPr lang="en-GB" dirty="0"/>
          </a:p>
          <a:p>
            <a:pPr marL="241562" indent="-241562">
              <a:buFont typeface="Arial" panose="020B0604020202020204" pitchFamily="34" charset="0"/>
              <a:buChar char="•"/>
            </a:pPr>
            <a:r>
              <a:rPr lang="en-GB" dirty="0"/>
              <a:t>It may be tempting to assign a role to give someone development, but the change initiative is more likely to succeed if you fill roles based on expertise. </a:t>
            </a:r>
          </a:p>
          <a:p>
            <a:pPr marL="241562" indent="-241562">
              <a:buFont typeface="Arial" panose="020B0604020202020204" pitchFamily="34" charset="0"/>
              <a:buChar char="•"/>
            </a:pPr>
            <a:r>
              <a:rPr lang="en-GB" dirty="0"/>
              <a:t>This is where HR can match someone’s development needs and organisational needs – if they are interested in furthering their development, they are more likely to be passionate about the change. Best to have multiple change champions. </a:t>
            </a:r>
          </a:p>
          <a:p>
            <a:pPr marL="241562" indent="-241562">
              <a:buFont typeface="Arial" panose="020B0604020202020204" pitchFamily="34" charset="0"/>
              <a:buChar char="•"/>
            </a:pPr>
            <a:r>
              <a:rPr lang="en-GB" dirty="0"/>
              <a:t>Stakeholder management vital to ensure success of change. Need to identify those you have an interest and are influential. They can offer expertise or other advice.</a:t>
            </a:r>
          </a:p>
          <a:p>
            <a:pPr marL="241562" indent="-241562">
              <a:buFont typeface="Arial" panose="020B0604020202020204" pitchFamily="34" charset="0"/>
              <a:buChar char="•"/>
            </a:pPr>
            <a:r>
              <a:rPr lang="en-GB" dirty="0"/>
              <a:t>Need to have a separate project manager and team leader.</a:t>
            </a:r>
          </a:p>
          <a:p>
            <a:pPr marL="241562" indent="-241562">
              <a:buFont typeface="Arial" panose="020B0604020202020204" pitchFamily="34" charset="0"/>
              <a:buChar char="•"/>
            </a:pPr>
            <a:r>
              <a:rPr lang="en-GB" dirty="0"/>
              <a:t>Keep track of changes and scenario plan for possible further changes. Align with other organisational initiatives to spot overlaps/conflicts. </a:t>
            </a:r>
          </a:p>
          <a:p>
            <a:pPr marL="241562" indent="-241562">
              <a:buFont typeface="Arial" panose="020B0604020202020204" pitchFamily="34" charset="0"/>
              <a:buChar char="•"/>
            </a:pPr>
            <a:endParaRPr lang="en-GB" dirty="0"/>
          </a:p>
          <a:p>
            <a:r>
              <a:rPr lang="en-GB" dirty="0"/>
              <a:t>Sustaining:</a:t>
            </a:r>
          </a:p>
          <a:p>
            <a:r>
              <a:rPr lang="en-GB" dirty="0"/>
              <a:t>Techniques focus on creating a clear understanding of new contexts, collecting data to monitor momentum assessing need to adjust the initiative.</a:t>
            </a:r>
          </a:p>
          <a:p>
            <a:pPr marL="543514" indent="-543514">
              <a:buAutoNum type="arabicPeriod"/>
            </a:pPr>
            <a:r>
              <a:rPr lang="en-GB" dirty="0"/>
              <a:t>Track the impact of the change and engagement of stakeholders</a:t>
            </a:r>
          </a:p>
          <a:p>
            <a:pPr marL="543514" indent="-543514">
              <a:buAutoNum type="arabicPeriod"/>
            </a:pPr>
            <a:r>
              <a:rPr lang="en-GB" dirty="0"/>
              <a:t>Tell the pre-change story (remind employees)</a:t>
            </a:r>
          </a:p>
          <a:p>
            <a:pPr marL="543514" indent="-543514">
              <a:buAutoNum type="arabicPeriod"/>
            </a:pPr>
            <a:r>
              <a:rPr lang="en-GB" dirty="0"/>
              <a:t>Look for evidence that the initiative does not fit the situation</a:t>
            </a:r>
          </a:p>
          <a:p>
            <a:pPr marL="543514" indent="-543514">
              <a:buAutoNum type="arabicPeriod"/>
            </a:pPr>
            <a:r>
              <a:rPr lang="en-GB" dirty="0"/>
              <a:t>Keep working to translate the overall design goal into local behaviours</a:t>
            </a:r>
          </a:p>
          <a:p>
            <a:pPr marL="543514" indent="-543514">
              <a:buAutoNum type="arabicPeriod"/>
            </a:pPr>
            <a:r>
              <a:rPr lang="en-GB" dirty="0"/>
              <a:t>Build change management skills into development programmes/recruitment and have a leadership succession plan to maintain momentum</a:t>
            </a:r>
          </a:p>
          <a:p>
            <a:endParaRPr lang="en-GB" dirty="0"/>
          </a:p>
          <a:p>
            <a:pPr defTabSz="966246">
              <a:defRPr/>
            </a:pPr>
            <a:r>
              <a:rPr lang="en-GB" dirty="0"/>
              <a:t>If the change is long term HR focus on maintaining momentum (culture change) or rolling the change out to others areas, or if there is an end point such as introduction of a new IT system, HR can focus on data collection and monitoring outcomes. </a:t>
            </a:r>
          </a:p>
          <a:p>
            <a:pPr marL="543514" indent="-543514">
              <a:buFont typeface="Arial" panose="020B0604020202020204" pitchFamily="34" charset="0"/>
              <a:buChar char="•"/>
            </a:pPr>
            <a:r>
              <a:rPr lang="en-GB" dirty="0"/>
              <a:t>Conduct local snapshots. Interview staff/hold focus groups. </a:t>
            </a:r>
          </a:p>
          <a:p>
            <a:pPr marL="543514" indent="-543514">
              <a:buFont typeface="Arial" panose="020B0604020202020204" pitchFamily="34" charset="0"/>
              <a:buChar char="•"/>
            </a:pPr>
            <a:r>
              <a:rPr lang="en-GB" dirty="0"/>
              <a:t>Use HR systems and employee surveys to gauge momentum. </a:t>
            </a:r>
          </a:p>
          <a:p>
            <a:pPr marL="543514" indent="-543514">
              <a:buFont typeface="Arial" panose="020B0604020202020204" pitchFamily="34" charset="0"/>
              <a:buChar char="•"/>
            </a:pPr>
            <a:r>
              <a:rPr lang="en-GB" dirty="0"/>
              <a:t>Conduct periodic pre-</a:t>
            </a:r>
            <a:r>
              <a:rPr lang="en-GB" dirty="0" err="1"/>
              <a:t>mortums</a:t>
            </a:r>
            <a:r>
              <a:rPr lang="en-GB" dirty="0"/>
              <a:t> – thinking of barriers to change and pre-empting them.</a:t>
            </a:r>
          </a:p>
          <a:p>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22</a:t>
            </a:fld>
            <a:endParaRPr lang="en-GB"/>
          </a:p>
        </p:txBody>
      </p:sp>
    </p:spTree>
    <p:extLst>
      <p:ext uri="{BB962C8B-B14F-4D97-AF65-F5344CB8AC3E}">
        <p14:creationId xmlns:p14="http://schemas.microsoft.com/office/powerpoint/2010/main" val="27538303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Consultation - gaining direct feedback from employees – focus groups, interviews</a:t>
            </a:r>
          </a:p>
          <a:p>
            <a:r>
              <a:rPr lang="en-GB" dirty="0"/>
              <a:t>Using technology – pulse surveys using apps, internal social media</a:t>
            </a:r>
          </a:p>
          <a:p>
            <a:r>
              <a:rPr lang="en-GB" dirty="0"/>
              <a:t>Monitoring against success factors, objectives, milestones</a:t>
            </a:r>
          </a:p>
          <a:p>
            <a:r>
              <a:rPr lang="en-GB" dirty="0"/>
              <a:t>Process/performance assessments</a:t>
            </a:r>
          </a:p>
          <a:p>
            <a:r>
              <a:rPr lang="en-GB" dirty="0"/>
              <a:t>Customer and other stakeholder feedback (shareholders, trustees, external partners, compliance agencies)</a:t>
            </a:r>
          </a:p>
          <a:p>
            <a:r>
              <a:rPr lang="en-GB" dirty="0"/>
              <a:t>Qualitative (opinions/feedback) and quantitative (statistics, outcomes, compliance or quality data. HR data – turnover, absence, skills development, training data. </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25</a:t>
            </a:fld>
            <a:endParaRPr lang="en-GB"/>
          </a:p>
        </p:txBody>
      </p:sp>
    </p:spTree>
    <p:extLst>
      <p:ext uri="{BB962C8B-B14F-4D97-AF65-F5344CB8AC3E}">
        <p14:creationId xmlns:p14="http://schemas.microsoft.com/office/powerpoint/2010/main" val="30704727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26</a:t>
            </a:fld>
            <a:endParaRPr lang="en-GB"/>
          </a:p>
        </p:txBody>
      </p:sp>
    </p:spTree>
    <p:extLst>
      <p:ext uri="{BB962C8B-B14F-4D97-AF65-F5344CB8AC3E}">
        <p14:creationId xmlns:p14="http://schemas.microsoft.com/office/powerpoint/2010/main" val="19153085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29</a:t>
            </a:fld>
            <a:endParaRPr lang="en-GB"/>
          </a:p>
        </p:txBody>
      </p:sp>
    </p:spTree>
    <p:extLst>
      <p:ext uri="{BB962C8B-B14F-4D97-AF65-F5344CB8AC3E}">
        <p14:creationId xmlns:p14="http://schemas.microsoft.com/office/powerpoint/2010/main" val="13962635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30</a:t>
            </a:fld>
            <a:endParaRPr lang="en-GB"/>
          </a:p>
        </p:txBody>
      </p:sp>
    </p:spTree>
    <p:extLst>
      <p:ext uri="{BB962C8B-B14F-4D97-AF65-F5344CB8AC3E}">
        <p14:creationId xmlns:p14="http://schemas.microsoft.com/office/powerpoint/2010/main" val="6619080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C76D4D0-C2FC-4D88-9CE3-1AE0765043F8}" type="slidenum">
              <a:rPr lang="en-GB" smtClean="0"/>
              <a:t>31</a:t>
            </a:fld>
            <a:endParaRPr lang="en-GB"/>
          </a:p>
        </p:txBody>
      </p:sp>
    </p:spTree>
    <p:extLst>
      <p:ext uri="{BB962C8B-B14F-4D97-AF65-F5344CB8AC3E}">
        <p14:creationId xmlns:p14="http://schemas.microsoft.com/office/powerpoint/2010/main" val="3475275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5/4/22</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81554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B2D3E9E-A95C-48F2-B4BF-A71542E0BE9A}" type="datetimeFigureOut">
              <a:rPr lang="en-US" dirty="0"/>
              <a:t>5/4/22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37837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5/4/22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05022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F12952B5-7A2F-4CC8-B7CE-9234E21C2837}" type="datetimeFigureOut">
              <a:rPr lang="en-US" dirty="0"/>
              <a:t>5/4/22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98499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E1DA07A-9201-4B4B-BAF2-015AFA30F520}" type="datetimeFigureOut">
              <a:rPr lang="en-US" dirty="0"/>
              <a:t>5/4/22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68376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5/4/22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67995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5/4/22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987312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dirty="0"/>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5/4/22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02790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5/4/22</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45905608"/>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F4E5243-F52A-4D37-9694-EB26C6C31910}" type="datetimeFigureOut">
              <a:rPr lang="en-US" dirty="0"/>
              <a:t>5/4/22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79429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A77B6E1-634A-48DC-9E8B-D894023267EF}" type="datetimeFigureOut">
              <a:rPr lang="en-US" dirty="0"/>
              <a:t>5/4/22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6882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07749"/>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75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24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6"/>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6"/>
            <a:ext cx="11089640" cy="369741"/>
          </a:xfrm>
          <a:solidFill>
            <a:schemeClr val="accent1"/>
          </a:solidFill>
        </p:spPr>
        <p:txBody>
          <a:bodyPr wrap="none" lIns="180000" tIns="72000" rIns="216000" anchor="ctr">
            <a:noAutofit/>
          </a:bodyPr>
          <a:lstStyle>
            <a:lvl1pPr>
              <a:defRPr sz="21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265579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5/4/22</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44933357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hyperlink" Target="http://www.duperrin.com/english/2015/01/16/2spark-driving-change-one-minute-day/"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2.mp4"/><Relationship Id="rId7" Type="http://schemas.openxmlformats.org/officeDocument/2006/relationships/image" Target="../media/image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2.xml"/><Relationship Id="rId5" Type="http://schemas.openxmlformats.org/officeDocument/2006/relationships/slideLayout" Target="../slideLayouts/slideLayout9.xml"/><Relationship Id="rId4" Type="http://schemas.openxmlformats.org/officeDocument/2006/relationships/video" Target="../media/media2.mp4"/></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_r0VX-aU_T8" TargetMode="External"/><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8.xml"/><Relationship Id="rId1" Type="http://schemas.openxmlformats.org/officeDocument/2006/relationships/video" Target="https://www.youtube.com/embed/vQytKCT563I" TargetMode="Externa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myhrfuture.com/blog/2018/8/14/how-to-use-design-thinking-in-hr"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ZELe-8vT5vo?feature=oembed" TargetMode="Externa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hyperlink" Target="https://www.digitalhrtech.com/design-thinking-disrupting-hr/"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www.ideou.com/pages/design-thinking-resources#case-studies-the-impact-of-design-thinking" TargetMode="External"/><Relationship Id="rId4" Type="http://schemas.openxmlformats.org/officeDocument/2006/relationships/hyperlink" Target="https://www2.deloitte.com/us/en/insights/focus/human-capital-trends/2016/employee-experience-management-design-thinking.html"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enclaria.com/2021/05/12/the-intersection-of-change-management-and-design-thinkin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FbQ343fNaU0?feature=oembed" TargetMode="External"/><Relationship Id="rId4" Type="http://schemas.openxmlformats.org/officeDocument/2006/relationships/image" Target="../media/image15.jpeg"/></Relationships>
</file>

<file path=ppt/slides/_rels/slide16.xml.rels><?xml version="1.0" encoding="UTF-8" standalone="yes"?>
<Relationships xmlns="http://schemas.openxmlformats.org/package/2006/relationships"><Relationship Id="rId2" Type="http://schemas.openxmlformats.org/officeDocument/2006/relationships/hyperlink" Target="https://www.wise-geek.com/what-is-the-relationship-between-organizational-culture-and-organizational-change.ht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6.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hyperlink" Target="https://online.hbs.edu/blog/post/change-management-process"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online.hbs.edu/blog/post/how-to-communicate-organizational-chang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online.hbs.edu/blog/post/how-to-empower-employee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27.xml.rels><?xml version="1.0" encoding="UTF-8" standalone="yes"?>
<Relationships xmlns="http://schemas.openxmlformats.org/package/2006/relationships"><Relationship Id="rId3" Type="http://schemas.openxmlformats.org/officeDocument/2006/relationships/hyperlink" Target="https://blog.prosci.com/the-why-behind-the-five-levers-of-change-management" TargetMode="External"/><Relationship Id="rId2" Type="http://schemas.openxmlformats.org/officeDocument/2006/relationships/hyperlink" Target="https://time-for-change.co.uk/seven-levers-of-change/"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video" Target="https://www.youtube.com/embed/kerDFvln7hU?feature=oembed" TargetMode="External"/><Relationship Id="rId4" Type="http://schemas.openxmlformats.org/officeDocument/2006/relationships/image" Target="../media/image23.jpeg"/></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3" Type="http://schemas.openxmlformats.org/officeDocument/2006/relationships/hyperlink" Target="https://www.interaction-design.org/literature/topics/design-thinking" TargetMode="External"/><Relationship Id="rId2" Type="http://schemas.openxmlformats.org/officeDocument/2006/relationships/notesSlide" Target="../notesSlides/notesSlide24.xml"/><Relationship Id="rId1" Type="http://schemas.openxmlformats.org/officeDocument/2006/relationships/slideLayout" Target="../slideLayouts/slideLayout12.xml"/><Relationship Id="rId4" Type="http://schemas.openxmlformats.org/officeDocument/2006/relationships/hyperlink" Target="https://trainingindustry.com/wiki/content-development/design-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29E93-9E6F-3255-2B9B-703A987033D5}"/>
              </a:ext>
            </a:extLst>
          </p:cNvPr>
          <p:cNvSpPr>
            <a:spLocks noGrp="1"/>
          </p:cNvSpPr>
          <p:nvPr>
            <p:ph type="title"/>
          </p:nvPr>
        </p:nvSpPr>
        <p:spPr>
          <a:xfrm>
            <a:off x="628442" y="5730394"/>
            <a:ext cx="10780776" cy="613283"/>
          </a:xfrm>
        </p:spPr>
        <p:txBody>
          <a:bodyPr>
            <a:normAutofit fontScale="90000"/>
          </a:bodyPr>
          <a:lstStyle/>
          <a:p>
            <a:r>
              <a:rPr lang="en-US" dirty="0"/>
              <a:t>LO5: Different change management approaches and how they can impact culture in different ways </a:t>
            </a:r>
          </a:p>
        </p:txBody>
      </p:sp>
      <p:pic>
        <p:nvPicPr>
          <p:cNvPr id="6" name="Picture Placeholder 5" descr="A hand writing on a blackboard&#10;&#10;Description automatically generated with medium confidence">
            <a:extLst>
              <a:ext uri="{FF2B5EF4-FFF2-40B4-BE49-F238E27FC236}">
                <a16:creationId xmlns:a16="http://schemas.microsoft.com/office/drawing/2014/main" id="{FF11B080-07FA-E379-8D19-481106117DDB}"/>
              </a:ext>
            </a:extLst>
          </p:cNvPr>
          <p:cNvPicPr>
            <a:picLocks noGrp="1" noChangeAspect="1"/>
          </p:cNvPicPr>
          <p:nvPr>
            <p:ph type="pic"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1913" b="11913"/>
          <a:stretch>
            <a:fillRect/>
          </a:stretch>
        </p:blipFill>
        <p:spPr/>
      </p:pic>
    </p:spTree>
    <p:extLst>
      <p:ext uri="{BB962C8B-B14F-4D97-AF65-F5344CB8AC3E}">
        <p14:creationId xmlns:p14="http://schemas.microsoft.com/office/powerpoint/2010/main" val="4170667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5D4BBAA4-5350-4225-A232-680E7C334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80574B87-291D-42D5-849E-368485E04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83A95-43A4-41A0-9EF7-D0F63CD80978}"/>
              </a:ext>
            </a:extLst>
          </p:cNvPr>
          <p:cNvSpPr>
            <a:spLocks noGrp="1"/>
          </p:cNvSpPr>
          <p:nvPr>
            <p:ph type="title"/>
          </p:nvPr>
        </p:nvSpPr>
        <p:spPr>
          <a:xfrm>
            <a:off x="609601" y="4385066"/>
            <a:ext cx="10923638" cy="1349096"/>
          </a:xfrm>
        </p:spPr>
        <p:txBody>
          <a:bodyPr vert="horz" lIns="91440" tIns="45720" rIns="91440" bIns="45720" rtlCol="0" anchor="b">
            <a:normAutofit/>
          </a:bodyPr>
          <a:lstStyle/>
          <a:p>
            <a:pPr algn="ctr">
              <a:lnSpc>
                <a:spcPct val="80000"/>
              </a:lnSpc>
            </a:pPr>
            <a:r>
              <a:rPr lang="en-US" sz="8000" dirty="0"/>
              <a:t>Design Thinking</a:t>
            </a:r>
          </a:p>
        </p:txBody>
      </p:sp>
      <p:sp>
        <p:nvSpPr>
          <p:cNvPr id="35" name="Rectangle 34">
            <a:extLst>
              <a:ext uri="{FF2B5EF4-FFF2-40B4-BE49-F238E27FC236}">
                <a16:creationId xmlns:a16="http://schemas.microsoft.com/office/drawing/2014/main" id="{DDBB8A1B-F478-46E3-B3D4-FC7E87D511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428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title="3D Rendering Of The Brain">
            <a:hlinkClick r:id="" action="ppaction://media"/>
            <a:extLst>
              <a:ext uri="{FF2B5EF4-FFF2-40B4-BE49-F238E27FC236}">
                <a16:creationId xmlns:a16="http://schemas.microsoft.com/office/drawing/2014/main" id="{F8091C9C-83D0-444B-96C1-141A97B07673}"/>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635457" y="725088"/>
            <a:ext cx="5299677" cy="2981068"/>
          </a:xfrm>
          <a:prstGeom prst="rect">
            <a:avLst/>
          </a:prstGeom>
        </p:spPr>
      </p:pic>
      <p:pic>
        <p:nvPicPr>
          <p:cNvPr id="8" name="Video 7" title="Four Lit Lightbulbs">
            <a:hlinkClick r:id="" action="ppaction://media"/>
            <a:extLst>
              <a:ext uri="{FF2B5EF4-FFF2-40B4-BE49-F238E27FC236}">
                <a16:creationId xmlns:a16="http://schemas.microsoft.com/office/drawing/2014/main" id="{C86EAB0E-87FE-D042-9BB1-AC76492D91FE}"/>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6256867" y="725088"/>
            <a:ext cx="5299677" cy="2981068"/>
          </a:xfrm>
          <a:prstGeom prst="rect">
            <a:avLst/>
          </a:prstGeom>
        </p:spPr>
      </p:pic>
    </p:spTree>
    <p:extLst>
      <p:ext uri="{BB962C8B-B14F-4D97-AF65-F5344CB8AC3E}">
        <p14:creationId xmlns:p14="http://schemas.microsoft.com/office/powerpoint/2010/main" val="4159945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8"/>
                                        </p:tgtEl>
                                      </p:cBhvr>
                                    </p:cmd>
                                  </p:childTnLst>
                                </p:cTn>
                              </p:par>
                              <p:par>
                                <p:cTn id="7" presetID="1" presetClass="mediacall" presetSubtype="0" fill="hold" nodeType="withEffect">
                                  <p:stCondLst>
                                    <p:cond delay="0"/>
                                  </p:stCondLst>
                                  <p:childTnLst>
                                    <p:cmd type="call" cmd="playFrom(0.0)">
                                      <p:cBhvr>
                                        <p:cTn id="8" dur="98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9" repeatCount="indefinite" fill="hold" display="0">
                  <p:stCondLst>
                    <p:cond delay="indefinite"/>
                  </p:stCondLst>
                </p:cTn>
                <p:tgtEl>
                  <p:spTgt spid="4"/>
                </p:tgtEl>
              </p:cMediaNode>
            </p:video>
            <p:seq concurrent="1" nextAc="seek">
              <p:cTn id="10" restart="whenNotActive" fill="hold" evtFilter="cancelBubble" nodeType="interactiveSeq">
                <p:stCondLst>
                  <p:cond evt="onClick" delay="0">
                    <p:tgtEl>
                      <p:spTgt spid="4"/>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4"/>
                                        </p:tgtEl>
                                      </p:cBhvr>
                                    </p:cmd>
                                  </p:childTnLst>
                                </p:cTn>
                              </p:par>
                            </p:childTnLst>
                          </p:cTn>
                        </p:par>
                      </p:childTnLst>
                    </p:cTn>
                  </p:par>
                </p:childTnLst>
              </p:cTn>
              <p:nextCondLst>
                <p:cond evt="onClick" delay="0">
                  <p:tgtEl>
                    <p:spTgt spid="4"/>
                  </p:tgtEl>
                </p:cond>
              </p:nextCondLst>
            </p:seq>
            <p:video>
              <p:cMediaNode vol="80000" mute="1">
                <p:cTn id="15" repeatCount="indefinite" fill="hold" display="0">
                  <p:stCondLst>
                    <p:cond delay="indefinite"/>
                  </p:stCondLst>
                </p:cTn>
                <p:tgtEl>
                  <p:spTgt spid="8"/>
                </p:tgtEl>
              </p:cMediaNode>
            </p:video>
            <p:seq concurrent="1" nextAc="seek">
              <p:cTn id="16" restart="whenNotActive" fill="hold" evtFilter="cancelBubble" nodeType="interactiveSeq">
                <p:stCondLst>
                  <p:cond evt="onClick" delay="0">
                    <p:tgtEl>
                      <p:spTgt spid="8"/>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CC4A892D-088E-4414-965D-1F8C4212F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20416" y="5090547"/>
            <a:ext cx="11930230" cy="1125190"/>
          </a:xfrm>
        </p:spPr>
        <p:txBody>
          <a:bodyPr vert="horz" lIns="91440" tIns="45720" rIns="91440" bIns="45720" rtlCol="0" anchor="b">
            <a:normAutofit/>
          </a:bodyPr>
          <a:lstStyle/>
          <a:p>
            <a:pPr>
              <a:lnSpc>
                <a:spcPct val="80000"/>
              </a:lnSpc>
            </a:pPr>
            <a:r>
              <a:rPr lang="en-US" sz="4100"/>
              <a:t>Design Thinking: New Innovative Thinking for New Problems</a:t>
            </a:r>
          </a:p>
        </p:txBody>
      </p:sp>
      <p:sp>
        <p:nvSpPr>
          <p:cNvPr id="18" name="Rectangle 17">
            <a:extLst>
              <a:ext uri="{FF2B5EF4-FFF2-40B4-BE49-F238E27FC236}">
                <a16:creationId xmlns:a16="http://schemas.microsoft.com/office/drawing/2014/main" id="{472BC85F-BF83-4D6D-A1BC-8EE5822F0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p:cNvPicPr>
            <a:picLocks noChangeAspect="1"/>
          </p:cNvPicPr>
          <p:nvPr/>
        </p:nvPicPr>
        <p:blipFill>
          <a:blip r:embed="rId3"/>
          <a:stretch>
            <a:fillRect/>
          </a:stretch>
        </p:blipFill>
        <p:spPr>
          <a:xfrm>
            <a:off x="1385986" y="643467"/>
            <a:ext cx="9386160" cy="3590205"/>
          </a:xfrm>
          <a:prstGeom prst="rect">
            <a:avLst/>
          </a:prstGeom>
        </p:spPr>
      </p:pic>
    </p:spTree>
    <p:extLst>
      <p:ext uri="{BB962C8B-B14F-4D97-AF65-F5344CB8AC3E}">
        <p14:creationId xmlns:p14="http://schemas.microsoft.com/office/powerpoint/2010/main" val="1650504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73212" y="499533"/>
            <a:ext cx="3401568" cy="1920240"/>
          </a:xfrm>
        </p:spPr>
        <p:txBody>
          <a:bodyPr vert="horz" lIns="91440" tIns="45720" rIns="91440" bIns="45720" rtlCol="0" anchor="b">
            <a:normAutofit/>
          </a:bodyPr>
          <a:lstStyle/>
          <a:p>
            <a:r>
              <a:rPr lang="en-US"/>
              <a:t>Design Thinking</a:t>
            </a:r>
          </a:p>
        </p:txBody>
      </p:sp>
      <p:pic>
        <p:nvPicPr>
          <p:cNvPr id="5" name="Content Placeholder 4">
            <a:hlinkClick r:id="rId3"/>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l="14182" r="1551"/>
          <a:stretch/>
        </p:blipFill>
        <p:spPr>
          <a:xfrm>
            <a:off x="633999" y="640080"/>
            <a:ext cx="6278529" cy="5588101"/>
          </a:xfrm>
          <a:prstGeom prst="rect">
            <a:avLst/>
          </a:prstGeom>
        </p:spPr>
      </p:pic>
      <p:sp>
        <p:nvSpPr>
          <p:cNvPr id="3" name="Rectangle 2"/>
          <p:cNvSpPr/>
          <p:nvPr/>
        </p:nvSpPr>
        <p:spPr>
          <a:xfrm>
            <a:off x="8173212" y="2419773"/>
            <a:ext cx="3401568" cy="3358092"/>
          </a:xfrm>
          <a:prstGeom prst="rect">
            <a:avLst/>
          </a:prstGeom>
        </p:spPr>
        <p:txBody>
          <a:bodyPr vert="horz" lIns="91440" tIns="45720" rIns="91440" bIns="45720" rtlCol="0" anchor="t">
            <a:normAutofit/>
          </a:bodyPr>
          <a:lstStyle/>
          <a:p>
            <a:pPr>
              <a:lnSpc>
                <a:spcPct val="85000"/>
              </a:lnSpc>
              <a:spcAft>
                <a:spcPts val="600"/>
              </a:spcAft>
            </a:pPr>
            <a:r>
              <a:rPr lang="en-US" sz="1700" dirty="0">
                <a:solidFill>
                  <a:schemeClr val="bg1"/>
                </a:solidFill>
              </a:rPr>
              <a:t>Design Thinking is a useful concept for identifying solutions to problems in a systematic way. Over recent decades, it has become crucial to develop and refine skills which allow us to understand and act on rapid changes in our environment and </a:t>
            </a:r>
            <a:r>
              <a:rPr lang="en-US" sz="1700" dirty="0" err="1">
                <a:solidFill>
                  <a:schemeClr val="bg1"/>
                </a:solidFill>
              </a:rPr>
              <a:t>behaviour</a:t>
            </a:r>
            <a:r>
              <a:rPr lang="en-US" sz="1700" dirty="0">
                <a:solidFill>
                  <a:schemeClr val="bg1"/>
                </a:solidFill>
              </a:rPr>
              <a:t>. The world has become increasingly interconnected and complex, and design thinking offers a means to grapple with all this change in a more human-centric manner (Interaction Design Foundation, 2020)</a:t>
            </a:r>
            <a:endParaRPr lang="en-US" sz="1700" dirty="0">
              <a:solidFill>
                <a:schemeClr val="bg1"/>
              </a:solidFill>
              <a:cs typeface="Calibri Light"/>
            </a:endParaRPr>
          </a:p>
          <a:p>
            <a:pPr>
              <a:lnSpc>
                <a:spcPct val="85000"/>
              </a:lnSpc>
              <a:spcAft>
                <a:spcPts val="600"/>
              </a:spcAft>
              <a:buFont typeface="Arial" pitchFamily="34" charset="0"/>
              <a:buChar char=" "/>
            </a:pPr>
            <a:endParaRPr lang="en-US" sz="1700" dirty="0">
              <a:solidFill>
                <a:schemeClr val="bg1"/>
              </a:solidFill>
              <a:cs typeface="Calibri Light"/>
            </a:endParaRPr>
          </a:p>
        </p:txBody>
      </p:sp>
    </p:spTree>
    <p:extLst>
      <p:ext uri="{BB962C8B-B14F-4D97-AF65-F5344CB8AC3E}">
        <p14:creationId xmlns:p14="http://schemas.microsoft.com/office/powerpoint/2010/main" val="1240020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11">
            <a:extLst>
              <a:ext uri="{FF2B5EF4-FFF2-40B4-BE49-F238E27FC236}">
                <a16:creationId xmlns:a16="http://schemas.microsoft.com/office/drawing/2014/main" id="{EDAFA9A5-03CC-4F94-B964-70682CDB0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3504" y="770467"/>
            <a:ext cx="3467051" cy="3352800"/>
          </a:xfrm>
        </p:spPr>
        <p:txBody>
          <a:bodyPr vert="horz" lIns="91440" tIns="45720" rIns="91440" bIns="45720" rtlCol="0" anchor="b">
            <a:normAutofit/>
          </a:bodyPr>
          <a:lstStyle/>
          <a:p>
            <a:pPr>
              <a:lnSpc>
                <a:spcPct val="80000"/>
              </a:lnSpc>
            </a:pPr>
            <a:r>
              <a:rPr lang="en-US" sz="6000"/>
              <a:t>Design Thinking</a:t>
            </a:r>
          </a:p>
        </p:txBody>
      </p:sp>
      <p:sp>
        <p:nvSpPr>
          <p:cNvPr id="4" name="Text Placeholder 3"/>
          <p:cNvSpPr>
            <a:spLocks noGrp="1"/>
          </p:cNvSpPr>
          <p:nvPr>
            <p:ph type="body" sz="half" idx="2"/>
          </p:nvPr>
        </p:nvSpPr>
        <p:spPr>
          <a:xfrm>
            <a:off x="667513" y="4206876"/>
            <a:ext cx="3403042" cy="1645920"/>
          </a:xfrm>
        </p:spPr>
        <p:txBody>
          <a:bodyPr vert="horz" lIns="91440" tIns="45720" rIns="91440" bIns="45720" rtlCol="0">
            <a:normAutofit/>
          </a:bodyPr>
          <a:lstStyle/>
          <a:p>
            <a:pPr>
              <a:lnSpc>
                <a:spcPct val="85000"/>
              </a:lnSpc>
              <a:spcBef>
                <a:spcPts val="1300"/>
              </a:spcBef>
            </a:pPr>
            <a:r>
              <a:rPr lang="en-US" sz="2200">
                <a:solidFill>
                  <a:srgbClr val="FFFFFF"/>
                </a:solidFill>
                <a:latin typeface="+mj-lt"/>
              </a:rPr>
              <a:t>A human-centred approach to problem-solving.</a:t>
            </a:r>
          </a:p>
        </p:txBody>
      </p:sp>
      <p:sp>
        <p:nvSpPr>
          <p:cNvPr id="9" name="Rectangle 13">
            <a:extLst>
              <a:ext uri="{FF2B5EF4-FFF2-40B4-BE49-F238E27FC236}">
                <a16:creationId xmlns:a16="http://schemas.microsoft.com/office/drawing/2014/main" id="{73B36B60-731F-409B-A240-BBF521AB7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QytKCT563I"/>
          <p:cNvPicPr>
            <a:picLocks noGrp="1" noRot="1" noChangeAspect="1"/>
          </p:cNvPicPr>
          <p:nvPr>
            <p:ph idx="1"/>
            <a:videoFile r:link="rId1"/>
          </p:nvPr>
        </p:nvPicPr>
        <p:blipFill>
          <a:blip r:embed="rId4"/>
          <a:stretch>
            <a:fillRect/>
          </a:stretch>
        </p:blipFill>
        <p:spPr>
          <a:xfrm>
            <a:off x="5282520" y="1490522"/>
            <a:ext cx="6266016" cy="3524634"/>
          </a:xfrm>
          <a:prstGeom prst="rect">
            <a:avLst/>
          </a:prstGeom>
        </p:spPr>
      </p:pic>
    </p:spTree>
    <p:extLst>
      <p:ext uri="{BB962C8B-B14F-4D97-AF65-F5344CB8AC3E}">
        <p14:creationId xmlns:p14="http://schemas.microsoft.com/office/powerpoint/2010/main" val="889834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4683125" y="499533"/>
            <a:ext cx="6562726" cy="1658198"/>
          </a:xfrm>
        </p:spPr>
        <p:txBody>
          <a:bodyPr>
            <a:normAutofit/>
          </a:bodyPr>
          <a:lstStyle/>
          <a:p>
            <a:r>
              <a:rPr lang="en-GB" dirty="0">
                <a:solidFill>
                  <a:srgbClr val="FFC000"/>
                </a:solidFill>
                <a:cs typeface="Calibri Light"/>
              </a:rPr>
              <a:t>Stage 1: Empathise</a:t>
            </a:r>
          </a:p>
        </p:txBody>
      </p:sp>
      <p:pic>
        <p:nvPicPr>
          <p:cNvPr id="7" name="Picture 8">
            <a:extLst>
              <a:ext uri="{FF2B5EF4-FFF2-40B4-BE49-F238E27FC236}">
                <a16:creationId xmlns:a16="http://schemas.microsoft.com/office/drawing/2014/main" id="{5AF12F46-3A0B-441D-B78D-D18716F9E0E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1048" r="34401" b="-2"/>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4702557" y="2011680"/>
            <a:ext cx="6428994" cy="4222865"/>
          </a:xfrm>
        </p:spPr>
        <p:txBody>
          <a:bodyPr vert="horz" lIns="91440" tIns="45720" rIns="91440" bIns="45720" rtlCol="0">
            <a:normAutofit/>
          </a:bodyPr>
          <a:lstStyle/>
          <a:p>
            <a:r>
              <a:rPr lang="en-GB" sz="1500" b="1" i="1" dirty="0">
                <a:ea typeface="+mn-lt"/>
                <a:cs typeface="+mn-lt"/>
              </a:rPr>
              <a:t>Research Your Users' Needs</a:t>
            </a:r>
          </a:p>
          <a:p>
            <a:pPr algn="just"/>
            <a:r>
              <a:rPr lang="en-GB" sz="2000" dirty="0">
                <a:ea typeface="+mn-lt"/>
                <a:cs typeface="+mn-lt"/>
              </a:rPr>
              <a:t>The first stage of the design thinking process allows you to gain an empathetic understanding of the problem you’re trying to solve, typically through user research. </a:t>
            </a:r>
          </a:p>
          <a:p>
            <a:pPr algn="just"/>
            <a:r>
              <a:rPr lang="en-GB" sz="2000" dirty="0">
                <a:ea typeface="+mn-lt"/>
                <a:cs typeface="+mn-lt"/>
              </a:rPr>
              <a:t>Empathy is crucial to a human-centred design process like design thinking because it allows you to set aside your own assumptions about the world and gain real insight into users and their needs.</a:t>
            </a:r>
          </a:p>
          <a:p>
            <a:pPr algn="just"/>
            <a:r>
              <a:rPr lang="en-GB" sz="2000" dirty="0">
                <a:ea typeface="+mn-lt"/>
                <a:cs typeface="+mn-lt"/>
              </a:rPr>
              <a:t>The idea is to gain insights into what they need, what they want, how they behave, feel, and think, and why they demonstrate such behaviours, feelings, and thoughts when interacting with products in a real-world setting. </a:t>
            </a:r>
          </a:p>
          <a:p>
            <a:pPr algn="just"/>
            <a:r>
              <a:rPr lang="en-GB" sz="2000" dirty="0">
                <a:cs typeface="Calibri Light"/>
              </a:rPr>
              <a:t>Design Thinking can also help us to overcome cognitive bias</a:t>
            </a:r>
          </a:p>
          <a:p>
            <a:endParaRPr lang="en-GB" sz="1500" b="1" i="1" dirty="0">
              <a:cs typeface="Calibri Light"/>
            </a:endParaRPr>
          </a:p>
        </p:txBody>
      </p:sp>
    </p:spTree>
    <p:extLst>
      <p:ext uri="{BB962C8B-B14F-4D97-AF65-F5344CB8AC3E}">
        <p14:creationId xmlns:p14="http://schemas.microsoft.com/office/powerpoint/2010/main" val="222726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657225" y="499533"/>
            <a:ext cx="7115176" cy="1658198"/>
          </a:xfrm>
        </p:spPr>
        <p:txBody>
          <a:bodyPr>
            <a:normAutofit/>
          </a:bodyPr>
          <a:lstStyle/>
          <a:p>
            <a:r>
              <a:rPr lang="en-GB" dirty="0">
                <a:ea typeface="+mj-lt"/>
                <a:cs typeface="+mj-lt"/>
              </a:rPr>
              <a:t>Stage 2: Define</a:t>
            </a:r>
            <a:endParaRPr lang="en-GB" dirty="0">
              <a:cs typeface="Calibri Light"/>
            </a:endParaRPr>
          </a:p>
        </p:txBody>
      </p:sp>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676656" y="2011680"/>
            <a:ext cx="6877083" cy="3766185"/>
          </a:xfrm>
        </p:spPr>
        <p:txBody>
          <a:bodyPr vert="horz" lIns="91440" tIns="45720" rIns="91440" bIns="45720" rtlCol="0">
            <a:normAutofit/>
          </a:bodyPr>
          <a:lstStyle/>
          <a:p>
            <a:r>
              <a:rPr lang="en-GB" b="1" i="1" dirty="0">
                <a:ea typeface="+mn-lt"/>
                <a:cs typeface="+mn-lt"/>
              </a:rPr>
              <a:t>State Your Users' Needs and Problems</a:t>
            </a:r>
            <a:endParaRPr lang="en-GB" dirty="0">
              <a:ea typeface="+mn-lt"/>
              <a:cs typeface="+mn-lt"/>
            </a:endParaRPr>
          </a:p>
          <a:p>
            <a:pPr algn="just"/>
            <a:r>
              <a:rPr lang="en-GB" dirty="0">
                <a:ea typeface="+mn-lt"/>
                <a:cs typeface="+mn-lt"/>
              </a:rPr>
              <a:t>In the Define stage, you accumulate the information you created and gathered during the Empathise stage. You analyse your observations and synthesise them to define the core problems you and your team have identified so far. </a:t>
            </a:r>
            <a:endParaRPr lang="en-US" dirty="0">
              <a:ea typeface="+mn-lt"/>
              <a:cs typeface="+mn-lt"/>
            </a:endParaRPr>
          </a:p>
          <a:p>
            <a:pPr algn="just"/>
            <a:r>
              <a:rPr lang="en-GB" dirty="0">
                <a:ea typeface="+mn-lt"/>
                <a:cs typeface="+mn-lt"/>
              </a:rPr>
              <a:t>You should always seek to define the problem statement in a human-centred manner as you do this. </a:t>
            </a:r>
          </a:p>
          <a:p>
            <a:endParaRPr lang="en-GB" dirty="0">
              <a:ea typeface="+mn-lt"/>
              <a:cs typeface="+mn-lt"/>
            </a:endParaRPr>
          </a:p>
          <a:p>
            <a:endParaRPr lang="en-GB" dirty="0">
              <a:cs typeface="Calibri Light"/>
            </a:endParaRPr>
          </a:p>
          <a:p>
            <a:endParaRPr lang="en-GB" dirty="0">
              <a:cs typeface="Calibri Light"/>
            </a:endParaRPr>
          </a:p>
        </p:txBody>
      </p:sp>
      <p:pic>
        <p:nvPicPr>
          <p:cNvPr id="10" name="Picture 9" descr="Question mark on green pastel background">
            <a:extLst>
              <a:ext uri="{FF2B5EF4-FFF2-40B4-BE49-F238E27FC236}">
                <a16:creationId xmlns:a16="http://schemas.microsoft.com/office/drawing/2014/main" id="{4103D2CF-108C-43C5-95AC-5D6BEFB191F0}"/>
              </a:ext>
            </a:extLst>
          </p:cNvPr>
          <p:cNvPicPr>
            <a:picLocks noChangeAspect="1"/>
          </p:cNvPicPr>
          <p:nvPr/>
        </p:nvPicPr>
        <p:blipFill rotWithShape="1">
          <a:blip r:embed="rId3"/>
          <a:srcRect l="47844" r="7605" b="-2"/>
          <a:stretch/>
        </p:blipFill>
        <p:spPr>
          <a:xfrm>
            <a:off x="8114537" y="10"/>
            <a:ext cx="4077463" cy="6864408"/>
          </a:xfrm>
          <a:prstGeom prst="rect">
            <a:avLst/>
          </a:prstGeom>
        </p:spPr>
      </p:pic>
    </p:spTree>
    <p:extLst>
      <p:ext uri="{BB962C8B-B14F-4D97-AF65-F5344CB8AC3E}">
        <p14:creationId xmlns:p14="http://schemas.microsoft.com/office/powerpoint/2010/main" val="1164106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C038D-2033-4106-9355-770079D3936A}"/>
              </a:ext>
            </a:extLst>
          </p:cNvPr>
          <p:cNvSpPr>
            <a:spLocks noGrp="1"/>
          </p:cNvSpPr>
          <p:nvPr>
            <p:ph type="title"/>
          </p:nvPr>
        </p:nvSpPr>
        <p:spPr>
          <a:xfrm>
            <a:off x="4683125" y="499533"/>
            <a:ext cx="6562726" cy="1658198"/>
          </a:xfrm>
        </p:spPr>
        <p:txBody>
          <a:bodyPr>
            <a:normAutofit/>
          </a:bodyPr>
          <a:lstStyle/>
          <a:p>
            <a:r>
              <a:rPr lang="en-GB">
                <a:solidFill>
                  <a:srgbClr val="434671"/>
                </a:solidFill>
                <a:cs typeface="Calibri Light"/>
              </a:rPr>
              <a:t>Stage 3: Ideate</a:t>
            </a:r>
          </a:p>
        </p:txBody>
      </p:sp>
      <p:pic>
        <p:nvPicPr>
          <p:cNvPr id="4" name="Picture 4">
            <a:extLst>
              <a:ext uri="{FF2B5EF4-FFF2-40B4-BE49-F238E27FC236}">
                <a16:creationId xmlns:a16="http://schemas.microsoft.com/office/drawing/2014/main" id="{3F135524-E5E0-42A9-9CA7-AA9AFBB6E41B}"/>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2155" r="18445"/>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D51E6821-6912-4B50-9472-907C106D72BA}"/>
              </a:ext>
            </a:extLst>
          </p:cNvPr>
          <p:cNvSpPr>
            <a:spLocks noGrp="1"/>
          </p:cNvSpPr>
          <p:nvPr>
            <p:ph idx="1"/>
          </p:nvPr>
        </p:nvSpPr>
        <p:spPr>
          <a:xfrm>
            <a:off x="4702557" y="2011680"/>
            <a:ext cx="6428994" cy="3766185"/>
          </a:xfrm>
        </p:spPr>
        <p:txBody>
          <a:bodyPr vert="horz" lIns="91440" tIns="45720" rIns="91440" bIns="45720" rtlCol="0">
            <a:normAutofit/>
          </a:bodyPr>
          <a:lstStyle/>
          <a:p>
            <a:r>
              <a:rPr lang="en-GB" b="1" i="1" dirty="0">
                <a:ea typeface="+mn-lt"/>
                <a:cs typeface="+mn-lt"/>
              </a:rPr>
              <a:t>Challenge Assumptions and Create Ideas</a:t>
            </a:r>
            <a:endParaRPr lang="en-GB" dirty="0">
              <a:ea typeface="+mn-lt"/>
              <a:cs typeface="+mn-lt"/>
            </a:endParaRPr>
          </a:p>
          <a:p>
            <a:pPr algn="just"/>
            <a:r>
              <a:rPr lang="en-GB" dirty="0">
                <a:ea typeface="+mn-lt"/>
                <a:cs typeface="+mn-lt"/>
              </a:rPr>
              <a:t>Designers are ready to generate ideas as they reach the third stage of design thinking. The solid background of knowledge from the first two phases means you can start to “think outside the box”, look for alternative ways to view the problem and identify innovative solutions to the problem statement you’ve created.</a:t>
            </a:r>
          </a:p>
          <a:p>
            <a:endParaRPr lang="en-GB" dirty="0">
              <a:ea typeface="+mn-lt"/>
              <a:cs typeface="+mn-lt"/>
            </a:endParaRPr>
          </a:p>
          <a:p>
            <a:endParaRPr lang="en-US" dirty="0">
              <a:ea typeface="+mn-lt"/>
              <a:cs typeface="+mn-lt"/>
            </a:endParaRPr>
          </a:p>
          <a:p>
            <a:endParaRPr lang="en-GB" dirty="0">
              <a:cs typeface="Calibri Light"/>
            </a:endParaRPr>
          </a:p>
          <a:p>
            <a:endParaRPr lang="en-GB" dirty="0">
              <a:cs typeface="Calibri Light"/>
            </a:endParaRPr>
          </a:p>
        </p:txBody>
      </p:sp>
    </p:spTree>
    <p:extLst>
      <p:ext uri="{BB962C8B-B14F-4D97-AF65-F5344CB8AC3E}">
        <p14:creationId xmlns:p14="http://schemas.microsoft.com/office/powerpoint/2010/main" val="3054392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00087-626A-458D-8A9E-D028413AB022}"/>
              </a:ext>
            </a:extLst>
          </p:cNvPr>
          <p:cNvSpPr>
            <a:spLocks noGrp="1"/>
          </p:cNvSpPr>
          <p:nvPr>
            <p:ph type="title"/>
          </p:nvPr>
        </p:nvSpPr>
        <p:spPr>
          <a:xfrm>
            <a:off x="657225" y="499533"/>
            <a:ext cx="7115176" cy="1658198"/>
          </a:xfrm>
        </p:spPr>
        <p:txBody>
          <a:bodyPr>
            <a:normAutofit/>
          </a:bodyPr>
          <a:lstStyle/>
          <a:p>
            <a:r>
              <a:rPr lang="en-GB">
                <a:solidFill>
                  <a:srgbClr val="BE745C"/>
                </a:solidFill>
                <a:ea typeface="+mj-lt"/>
                <a:cs typeface="+mj-lt"/>
              </a:rPr>
              <a:t>Stage 4: Prototype</a:t>
            </a:r>
          </a:p>
        </p:txBody>
      </p:sp>
      <p:sp>
        <p:nvSpPr>
          <p:cNvPr id="3" name="Content Placeholder 2">
            <a:extLst>
              <a:ext uri="{FF2B5EF4-FFF2-40B4-BE49-F238E27FC236}">
                <a16:creationId xmlns:a16="http://schemas.microsoft.com/office/drawing/2014/main" id="{764EE023-931A-459F-8A37-86C96E67B7EE}"/>
              </a:ext>
            </a:extLst>
          </p:cNvPr>
          <p:cNvSpPr>
            <a:spLocks noGrp="1"/>
          </p:cNvSpPr>
          <p:nvPr>
            <p:ph idx="1"/>
          </p:nvPr>
        </p:nvSpPr>
        <p:spPr>
          <a:xfrm>
            <a:off x="676656" y="2011680"/>
            <a:ext cx="6877083" cy="3766185"/>
          </a:xfrm>
        </p:spPr>
        <p:txBody>
          <a:bodyPr vert="horz" lIns="91440" tIns="45720" rIns="91440" bIns="45720" rtlCol="0">
            <a:normAutofit/>
          </a:bodyPr>
          <a:lstStyle/>
          <a:p>
            <a:r>
              <a:rPr lang="en-GB" sz="2000" b="1" i="1" dirty="0">
                <a:ea typeface="+mn-lt"/>
                <a:cs typeface="+mn-lt"/>
              </a:rPr>
              <a:t>Start to Create Solutions</a:t>
            </a:r>
            <a:endParaRPr lang="en-GB" sz="2000" dirty="0">
              <a:ea typeface="+mn-lt"/>
              <a:cs typeface="+mn-lt"/>
            </a:endParaRPr>
          </a:p>
          <a:p>
            <a:pPr algn="just"/>
            <a:r>
              <a:rPr lang="en-GB" sz="2000" dirty="0">
                <a:ea typeface="+mn-lt"/>
                <a:cs typeface="+mn-lt"/>
              </a:rPr>
              <a:t>This is an experimental phase, and the aim is to identify the best possible solution for each of the problems identified during the first three stages. Design teams will produce a number of inexpensive, scaled-down versions of the product (or specific features found within the product) to investigate the problem solutions generated in the previous stage. This is sometimes called an MVP (minimum viable product)</a:t>
            </a:r>
          </a:p>
          <a:p>
            <a:endParaRPr lang="en-GB" sz="2000" dirty="0">
              <a:ea typeface="+mn-lt"/>
              <a:cs typeface="+mn-lt"/>
            </a:endParaRPr>
          </a:p>
          <a:p>
            <a:br>
              <a:rPr lang="en-GB" sz="2000" dirty="0"/>
            </a:br>
            <a:endParaRPr lang="en-GB" sz="2000" dirty="0"/>
          </a:p>
          <a:p>
            <a:endParaRPr lang="en-US" sz="2000" dirty="0">
              <a:ea typeface="+mn-lt"/>
              <a:cs typeface="+mn-lt"/>
            </a:endParaRPr>
          </a:p>
        </p:txBody>
      </p:sp>
      <p:pic>
        <p:nvPicPr>
          <p:cNvPr id="4" name="Picture 4" descr="Free stock photo of boat, folding, origami">
            <a:extLst>
              <a:ext uri="{FF2B5EF4-FFF2-40B4-BE49-F238E27FC236}">
                <a16:creationId xmlns:a16="http://schemas.microsoft.com/office/drawing/2014/main" id="{A95B21B1-8817-4249-82F6-782374A8E4D6}"/>
              </a:ext>
            </a:extLst>
          </p:cNvPr>
          <p:cNvPicPr>
            <a:picLocks noChangeAspect="1"/>
          </p:cNvPicPr>
          <p:nvPr/>
        </p:nvPicPr>
        <p:blipFill rotWithShape="1">
          <a:blip r:embed="rId3"/>
          <a:srcRect l="43208" r="18331" b="2"/>
          <a:stretch/>
        </p:blipFill>
        <p:spPr>
          <a:xfrm>
            <a:off x="8114537" y="10"/>
            <a:ext cx="4077463" cy="6864408"/>
          </a:xfrm>
          <a:prstGeom prst="rect">
            <a:avLst/>
          </a:prstGeom>
        </p:spPr>
      </p:pic>
    </p:spTree>
    <p:extLst>
      <p:ext uri="{BB962C8B-B14F-4D97-AF65-F5344CB8AC3E}">
        <p14:creationId xmlns:p14="http://schemas.microsoft.com/office/powerpoint/2010/main" val="3093961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EA10-81F3-44D2-9D75-C39122CA4255}"/>
              </a:ext>
            </a:extLst>
          </p:cNvPr>
          <p:cNvSpPr>
            <a:spLocks noGrp="1"/>
          </p:cNvSpPr>
          <p:nvPr>
            <p:ph type="title"/>
          </p:nvPr>
        </p:nvSpPr>
        <p:spPr>
          <a:xfrm>
            <a:off x="657224" y="499533"/>
            <a:ext cx="10772775" cy="1658198"/>
          </a:xfrm>
        </p:spPr>
        <p:txBody>
          <a:bodyPr>
            <a:normAutofit/>
          </a:bodyPr>
          <a:lstStyle/>
          <a:p>
            <a:r>
              <a:rPr lang="en-GB">
                <a:cs typeface="Calibri Light"/>
              </a:rPr>
              <a:t>Stage 5: Test</a:t>
            </a:r>
          </a:p>
        </p:txBody>
      </p:sp>
      <p:pic>
        <p:nvPicPr>
          <p:cNvPr id="4" name="Picture 4" descr="Free illustration: Test, Testing, Optical, Magnifier ...">
            <a:extLst>
              <a:ext uri="{FF2B5EF4-FFF2-40B4-BE49-F238E27FC236}">
                <a16:creationId xmlns:a16="http://schemas.microsoft.com/office/drawing/2014/main" id="{A912CD7D-EAD1-49C3-938D-512EF9EAFD61}"/>
              </a:ext>
            </a:extLst>
          </p:cNvPr>
          <p:cNvPicPr>
            <a:picLocks noChangeAspect="1"/>
          </p:cNvPicPr>
          <p:nvPr/>
        </p:nvPicPr>
        <p:blipFill rotWithShape="1">
          <a:blip r:embed="rId3"/>
          <a:srcRect l="179" r="21125" b="-2"/>
          <a:stretch/>
        </p:blipFill>
        <p:spPr>
          <a:xfrm>
            <a:off x="799051" y="2076150"/>
            <a:ext cx="3383936" cy="3440068"/>
          </a:xfrm>
          <a:prstGeom prst="rect">
            <a:avLst/>
          </a:prstGeom>
        </p:spPr>
      </p:pic>
      <p:sp>
        <p:nvSpPr>
          <p:cNvPr id="3" name="Content Placeholder 2">
            <a:extLst>
              <a:ext uri="{FF2B5EF4-FFF2-40B4-BE49-F238E27FC236}">
                <a16:creationId xmlns:a16="http://schemas.microsoft.com/office/drawing/2014/main" id="{667CBA70-1DC6-4A83-B5A7-E8447B4EFBD0}"/>
              </a:ext>
            </a:extLst>
          </p:cNvPr>
          <p:cNvSpPr>
            <a:spLocks noGrp="1"/>
          </p:cNvSpPr>
          <p:nvPr>
            <p:ph idx="1"/>
          </p:nvPr>
        </p:nvSpPr>
        <p:spPr>
          <a:xfrm>
            <a:off x="4641336" y="2011680"/>
            <a:ext cx="6789044" cy="3766185"/>
          </a:xfrm>
        </p:spPr>
        <p:txBody>
          <a:bodyPr vert="horz" lIns="91440" tIns="45720" rIns="91440" bIns="45720" rtlCol="0">
            <a:normAutofit/>
          </a:bodyPr>
          <a:lstStyle/>
          <a:p>
            <a:r>
              <a:rPr lang="en-GB" b="1" i="1" dirty="0">
                <a:ea typeface="+mn-lt"/>
                <a:cs typeface="+mn-lt"/>
              </a:rPr>
              <a:t>Try Your Solutions Out</a:t>
            </a:r>
          </a:p>
          <a:p>
            <a:pPr algn="just"/>
            <a:r>
              <a:rPr lang="en-GB" dirty="0">
                <a:ea typeface="+mn-lt"/>
                <a:cs typeface="+mn-lt"/>
              </a:rPr>
              <a:t>Designers or evaluators rigorously test the complete product using the best solutions identified in the Prototype phase. This is the final phase of the model but, in an iterative process such as design thinking, the results generated are often used to </a:t>
            </a:r>
            <a:r>
              <a:rPr lang="en-GB" i="1" dirty="0">
                <a:ea typeface="+mn-lt"/>
                <a:cs typeface="+mn-lt"/>
              </a:rPr>
              <a:t>redefine </a:t>
            </a:r>
            <a:r>
              <a:rPr lang="en-GB" dirty="0">
                <a:ea typeface="+mn-lt"/>
                <a:cs typeface="+mn-lt"/>
              </a:rPr>
              <a:t>one or more further problems. Designers can then choose to return to previous stages in the process to make further iterations, alterations and refinements. </a:t>
            </a:r>
            <a:endParaRPr lang="en-GB" b="1" i="1" dirty="0">
              <a:ea typeface="+mn-lt"/>
              <a:cs typeface="+mn-lt"/>
            </a:endParaRPr>
          </a:p>
          <a:p>
            <a:pPr marL="0" indent="0">
              <a:buNone/>
            </a:pPr>
            <a:endParaRPr lang="en-GB" b="1" i="1" dirty="0">
              <a:ea typeface="+mn-lt"/>
              <a:cs typeface="+mn-lt"/>
            </a:endParaRPr>
          </a:p>
          <a:p>
            <a:endParaRPr lang="en-GB" dirty="0">
              <a:cs typeface="Calibri Light"/>
            </a:endParaRPr>
          </a:p>
        </p:txBody>
      </p:sp>
    </p:spTree>
    <p:extLst>
      <p:ext uri="{BB962C8B-B14F-4D97-AF65-F5344CB8AC3E}">
        <p14:creationId xmlns:p14="http://schemas.microsoft.com/office/powerpoint/2010/main" val="1256909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F08A91-4247-3A13-3F06-C79893EEEF42}"/>
              </a:ext>
            </a:extLst>
          </p:cNvPr>
          <p:cNvSpPr>
            <a:spLocks noGrp="1"/>
          </p:cNvSpPr>
          <p:nvPr>
            <p:ph type="title"/>
          </p:nvPr>
        </p:nvSpPr>
        <p:spPr>
          <a:xfrm>
            <a:off x="706299" y="639763"/>
            <a:ext cx="3947998" cy="5492750"/>
          </a:xfrm>
        </p:spPr>
        <p:txBody>
          <a:bodyPr>
            <a:normAutofit/>
          </a:bodyPr>
          <a:lstStyle/>
          <a:p>
            <a:r>
              <a:rPr lang="en-US" sz="6000" dirty="0">
                <a:solidFill>
                  <a:srgbClr val="FFFFFF"/>
                </a:solidFill>
              </a:rPr>
              <a:t>Design Thinking in the HR context:</a:t>
            </a:r>
            <a:br>
              <a:rPr lang="en-US" sz="6000" dirty="0">
                <a:solidFill>
                  <a:srgbClr val="FFFFFF"/>
                </a:solidFill>
              </a:rPr>
            </a:br>
            <a:r>
              <a:rPr lang="en-US" sz="1300" dirty="0">
                <a:solidFill>
                  <a:srgbClr val="FFFFFF"/>
                </a:solidFill>
                <a:hlinkClick r:id="rId3"/>
              </a:rPr>
              <a:t>https://www.myhrfuture.com/blog/2018/8/14/how-to-use-design-thinking-in-hr</a:t>
            </a:r>
            <a:r>
              <a:rPr lang="en-US" sz="1300" dirty="0">
                <a:solidFill>
                  <a:srgbClr val="FFFFFF"/>
                </a:solidFill>
              </a:rPr>
              <a:t> </a:t>
            </a:r>
          </a:p>
        </p:txBody>
      </p:sp>
      <p:cxnSp>
        <p:nvCxnSpPr>
          <p:cNvPr id="10" name="Straight Connector 9">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B26550-7367-5343-9589-A6E879079729}"/>
              </a:ext>
            </a:extLst>
          </p:cNvPr>
          <p:cNvSpPr>
            <a:spLocks noGrp="1"/>
          </p:cNvSpPr>
          <p:nvPr>
            <p:ph idx="1"/>
          </p:nvPr>
        </p:nvSpPr>
        <p:spPr>
          <a:xfrm>
            <a:off x="5288349" y="408204"/>
            <a:ext cx="6588457" cy="6449796"/>
          </a:xfrm>
        </p:spPr>
        <p:txBody>
          <a:bodyPr anchor="ctr">
            <a:normAutofit/>
          </a:bodyPr>
          <a:lstStyle/>
          <a:p>
            <a:pPr algn="just"/>
            <a:r>
              <a:rPr lang="en-GB" sz="2000" dirty="0"/>
              <a:t>Design Thinking enables HR to think beyond the typical process and programmatic approach to service delivery and focus instead on the experience and outcomes that it is looking to drive.</a:t>
            </a:r>
          </a:p>
          <a:p>
            <a:pPr algn="just"/>
            <a:r>
              <a:rPr lang="en-GB" sz="2000" dirty="0"/>
              <a:t>The principles of iteration – trying, failing and improving – are critical to success in Design Thinking. It cannot be a waterfall approach, where one solution is rolled out, the program ends and then for years it’s never improved or assessed.</a:t>
            </a:r>
          </a:p>
          <a:p>
            <a:pPr algn="just"/>
            <a:r>
              <a:rPr lang="en-GB" sz="2000" dirty="0"/>
              <a:t>Design Thinking is based on understanding the in-depth needs of different stakeholder profiles – to conduct Design Thinking is to firmly put yourself in the shoes of your stakeholder (this is why empathy is a crucial element of the practice). Its goal is to generate solutions that bring value to all stakeholders. In HR's case, this could be the managers, employees, or candidates that experience any part of the HR process.</a:t>
            </a:r>
          </a:p>
          <a:p>
            <a:pPr algn="just"/>
            <a:r>
              <a:rPr lang="en-GB" sz="2000" dirty="0"/>
              <a:t>Design Thinking can be used across all aspects of HR’s remit. Right from the initial attraction and identification of potential employees, to assigning them to specific roles, finding opportunities to transition them into new roles, and ultimately through to retaining and developing key people. </a:t>
            </a:r>
            <a:endParaRPr lang="en-US" sz="2000" dirty="0"/>
          </a:p>
        </p:txBody>
      </p:sp>
    </p:spTree>
    <p:extLst>
      <p:ext uri="{BB962C8B-B14F-4D97-AF65-F5344CB8AC3E}">
        <p14:creationId xmlns:p14="http://schemas.microsoft.com/office/powerpoint/2010/main" val="149765067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Design Thinking in HR - What the Future Ep 41">
            <a:hlinkClick r:id="" action="ppaction://media"/>
            <a:extLst>
              <a:ext uri="{FF2B5EF4-FFF2-40B4-BE49-F238E27FC236}">
                <a16:creationId xmlns:a16="http://schemas.microsoft.com/office/drawing/2014/main" id="{7796EBE7-E176-1C68-98DF-1BF550D04C48}"/>
              </a:ext>
            </a:extLst>
          </p:cNvPr>
          <p:cNvPicPr>
            <a:picLocks noGrp="1" noRot="1" noChangeAspect="1"/>
          </p:cNvPicPr>
          <p:nvPr>
            <p:ph idx="1"/>
            <a:videoFile r:link="rId1"/>
          </p:nvPr>
        </p:nvPicPr>
        <p:blipFill>
          <a:blip r:embed="rId4"/>
          <a:stretch>
            <a:fillRect/>
          </a:stretch>
        </p:blipFill>
        <p:spPr>
          <a:xfrm>
            <a:off x="1105953" y="609624"/>
            <a:ext cx="9980093" cy="5638751"/>
          </a:xfrm>
          <a:prstGeom prst="rect">
            <a:avLst/>
          </a:prstGeom>
        </p:spPr>
      </p:pic>
    </p:spTree>
    <p:extLst>
      <p:ext uri="{BB962C8B-B14F-4D97-AF65-F5344CB8AC3E}">
        <p14:creationId xmlns:p14="http://schemas.microsoft.com/office/powerpoint/2010/main" val="979469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F79F-DC01-45E5-9BE0-6C0EAA543254}"/>
              </a:ext>
            </a:extLst>
          </p:cNvPr>
          <p:cNvSpPr>
            <a:spLocks noGrp="1"/>
          </p:cNvSpPr>
          <p:nvPr>
            <p:ph type="title"/>
          </p:nvPr>
        </p:nvSpPr>
        <p:spPr/>
        <p:txBody>
          <a:bodyPr/>
          <a:lstStyle/>
          <a:p>
            <a:r>
              <a:rPr lang="en-GB" dirty="0">
                <a:cs typeface="Calibri Light"/>
              </a:rPr>
              <a:t>Change By Design</a:t>
            </a:r>
            <a:endParaRPr lang="en-GB" dirty="0"/>
          </a:p>
        </p:txBody>
      </p:sp>
      <p:sp>
        <p:nvSpPr>
          <p:cNvPr id="3" name="Content Placeholder 2">
            <a:extLst>
              <a:ext uri="{FF2B5EF4-FFF2-40B4-BE49-F238E27FC236}">
                <a16:creationId xmlns:a16="http://schemas.microsoft.com/office/drawing/2014/main" id="{B403BE72-0CEB-4BBC-ADD6-1555C17137A5}"/>
              </a:ext>
            </a:extLst>
          </p:cNvPr>
          <p:cNvSpPr>
            <a:spLocks noGrp="1"/>
          </p:cNvSpPr>
          <p:nvPr>
            <p:ph idx="1"/>
          </p:nvPr>
        </p:nvSpPr>
        <p:spPr>
          <a:xfrm>
            <a:off x="676656" y="2011680"/>
            <a:ext cx="10753725" cy="4686003"/>
          </a:xfrm>
        </p:spPr>
        <p:txBody>
          <a:bodyPr vert="horz" lIns="91440" tIns="45720" rIns="91440" bIns="45720" rtlCol="0" anchor="t">
            <a:normAutofit fontScale="92500" lnSpcReduction="10000"/>
          </a:bodyPr>
          <a:lstStyle/>
          <a:p>
            <a:r>
              <a:rPr lang="en-GB" dirty="0">
                <a:ea typeface="+mn-lt"/>
                <a:cs typeface="+mn-lt"/>
              </a:rPr>
              <a:t>Design Thinking brings an innovate approach that will change the way HR teams deliver value, organize work and find solutions. As Josh Bersin, from Bersin Associates, put it: </a:t>
            </a:r>
          </a:p>
          <a:p>
            <a:endParaRPr lang="en-GB" dirty="0">
              <a:ea typeface="+mn-lt"/>
              <a:cs typeface="+mn-lt"/>
            </a:endParaRPr>
          </a:p>
          <a:p>
            <a:pPr lvl="2"/>
            <a:r>
              <a:rPr lang="en-GB" dirty="0">
                <a:ea typeface="+mn-lt"/>
                <a:cs typeface="+mn-lt"/>
              </a:rPr>
              <a:t>“Design Thinking casts HR in a new role. It transforms HR from a “process developer” into an “experience architect.” It empowers HR to reimagine every aspect of work: the physical environment; how people meet and interact; how managers spend their time; and how companies select, train, engage, and evaluate people.”</a:t>
            </a:r>
          </a:p>
          <a:p>
            <a:pPr lvl="2"/>
            <a:endParaRPr lang="en-GB" dirty="0">
              <a:cs typeface="Calibri Light"/>
            </a:endParaRPr>
          </a:p>
          <a:p>
            <a:r>
              <a:rPr lang="en-GB" b="1" i="0" dirty="0">
                <a:cs typeface="Calibri Light"/>
              </a:rPr>
              <a:t>Useful resources</a:t>
            </a:r>
          </a:p>
          <a:p>
            <a:pPr lvl="2"/>
            <a:endParaRPr lang="en-GB" dirty="0">
              <a:ea typeface="+mn-lt"/>
              <a:cs typeface="+mn-lt"/>
            </a:endParaRPr>
          </a:p>
          <a:p>
            <a:pPr lvl="2">
              <a:buFont typeface="Wingdings"/>
              <a:buChar char="§"/>
            </a:pPr>
            <a:r>
              <a:rPr lang="en-GB" i="0" dirty="0">
                <a:ea typeface="+mn-lt"/>
                <a:cs typeface="+mn-lt"/>
                <a:hlinkClick r:id="rId3"/>
              </a:rPr>
              <a:t>https://www.digitalhrtech.com/design-thinking-disrupting-hr/</a:t>
            </a:r>
            <a:r>
              <a:rPr lang="en-GB" i="0" dirty="0">
                <a:ea typeface="+mn-lt"/>
                <a:cs typeface="+mn-lt"/>
              </a:rPr>
              <a:t> </a:t>
            </a:r>
            <a:endParaRPr lang="en-GB" dirty="0">
              <a:ea typeface="+mn-lt"/>
              <a:cs typeface="+mn-lt"/>
            </a:endParaRPr>
          </a:p>
          <a:p>
            <a:pPr marL="0" lvl="2" indent="0">
              <a:buNone/>
            </a:pPr>
            <a:endParaRPr lang="en-GB" i="0" dirty="0">
              <a:ea typeface="+mn-lt"/>
              <a:cs typeface="+mn-lt"/>
            </a:endParaRPr>
          </a:p>
          <a:p>
            <a:pPr lvl="2">
              <a:buFont typeface="Wingdings"/>
              <a:buChar char="§"/>
            </a:pPr>
            <a:r>
              <a:rPr lang="en-GB" i="0" dirty="0">
                <a:ea typeface="+mn-lt"/>
                <a:cs typeface="+mn-lt"/>
                <a:hlinkClick r:id="rId4"/>
              </a:rPr>
              <a:t>https://www2.deloitte.com/us/en/insights/focus/human-capital-trends/2016/employee-experience-management-design-thinking.html</a:t>
            </a:r>
            <a:r>
              <a:rPr lang="en-GB" i="0" dirty="0">
                <a:ea typeface="+mn-lt"/>
                <a:cs typeface="+mn-lt"/>
              </a:rPr>
              <a:t> </a:t>
            </a:r>
          </a:p>
          <a:p>
            <a:pPr lvl="2">
              <a:buFont typeface="Wingdings"/>
              <a:buChar char="§"/>
            </a:pPr>
            <a:endParaRPr lang="en-GB" i="0" dirty="0">
              <a:ea typeface="+mn-lt"/>
              <a:cs typeface="+mn-lt"/>
            </a:endParaRPr>
          </a:p>
          <a:p>
            <a:pPr lvl="2">
              <a:buFont typeface="Wingdings"/>
              <a:buChar char="§"/>
            </a:pPr>
            <a:r>
              <a:rPr lang="en-GB" i="0" dirty="0">
                <a:ea typeface="+mn-lt"/>
                <a:cs typeface="+mn-lt"/>
                <a:hlinkClick r:id="rId5"/>
              </a:rPr>
              <a:t>https://www.ideou.com/pages/design-thinking-resources#case-studies-the-impact-of-design-thinking</a:t>
            </a:r>
            <a:r>
              <a:rPr lang="en-GB" i="0" dirty="0">
                <a:ea typeface="+mn-lt"/>
                <a:cs typeface="+mn-lt"/>
              </a:rPr>
              <a:t> </a:t>
            </a:r>
          </a:p>
        </p:txBody>
      </p:sp>
    </p:spTree>
    <p:extLst>
      <p:ext uri="{BB962C8B-B14F-4D97-AF65-F5344CB8AC3E}">
        <p14:creationId xmlns:p14="http://schemas.microsoft.com/office/powerpoint/2010/main" val="1697793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5952A-33B2-6C3D-ADFC-81BF3AF619CF}"/>
              </a:ext>
            </a:extLst>
          </p:cNvPr>
          <p:cNvSpPr>
            <a:spLocks noGrp="1"/>
          </p:cNvSpPr>
          <p:nvPr>
            <p:ph type="title"/>
          </p:nvPr>
        </p:nvSpPr>
        <p:spPr>
          <a:xfrm>
            <a:off x="657224" y="269054"/>
            <a:ext cx="10772775" cy="1658198"/>
          </a:xfrm>
        </p:spPr>
        <p:txBody>
          <a:bodyPr>
            <a:normAutofit/>
          </a:bodyPr>
          <a:lstStyle/>
          <a:p>
            <a:r>
              <a:rPr lang="en-GB" sz="3600" dirty="0"/>
              <a:t>The Intersection of Change Management and Design Thinking</a:t>
            </a:r>
            <a:br>
              <a:rPr lang="en-GB" sz="3800" dirty="0"/>
            </a:br>
            <a:endParaRPr lang="en-US" sz="3800" dirty="0"/>
          </a:p>
        </p:txBody>
      </p:sp>
      <p:sp>
        <p:nvSpPr>
          <p:cNvPr id="3" name="Content Placeholder 2">
            <a:extLst>
              <a:ext uri="{FF2B5EF4-FFF2-40B4-BE49-F238E27FC236}">
                <a16:creationId xmlns:a16="http://schemas.microsoft.com/office/drawing/2014/main" id="{1D410187-1A1E-1086-6852-324030751AF2}"/>
              </a:ext>
            </a:extLst>
          </p:cNvPr>
          <p:cNvSpPr>
            <a:spLocks noGrp="1"/>
          </p:cNvSpPr>
          <p:nvPr>
            <p:ph idx="1"/>
          </p:nvPr>
        </p:nvSpPr>
        <p:spPr>
          <a:xfrm>
            <a:off x="657224" y="1045029"/>
            <a:ext cx="6824231" cy="5628903"/>
          </a:xfrm>
        </p:spPr>
        <p:txBody>
          <a:bodyPr>
            <a:normAutofit lnSpcReduction="10000"/>
          </a:bodyPr>
          <a:lstStyle/>
          <a:p>
            <a:endParaRPr lang="en-US" sz="2000" dirty="0"/>
          </a:p>
          <a:p>
            <a:pPr algn="just"/>
            <a:r>
              <a:rPr lang="en-GB" sz="2000" dirty="0"/>
              <a:t>You can see how well these two fields can fit together. Both fill in a gap left by the other. Design Thinking brings people into the development of what will be implemented, and Change Management enables something that has been designed to be adopted.</a:t>
            </a:r>
          </a:p>
          <a:p>
            <a:pPr algn="just"/>
            <a:r>
              <a:rPr lang="en-GB" sz="2000" dirty="0"/>
              <a:t>Solidifying the relationship between these two disciplines is what they already have in common. Besides being human-</a:t>
            </a:r>
            <a:r>
              <a:rPr lang="en-GB" sz="2000" dirty="0" err="1"/>
              <a:t>centered</a:t>
            </a:r>
            <a:r>
              <a:rPr lang="en-GB" sz="2000" dirty="0"/>
              <a:t>, both focus on delivering a new way of working. They start with Why change must happen, and conduct research to better understand people’s experience. And both promote collaboration and engagement as a way of getting things done.</a:t>
            </a:r>
          </a:p>
          <a:p>
            <a:pPr algn="just"/>
            <a:r>
              <a:rPr lang="en-GB" sz="2000" dirty="0"/>
              <a:t>There is also much that the fields of Design Thinking and Change Management can learn from each other. For example, Change Management can become even more human-</a:t>
            </a:r>
            <a:r>
              <a:rPr lang="en-GB" sz="2000" dirty="0" err="1"/>
              <a:t>centered</a:t>
            </a:r>
            <a:r>
              <a:rPr lang="en-GB" sz="2000" dirty="0"/>
              <a:t> and innovative by adopting Design Thinking principles. And Design Thinking can learn how to design with adoption in mind from the start.</a:t>
            </a:r>
          </a:p>
          <a:p>
            <a:endParaRPr lang="en-US" sz="1300" dirty="0"/>
          </a:p>
          <a:p>
            <a:r>
              <a:rPr lang="en-US" sz="1300" dirty="0">
                <a:hlinkClick r:id="rId3"/>
              </a:rPr>
              <a:t>https://www.enclaria.com/2021/05/12/the-intersection-of-change-management-and-design-thinking/</a:t>
            </a:r>
            <a:r>
              <a:rPr lang="en-US" sz="1300" dirty="0"/>
              <a:t> </a:t>
            </a:r>
          </a:p>
        </p:txBody>
      </p:sp>
      <p:pic>
        <p:nvPicPr>
          <p:cNvPr id="6" name="Picture 5" descr="Diagram, venn diagram&#10;&#10;Description automatically generated">
            <a:extLst>
              <a:ext uri="{FF2B5EF4-FFF2-40B4-BE49-F238E27FC236}">
                <a16:creationId xmlns:a16="http://schemas.microsoft.com/office/drawing/2014/main" id="{547AB47E-12D9-288E-5852-A4D0592A29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81456" y="2157730"/>
            <a:ext cx="4533280" cy="3456625"/>
          </a:xfrm>
          <a:prstGeom prst="rect">
            <a:avLst/>
          </a:prstGeom>
        </p:spPr>
      </p:pic>
    </p:spTree>
    <p:extLst>
      <p:ext uri="{BB962C8B-B14F-4D97-AF65-F5344CB8AC3E}">
        <p14:creationId xmlns:p14="http://schemas.microsoft.com/office/powerpoint/2010/main" val="3066039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Lasting Change is People Centric">
            <a:hlinkClick r:id="" action="ppaction://media"/>
            <a:extLst>
              <a:ext uri="{FF2B5EF4-FFF2-40B4-BE49-F238E27FC236}">
                <a16:creationId xmlns:a16="http://schemas.microsoft.com/office/drawing/2014/main" id="{7199EF1B-DCB9-E5CE-D2E6-9B4CD6918D58}"/>
              </a:ext>
            </a:extLst>
          </p:cNvPr>
          <p:cNvPicPr>
            <a:picLocks noGrp="1" noRot="1" noChangeAspect="1"/>
          </p:cNvPicPr>
          <p:nvPr>
            <p:ph idx="1"/>
            <a:videoFile r:link="rId1"/>
          </p:nvPr>
        </p:nvPicPr>
        <p:blipFill>
          <a:blip r:embed="rId4"/>
          <a:stretch>
            <a:fillRect/>
          </a:stretch>
        </p:blipFill>
        <p:spPr>
          <a:xfrm>
            <a:off x="982458" y="539849"/>
            <a:ext cx="10227084" cy="5778301"/>
          </a:xfrm>
          <a:prstGeom prst="rect">
            <a:avLst/>
          </a:prstGeom>
        </p:spPr>
      </p:pic>
    </p:spTree>
    <p:extLst>
      <p:ext uri="{BB962C8B-B14F-4D97-AF65-F5344CB8AC3E}">
        <p14:creationId xmlns:p14="http://schemas.microsoft.com/office/powerpoint/2010/main" val="3914012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43A2-CBF2-C6F3-AD1C-D4788A8BC9F5}"/>
              </a:ext>
            </a:extLst>
          </p:cNvPr>
          <p:cNvSpPr>
            <a:spLocks noGrp="1"/>
          </p:cNvSpPr>
          <p:nvPr>
            <p:ph type="title"/>
          </p:nvPr>
        </p:nvSpPr>
        <p:spPr/>
        <p:txBody>
          <a:bodyPr/>
          <a:lstStyle/>
          <a:p>
            <a:r>
              <a:rPr lang="en-US" dirty="0"/>
              <a:t>Impacts on culture </a:t>
            </a:r>
          </a:p>
        </p:txBody>
      </p:sp>
      <p:sp>
        <p:nvSpPr>
          <p:cNvPr id="3" name="Content Placeholder 2">
            <a:extLst>
              <a:ext uri="{FF2B5EF4-FFF2-40B4-BE49-F238E27FC236}">
                <a16:creationId xmlns:a16="http://schemas.microsoft.com/office/drawing/2014/main" id="{6A26CFD5-A757-1C63-D2E8-0BBFFAAA945B}"/>
              </a:ext>
            </a:extLst>
          </p:cNvPr>
          <p:cNvSpPr>
            <a:spLocks noGrp="1"/>
          </p:cNvSpPr>
          <p:nvPr>
            <p:ph idx="1"/>
          </p:nvPr>
        </p:nvSpPr>
        <p:spPr>
          <a:xfrm>
            <a:off x="676656" y="1731524"/>
            <a:ext cx="10753725" cy="4046342"/>
          </a:xfrm>
        </p:spPr>
        <p:txBody>
          <a:bodyPr>
            <a:normAutofit fontScale="70000" lnSpcReduction="20000"/>
          </a:bodyPr>
          <a:lstStyle/>
          <a:p>
            <a:r>
              <a:rPr lang="en-US" sz="3400" dirty="0"/>
              <a:t>Could be a discussion point</a:t>
            </a:r>
          </a:p>
          <a:p>
            <a:pPr algn="just"/>
            <a:r>
              <a:rPr lang="en-GB" sz="3400" dirty="0"/>
              <a:t>The relationship between organisational culture and organisational change is distinct and works both ways. An organisation's specific culture can make change easier or harder, can affect the way change is communicated and can impact the overall effectiveness of change. Significant organisational change can also have a profound affect on an organisation's culture.</a:t>
            </a:r>
          </a:p>
          <a:p>
            <a:pPr algn="just"/>
            <a:r>
              <a:rPr lang="en-GB" sz="3400" dirty="0"/>
              <a:t>This is especially relevant when the change involves leadership, either due to a sale or acquisition or because top leadership leaves the company. When this happens, the new leadership, or new governing company, is likely to change the culture of the company significantly. </a:t>
            </a:r>
          </a:p>
          <a:p>
            <a:pPr algn="just"/>
            <a:r>
              <a:rPr lang="en-GB" sz="3400" dirty="0"/>
              <a:t>If change is not handled well, this can negatively impact on culture, create mistrust and silos. Some will be less inclined to engage with future change as a result. </a:t>
            </a:r>
          </a:p>
          <a:p>
            <a:endParaRPr lang="en-GB" dirty="0"/>
          </a:p>
          <a:p>
            <a:r>
              <a:rPr lang="en-US" sz="1300" dirty="0">
                <a:hlinkClick r:id="rId2"/>
              </a:rPr>
              <a:t>https://www.wise-geek.com/what-is-the-relationship-between-organizational-culture-and-organizational-change.htm</a:t>
            </a:r>
            <a:endParaRPr lang="en-US" sz="1300" dirty="0"/>
          </a:p>
          <a:p>
            <a:endParaRPr lang="en-US" dirty="0"/>
          </a:p>
        </p:txBody>
      </p:sp>
    </p:spTree>
    <p:extLst>
      <p:ext uri="{BB962C8B-B14F-4D97-AF65-F5344CB8AC3E}">
        <p14:creationId xmlns:p14="http://schemas.microsoft.com/office/powerpoint/2010/main" val="35501363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 name="Rectangle 16">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8">
            <a:extLst>
              <a:ext uri="{FF2B5EF4-FFF2-40B4-BE49-F238E27FC236}">
                <a16:creationId xmlns:a16="http://schemas.microsoft.com/office/drawing/2014/main" id="{B7CC3BB4-8536-4DBC-A194-D8AAF56C4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83A95-43A4-41A0-9EF7-D0F63CD80978}"/>
              </a:ext>
            </a:extLst>
          </p:cNvPr>
          <p:cNvSpPr>
            <a:spLocks noGrp="1"/>
          </p:cNvSpPr>
          <p:nvPr>
            <p:ph type="title"/>
          </p:nvPr>
        </p:nvSpPr>
        <p:spPr>
          <a:xfrm>
            <a:off x="8160774" y="619431"/>
            <a:ext cx="3372464" cy="3869205"/>
          </a:xfrm>
        </p:spPr>
        <p:txBody>
          <a:bodyPr vert="horz" lIns="91440" tIns="45720" rIns="91440" bIns="45720" rtlCol="0" anchor="b">
            <a:normAutofit/>
          </a:bodyPr>
          <a:lstStyle/>
          <a:p>
            <a:pPr>
              <a:lnSpc>
                <a:spcPct val="80000"/>
              </a:lnSpc>
            </a:pPr>
            <a:r>
              <a:rPr lang="en-US" sz="4700"/>
              <a:t>Stages of Change Management </a:t>
            </a:r>
          </a:p>
        </p:txBody>
      </p:sp>
      <p:pic>
        <p:nvPicPr>
          <p:cNvPr id="5" name="Video 3" title="Isometric Abstract Cubes">
            <a:hlinkClick r:id="" action="ppaction://media"/>
            <a:extLst>
              <a:ext uri="{FF2B5EF4-FFF2-40B4-BE49-F238E27FC236}">
                <a16:creationId xmlns:a16="http://schemas.microsoft.com/office/drawing/2014/main" id="{2B7FF13A-FA59-1FD3-8009-C73079CE553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36915" y="1485814"/>
            <a:ext cx="6915663" cy="3890060"/>
          </a:xfrm>
          <a:prstGeom prst="rect">
            <a:avLst/>
          </a:prstGeom>
        </p:spPr>
      </p:pic>
    </p:spTree>
    <p:extLst>
      <p:ext uri="{BB962C8B-B14F-4D97-AF65-F5344CB8AC3E}">
        <p14:creationId xmlns:p14="http://schemas.microsoft.com/office/powerpoint/2010/main" val="2119029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4" descr="One big red drawing pin in front of many smaller black drawing pins">
            <a:extLst>
              <a:ext uri="{FF2B5EF4-FFF2-40B4-BE49-F238E27FC236}">
                <a16:creationId xmlns:a16="http://schemas.microsoft.com/office/drawing/2014/main" id="{E385F961-66F8-10D3-23C2-1E619502291B}"/>
              </a:ext>
            </a:extLst>
          </p:cNvPr>
          <p:cNvPicPr>
            <a:picLocks noChangeAspect="1"/>
          </p:cNvPicPr>
          <p:nvPr/>
        </p:nvPicPr>
        <p:blipFill rotWithShape="1">
          <a:blip r:embed="rId3"/>
          <a:srcRect t="22055" r="9091" b="7896"/>
          <a:stretch/>
        </p:blipFill>
        <p:spPr>
          <a:xfrm>
            <a:off x="20" y="10"/>
            <a:ext cx="12191980" cy="6857990"/>
          </a:xfrm>
          <a:prstGeom prst="rect">
            <a:avLst/>
          </a:prstGeom>
        </p:spPr>
      </p:pic>
      <p:sp>
        <p:nvSpPr>
          <p:cNvPr id="71" name="Rectangle 70">
            <a:extLst>
              <a:ext uri="{FF2B5EF4-FFF2-40B4-BE49-F238E27FC236}">
                <a16:creationId xmlns:a16="http://schemas.microsoft.com/office/drawing/2014/main" id="{7D2BFFD5-490F-4B45-91F2-6B826FBAD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14537" cy="685800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Light" panose="020F0302020204030204"/>
              <a:ea typeface="+mn-ea"/>
              <a:cs typeface="+mn-cs"/>
            </a:endParaRPr>
          </a:p>
        </p:txBody>
      </p:sp>
      <p:sp>
        <p:nvSpPr>
          <p:cNvPr id="2" name="Title 1">
            <a:extLst>
              <a:ext uri="{FF2B5EF4-FFF2-40B4-BE49-F238E27FC236}">
                <a16:creationId xmlns:a16="http://schemas.microsoft.com/office/drawing/2014/main" id="{8EB0D582-CDB5-4F7B-BB48-C9DF42C0887E}"/>
              </a:ext>
            </a:extLst>
          </p:cNvPr>
          <p:cNvSpPr>
            <a:spLocks noGrp="1"/>
          </p:cNvSpPr>
          <p:nvPr>
            <p:ph type="title"/>
          </p:nvPr>
        </p:nvSpPr>
        <p:spPr>
          <a:xfrm>
            <a:off x="657225" y="499533"/>
            <a:ext cx="7214566" cy="1658198"/>
          </a:xfrm>
        </p:spPr>
        <p:txBody>
          <a:bodyPr>
            <a:normAutofit/>
          </a:bodyPr>
          <a:lstStyle/>
          <a:p>
            <a:r>
              <a:rPr lang="en-GB">
                <a:solidFill>
                  <a:srgbClr val="FFFFFF"/>
                </a:solidFill>
              </a:rPr>
              <a:t>A Planned Approach to Change</a:t>
            </a:r>
          </a:p>
        </p:txBody>
      </p:sp>
      <p:sp>
        <p:nvSpPr>
          <p:cNvPr id="66" name="Content Placeholder 2">
            <a:extLst>
              <a:ext uri="{FF2B5EF4-FFF2-40B4-BE49-F238E27FC236}">
                <a16:creationId xmlns:a16="http://schemas.microsoft.com/office/drawing/2014/main" id="{A9460C68-0184-4892-92D6-484CBFB7BCC0}"/>
              </a:ext>
            </a:extLst>
          </p:cNvPr>
          <p:cNvSpPr>
            <a:spLocks noGrp="1"/>
          </p:cNvSpPr>
          <p:nvPr>
            <p:ph idx="1"/>
          </p:nvPr>
        </p:nvSpPr>
        <p:spPr>
          <a:xfrm>
            <a:off x="676657" y="2157730"/>
            <a:ext cx="6638543" cy="3718681"/>
          </a:xfrm>
        </p:spPr>
        <p:txBody>
          <a:bodyPr>
            <a:normAutofit fontScale="85000" lnSpcReduction="10000"/>
          </a:bodyPr>
          <a:lstStyle/>
          <a:p>
            <a:pPr marL="0" indent="0">
              <a:buNone/>
            </a:pPr>
            <a:r>
              <a:rPr lang="en-GB" sz="1800" b="1" dirty="0">
                <a:solidFill>
                  <a:srgbClr val="FFFFFF"/>
                </a:solidFill>
              </a:rPr>
              <a:t>Models focus on these stages:</a:t>
            </a:r>
          </a:p>
          <a:p>
            <a:pPr marL="0" indent="0">
              <a:buNone/>
            </a:pPr>
            <a:endParaRPr lang="en-GB" sz="1800" dirty="0">
              <a:solidFill>
                <a:srgbClr val="FFFFFF"/>
              </a:solidFill>
            </a:endParaRPr>
          </a:p>
          <a:p>
            <a:pPr>
              <a:buFont typeface="Wingdings" pitchFamily="2" charset="2"/>
              <a:buChar char="Ø"/>
            </a:pPr>
            <a:r>
              <a:rPr lang="en-GB" sz="1800" dirty="0">
                <a:solidFill>
                  <a:srgbClr val="FFFFFF"/>
                </a:solidFill>
              </a:rPr>
              <a:t>Identify need for change</a:t>
            </a:r>
          </a:p>
          <a:p>
            <a:pPr>
              <a:buFont typeface="Wingdings" pitchFamily="2" charset="2"/>
              <a:buChar char="Ø"/>
            </a:pPr>
            <a:r>
              <a:rPr lang="en-GB" sz="1800" dirty="0">
                <a:solidFill>
                  <a:srgbClr val="FFFFFF"/>
                </a:solidFill>
              </a:rPr>
              <a:t>Define the current state</a:t>
            </a:r>
          </a:p>
          <a:p>
            <a:pPr>
              <a:buFont typeface="Wingdings" pitchFamily="2" charset="2"/>
              <a:buChar char="Ø"/>
            </a:pPr>
            <a:r>
              <a:rPr lang="en-GB" sz="1800" dirty="0">
                <a:solidFill>
                  <a:srgbClr val="FFFFFF"/>
                </a:solidFill>
              </a:rPr>
              <a:t>Envisage the desired future state</a:t>
            </a:r>
          </a:p>
          <a:p>
            <a:pPr>
              <a:buFont typeface="Wingdings" pitchFamily="2" charset="2"/>
              <a:buChar char="Ø"/>
            </a:pPr>
            <a:r>
              <a:rPr lang="en-GB" sz="1800" dirty="0">
                <a:solidFill>
                  <a:srgbClr val="FFFFFF"/>
                </a:solidFill>
              </a:rPr>
              <a:t>Identify the gap</a:t>
            </a:r>
          </a:p>
          <a:p>
            <a:pPr>
              <a:buFont typeface="Wingdings" pitchFamily="2" charset="2"/>
              <a:buChar char="Ø"/>
            </a:pPr>
            <a:r>
              <a:rPr lang="en-GB" sz="1800" dirty="0">
                <a:solidFill>
                  <a:srgbClr val="FFFFFF"/>
                </a:solidFill>
              </a:rPr>
              <a:t>Diagnose capacity for change including barriers and how they can be overcome</a:t>
            </a:r>
          </a:p>
          <a:p>
            <a:pPr>
              <a:buFont typeface="Wingdings" pitchFamily="2" charset="2"/>
              <a:buChar char="Ø"/>
            </a:pPr>
            <a:r>
              <a:rPr lang="en-GB" sz="1800" dirty="0">
                <a:solidFill>
                  <a:srgbClr val="FFFFFF"/>
                </a:solidFill>
              </a:rPr>
              <a:t>Plan actions and behaviours needed to close the gap</a:t>
            </a:r>
          </a:p>
          <a:p>
            <a:pPr>
              <a:buFont typeface="Wingdings" pitchFamily="2" charset="2"/>
              <a:buChar char="Ø"/>
            </a:pPr>
            <a:r>
              <a:rPr lang="en-GB" sz="1800" dirty="0">
                <a:solidFill>
                  <a:srgbClr val="FFFFFF"/>
                </a:solidFill>
              </a:rPr>
              <a:t>Implement required actions</a:t>
            </a:r>
          </a:p>
          <a:p>
            <a:pPr>
              <a:buFont typeface="Wingdings" pitchFamily="2" charset="2"/>
              <a:buChar char="Ø"/>
            </a:pPr>
            <a:r>
              <a:rPr lang="en-GB" sz="1800" dirty="0">
                <a:solidFill>
                  <a:srgbClr val="FFFFFF"/>
                </a:solidFill>
              </a:rPr>
              <a:t>Manage the transition</a:t>
            </a:r>
          </a:p>
          <a:p>
            <a:pPr>
              <a:buFont typeface="Wingdings" pitchFamily="2" charset="2"/>
              <a:buChar char="Ø"/>
            </a:pPr>
            <a:r>
              <a:rPr lang="en-GB" sz="1800" dirty="0">
                <a:solidFill>
                  <a:srgbClr val="FFFFFF"/>
                </a:solidFill>
              </a:rPr>
              <a:t>Constantly reinforce changes, sustain momentum and measure progress</a:t>
            </a:r>
          </a:p>
          <a:p>
            <a:endParaRPr lang="en-GB" sz="1300" dirty="0">
              <a:solidFill>
                <a:srgbClr val="FFFFFF"/>
              </a:solidFill>
            </a:endParaRPr>
          </a:p>
          <a:p>
            <a:endParaRPr lang="en-GB" sz="1300" dirty="0">
              <a:solidFill>
                <a:srgbClr val="FFFFFF"/>
              </a:solidFill>
            </a:endParaRPr>
          </a:p>
        </p:txBody>
      </p:sp>
    </p:spTree>
    <p:extLst>
      <p:ext uri="{BB962C8B-B14F-4D97-AF65-F5344CB8AC3E}">
        <p14:creationId xmlns:p14="http://schemas.microsoft.com/office/powerpoint/2010/main" val="59269044"/>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E75B6-9E3F-FE00-A4EB-060D68854AE0}"/>
              </a:ext>
            </a:extLst>
          </p:cNvPr>
          <p:cNvSpPr>
            <a:spLocks noGrp="1"/>
          </p:cNvSpPr>
          <p:nvPr>
            <p:ph type="title"/>
          </p:nvPr>
        </p:nvSpPr>
        <p:spPr>
          <a:xfrm>
            <a:off x="4683125" y="499533"/>
            <a:ext cx="6562726" cy="1658198"/>
          </a:xfrm>
        </p:spPr>
        <p:txBody>
          <a:bodyPr vert="horz" lIns="91440" tIns="45720" rIns="91440" bIns="45720" rtlCol="0" anchor="ctr">
            <a:normAutofit/>
          </a:bodyPr>
          <a:lstStyle/>
          <a:p>
            <a:r>
              <a:rPr lang="en-US" dirty="0"/>
              <a:t>Prepare the organization for change </a:t>
            </a:r>
          </a:p>
        </p:txBody>
      </p:sp>
      <p:pic>
        <p:nvPicPr>
          <p:cNvPr id="12" name="Graphic 11" descr="Workflow">
            <a:extLst>
              <a:ext uri="{FF2B5EF4-FFF2-40B4-BE49-F238E27FC236}">
                <a16:creationId xmlns:a16="http://schemas.microsoft.com/office/drawing/2014/main" id="{77100162-BA50-89AA-002D-FD54220C1E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8985" y="1703445"/>
            <a:ext cx="3448478" cy="3448478"/>
          </a:xfrm>
          <a:prstGeom prst="rect">
            <a:avLst/>
          </a:prstGeom>
        </p:spPr>
      </p:pic>
      <p:sp>
        <p:nvSpPr>
          <p:cNvPr id="8" name="Content Placeholder 7">
            <a:extLst>
              <a:ext uri="{FF2B5EF4-FFF2-40B4-BE49-F238E27FC236}">
                <a16:creationId xmlns:a16="http://schemas.microsoft.com/office/drawing/2014/main" id="{15C5B35C-25C4-F1AD-C6DA-30B36B8E169C}"/>
              </a:ext>
            </a:extLst>
          </p:cNvPr>
          <p:cNvSpPr>
            <a:spLocks noGrp="1"/>
          </p:cNvSpPr>
          <p:nvPr>
            <p:ph idx="1"/>
          </p:nvPr>
        </p:nvSpPr>
        <p:spPr>
          <a:xfrm>
            <a:off x="4702556" y="2011680"/>
            <a:ext cx="6727443" cy="4683034"/>
          </a:xfrm>
        </p:spPr>
        <p:txBody>
          <a:bodyPr vert="horz" lIns="91440" tIns="45720" rIns="91440" bIns="45720" rtlCol="0">
            <a:normAutofit/>
          </a:bodyPr>
          <a:lstStyle/>
          <a:p>
            <a:r>
              <a:rPr lang="en-US" sz="1900" dirty="0"/>
              <a:t>Could undertake a readiness survey? </a:t>
            </a:r>
          </a:p>
          <a:p>
            <a:endParaRPr lang="en-US" sz="1900" dirty="0"/>
          </a:p>
          <a:p>
            <a:r>
              <a:rPr lang="en-US" sz="1900" dirty="0"/>
              <a:t>In the preparation phase, the manager is focused on helping employees recognize and understand the need for change. They raise awareness of the various challenges or problems facing the organization that are acting as forces of change and generating dissatisfaction with the status quo. Gaining this initial buy-in from employees who will help implement the change can remove friction and resistance later on.  This cultural preparation must take place first</a:t>
            </a:r>
          </a:p>
          <a:p>
            <a:endParaRPr lang="en-US" sz="1900" dirty="0"/>
          </a:p>
          <a:p>
            <a:r>
              <a:rPr lang="en-US" sz="1900" dirty="0">
                <a:hlinkClick r:id="rId4"/>
              </a:rPr>
              <a:t>https://online.hbs.edu/blog/post/change-management-process</a:t>
            </a:r>
            <a:r>
              <a:rPr lang="en-US" sz="1900" dirty="0"/>
              <a:t> </a:t>
            </a:r>
          </a:p>
          <a:p>
            <a:endParaRPr lang="en-US" sz="1900" dirty="0"/>
          </a:p>
          <a:p>
            <a:endParaRPr lang="en-US" sz="1900" dirty="0"/>
          </a:p>
          <a:p>
            <a:endParaRPr lang="en-US" sz="1900" dirty="0"/>
          </a:p>
        </p:txBody>
      </p:sp>
    </p:spTree>
    <p:extLst>
      <p:ext uri="{BB962C8B-B14F-4D97-AF65-F5344CB8AC3E}">
        <p14:creationId xmlns:p14="http://schemas.microsoft.com/office/powerpoint/2010/main" val="18055005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E75B6-9E3F-FE00-A4EB-060D68854AE0}"/>
              </a:ext>
            </a:extLst>
          </p:cNvPr>
          <p:cNvSpPr>
            <a:spLocks noGrp="1"/>
          </p:cNvSpPr>
          <p:nvPr>
            <p:ph type="title"/>
          </p:nvPr>
        </p:nvSpPr>
        <p:spPr>
          <a:xfrm>
            <a:off x="657606" y="0"/>
            <a:ext cx="10772775" cy="1658198"/>
          </a:xfrm>
        </p:spPr>
        <p:txBody>
          <a:bodyPr/>
          <a:lstStyle/>
          <a:p>
            <a:r>
              <a:rPr lang="en-GB" dirty="0"/>
              <a:t>Craft a Vision and </a:t>
            </a:r>
            <a:r>
              <a:rPr lang="en-GB" b="1" dirty="0"/>
              <a:t>Plan</a:t>
            </a:r>
            <a:r>
              <a:rPr lang="en-GB" dirty="0"/>
              <a:t> for Change</a:t>
            </a:r>
          </a:p>
        </p:txBody>
      </p:sp>
      <p:sp>
        <p:nvSpPr>
          <p:cNvPr id="4" name="TextBox 3">
            <a:extLst>
              <a:ext uri="{FF2B5EF4-FFF2-40B4-BE49-F238E27FC236}">
                <a16:creationId xmlns:a16="http://schemas.microsoft.com/office/drawing/2014/main" id="{B89573FD-E846-98E9-3C5A-694EA06ECB5F}"/>
              </a:ext>
            </a:extLst>
          </p:cNvPr>
          <p:cNvSpPr txBox="1"/>
          <p:nvPr/>
        </p:nvSpPr>
        <p:spPr>
          <a:xfrm>
            <a:off x="761619" y="1127122"/>
            <a:ext cx="9717437" cy="5078313"/>
          </a:xfrm>
          <a:prstGeom prst="rect">
            <a:avLst/>
          </a:prstGeom>
          <a:noFill/>
        </p:spPr>
        <p:txBody>
          <a:bodyPr wrap="square" rtlCol="0">
            <a:spAutoFit/>
          </a:bodyPr>
          <a:lstStyle/>
          <a:p>
            <a:r>
              <a:rPr lang="en-GB" dirty="0"/>
              <a:t>Once the organization is ready to embrace change, managers must develop a thorough and realistic plan for bringing it about. The plan should detail:</a:t>
            </a:r>
          </a:p>
          <a:p>
            <a:endParaRPr lang="en-GB" dirty="0"/>
          </a:p>
          <a:p>
            <a:r>
              <a:rPr lang="en-GB" dirty="0"/>
              <a:t>Strategic goals: What goals does this change help the organization work toward?</a:t>
            </a:r>
          </a:p>
          <a:p>
            <a:endParaRPr lang="en-GB" dirty="0"/>
          </a:p>
          <a:p>
            <a:r>
              <a:rPr lang="en-GB" dirty="0"/>
              <a:t>Key performance indicators: How will success be measured? What metrics need to be moved? What’s the baseline for how things currently stand?</a:t>
            </a:r>
          </a:p>
          <a:p>
            <a:endParaRPr lang="en-GB" dirty="0"/>
          </a:p>
          <a:p>
            <a:r>
              <a:rPr lang="en-GB" dirty="0"/>
              <a:t>Project stakeholders and team: Who will oversee the task of implementing change? Who needs to sign off at each critical stage? Who will be responsible for implementation?</a:t>
            </a:r>
          </a:p>
          <a:p>
            <a:r>
              <a:rPr lang="en-GB" dirty="0"/>
              <a:t>Project scope: What discrete steps and actions will the project include? What falls outside of the project scope?</a:t>
            </a:r>
          </a:p>
          <a:p>
            <a:r>
              <a:rPr lang="en-GB" dirty="0"/>
              <a:t>The plan should also account for any unknowns or roadblocks that could arise during the implementation process and would require agility and flexibility to overcome.</a:t>
            </a:r>
          </a:p>
          <a:p>
            <a:r>
              <a:rPr lang="en-GB" dirty="0"/>
              <a:t>How will you communicate? Successful change management requires </a:t>
            </a:r>
            <a:r>
              <a:rPr lang="en-GB" dirty="0">
                <a:hlinkClick r:id="rId2"/>
              </a:rPr>
              <a:t>effective communication</a:t>
            </a:r>
            <a:r>
              <a:rPr lang="en-GB" dirty="0"/>
              <a:t> with both your team members and key stakeholders. Designing a communication strategy that acknowledges this reality is critical.</a:t>
            </a:r>
          </a:p>
          <a:p>
            <a:endParaRPr lang="en-GB" dirty="0"/>
          </a:p>
        </p:txBody>
      </p:sp>
      <p:sp>
        <p:nvSpPr>
          <p:cNvPr id="6" name="Content Placeholder 5">
            <a:extLst>
              <a:ext uri="{FF2B5EF4-FFF2-40B4-BE49-F238E27FC236}">
                <a16:creationId xmlns:a16="http://schemas.microsoft.com/office/drawing/2014/main" id="{67F9AA49-3934-61F6-7985-200EEBF78B43}"/>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2421453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03EFF5-EB80-416B-8761-9469409E9B64}"/>
              </a:ext>
            </a:extLst>
          </p:cNvPr>
          <p:cNvSpPr>
            <a:spLocks noGrp="1"/>
          </p:cNvSpPr>
          <p:nvPr>
            <p:ph type="title"/>
          </p:nvPr>
        </p:nvSpPr>
        <p:spPr>
          <a:xfrm>
            <a:off x="657224" y="936711"/>
            <a:ext cx="2988265" cy="4984578"/>
          </a:xfrm>
        </p:spPr>
        <p:txBody>
          <a:bodyPr>
            <a:normAutofit/>
          </a:bodyPr>
          <a:lstStyle/>
          <a:p>
            <a:r>
              <a:rPr lang="en-GB" sz="4400">
                <a:solidFill>
                  <a:srgbClr val="FFFFFF"/>
                </a:solidFill>
              </a:rPr>
              <a:t>Change Plan</a:t>
            </a:r>
          </a:p>
        </p:txBody>
      </p:sp>
      <p:sp>
        <p:nvSpPr>
          <p:cNvPr id="3" name="Content Placeholder 2">
            <a:extLst>
              <a:ext uri="{FF2B5EF4-FFF2-40B4-BE49-F238E27FC236}">
                <a16:creationId xmlns:a16="http://schemas.microsoft.com/office/drawing/2014/main" id="{4B0B9771-FA02-4D4A-9429-118801043581}"/>
              </a:ext>
            </a:extLst>
          </p:cNvPr>
          <p:cNvSpPr>
            <a:spLocks noGrp="1"/>
          </p:cNvSpPr>
          <p:nvPr>
            <p:ph idx="1"/>
          </p:nvPr>
        </p:nvSpPr>
        <p:spPr>
          <a:xfrm>
            <a:off x="4614389" y="936711"/>
            <a:ext cx="6815992" cy="4984578"/>
          </a:xfrm>
        </p:spPr>
        <p:txBody>
          <a:bodyPr anchor="ctr">
            <a:normAutofit/>
          </a:bodyPr>
          <a:lstStyle/>
          <a:p>
            <a:r>
              <a:rPr lang="en-GB" sz="2000"/>
              <a:t>Vision and objectives, need for change, benefits of change</a:t>
            </a:r>
          </a:p>
          <a:p>
            <a:r>
              <a:rPr lang="en-GB" sz="2000"/>
              <a:t>Specific activities to achieve objectives</a:t>
            </a:r>
          </a:p>
          <a:p>
            <a:r>
              <a:rPr lang="en-GB" sz="2000"/>
              <a:t>Scope of activities</a:t>
            </a:r>
          </a:p>
          <a:p>
            <a:r>
              <a:rPr lang="en-GB" sz="2000"/>
              <a:t>People and roles</a:t>
            </a:r>
          </a:p>
          <a:p>
            <a:r>
              <a:rPr lang="en-GB" sz="2000"/>
              <a:t>Stakeholders and parties affected</a:t>
            </a:r>
          </a:p>
          <a:p>
            <a:r>
              <a:rPr lang="en-GB" sz="2000"/>
              <a:t>Communication strategies</a:t>
            </a:r>
          </a:p>
          <a:p>
            <a:r>
              <a:rPr lang="en-GB" sz="2000"/>
              <a:t>Support strategies</a:t>
            </a:r>
          </a:p>
          <a:p>
            <a:r>
              <a:rPr lang="en-GB" sz="2000"/>
              <a:t>Timings and milestones</a:t>
            </a:r>
          </a:p>
          <a:p>
            <a:r>
              <a:rPr lang="en-GB" sz="2000"/>
              <a:t>Resources – money, time, people, equipment, materials, guidance</a:t>
            </a:r>
          </a:p>
          <a:p>
            <a:r>
              <a:rPr lang="en-GB" sz="2000"/>
              <a:t>Monitoring activities</a:t>
            </a:r>
          </a:p>
          <a:p>
            <a:r>
              <a:rPr lang="en-GB" sz="2000"/>
              <a:t>Success measures</a:t>
            </a:r>
          </a:p>
        </p:txBody>
      </p:sp>
    </p:spTree>
    <p:extLst>
      <p:ext uri="{BB962C8B-B14F-4D97-AF65-F5344CB8AC3E}">
        <p14:creationId xmlns:p14="http://schemas.microsoft.com/office/powerpoint/2010/main" val="7176805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D6B34-2A3C-46EB-A5C3-F0101E3B55E4}"/>
              </a:ext>
            </a:extLst>
          </p:cNvPr>
          <p:cNvSpPr>
            <a:spLocks noGrp="1"/>
          </p:cNvSpPr>
          <p:nvPr>
            <p:ph type="title"/>
          </p:nvPr>
        </p:nvSpPr>
        <p:spPr/>
        <p:txBody>
          <a:bodyPr/>
          <a:lstStyle/>
          <a:p>
            <a:r>
              <a:rPr lang="en-GB" dirty="0"/>
              <a:t>Three Phases of Change Management</a:t>
            </a:r>
          </a:p>
        </p:txBody>
      </p:sp>
      <p:sp>
        <p:nvSpPr>
          <p:cNvPr id="3" name="Content Placeholder 2">
            <a:extLst>
              <a:ext uri="{FF2B5EF4-FFF2-40B4-BE49-F238E27FC236}">
                <a16:creationId xmlns:a16="http://schemas.microsoft.com/office/drawing/2014/main" id="{5A1F0EDF-7576-4A52-B436-492E3B18F8AA}"/>
              </a:ext>
            </a:extLst>
          </p:cNvPr>
          <p:cNvSpPr>
            <a:spLocks noGrp="1"/>
          </p:cNvSpPr>
          <p:nvPr>
            <p:ph idx="1"/>
          </p:nvPr>
        </p:nvSpPr>
        <p:spPr>
          <a:xfrm>
            <a:off x="657224" y="2304843"/>
            <a:ext cx="10972800" cy="4053624"/>
          </a:xfrm>
        </p:spPr>
        <p:txBody>
          <a:bodyPr>
            <a:normAutofit/>
          </a:bodyPr>
          <a:lstStyle/>
          <a:p>
            <a:pPr marL="514350" indent="-514350">
              <a:buFont typeface="+mj-lt"/>
              <a:buAutoNum type="arabicPeriod"/>
            </a:pPr>
            <a:r>
              <a:rPr lang="en-GB" sz="4400" dirty="0"/>
              <a:t>Designing</a:t>
            </a:r>
          </a:p>
          <a:p>
            <a:pPr marL="514350" indent="-514350">
              <a:buFont typeface="+mj-lt"/>
              <a:buAutoNum type="arabicPeriod"/>
            </a:pPr>
            <a:r>
              <a:rPr lang="en-GB" sz="4400" dirty="0"/>
              <a:t>Enacting</a:t>
            </a:r>
          </a:p>
          <a:p>
            <a:pPr marL="514350" indent="-514350">
              <a:buFont typeface="+mj-lt"/>
              <a:buAutoNum type="arabicPeriod"/>
            </a:pPr>
            <a:r>
              <a:rPr lang="en-GB" sz="4400" dirty="0"/>
              <a:t>Sustaining</a:t>
            </a:r>
          </a:p>
          <a:p>
            <a:pPr marL="0" indent="0">
              <a:buNone/>
            </a:pPr>
            <a:r>
              <a:rPr lang="en-GB" sz="4400" dirty="0"/>
              <a:t>(SHRM, 2015)</a:t>
            </a:r>
          </a:p>
          <a:p>
            <a:pPr marL="0" indent="0">
              <a:buNone/>
            </a:pPr>
            <a:endParaRPr lang="en-GB" sz="4400" dirty="0"/>
          </a:p>
          <a:p>
            <a:pPr marL="0" indent="0">
              <a:buNone/>
            </a:pPr>
            <a:endParaRPr lang="en-GB" sz="4400" dirty="0"/>
          </a:p>
        </p:txBody>
      </p:sp>
    </p:spTree>
    <p:extLst>
      <p:ext uri="{BB962C8B-B14F-4D97-AF65-F5344CB8AC3E}">
        <p14:creationId xmlns:p14="http://schemas.microsoft.com/office/powerpoint/2010/main" val="2033788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6360E-B110-C8E0-E475-D708E4D18EDF}"/>
              </a:ext>
            </a:extLst>
          </p:cNvPr>
          <p:cNvSpPr>
            <a:spLocks noGrp="1"/>
          </p:cNvSpPr>
          <p:nvPr>
            <p:ph type="title"/>
          </p:nvPr>
        </p:nvSpPr>
        <p:spPr/>
        <p:txBody>
          <a:bodyPr/>
          <a:lstStyle/>
          <a:p>
            <a:r>
              <a:rPr lang="en-US" dirty="0"/>
              <a:t>Implementing change</a:t>
            </a:r>
          </a:p>
        </p:txBody>
      </p:sp>
      <p:sp>
        <p:nvSpPr>
          <p:cNvPr id="3" name="Content Placeholder 2">
            <a:extLst>
              <a:ext uri="{FF2B5EF4-FFF2-40B4-BE49-F238E27FC236}">
                <a16:creationId xmlns:a16="http://schemas.microsoft.com/office/drawing/2014/main" id="{B21E2AFA-786B-EA5A-9ADC-A9F56F25E776}"/>
              </a:ext>
            </a:extLst>
          </p:cNvPr>
          <p:cNvSpPr>
            <a:spLocks noGrp="1"/>
          </p:cNvSpPr>
          <p:nvPr>
            <p:ph idx="1"/>
          </p:nvPr>
        </p:nvSpPr>
        <p:spPr/>
        <p:txBody>
          <a:bodyPr>
            <a:normAutofit lnSpcReduction="10000"/>
          </a:bodyPr>
          <a:lstStyle/>
          <a:p>
            <a:r>
              <a:rPr lang="en-GB" dirty="0"/>
              <a:t>Implement the Changes</a:t>
            </a:r>
          </a:p>
          <a:p>
            <a:r>
              <a:rPr lang="en-GB" dirty="0"/>
              <a:t>After the plan has been created, all that remains is to follow the steps outlined within it to implement the required change. Whether that involves changes to the company’s structure, strategy, systems, processes, employee </a:t>
            </a:r>
            <a:r>
              <a:rPr lang="en-GB" dirty="0" err="1"/>
              <a:t>behaviors</a:t>
            </a:r>
            <a:r>
              <a:rPr lang="en-GB" dirty="0"/>
              <a:t>, or other aspects will depend on the specifics of the initiative.</a:t>
            </a:r>
          </a:p>
          <a:p>
            <a:r>
              <a:rPr lang="en-GB" dirty="0"/>
              <a:t>During the implementation process, change managers must be focused on </a:t>
            </a:r>
            <a:r>
              <a:rPr lang="en-GB" u="sng" dirty="0">
                <a:hlinkClick r:id="rId2"/>
              </a:rPr>
              <a:t>empowering their employees</a:t>
            </a:r>
            <a:r>
              <a:rPr lang="en-GB" dirty="0"/>
              <a:t> to take the necessary steps to achieve the goals of the initiative. They should also do their best to anticipate roadblocks and prevent, remove, or mitigate them once identified. Repeated communication of the organization’s vision is critical throughout the implementation process to remind team members why change is being pursued.</a:t>
            </a:r>
          </a:p>
          <a:p>
            <a:endParaRPr lang="en-US" dirty="0"/>
          </a:p>
        </p:txBody>
      </p:sp>
    </p:spTree>
    <p:extLst>
      <p:ext uri="{BB962C8B-B14F-4D97-AF65-F5344CB8AC3E}">
        <p14:creationId xmlns:p14="http://schemas.microsoft.com/office/powerpoint/2010/main" val="27496709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C28B5-9B82-64D5-A354-A4C9FBE0F3FB}"/>
              </a:ext>
            </a:extLst>
          </p:cNvPr>
          <p:cNvSpPr>
            <a:spLocks noGrp="1"/>
          </p:cNvSpPr>
          <p:nvPr>
            <p:ph type="title"/>
          </p:nvPr>
        </p:nvSpPr>
        <p:spPr/>
        <p:txBody>
          <a:bodyPr/>
          <a:lstStyle/>
          <a:p>
            <a:r>
              <a:rPr lang="en-US" dirty="0"/>
              <a:t>Ensuring change is sustainable</a:t>
            </a:r>
          </a:p>
        </p:txBody>
      </p:sp>
      <p:sp>
        <p:nvSpPr>
          <p:cNvPr id="3" name="Content Placeholder 2">
            <a:extLst>
              <a:ext uri="{FF2B5EF4-FFF2-40B4-BE49-F238E27FC236}">
                <a16:creationId xmlns:a16="http://schemas.microsoft.com/office/drawing/2014/main" id="{F412FB72-8D19-F510-0FCD-35775D6761BD}"/>
              </a:ext>
            </a:extLst>
          </p:cNvPr>
          <p:cNvSpPr>
            <a:spLocks noGrp="1"/>
          </p:cNvSpPr>
          <p:nvPr>
            <p:ph idx="1"/>
          </p:nvPr>
        </p:nvSpPr>
        <p:spPr/>
        <p:txBody>
          <a:bodyPr>
            <a:normAutofit lnSpcReduction="10000"/>
          </a:bodyPr>
          <a:lstStyle/>
          <a:p>
            <a:r>
              <a:rPr lang="en-GB" dirty="0"/>
              <a:t>4. Embed Changes Within Company Culture and Practices</a:t>
            </a:r>
          </a:p>
          <a:p>
            <a:r>
              <a:rPr lang="en-GB" dirty="0"/>
              <a:t>Once the change initiative has been completed, change managers must prevent a reversion to the prior state or status quo. This is particularly important for organizational change related to processes, workflows, culture, and strategies. Without an adequate plan, employees may backslide into the “old way” of doing things, particularly during the transitory period.</a:t>
            </a:r>
          </a:p>
          <a:p>
            <a:r>
              <a:rPr lang="en-GB" dirty="0"/>
              <a:t>By embedding changes within the company’s culture and practices, it becomes more difficult for backsliding to occur. New organizational structures, controls, and reward systems should all be considered as tools to help change stick.</a:t>
            </a:r>
          </a:p>
          <a:p>
            <a:br>
              <a:rPr lang="en-GB" dirty="0"/>
            </a:br>
            <a:endParaRPr lang="en-US" dirty="0"/>
          </a:p>
        </p:txBody>
      </p:sp>
    </p:spTree>
    <p:extLst>
      <p:ext uri="{BB962C8B-B14F-4D97-AF65-F5344CB8AC3E}">
        <p14:creationId xmlns:p14="http://schemas.microsoft.com/office/powerpoint/2010/main" val="14229125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7C197-114A-41A7-812C-64F0858F6BB2}"/>
              </a:ext>
            </a:extLst>
          </p:cNvPr>
          <p:cNvSpPr>
            <a:spLocks noGrp="1"/>
          </p:cNvSpPr>
          <p:nvPr>
            <p:ph type="title"/>
          </p:nvPr>
        </p:nvSpPr>
        <p:spPr>
          <a:xfrm>
            <a:off x="657224" y="499533"/>
            <a:ext cx="10772775" cy="1646982"/>
          </a:xfrm>
        </p:spPr>
        <p:txBody>
          <a:bodyPr>
            <a:normAutofit/>
          </a:bodyPr>
          <a:lstStyle/>
          <a:p>
            <a:r>
              <a:rPr lang="en-GB" dirty="0"/>
              <a:t>Review progress and analyse results </a:t>
            </a:r>
          </a:p>
        </p:txBody>
      </p:sp>
      <p:sp>
        <p:nvSpPr>
          <p:cNvPr id="3" name="Content Placeholder 2">
            <a:extLst>
              <a:ext uri="{FF2B5EF4-FFF2-40B4-BE49-F238E27FC236}">
                <a16:creationId xmlns:a16="http://schemas.microsoft.com/office/drawing/2014/main" id="{075D32C6-489A-40F8-8DC8-03FE01687474}"/>
              </a:ext>
            </a:extLst>
          </p:cNvPr>
          <p:cNvSpPr>
            <a:spLocks noGrp="1"/>
          </p:cNvSpPr>
          <p:nvPr>
            <p:ph idx="1"/>
          </p:nvPr>
        </p:nvSpPr>
        <p:spPr>
          <a:xfrm>
            <a:off x="609600" y="1915511"/>
            <a:ext cx="10972800" cy="3917032"/>
          </a:xfrm>
        </p:spPr>
        <p:txBody>
          <a:bodyPr/>
          <a:lstStyle/>
          <a:p>
            <a:r>
              <a:rPr lang="en-GB" dirty="0"/>
              <a:t>Quantitative and qualitative methods.</a:t>
            </a:r>
          </a:p>
          <a:p>
            <a:r>
              <a:rPr lang="en-GB" dirty="0"/>
              <a:t>Just because a change initiative is complete doesn’t mean it was successful. Conducting analysis and review, or a “project post mortem,” can help business leaders understand whether a change initiative was a success, failure, or mixed result. It can also offer valuable insights and lessons that can be leveraged in future change efforts.</a:t>
            </a:r>
          </a:p>
          <a:p>
            <a:r>
              <a:rPr lang="en-GB" dirty="0"/>
              <a:t>Ask yourself questions like: Were project goals met? If yes, can this success be replicated elsewhere? If not, what went wrong?</a:t>
            </a:r>
          </a:p>
          <a:p>
            <a:endParaRPr lang="en-GB" dirty="0"/>
          </a:p>
        </p:txBody>
      </p:sp>
    </p:spTree>
    <p:extLst>
      <p:ext uri="{BB962C8B-B14F-4D97-AF65-F5344CB8AC3E}">
        <p14:creationId xmlns:p14="http://schemas.microsoft.com/office/powerpoint/2010/main" val="13786126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67599-F659-4D09-85A9-8E0BDA41A9EC}"/>
              </a:ext>
            </a:extLst>
          </p:cNvPr>
          <p:cNvSpPr>
            <a:spLocks noGrp="1"/>
          </p:cNvSpPr>
          <p:nvPr>
            <p:ph type="title"/>
          </p:nvPr>
        </p:nvSpPr>
        <p:spPr>
          <a:xfrm>
            <a:off x="657224" y="499533"/>
            <a:ext cx="10772775" cy="1658198"/>
          </a:xfrm>
        </p:spPr>
        <p:txBody>
          <a:bodyPr>
            <a:normAutofit/>
          </a:bodyPr>
          <a:lstStyle/>
          <a:p>
            <a:r>
              <a:rPr lang="en-GB"/>
              <a:t>Best Practice - Action Checklist (CMI, 2014)</a:t>
            </a:r>
          </a:p>
        </p:txBody>
      </p:sp>
      <p:pic>
        <p:nvPicPr>
          <p:cNvPr id="27" name="Graphic 26" descr="Bullseye">
            <a:extLst>
              <a:ext uri="{FF2B5EF4-FFF2-40B4-BE49-F238E27FC236}">
                <a16:creationId xmlns:a16="http://schemas.microsoft.com/office/drawing/2014/main" id="{E20F9525-257C-FCD6-24DB-75C62400C3A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99051" y="2104216"/>
            <a:ext cx="3383936" cy="3383936"/>
          </a:xfrm>
          <a:prstGeom prst="rect">
            <a:avLst/>
          </a:prstGeom>
        </p:spPr>
      </p:pic>
      <p:sp>
        <p:nvSpPr>
          <p:cNvPr id="23" name="Content Placeholder 2">
            <a:extLst>
              <a:ext uri="{FF2B5EF4-FFF2-40B4-BE49-F238E27FC236}">
                <a16:creationId xmlns:a16="http://schemas.microsoft.com/office/drawing/2014/main" id="{D1DCD66F-E380-4B1B-83C0-594C615FABC5}"/>
              </a:ext>
            </a:extLst>
          </p:cNvPr>
          <p:cNvSpPr>
            <a:spLocks noGrp="1"/>
          </p:cNvSpPr>
          <p:nvPr>
            <p:ph idx="1"/>
          </p:nvPr>
        </p:nvSpPr>
        <p:spPr>
          <a:xfrm>
            <a:off x="4745732" y="1545907"/>
            <a:ext cx="6789044" cy="3766185"/>
          </a:xfrm>
        </p:spPr>
        <p:txBody>
          <a:bodyPr>
            <a:noAutofit/>
          </a:bodyPr>
          <a:lstStyle/>
          <a:p>
            <a:r>
              <a:rPr lang="en-GB" sz="1600" dirty="0"/>
              <a:t>Agree the implementation strategy</a:t>
            </a:r>
          </a:p>
          <a:p>
            <a:r>
              <a:rPr lang="en-GB" sz="1600" dirty="0"/>
              <a:t>Agree timeframes</a:t>
            </a:r>
          </a:p>
          <a:p>
            <a:r>
              <a:rPr lang="en-GB" sz="1600" dirty="0"/>
              <a:t>Draw up detailed implementation plans</a:t>
            </a:r>
          </a:p>
          <a:p>
            <a:r>
              <a:rPr lang="en-GB" sz="1600" dirty="0"/>
              <a:t>Set up a team of change champions</a:t>
            </a:r>
          </a:p>
          <a:p>
            <a:r>
              <a:rPr lang="en-GB" sz="1600" dirty="0"/>
              <a:t>Establish good programme management practices</a:t>
            </a:r>
          </a:p>
          <a:p>
            <a:r>
              <a:rPr lang="en-GB" sz="1600" dirty="0"/>
              <a:t>Communicate clearly</a:t>
            </a:r>
          </a:p>
          <a:p>
            <a:r>
              <a:rPr lang="en-GB" sz="1600" dirty="0"/>
              <a:t>Ensure participation and help to minimise stress</a:t>
            </a:r>
          </a:p>
          <a:p>
            <a:r>
              <a:rPr lang="en-GB" sz="1600" dirty="0"/>
              <a:t>Personalise the case for change</a:t>
            </a:r>
          </a:p>
          <a:p>
            <a:r>
              <a:rPr lang="en-GB" sz="1600" dirty="0"/>
              <a:t>Be prepared for conflict and manage it effectively</a:t>
            </a:r>
          </a:p>
          <a:p>
            <a:r>
              <a:rPr lang="en-GB" sz="1600" dirty="0"/>
              <a:t>Motivate your employees</a:t>
            </a:r>
          </a:p>
          <a:p>
            <a:r>
              <a:rPr lang="en-GB" sz="1600" dirty="0"/>
              <a:t>Develop skills</a:t>
            </a:r>
          </a:p>
          <a:p>
            <a:r>
              <a:rPr lang="en-GB" sz="1600" dirty="0"/>
              <a:t>Maintain Momentum</a:t>
            </a:r>
          </a:p>
          <a:p>
            <a:r>
              <a:rPr lang="en-GB" sz="1600" dirty="0"/>
              <a:t>Monitor and Evaluate</a:t>
            </a:r>
          </a:p>
        </p:txBody>
      </p:sp>
    </p:spTree>
    <p:extLst>
      <p:ext uri="{BB962C8B-B14F-4D97-AF65-F5344CB8AC3E}">
        <p14:creationId xmlns:p14="http://schemas.microsoft.com/office/powerpoint/2010/main" val="31699732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0F8BA-ED48-DA5E-8D10-A92FC5E5C8C9}"/>
              </a:ext>
            </a:extLst>
          </p:cNvPr>
          <p:cNvSpPr>
            <a:spLocks noGrp="1"/>
          </p:cNvSpPr>
          <p:nvPr>
            <p:ph type="title"/>
          </p:nvPr>
        </p:nvSpPr>
        <p:spPr>
          <a:xfrm>
            <a:off x="676656" y="62211"/>
            <a:ext cx="10772775" cy="1658198"/>
          </a:xfrm>
        </p:spPr>
        <p:txBody>
          <a:bodyPr/>
          <a:lstStyle/>
          <a:p>
            <a:r>
              <a:rPr lang="en-US" dirty="0"/>
              <a:t>Levers of change </a:t>
            </a:r>
          </a:p>
        </p:txBody>
      </p:sp>
      <p:sp>
        <p:nvSpPr>
          <p:cNvPr id="3" name="Content Placeholder 2">
            <a:extLst>
              <a:ext uri="{FF2B5EF4-FFF2-40B4-BE49-F238E27FC236}">
                <a16:creationId xmlns:a16="http://schemas.microsoft.com/office/drawing/2014/main" id="{914C3DC6-E53B-6516-1C15-4E2768BE0CC7}"/>
              </a:ext>
            </a:extLst>
          </p:cNvPr>
          <p:cNvSpPr>
            <a:spLocks noGrp="1"/>
          </p:cNvSpPr>
          <p:nvPr>
            <p:ph idx="1"/>
          </p:nvPr>
        </p:nvSpPr>
        <p:spPr>
          <a:xfrm>
            <a:off x="676656" y="1789044"/>
            <a:ext cx="10987907" cy="4786686"/>
          </a:xfrm>
        </p:spPr>
        <p:txBody>
          <a:bodyPr>
            <a:normAutofit fontScale="85000" lnSpcReduction="20000"/>
          </a:bodyPr>
          <a:lstStyle/>
          <a:p>
            <a:r>
              <a:rPr lang="en-US" dirty="0"/>
              <a:t>factors that can enable and hinder change include the ability in:</a:t>
            </a:r>
          </a:p>
          <a:p>
            <a:endParaRPr lang="en-GB" dirty="0"/>
          </a:p>
          <a:p>
            <a:r>
              <a:rPr lang="en-GB" dirty="0"/>
              <a:t>(1) fostering personal contacts between advocates of the change and others,</a:t>
            </a:r>
          </a:p>
          <a:p>
            <a:pPr fontAlgn="base"/>
            <a:r>
              <a:rPr lang="en-GB" dirty="0"/>
              <a:t>(2) prudently using mass exposure,</a:t>
            </a:r>
          </a:p>
          <a:p>
            <a:pPr fontAlgn="base"/>
            <a:r>
              <a:rPr lang="en-GB" dirty="0"/>
              <a:t>(3) hiring expertise only when required,</a:t>
            </a:r>
          </a:p>
          <a:p>
            <a:pPr fontAlgn="base"/>
            <a:r>
              <a:rPr lang="en-GB" dirty="0"/>
              <a:t>(4) listening to resisters and shifting resistance, if necessary,</a:t>
            </a:r>
          </a:p>
          <a:p>
            <a:pPr fontAlgn="base"/>
            <a:r>
              <a:rPr lang="en-GB" dirty="0"/>
              <a:t>(5) providing the requisite tools and infrastructure,</a:t>
            </a:r>
          </a:p>
          <a:p>
            <a:pPr fontAlgn="base"/>
            <a:r>
              <a:rPr lang="en-GB" dirty="0"/>
              <a:t>(6) leading by example or “walking the talk”, and</a:t>
            </a:r>
          </a:p>
          <a:p>
            <a:pPr fontAlgn="base"/>
            <a:r>
              <a:rPr lang="en-GB" dirty="0"/>
              <a:t>(7) rewarding successes in implementing the change.</a:t>
            </a:r>
          </a:p>
          <a:p>
            <a:pPr fontAlgn="base"/>
            <a:endParaRPr lang="en-GB" dirty="0"/>
          </a:p>
          <a:p>
            <a:pPr fontAlgn="base"/>
            <a:r>
              <a:rPr lang="en-GB" dirty="0">
                <a:hlinkClick r:id="rId2"/>
              </a:rPr>
              <a:t>https://time-for-change.co.uk/seven-levers-of-change/</a:t>
            </a:r>
            <a:r>
              <a:rPr lang="en-GB" dirty="0"/>
              <a:t> </a:t>
            </a:r>
          </a:p>
          <a:p>
            <a:pPr fontAlgn="base"/>
            <a:endParaRPr lang="en-GB" dirty="0"/>
          </a:p>
          <a:p>
            <a:pPr fontAlgn="base"/>
            <a:r>
              <a:rPr lang="en-GB" dirty="0"/>
              <a:t>Do we also want </a:t>
            </a:r>
            <a:r>
              <a:rPr lang="en-GB" dirty="0" err="1"/>
              <a:t>Prosci</a:t>
            </a:r>
            <a:r>
              <a:rPr lang="en-GB" dirty="0"/>
              <a:t>? </a:t>
            </a:r>
            <a:r>
              <a:rPr lang="en-GB" dirty="0">
                <a:hlinkClick r:id="rId3"/>
              </a:rPr>
              <a:t>https://blog.prosci.com</a:t>
            </a:r>
            <a:r>
              <a:rPr lang="en-GB">
                <a:hlinkClick r:id="rId3"/>
              </a:rPr>
              <a:t>/the-why-behind-the-five-levers-of-change-management</a:t>
            </a:r>
            <a:r>
              <a:rPr lang="en-GB"/>
              <a:t> </a:t>
            </a:r>
            <a:endParaRPr lang="en-GB" dirty="0"/>
          </a:p>
          <a:p>
            <a:pPr fontAlgn="base"/>
            <a:endParaRPr lang="en-GB" dirty="0"/>
          </a:p>
          <a:p>
            <a:pPr fontAlgn="base"/>
            <a:endParaRPr lang="en-GB" dirty="0"/>
          </a:p>
          <a:p>
            <a:endParaRPr lang="en-US" dirty="0"/>
          </a:p>
        </p:txBody>
      </p:sp>
    </p:spTree>
    <p:extLst>
      <p:ext uri="{BB962C8B-B14F-4D97-AF65-F5344CB8AC3E}">
        <p14:creationId xmlns:p14="http://schemas.microsoft.com/office/powerpoint/2010/main" val="36841318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6988C-F6DC-9597-3035-A3E25C51B3E8}"/>
              </a:ext>
            </a:extLst>
          </p:cNvPr>
          <p:cNvSpPr>
            <a:spLocks noGrp="1"/>
          </p:cNvSpPr>
          <p:nvPr>
            <p:ph type="title"/>
          </p:nvPr>
        </p:nvSpPr>
        <p:spPr>
          <a:xfrm>
            <a:off x="8156433" y="-320040"/>
            <a:ext cx="3401568" cy="1920240"/>
          </a:xfrm>
        </p:spPr>
        <p:txBody>
          <a:bodyPr anchor="b">
            <a:normAutofit/>
          </a:bodyPr>
          <a:lstStyle/>
          <a:p>
            <a:r>
              <a:rPr lang="en-US" sz="3700" dirty="0">
                <a:solidFill>
                  <a:srgbClr val="FFFFFF"/>
                </a:solidFill>
              </a:rPr>
              <a:t>Lewin’s forcefield analysis and Three Steps model </a:t>
            </a:r>
          </a:p>
        </p:txBody>
      </p:sp>
      <p:pic>
        <p:nvPicPr>
          <p:cNvPr id="1026" name="Picture 2" descr="Chart, diagram&#10;&#10;Description automatically generated">
            <a:extLst>
              <a:ext uri="{FF2B5EF4-FFF2-40B4-BE49-F238E27FC236}">
                <a16:creationId xmlns:a16="http://schemas.microsoft.com/office/drawing/2014/main" id="{1D56010A-EBFD-B1D7-3106-26CCBA717F9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47" r="8096" b="-1"/>
          <a:stretch/>
        </p:blipFill>
        <p:spPr bwMode="auto">
          <a:xfrm>
            <a:off x="633999" y="640080"/>
            <a:ext cx="6278529" cy="558810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5EC3869-B744-F569-4505-F2DAF4F56006}"/>
              </a:ext>
            </a:extLst>
          </p:cNvPr>
          <p:cNvSpPr>
            <a:spLocks noGrp="1"/>
          </p:cNvSpPr>
          <p:nvPr>
            <p:ph idx="1"/>
          </p:nvPr>
        </p:nvSpPr>
        <p:spPr>
          <a:xfrm>
            <a:off x="7760474" y="1862593"/>
            <a:ext cx="4317558" cy="4864210"/>
          </a:xfrm>
        </p:spPr>
        <p:txBody>
          <a:bodyPr>
            <a:normAutofit fontScale="55000" lnSpcReduction="20000"/>
          </a:bodyPr>
          <a:lstStyle/>
          <a:p>
            <a:r>
              <a:rPr lang="en-US" sz="4200" dirty="0"/>
              <a:t>Successful change is achieved by either strengthening the driving forces or weakening the restraining forces.</a:t>
            </a:r>
          </a:p>
          <a:p>
            <a:r>
              <a:rPr lang="en-GB" sz="4200" dirty="0"/>
              <a:t>The analysis is used to distinguish which factors within a situation or organisation drive a person towards or away from a desired state, and which oppose the driving forces.</a:t>
            </a:r>
          </a:p>
          <a:p>
            <a:r>
              <a:rPr lang="en-GB" sz="4200" dirty="0"/>
              <a:t>These can be analysed in order to inform decisions that will make change more acceptable. </a:t>
            </a:r>
          </a:p>
          <a:p>
            <a:r>
              <a:rPr lang="en-US" sz="4200" dirty="0"/>
              <a:t> </a:t>
            </a:r>
          </a:p>
          <a:p>
            <a:endParaRPr lang="en-US" sz="4200" dirty="0"/>
          </a:p>
          <a:p>
            <a:r>
              <a:rPr lang="en-US" sz="4200" dirty="0"/>
              <a:t>This then integrates with Lewin’s three steps model…… </a:t>
            </a:r>
          </a:p>
          <a:p>
            <a:endParaRPr lang="en-US" sz="1800" dirty="0"/>
          </a:p>
          <a:p>
            <a:endParaRPr lang="en-US" sz="1800" dirty="0"/>
          </a:p>
          <a:p>
            <a:endParaRPr lang="en-US" sz="1800" dirty="0"/>
          </a:p>
          <a:p>
            <a:endParaRPr lang="en-US" sz="1800" dirty="0"/>
          </a:p>
        </p:txBody>
      </p:sp>
      <p:sp>
        <p:nvSpPr>
          <p:cNvPr id="4" name="TextBox 3">
            <a:extLst>
              <a:ext uri="{FF2B5EF4-FFF2-40B4-BE49-F238E27FC236}">
                <a16:creationId xmlns:a16="http://schemas.microsoft.com/office/drawing/2014/main" id="{6C72B0AE-B068-8CB1-8EEB-3B3768FCF792}"/>
              </a:ext>
            </a:extLst>
          </p:cNvPr>
          <p:cNvSpPr txBox="1"/>
          <p:nvPr/>
        </p:nvSpPr>
        <p:spPr>
          <a:xfrm>
            <a:off x="270344" y="6217920"/>
            <a:ext cx="7171679" cy="923330"/>
          </a:xfrm>
          <a:prstGeom prst="rect">
            <a:avLst/>
          </a:prstGeom>
          <a:noFill/>
        </p:spPr>
        <p:txBody>
          <a:bodyPr wrap="square" rtlCol="0">
            <a:spAutoFit/>
          </a:bodyPr>
          <a:lstStyle/>
          <a:p>
            <a:r>
              <a:rPr lang="en-GB" dirty="0"/>
              <a:t>Criticism of the model usually focussed on the subjectivity of attributing scores to the driving or restraining forces. </a:t>
            </a:r>
          </a:p>
          <a:p>
            <a:endParaRPr lang="en-US" dirty="0"/>
          </a:p>
        </p:txBody>
      </p:sp>
    </p:spTree>
    <p:extLst>
      <p:ext uri="{BB962C8B-B14F-4D97-AF65-F5344CB8AC3E}">
        <p14:creationId xmlns:p14="http://schemas.microsoft.com/office/powerpoint/2010/main" val="37159823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Lewin, Stage Model of Change Unfreezing   Changing   Refreezing AnimatedPart 5">
            <a:hlinkClick r:id="" action="ppaction://media"/>
            <a:extLst>
              <a:ext uri="{FF2B5EF4-FFF2-40B4-BE49-F238E27FC236}">
                <a16:creationId xmlns:a16="http://schemas.microsoft.com/office/drawing/2014/main" id="{6B55A8DC-3110-07B1-E990-90B537A3F9A5}"/>
              </a:ext>
            </a:extLst>
          </p:cNvPr>
          <p:cNvPicPr>
            <a:picLocks noGrp="1" noRot="1" noChangeAspect="1"/>
          </p:cNvPicPr>
          <p:nvPr>
            <p:ph idx="1"/>
            <a:videoFile r:link="rId1"/>
          </p:nvPr>
        </p:nvPicPr>
        <p:blipFill>
          <a:blip r:embed="rId4"/>
          <a:stretch>
            <a:fillRect/>
          </a:stretch>
        </p:blipFill>
        <p:spPr>
          <a:xfrm>
            <a:off x="1077642" y="593628"/>
            <a:ext cx="10036716" cy="5670744"/>
          </a:xfrm>
          <a:prstGeom prst="rect">
            <a:avLst/>
          </a:prstGeom>
        </p:spPr>
      </p:pic>
    </p:spTree>
    <p:extLst>
      <p:ext uri="{BB962C8B-B14F-4D97-AF65-F5344CB8AC3E}">
        <p14:creationId xmlns:p14="http://schemas.microsoft.com/office/powerpoint/2010/main" val="2752149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8AF55-F16C-476F-98FE-C6478CABDA23}"/>
              </a:ext>
            </a:extLst>
          </p:cNvPr>
          <p:cNvSpPr>
            <a:spLocks noGrp="1"/>
          </p:cNvSpPr>
          <p:nvPr>
            <p:ph type="title"/>
          </p:nvPr>
        </p:nvSpPr>
        <p:spPr>
          <a:xfrm>
            <a:off x="657225" y="237140"/>
            <a:ext cx="10772775" cy="1658198"/>
          </a:xfrm>
        </p:spPr>
        <p:txBody>
          <a:bodyPr>
            <a:normAutofit/>
          </a:bodyPr>
          <a:lstStyle/>
          <a:p>
            <a:r>
              <a:rPr lang="en-GB" dirty="0"/>
              <a:t>Kotter (1996)</a:t>
            </a:r>
          </a:p>
        </p:txBody>
      </p:sp>
      <p:graphicFrame>
        <p:nvGraphicFramePr>
          <p:cNvPr id="6" name="Content Placeholder 2">
            <a:extLst>
              <a:ext uri="{FF2B5EF4-FFF2-40B4-BE49-F238E27FC236}">
                <a16:creationId xmlns:a16="http://schemas.microsoft.com/office/drawing/2014/main" id="{0D993192-6BF5-5C2B-3CB6-00B976108162}"/>
              </a:ext>
            </a:extLst>
          </p:cNvPr>
          <p:cNvGraphicFramePr>
            <a:graphicFrameLocks noGrp="1"/>
          </p:cNvGraphicFramePr>
          <p:nvPr>
            <p:ph idx="1"/>
            <p:extLst>
              <p:ext uri="{D42A27DB-BD31-4B8C-83A1-F6EECF244321}">
                <p14:modId xmlns:p14="http://schemas.microsoft.com/office/powerpoint/2010/main" val="2026361794"/>
              </p:ext>
            </p:extLst>
          </p:nvPr>
        </p:nvGraphicFramePr>
        <p:xfrm>
          <a:off x="676275" y="1486894"/>
          <a:ext cx="10753725" cy="44858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59424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4010828"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4" y="809244"/>
            <a:ext cx="3685032"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1292" y="1031634"/>
            <a:ext cx="3368431" cy="4844777"/>
          </a:xfrm>
        </p:spPr>
        <p:txBody>
          <a:bodyPr vert="horz" lIns="91440" tIns="45720" rIns="91440" bIns="45720" rtlCol="0" anchor="ctr">
            <a:normAutofit/>
          </a:bodyPr>
          <a:lstStyle/>
          <a:p>
            <a:r>
              <a:rPr lang="en-US" sz="5400">
                <a:solidFill>
                  <a:srgbClr val="FFFFFF"/>
                </a:solidFill>
              </a:rPr>
              <a:t>References</a:t>
            </a:r>
          </a:p>
        </p:txBody>
      </p:sp>
      <p:sp>
        <p:nvSpPr>
          <p:cNvPr id="3" name="Vertical Text Placeholder 2"/>
          <p:cNvSpPr>
            <a:spLocks noGrp="1"/>
          </p:cNvSpPr>
          <p:nvPr>
            <p:ph type="body" orient="vert" idx="1"/>
          </p:nvPr>
        </p:nvSpPr>
        <p:spPr>
          <a:xfrm>
            <a:off x="5245216" y="1232195"/>
            <a:ext cx="6140590" cy="4968622"/>
          </a:xfrm>
        </p:spPr>
        <p:txBody>
          <a:bodyPr vert="horz" lIns="91440" tIns="45720" rIns="91440" bIns="45720" rtlCol="0" anchor="ctr">
            <a:normAutofit/>
          </a:bodyPr>
          <a:lstStyle/>
          <a:p>
            <a:r>
              <a:rPr lang="en-US" dirty="0">
                <a:ea typeface="+mn-lt"/>
                <a:cs typeface="+mn-lt"/>
              </a:rPr>
              <a:t>Brown, T. and Katz, B. (2011) Change by design. </a:t>
            </a:r>
            <a:r>
              <a:rPr lang="en-US" i="1" dirty="0">
                <a:ea typeface="+mn-lt"/>
                <a:cs typeface="+mn-lt"/>
              </a:rPr>
              <a:t>Journal of product innovation management</a:t>
            </a:r>
            <a:r>
              <a:rPr lang="en-US" dirty="0">
                <a:ea typeface="+mn-lt"/>
                <a:cs typeface="+mn-lt"/>
              </a:rPr>
              <a:t>, </a:t>
            </a:r>
            <a:r>
              <a:rPr lang="en-US" i="1" dirty="0">
                <a:ea typeface="+mn-lt"/>
                <a:cs typeface="+mn-lt"/>
              </a:rPr>
              <a:t>28</a:t>
            </a:r>
            <a:r>
              <a:rPr lang="en-US" dirty="0">
                <a:ea typeface="+mn-lt"/>
                <a:cs typeface="+mn-lt"/>
              </a:rPr>
              <a:t>(3), pp.381-383.</a:t>
            </a:r>
            <a:endParaRPr lang="en-US" dirty="0"/>
          </a:p>
          <a:p>
            <a:r>
              <a:rPr lang="en-US" dirty="0"/>
              <a:t>Interaction Design Foundation (2019) </a:t>
            </a:r>
            <a:r>
              <a:rPr lang="en-US" i="1" dirty="0"/>
              <a:t>Design Thinking</a:t>
            </a:r>
            <a:r>
              <a:rPr lang="en-US" dirty="0"/>
              <a:t>. Available at: </a:t>
            </a:r>
            <a:r>
              <a:rPr lang="en-US" dirty="0">
                <a:hlinkClick r:id="rId3"/>
              </a:rPr>
              <a:t>https://www.interaction-design.org/literature/topics/design-thinking</a:t>
            </a:r>
            <a:r>
              <a:rPr lang="en-US" dirty="0"/>
              <a:t> (Accessed 17th February 2022). (this outlines all stages of 5Di in detail). </a:t>
            </a:r>
          </a:p>
          <a:p>
            <a:r>
              <a:rPr lang="en-US" dirty="0">
                <a:hlinkClick r:id="rId4"/>
              </a:rPr>
              <a:t>https://trainingindustry.com/wiki/content-development/design-thinking/</a:t>
            </a:r>
            <a:endParaRPr lang="en-US" dirty="0"/>
          </a:p>
          <a:p>
            <a:pPr marL="0" indent="0">
              <a:buNone/>
            </a:pPr>
            <a:r>
              <a:rPr lang="en-US" dirty="0"/>
              <a:t> Shackleton-Jones, N (2019). How people learn: designing effective training to improve employee performance. London, CIPD. </a:t>
            </a:r>
          </a:p>
          <a:p>
            <a:endParaRPr lang="en-US" dirty="0">
              <a:cs typeface="Calibri Light"/>
            </a:endParaRPr>
          </a:p>
          <a:p>
            <a:endParaRPr lang="en-US" dirty="0"/>
          </a:p>
        </p:txBody>
      </p:sp>
    </p:spTree>
    <p:extLst>
      <p:ext uri="{BB962C8B-B14F-4D97-AF65-F5344CB8AC3E}">
        <p14:creationId xmlns:p14="http://schemas.microsoft.com/office/powerpoint/2010/main" val="2358840934"/>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23DC6A-77AD-4FB8-B63B-3DD0DCDEC832}">
  <ds:schemaRefs>
    <ds:schemaRef ds:uri="http://schemas.microsoft.com/sharepoint/v3/contenttype/forms"/>
  </ds:schemaRefs>
</ds:datastoreItem>
</file>

<file path=customXml/itemProps2.xml><?xml version="1.0" encoding="utf-8"?>
<ds:datastoreItem xmlns:ds="http://schemas.openxmlformats.org/officeDocument/2006/customXml" ds:itemID="{89AE3590-0965-46C2-A99A-A3971E63823F}">
  <ds:schemaRefs>
    <ds:schemaRef ds:uri="http://purl.org/dc/terms/"/>
    <ds:schemaRef ds:uri="http://schemas.openxmlformats.org/package/2006/metadata/core-properties"/>
    <ds:schemaRef ds:uri="http://www.w3.org/XML/1998/namespace"/>
    <ds:schemaRef ds:uri="http://schemas.microsoft.com/office/2006/documentManagement/types"/>
    <ds:schemaRef ds:uri="http://purl.org/dc/elements/1.1/"/>
    <ds:schemaRef ds:uri="http://schemas.microsoft.com/office/2006/metadata/properties"/>
    <ds:schemaRef ds:uri="http://schemas.microsoft.com/office/infopath/2007/PartnerControls"/>
    <ds:schemaRef ds:uri="7ac54d59-15ae-468f-8833-3c6b8f4d3013"/>
    <ds:schemaRef ds:uri="21682d76-7fed-41ad-9dab-ad3c63b4cd86"/>
    <ds:schemaRef ds:uri="http://purl.org/dc/dcmitype/"/>
  </ds:schemaRefs>
</ds:datastoreItem>
</file>

<file path=customXml/itemProps3.xml><?xml version="1.0" encoding="utf-8"?>
<ds:datastoreItem xmlns:ds="http://schemas.openxmlformats.org/officeDocument/2006/customXml" ds:itemID="{8E94EADC-D591-48AB-A9F7-99C956EC88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12218</TotalTime>
  <Words>3172</Words>
  <Application>Microsoft Macintosh PowerPoint</Application>
  <PresentationFormat>Widescreen</PresentationFormat>
  <Paragraphs>251</Paragraphs>
  <Slides>31</Slides>
  <Notes>24</Notes>
  <HiddenSlides>0</HiddenSlides>
  <MMClips>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Calibri Light</vt:lpstr>
      <vt:lpstr>Wingdings</vt:lpstr>
      <vt:lpstr>Metropolitan</vt:lpstr>
      <vt:lpstr>LO5: Different change management approaches and how they can impact culture in different ways </vt:lpstr>
      <vt:lpstr>Design Thinking</vt:lpstr>
      <vt:lpstr>Design Thinking: New Innovative Thinking for New Problems</vt:lpstr>
      <vt:lpstr>Design Thinking</vt:lpstr>
      <vt:lpstr>Design Thinking</vt:lpstr>
      <vt:lpstr>Stage 1: Empathise</vt:lpstr>
      <vt:lpstr>Stage 2: Define</vt:lpstr>
      <vt:lpstr>Stage 3: Ideate</vt:lpstr>
      <vt:lpstr>Stage 4: Prototype</vt:lpstr>
      <vt:lpstr>Stage 5: Test</vt:lpstr>
      <vt:lpstr>Design Thinking in the HR context: https://www.myhrfuture.com/blog/2018/8/14/how-to-use-design-thinking-in-hr </vt:lpstr>
      <vt:lpstr>PowerPoint Presentation</vt:lpstr>
      <vt:lpstr>Change By Design</vt:lpstr>
      <vt:lpstr>The Intersection of Change Management and Design Thinking </vt:lpstr>
      <vt:lpstr>PowerPoint Presentation</vt:lpstr>
      <vt:lpstr>Impacts on culture </vt:lpstr>
      <vt:lpstr>Stages of Change Management </vt:lpstr>
      <vt:lpstr>A Planned Approach to Change</vt:lpstr>
      <vt:lpstr>Prepare the organization for change </vt:lpstr>
      <vt:lpstr>Craft a Vision and Plan for Change</vt:lpstr>
      <vt:lpstr>Change Plan</vt:lpstr>
      <vt:lpstr>Three Phases of Change Management</vt:lpstr>
      <vt:lpstr>Implementing change</vt:lpstr>
      <vt:lpstr>Ensuring change is sustainable</vt:lpstr>
      <vt:lpstr>Review progress and analyse results </vt:lpstr>
      <vt:lpstr>Best Practice - Action Checklist (CMI, 2014)</vt:lpstr>
      <vt:lpstr>Levers of change </vt:lpstr>
      <vt:lpstr>Lewin’s forcefield analysis and Three Steps model </vt:lpstr>
      <vt:lpstr>PowerPoint Presentation</vt:lpstr>
      <vt:lpstr>Kotter (1996)</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Hayward</dc:creator>
  <cp:lastModifiedBy>Sharon Atkins</cp:lastModifiedBy>
  <cp:revision>278</cp:revision>
  <dcterms:created xsi:type="dcterms:W3CDTF">2021-03-01T12:15:42Z</dcterms:created>
  <dcterms:modified xsi:type="dcterms:W3CDTF">2022-05-04T10:33:55Z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