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sldIdLst>
    <p:sldId id="256" r:id="rId4"/>
    <p:sldId id="257" r:id="rId5"/>
    <p:sldId id="279" r:id="rId6"/>
    <p:sldId id="280" r:id="rId7"/>
    <p:sldId id="292" r:id="rId8"/>
    <p:sldId id="281" r:id="rId9"/>
    <p:sldId id="282" r:id="rId10"/>
    <p:sldId id="289" r:id="rId11"/>
    <p:sldId id="283" r:id="rId12"/>
    <p:sldId id="290" r:id="rId13"/>
    <p:sldId id="284" r:id="rId14"/>
    <p:sldId id="291" r:id="rId15"/>
    <p:sldId id="286" r:id="rId16"/>
    <p:sldId id="287" r:id="rId17"/>
    <p:sldId id="285" r:id="rId18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B12E46-573A-6DDE-C4FC-0233B9229935}" v="14" dt="2020-02-17T12:02:17.412"/>
    <p1510:client id="{BE116613-AB9E-4F35-986F-1FD6B838E480}" v="24" dt="2020-01-27T16:58:00.577"/>
    <p1510:client id="{F920EBB3-7931-B6B2-583D-156CEAE17AAA}" v="37" dt="2019-11-13T10:36:02.8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66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77FEF-4091-45BB-85C3-63B8B481E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B2BDE-D491-43A0-B201-C19877633F5A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CF72-5CB8-4351-A793-8CAF5DA24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7A203-FDF2-4105-948E-D3032BF37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424638-56F7-4F82-9912-1B44C9A1783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4660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B9A1C-82B1-4D0A-82FB-7A35064E7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3C262-336A-4246-8DF0-EB6C558424BA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578A66-7364-4E85-A533-68C6316C0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D0906-4641-4934-983C-6D32CA589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FC94DD-5ABD-4273-8D52-BF4C86B6EE8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3092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06080-4C9D-46C7-AA1F-1B714EAE2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58629-F1CF-4BEF-9D35-4F04759E088D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88A6E-1D14-41AE-819B-DA025706D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45609-5434-4F7B-B610-7F359DF99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6C18BD-D26F-4445-A34C-2521B572C60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8985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2BFECE-E861-418D-A339-D83E9DC8E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0760E5-EBFC-4A37-80D3-5F05C5134CAB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C644C2C-69C9-4879-9E4B-872E012E5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0B6B0D3-CC1E-4006-AE51-E4874616C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A87BA9-3AB4-4D53-88D2-6A548906959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87655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4265D7C-36B2-459D-9A60-1B5B801D6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B9906E-40F6-4C46-80A0-6F414D2AAAA4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EFFE55B-7725-4D44-8040-69B09742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16FA038-ED0D-4EA7-BD25-F15FC6D2C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E0DDAA-8B9A-484B-8A22-CC859D9D324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7436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CC05615-EA04-4FEF-BB9A-92B2F88DE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2DE953-E352-4F8C-9A96-6311F8962C2E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C975AB8-3875-4D18-AD5D-C7E4F1DED6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4937025-9D02-4704-8BAA-02F769D4A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739453-137A-4FFD-9097-EA54FD186E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1068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A2ED16E-3AE9-4C33-901F-7D8A5F225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A3344-6C63-4EFB-A36A-C0107200DF5A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DF0F983-BE21-4E5A-8B02-9F3C25E1F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BF46C9B-5B3F-42FF-888A-4B64ED97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DCE026-57A9-4DA2-9740-C8363170BE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9137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3EF88FF-6CE0-4306-A6EF-258EBFA78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A7D83-DFB5-4A85-9579-FA966B06CA4E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178025A-20E5-44F3-B260-5C32257A7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67C134-B2ED-4E1C-86C4-2FD23D60A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3C4635-FD51-4365-A108-866D7E1771F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3988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368DB76-A34C-49CB-8667-A259D9BD7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D0EAC-3E34-48EE-843C-EEA84BDF4A2D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DF5115C-7845-4897-83D5-AD32E2287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B351DFA-6CAC-429B-92C3-359204D29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A793DB-480D-4DD8-B3E5-5889779E0C3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3651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F12CF-F371-4269-86BC-0DDA19B70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60A62-3D06-417C-B532-5741601C49A6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3C7C8-2B3D-4EDF-B0AE-8D6CD7401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8AE99-9CB1-47AE-AFDD-2C0449574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BEB57D-5A3D-40CD-9225-1258AC6788F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2286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1E8A1B-B84D-4900-8B38-B38F9965E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F9589-A89E-43AE-84A1-2936979023B0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ADF6DA-BC44-4862-90C1-66EC7153C3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D0EE2-6766-4442-AD20-B61B364C0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E0062-FAD3-4A77-8A24-B24738EBBE9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0903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F58A74D-BC46-4468-A48E-46CBE783D0E0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B677A27-C8EE-4FE5-BA11-FB9172365C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02EF8D-FEEE-4A26-954F-CA795C5CB7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9B394F-7C97-4FFC-9296-46332B0432AB}" type="datetimeFigureOut">
              <a:rPr lang="en-US"/>
              <a:pPr>
                <a:defRPr/>
              </a:pPr>
              <a:t>2/24/2020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7446D3-03B3-46FE-969D-240966A5DF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85B06E-FE20-429B-9602-176B3D30EE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EA2A5630-5627-4599-A326-E339E188ECD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istoricplacenames.rcahmw.gov.uk/" TargetMode="External"/><Relationship Id="rId2" Type="http://schemas.openxmlformats.org/officeDocument/2006/relationships/hyperlink" Target="https://places.library.wales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heritagegateway.org.uk/" TargetMode="External"/><Relationship Id="rId2" Type="http://schemas.openxmlformats.org/officeDocument/2006/relationships/hyperlink" Target="http://archwilio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rchaeologydataservice.ac.uk/archsearch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stscape.org.uk/" TargetMode="External"/><Relationship Id="rId2" Type="http://schemas.openxmlformats.org/officeDocument/2006/relationships/hyperlink" Target="http://www.coflein.gov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mmunities-ni.gov.uk/services/sites-and-monuments-record" TargetMode="External"/><Relationship Id="rId4" Type="http://schemas.openxmlformats.org/officeDocument/2006/relationships/hyperlink" Target="https://www.historicenvironment.scot/archives-and-research/archives-and-collections/national-record-of-the-historic-environment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cadw.gov.wales/advice-support/cof-cymru/search-cadw-record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asis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766CA-786B-4223-B698-7E3CA424DE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AHAC 7005   Heritage project management in the modern world: session 4  information sources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49D088-C4D0-4880-B809-E7BD70BFB8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6363" y="4941888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Martin </a:t>
            </a:r>
            <a:r>
              <a:rPr lang="en-GB" dirty="0" err="1"/>
              <a:t>Locock</a:t>
            </a:r>
            <a:endParaRPr lang="en-US" dirty="0"/>
          </a:p>
        </p:txBody>
      </p:sp>
      <p:pic>
        <p:nvPicPr>
          <p:cNvPr id="2052" name="Picture 2" descr="University of Wales Trinity Saint David">
            <a:extLst>
              <a:ext uri="{FF2B5EF4-FFF2-40B4-BE49-F238E27FC236}">
                <a16:creationId xmlns:a16="http://schemas.microsoft.com/office/drawing/2014/main" id="{11CE81F5-952C-4E9B-8C14-9F9AD12FB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52725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001E75B6-3D88-4969-B4CD-B9B6437DD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Outline</a:t>
            </a:r>
            <a:endParaRPr lang="en-US" altLang="en-US"/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25E2B5CC-42F7-4030-9FD7-A3AA742247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/>
              <a:t>Discussion – understanding an organisation</a:t>
            </a:r>
          </a:p>
          <a:p>
            <a:pPr eaLnBrk="1" hangingPunct="1"/>
            <a:r>
              <a:rPr lang="en-GB" altLang="en-US" sz="2400" dirty="0"/>
              <a:t>Types of heritage data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Historic Environment Records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National Monuments Records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Protected assets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Other designations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Digital libraries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Task for next session </a:t>
            </a:r>
            <a:endParaRPr lang="en-GB" altLang="en-US" sz="2400" dirty="0">
              <a:cs typeface="Calibri"/>
            </a:endParaRP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C2FF0356-4EAB-4ADA-8B18-F73F8F143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Preparation task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0024A17C-7F53-4CDE-A4FF-66FEC341BE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4100" name="Rectangle 1">
            <a:extLst>
              <a:ext uri="{FF2B5EF4-FFF2-40B4-BE49-F238E27FC236}">
                <a16:creationId xmlns:a16="http://schemas.microsoft.com/office/drawing/2014/main" id="{2D173142-B688-4826-9C44-7748F0BA01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188" y="1700213"/>
            <a:ext cx="7993062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3200"/>
              <a:t>Prepare a description of an archaeological organisation including its legal status, current budget/turnover, number of staff, and main functions. </a:t>
            </a:r>
          </a:p>
          <a:p>
            <a:pPr eaLnBrk="1" hangingPunct="1"/>
            <a:r>
              <a:rPr lang="en-GB" altLang="en-US" sz="3200"/>
              <a:t>Does it have any accreditation/ registration? </a:t>
            </a:r>
          </a:p>
          <a:p>
            <a:pPr eaLnBrk="1" hangingPunct="1"/>
            <a:r>
              <a:rPr lang="en-GB" altLang="en-US" sz="3200"/>
              <a:t>Would you want to work there?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4E894C2E-A4C1-497A-9F2E-3174AB17B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Heritage data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F3DEC75F-D3D5-4652-84D7-277482877F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Chance / research</a:t>
            </a:r>
          </a:p>
          <a:p>
            <a:r>
              <a:rPr lang="en-GB" altLang="en-US"/>
              <a:t>Text / image (photo/map/survey)/ artefact /other (geophysics)</a:t>
            </a:r>
          </a:p>
          <a:p>
            <a:r>
              <a:rPr lang="en-GB" altLang="en-US"/>
              <a:t>Site / object / abstract non geographical</a:t>
            </a:r>
          </a:p>
          <a:p>
            <a:endParaRPr lang="en-GB" altLang="en-US"/>
          </a:p>
          <a:p>
            <a:r>
              <a:rPr lang="en-GB" altLang="en-US"/>
              <a:t>Who collected data? (reliability/ knowledge/purpose)</a:t>
            </a:r>
          </a:p>
          <a:p>
            <a:r>
              <a:rPr lang="en-GB" altLang="en-US"/>
              <a:t>How was it reported? (peer review, summary) 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28330A7-3682-4D47-B8A2-E956631FE5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Online mapping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8D31A78A-8577-4DE0-BD55-58E311981D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Variety of interfaces for zoom, grab, select</a:t>
            </a:r>
          </a:p>
          <a:p>
            <a:r>
              <a:rPr lang="en-GB" altLang="en-US" dirty="0"/>
              <a:t>Wariness about OS map data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Grid ref / </a:t>
            </a:r>
            <a:r>
              <a:rPr lang="en-GB" altLang="en-US" dirty="0" err="1"/>
              <a:t>lat</a:t>
            </a:r>
            <a:r>
              <a:rPr lang="en-GB" altLang="en-US" dirty="0"/>
              <a:t>/long / Postcode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Aerial photos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Best fit and distortions</a:t>
            </a:r>
            <a:endParaRPr lang="en-GB" altLang="en-US" dirty="0">
              <a:cs typeface="Calibri"/>
            </a:endParaRPr>
          </a:p>
          <a:p>
            <a:r>
              <a:rPr lang="en-GB" altLang="en-US" dirty="0">
                <a:cs typeface="Calibri"/>
              </a:rPr>
              <a:t>Wales tithe maps </a:t>
            </a:r>
            <a:r>
              <a:rPr lang="en-GB" dirty="0">
                <a:ea typeface="+mn-lt"/>
                <a:cs typeface="+mn-lt"/>
                <a:hlinkClick r:id="rId2"/>
              </a:rPr>
              <a:t>https://places.library.wales/</a:t>
            </a:r>
            <a:endParaRPr lang="en-GB" altLang="en-US" dirty="0">
              <a:cs typeface="Calibri"/>
            </a:endParaRPr>
          </a:p>
          <a:p>
            <a:r>
              <a:rPr lang="en-GB" dirty="0">
                <a:cs typeface="Calibri"/>
              </a:rPr>
              <a:t>Wales 1900 OS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 </a:t>
            </a:r>
            <a:r>
              <a:rPr lang="en-GB" dirty="0">
                <a:ea typeface="+mn-lt"/>
                <a:cs typeface="+mn-lt"/>
                <a:hlinkClick r:id="rId3"/>
              </a:rPr>
              <a:t>https://historicplacenames.rcahmw.gov.uk/</a:t>
            </a:r>
            <a:endParaRPr lang="en-GB" dirty="0">
              <a:cs typeface="Calibri"/>
            </a:endParaRPr>
          </a:p>
          <a:p>
            <a:endParaRPr lang="en-GB" altLang="en-US"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024C126-AA3E-4949-BB51-3EE692350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Historic Environment Records 1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DD202AC7-6A84-40D0-9A17-2DCDC79EBB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aka Sites and Monuments Records</a:t>
            </a:r>
          </a:p>
          <a:p>
            <a:r>
              <a:rPr lang="en-GB" altLang="en-US"/>
              <a:t>Cover 1 or more administrative unit</a:t>
            </a:r>
          </a:p>
          <a:p>
            <a:r>
              <a:rPr lang="en-GB" altLang="en-US"/>
              <a:t>Index to known archaeological sites</a:t>
            </a:r>
          </a:p>
          <a:p>
            <a:r>
              <a:rPr lang="en-GB" altLang="en-US"/>
              <a:t>Supported by source data (some unique?)</a:t>
            </a:r>
          </a:p>
          <a:p>
            <a:r>
              <a:rPr lang="en-GB" altLang="en-US"/>
              <a:t>May include buildings and findspots</a:t>
            </a:r>
          </a:p>
          <a:p>
            <a:r>
              <a:rPr lang="en-GB" altLang="en-US"/>
              <a:t>Backlogs</a:t>
            </a:r>
          </a:p>
          <a:p>
            <a:r>
              <a:rPr lang="en-GB" altLang="en-US"/>
              <a:t>Benchmark statement</a:t>
            </a:r>
          </a:p>
          <a:p>
            <a:r>
              <a:rPr lang="en-GB" altLang="en-US"/>
              <a:t>Copyright and commercial use</a:t>
            </a:r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7470DD3E-3748-4D39-89E2-19EA05D3C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HERs 2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7B9EDAA4-7E87-4A09-84F8-AB0DB1CC45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Started as databases with paper maps &gt; GIS/web</a:t>
            </a:r>
          </a:p>
          <a:p>
            <a:r>
              <a:rPr lang="en-GB" altLang="en-US"/>
              <a:t>PRN  Primary Record Number</a:t>
            </a:r>
          </a:p>
          <a:p>
            <a:r>
              <a:rPr lang="en-GB" altLang="en-US"/>
              <a:t>Structured data with glossaries</a:t>
            </a:r>
          </a:p>
          <a:p>
            <a:r>
              <a:rPr lang="en-GB" altLang="en-US"/>
              <a:t>Monument/Event/Archive model</a:t>
            </a:r>
          </a:p>
          <a:p>
            <a:r>
              <a:rPr lang="en-GB" altLang="en-US"/>
              <a:t>GIS – point data, area data</a:t>
            </a:r>
          </a:p>
          <a:p>
            <a:r>
              <a:rPr lang="en-GB" altLang="en-US"/>
              <a:t>Grid references pre-GPS</a:t>
            </a:r>
          </a:p>
          <a:p>
            <a:r>
              <a:rPr lang="en-GB" altLang="en-US"/>
              <a:t>Queried by location or site name/type</a:t>
            </a:r>
          </a:p>
          <a:p>
            <a:r>
              <a:rPr lang="en-GB" altLang="en-US"/>
              <a:t>Definitive / cumulative / polyvocal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D8BD3D2-5931-4A23-8633-2756A648F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Online HERs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08D4A48F-DA0C-4D48-BB5C-6C4BD6D20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>
                <a:hlinkClick r:id="rId2"/>
              </a:rPr>
              <a:t>http://archwilio.org.uk</a:t>
            </a:r>
            <a:endParaRPr lang="en-GB" altLang="en-US"/>
          </a:p>
          <a:p>
            <a:r>
              <a:rPr lang="en-GB" altLang="en-US">
                <a:hlinkClick r:id="rId3"/>
              </a:rPr>
              <a:t>http://heritagegateway.org.uk</a:t>
            </a:r>
            <a:endParaRPr lang="en-GB" altLang="en-US"/>
          </a:p>
          <a:p>
            <a:endParaRPr lang="en-GB" altLang="en-US"/>
          </a:p>
          <a:p>
            <a:r>
              <a:rPr lang="en-GB" altLang="en-US">
                <a:hlinkClick r:id="rId4"/>
              </a:rPr>
              <a:t>http://archaeologydataservice.ac.uk/archsearch/</a:t>
            </a:r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A1ABDC49-C0C4-4258-B095-D3ADAD25F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National Monuments Records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18335F16-F9F9-4F5F-95F8-A75C64FFB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Maintained by Royal Commission / HE</a:t>
            </a:r>
          </a:p>
          <a:p>
            <a:r>
              <a:rPr lang="en-GB" altLang="en-US" dirty="0"/>
              <a:t>Started as record of RCs’ work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Incorporates Ordnance Survey info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National Primary Record Number  NPRN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Some data exchange with HERs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England  - Excavation Index 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Wales – copies of excavation archives (?)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Holds primary and archive data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Less dynamic</a:t>
            </a:r>
            <a:endParaRPr lang="en-GB" altLang="en-US" dirty="0"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CB15439E-3EE5-46A0-8E7E-47B6298AB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NMRs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CDAEC2B7-912D-4750-8514-0E81823D55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hlinkClick r:id="rId2"/>
              </a:rPr>
              <a:t>http://www.coflein.gov.uk/</a:t>
            </a:r>
            <a:endParaRPr lang="en-GB" altLang="en-US" dirty="0"/>
          </a:p>
          <a:p>
            <a:r>
              <a:rPr lang="en-GB" altLang="en-US" dirty="0">
                <a:hlinkClick r:id="rId3"/>
              </a:rPr>
              <a:t>http://www.pastscape.org.uk/</a:t>
            </a:r>
            <a:endParaRPr lang="en-GB" altLang="en-US" dirty="0"/>
          </a:p>
          <a:p>
            <a:r>
              <a:rPr lang="en-GB" dirty="0">
                <a:ea typeface="+mn-lt"/>
                <a:cs typeface="+mn-lt"/>
                <a:hlinkClick r:id="rId4"/>
              </a:rPr>
              <a:t>https://www.historicenvironment.scot/archives-and-research/archives-and-collections/national-record-of-the-historic-environment/</a:t>
            </a:r>
            <a:r>
              <a:rPr lang="en-GB" altLang="en-US" dirty="0">
                <a:ea typeface="+mn-lt"/>
                <a:cs typeface="+mn-lt"/>
              </a:rPr>
              <a:t>  </a:t>
            </a:r>
          </a:p>
          <a:p>
            <a:r>
              <a:rPr lang="en-GB" dirty="0">
                <a:ea typeface="+mn-lt"/>
                <a:cs typeface="+mn-lt"/>
                <a:hlinkClick r:id="rId5"/>
              </a:rPr>
              <a:t>https://www.communities-ni.gov.uk/services/sites-and-monuments-record</a:t>
            </a:r>
            <a:endParaRPr lang="en-GB" altLang="en-US" dirty="0"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F73BAA47-F260-4D9D-A402-94291ED93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Protected assets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0A243380-301D-474E-9BAE-EDF0AE9838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Scheduled Ancient Monuments  - description + warden reports + casework</a:t>
            </a:r>
          </a:p>
          <a:p>
            <a:r>
              <a:rPr lang="en-GB" altLang="en-US"/>
              <a:t>Listed Buildings  - description</a:t>
            </a:r>
          </a:p>
          <a:p>
            <a:r>
              <a:rPr lang="en-GB" altLang="en-US"/>
              <a:t>Historic Landscapes – description in Register + Historic Landscape Characterisation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EA702351-8C21-4D30-BFB6-E708D57C3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Protected assets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4D33140-F28C-4581-9722-24FD81454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err="1"/>
              <a:t>Cof</a:t>
            </a:r>
            <a:r>
              <a:rPr lang="en-GB" altLang="en-US" dirty="0"/>
              <a:t> Cymru  </a:t>
            </a:r>
            <a:r>
              <a:rPr lang="en-GB" dirty="0">
                <a:ea typeface="+mn-lt"/>
                <a:cs typeface="+mn-lt"/>
                <a:hlinkClick r:id="rId2"/>
              </a:rPr>
              <a:t>https://cadw.gov.wales/advice-support/cof-cymru/search-cadw-records</a:t>
            </a:r>
            <a:r>
              <a:rPr lang="en-GB" altLang="en-US" dirty="0"/>
              <a:t> </a:t>
            </a:r>
            <a:endParaRPr lang="en-US" dirty="0"/>
          </a:p>
          <a:p>
            <a:r>
              <a:rPr lang="en-GB" altLang="en-US" dirty="0" err="1"/>
              <a:t>Pastscape</a:t>
            </a:r>
            <a:endParaRPr lang="en-GB" dirty="0" err="1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490C4DB1-B81A-4463-996A-DA5C21F25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Other designations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A9A33B6C-9F54-4216-8184-75BAFE48E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SSSI</a:t>
            </a:r>
          </a:p>
          <a:p>
            <a:r>
              <a:rPr lang="en-GB" altLang="en-US"/>
              <a:t>NNR</a:t>
            </a:r>
          </a:p>
          <a:p>
            <a:r>
              <a:rPr lang="en-GB" altLang="en-US"/>
              <a:t>LANDMAP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D2BFD1A1-12A8-419B-A39F-E8219511F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Preparation task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7643D12D-84AC-447A-92BE-57A4FF1003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02B65DE4-CF96-4E20-96D3-0EBF0482C6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2413000"/>
            <a:ext cx="4572000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br>
              <a:rPr lang="en-GB" altLang="en-US" dirty="0"/>
            </a:br>
            <a:r>
              <a:rPr lang="en-GB" altLang="en-US" dirty="0">
                <a:latin typeface="Arial"/>
                <a:cs typeface="Arial"/>
              </a:rPr>
              <a:t>For a 1km x 1km area near Lampeter, explore Historic Wales, </a:t>
            </a:r>
            <a:r>
              <a:rPr lang="en-GB" altLang="en-US" dirty="0" err="1">
                <a:latin typeface="Arial"/>
                <a:cs typeface="Arial"/>
              </a:rPr>
              <a:t>Cof</a:t>
            </a:r>
            <a:r>
              <a:rPr lang="en-GB" altLang="en-US" dirty="0">
                <a:latin typeface="Arial"/>
                <a:cs typeface="Arial"/>
              </a:rPr>
              <a:t> Cymru, </a:t>
            </a:r>
            <a:r>
              <a:rPr lang="en-GB" altLang="en-US" dirty="0" err="1">
                <a:latin typeface="Arial"/>
                <a:cs typeface="Arial"/>
              </a:rPr>
              <a:t>Archwilio</a:t>
            </a:r>
            <a:r>
              <a:rPr lang="en-GB" altLang="en-US" dirty="0">
                <a:latin typeface="Arial"/>
                <a:cs typeface="Arial"/>
              </a:rPr>
              <a:t> and </a:t>
            </a:r>
            <a:r>
              <a:rPr lang="en-GB" altLang="en-US" dirty="0" err="1">
                <a:latin typeface="Arial"/>
                <a:cs typeface="Arial"/>
              </a:rPr>
              <a:t>Coflein</a:t>
            </a:r>
            <a:r>
              <a:rPr lang="en-GB" altLang="en-US" dirty="0">
                <a:latin typeface="Arial"/>
                <a:cs typeface="Arial"/>
              </a:rPr>
              <a:t> to find known sites. Compare the coverage between the sources, and assess the reliability and accuracy of the data. </a:t>
            </a:r>
            <a:endParaRPr lang="en-GB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ACE0A66E-CD0D-479E-8138-9F1771038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Digital libraries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1EE19364-BCBD-4355-B1B0-5B1594CE9F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Welsh Journals Online</a:t>
            </a:r>
          </a:p>
          <a:p>
            <a:r>
              <a:rPr lang="en-GB" altLang="en-US"/>
              <a:t>OASIS grey literature </a:t>
            </a:r>
            <a:r>
              <a:rPr lang="en-GB" altLang="en-US">
                <a:hlinkClick r:id="rId2"/>
              </a:rPr>
              <a:t>http://oasis.ac.uk</a:t>
            </a:r>
            <a:endParaRPr lang="en-GB" altLang="en-US"/>
          </a:p>
          <a:p>
            <a:r>
              <a:rPr lang="en-GB" altLang="en-US"/>
              <a:t>BIAB</a:t>
            </a:r>
          </a:p>
          <a:p>
            <a:r>
              <a:rPr lang="en-GB" altLang="en-US"/>
              <a:t>ejournals</a:t>
            </a:r>
          </a:p>
          <a:p>
            <a:r>
              <a:rPr lang="en-GB" altLang="en-US"/>
              <a:t>Google Books and Google Scholar</a:t>
            </a:r>
          </a:p>
          <a:p>
            <a:r>
              <a:rPr lang="en-GB" altLang="en-US"/>
              <a:t>Project Gutenberg</a:t>
            </a:r>
          </a:p>
          <a:p>
            <a:r>
              <a:rPr lang="en-GB" altLang="en-US"/>
              <a:t>Archives Wales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2" ma:contentTypeDescription="Create a new document." ma:contentTypeScope="" ma:versionID="a26141587a6089a8436d40bb9a7ba0da">
  <xsd:schema xmlns:xsd="http://www.w3.org/2001/XMLSchema" xmlns:xs="http://www.w3.org/2001/XMLSchema" xmlns:p="http://schemas.microsoft.com/office/2006/metadata/properties" xmlns:ns3="a3276f14-397d-4ed7-b8c7-ece791485ff1" targetNamespace="http://schemas.microsoft.com/office/2006/metadata/properties" ma:root="true" ma:fieldsID="5cdbd2d04e2fdc54e777c6268fd40b62" ns3:_="">
    <xsd:import namespace="a3276f14-397d-4ed7-b8c7-ece791485ff1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2425808-D21F-43FA-A611-D68130DB4B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CAD171F-8687-4787-8EF8-3B518DC009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369</Words>
  <Application>Microsoft Office PowerPoint</Application>
  <PresentationFormat>On-screen Show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AHAC 7005   Heritage project management in the modern world: session 4  information sources</vt:lpstr>
      <vt:lpstr>Outline</vt:lpstr>
      <vt:lpstr>Preparation task</vt:lpstr>
      <vt:lpstr>Heritage data</vt:lpstr>
      <vt:lpstr>Online mapping</vt:lpstr>
      <vt:lpstr>Historic Environment Records 1</vt:lpstr>
      <vt:lpstr>HERs 2</vt:lpstr>
      <vt:lpstr>Online HERs</vt:lpstr>
      <vt:lpstr>National Monuments Records</vt:lpstr>
      <vt:lpstr>NMRs</vt:lpstr>
      <vt:lpstr>Protected assets</vt:lpstr>
      <vt:lpstr>Protected assets</vt:lpstr>
      <vt:lpstr>Other designations</vt:lpstr>
      <vt:lpstr>Preparation task</vt:lpstr>
      <vt:lpstr>Digital libraries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AHAC 7005   Heritage project management in the modern world: session 2  legislation</dc:title>
  <dc:creator>Martin Locock</dc:creator>
  <cp:lastModifiedBy>m.locock</cp:lastModifiedBy>
  <cp:revision>60</cp:revision>
  <dcterms:modified xsi:type="dcterms:W3CDTF">2020-02-24T14:37:13Z</dcterms:modified>
</cp:coreProperties>
</file>