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111" d="100"/>
          <a:sy n="111" d="100"/>
        </p:scale>
        <p:origin x="-605" y="-6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46B048-2E3D-4861-958B-B8E9A6E76346}" type="datetimeFigureOut">
              <a:rPr lang="en-US" smtClean="0"/>
              <a:t>7/21/2026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3588B6-BBFE-4CB0-9701-8455454A3546}" type="slidenum">
              <a:rPr lang="en-US" smtClean="0"/>
              <a:t>‹#›</a:t>
            </a:fld>
            <a:endParaRPr lang="en-US"/>
          </a:p>
        </p:txBody>
      </p:sp>
    </p:spTree>
    <p:extLst>
      <p:ext uri="{BB962C8B-B14F-4D97-AF65-F5344CB8AC3E}">
        <p14:creationId xmlns:p14="http://schemas.microsoft.com/office/powerpoint/2010/main" val="1240776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is no longer viewed simply as the absence of illness. The World Health Organization defines health as a state of complete physical, mental and social wellbeing, </a:t>
            </a:r>
            <a:r>
              <a:rPr lang="en-US" dirty="0" err="1"/>
              <a:t>recognising</a:t>
            </a:r>
            <a:r>
              <a:rPr lang="en-US" dirty="0"/>
              <a:t> that multiple dimensions contribute to people's ability to live productive lives (WHO, 2024). Wellbeing extends this definition by including emotional resilience, life satisfaction, social relationships and the ability to participate meaningfully in society. Sustainable development complements these concepts by ensuring that present health improvements do not compromise the ability of future generations to meet their own needs. This principle underpins the United Nations Sustainable Development Goals, particularly SDG 3, which focuses on ensuring healthy lives and promoting wellbeing for all at all ages. Increasing evidence demonstrates that social determinants such as education, housing, employment and environmental quality significantly influence health outcomes. Consequently, healthcare systems increasingly adopt holistic approaches that integrate prevention, health promotion, environmental sustainability and equitable access to services.  (WHO, 2024; United Nations, 2024)</a:t>
            </a:r>
          </a:p>
        </p:txBody>
      </p:sp>
      <p:sp>
        <p:nvSpPr>
          <p:cNvPr id="4" name="Slide Number Placeholder 3"/>
          <p:cNvSpPr>
            <a:spLocks noGrp="1"/>
          </p:cNvSpPr>
          <p:nvPr>
            <p:ph type="sldNum" sz="quarter" idx="10"/>
          </p:nvPr>
        </p:nvSpPr>
        <p:spPr/>
        <p:txBody>
          <a:bodyPr/>
          <a:lstStyle/>
          <a:p>
            <a:fld id="{163588B6-BBFE-4CB0-9701-8455454A3546}" type="slidenum">
              <a:rPr lang="en-US" smtClean="0"/>
              <a:t>2</a:t>
            </a:fld>
            <a:endParaRPr lang="en-US"/>
          </a:p>
        </p:txBody>
      </p:sp>
    </p:spTree>
    <p:extLst>
      <p:ext uri="{BB962C8B-B14F-4D97-AF65-F5344CB8AC3E}">
        <p14:creationId xmlns:p14="http://schemas.microsoft.com/office/powerpoint/2010/main" val="3867084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importance of integrating health, wellbeing and sustainable development has increased considerably because healthcare systems face growing challenges from ageing populations, chronic diseases, mental illness and environmental threats. Climate change has emerged as one of the greatest risks to global health through increasing heat-related illness, infectious diseases, food insecurity and natural disasters. Sustainable healthcare aims to reduce environmental impacts while maintaining high-quality patient care. Preventive healthcare strategies, including vaccination </a:t>
            </a:r>
            <a:r>
              <a:rPr lang="en-US" dirty="0" err="1"/>
              <a:t>programmes</a:t>
            </a:r>
            <a:r>
              <a:rPr lang="en-US" dirty="0"/>
              <a:t>, healthy lifestyle promotion and early disease detection, reduce healthcare expenditure while improving long-term outcomes. Modern healthcare policies increasingly </a:t>
            </a:r>
            <a:r>
              <a:rPr lang="en-US" dirty="0" err="1"/>
              <a:t>recognise</a:t>
            </a:r>
            <a:r>
              <a:rPr lang="en-US" dirty="0"/>
              <a:t> that improving health requires collaboration between healthcare providers, education, housing, transport and environmental sectors. This whole-system approach aligns with the United Nations Sustainable Development Goals and the WHO strategy for achieving Universal Health Coverage. By integrating these concepts, healthcare systems become more resilient, equitable and capable of addressing future health challenges while protecting both human and planetary health (WHO, 2023; United Nations, 2024; </a:t>
            </a:r>
            <a:r>
              <a:rPr lang="en-US" dirty="0" err="1"/>
              <a:t>Romanello</a:t>
            </a:r>
            <a:r>
              <a:rPr lang="en-US" dirty="0"/>
              <a:t> et al., 2023)</a:t>
            </a:r>
          </a:p>
        </p:txBody>
      </p:sp>
      <p:sp>
        <p:nvSpPr>
          <p:cNvPr id="4" name="Slide Number Placeholder 3"/>
          <p:cNvSpPr>
            <a:spLocks noGrp="1"/>
          </p:cNvSpPr>
          <p:nvPr>
            <p:ph type="sldNum" sz="quarter" idx="10"/>
          </p:nvPr>
        </p:nvSpPr>
        <p:spPr/>
        <p:txBody>
          <a:bodyPr/>
          <a:lstStyle/>
          <a:p>
            <a:fld id="{163588B6-BBFE-4CB0-9701-8455454A3546}" type="slidenum">
              <a:rPr lang="en-US" smtClean="0"/>
              <a:t>3</a:t>
            </a:fld>
            <a:endParaRPr lang="en-US"/>
          </a:p>
        </p:txBody>
      </p:sp>
    </p:spTree>
    <p:extLst>
      <p:ext uri="{BB962C8B-B14F-4D97-AF65-F5344CB8AC3E}">
        <p14:creationId xmlns:p14="http://schemas.microsoft.com/office/powerpoint/2010/main" val="1291050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integration of health and wellbeing approaches </a:t>
            </a:r>
            <a:r>
              <a:rPr lang="en-US" dirty="0" err="1"/>
              <a:t>recognises</a:t>
            </a:r>
            <a:r>
              <a:rPr lang="en-US" dirty="0"/>
              <a:t> that health outcomes are influenced by biological, psychological, social and environmental factors rather than medical treatment alone. Holistic healthcare therefore combines disease management with mental health support, health promotion, rehabilitation and social care services. Person-</a:t>
            </a:r>
            <a:r>
              <a:rPr lang="en-US" dirty="0" err="1"/>
              <a:t>centred</a:t>
            </a:r>
            <a:r>
              <a:rPr lang="en-US" dirty="0"/>
              <a:t> care places individuals at the </a:t>
            </a:r>
            <a:r>
              <a:rPr lang="en-US" dirty="0" err="1"/>
              <a:t>centre</a:t>
            </a:r>
            <a:r>
              <a:rPr lang="en-US" dirty="0"/>
              <a:t> of healthcare planning, encouraging shared decision-making between patients and healthcare professionals. Multidisciplinary teams, including physicians, nurses, psychologists, pharmacists, physiotherapists and social workers, collaborate to deliver coordinated care that addresses complex health needs. Early intervention and preventive care reduce avoidable hospital admissions and improve quality of life, particularly among individuals living with chronic conditions. Advances in digital health technologies, including electronic health records and telehealth services, further strengthen communication between providers and improve continuity of care. Research consistently demonstrates that integrated healthcare enhances patient satisfaction, improves clinical outcomes and supports more efficient use of healthcare resources (WHO, 2023; NHS England, 2024).</a:t>
            </a:r>
          </a:p>
        </p:txBody>
      </p:sp>
      <p:sp>
        <p:nvSpPr>
          <p:cNvPr id="4" name="Slide Number Placeholder 3"/>
          <p:cNvSpPr>
            <a:spLocks noGrp="1"/>
          </p:cNvSpPr>
          <p:nvPr>
            <p:ph type="sldNum" sz="quarter" idx="10"/>
          </p:nvPr>
        </p:nvSpPr>
        <p:spPr/>
        <p:txBody>
          <a:bodyPr/>
          <a:lstStyle/>
          <a:p>
            <a:fld id="{163588B6-BBFE-4CB0-9701-8455454A3546}" type="slidenum">
              <a:rPr lang="en-US" smtClean="0"/>
              <a:t>4</a:t>
            </a:fld>
            <a:endParaRPr lang="en-US"/>
          </a:p>
        </p:txBody>
      </p:sp>
    </p:spTree>
    <p:extLst>
      <p:ext uri="{BB962C8B-B14F-4D97-AF65-F5344CB8AC3E}">
        <p14:creationId xmlns:p14="http://schemas.microsoft.com/office/powerpoint/2010/main" val="3414533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Several international initiatives demonstrate successful integration of health and wellbeing within healthcare systems. The World Health Organization promotes the Health in All Policies framework, encouraging governments to consider health impacts across sectors including education, transport, housing and environmental planning. In England, Integrated Care Systems (ICSs) bring together NHS </a:t>
            </a:r>
            <a:r>
              <a:rPr lang="en-US" dirty="0" err="1"/>
              <a:t>organisations</a:t>
            </a:r>
            <a:r>
              <a:rPr lang="en-US" dirty="0"/>
              <a:t>, local authorities and community partners to coordinate services that meet local population needs more effectively. Community-based care enables patients to receive healthcare closer to home while integrating medical treatment with social support services. Telehealth has become an essential component of integrated care by improving access for rural populations, older adults and individuals with mobility limitations. Lifestyle intervention </a:t>
            </a:r>
            <a:r>
              <a:rPr lang="en-US" dirty="0" err="1"/>
              <a:t>programmes</a:t>
            </a:r>
            <a:r>
              <a:rPr lang="en-US" dirty="0"/>
              <a:t> focusing on nutrition, physical activity and smoking cessation contribute significantly to preventing non-communicable diseases. Collaborative care models have also demonstrated improved outcomes in managing depression, anxiety and chronic diseases. Collectively, these integrated approaches improve patient experiences while strengthening healthcare efficiency and long-term sustainability.</a:t>
            </a:r>
          </a:p>
        </p:txBody>
      </p:sp>
      <p:sp>
        <p:nvSpPr>
          <p:cNvPr id="4" name="Slide Number Placeholder 3"/>
          <p:cNvSpPr>
            <a:spLocks noGrp="1"/>
          </p:cNvSpPr>
          <p:nvPr>
            <p:ph type="sldNum" sz="quarter" idx="10"/>
          </p:nvPr>
        </p:nvSpPr>
        <p:spPr/>
        <p:txBody>
          <a:bodyPr/>
          <a:lstStyle/>
          <a:p>
            <a:fld id="{163588B6-BBFE-4CB0-9701-8455454A3546}" type="slidenum">
              <a:rPr lang="en-US" smtClean="0"/>
              <a:t>5</a:t>
            </a:fld>
            <a:endParaRPr lang="en-US"/>
          </a:p>
        </p:txBody>
      </p:sp>
    </p:spTree>
    <p:extLst>
      <p:ext uri="{BB962C8B-B14F-4D97-AF65-F5344CB8AC3E}">
        <p14:creationId xmlns:p14="http://schemas.microsoft.com/office/powerpoint/2010/main" val="1214597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Biopsychosocial Model, originally developed by Engel, remains one of the most influential frameworks for understanding health and wellbeing because it </a:t>
            </a:r>
            <a:r>
              <a:rPr lang="en-US" dirty="0" err="1"/>
              <a:t>recognises</a:t>
            </a:r>
            <a:r>
              <a:rPr lang="en-US" dirty="0"/>
              <a:t> that health is determined through interactions between biological, psychological and social factors. Biological influences include genetics, physiology and disease processes. Psychological influences encompass emotions, beliefs, coping strategies and </a:t>
            </a:r>
            <a:r>
              <a:rPr lang="en-US" dirty="0" err="1"/>
              <a:t>behavioural</a:t>
            </a:r>
            <a:r>
              <a:rPr lang="en-US" dirty="0"/>
              <a:t> responses to illness. Social influences include education, employment, income, family relationships, housing and community environments. Rather than focusing solely on disease treatment, this model promotes comprehensive assessment and intervention that addresses all determinants affecting patient outcomes. The model strongly supports person-</a:t>
            </a:r>
            <a:r>
              <a:rPr lang="en-US" dirty="0" err="1"/>
              <a:t>centred</a:t>
            </a:r>
            <a:r>
              <a:rPr lang="en-US" dirty="0"/>
              <a:t> care and multidisciplinary collaboration because healthcare professionals </a:t>
            </a:r>
            <a:r>
              <a:rPr lang="en-US" dirty="0" err="1"/>
              <a:t>recognise</a:t>
            </a:r>
            <a:r>
              <a:rPr lang="en-US" dirty="0"/>
              <a:t> that successful treatment requires addressing multiple dimensions of health simultaneously. Modern healthcare policies, including integrated care pathways and mental health initiatives, continue to apply biopsychosocial principles to improve patient outcomes, reduce health inequalities and strengthen preventive healthcare across populations (</a:t>
            </a:r>
            <a:r>
              <a:rPr lang="en-US" dirty="0" err="1"/>
              <a:t>Borrell-Carrió</a:t>
            </a:r>
            <a:r>
              <a:rPr lang="en-US" dirty="0"/>
              <a:t>, </a:t>
            </a:r>
            <a:r>
              <a:rPr lang="en-US" dirty="0" err="1"/>
              <a:t>Suchman</a:t>
            </a:r>
            <a:r>
              <a:rPr lang="en-US" dirty="0"/>
              <a:t> &amp; Epstein, 2023; WHO, 2024).</a:t>
            </a:r>
          </a:p>
        </p:txBody>
      </p:sp>
      <p:sp>
        <p:nvSpPr>
          <p:cNvPr id="4" name="Slide Number Placeholder 3"/>
          <p:cNvSpPr>
            <a:spLocks noGrp="1"/>
          </p:cNvSpPr>
          <p:nvPr>
            <p:ph type="sldNum" sz="quarter" idx="10"/>
          </p:nvPr>
        </p:nvSpPr>
        <p:spPr/>
        <p:txBody>
          <a:bodyPr/>
          <a:lstStyle/>
          <a:p>
            <a:fld id="{163588B6-BBFE-4CB0-9701-8455454A3546}" type="slidenum">
              <a:rPr lang="en-US" smtClean="0"/>
              <a:t>6</a:t>
            </a:fld>
            <a:endParaRPr lang="en-US"/>
          </a:p>
        </p:txBody>
      </p:sp>
    </p:spTree>
    <p:extLst>
      <p:ext uri="{BB962C8B-B14F-4D97-AF65-F5344CB8AC3E}">
        <p14:creationId xmlns:p14="http://schemas.microsoft.com/office/powerpoint/2010/main" val="3925307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Biopsychosocial Model offers several important advantages for modern healthcare. It enables healthcare professionals to consider multiple factors affecting health rather than focusing exclusively on biological disease processes. This approach encourages multidisciplinary collaboration, </a:t>
            </a:r>
            <a:r>
              <a:rPr lang="en-US" dirty="0" err="1"/>
              <a:t>personalised</a:t>
            </a:r>
            <a:r>
              <a:rPr lang="en-US" dirty="0"/>
              <a:t> treatment planning and improved patient engagement through shared decision-making. By </a:t>
            </a:r>
            <a:r>
              <a:rPr lang="en-US" dirty="0" err="1"/>
              <a:t>recognising</a:t>
            </a:r>
            <a:r>
              <a:rPr lang="en-US" dirty="0"/>
              <a:t> social determinants such as education, employment and housing, the model also supports preventive healthcare strategies aimed at reducing long-term disease burden. However, implementation can be challenging because effective integrated care requires substantial </a:t>
            </a:r>
            <a:r>
              <a:rPr lang="en-US" dirty="0" err="1"/>
              <a:t>organisational</a:t>
            </a:r>
            <a:r>
              <a:rPr lang="en-US" dirty="0"/>
              <a:t> coordination, workforce training and financial investment. Measuring psychological and social influences objectively also remains difficult, creating challenges for evaluating interventions consistently. Critics argue that applying the model effectively requires strong communication among healthcare professionals and supportive health policies. Despite these challenges, current evidence suggests that the Biopsychosocial Model remains highly relevant for improving patient-</a:t>
            </a:r>
            <a:r>
              <a:rPr lang="en-US" dirty="0" err="1"/>
              <a:t>centred</a:t>
            </a:r>
            <a:r>
              <a:rPr lang="en-US" dirty="0"/>
              <a:t> care, addressing health inequalities and promoting sustainable healthcare systems capable of responding to increasingly complex health needs (WHO, 2024; BMJ, 2023).</a:t>
            </a:r>
          </a:p>
        </p:txBody>
      </p:sp>
      <p:sp>
        <p:nvSpPr>
          <p:cNvPr id="4" name="Slide Number Placeholder 3"/>
          <p:cNvSpPr>
            <a:spLocks noGrp="1"/>
          </p:cNvSpPr>
          <p:nvPr>
            <p:ph type="sldNum" sz="quarter" idx="10"/>
          </p:nvPr>
        </p:nvSpPr>
        <p:spPr/>
        <p:txBody>
          <a:bodyPr/>
          <a:lstStyle/>
          <a:p>
            <a:fld id="{163588B6-BBFE-4CB0-9701-8455454A3546}" type="slidenum">
              <a:rPr lang="en-US" smtClean="0"/>
              <a:t>7</a:t>
            </a:fld>
            <a:endParaRPr lang="en-US"/>
          </a:p>
        </p:txBody>
      </p:sp>
    </p:spTree>
    <p:extLst>
      <p:ext uri="{BB962C8B-B14F-4D97-AF65-F5344CB8AC3E}">
        <p14:creationId xmlns:p14="http://schemas.microsoft.com/office/powerpoint/2010/main" val="2542091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policy and governance provide the foundation for integrating health, wellbeing and sustainable development within healthcare systems. Modern health policies increasingly </a:t>
            </a:r>
            <a:r>
              <a:rPr lang="en-US" dirty="0" err="1"/>
              <a:t>prioritise</a:t>
            </a:r>
            <a:r>
              <a:rPr lang="en-US" dirty="0"/>
              <a:t> prevention, early intervention and person-</a:t>
            </a:r>
            <a:r>
              <a:rPr lang="en-US" dirty="0" err="1"/>
              <a:t>centred</a:t>
            </a:r>
            <a:r>
              <a:rPr lang="en-US" dirty="0"/>
              <a:t> care rather than focusing solely on disease treatment. The World Health Organization advocates Universal Health Coverage and the Health in All Policies approach, </a:t>
            </a:r>
            <a:r>
              <a:rPr lang="en-US" dirty="0" err="1"/>
              <a:t>recognising</a:t>
            </a:r>
            <a:r>
              <a:rPr lang="en-US" dirty="0"/>
              <a:t> that health outcomes are influenced by decisions made across sectors such as housing, education, employment and environmental protection. In England, Integrated Care Systems (ICSs) promote collaboration between NHS </a:t>
            </a:r>
            <a:r>
              <a:rPr lang="en-US" dirty="0" err="1"/>
              <a:t>organisations</a:t>
            </a:r>
            <a:r>
              <a:rPr lang="en-US" dirty="0"/>
              <a:t>, local authorities and voluntary agencies to improve population health while reducing fragmentation of services. Good governance also requires transparent leadership, evidence-based decision-making and accountability for healthcare quality and equity. However, challenges remain, including financial constraints, workforce shortages, fragmented regulation and competing policy priorities that may hinder implementation. Strengthening governance frameworks and investing in sustainable health systems are therefore essential to achieving long-term improvements in population health and meeting Sustainable Development Goal 3. </a:t>
            </a:r>
          </a:p>
        </p:txBody>
      </p:sp>
      <p:sp>
        <p:nvSpPr>
          <p:cNvPr id="4" name="Slide Number Placeholder 3"/>
          <p:cNvSpPr>
            <a:spLocks noGrp="1"/>
          </p:cNvSpPr>
          <p:nvPr>
            <p:ph type="sldNum" sz="quarter" idx="10"/>
          </p:nvPr>
        </p:nvSpPr>
        <p:spPr/>
        <p:txBody>
          <a:bodyPr/>
          <a:lstStyle/>
          <a:p>
            <a:fld id="{163588B6-BBFE-4CB0-9701-8455454A3546}" type="slidenum">
              <a:rPr lang="en-US" smtClean="0"/>
              <a:t>8</a:t>
            </a:fld>
            <a:endParaRPr lang="en-US"/>
          </a:p>
        </p:txBody>
      </p:sp>
    </p:spTree>
    <p:extLst>
      <p:ext uri="{BB962C8B-B14F-4D97-AF65-F5344CB8AC3E}">
        <p14:creationId xmlns:p14="http://schemas.microsoft.com/office/powerpoint/2010/main" val="538987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Healthcare service delivery has evolved towards integrated, person-</a:t>
            </a:r>
            <a:r>
              <a:rPr lang="en-US" dirty="0" err="1"/>
              <a:t>centred</a:t>
            </a:r>
            <a:r>
              <a:rPr lang="en-US" dirty="0"/>
              <a:t> models that address the full spectrum of patient needs. Rather than operating in isolated sectors, healthcare </a:t>
            </a:r>
            <a:r>
              <a:rPr lang="en-US" dirty="0" err="1"/>
              <a:t>organisations</a:t>
            </a:r>
            <a:r>
              <a:rPr lang="en-US" dirty="0"/>
              <a:t> increasingly coordinate services across primary care, hospitals, community services, mental health and social care. Multidisciplinary teams improve communication between professionals and deliver comprehensive treatment plans tailored to individual patients. Telehealth has expanded rapidly, improving healthcare access for rural communities, individuals with disabilities and patients requiring long-term disease management. Digital technologies, including electronic health records, facilitate continuity of care by allowing providers to share accurate clinical information efficiently. Community-based healthcare also reduces unnecessary hospital admissions through early intervention, rehabilitation and chronic disease management. Sustainable service delivery aims to improve patient outcomes while ensuring efficient use of healthcare resources and reducing environmental impacts. These integrated approaches contribute to higher patient satisfaction, improved health outcomes and greater resilience within modern healthcare systems.</a:t>
            </a:r>
          </a:p>
        </p:txBody>
      </p:sp>
      <p:sp>
        <p:nvSpPr>
          <p:cNvPr id="4" name="Slide Number Placeholder 3"/>
          <p:cNvSpPr>
            <a:spLocks noGrp="1"/>
          </p:cNvSpPr>
          <p:nvPr>
            <p:ph type="sldNum" sz="quarter" idx="10"/>
          </p:nvPr>
        </p:nvSpPr>
        <p:spPr/>
        <p:txBody>
          <a:bodyPr/>
          <a:lstStyle/>
          <a:p>
            <a:fld id="{163588B6-BBFE-4CB0-9701-8455454A3546}" type="slidenum">
              <a:rPr lang="en-US" smtClean="0"/>
              <a:t>9</a:t>
            </a:fld>
            <a:endParaRPr lang="en-US"/>
          </a:p>
        </p:txBody>
      </p:sp>
    </p:spTree>
    <p:extLst>
      <p:ext uri="{BB962C8B-B14F-4D97-AF65-F5344CB8AC3E}">
        <p14:creationId xmlns:p14="http://schemas.microsoft.com/office/powerpoint/2010/main" val="2631298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initiatives focus on preventing disease, promoting healthy </a:t>
            </a:r>
            <a:r>
              <a:rPr lang="en-US" dirty="0" err="1"/>
              <a:t>behaviours</a:t>
            </a:r>
            <a:r>
              <a:rPr lang="en-US" dirty="0"/>
              <a:t> and creating supportive environments that enable healthier lifestyles. Health promotion campaigns encourage regular physical activity, balanced nutrition, smoking cessation and responsible alcohol consumption, reducing the burden of non-communicable diseases. </a:t>
            </a:r>
            <a:r>
              <a:rPr lang="en-US" dirty="0" err="1"/>
              <a:t>Immunisation</a:t>
            </a:r>
            <a:r>
              <a:rPr lang="en-US" dirty="0"/>
              <a:t> </a:t>
            </a:r>
            <a:r>
              <a:rPr lang="en-US" dirty="0" err="1"/>
              <a:t>programmes</a:t>
            </a:r>
            <a:r>
              <a:rPr lang="en-US" dirty="0"/>
              <a:t> remain among the most effective public health interventions by preventing infectious diseases and protecting vulnerable populations through herd immunity. Mental health campaigns have become increasingly important for reducing stigma, improving early diagnosis and encouraging access to psychological support services. Public health also </a:t>
            </a:r>
            <a:r>
              <a:rPr lang="en-US" dirty="0" err="1"/>
              <a:t>recognises</a:t>
            </a:r>
            <a:r>
              <a:rPr lang="en-US" dirty="0"/>
              <a:t> the importance of environmental sustainability by promoting clean air, safe water, healthy housing and climate-resilient communities. Community engagement is central to successful public health interventions because </a:t>
            </a:r>
            <a:r>
              <a:rPr lang="en-US" dirty="0" err="1"/>
              <a:t>programmes</a:t>
            </a:r>
            <a:r>
              <a:rPr lang="en-US" dirty="0"/>
              <a:t> are more effective when they reflect local needs and cultural contexts. Collectively, these initiatives improve health outcomes, reduce healthcare costs and contribute directly to achieving the Sustainable Development Goals through prevention and health equity. </a:t>
            </a:r>
          </a:p>
        </p:txBody>
      </p:sp>
      <p:sp>
        <p:nvSpPr>
          <p:cNvPr id="4" name="Slide Number Placeholder 3"/>
          <p:cNvSpPr>
            <a:spLocks noGrp="1"/>
          </p:cNvSpPr>
          <p:nvPr>
            <p:ph type="sldNum" sz="quarter" idx="10"/>
          </p:nvPr>
        </p:nvSpPr>
        <p:spPr/>
        <p:txBody>
          <a:bodyPr/>
          <a:lstStyle/>
          <a:p>
            <a:fld id="{163588B6-BBFE-4CB0-9701-8455454A3546}" type="slidenum">
              <a:rPr lang="en-US" smtClean="0"/>
              <a:t>10</a:t>
            </a:fld>
            <a:endParaRPr lang="en-US"/>
          </a:p>
        </p:txBody>
      </p:sp>
    </p:spTree>
    <p:extLst>
      <p:ext uri="{BB962C8B-B14F-4D97-AF65-F5344CB8AC3E}">
        <p14:creationId xmlns:p14="http://schemas.microsoft.com/office/powerpoint/2010/main" val="1620858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equity means ensuring that everyone has a fair opportunity to achieve their highest attainable standard of health regardless of socioeconomic status, ethnicity, disability, gender or geographical location. Significant health inequalities persist because social determinants such as education, employment, income, housing and access to healthcare influence health outcomes throughout life. Universal healthcare systems, including the NHS, aim to reduce these disparities by providing healthcare based on need rather than ability to pay. However, disadvantaged populations continue to experience barriers including transportation difficulties, digital exclusion, language differences and limited health literacy. Targeted interventions, culturally competent healthcare and community outreach </a:t>
            </a:r>
            <a:r>
              <a:rPr lang="en-US" dirty="0" err="1"/>
              <a:t>programmes</a:t>
            </a:r>
            <a:r>
              <a:rPr lang="en-US" dirty="0"/>
              <a:t> help improve healthcare accessibility and reduce inequalities. Digital health technologies also offer opportunities to expand access, although policymakers must address digital exclusion to ensure equitable benefits. Reducing health inequalities remains essential for achieving sustainable healthcare systems and fulfilling global commitments to Universal Health Coverage and Sustainable Development Goal 3. </a:t>
            </a:r>
          </a:p>
        </p:txBody>
      </p:sp>
      <p:sp>
        <p:nvSpPr>
          <p:cNvPr id="4" name="Slide Number Placeholder 3"/>
          <p:cNvSpPr>
            <a:spLocks noGrp="1"/>
          </p:cNvSpPr>
          <p:nvPr>
            <p:ph type="sldNum" sz="quarter" idx="10"/>
          </p:nvPr>
        </p:nvSpPr>
        <p:spPr/>
        <p:txBody>
          <a:bodyPr/>
          <a:lstStyle/>
          <a:p>
            <a:fld id="{163588B6-BBFE-4CB0-9701-8455454A3546}" type="slidenum">
              <a:rPr lang="en-US" smtClean="0"/>
              <a:t>11</a:t>
            </a:fld>
            <a:endParaRPr lang="en-US"/>
          </a:p>
        </p:txBody>
      </p:sp>
    </p:spTree>
    <p:extLst>
      <p:ext uri="{BB962C8B-B14F-4D97-AF65-F5344CB8AC3E}">
        <p14:creationId xmlns:p14="http://schemas.microsoft.com/office/powerpoint/2010/main" val="33069275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health, wellbeing and sustainable development are inseparable components of modern healthcare systems. Contemporary healthcare increasingly </a:t>
            </a:r>
            <a:r>
              <a:rPr lang="en-US" dirty="0" err="1"/>
              <a:t>recognises</a:t>
            </a:r>
            <a:r>
              <a:rPr lang="en-US" dirty="0"/>
              <a:t> that improving health requires coordinated action addressing biological, psychological, social and environmental determinants. Integrated care models supported by multidisciplinary collaboration, person-</a:t>
            </a:r>
            <a:r>
              <a:rPr lang="en-US" dirty="0" err="1"/>
              <a:t>centred</a:t>
            </a:r>
            <a:r>
              <a:rPr lang="en-US" dirty="0"/>
              <a:t> practice and digital innovation improve patient experiences while strengthening healthcare efficiency. Effective policy and governance provide the framework necessary for implementing preventive strategies, reducing fragmentation and ensuring accountability. Public health initiatives continue to play a vital role in preventing disease, promoting healthy </a:t>
            </a:r>
            <a:r>
              <a:rPr lang="en-US" dirty="0" err="1"/>
              <a:t>behaviours</a:t>
            </a:r>
            <a:r>
              <a:rPr lang="en-US" dirty="0"/>
              <a:t> and addressing environmental challenges such as climate change. Furthermore, reducing health inequalities through equitable access and targeted interventions remains central to achieving Universal Health Coverage and the Sustainable Development Goals. Future healthcare systems must continue investing in integrated, evidence-based and sustainable approaches that improve both individual wellbeing and population health while preserving resources for future generations. These priorities will ensure resilient healthcare systems capable of addressing emerging global health challenges.      </a:t>
            </a:r>
          </a:p>
        </p:txBody>
      </p:sp>
      <p:sp>
        <p:nvSpPr>
          <p:cNvPr id="4" name="Slide Number Placeholder 3"/>
          <p:cNvSpPr>
            <a:spLocks noGrp="1"/>
          </p:cNvSpPr>
          <p:nvPr>
            <p:ph type="sldNum" sz="quarter" idx="10"/>
          </p:nvPr>
        </p:nvSpPr>
        <p:spPr/>
        <p:txBody>
          <a:bodyPr/>
          <a:lstStyle/>
          <a:p>
            <a:fld id="{163588B6-BBFE-4CB0-9701-8455454A3546}" type="slidenum">
              <a:rPr lang="en-US" smtClean="0"/>
              <a:t>12</a:t>
            </a:fld>
            <a:endParaRPr lang="en-US"/>
          </a:p>
        </p:txBody>
      </p:sp>
    </p:spTree>
    <p:extLst>
      <p:ext uri="{BB962C8B-B14F-4D97-AF65-F5344CB8AC3E}">
        <p14:creationId xmlns:p14="http://schemas.microsoft.com/office/powerpoint/2010/main" val="4121294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1937207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3270348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3271412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EBCC6D-03CB-41F6-A0A5-140A94BABE6B}"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65905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EBCC6D-03CB-41F6-A0A5-140A94BABE6B}" type="datetimeFigureOut">
              <a:rPr lang="en-US" smtClean="0"/>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619311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EBCC6D-03CB-41F6-A0A5-140A94BABE6B}" type="datetimeFigureOut">
              <a:rPr lang="en-US" smtClean="0"/>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4202041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EBCC6D-03CB-41F6-A0A5-140A94BABE6B}" type="datetimeFigureOut">
              <a:rPr lang="en-US" smtClean="0"/>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145428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5EBCC6D-03CB-41F6-A0A5-140A94BABE6B}"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652432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5EBCC6D-03CB-41F6-A0A5-140A94BABE6B}"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1159719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5EBCC6D-03CB-41F6-A0A5-140A94BABE6B}"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842069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823363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332864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4839399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15038860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29330673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3840680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EBCC6D-03CB-41F6-A0A5-140A94BABE6B}"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1E7E11-0470-4DA5-88BA-8524BDBB04EE}" type="slidenum">
              <a:rPr lang="en-US" smtClean="0"/>
              <a:t>‹#›</a:t>
            </a:fld>
            <a:endParaRPr lang="en-US"/>
          </a:p>
        </p:txBody>
      </p:sp>
    </p:spTree>
    <p:extLst>
      <p:ext uri="{BB962C8B-B14F-4D97-AF65-F5344CB8AC3E}">
        <p14:creationId xmlns:p14="http://schemas.microsoft.com/office/powerpoint/2010/main" val="160796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EBCC6D-03CB-41F6-A0A5-140A94BABE6B}" type="datetimeFigureOut">
              <a:rPr lang="en-US" smtClean="0"/>
              <a:t>7/21/2026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21E7E11-0470-4DA5-88BA-8524BDBB04EE}" type="slidenum">
              <a:rPr lang="en-US" smtClean="0"/>
              <a:t>‹#›</a:t>
            </a:fld>
            <a:endParaRPr lang="en-US"/>
          </a:p>
        </p:txBody>
      </p:sp>
    </p:spTree>
    <p:extLst>
      <p:ext uri="{BB962C8B-B14F-4D97-AF65-F5344CB8AC3E}">
        <p14:creationId xmlns:p14="http://schemas.microsoft.com/office/powerpoint/2010/main" val="13071482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973534"/>
          </a:xfrm>
        </p:spPr>
        <p:txBody>
          <a:bodyPr>
            <a:normAutofit fontScale="90000"/>
          </a:bodyPr>
          <a:lstStyle/>
          <a:p>
            <a:r>
              <a:rPr lang="en-US" sz="3600" b="1" dirty="0">
                <a:latin typeface="Arial" panose="020B0604020202020204" pitchFamily="34" charset="0"/>
                <a:cs typeface="Arial" panose="020B0604020202020204" pitchFamily="34" charset="0"/>
              </a:rPr>
              <a:t>Integrating Health, Wellbeing and Sustainable Development in Health and Social Care: Implications for Policy, Service Delivery and Population Health</a:t>
            </a:r>
          </a:p>
        </p:txBody>
      </p:sp>
      <p:sp>
        <p:nvSpPr>
          <p:cNvPr id="3" name="Subtitle 2"/>
          <p:cNvSpPr>
            <a:spLocks noGrp="1"/>
          </p:cNvSpPr>
          <p:nvPr>
            <p:ph type="subTitle" idx="1"/>
          </p:nvPr>
        </p:nvSpPr>
        <p:spPr>
          <a:xfrm>
            <a:off x="1524000" y="3396342"/>
            <a:ext cx="9144000" cy="2583834"/>
          </a:xfrm>
        </p:spPr>
        <p:txBody>
          <a:bodyPr>
            <a:normAutofit/>
          </a:bodyPr>
          <a:lstStyle/>
          <a:p>
            <a:r>
              <a:rPr lang="en-US" dirty="0">
                <a:latin typeface="Arial" panose="020B0604020202020204" pitchFamily="34" charset="0"/>
                <a:cs typeface="Arial" panose="020B0604020202020204" pitchFamily="34" charset="0"/>
              </a:rPr>
              <a:t>Student’s Name: Sharon Barnett</a:t>
            </a:r>
          </a:p>
          <a:p>
            <a:r>
              <a:rPr lang="en-US" dirty="0">
                <a:latin typeface="Arial" panose="020B0604020202020204" pitchFamily="34" charset="0"/>
                <a:cs typeface="Arial" panose="020B0604020202020204" pitchFamily="34" charset="0"/>
              </a:rPr>
              <a:t>Student Number:</a:t>
            </a:r>
            <a:r>
              <a:rPr lang="en-GB" dirty="0">
                <a:latin typeface="Arial" panose="020B0604020202020204" pitchFamily="34" charset="0"/>
                <a:cs typeface="Arial" panose="020B0604020202020204" pitchFamily="34" charset="0"/>
              </a:rPr>
              <a:t> 2217515</a:t>
            </a:r>
            <a:r>
              <a:rPr lang="en-US"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Module code: BMHP6030</a:t>
            </a:r>
          </a:p>
          <a:p>
            <a:r>
              <a:rPr lang="en-GB" dirty="0">
                <a:latin typeface="Arial" panose="020B0604020202020204" pitchFamily="34" charset="0"/>
                <a:cs typeface="Arial" panose="020B0604020202020204" pitchFamily="34" charset="0"/>
              </a:rPr>
              <a:t>Component 1 </a:t>
            </a:r>
          </a:p>
          <a:p>
            <a:r>
              <a:rPr lang="en-GB" dirty="0">
                <a:latin typeface="Arial" panose="020B0604020202020204" pitchFamily="34" charset="0"/>
                <a:cs typeface="Arial" panose="020B0604020202020204" pitchFamily="34" charset="0"/>
              </a:rPr>
              <a:t>Lecturer</a:t>
            </a:r>
            <a:r>
              <a:rPr lang="en-US" dirty="0">
                <a:latin typeface="Arial" panose="020B0604020202020204" pitchFamily="34" charset="0"/>
                <a:cs typeface="Arial" panose="020B0604020202020204" pitchFamily="34" charset="0"/>
              </a:rPr>
              <a:t>’s Name: </a:t>
            </a:r>
            <a:r>
              <a:rPr lang="en-GB" dirty="0">
                <a:latin typeface="Arial" panose="020B0604020202020204" pitchFamily="34" charset="0"/>
                <a:cs typeface="Arial" panose="020B0604020202020204" pitchFamily="34" charset="0"/>
              </a:rPr>
              <a:t>Dr </a:t>
            </a:r>
            <a:r>
              <a:rPr lang="en-GB" dirty="0" err="1">
                <a:latin typeface="Arial" panose="020B0604020202020204" pitchFamily="34" charset="0"/>
                <a:cs typeface="Arial" panose="020B0604020202020204" pitchFamily="34" charset="0"/>
              </a:rPr>
              <a:t>Itse</a:t>
            </a:r>
            <a:r>
              <a:rPr lang="en-GB" dirty="0">
                <a:latin typeface="Arial" panose="020B0604020202020204" pitchFamily="34" charset="0"/>
                <a:cs typeface="Arial" panose="020B0604020202020204" pitchFamily="34" charset="0"/>
              </a:rPr>
              <a:t> Olaoye</a:t>
            </a:r>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357462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latin typeface="Arial" panose="020B0604020202020204" pitchFamily="34" charset="0"/>
                <a:cs typeface="Arial" panose="020B0604020202020204" pitchFamily="34" charset="0"/>
              </a:rPr>
              <a:t>Health, Wellbeing and Sustainable Development: Key Conc</a:t>
            </a:r>
            <a:r>
              <a:rPr lang="en-US" sz="3200" b="1" dirty="0"/>
              <a:t>epts</a:t>
            </a:r>
          </a:p>
        </p:txBody>
      </p:sp>
      <p:sp>
        <p:nvSpPr>
          <p:cNvPr id="3" name="Content Placeholder 2"/>
          <p:cNvSpPr>
            <a:spLocks noGrp="1"/>
          </p:cNvSpPr>
          <p:nvPr>
            <p:ph idx="1"/>
          </p:nvPr>
        </p:nvSpPr>
        <p:spPr>
          <a:xfrm>
            <a:off x="1484310" y="2666999"/>
            <a:ext cx="10018713" cy="3671924"/>
          </a:xfrm>
        </p:spPr>
        <p:txBody>
          <a:bodyPr>
            <a:normAutofit fontScale="25000" lnSpcReduction="20000"/>
          </a:bodyPr>
          <a:lstStyle/>
          <a:p>
            <a:pPr marL="342900" marR="0" lvl="0" indent="-342900">
              <a:lnSpc>
                <a:spcPct val="160000"/>
              </a:lnSpc>
              <a:spcBef>
                <a:spcPts val="0"/>
              </a:spcBef>
              <a:spcAft>
                <a:spcPts val="800"/>
              </a:spcAft>
              <a:buSzPts val="1000"/>
              <a:buFont typeface="Symbol" panose="05050102010706020507" pitchFamily="18" charset="2"/>
              <a:buChar char=""/>
              <a:tabLst>
                <a:tab pos="457200" algn="l"/>
              </a:tabLst>
            </a:pPr>
            <a:r>
              <a:rPr lang="en-US" sz="8000" dirty="0">
                <a:latin typeface="Arial" panose="020B0604020202020204" pitchFamily="34" charset="0"/>
                <a:ea typeface="Calibri" panose="020F0502020204030204" pitchFamily="34" charset="0"/>
                <a:cs typeface="Arial" panose="020B0604020202020204" pitchFamily="34" charset="0"/>
              </a:rPr>
              <a:t>Health encompasses physical, mental and social wellbeing. </a:t>
            </a:r>
          </a:p>
          <a:p>
            <a:pPr marL="342900" marR="0" lvl="0" indent="-342900">
              <a:lnSpc>
                <a:spcPct val="160000"/>
              </a:lnSpc>
              <a:spcBef>
                <a:spcPts val="0"/>
              </a:spcBef>
              <a:spcAft>
                <a:spcPts val="800"/>
              </a:spcAft>
              <a:buSzPts val="1000"/>
              <a:buFont typeface="Symbol" panose="05050102010706020507" pitchFamily="18" charset="2"/>
              <a:buChar char=""/>
              <a:tabLst>
                <a:tab pos="457200" algn="l"/>
              </a:tabLst>
            </a:pPr>
            <a:r>
              <a:rPr lang="en-US" sz="8000" dirty="0">
                <a:latin typeface="Arial" panose="020B0604020202020204" pitchFamily="34" charset="0"/>
                <a:ea typeface="Calibri" panose="020F0502020204030204" pitchFamily="34" charset="0"/>
                <a:cs typeface="Arial" panose="020B0604020202020204" pitchFamily="34" charset="0"/>
              </a:rPr>
              <a:t>Health extends beyond absence of disease or disability. </a:t>
            </a:r>
          </a:p>
          <a:p>
            <a:pPr marL="342900" marR="0" lvl="0" indent="-342900">
              <a:lnSpc>
                <a:spcPct val="160000"/>
              </a:lnSpc>
              <a:spcBef>
                <a:spcPts val="0"/>
              </a:spcBef>
              <a:spcAft>
                <a:spcPts val="800"/>
              </a:spcAft>
              <a:buSzPts val="1000"/>
              <a:buFont typeface="Symbol" panose="05050102010706020507" pitchFamily="18" charset="2"/>
              <a:buChar char=""/>
              <a:tabLst>
                <a:tab pos="457200" algn="l"/>
              </a:tabLst>
            </a:pPr>
            <a:r>
              <a:rPr lang="en-US" sz="8000" dirty="0">
                <a:latin typeface="Arial" panose="020B0604020202020204" pitchFamily="34" charset="0"/>
                <a:ea typeface="Calibri" panose="020F0502020204030204" pitchFamily="34" charset="0"/>
                <a:cs typeface="Arial" panose="020B0604020202020204" pitchFamily="34" charset="0"/>
              </a:rPr>
              <a:t>Wellbeing reflects overall quality of life and functioning. </a:t>
            </a:r>
          </a:p>
          <a:p>
            <a:pPr marL="342900" marR="0" lvl="0" indent="-342900">
              <a:lnSpc>
                <a:spcPct val="160000"/>
              </a:lnSpc>
              <a:spcBef>
                <a:spcPts val="0"/>
              </a:spcBef>
              <a:spcAft>
                <a:spcPts val="800"/>
              </a:spcAft>
              <a:buSzPts val="1000"/>
              <a:buFont typeface="Symbol" panose="05050102010706020507" pitchFamily="18" charset="2"/>
              <a:buChar char=""/>
              <a:tabLst>
                <a:tab pos="457200" algn="l"/>
              </a:tabLst>
            </a:pPr>
            <a:r>
              <a:rPr lang="en-US" sz="8000" dirty="0">
                <a:latin typeface="Arial" panose="020B0604020202020204" pitchFamily="34" charset="0"/>
                <a:ea typeface="Calibri" panose="020F0502020204030204" pitchFamily="34" charset="0"/>
                <a:cs typeface="Arial" panose="020B0604020202020204" pitchFamily="34" charset="0"/>
              </a:rPr>
              <a:t>Sustainable development balances present and future health needs. </a:t>
            </a:r>
          </a:p>
          <a:p>
            <a:pPr marL="342900" marR="0" lvl="0" indent="-342900">
              <a:lnSpc>
                <a:spcPct val="160000"/>
              </a:lnSpc>
              <a:spcBef>
                <a:spcPts val="0"/>
              </a:spcBef>
              <a:spcAft>
                <a:spcPts val="800"/>
              </a:spcAft>
              <a:buSzPts val="1000"/>
              <a:buFont typeface="Symbol" panose="05050102010706020507" pitchFamily="18" charset="2"/>
              <a:buChar char=""/>
              <a:tabLst>
                <a:tab pos="457200" algn="l"/>
              </a:tabLst>
            </a:pPr>
            <a:r>
              <a:rPr lang="en-US" sz="8000" dirty="0">
                <a:latin typeface="Arial" panose="020B0604020202020204" pitchFamily="34" charset="0"/>
                <a:ea typeface="Calibri" panose="020F0502020204030204" pitchFamily="34" charset="0"/>
                <a:cs typeface="Arial" panose="020B0604020202020204" pitchFamily="34" charset="0"/>
              </a:rPr>
              <a:t>Social determinants strongly influence population health outcomes. </a:t>
            </a:r>
          </a:p>
          <a:p>
            <a:pPr marL="342900" marR="0" lvl="0" indent="-342900">
              <a:lnSpc>
                <a:spcPct val="160000"/>
              </a:lnSpc>
              <a:spcBef>
                <a:spcPts val="0"/>
              </a:spcBef>
              <a:spcAft>
                <a:spcPts val="800"/>
              </a:spcAft>
              <a:buSzPts val="1000"/>
              <a:buFont typeface="Symbol" panose="05050102010706020507" pitchFamily="18" charset="2"/>
              <a:buChar char=""/>
              <a:tabLst>
                <a:tab pos="457200" algn="l"/>
              </a:tabLst>
            </a:pPr>
            <a:r>
              <a:rPr lang="en-US" sz="8000" dirty="0">
                <a:latin typeface="Arial" panose="020B0604020202020204" pitchFamily="34" charset="0"/>
                <a:ea typeface="Calibri" panose="020F0502020204030204" pitchFamily="34" charset="0"/>
                <a:cs typeface="Arial" panose="020B0604020202020204" pitchFamily="34" charset="0"/>
              </a:rPr>
              <a:t>Sustainable Development Goals integrate health and environmental priorities. </a:t>
            </a:r>
          </a:p>
          <a:p>
            <a:pPr marL="342900" marR="0" lvl="0" indent="-342900">
              <a:lnSpc>
                <a:spcPct val="160000"/>
              </a:lnSpc>
              <a:spcBef>
                <a:spcPts val="0"/>
              </a:spcBef>
              <a:spcAft>
                <a:spcPts val="800"/>
              </a:spcAft>
              <a:buSzPts val="1000"/>
              <a:buFont typeface="Symbol" panose="05050102010706020507" pitchFamily="18" charset="2"/>
              <a:buChar char=""/>
              <a:tabLst>
                <a:tab pos="457200" algn="l"/>
              </a:tabLst>
            </a:pPr>
            <a:r>
              <a:rPr lang="en-US" sz="8000" dirty="0">
                <a:latin typeface="Arial" panose="020B0604020202020204" pitchFamily="34" charset="0"/>
                <a:ea typeface="Calibri" panose="020F0502020204030204" pitchFamily="34" charset="0"/>
                <a:cs typeface="Arial" panose="020B0604020202020204" pitchFamily="34" charset="0"/>
              </a:rPr>
              <a:t>Holistic healthcare improves individual and population wellbeing</a:t>
            </a:r>
            <a:r>
              <a:rPr lang="en-US" dirty="0">
                <a:latin typeface="Arial" panose="020B0604020202020204" pitchFamily="34" charset="0"/>
                <a:ea typeface="Calibri" panose="020F050202020403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3319448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latin typeface="Arial" panose="020B0604020202020204" pitchFamily="34" charset="0"/>
                <a:cs typeface="Arial" panose="020B0604020202020204" pitchFamily="34" charset="0"/>
              </a:rPr>
              <a:t>Why Health, Wellbeing and Sustainable Development Matter</a:t>
            </a:r>
          </a:p>
        </p:txBody>
      </p:sp>
      <p:sp>
        <p:nvSpPr>
          <p:cNvPr id="3" name="Content Placeholder 2"/>
          <p:cNvSpPr>
            <a:spLocks noGrp="1"/>
          </p:cNvSpPr>
          <p:nvPr>
            <p:ph idx="1"/>
          </p:nvPr>
        </p:nvSpPr>
        <p:spPr>
          <a:xfrm>
            <a:off x="1484310" y="2316938"/>
            <a:ext cx="10018713" cy="4035735"/>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Chronic diseases require integrated long-term healthcare strategies.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Mental health increasingly influences healthcare policy priorities.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Climate change directly threatens global population health.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Sustainable healthcare improves future system resilience.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Prevention reduces healthcare costs and disease burden.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Whole-system collaboration improves population health outcomes. </a:t>
            </a:r>
          </a:p>
          <a:p>
            <a:pPr>
              <a:lnSpc>
                <a:spcPct val="150000"/>
              </a:lnSpc>
            </a:pPr>
            <a:r>
              <a:rPr lang="en-US" sz="2000" dirty="0">
                <a:latin typeface="Arial" panose="020B0604020202020204" pitchFamily="34" charset="0"/>
                <a:ea typeface="Calibri" panose="020F0502020204030204" pitchFamily="34" charset="0"/>
                <a:cs typeface="Arial" panose="020B0604020202020204" pitchFamily="34" charset="0"/>
              </a:rPr>
              <a:t>SDGs provide international guidance for health improvement</a:t>
            </a:r>
            <a:r>
              <a:rPr lang="en-US" sz="2000" dirty="0">
                <a:latin typeface="Calibri" panose="020F0502020204030204" pitchFamily="34" charset="0"/>
                <a:ea typeface="Calibri" panose="020F0502020204030204" pitchFamily="34" charset="0"/>
                <a:cs typeface="Times New Roman" panose="02020603050405020304" pitchFamily="18" charset="0"/>
              </a:rPr>
              <a:t>.</a:t>
            </a:r>
            <a:endParaRPr lang="en-US" sz="2000" dirty="0"/>
          </a:p>
        </p:txBody>
      </p:sp>
    </p:spTree>
    <p:extLst>
      <p:ext uri="{BB962C8B-B14F-4D97-AF65-F5344CB8AC3E}">
        <p14:creationId xmlns:p14="http://schemas.microsoft.com/office/powerpoint/2010/main" val="422100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383632"/>
          </a:xfrm>
        </p:spPr>
        <p:txBody>
          <a:bodyPr>
            <a:normAutofit/>
          </a:bodyPr>
          <a:lstStyle/>
          <a:p>
            <a:pPr algn="ctr"/>
            <a:r>
              <a:rPr lang="en-US" sz="3200" b="1" dirty="0">
                <a:latin typeface="Arial" panose="020B0604020202020204" pitchFamily="34" charset="0"/>
                <a:cs typeface="Arial" panose="020B0604020202020204" pitchFamily="34" charset="0"/>
              </a:rPr>
              <a:t>Integration of Health and Wellbeing Approaches</a:t>
            </a:r>
          </a:p>
        </p:txBody>
      </p:sp>
      <p:sp>
        <p:nvSpPr>
          <p:cNvPr id="3" name="Content Placeholder 2"/>
          <p:cNvSpPr>
            <a:spLocks noGrp="1"/>
          </p:cNvSpPr>
          <p:nvPr>
            <p:ph idx="1"/>
          </p:nvPr>
        </p:nvSpPr>
        <p:spPr>
          <a:xfrm>
            <a:off x="1484310" y="1870051"/>
            <a:ext cx="10018713" cy="4668253"/>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Holistic care addresses physical, psychological and social needs.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Integrated services improve continuity across healthcare settings.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Person-</a:t>
            </a:r>
            <a:r>
              <a:rPr lang="en-US" sz="2000" dirty="0" err="1">
                <a:latin typeface="Arial" panose="020B0604020202020204" pitchFamily="34" charset="0"/>
                <a:ea typeface="Calibri" panose="020F0502020204030204" pitchFamily="34" charset="0"/>
                <a:cs typeface="Arial" panose="020B0604020202020204" pitchFamily="34" charset="0"/>
              </a:rPr>
              <a:t>centred</a:t>
            </a:r>
            <a:r>
              <a:rPr lang="en-US" sz="2000" dirty="0">
                <a:latin typeface="Arial" panose="020B0604020202020204" pitchFamily="34" charset="0"/>
                <a:ea typeface="Calibri" panose="020F0502020204030204" pitchFamily="34" charset="0"/>
                <a:cs typeface="Arial" panose="020B0604020202020204" pitchFamily="34" charset="0"/>
              </a:rPr>
              <a:t> care promotes shared clinical decision-making.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Multidisciplinary teams coordinate comprehensive patient management.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Prevention and early intervention reduce disease progression.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Digital health strengthens communication and care coordination. </a:t>
            </a:r>
          </a:p>
          <a:p>
            <a:pPr>
              <a:lnSpc>
                <a:spcPct val="150000"/>
              </a:lnSpc>
            </a:pPr>
            <a:r>
              <a:rPr lang="en-US" sz="2000" dirty="0">
                <a:latin typeface="Arial" panose="020B0604020202020204" pitchFamily="34" charset="0"/>
                <a:ea typeface="Calibri" panose="020F0502020204030204" pitchFamily="34" charset="0"/>
                <a:cs typeface="Arial" panose="020B0604020202020204" pitchFamily="34" charset="0"/>
              </a:rPr>
              <a:t>Integrated approaches improve outcomes while reducing healthcare costs.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013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latin typeface="Arial" panose="020B0604020202020204" pitchFamily="34" charset="0"/>
                <a:cs typeface="Arial" panose="020B0604020202020204" pitchFamily="34" charset="0"/>
              </a:rPr>
              <a:t>Examples of Integrated Health and Wellbeing Approaches</a:t>
            </a:r>
          </a:p>
        </p:txBody>
      </p:sp>
      <p:sp>
        <p:nvSpPr>
          <p:cNvPr id="3" name="Content Placeholder 2"/>
          <p:cNvSpPr>
            <a:spLocks noGrp="1"/>
          </p:cNvSpPr>
          <p:nvPr>
            <p:ph idx="1"/>
          </p:nvPr>
        </p:nvSpPr>
        <p:spPr>
          <a:xfrm>
            <a:off x="1484310" y="2090057"/>
            <a:ext cx="10018713" cy="4620126"/>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WHO Health in All Policies strengthens cross-sector collaboration.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Integrated Care Systems coordinate services across England.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Community healthcare links medical and social support.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Telehealth expands healthcare access to underserved populations.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Lifestyle </a:t>
            </a:r>
            <a:r>
              <a:rPr lang="en-US" sz="2000" dirty="0" err="1">
                <a:latin typeface="Arial" panose="020B0604020202020204" pitchFamily="34" charset="0"/>
                <a:ea typeface="Calibri" panose="020F0502020204030204" pitchFamily="34" charset="0"/>
                <a:cs typeface="Arial" panose="020B0604020202020204" pitchFamily="34" charset="0"/>
              </a:rPr>
              <a:t>programmes</a:t>
            </a:r>
            <a:r>
              <a:rPr lang="en-US" sz="2000" dirty="0">
                <a:latin typeface="Arial" panose="020B0604020202020204" pitchFamily="34" charset="0"/>
                <a:ea typeface="Calibri" panose="020F0502020204030204" pitchFamily="34" charset="0"/>
                <a:cs typeface="Arial" panose="020B0604020202020204" pitchFamily="34" charset="0"/>
              </a:rPr>
              <a:t> reduce chronic disease risk factors.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Collaborative care improves management of mental illness.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Integration enhances healthcare quality, equity and sustainability.</a:t>
            </a:r>
            <a:r>
              <a:rPr lang="en-US" dirty="0">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1533059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335505"/>
          </a:xfrm>
        </p:spPr>
        <p:txBody>
          <a:bodyPr>
            <a:normAutofit/>
          </a:bodyPr>
          <a:lstStyle/>
          <a:p>
            <a:pPr algn="ctr"/>
            <a:r>
              <a:rPr lang="en-US" sz="3200" b="1" dirty="0">
                <a:latin typeface="Arial" panose="020B0604020202020204" pitchFamily="34" charset="0"/>
                <a:cs typeface="Arial" panose="020B0604020202020204" pitchFamily="34" charset="0"/>
              </a:rPr>
              <a:t>Theoretical Perspective: The Biopsychosocial Model</a:t>
            </a:r>
          </a:p>
        </p:txBody>
      </p:sp>
      <p:sp>
        <p:nvSpPr>
          <p:cNvPr id="3" name="Content Placeholder 2"/>
          <p:cNvSpPr>
            <a:spLocks noGrp="1"/>
          </p:cNvSpPr>
          <p:nvPr>
            <p:ph idx="1"/>
          </p:nvPr>
        </p:nvSpPr>
        <p:spPr>
          <a:xfrm>
            <a:off x="1484310" y="1890678"/>
            <a:ext cx="10018713" cy="4468872"/>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Biological factors influence disease development and recovery.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Psychological factors affect </a:t>
            </a:r>
            <a:r>
              <a:rPr lang="en-US" sz="2000" dirty="0" err="1">
                <a:latin typeface="Arial" panose="020B0604020202020204" pitchFamily="34" charset="0"/>
                <a:ea typeface="Calibri" panose="020F0502020204030204" pitchFamily="34" charset="0"/>
                <a:cs typeface="Arial" panose="020B0604020202020204" pitchFamily="34" charset="0"/>
              </a:rPr>
              <a:t>behaviours</a:t>
            </a:r>
            <a:r>
              <a:rPr lang="en-US" sz="2000" dirty="0">
                <a:latin typeface="Arial" panose="020B0604020202020204" pitchFamily="34" charset="0"/>
                <a:ea typeface="Calibri" panose="020F0502020204030204" pitchFamily="34" charset="0"/>
                <a:cs typeface="Arial" panose="020B0604020202020204" pitchFamily="34" charset="0"/>
              </a:rPr>
              <a:t> and treatment adherence.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Social determinants shape lifelong health opportunities.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Health outcomes result from interacting multidimensional influences.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Holistic assessment improves diagnosis and intervention planning.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Person-</a:t>
            </a:r>
            <a:r>
              <a:rPr lang="en-US" sz="2000" dirty="0" err="1">
                <a:latin typeface="Arial" panose="020B0604020202020204" pitchFamily="34" charset="0"/>
                <a:ea typeface="Calibri" panose="020F0502020204030204" pitchFamily="34" charset="0"/>
                <a:cs typeface="Arial" panose="020B0604020202020204" pitchFamily="34" charset="0"/>
              </a:rPr>
              <a:t>centred</a:t>
            </a:r>
            <a:r>
              <a:rPr lang="en-US" sz="2000" dirty="0">
                <a:latin typeface="Arial" panose="020B0604020202020204" pitchFamily="34" charset="0"/>
                <a:ea typeface="Calibri" panose="020F0502020204030204" pitchFamily="34" charset="0"/>
                <a:cs typeface="Arial" panose="020B0604020202020204" pitchFamily="34" charset="0"/>
              </a:rPr>
              <a:t> practice supports comprehensive healthcare delivery.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Model informs integrated healthcare policies and services. </a:t>
            </a:r>
          </a:p>
          <a:p>
            <a:endParaRPr lang="en-US" dirty="0"/>
          </a:p>
        </p:txBody>
      </p:sp>
    </p:spTree>
    <p:extLst>
      <p:ext uri="{BB962C8B-B14F-4D97-AF65-F5344CB8AC3E}">
        <p14:creationId xmlns:p14="http://schemas.microsoft.com/office/powerpoint/2010/main" val="3353342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115499"/>
          </a:xfrm>
        </p:spPr>
        <p:txBody>
          <a:bodyPr>
            <a:normAutofit/>
          </a:bodyPr>
          <a:lstStyle/>
          <a:p>
            <a:pPr algn="ctr"/>
            <a:r>
              <a:rPr lang="en-US" sz="3200" b="1" dirty="0">
                <a:latin typeface="Arial" panose="020B0604020202020204" pitchFamily="34" charset="0"/>
                <a:cs typeface="Arial" panose="020B0604020202020204" pitchFamily="34" charset="0"/>
              </a:rPr>
              <a:t>Strengths and Limitations of the Biopsychosocial Model</a:t>
            </a:r>
          </a:p>
        </p:txBody>
      </p:sp>
      <p:sp>
        <p:nvSpPr>
          <p:cNvPr id="3" name="Content Placeholder 2"/>
          <p:cNvSpPr>
            <a:spLocks noGrp="1"/>
          </p:cNvSpPr>
          <p:nvPr>
            <p:ph idx="1"/>
          </p:nvPr>
        </p:nvSpPr>
        <p:spPr>
          <a:xfrm>
            <a:off x="1484310" y="1897552"/>
            <a:ext cx="10018713" cy="4269491"/>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Promotes holistic understanding of patient health needs.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Supports multidisciplinary collaboration across healthcare professions.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Encourages </a:t>
            </a:r>
            <a:r>
              <a:rPr lang="en-US" sz="2000" dirty="0" err="1">
                <a:latin typeface="Arial" panose="020B0604020202020204" pitchFamily="34" charset="0"/>
                <a:ea typeface="Calibri" panose="020F0502020204030204" pitchFamily="34" charset="0"/>
                <a:cs typeface="Arial" panose="020B0604020202020204" pitchFamily="34" charset="0"/>
              </a:rPr>
              <a:t>personalised</a:t>
            </a:r>
            <a:r>
              <a:rPr lang="en-US" sz="2000" dirty="0">
                <a:latin typeface="Arial" panose="020B0604020202020204" pitchFamily="34" charset="0"/>
                <a:ea typeface="Calibri" panose="020F0502020204030204" pitchFamily="34" charset="0"/>
                <a:cs typeface="Arial" panose="020B0604020202020204" pitchFamily="34" charset="0"/>
              </a:rPr>
              <a:t> treatment and shared decision-making.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Improves prevention through addressing social determinants.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Complex implementation requires substantial </a:t>
            </a:r>
            <a:r>
              <a:rPr lang="en-US" sz="2000" dirty="0" err="1">
                <a:latin typeface="Arial" panose="020B0604020202020204" pitchFamily="34" charset="0"/>
                <a:ea typeface="Calibri" panose="020F0502020204030204" pitchFamily="34" charset="0"/>
                <a:cs typeface="Arial" panose="020B0604020202020204" pitchFamily="34" charset="0"/>
              </a:rPr>
              <a:t>organisational</a:t>
            </a:r>
            <a:r>
              <a:rPr lang="en-US" sz="2000" dirty="0">
                <a:latin typeface="Arial" panose="020B0604020202020204" pitchFamily="34" charset="0"/>
                <a:ea typeface="Calibri" panose="020F0502020204030204" pitchFamily="34" charset="0"/>
                <a:cs typeface="Arial" panose="020B0604020202020204" pitchFamily="34" charset="0"/>
              </a:rPr>
              <a:t> resources.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Measuring psychosocial influences remains methodologically challenging.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Effectiveness depends on coordinated interdisciplinary healthcare delivery. </a:t>
            </a:r>
          </a:p>
          <a:p>
            <a:endParaRPr lang="en-US" dirty="0"/>
          </a:p>
        </p:txBody>
      </p:sp>
    </p:spTree>
    <p:extLst>
      <p:ext uri="{BB962C8B-B14F-4D97-AF65-F5344CB8AC3E}">
        <p14:creationId xmlns:p14="http://schemas.microsoft.com/office/powerpoint/2010/main" val="2227043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684" y="575798"/>
            <a:ext cx="10018713" cy="1087998"/>
          </a:xfrm>
        </p:spPr>
        <p:txBody>
          <a:bodyPr>
            <a:normAutofit/>
          </a:bodyPr>
          <a:lstStyle/>
          <a:p>
            <a:pPr algn="ctr"/>
            <a:r>
              <a:rPr lang="en-US" sz="3200" b="1" dirty="0">
                <a:latin typeface="Arial" panose="020B0604020202020204" pitchFamily="34" charset="0"/>
                <a:cs typeface="Arial" panose="020B0604020202020204" pitchFamily="34" charset="0"/>
              </a:rPr>
              <a:t>Policy and Governance</a:t>
            </a:r>
          </a:p>
        </p:txBody>
      </p:sp>
      <p:sp>
        <p:nvSpPr>
          <p:cNvPr id="3" name="Content Placeholder 2"/>
          <p:cNvSpPr>
            <a:spLocks noGrp="1"/>
          </p:cNvSpPr>
          <p:nvPr>
            <p:ph idx="1"/>
          </p:nvPr>
        </p:nvSpPr>
        <p:spPr>
          <a:xfrm>
            <a:off x="1484310" y="1581293"/>
            <a:ext cx="10018713" cy="4482623"/>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Health policies promote prevention and population wellbeing.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Universal Health Coverage strengthens equitable healthcare delivery.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Health in All Policies supports </a:t>
            </a:r>
            <a:r>
              <a:rPr lang="en-US" sz="2000" dirty="0" err="1">
                <a:latin typeface="Arial" panose="020B0604020202020204" pitchFamily="34" charset="0"/>
                <a:ea typeface="Calibri" panose="020F0502020204030204" pitchFamily="34" charset="0"/>
                <a:cs typeface="Arial" panose="020B0604020202020204" pitchFamily="34" charset="0"/>
              </a:rPr>
              <a:t>multisectoral</a:t>
            </a:r>
            <a:r>
              <a:rPr lang="en-US" sz="2000" dirty="0">
                <a:latin typeface="Arial" panose="020B0604020202020204" pitchFamily="34" charset="0"/>
                <a:ea typeface="Calibri" panose="020F0502020204030204" pitchFamily="34" charset="0"/>
                <a:cs typeface="Arial" panose="020B0604020202020204" pitchFamily="34" charset="0"/>
              </a:rPr>
              <a:t> collaboration.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NHS Integrated Care Systems improve coordinated governance.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Climate-resilient policies protect future population health.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Funding constraints challenge integrated service implementation.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Strong governance improves accountability, quality and sustainability</a:t>
            </a:r>
            <a:r>
              <a:rPr lang="en-US" dirty="0">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1603874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163626"/>
          </a:xfrm>
        </p:spPr>
        <p:txBody>
          <a:bodyPr>
            <a:normAutofit/>
          </a:bodyPr>
          <a:lstStyle/>
          <a:p>
            <a:pPr algn="ctr"/>
            <a:r>
              <a:rPr lang="en-US" sz="3200" b="1" dirty="0">
                <a:latin typeface="Arial" panose="020B0604020202020204" pitchFamily="34" charset="0"/>
                <a:cs typeface="Arial" panose="020B0604020202020204" pitchFamily="34" charset="0"/>
              </a:rPr>
              <a:t>Service Delivery</a:t>
            </a:r>
          </a:p>
        </p:txBody>
      </p:sp>
      <p:sp>
        <p:nvSpPr>
          <p:cNvPr id="3" name="Content Placeholder 2"/>
          <p:cNvSpPr>
            <a:spLocks noGrp="1"/>
          </p:cNvSpPr>
          <p:nvPr>
            <p:ph idx="1"/>
          </p:nvPr>
        </p:nvSpPr>
        <p:spPr>
          <a:xfrm>
            <a:off x="1484310" y="1615669"/>
            <a:ext cx="10018713" cy="4379495"/>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Integrated services provide coordinated patient-</a:t>
            </a:r>
            <a:r>
              <a:rPr lang="en-US" sz="2000" dirty="0" err="1">
                <a:latin typeface="Arial" panose="020B0604020202020204" pitchFamily="34" charset="0"/>
                <a:ea typeface="Calibri" panose="020F0502020204030204" pitchFamily="34" charset="0"/>
                <a:cs typeface="Arial" panose="020B0604020202020204" pitchFamily="34" charset="0"/>
              </a:rPr>
              <a:t>centred</a:t>
            </a:r>
            <a:r>
              <a:rPr lang="en-US" sz="2000" dirty="0">
                <a:latin typeface="Arial" panose="020B0604020202020204" pitchFamily="34" charset="0"/>
                <a:ea typeface="Calibri" panose="020F0502020204030204" pitchFamily="34" charset="0"/>
                <a:cs typeface="Arial" panose="020B0604020202020204" pitchFamily="34" charset="0"/>
              </a:rPr>
              <a:t> healthcare.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Telehealth improves access for remote populations.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Multidisciplinary teams enhance continuity of patient care.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Community services reduce avoidable hospital admissions.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Digital health supports efficient information sharing.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Preventive services improve long-term population health outcomes.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Sustainable service delivery </a:t>
            </a:r>
            <a:r>
              <a:rPr lang="en-US" sz="2000" dirty="0" err="1">
                <a:latin typeface="Arial" panose="020B0604020202020204" pitchFamily="34" charset="0"/>
                <a:ea typeface="Calibri" panose="020F0502020204030204" pitchFamily="34" charset="0"/>
                <a:cs typeface="Arial" panose="020B0604020202020204" pitchFamily="34" charset="0"/>
              </a:rPr>
              <a:t>maximises</a:t>
            </a:r>
            <a:r>
              <a:rPr lang="en-US" sz="2000" dirty="0">
                <a:latin typeface="Arial" panose="020B0604020202020204" pitchFamily="34" charset="0"/>
                <a:ea typeface="Calibri" panose="020F0502020204030204" pitchFamily="34" charset="0"/>
                <a:cs typeface="Arial" panose="020B0604020202020204" pitchFamily="34" charset="0"/>
              </a:rPr>
              <a:t> healthcare resource efficiency. </a:t>
            </a:r>
          </a:p>
          <a:p>
            <a:endParaRPr lang="en-US" dirty="0"/>
          </a:p>
        </p:txBody>
      </p:sp>
    </p:spTree>
    <p:extLst>
      <p:ext uri="{BB962C8B-B14F-4D97-AF65-F5344CB8AC3E}">
        <p14:creationId xmlns:p14="http://schemas.microsoft.com/office/powerpoint/2010/main" val="2894943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287379"/>
          </a:xfrm>
        </p:spPr>
        <p:txBody>
          <a:bodyPr>
            <a:normAutofit/>
          </a:bodyPr>
          <a:lstStyle/>
          <a:p>
            <a:pPr algn="ctr"/>
            <a:r>
              <a:rPr lang="en-US" sz="3200" b="1" dirty="0">
                <a:latin typeface="Arial" panose="020B0604020202020204" pitchFamily="34" charset="0"/>
                <a:cs typeface="Arial" panose="020B0604020202020204" pitchFamily="34" charset="0"/>
              </a:rPr>
              <a:t>Public Health Initiatives</a:t>
            </a:r>
          </a:p>
        </p:txBody>
      </p:sp>
      <p:sp>
        <p:nvSpPr>
          <p:cNvPr id="3" name="Content Placeholder 2"/>
          <p:cNvSpPr>
            <a:spLocks noGrp="1"/>
          </p:cNvSpPr>
          <p:nvPr>
            <p:ph idx="1"/>
          </p:nvPr>
        </p:nvSpPr>
        <p:spPr>
          <a:xfrm>
            <a:off x="1484310" y="1691297"/>
            <a:ext cx="10018713" cy="4099904"/>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Health promotion encourages healthy lifestyle </a:t>
            </a:r>
            <a:r>
              <a:rPr lang="en-US" sz="2000" dirty="0" err="1">
                <a:latin typeface="Arial" panose="020B0604020202020204" pitchFamily="34" charset="0"/>
                <a:ea typeface="Calibri" panose="020F0502020204030204" pitchFamily="34" charset="0"/>
                <a:cs typeface="Arial" panose="020B0604020202020204" pitchFamily="34" charset="0"/>
              </a:rPr>
              <a:t>behaviours</a:t>
            </a:r>
            <a:r>
              <a:rPr lang="en-US" sz="2000" dirty="0">
                <a:latin typeface="Arial" panose="020B0604020202020204" pitchFamily="34" charset="0"/>
                <a:ea typeface="Calibri" panose="020F0502020204030204" pitchFamily="34" charset="0"/>
                <a:cs typeface="Arial" panose="020B0604020202020204" pitchFamily="34" charset="0"/>
              </a:rPr>
              <a:t>.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Vaccination </a:t>
            </a:r>
            <a:r>
              <a:rPr lang="en-US" sz="2000" dirty="0" err="1">
                <a:latin typeface="Arial" panose="020B0604020202020204" pitchFamily="34" charset="0"/>
                <a:ea typeface="Calibri" panose="020F0502020204030204" pitchFamily="34" charset="0"/>
                <a:cs typeface="Arial" panose="020B0604020202020204" pitchFamily="34" charset="0"/>
              </a:rPr>
              <a:t>programmes</a:t>
            </a:r>
            <a:r>
              <a:rPr lang="en-US" sz="2000" dirty="0">
                <a:latin typeface="Arial" panose="020B0604020202020204" pitchFamily="34" charset="0"/>
                <a:ea typeface="Calibri" panose="020F0502020204030204" pitchFamily="34" charset="0"/>
                <a:cs typeface="Arial" panose="020B0604020202020204" pitchFamily="34" charset="0"/>
              </a:rPr>
              <a:t> prevent communicable disease outbreaks.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Tobacco control reduces preventable chronic disease burden.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Mental health campaigns reduce stigma and improve awareness.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Environmental initiatives support healthier living conditions.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Community engagement strengthens disease prevention strategies. </a:t>
            </a:r>
          </a:p>
          <a:p>
            <a:pPr>
              <a:lnSpc>
                <a:spcPct val="150000"/>
              </a:lnSpc>
            </a:pPr>
            <a:r>
              <a:rPr lang="en-US" sz="2000" dirty="0">
                <a:latin typeface="Arial" panose="020B0604020202020204" pitchFamily="34" charset="0"/>
                <a:ea typeface="Calibri" panose="020F0502020204030204" pitchFamily="34" charset="0"/>
                <a:cs typeface="Arial" panose="020B0604020202020204" pitchFamily="34" charset="0"/>
              </a:rPr>
              <a:t>Public health improves population wellbeing and sustainability.</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972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847367"/>
          </a:xfrm>
        </p:spPr>
        <p:txBody>
          <a:bodyPr>
            <a:normAutofit/>
          </a:bodyPr>
          <a:lstStyle/>
          <a:p>
            <a:pPr algn="ctr"/>
            <a:r>
              <a:rPr lang="en-US" sz="3200" b="1" dirty="0">
                <a:latin typeface="Arial" panose="020B0604020202020204" pitchFamily="34" charset="0"/>
                <a:cs typeface="Arial" panose="020B0604020202020204" pitchFamily="34" charset="0"/>
              </a:rPr>
              <a:t>Equity and Access</a:t>
            </a:r>
          </a:p>
        </p:txBody>
      </p:sp>
      <p:sp>
        <p:nvSpPr>
          <p:cNvPr id="3" name="Content Placeholder 2"/>
          <p:cNvSpPr>
            <a:spLocks noGrp="1"/>
          </p:cNvSpPr>
          <p:nvPr>
            <p:ph idx="1"/>
          </p:nvPr>
        </p:nvSpPr>
        <p:spPr>
          <a:xfrm>
            <a:off x="1484310" y="1533167"/>
            <a:ext cx="10018713" cy="4448247"/>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Health inequalities affect vulnerable population health outcomes.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Social determinants influence healthcare access and quality.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Universal healthcare promotes equitable access to services.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Targeted interventions address disadvantaged population needs.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Cultural competence improves healthcare effectiveness and inclusion.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Digital innovation must </a:t>
            </a:r>
            <a:r>
              <a:rPr lang="en-US" sz="2000" dirty="0" err="1">
                <a:latin typeface="Arial" panose="020B0604020202020204" pitchFamily="34" charset="0"/>
                <a:ea typeface="Calibri" panose="020F0502020204030204" pitchFamily="34" charset="0"/>
                <a:cs typeface="Arial" panose="020B0604020202020204" pitchFamily="34" charset="0"/>
              </a:rPr>
              <a:t>minimise</a:t>
            </a:r>
            <a:r>
              <a:rPr lang="en-US" sz="2000" dirty="0">
                <a:latin typeface="Arial" panose="020B0604020202020204" pitchFamily="34" charset="0"/>
                <a:ea typeface="Calibri" panose="020F0502020204030204" pitchFamily="34" charset="0"/>
                <a:cs typeface="Arial" panose="020B0604020202020204" pitchFamily="34" charset="0"/>
              </a:rPr>
              <a:t> technology-related inequalities.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Health equity strengthens sustainable population health outcomes. </a:t>
            </a:r>
          </a:p>
          <a:p>
            <a:endParaRPr lang="en-US" dirty="0"/>
          </a:p>
        </p:txBody>
      </p:sp>
    </p:spTree>
    <p:extLst>
      <p:ext uri="{BB962C8B-B14F-4D97-AF65-F5344CB8AC3E}">
        <p14:creationId xmlns:p14="http://schemas.microsoft.com/office/powerpoint/2010/main" val="3675478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019247"/>
          </a:xfrm>
        </p:spPr>
        <p:txBody>
          <a:bodyPr>
            <a:normAutofit/>
          </a:bodyPr>
          <a:lstStyle/>
          <a:p>
            <a:pPr algn="ctr"/>
            <a:r>
              <a:rPr lang="en-US" sz="3200"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1484310" y="1650045"/>
            <a:ext cx="10018713" cy="4406996"/>
          </a:xfrm>
        </p:spPr>
        <p:txBody>
          <a:bodyPr>
            <a:normAutofit/>
          </a:bodyPr>
          <a:lstStyle/>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Health, wellbeing and sustainability are fundamentally interconnected.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Integrated care improves patient and population outcomes.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Holistic models strengthen prevention and person-</a:t>
            </a:r>
            <a:r>
              <a:rPr lang="en-US" sz="2000" dirty="0" err="1">
                <a:latin typeface="Arial" panose="020B0604020202020204" pitchFamily="34" charset="0"/>
                <a:ea typeface="Calibri" panose="020F0502020204030204" pitchFamily="34" charset="0"/>
                <a:cs typeface="Arial" panose="020B0604020202020204" pitchFamily="34" charset="0"/>
              </a:rPr>
              <a:t>centred</a:t>
            </a:r>
            <a:r>
              <a:rPr lang="en-US" sz="2000" dirty="0">
                <a:latin typeface="Arial" panose="020B0604020202020204" pitchFamily="34" charset="0"/>
                <a:ea typeface="Calibri" panose="020F0502020204030204" pitchFamily="34" charset="0"/>
                <a:cs typeface="Arial" panose="020B0604020202020204" pitchFamily="34" charset="0"/>
              </a:rPr>
              <a:t> practice.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Effective governance supports sustainable healthcare transformation.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Public health initiatives reduce disease and health inequalities.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Equitable healthcare access promotes social justice and resilience. </a:t>
            </a:r>
          </a:p>
          <a:p>
            <a:pPr marL="342900" marR="0" lvl="0" indent="-342900">
              <a:lnSpc>
                <a:spcPct val="150000"/>
              </a:lnSpc>
              <a:spcBef>
                <a:spcPts val="0"/>
              </a:spcBef>
              <a:spcAft>
                <a:spcPts val="800"/>
              </a:spcAft>
              <a:buSzPts val="1000"/>
              <a:buFont typeface="Symbol" panose="05050102010706020507" pitchFamily="18" charset="2"/>
              <a:buChar char=""/>
              <a:tabLst>
                <a:tab pos="457200" algn="l"/>
              </a:tabLst>
            </a:pPr>
            <a:r>
              <a:rPr lang="en-US" sz="2000" dirty="0">
                <a:latin typeface="Arial" panose="020B0604020202020204" pitchFamily="34" charset="0"/>
                <a:ea typeface="Calibri" panose="020F0502020204030204" pitchFamily="34" charset="0"/>
                <a:cs typeface="Arial" panose="020B0604020202020204" pitchFamily="34" charset="0"/>
              </a:rPr>
              <a:t>Sustainable healthcare secures healthier future generations. </a:t>
            </a:r>
          </a:p>
          <a:p>
            <a:pPr marL="0" indent="0">
              <a:buNone/>
            </a:pPr>
            <a:endParaRPr lang="en-US" dirty="0"/>
          </a:p>
        </p:txBody>
      </p:sp>
    </p:spTree>
    <p:extLst>
      <p:ext uri="{BB962C8B-B14F-4D97-AF65-F5344CB8AC3E}">
        <p14:creationId xmlns:p14="http://schemas.microsoft.com/office/powerpoint/2010/main" val="4162744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783771"/>
            <a:ext cx="10018713" cy="742520"/>
          </a:xfrm>
        </p:spPr>
        <p:txBody>
          <a:bodyPr>
            <a:normAutofit/>
          </a:bodyPr>
          <a:lstStyle/>
          <a:p>
            <a:pPr algn="ctr"/>
            <a:r>
              <a:rPr lang="en-US" sz="3200" b="1" dirty="0">
                <a:latin typeface="Arial" panose="020B0604020202020204" pitchFamily="34" charset="0"/>
                <a:cs typeface="Arial" panose="020B0604020202020204" pitchFamily="34" charset="0"/>
              </a:rPr>
              <a:t>References </a:t>
            </a:r>
          </a:p>
        </p:txBody>
      </p:sp>
      <p:sp>
        <p:nvSpPr>
          <p:cNvPr id="3" name="Content Placeholder 2"/>
          <p:cNvSpPr>
            <a:spLocks noGrp="1"/>
          </p:cNvSpPr>
          <p:nvPr>
            <p:ph idx="1"/>
          </p:nvPr>
        </p:nvSpPr>
        <p:spPr>
          <a:xfrm>
            <a:off x="1484310" y="1560667"/>
            <a:ext cx="10018713" cy="4455121"/>
          </a:xfrm>
        </p:spPr>
        <p:txBody>
          <a:bodyPr>
            <a:normAutofit fontScale="25000" lnSpcReduction="20000"/>
          </a:bodyPr>
          <a:lstStyle/>
          <a:p>
            <a:pPr>
              <a:lnSpc>
                <a:spcPct val="170000"/>
              </a:lnSpc>
              <a:spcBef>
                <a:spcPts val="0"/>
              </a:spcBef>
              <a:spcAft>
                <a:spcPts val="800"/>
              </a:spcAft>
            </a:pPr>
            <a:r>
              <a:rPr lang="en-GB" sz="4800" dirty="0" err="1">
                <a:latin typeface="Arial" panose="020B0604020202020204" pitchFamily="34" charset="0"/>
                <a:cs typeface="Arial" panose="020B0604020202020204" pitchFamily="34" charset="0"/>
              </a:rPr>
              <a:t>Alderwick</a:t>
            </a:r>
            <a:r>
              <a:rPr lang="en-GB" sz="4800" dirty="0">
                <a:latin typeface="Arial" panose="020B0604020202020204" pitchFamily="34" charset="0"/>
                <a:cs typeface="Arial" panose="020B0604020202020204" pitchFamily="34" charset="0"/>
              </a:rPr>
              <a:t>, H., Hutchings, A. and Mays, N. (2022) ‘</a:t>
            </a:r>
            <a:r>
              <a:rPr lang="en-GB" sz="4800" i="1" dirty="0">
                <a:latin typeface="Arial" panose="020B0604020202020204" pitchFamily="34" charset="0"/>
                <a:cs typeface="Arial" panose="020B0604020202020204" pitchFamily="34" charset="0"/>
              </a:rPr>
              <a:t>A Cure For Everything And Nothing? Local Partnerships For Improving Health in England</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BMJ</a:t>
            </a:r>
            <a:r>
              <a:rPr lang="en-GB" sz="4800" dirty="0">
                <a:latin typeface="Arial" panose="020B0604020202020204" pitchFamily="34" charset="0"/>
                <a:cs typeface="Arial" panose="020B0604020202020204" pitchFamily="34" charset="0"/>
              </a:rPr>
              <a:t>, 378. doi:10.1136/bmj-2022-070910. </a:t>
            </a:r>
            <a:endParaRPr lang="en-US" sz="4800" dirty="0">
              <a:latin typeface="Arial" panose="020B0604020202020204" pitchFamily="34" charset="0"/>
              <a:ea typeface="Calibri" panose="020F0502020204030204" pitchFamily="34" charset="0"/>
              <a:cs typeface="Arial" panose="020B0604020202020204" pitchFamily="34" charset="0"/>
            </a:endParaRPr>
          </a:p>
          <a:p>
            <a:pPr>
              <a:lnSpc>
                <a:spcPct val="170000"/>
              </a:lnSpc>
              <a:spcBef>
                <a:spcPts val="0"/>
              </a:spcBef>
              <a:spcAft>
                <a:spcPts val="800"/>
              </a:spcAft>
            </a:pPr>
            <a:r>
              <a:rPr lang="en-US" sz="4800" dirty="0">
                <a:latin typeface="Arial" panose="020B0604020202020204" pitchFamily="34" charset="0"/>
                <a:ea typeface="Calibri" panose="020F0502020204030204" pitchFamily="34" charset="0"/>
                <a:cs typeface="Arial" panose="020B0604020202020204" pitchFamily="34" charset="0"/>
              </a:rPr>
              <a:t>NHS England (2024) </a:t>
            </a:r>
            <a:r>
              <a:rPr lang="en-US" sz="4800" i="1" dirty="0">
                <a:latin typeface="Arial" panose="020B0604020202020204" pitchFamily="34" charset="0"/>
                <a:ea typeface="Calibri" panose="020F0502020204030204" pitchFamily="34" charset="0"/>
                <a:cs typeface="Arial" panose="020B0604020202020204" pitchFamily="34" charset="0"/>
              </a:rPr>
              <a:t>Integrated Care Systems: Guidance</a:t>
            </a:r>
            <a:r>
              <a:rPr lang="en-US" sz="4800" dirty="0">
                <a:latin typeface="Arial" panose="020B0604020202020204" pitchFamily="34" charset="0"/>
                <a:ea typeface="Calibri" panose="020F0502020204030204" pitchFamily="34" charset="0"/>
                <a:cs typeface="Arial" panose="020B0604020202020204" pitchFamily="34" charset="0"/>
              </a:rPr>
              <a:t>. Available at: https://www.england.nhs.uk/publication/integrated-care-systems-guidance</a:t>
            </a:r>
            <a:r>
              <a:rPr lang="en-US" sz="4800" u="sng" dirty="0">
                <a:latin typeface="Arial" panose="020B0604020202020204" pitchFamily="34" charset="0"/>
                <a:ea typeface="Calibri" panose="020F0502020204030204" pitchFamily="34" charset="0"/>
                <a:cs typeface="Arial" panose="020B0604020202020204" pitchFamily="34" charset="0"/>
              </a:rPr>
              <a:t>/</a:t>
            </a:r>
            <a:r>
              <a:rPr lang="en-US" sz="4800" dirty="0">
                <a:latin typeface="Arial" panose="020B0604020202020204" pitchFamily="34" charset="0"/>
                <a:ea typeface="Calibri" panose="020F0502020204030204" pitchFamily="34" charset="0"/>
                <a:cs typeface="Arial" panose="020B0604020202020204" pitchFamily="34" charset="0"/>
              </a:rPr>
              <a:t> (Accessed: 13 July 2026).</a:t>
            </a:r>
          </a:p>
          <a:p>
            <a:pPr>
              <a:lnSpc>
                <a:spcPct val="170000"/>
              </a:lnSpc>
              <a:spcBef>
                <a:spcPts val="0"/>
              </a:spcBef>
              <a:spcAft>
                <a:spcPts val="800"/>
              </a:spcAft>
            </a:pPr>
            <a:r>
              <a:rPr lang="en-GB" sz="4800" i="1" dirty="0">
                <a:latin typeface="Arial" panose="020B0604020202020204" pitchFamily="34" charset="0"/>
                <a:cs typeface="Arial" panose="020B0604020202020204" pitchFamily="34" charset="0"/>
              </a:rPr>
              <a:t>NHS England (2025) Health Inequalities and equality legal duties: A reference document for NHS commissioners and providers</a:t>
            </a:r>
            <a:r>
              <a:rPr lang="en-GB" sz="4800" dirty="0">
                <a:latin typeface="Arial" panose="020B0604020202020204" pitchFamily="34" charset="0"/>
                <a:cs typeface="Arial" panose="020B0604020202020204" pitchFamily="34" charset="0"/>
              </a:rPr>
              <a:t>. Available at: https://www.england.nhs.uk/long-read/health-inequalities-equality-legal-duties/ (Accessed: 13 July 2026). </a:t>
            </a:r>
            <a:endParaRPr lang="en-US" sz="4800" dirty="0">
              <a:latin typeface="Arial" panose="020B0604020202020204" pitchFamily="34" charset="0"/>
              <a:ea typeface="Calibri" panose="020F0502020204030204" pitchFamily="34" charset="0"/>
              <a:cs typeface="Arial" panose="020B0604020202020204" pitchFamily="34" charset="0"/>
            </a:endParaRPr>
          </a:p>
          <a:p>
            <a:pPr>
              <a:lnSpc>
                <a:spcPct val="170000"/>
              </a:lnSpc>
              <a:spcBef>
                <a:spcPts val="0"/>
              </a:spcBef>
              <a:spcAft>
                <a:spcPts val="800"/>
              </a:spcAft>
            </a:pPr>
            <a:r>
              <a:rPr lang="en-US" sz="4800" dirty="0" err="1">
                <a:latin typeface="Arial" panose="020B0604020202020204" pitchFamily="34" charset="0"/>
                <a:ea typeface="Calibri" panose="020F0502020204030204" pitchFamily="34" charset="0"/>
                <a:cs typeface="Arial" panose="020B0604020202020204" pitchFamily="34" charset="0"/>
              </a:rPr>
              <a:t>Organisation</a:t>
            </a:r>
            <a:r>
              <a:rPr lang="en-US" sz="4800" dirty="0">
                <a:latin typeface="Arial" panose="020B0604020202020204" pitchFamily="34" charset="0"/>
                <a:ea typeface="Calibri" panose="020F0502020204030204" pitchFamily="34" charset="0"/>
                <a:cs typeface="Arial" panose="020B0604020202020204" pitchFamily="34" charset="0"/>
              </a:rPr>
              <a:t> for Economic Co-operation and Development (OECD) (2023) </a:t>
            </a:r>
            <a:r>
              <a:rPr lang="en-US" sz="4800" i="1" dirty="0">
                <a:latin typeface="Arial" panose="020B0604020202020204" pitchFamily="34" charset="0"/>
                <a:ea typeface="Calibri" panose="020F0502020204030204" pitchFamily="34" charset="0"/>
                <a:cs typeface="Arial" panose="020B0604020202020204" pitchFamily="34" charset="0"/>
              </a:rPr>
              <a:t>Health at a Glance 2023: OECD Indicators</a:t>
            </a:r>
            <a:r>
              <a:rPr lang="en-US" sz="4800" dirty="0">
                <a:latin typeface="Arial" panose="020B0604020202020204" pitchFamily="34" charset="0"/>
                <a:ea typeface="Calibri" panose="020F0502020204030204" pitchFamily="34" charset="0"/>
                <a:cs typeface="Arial" panose="020B0604020202020204" pitchFamily="34" charset="0"/>
              </a:rPr>
              <a:t>. Paris: OECD Publishing. </a:t>
            </a:r>
            <a:r>
              <a:rPr lang="en-GB" sz="4800" i="1"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 Available at: https://www.oecd.org/en/publications/2023/11/health-at-a-glance-2023_e04f8239/full-report/reader-s-guide_2b1bc7cc.html (Accessed: 21 July 2026). </a:t>
            </a:r>
          </a:p>
          <a:p>
            <a:pPr>
              <a:lnSpc>
                <a:spcPct val="170000"/>
              </a:lnSpc>
            </a:pPr>
            <a:r>
              <a:rPr lang="en-GB" sz="4800" dirty="0">
                <a:latin typeface="Arial" panose="020B0604020202020204" pitchFamily="34" charset="0"/>
                <a:cs typeface="Arial" panose="020B0604020202020204" pitchFamily="34" charset="0"/>
              </a:rPr>
              <a:t>Romanello M, Napoli C, Green C et al. (2023) </a:t>
            </a:r>
            <a:r>
              <a:rPr lang="en-GB" sz="4800" i="1" dirty="0">
                <a:latin typeface="Arial" panose="020B0604020202020204" pitchFamily="34" charset="0"/>
                <a:cs typeface="Arial" panose="020B0604020202020204" pitchFamily="34" charset="0"/>
              </a:rPr>
              <a:t>The 2023 Report Of The Lancet Countdown On Health And Climate Change: The Imperative For A Health-centred Response In A World Facing Irreversible Harms</a:t>
            </a:r>
            <a:r>
              <a:rPr lang="en-GB" sz="4800" dirty="0">
                <a:latin typeface="Arial" panose="020B0604020202020204" pitchFamily="34" charset="0"/>
                <a:cs typeface="Arial" panose="020B0604020202020204" pitchFamily="34" charset="0"/>
              </a:rPr>
              <a:t>. The Lancet, 2023; 402, 2346-2394. Available at: https://www.thelancet.com/journals/lancet/article/PIIS0140-6736(23)01859-7/abstract (Accessed: 21 July 2026). </a:t>
            </a:r>
            <a:endParaRPr lang="en-US" sz="48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57826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1B476-731C-0EDA-74E6-97FA92C77374}"/>
              </a:ext>
            </a:extLst>
          </p:cNvPr>
          <p:cNvSpPr>
            <a:spLocks noGrp="1"/>
          </p:cNvSpPr>
          <p:nvPr>
            <p:ph type="title"/>
          </p:nvPr>
        </p:nvSpPr>
        <p:spPr>
          <a:xfrm>
            <a:off x="1683691" y="1491915"/>
            <a:ext cx="10018713" cy="715019"/>
          </a:xfrm>
        </p:spPr>
        <p:txBody>
          <a:bodyPr>
            <a:normAutofit/>
          </a:bodyPr>
          <a:lstStyle/>
          <a:p>
            <a:r>
              <a:rPr lang="en-GB" sz="3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115157E-FADC-58DF-89CF-706DC9BC5678}"/>
              </a:ext>
            </a:extLst>
          </p:cNvPr>
          <p:cNvSpPr>
            <a:spLocks noGrp="1"/>
          </p:cNvSpPr>
          <p:nvPr>
            <p:ph idx="1"/>
          </p:nvPr>
        </p:nvSpPr>
        <p:spPr>
          <a:xfrm>
            <a:off x="1478166" y="2440692"/>
            <a:ext cx="10024858" cy="3808854"/>
          </a:xfrm>
        </p:spPr>
        <p:txBody>
          <a:bodyPr>
            <a:normAutofit fontScale="25000" lnSpcReduction="20000"/>
          </a:bodyPr>
          <a:lstStyle/>
          <a:p>
            <a:pPr marL="0">
              <a:lnSpc>
                <a:spcPct val="107000"/>
              </a:lnSpc>
              <a:spcBef>
                <a:spcPts val="0"/>
              </a:spcBef>
              <a:spcAft>
                <a:spcPts val="800"/>
              </a:spcAft>
            </a:pPr>
            <a:endParaRPr lang="en-GB" dirty="0">
              <a:solidFill>
                <a:srgbClr val="00B050"/>
              </a:solidFill>
            </a:endParaRPr>
          </a:p>
          <a:p>
            <a:pPr marL="0">
              <a:lnSpc>
                <a:spcPct val="107000"/>
              </a:lnSpc>
              <a:spcBef>
                <a:spcPts val="0"/>
              </a:spcBef>
              <a:spcAft>
                <a:spcPts val="800"/>
              </a:spcAft>
            </a:pPr>
            <a:endParaRPr lang="en-GB" dirty="0">
              <a:solidFill>
                <a:srgbClr val="00B050"/>
              </a:solidFill>
            </a:endParaRPr>
          </a:p>
          <a:p>
            <a:pPr marL="0">
              <a:lnSpc>
                <a:spcPct val="107000"/>
              </a:lnSpc>
              <a:spcBef>
                <a:spcPts val="0"/>
              </a:spcBef>
              <a:spcAft>
                <a:spcPts val="800"/>
              </a:spcAft>
            </a:pPr>
            <a:endParaRPr lang="en-GB" dirty="0">
              <a:solidFill>
                <a:srgbClr val="00B050"/>
              </a:solidFill>
            </a:endParaRPr>
          </a:p>
          <a:p>
            <a:pPr marL="0">
              <a:lnSpc>
                <a:spcPct val="107000"/>
              </a:lnSpc>
              <a:spcBef>
                <a:spcPts val="0"/>
              </a:spcBef>
              <a:spcAft>
                <a:spcPts val="800"/>
              </a:spcAft>
            </a:pPr>
            <a:endParaRPr lang="en-GB" dirty="0">
              <a:solidFill>
                <a:srgbClr val="00B050"/>
              </a:solidFill>
            </a:endParaRPr>
          </a:p>
          <a:p>
            <a:pPr marL="0">
              <a:lnSpc>
                <a:spcPct val="107000"/>
              </a:lnSpc>
              <a:spcBef>
                <a:spcPts val="0"/>
              </a:spcBef>
              <a:spcAft>
                <a:spcPts val="800"/>
              </a:spcAft>
            </a:pPr>
            <a:endParaRPr lang="en-GB" dirty="0">
              <a:solidFill>
                <a:srgbClr val="00B050"/>
              </a:solidFill>
            </a:endParaRPr>
          </a:p>
          <a:p>
            <a:pPr>
              <a:lnSpc>
                <a:spcPct val="170000"/>
              </a:lnSpc>
              <a:spcBef>
                <a:spcPts val="0"/>
              </a:spcBef>
              <a:spcAft>
                <a:spcPts val="800"/>
              </a:spcAft>
            </a:pPr>
            <a:r>
              <a:rPr lang="en-US" sz="4800" dirty="0">
                <a:latin typeface="Arial" panose="020B0604020202020204" pitchFamily="34" charset="0"/>
                <a:ea typeface="Calibri" panose="020F0502020204030204" pitchFamily="34" charset="0"/>
                <a:cs typeface="Arial" panose="020B0604020202020204" pitchFamily="34" charset="0"/>
              </a:rPr>
              <a:t>United Nations (2024)</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The Sustainable Development Goals Report 2024</a:t>
            </a:r>
            <a:r>
              <a:rPr lang="en-GB" sz="4800" dirty="0">
                <a:latin typeface="Arial" panose="020B0604020202020204" pitchFamily="34" charset="0"/>
                <a:cs typeface="Arial" panose="020B0604020202020204" pitchFamily="34" charset="0"/>
              </a:rPr>
              <a:t>. Available at: https://unstats.un.org/sdgs/report/2024/ (Accessed: 21 July 2026). </a:t>
            </a:r>
          </a:p>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WHO (2023) </a:t>
            </a:r>
            <a:r>
              <a:rPr lang="en-GB" sz="4800" i="1" dirty="0">
                <a:latin typeface="Arial" panose="020B0604020202020204" pitchFamily="34" charset="0"/>
                <a:cs typeface="Arial" panose="020B0604020202020204" pitchFamily="34" charset="0"/>
              </a:rPr>
              <a:t>World Health Statistics 2022 monitoring health for the SDGS</a:t>
            </a:r>
            <a:r>
              <a:rPr lang="en-GB" sz="4800" dirty="0">
                <a:latin typeface="Arial" panose="020B0604020202020204" pitchFamily="34" charset="0"/>
                <a:cs typeface="Arial" panose="020B0604020202020204" pitchFamily="34" charset="0"/>
              </a:rPr>
              <a:t>. Available at: https://cdn.who.int/media/docs/default-source/gho-documents/world-health-statistic-reports/worldhealthstatistics_2022.pdf (Accessed: 21 July 2026). </a:t>
            </a:r>
            <a:endParaRPr lang="en-US" sz="4800" dirty="0">
              <a:latin typeface="Arial" panose="020B0604020202020204" pitchFamily="34" charset="0"/>
              <a:ea typeface="Calibri" panose="020F0502020204030204" pitchFamily="34" charset="0"/>
              <a:cs typeface="Arial" panose="020B0604020202020204" pitchFamily="34" charset="0"/>
            </a:endParaRPr>
          </a:p>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WHO (2025) </a:t>
            </a:r>
            <a:r>
              <a:rPr lang="en-GB" sz="4800" i="1" dirty="0">
                <a:latin typeface="Arial" panose="020B0604020202020204" pitchFamily="34" charset="0"/>
                <a:cs typeface="Arial" panose="020B0604020202020204" pitchFamily="34" charset="0"/>
              </a:rPr>
              <a:t>World Report on Social Determinants of Health Equity</a:t>
            </a:r>
            <a:r>
              <a:rPr lang="en-GB" sz="4800" dirty="0">
                <a:latin typeface="Arial" panose="020B0604020202020204" pitchFamily="34" charset="0"/>
                <a:cs typeface="Arial" panose="020B0604020202020204" pitchFamily="34" charset="0"/>
              </a:rPr>
              <a:t>. Available at: https://www.who.int/teams/social-determinants-of-health/equity-and-health/world-report-on-social-determinants-of-health-equity (Accessed: 22 July 2026). </a:t>
            </a:r>
          </a:p>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WHO (2025) </a:t>
            </a:r>
            <a:r>
              <a:rPr lang="en-GB" sz="4800" i="1" dirty="0">
                <a:latin typeface="Arial" panose="020B0604020202020204" pitchFamily="34" charset="0"/>
                <a:cs typeface="Arial" panose="020B0604020202020204" pitchFamily="34" charset="0"/>
              </a:rPr>
              <a:t>Strategy for Optimizing National Routine Health Information Systems: Strengthening routine health information systems to deliver primary health care and Universal Health Coverage</a:t>
            </a:r>
            <a:r>
              <a:rPr lang="en-GB" sz="4800" dirty="0">
                <a:latin typeface="Arial" panose="020B0604020202020204" pitchFamily="34" charset="0"/>
                <a:cs typeface="Arial" panose="020B0604020202020204" pitchFamily="34" charset="0"/>
              </a:rPr>
              <a:t>. Available at: https://www.who.int/publications/i/item/9789240087163 (Accessed: 22 July 2026). </a:t>
            </a:r>
          </a:p>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WHO (2024) </a:t>
            </a:r>
            <a:r>
              <a:rPr lang="en-GB" sz="4800" i="1" dirty="0">
                <a:latin typeface="Arial" panose="020B0604020202020204" pitchFamily="34" charset="0"/>
                <a:cs typeface="Arial" panose="020B0604020202020204" pitchFamily="34" charset="0"/>
              </a:rPr>
              <a:t>How to implement Integrated Care? A framework with 12 overall strategies to transform care delivery</a:t>
            </a:r>
            <a:r>
              <a:rPr lang="en-GB" sz="4800" dirty="0">
                <a:latin typeface="Arial" panose="020B0604020202020204" pitchFamily="34" charset="0"/>
                <a:cs typeface="Arial" panose="020B0604020202020204" pitchFamily="34" charset="0"/>
              </a:rPr>
              <a:t>. Available at: https://eurohealthobservatory.who.int/publications/i/how-to-implement-integrated-care-a-framework-with-12-overall-strategies-to-transform-care-delivery (Accessed: 13 July 2026). </a:t>
            </a:r>
          </a:p>
          <a:p>
            <a:pPr marL="0" indent="0">
              <a:lnSpc>
                <a:spcPct val="170000"/>
              </a:lnSpc>
              <a:spcBef>
                <a:spcPts val="0"/>
              </a:spcBef>
              <a:spcAft>
                <a:spcPts val="800"/>
              </a:spcAft>
              <a:buNone/>
            </a:pPr>
            <a:endParaRPr lang="en-GB" sz="3400" dirty="0">
              <a:latin typeface="Arial" panose="020B0604020202020204" pitchFamily="34" charset="0"/>
              <a:cs typeface="Arial" panose="020B0604020202020204" pitchFamily="34" charset="0"/>
            </a:endParaRPr>
          </a:p>
          <a:p>
            <a:pPr marL="0" marR="0">
              <a:lnSpc>
                <a:spcPct val="107000"/>
              </a:lnSpc>
              <a:spcBef>
                <a:spcPts val="0"/>
              </a:spcBef>
              <a:spcAft>
                <a:spcPts val="800"/>
              </a:spcAft>
            </a:pPr>
            <a:endParaRPr lang="en-US" dirty="0">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15337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1FB0D-F840-728D-FBEE-99A6C3BEA0B3}"/>
              </a:ext>
            </a:extLst>
          </p:cNvPr>
          <p:cNvSpPr>
            <a:spLocks noGrp="1"/>
          </p:cNvSpPr>
          <p:nvPr>
            <p:ph type="title"/>
          </p:nvPr>
        </p:nvSpPr>
        <p:spPr>
          <a:xfrm>
            <a:off x="1484311" y="893774"/>
            <a:ext cx="10018713" cy="948776"/>
          </a:xfrm>
        </p:spPr>
        <p:txBody>
          <a:bodyPr>
            <a:normAutofit/>
          </a:bodyPr>
          <a:lstStyle/>
          <a:p>
            <a:r>
              <a:rPr lang="en-GB" sz="3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EA22240-B9EB-17E2-02F1-0B8B154D36CC}"/>
              </a:ext>
            </a:extLst>
          </p:cNvPr>
          <p:cNvSpPr>
            <a:spLocks noGrp="1"/>
          </p:cNvSpPr>
          <p:nvPr>
            <p:ph idx="1"/>
          </p:nvPr>
        </p:nvSpPr>
        <p:spPr>
          <a:xfrm>
            <a:off x="1511811" y="2055681"/>
            <a:ext cx="10018713" cy="3742395"/>
          </a:xfrm>
        </p:spPr>
        <p:txBody>
          <a:bodyPr>
            <a:normAutofit fontScale="25000" lnSpcReduction="20000"/>
          </a:bodyPr>
          <a:lstStyle/>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WHO (2024) </a:t>
            </a:r>
            <a:r>
              <a:rPr lang="en-GB" sz="4800" i="1" dirty="0">
                <a:latin typeface="Arial" panose="020B0604020202020204" pitchFamily="34" charset="0"/>
                <a:cs typeface="Arial" panose="020B0604020202020204" pitchFamily="34" charset="0"/>
              </a:rPr>
              <a:t>2024 Progress Report On The Global Action Plan For Healthy Lives And Well-being For All</a:t>
            </a:r>
            <a:r>
              <a:rPr lang="en-GB" sz="4800" dirty="0">
                <a:latin typeface="Arial" panose="020B0604020202020204" pitchFamily="34" charset="0"/>
                <a:cs typeface="Arial" panose="020B0604020202020204" pitchFamily="34" charset="0"/>
              </a:rPr>
              <a:t>. Available at: https://www.who.int/publications/i/item/9789240094949 (Accessed: 13 July 2026). </a:t>
            </a:r>
          </a:p>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WHO (2024) </a:t>
            </a:r>
            <a:r>
              <a:rPr lang="en-GB" sz="4800" i="1" dirty="0">
                <a:latin typeface="Arial" panose="020B0604020202020204" pitchFamily="34" charset="0"/>
                <a:cs typeface="Arial" panose="020B0604020202020204" pitchFamily="34" charset="0"/>
              </a:rPr>
              <a:t>Quality Criteria For Integrating Health Into Nationally Determined Contributions (‎NDCs)‎</a:t>
            </a:r>
            <a:r>
              <a:rPr lang="en-GB" sz="4800" dirty="0">
                <a:latin typeface="Arial" panose="020B0604020202020204" pitchFamily="34" charset="0"/>
                <a:cs typeface="Arial" panose="020B0604020202020204" pitchFamily="34" charset="0"/>
              </a:rPr>
              <a:t>. Available at: https://www.who.int/publications/i/item/9789240103740 (Accessed: 13 July 2026). </a:t>
            </a:r>
          </a:p>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WHO (2024) </a:t>
            </a:r>
            <a:r>
              <a:rPr lang="en-GB" sz="4800" i="1" dirty="0">
                <a:latin typeface="Arial" panose="020B0604020202020204" pitchFamily="34" charset="0"/>
                <a:cs typeface="Arial" panose="020B0604020202020204" pitchFamily="34" charset="0"/>
              </a:rPr>
              <a:t>Health Systems in Action: United </a:t>
            </a:r>
            <a:r>
              <a:rPr lang="en-GB" sz="4800" i="1" dirty="0" err="1">
                <a:latin typeface="Arial" panose="020B0604020202020204" pitchFamily="34" charset="0"/>
                <a:cs typeface="Arial" panose="020B0604020202020204" pitchFamily="34" charset="0"/>
              </a:rPr>
              <a:t>Kingdom|European</a:t>
            </a:r>
            <a:r>
              <a:rPr lang="en-GB" sz="4800" i="1" dirty="0">
                <a:latin typeface="Arial" panose="020B0604020202020204" pitchFamily="34" charset="0"/>
                <a:cs typeface="Arial" panose="020B0604020202020204" pitchFamily="34" charset="0"/>
              </a:rPr>
              <a:t> Observatory on Health Systems and Policies</a:t>
            </a:r>
            <a:r>
              <a:rPr lang="en-GB" sz="4800" dirty="0">
                <a:latin typeface="Arial" panose="020B0604020202020204" pitchFamily="34" charset="0"/>
                <a:cs typeface="Arial" panose="020B0604020202020204" pitchFamily="34" charset="0"/>
              </a:rPr>
              <a:t>. Available at: https://eurohealthobservatory.who.int/publications/i/health-systems-in-action-united-kingdom (Accessed: 20 July 2026). </a:t>
            </a:r>
            <a:endParaRPr lang="en-US" sz="4800" dirty="0">
              <a:latin typeface="Arial" panose="020B0604020202020204" pitchFamily="34" charset="0"/>
              <a:ea typeface="Calibri" panose="020F0502020204030204" pitchFamily="34" charset="0"/>
              <a:cs typeface="Arial" panose="020B0604020202020204" pitchFamily="34" charset="0"/>
            </a:endParaRPr>
          </a:p>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WHO (2024) </a:t>
            </a:r>
            <a:r>
              <a:rPr lang="en-GB" sz="4800" i="1" dirty="0">
                <a:latin typeface="Arial" panose="020B0604020202020204" pitchFamily="34" charset="0"/>
                <a:cs typeface="Arial" panose="020B0604020202020204" pitchFamily="34" charset="0"/>
              </a:rPr>
              <a:t>WHO Releases New Guidance on Monitoring the Social Determinants of Health Equity</a:t>
            </a:r>
            <a:r>
              <a:rPr lang="en-GB" sz="4800" dirty="0">
                <a:latin typeface="Arial" panose="020B0604020202020204" pitchFamily="34" charset="0"/>
                <a:cs typeface="Arial" panose="020B0604020202020204" pitchFamily="34" charset="0"/>
              </a:rPr>
              <a:t>. Available at: https://www.who.int/news/item/19-02-2024-who-releases-new-guidance-on-monitoring-the-social-determinants-of-health-equity</a:t>
            </a:r>
          </a:p>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 (Accessed: 20 July 2026). </a:t>
            </a:r>
          </a:p>
          <a:p>
            <a:pPr>
              <a:lnSpc>
                <a:spcPct val="170000"/>
              </a:lnSpc>
              <a:spcBef>
                <a:spcPts val="0"/>
              </a:spcBef>
              <a:spcAft>
                <a:spcPts val="800"/>
              </a:spcAft>
            </a:pPr>
            <a:r>
              <a:rPr lang="en-GB" sz="4800" dirty="0">
                <a:latin typeface="Arial" panose="020B0604020202020204" pitchFamily="34" charset="0"/>
                <a:cs typeface="Arial" panose="020B0604020202020204" pitchFamily="34" charset="0"/>
              </a:rPr>
              <a:t>WHO (2024) </a:t>
            </a:r>
            <a:r>
              <a:rPr lang="en-GB" sz="4800" i="1" dirty="0">
                <a:latin typeface="Arial" panose="020B0604020202020204" pitchFamily="34" charset="0"/>
                <a:cs typeface="Arial" panose="020B0604020202020204" pitchFamily="34" charset="0"/>
              </a:rPr>
              <a:t>The Global Action Plan for Healthy Lives and well-being for all</a:t>
            </a:r>
            <a:r>
              <a:rPr lang="en-GB" sz="4800" dirty="0">
                <a:latin typeface="Arial" panose="020B0604020202020204" pitchFamily="34" charset="0"/>
                <a:cs typeface="Arial" panose="020B0604020202020204" pitchFamily="34" charset="0"/>
              </a:rPr>
              <a:t>. Available at: https://www.who.int/initiatives/sdg3-global-action-plan (Accessed: 20 July 2026). </a:t>
            </a:r>
          </a:p>
          <a:p>
            <a:endParaRPr lang="en-GB" dirty="0"/>
          </a:p>
        </p:txBody>
      </p:sp>
    </p:spTree>
    <p:extLst>
      <p:ext uri="{BB962C8B-B14F-4D97-AF65-F5344CB8AC3E}">
        <p14:creationId xmlns:p14="http://schemas.microsoft.com/office/powerpoint/2010/main" val="25657896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2992</TotalTime>
  <Words>3290</Words>
  <Application>Microsoft Office PowerPoint</Application>
  <PresentationFormat>Widescreen</PresentationFormat>
  <Paragraphs>141</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Corbel</vt:lpstr>
      <vt:lpstr>Symbol</vt:lpstr>
      <vt:lpstr>Parallax</vt:lpstr>
      <vt:lpstr>Integrating Health, Wellbeing and Sustainable Development in Health and Social Care: Implications for Policy, Service Delivery and Population Health</vt:lpstr>
      <vt:lpstr>Health, Wellbeing and Sustainable Development: Key Concepts</vt:lpstr>
      <vt:lpstr>Why Health, Wellbeing and Sustainable Development Matter</vt:lpstr>
      <vt:lpstr>Integration of Health and Wellbeing Approaches</vt:lpstr>
      <vt:lpstr>Examples of Integrated Health and Wellbeing Approaches</vt:lpstr>
      <vt:lpstr>Theoretical Perspective: The Biopsychosocial Model</vt:lpstr>
      <vt:lpstr>Strengths and Limitations of the Biopsychosocial Model</vt:lpstr>
      <vt:lpstr>Policy and Governance</vt:lpstr>
      <vt:lpstr>Service Delivery</vt:lpstr>
      <vt:lpstr>Public Health Initiatives</vt:lpstr>
      <vt:lpstr>Equity and Access</vt:lpstr>
      <vt:lpstr>Conclusion</vt:lpstr>
      <vt:lpstr>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Health and Social Care: Implications for Policy, Service Delivery and Population Health</dc:title>
  <dc:creator>hp</dc:creator>
  <cp:lastModifiedBy>Robert</cp:lastModifiedBy>
  <cp:revision>13</cp:revision>
  <dcterms:created xsi:type="dcterms:W3CDTF">2026-07-13T12:34:40Z</dcterms:created>
  <dcterms:modified xsi:type="dcterms:W3CDTF">2026-07-23T22:03:59Z</dcterms:modified>
</cp:coreProperties>
</file>