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7" r:id="rId5"/>
    <p:sldId id="258" r:id="rId6"/>
    <p:sldId id="275" r:id="rId7"/>
    <p:sldId id="650" r:id="rId8"/>
    <p:sldId id="370" r:id="rId9"/>
    <p:sldId id="462" r:id="rId10"/>
    <p:sldId id="463" r:id="rId11"/>
    <p:sldId id="371" r:id="rId12"/>
    <p:sldId id="461" r:id="rId13"/>
    <p:sldId id="259" r:id="rId14"/>
    <p:sldId id="265" r:id="rId15"/>
    <p:sldId id="336" r:id="rId16"/>
    <p:sldId id="283" r:id="rId17"/>
    <p:sldId id="270" r:id="rId18"/>
    <p:sldId id="359" r:id="rId19"/>
    <p:sldId id="651" r:id="rId20"/>
    <p:sldId id="339" r:id="rId21"/>
    <p:sldId id="340" r:id="rId22"/>
    <p:sldId id="652" r:id="rId23"/>
    <p:sldId id="653" r:id="rId24"/>
    <p:sldId id="325" r:id="rId25"/>
    <p:sldId id="32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7E8C"/>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7" autoAdjust="0"/>
    <p:restoredTop sz="96395" autoAdjust="0"/>
  </p:normalViewPr>
  <p:slideViewPr>
    <p:cSldViewPr snapToGrid="0" showGuides="1">
      <p:cViewPr varScale="1">
        <p:scale>
          <a:sx n="84" d="100"/>
          <a:sy n="84" d="100"/>
        </p:scale>
        <p:origin x="96" y="58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5" d="100"/>
          <a:sy n="85" d="100"/>
        </p:scale>
        <p:origin x="295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fie Arif" userId="86f0772d-d058-4fc6-9c1d-c93ba2073bdc" providerId="ADAL" clId="{A3946363-32FF-4A60-94ED-5BCE57BBA051}"/>
    <pc:docChg chg="undo custSel modSld sldOrd">
      <pc:chgData name="Sofie Arif" userId="86f0772d-d058-4fc6-9c1d-c93ba2073bdc" providerId="ADAL" clId="{A3946363-32FF-4A60-94ED-5BCE57BBA051}" dt="2025-06-11T11:03:56.733" v="29" actId="27636"/>
      <pc:docMkLst>
        <pc:docMk/>
      </pc:docMkLst>
      <pc:sldChg chg="modSp mod">
        <pc:chgData name="Sofie Arif" userId="86f0772d-d058-4fc6-9c1d-c93ba2073bdc" providerId="ADAL" clId="{A3946363-32FF-4A60-94ED-5BCE57BBA051}" dt="2025-06-11T10:42:09.395" v="23" actId="20577"/>
        <pc:sldMkLst>
          <pc:docMk/>
          <pc:sldMk cId="3799625505" sldId="257"/>
        </pc:sldMkLst>
        <pc:spChg chg="mod">
          <ac:chgData name="Sofie Arif" userId="86f0772d-d058-4fc6-9c1d-c93ba2073bdc" providerId="ADAL" clId="{A3946363-32FF-4A60-94ED-5BCE57BBA051}" dt="2025-06-11T10:42:09.395" v="23" actId="20577"/>
          <ac:spMkLst>
            <pc:docMk/>
            <pc:sldMk cId="3799625505" sldId="257"/>
            <ac:spMk id="3" creationId="{00000000-0000-0000-0000-000000000000}"/>
          </ac:spMkLst>
        </pc:spChg>
      </pc:sldChg>
      <pc:sldChg chg="modSp mod">
        <pc:chgData name="Sofie Arif" userId="86f0772d-d058-4fc6-9c1d-c93ba2073bdc" providerId="ADAL" clId="{A3946363-32FF-4A60-94ED-5BCE57BBA051}" dt="2025-06-11T11:03:56.733" v="29" actId="27636"/>
        <pc:sldMkLst>
          <pc:docMk/>
          <pc:sldMk cId="2940757128" sldId="325"/>
        </pc:sldMkLst>
        <pc:spChg chg="mod">
          <ac:chgData name="Sofie Arif" userId="86f0772d-d058-4fc6-9c1d-c93ba2073bdc" providerId="ADAL" clId="{A3946363-32FF-4A60-94ED-5BCE57BBA051}" dt="2025-06-11T11:03:56.733" v="29" actId="27636"/>
          <ac:spMkLst>
            <pc:docMk/>
            <pc:sldMk cId="2940757128" sldId="325"/>
            <ac:spMk id="6" creationId="{0AFA0EF4-BED3-4BA5-8C20-C515439E5A08}"/>
          </ac:spMkLst>
        </pc:spChg>
      </pc:sldChg>
      <pc:sldChg chg="ord">
        <pc:chgData name="Sofie Arif" userId="86f0772d-d058-4fc6-9c1d-c93ba2073bdc" providerId="ADAL" clId="{A3946363-32FF-4A60-94ED-5BCE57BBA051}" dt="2025-06-11T10:57:15.027" v="26" actId="20578"/>
        <pc:sldMkLst>
          <pc:docMk/>
          <pc:sldMk cId="2806141745" sldId="37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6CDD32-9244-4479-8A72-53D0D99A1E4B}" type="doc">
      <dgm:prSet loTypeId="urn:microsoft.com/office/officeart/2016/7/layout/VerticalDownArrowProcess" loCatId="process" qsTypeId="urn:microsoft.com/office/officeart/2005/8/quickstyle/simple1" qsCatId="simple" csTypeId="urn:microsoft.com/office/officeart/2005/8/colors/colorful1" csCatId="colorful"/>
      <dgm:spPr/>
      <dgm:t>
        <a:bodyPr/>
        <a:lstStyle/>
        <a:p>
          <a:endParaRPr lang="en-US"/>
        </a:p>
      </dgm:t>
    </dgm:pt>
    <dgm:pt modelId="{8DE4456F-A263-4762-9D3B-0FCB7E3015D7}">
      <dgm:prSet/>
      <dgm:spPr/>
      <dgm:t>
        <a:bodyPr/>
        <a:lstStyle/>
        <a:p>
          <a:r>
            <a:rPr lang="en-US" dirty="0"/>
            <a:t>Formulate</a:t>
          </a:r>
        </a:p>
      </dgm:t>
    </dgm:pt>
    <dgm:pt modelId="{76BA849D-10CA-4BDC-BA76-85727EB9F54E}" type="parTrans" cxnId="{47C3B6EF-372C-4DBB-A35E-C98B822AA4F8}">
      <dgm:prSet/>
      <dgm:spPr/>
      <dgm:t>
        <a:bodyPr/>
        <a:lstStyle/>
        <a:p>
          <a:endParaRPr lang="en-US"/>
        </a:p>
      </dgm:t>
    </dgm:pt>
    <dgm:pt modelId="{B633E26E-5876-4094-8BCC-83244E2CCE58}" type="sibTrans" cxnId="{47C3B6EF-372C-4DBB-A35E-C98B822AA4F8}">
      <dgm:prSet/>
      <dgm:spPr/>
      <dgm:t>
        <a:bodyPr/>
        <a:lstStyle/>
        <a:p>
          <a:endParaRPr lang="en-US"/>
        </a:p>
      </dgm:t>
    </dgm:pt>
    <dgm:pt modelId="{0934D740-BB03-4E2F-835D-737EB62ECEEE}">
      <dgm:prSet/>
      <dgm:spPr/>
      <dgm:t>
        <a:bodyPr/>
        <a:lstStyle/>
        <a:p>
          <a:r>
            <a:rPr lang="en-US" dirty="0"/>
            <a:t>Formulate a search with key concepts</a:t>
          </a:r>
        </a:p>
      </dgm:t>
    </dgm:pt>
    <dgm:pt modelId="{0F172B34-237C-4356-9FCB-1A80F67BE662}" type="parTrans" cxnId="{E182D210-93C4-4168-AA7F-5DB51DC41514}">
      <dgm:prSet/>
      <dgm:spPr/>
      <dgm:t>
        <a:bodyPr/>
        <a:lstStyle/>
        <a:p>
          <a:endParaRPr lang="en-US"/>
        </a:p>
      </dgm:t>
    </dgm:pt>
    <dgm:pt modelId="{70B93094-CE8D-43F2-B0C9-DE261C395596}" type="sibTrans" cxnId="{E182D210-93C4-4168-AA7F-5DB51DC41514}">
      <dgm:prSet/>
      <dgm:spPr/>
      <dgm:t>
        <a:bodyPr/>
        <a:lstStyle/>
        <a:p>
          <a:endParaRPr lang="en-US"/>
        </a:p>
      </dgm:t>
    </dgm:pt>
    <dgm:pt modelId="{704B650C-1CE1-4731-9C1D-2CEAC2B5E848}">
      <dgm:prSet/>
      <dgm:spPr/>
      <dgm:t>
        <a:bodyPr/>
        <a:lstStyle/>
        <a:p>
          <a:r>
            <a:rPr lang="en-US" dirty="0"/>
            <a:t>Choose</a:t>
          </a:r>
        </a:p>
      </dgm:t>
    </dgm:pt>
    <dgm:pt modelId="{F69E86BE-E936-422C-8648-1DE14CCC755C}" type="parTrans" cxnId="{DD02B068-9E33-4813-B939-B47FC54B0422}">
      <dgm:prSet/>
      <dgm:spPr/>
      <dgm:t>
        <a:bodyPr/>
        <a:lstStyle/>
        <a:p>
          <a:endParaRPr lang="en-US"/>
        </a:p>
      </dgm:t>
    </dgm:pt>
    <dgm:pt modelId="{06C51B38-F76C-4BEC-AC9F-9D9D05FDB3EF}" type="sibTrans" cxnId="{DD02B068-9E33-4813-B939-B47FC54B0422}">
      <dgm:prSet/>
      <dgm:spPr/>
      <dgm:t>
        <a:bodyPr/>
        <a:lstStyle/>
        <a:p>
          <a:endParaRPr lang="en-US"/>
        </a:p>
      </dgm:t>
    </dgm:pt>
    <dgm:pt modelId="{EFC5D2FE-2874-4BEA-920E-26822C276373}">
      <dgm:prSet/>
      <dgm:spPr/>
      <dgm:t>
        <a:bodyPr/>
        <a:lstStyle/>
        <a:p>
          <a:r>
            <a:rPr lang="en-US" dirty="0"/>
            <a:t>Choose the databases</a:t>
          </a:r>
        </a:p>
      </dgm:t>
    </dgm:pt>
    <dgm:pt modelId="{0DF66F5B-1E0E-4503-B878-C95FCCCB249D}" type="parTrans" cxnId="{64AF22D8-DF5F-4C89-AA00-2E123BAA52F1}">
      <dgm:prSet/>
      <dgm:spPr/>
      <dgm:t>
        <a:bodyPr/>
        <a:lstStyle/>
        <a:p>
          <a:endParaRPr lang="en-US"/>
        </a:p>
      </dgm:t>
    </dgm:pt>
    <dgm:pt modelId="{B68FD99E-0EC1-4037-8F31-86A7A27BC797}" type="sibTrans" cxnId="{64AF22D8-DF5F-4C89-AA00-2E123BAA52F1}">
      <dgm:prSet/>
      <dgm:spPr/>
      <dgm:t>
        <a:bodyPr/>
        <a:lstStyle/>
        <a:p>
          <a:endParaRPr lang="en-US"/>
        </a:p>
      </dgm:t>
    </dgm:pt>
    <dgm:pt modelId="{40EA02EC-227D-437C-8157-7BAD50A56C61}">
      <dgm:prSet/>
      <dgm:spPr/>
      <dgm:t>
        <a:bodyPr/>
        <a:lstStyle/>
        <a:p>
          <a:r>
            <a:rPr lang="en-US" dirty="0"/>
            <a:t>Find</a:t>
          </a:r>
        </a:p>
      </dgm:t>
    </dgm:pt>
    <dgm:pt modelId="{AEC70426-0F70-404B-AA5B-C64626ED4F04}" type="parTrans" cxnId="{829EBCB9-A6C3-4E71-A302-F57EAD9D6FD4}">
      <dgm:prSet/>
      <dgm:spPr/>
      <dgm:t>
        <a:bodyPr/>
        <a:lstStyle/>
        <a:p>
          <a:endParaRPr lang="en-US"/>
        </a:p>
      </dgm:t>
    </dgm:pt>
    <dgm:pt modelId="{C80DE7D5-23A6-4070-B391-4A35384D01E0}" type="sibTrans" cxnId="{829EBCB9-A6C3-4E71-A302-F57EAD9D6FD4}">
      <dgm:prSet/>
      <dgm:spPr/>
      <dgm:t>
        <a:bodyPr/>
        <a:lstStyle/>
        <a:p>
          <a:endParaRPr lang="en-US"/>
        </a:p>
      </dgm:t>
    </dgm:pt>
    <dgm:pt modelId="{DB5CB6BC-8BE6-498B-97DC-907C37CC8225}">
      <dgm:prSet/>
      <dgm:spPr/>
      <dgm:t>
        <a:bodyPr/>
        <a:lstStyle/>
        <a:p>
          <a:pPr rtl="0"/>
          <a:r>
            <a:rPr lang="en-US" dirty="0"/>
            <a:t>Find synonyms</a:t>
          </a:r>
          <a:r>
            <a:rPr lang="en-US" dirty="0">
              <a:latin typeface="Lucida Sans"/>
            </a:rPr>
            <a:t>, alternative keywords</a:t>
          </a:r>
          <a:endParaRPr lang="en-US" dirty="0"/>
        </a:p>
      </dgm:t>
    </dgm:pt>
    <dgm:pt modelId="{49372698-1347-46B6-B0A0-25E6CAB1877B}" type="parTrans" cxnId="{5C7B87F6-461A-4A26-8C83-C87D8498A5B2}">
      <dgm:prSet/>
      <dgm:spPr/>
      <dgm:t>
        <a:bodyPr/>
        <a:lstStyle/>
        <a:p>
          <a:endParaRPr lang="en-US"/>
        </a:p>
      </dgm:t>
    </dgm:pt>
    <dgm:pt modelId="{BE416FEC-0329-473C-8AE9-06341221DA2A}" type="sibTrans" cxnId="{5C7B87F6-461A-4A26-8C83-C87D8498A5B2}">
      <dgm:prSet/>
      <dgm:spPr/>
      <dgm:t>
        <a:bodyPr/>
        <a:lstStyle/>
        <a:p>
          <a:endParaRPr lang="en-US"/>
        </a:p>
      </dgm:t>
    </dgm:pt>
    <dgm:pt modelId="{3F7C4300-0690-403F-B119-99C33FED633C}">
      <dgm:prSet/>
      <dgm:spPr/>
      <dgm:t>
        <a:bodyPr/>
        <a:lstStyle/>
        <a:p>
          <a:r>
            <a:rPr lang="en-US" dirty="0"/>
            <a:t>Combine</a:t>
          </a:r>
        </a:p>
      </dgm:t>
    </dgm:pt>
    <dgm:pt modelId="{87AF9DA1-57E5-46A8-8254-A9A7ADABB261}" type="parTrans" cxnId="{5077C22B-F4D0-4BC7-ADA6-29CA2C9931CB}">
      <dgm:prSet/>
      <dgm:spPr/>
      <dgm:t>
        <a:bodyPr/>
        <a:lstStyle/>
        <a:p>
          <a:endParaRPr lang="en-US"/>
        </a:p>
      </dgm:t>
    </dgm:pt>
    <dgm:pt modelId="{4C236322-646E-4535-9B72-4D7D8BF1D33B}" type="sibTrans" cxnId="{5077C22B-F4D0-4BC7-ADA6-29CA2C9931CB}">
      <dgm:prSet/>
      <dgm:spPr/>
      <dgm:t>
        <a:bodyPr/>
        <a:lstStyle/>
        <a:p>
          <a:endParaRPr lang="en-US"/>
        </a:p>
      </dgm:t>
    </dgm:pt>
    <dgm:pt modelId="{7325B25A-3A06-4F78-AC2F-8B08E10F6B5E}">
      <dgm:prSet/>
      <dgm:spPr/>
      <dgm:t>
        <a:bodyPr/>
        <a:lstStyle/>
        <a:p>
          <a:r>
            <a:rPr lang="en-US" dirty="0"/>
            <a:t>Combine your keywords and run search</a:t>
          </a:r>
        </a:p>
      </dgm:t>
    </dgm:pt>
    <dgm:pt modelId="{4EEFEB35-CB33-435F-918B-2788D52E58F9}" type="parTrans" cxnId="{D91BB6ED-770B-444C-BC9D-E6E825559D7F}">
      <dgm:prSet/>
      <dgm:spPr/>
      <dgm:t>
        <a:bodyPr/>
        <a:lstStyle/>
        <a:p>
          <a:endParaRPr lang="en-US"/>
        </a:p>
      </dgm:t>
    </dgm:pt>
    <dgm:pt modelId="{A5C91248-DEA0-47A7-A8B4-F3B198ACC692}" type="sibTrans" cxnId="{D91BB6ED-770B-444C-BC9D-E6E825559D7F}">
      <dgm:prSet/>
      <dgm:spPr/>
      <dgm:t>
        <a:bodyPr/>
        <a:lstStyle/>
        <a:p>
          <a:endParaRPr lang="en-US"/>
        </a:p>
      </dgm:t>
    </dgm:pt>
    <dgm:pt modelId="{96E762BF-7CE7-42F6-A45D-873E330E0E3A}">
      <dgm:prSet/>
      <dgm:spPr/>
      <dgm:t>
        <a:bodyPr/>
        <a:lstStyle/>
        <a:p>
          <a:r>
            <a:rPr lang="en-US" dirty="0"/>
            <a:t>Review, adjust and add</a:t>
          </a:r>
        </a:p>
      </dgm:t>
    </dgm:pt>
    <dgm:pt modelId="{0630600D-D8E5-4F8A-A368-6EDE1530BB07}" type="parTrans" cxnId="{A168C86B-66C5-4687-AF15-C4ED401F0A99}">
      <dgm:prSet/>
      <dgm:spPr/>
      <dgm:t>
        <a:bodyPr/>
        <a:lstStyle/>
        <a:p>
          <a:endParaRPr lang="en-US"/>
        </a:p>
      </dgm:t>
    </dgm:pt>
    <dgm:pt modelId="{9DCB06CB-14C6-4E42-BBC3-32482D524FEA}" type="sibTrans" cxnId="{A168C86B-66C5-4687-AF15-C4ED401F0A99}">
      <dgm:prSet/>
      <dgm:spPr/>
      <dgm:t>
        <a:bodyPr/>
        <a:lstStyle/>
        <a:p>
          <a:endParaRPr lang="en-US"/>
        </a:p>
      </dgm:t>
    </dgm:pt>
    <dgm:pt modelId="{5CC6CD77-4783-4C62-9A45-27B97516E8AE}">
      <dgm:prSet/>
      <dgm:spPr/>
      <dgm:t>
        <a:bodyPr/>
        <a:lstStyle/>
        <a:p>
          <a:r>
            <a:rPr lang="en-US" dirty="0"/>
            <a:t>Review, adjust and add limits (if necessary)</a:t>
          </a:r>
        </a:p>
      </dgm:t>
    </dgm:pt>
    <dgm:pt modelId="{D4CC044E-BBE4-4C44-956A-9D9028FDE824}" type="parTrans" cxnId="{F9E7CF78-B099-46A8-AA77-C5F282493468}">
      <dgm:prSet/>
      <dgm:spPr/>
      <dgm:t>
        <a:bodyPr/>
        <a:lstStyle/>
        <a:p>
          <a:endParaRPr lang="en-US"/>
        </a:p>
      </dgm:t>
    </dgm:pt>
    <dgm:pt modelId="{4ECE2F6A-E31E-48A6-B3E0-FFFEAA058607}" type="sibTrans" cxnId="{F9E7CF78-B099-46A8-AA77-C5F282493468}">
      <dgm:prSet/>
      <dgm:spPr/>
      <dgm:t>
        <a:bodyPr/>
        <a:lstStyle/>
        <a:p>
          <a:endParaRPr lang="en-US"/>
        </a:p>
      </dgm:t>
    </dgm:pt>
    <dgm:pt modelId="{BDCF063F-CBFE-4738-8549-2CED03EE8496}">
      <dgm:prSet/>
      <dgm:spPr/>
      <dgm:t>
        <a:bodyPr/>
        <a:lstStyle/>
        <a:p>
          <a:r>
            <a:rPr lang="en-US" dirty="0"/>
            <a:t>Save</a:t>
          </a:r>
        </a:p>
      </dgm:t>
    </dgm:pt>
    <dgm:pt modelId="{7918ED1B-AA32-427E-B813-0C9DC22B7535}" type="parTrans" cxnId="{E8123A5A-C9FE-4901-8356-0882AD4CFB5D}">
      <dgm:prSet/>
      <dgm:spPr/>
      <dgm:t>
        <a:bodyPr/>
        <a:lstStyle/>
        <a:p>
          <a:endParaRPr lang="en-US"/>
        </a:p>
      </dgm:t>
    </dgm:pt>
    <dgm:pt modelId="{55B727E5-AAF1-4382-906F-ED0467EC0DF2}" type="sibTrans" cxnId="{E8123A5A-C9FE-4901-8356-0882AD4CFB5D}">
      <dgm:prSet/>
      <dgm:spPr/>
      <dgm:t>
        <a:bodyPr/>
        <a:lstStyle/>
        <a:p>
          <a:endParaRPr lang="en-US"/>
        </a:p>
      </dgm:t>
    </dgm:pt>
    <dgm:pt modelId="{EBD38E8D-105B-4E08-B25B-CC890AF3E4EA}">
      <dgm:prSet/>
      <dgm:spPr/>
      <dgm:t>
        <a:bodyPr/>
        <a:lstStyle/>
        <a:p>
          <a:r>
            <a:rPr lang="en-US" dirty="0"/>
            <a:t>Save your results and search history</a:t>
          </a:r>
        </a:p>
      </dgm:t>
    </dgm:pt>
    <dgm:pt modelId="{B45AE062-4189-485D-802C-D1BE28E9A2E4}" type="parTrans" cxnId="{BF1843E3-28F7-450A-AD29-E0FC567596C7}">
      <dgm:prSet/>
      <dgm:spPr/>
      <dgm:t>
        <a:bodyPr/>
        <a:lstStyle/>
        <a:p>
          <a:endParaRPr lang="en-US"/>
        </a:p>
      </dgm:t>
    </dgm:pt>
    <dgm:pt modelId="{4EC10812-9354-4005-8F11-D1B2A967E0AC}" type="sibTrans" cxnId="{BF1843E3-28F7-450A-AD29-E0FC567596C7}">
      <dgm:prSet/>
      <dgm:spPr/>
      <dgm:t>
        <a:bodyPr/>
        <a:lstStyle/>
        <a:p>
          <a:endParaRPr lang="en-US"/>
        </a:p>
      </dgm:t>
    </dgm:pt>
    <dgm:pt modelId="{83FFE555-1D13-4AE0-8083-FD02EEB7BC92}" type="pres">
      <dgm:prSet presAssocID="{CE6CDD32-9244-4479-8A72-53D0D99A1E4B}" presName="Name0" presStyleCnt="0">
        <dgm:presLayoutVars>
          <dgm:dir/>
          <dgm:animLvl val="lvl"/>
          <dgm:resizeHandles val="exact"/>
        </dgm:presLayoutVars>
      </dgm:prSet>
      <dgm:spPr/>
    </dgm:pt>
    <dgm:pt modelId="{4A559D51-0C56-4C0E-8903-1A0BB6B11454}" type="pres">
      <dgm:prSet presAssocID="{BDCF063F-CBFE-4738-8549-2CED03EE8496}" presName="boxAndChildren" presStyleCnt="0"/>
      <dgm:spPr/>
    </dgm:pt>
    <dgm:pt modelId="{9988BABA-713C-4B26-ABC5-AD049BB77F14}" type="pres">
      <dgm:prSet presAssocID="{BDCF063F-CBFE-4738-8549-2CED03EE8496}" presName="parentTextBox" presStyleLbl="alignNode1" presStyleIdx="0" presStyleCnt="6"/>
      <dgm:spPr/>
    </dgm:pt>
    <dgm:pt modelId="{769BFF62-CC21-4F5C-8012-4CD82D4C06ED}" type="pres">
      <dgm:prSet presAssocID="{BDCF063F-CBFE-4738-8549-2CED03EE8496}" presName="descendantBox" presStyleLbl="bgAccFollowNode1" presStyleIdx="0" presStyleCnt="6"/>
      <dgm:spPr/>
    </dgm:pt>
    <dgm:pt modelId="{FD9B6CDD-299D-49DB-9FAA-80E9CA6F308F}" type="pres">
      <dgm:prSet presAssocID="{9DCB06CB-14C6-4E42-BBC3-32482D524FEA}" presName="sp" presStyleCnt="0"/>
      <dgm:spPr/>
    </dgm:pt>
    <dgm:pt modelId="{A4D593CC-DCD9-4B89-A8B7-95C1FE19F55F}" type="pres">
      <dgm:prSet presAssocID="{96E762BF-7CE7-42F6-A45D-873E330E0E3A}" presName="arrowAndChildren" presStyleCnt="0"/>
      <dgm:spPr/>
    </dgm:pt>
    <dgm:pt modelId="{ADD53FC8-6AE6-4076-AC40-ECBBC547077A}" type="pres">
      <dgm:prSet presAssocID="{96E762BF-7CE7-42F6-A45D-873E330E0E3A}" presName="parentTextArrow" presStyleLbl="node1" presStyleIdx="0" presStyleCnt="0"/>
      <dgm:spPr/>
    </dgm:pt>
    <dgm:pt modelId="{38187607-2EEA-4378-8F47-CABD3C7CFCB8}" type="pres">
      <dgm:prSet presAssocID="{96E762BF-7CE7-42F6-A45D-873E330E0E3A}" presName="arrow" presStyleLbl="alignNode1" presStyleIdx="1" presStyleCnt="6"/>
      <dgm:spPr/>
    </dgm:pt>
    <dgm:pt modelId="{393C133D-DAF4-43F4-B722-B82100C182C5}" type="pres">
      <dgm:prSet presAssocID="{96E762BF-7CE7-42F6-A45D-873E330E0E3A}" presName="descendantArrow" presStyleLbl="bgAccFollowNode1" presStyleIdx="1" presStyleCnt="6"/>
      <dgm:spPr/>
    </dgm:pt>
    <dgm:pt modelId="{CF581837-4F41-4E35-8858-835B32F5B685}" type="pres">
      <dgm:prSet presAssocID="{4C236322-646E-4535-9B72-4D7D8BF1D33B}" presName="sp" presStyleCnt="0"/>
      <dgm:spPr/>
    </dgm:pt>
    <dgm:pt modelId="{1883C5A6-256E-47EA-AFEF-DA73339A2990}" type="pres">
      <dgm:prSet presAssocID="{3F7C4300-0690-403F-B119-99C33FED633C}" presName="arrowAndChildren" presStyleCnt="0"/>
      <dgm:spPr/>
    </dgm:pt>
    <dgm:pt modelId="{52FB6CF0-5A21-48B6-A995-C85004A38BB3}" type="pres">
      <dgm:prSet presAssocID="{3F7C4300-0690-403F-B119-99C33FED633C}" presName="parentTextArrow" presStyleLbl="node1" presStyleIdx="0" presStyleCnt="0"/>
      <dgm:spPr/>
    </dgm:pt>
    <dgm:pt modelId="{5E8EF867-53AB-4595-8256-39FCC278167D}" type="pres">
      <dgm:prSet presAssocID="{3F7C4300-0690-403F-B119-99C33FED633C}" presName="arrow" presStyleLbl="alignNode1" presStyleIdx="2" presStyleCnt="6"/>
      <dgm:spPr/>
    </dgm:pt>
    <dgm:pt modelId="{645C5EA8-8FE0-4F71-AE3A-F95EAF0A5873}" type="pres">
      <dgm:prSet presAssocID="{3F7C4300-0690-403F-B119-99C33FED633C}" presName="descendantArrow" presStyleLbl="bgAccFollowNode1" presStyleIdx="2" presStyleCnt="6"/>
      <dgm:spPr/>
    </dgm:pt>
    <dgm:pt modelId="{0E785DF5-C5E0-4C84-BD39-1C7D99DE4215}" type="pres">
      <dgm:prSet presAssocID="{C80DE7D5-23A6-4070-B391-4A35384D01E0}" presName="sp" presStyleCnt="0"/>
      <dgm:spPr/>
    </dgm:pt>
    <dgm:pt modelId="{EC658390-DA73-4152-97EB-692C36A56613}" type="pres">
      <dgm:prSet presAssocID="{40EA02EC-227D-437C-8157-7BAD50A56C61}" presName="arrowAndChildren" presStyleCnt="0"/>
      <dgm:spPr/>
    </dgm:pt>
    <dgm:pt modelId="{40B27B2A-7E01-4A1E-B831-3AB8F920CFA9}" type="pres">
      <dgm:prSet presAssocID="{40EA02EC-227D-437C-8157-7BAD50A56C61}" presName="parentTextArrow" presStyleLbl="node1" presStyleIdx="0" presStyleCnt="0"/>
      <dgm:spPr/>
    </dgm:pt>
    <dgm:pt modelId="{4AAAADE6-34AD-45A8-8641-44A27DE152FE}" type="pres">
      <dgm:prSet presAssocID="{40EA02EC-227D-437C-8157-7BAD50A56C61}" presName="arrow" presStyleLbl="alignNode1" presStyleIdx="3" presStyleCnt="6"/>
      <dgm:spPr/>
    </dgm:pt>
    <dgm:pt modelId="{CF3B67D7-B627-4CD4-8C6E-CADD82B10392}" type="pres">
      <dgm:prSet presAssocID="{40EA02EC-227D-437C-8157-7BAD50A56C61}" presName="descendantArrow" presStyleLbl="bgAccFollowNode1" presStyleIdx="3" presStyleCnt="6"/>
      <dgm:spPr/>
    </dgm:pt>
    <dgm:pt modelId="{A2DA0F1E-DEFC-4F49-ABA4-21BCA6A12755}" type="pres">
      <dgm:prSet presAssocID="{06C51B38-F76C-4BEC-AC9F-9D9D05FDB3EF}" presName="sp" presStyleCnt="0"/>
      <dgm:spPr/>
    </dgm:pt>
    <dgm:pt modelId="{9144035B-E34D-42C9-AF33-A1B64C4BB57D}" type="pres">
      <dgm:prSet presAssocID="{704B650C-1CE1-4731-9C1D-2CEAC2B5E848}" presName="arrowAndChildren" presStyleCnt="0"/>
      <dgm:spPr/>
    </dgm:pt>
    <dgm:pt modelId="{8EAA52DF-DA1E-47D7-8A3F-614A3FF50423}" type="pres">
      <dgm:prSet presAssocID="{704B650C-1CE1-4731-9C1D-2CEAC2B5E848}" presName="parentTextArrow" presStyleLbl="node1" presStyleIdx="0" presStyleCnt="0"/>
      <dgm:spPr/>
    </dgm:pt>
    <dgm:pt modelId="{13CF38AB-7B24-4E7C-93E5-B600C78D13DA}" type="pres">
      <dgm:prSet presAssocID="{704B650C-1CE1-4731-9C1D-2CEAC2B5E848}" presName="arrow" presStyleLbl="alignNode1" presStyleIdx="4" presStyleCnt="6"/>
      <dgm:spPr/>
    </dgm:pt>
    <dgm:pt modelId="{F99E1566-B63B-45AC-B5AA-B0AA0C1503A2}" type="pres">
      <dgm:prSet presAssocID="{704B650C-1CE1-4731-9C1D-2CEAC2B5E848}" presName="descendantArrow" presStyleLbl="bgAccFollowNode1" presStyleIdx="4" presStyleCnt="6"/>
      <dgm:spPr/>
    </dgm:pt>
    <dgm:pt modelId="{CE54F9BD-763C-4A14-9368-4BCC964D761C}" type="pres">
      <dgm:prSet presAssocID="{B633E26E-5876-4094-8BCC-83244E2CCE58}" presName="sp" presStyleCnt="0"/>
      <dgm:spPr/>
    </dgm:pt>
    <dgm:pt modelId="{B9C2198D-F9AC-4DF0-8F91-79567715A42C}" type="pres">
      <dgm:prSet presAssocID="{8DE4456F-A263-4762-9D3B-0FCB7E3015D7}" presName="arrowAndChildren" presStyleCnt="0"/>
      <dgm:spPr/>
    </dgm:pt>
    <dgm:pt modelId="{B917AEDF-A39F-4DA7-B706-047BE15DBC81}" type="pres">
      <dgm:prSet presAssocID="{8DE4456F-A263-4762-9D3B-0FCB7E3015D7}" presName="parentTextArrow" presStyleLbl="node1" presStyleIdx="0" presStyleCnt="0"/>
      <dgm:spPr/>
    </dgm:pt>
    <dgm:pt modelId="{E3019C71-0DA2-40A2-8D72-5912A2E4229D}" type="pres">
      <dgm:prSet presAssocID="{8DE4456F-A263-4762-9D3B-0FCB7E3015D7}" presName="arrow" presStyleLbl="alignNode1" presStyleIdx="5" presStyleCnt="6"/>
      <dgm:spPr/>
    </dgm:pt>
    <dgm:pt modelId="{D1CD6CB9-2C9A-4228-9483-CD4C61C38EDD}" type="pres">
      <dgm:prSet presAssocID="{8DE4456F-A263-4762-9D3B-0FCB7E3015D7}" presName="descendantArrow" presStyleLbl="bgAccFollowNode1" presStyleIdx="5" presStyleCnt="6"/>
      <dgm:spPr/>
    </dgm:pt>
  </dgm:ptLst>
  <dgm:cxnLst>
    <dgm:cxn modelId="{940B3400-A58D-4932-BEAA-E18AFD743221}" type="presOf" srcId="{96E762BF-7CE7-42F6-A45D-873E330E0E3A}" destId="{38187607-2EEA-4378-8F47-CABD3C7CFCB8}" srcOrd="1" destOrd="0" presId="urn:microsoft.com/office/officeart/2016/7/layout/VerticalDownArrowProcess"/>
    <dgm:cxn modelId="{E182D210-93C4-4168-AA7F-5DB51DC41514}" srcId="{8DE4456F-A263-4762-9D3B-0FCB7E3015D7}" destId="{0934D740-BB03-4E2F-835D-737EB62ECEEE}" srcOrd="0" destOrd="0" parTransId="{0F172B34-237C-4356-9FCB-1A80F67BE662}" sibTransId="{70B93094-CE8D-43F2-B0C9-DE261C395596}"/>
    <dgm:cxn modelId="{8B28E018-BD0C-468C-AEB3-F3C06D47F8C8}" type="presOf" srcId="{8DE4456F-A263-4762-9D3B-0FCB7E3015D7}" destId="{E3019C71-0DA2-40A2-8D72-5912A2E4229D}" srcOrd="1" destOrd="0" presId="urn:microsoft.com/office/officeart/2016/7/layout/VerticalDownArrowProcess"/>
    <dgm:cxn modelId="{EF667823-8F15-4423-86AD-88B0E7ECDF2B}" type="presOf" srcId="{EBD38E8D-105B-4E08-B25B-CC890AF3E4EA}" destId="{769BFF62-CC21-4F5C-8012-4CD82D4C06ED}" srcOrd="0" destOrd="0" presId="urn:microsoft.com/office/officeart/2016/7/layout/VerticalDownArrowProcess"/>
    <dgm:cxn modelId="{65CD5F24-0613-488D-801B-3B1A0F3B9AA0}" type="presOf" srcId="{8DE4456F-A263-4762-9D3B-0FCB7E3015D7}" destId="{B917AEDF-A39F-4DA7-B706-047BE15DBC81}" srcOrd="0" destOrd="0" presId="urn:microsoft.com/office/officeart/2016/7/layout/VerticalDownArrowProcess"/>
    <dgm:cxn modelId="{5077C22B-F4D0-4BC7-ADA6-29CA2C9931CB}" srcId="{CE6CDD32-9244-4479-8A72-53D0D99A1E4B}" destId="{3F7C4300-0690-403F-B119-99C33FED633C}" srcOrd="3" destOrd="0" parTransId="{87AF9DA1-57E5-46A8-8254-A9A7ADABB261}" sibTransId="{4C236322-646E-4535-9B72-4D7D8BF1D33B}"/>
    <dgm:cxn modelId="{DD02B068-9E33-4813-B939-B47FC54B0422}" srcId="{CE6CDD32-9244-4479-8A72-53D0D99A1E4B}" destId="{704B650C-1CE1-4731-9C1D-2CEAC2B5E848}" srcOrd="1" destOrd="0" parTransId="{F69E86BE-E936-422C-8648-1DE14CCC755C}" sibTransId="{06C51B38-F76C-4BEC-AC9F-9D9D05FDB3EF}"/>
    <dgm:cxn modelId="{45E8C468-DF02-407E-B8C1-3A39A1497994}" type="presOf" srcId="{0934D740-BB03-4E2F-835D-737EB62ECEEE}" destId="{D1CD6CB9-2C9A-4228-9483-CD4C61C38EDD}" srcOrd="0" destOrd="0" presId="urn:microsoft.com/office/officeart/2016/7/layout/VerticalDownArrowProcess"/>
    <dgm:cxn modelId="{C1D3A64A-445A-4E6A-9871-EDBC76765816}" type="presOf" srcId="{96E762BF-7CE7-42F6-A45D-873E330E0E3A}" destId="{ADD53FC8-6AE6-4076-AC40-ECBBC547077A}" srcOrd="0" destOrd="0" presId="urn:microsoft.com/office/officeart/2016/7/layout/VerticalDownArrowProcess"/>
    <dgm:cxn modelId="{A168C86B-66C5-4687-AF15-C4ED401F0A99}" srcId="{CE6CDD32-9244-4479-8A72-53D0D99A1E4B}" destId="{96E762BF-7CE7-42F6-A45D-873E330E0E3A}" srcOrd="4" destOrd="0" parTransId="{0630600D-D8E5-4F8A-A368-6EDE1530BB07}" sibTransId="{9DCB06CB-14C6-4E42-BBC3-32482D524FEA}"/>
    <dgm:cxn modelId="{F2C42C4D-9BB4-4C23-933F-38A3C71264DE}" type="presOf" srcId="{40EA02EC-227D-437C-8157-7BAD50A56C61}" destId="{4AAAADE6-34AD-45A8-8641-44A27DE152FE}" srcOrd="1" destOrd="0" presId="urn:microsoft.com/office/officeart/2016/7/layout/VerticalDownArrowProcess"/>
    <dgm:cxn modelId="{0E58D077-B862-459E-8C32-E38ABEEBC835}" type="presOf" srcId="{704B650C-1CE1-4731-9C1D-2CEAC2B5E848}" destId="{13CF38AB-7B24-4E7C-93E5-B600C78D13DA}" srcOrd="1" destOrd="0" presId="urn:microsoft.com/office/officeart/2016/7/layout/VerticalDownArrowProcess"/>
    <dgm:cxn modelId="{F9E7CF78-B099-46A8-AA77-C5F282493468}" srcId="{96E762BF-7CE7-42F6-A45D-873E330E0E3A}" destId="{5CC6CD77-4783-4C62-9A45-27B97516E8AE}" srcOrd="0" destOrd="0" parTransId="{D4CC044E-BBE4-4C44-956A-9D9028FDE824}" sibTransId="{4ECE2F6A-E31E-48A6-B3E0-FFFEAA058607}"/>
    <dgm:cxn modelId="{E8123A5A-C9FE-4901-8356-0882AD4CFB5D}" srcId="{CE6CDD32-9244-4479-8A72-53D0D99A1E4B}" destId="{BDCF063F-CBFE-4738-8549-2CED03EE8496}" srcOrd="5" destOrd="0" parTransId="{7918ED1B-AA32-427E-B813-0C9DC22B7535}" sibTransId="{55B727E5-AAF1-4382-906F-ED0467EC0DF2}"/>
    <dgm:cxn modelId="{819FC48F-0511-4043-8517-133233F13899}" type="presOf" srcId="{7325B25A-3A06-4F78-AC2F-8B08E10F6B5E}" destId="{645C5EA8-8FE0-4F71-AE3A-F95EAF0A5873}" srcOrd="0" destOrd="0" presId="urn:microsoft.com/office/officeart/2016/7/layout/VerticalDownArrowProcess"/>
    <dgm:cxn modelId="{65CEA198-0D03-4FD3-81B7-91DEF0BF0ED2}" type="presOf" srcId="{BDCF063F-CBFE-4738-8549-2CED03EE8496}" destId="{9988BABA-713C-4B26-ABC5-AD049BB77F14}" srcOrd="0" destOrd="0" presId="urn:microsoft.com/office/officeart/2016/7/layout/VerticalDownArrowProcess"/>
    <dgm:cxn modelId="{B2C98E9C-2852-41F2-8659-608045477CA5}" type="presOf" srcId="{EFC5D2FE-2874-4BEA-920E-26822C276373}" destId="{F99E1566-B63B-45AC-B5AA-B0AA0C1503A2}" srcOrd="0" destOrd="0" presId="urn:microsoft.com/office/officeart/2016/7/layout/VerticalDownArrowProcess"/>
    <dgm:cxn modelId="{F25FEDA7-84F9-4AFD-839E-33DA624747E1}" type="presOf" srcId="{3F7C4300-0690-403F-B119-99C33FED633C}" destId="{52FB6CF0-5A21-48B6-A995-C85004A38BB3}" srcOrd="0" destOrd="0" presId="urn:microsoft.com/office/officeart/2016/7/layout/VerticalDownArrowProcess"/>
    <dgm:cxn modelId="{31DD64A9-8857-4546-AEAE-B1AA91BFEAF4}" type="presOf" srcId="{3F7C4300-0690-403F-B119-99C33FED633C}" destId="{5E8EF867-53AB-4595-8256-39FCC278167D}" srcOrd="1" destOrd="0" presId="urn:microsoft.com/office/officeart/2016/7/layout/VerticalDownArrowProcess"/>
    <dgm:cxn modelId="{BC857FB9-8D1C-4EDE-9A53-AED1D5D6D384}" type="presOf" srcId="{5CC6CD77-4783-4C62-9A45-27B97516E8AE}" destId="{393C133D-DAF4-43F4-B722-B82100C182C5}" srcOrd="0" destOrd="0" presId="urn:microsoft.com/office/officeart/2016/7/layout/VerticalDownArrowProcess"/>
    <dgm:cxn modelId="{829EBCB9-A6C3-4E71-A302-F57EAD9D6FD4}" srcId="{CE6CDD32-9244-4479-8A72-53D0D99A1E4B}" destId="{40EA02EC-227D-437C-8157-7BAD50A56C61}" srcOrd="2" destOrd="0" parTransId="{AEC70426-0F70-404B-AA5B-C64626ED4F04}" sibTransId="{C80DE7D5-23A6-4070-B391-4A35384D01E0}"/>
    <dgm:cxn modelId="{087821C8-5192-436E-AFC2-03D2B3173EA0}" type="presOf" srcId="{DB5CB6BC-8BE6-498B-97DC-907C37CC8225}" destId="{CF3B67D7-B627-4CD4-8C6E-CADD82B10392}" srcOrd="0" destOrd="0" presId="urn:microsoft.com/office/officeart/2016/7/layout/VerticalDownArrowProcess"/>
    <dgm:cxn modelId="{101061CA-6FA0-4296-9B98-411DF221E182}" type="presOf" srcId="{40EA02EC-227D-437C-8157-7BAD50A56C61}" destId="{40B27B2A-7E01-4A1E-B831-3AB8F920CFA9}" srcOrd="0" destOrd="0" presId="urn:microsoft.com/office/officeart/2016/7/layout/VerticalDownArrowProcess"/>
    <dgm:cxn modelId="{64AF22D8-DF5F-4C89-AA00-2E123BAA52F1}" srcId="{704B650C-1CE1-4731-9C1D-2CEAC2B5E848}" destId="{EFC5D2FE-2874-4BEA-920E-26822C276373}" srcOrd="0" destOrd="0" parTransId="{0DF66F5B-1E0E-4503-B878-C95FCCCB249D}" sibTransId="{B68FD99E-0EC1-4037-8F31-86A7A27BC797}"/>
    <dgm:cxn modelId="{EFEE2DD8-B671-4906-9B28-87DB2ED5C57C}" type="presOf" srcId="{704B650C-1CE1-4731-9C1D-2CEAC2B5E848}" destId="{8EAA52DF-DA1E-47D7-8A3F-614A3FF50423}" srcOrd="0" destOrd="0" presId="urn:microsoft.com/office/officeart/2016/7/layout/VerticalDownArrowProcess"/>
    <dgm:cxn modelId="{BF1843E3-28F7-450A-AD29-E0FC567596C7}" srcId="{BDCF063F-CBFE-4738-8549-2CED03EE8496}" destId="{EBD38E8D-105B-4E08-B25B-CC890AF3E4EA}" srcOrd="0" destOrd="0" parTransId="{B45AE062-4189-485D-802C-D1BE28E9A2E4}" sibTransId="{4EC10812-9354-4005-8F11-D1B2A967E0AC}"/>
    <dgm:cxn modelId="{8E5D61E9-F0E3-45A0-BBA6-F2A2C1164576}" type="presOf" srcId="{CE6CDD32-9244-4479-8A72-53D0D99A1E4B}" destId="{83FFE555-1D13-4AE0-8083-FD02EEB7BC92}" srcOrd="0" destOrd="0" presId="urn:microsoft.com/office/officeart/2016/7/layout/VerticalDownArrowProcess"/>
    <dgm:cxn modelId="{D91BB6ED-770B-444C-BC9D-E6E825559D7F}" srcId="{3F7C4300-0690-403F-B119-99C33FED633C}" destId="{7325B25A-3A06-4F78-AC2F-8B08E10F6B5E}" srcOrd="0" destOrd="0" parTransId="{4EEFEB35-CB33-435F-918B-2788D52E58F9}" sibTransId="{A5C91248-DEA0-47A7-A8B4-F3B198ACC692}"/>
    <dgm:cxn modelId="{47C3B6EF-372C-4DBB-A35E-C98B822AA4F8}" srcId="{CE6CDD32-9244-4479-8A72-53D0D99A1E4B}" destId="{8DE4456F-A263-4762-9D3B-0FCB7E3015D7}" srcOrd="0" destOrd="0" parTransId="{76BA849D-10CA-4BDC-BA76-85727EB9F54E}" sibTransId="{B633E26E-5876-4094-8BCC-83244E2CCE58}"/>
    <dgm:cxn modelId="{5C7B87F6-461A-4A26-8C83-C87D8498A5B2}" srcId="{40EA02EC-227D-437C-8157-7BAD50A56C61}" destId="{DB5CB6BC-8BE6-498B-97DC-907C37CC8225}" srcOrd="0" destOrd="0" parTransId="{49372698-1347-46B6-B0A0-25E6CAB1877B}" sibTransId="{BE416FEC-0329-473C-8AE9-06341221DA2A}"/>
    <dgm:cxn modelId="{D0ACD61B-B21E-4318-9C94-A64082DE8C19}" type="presParOf" srcId="{83FFE555-1D13-4AE0-8083-FD02EEB7BC92}" destId="{4A559D51-0C56-4C0E-8903-1A0BB6B11454}" srcOrd="0" destOrd="0" presId="urn:microsoft.com/office/officeart/2016/7/layout/VerticalDownArrowProcess"/>
    <dgm:cxn modelId="{7C340F07-3FA2-4B46-B86F-38FED10E8679}" type="presParOf" srcId="{4A559D51-0C56-4C0E-8903-1A0BB6B11454}" destId="{9988BABA-713C-4B26-ABC5-AD049BB77F14}" srcOrd="0" destOrd="0" presId="urn:microsoft.com/office/officeart/2016/7/layout/VerticalDownArrowProcess"/>
    <dgm:cxn modelId="{B5DD0B7A-99F2-4F16-8A5F-680E46E5A779}" type="presParOf" srcId="{4A559D51-0C56-4C0E-8903-1A0BB6B11454}" destId="{769BFF62-CC21-4F5C-8012-4CD82D4C06ED}" srcOrd="1" destOrd="0" presId="urn:microsoft.com/office/officeart/2016/7/layout/VerticalDownArrowProcess"/>
    <dgm:cxn modelId="{F85CF690-4E2D-4535-9BD2-4EE9C8FB4431}" type="presParOf" srcId="{83FFE555-1D13-4AE0-8083-FD02EEB7BC92}" destId="{FD9B6CDD-299D-49DB-9FAA-80E9CA6F308F}" srcOrd="1" destOrd="0" presId="urn:microsoft.com/office/officeart/2016/7/layout/VerticalDownArrowProcess"/>
    <dgm:cxn modelId="{EFD518DB-5F5A-47F5-88D0-EA8EB357D776}" type="presParOf" srcId="{83FFE555-1D13-4AE0-8083-FD02EEB7BC92}" destId="{A4D593CC-DCD9-4B89-A8B7-95C1FE19F55F}" srcOrd="2" destOrd="0" presId="urn:microsoft.com/office/officeart/2016/7/layout/VerticalDownArrowProcess"/>
    <dgm:cxn modelId="{B88563D1-1FD5-4D74-9CB7-C3015955AC6C}" type="presParOf" srcId="{A4D593CC-DCD9-4B89-A8B7-95C1FE19F55F}" destId="{ADD53FC8-6AE6-4076-AC40-ECBBC547077A}" srcOrd="0" destOrd="0" presId="urn:microsoft.com/office/officeart/2016/7/layout/VerticalDownArrowProcess"/>
    <dgm:cxn modelId="{C736FC7D-263D-4AE8-AF0A-E2A13E8C7AC1}" type="presParOf" srcId="{A4D593CC-DCD9-4B89-A8B7-95C1FE19F55F}" destId="{38187607-2EEA-4378-8F47-CABD3C7CFCB8}" srcOrd="1" destOrd="0" presId="urn:microsoft.com/office/officeart/2016/7/layout/VerticalDownArrowProcess"/>
    <dgm:cxn modelId="{8D5D7131-8084-4DFB-8C8C-4D3650CA157B}" type="presParOf" srcId="{A4D593CC-DCD9-4B89-A8B7-95C1FE19F55F}" destId="{393C133D-DAF4-43F4-B722-B82100C182C5}" srcOrd="2" destOrd="0" presId="urn:microsoft.com/office/officeart/2016/7/layout/VerticalDownArrowProcess"/>
    <dgm:cxn modelId="{7EA6FC7B-2186-4529-99A6-31FAF8453D00}" type="presParOf" srcId="{83FFE555-1D13-4AE0-8083-FD02EEB7BC92}" destId="{CF581837-4F41-4E35-8858-835B32F5B685}" srcOrd="3" destOrd="0" presId="urn:microsoft.com/office/officeart/2016/7/layout/VerticalDownArrowProcess"/>
    <dgm:cxn modelId="{0708FB1C-FFCB-428B-9A70-48AF5D87DF05}" type="presParOf" srcId="{83FFE555-1D13-4AE0-8083-FD02EEB7BC92}" destId="{1883C5A6-256E-47EA-AFEF-DA73339A2990}" srcOrd="4" destOrd="0" presId="urn:microsoft.com/office/officeart/2016/7/layout/VerticalDownArrowProcess"/>
    <dgm:cxn modelId="{42287414-EF4B-459B-96AE-4522322EC472}" type="presParOf" srcId="{1883C5A6-256E-47EA-AFEF-DA73339A2990}" destId="{52FB6CF0-5A21-48B6-A995-C85004A38BB3}" srcOrd="0" destOrd="0" presId="urn:microsoft.com/office/officeart/2016/7/layout/VerticalDownArrowProcess"/>
    <dgm:cxn modelId="{D66A0D56-138A-4FFA-BAC0-3D78B89B0036}" type="presParOf" srcId="{1883C5A6-256E-47EA-AFEF-DA73339A2990}" destId="{5E8EF867-53AB-4595-8256-39FCC278167D}" srcOrd="1" destOrd="0" presId="urn:microsoft.com/office/officeart/2016/7/layout/VerticalDownArrowProcess"/>
    <dgm:cxn modelId="{8C5961F9-D101-4B68-AC2A-345F0778AA01}" type="presParOf" srcId="{1883C5A6-256E-47EA-AFEF-DA73339A2990}" destId="{645C5EA8-8FE0-4F71-AE3A-F95EAF0A5873}" srcOrd="2" destOrd="0" presId="urn:microsoft.com/office/officeart/2016/7/layout/VerticalDownArrowProcess"/>
    <dgm:cxn modelId="{8D02C7A5-B95B-43BD-9455-E2C77C728033}" type="presParOf" srcId="{83FFE555-1D13-4AE0-8083-FD02EEB7BC92}" destId="{0E785DF5-C5E0-4C84-BD39-1C7D99DE4215}" srcOrd="5" destOrd="0" presId="urn:microsoft.com/office/officeart/2016/7/layout/VerticalDownArrowProcess"/>
    <dgm:cxn modelId="{95FA7813-9222-4DD1-A19D-BE4D049BFC46}" type="presParOf" srcId="{83FFE555-1D13-4AE0-8083-FD02EEB7BC92}" destId="{EC658390-DA73-4152-97EB-692C36A56613}" srcOrd="6" destOrd="0" presId="urn:microsoft.com/office/officeart/2016/7/layout/VerticalDownArrowProcess"/>
    <dgm:cxn modelId="{91EAB579-F5E2-49F9-B270-C740678E117D}" type="presParOf" srcId="{EC658390-DA73-4152-97EB-692C36A56613}" destId="{40B27B2A-7E01-4A1E-B831-3AB8F920CFA9}" srcOrd="0" destOrd="0" presId="urn:microsoft.com/office/officeart/2016/7/layout/VerticalDownArrowProcess"/>
    <dgm:cxn modelId="{32C6059A-8D89-4709-B407-C9F7325FB0CD}" type="presParOf" srcId="{EC658390-DA73-4152-97EB-692C36A56613}" destId="{4AAAADE6-34AD-45A8-8641-44A27DE152FE}" srcOrd="1" destOrd="0" presId="urn:microsoft.com/office/officeart/2016/7/layout/VerticalDownArrowProcess"/>
    <dgm:cxn modelId="{473977B5-80B0-4C5B-91F6-16075253D855}" type="presParOf" srcId="{EC658390-DA73-4152-97EB-692C36A56613}" destId="{CF3B67D7-B627-4CD4-8C6E-CADD82B10392}" srcOrd="2" destOrd="0" presId="urn:microsoft.com/office/officeart/2016/7/layout/VerticalDownArrowProcess"/>
    <dgm:cxn modelId="{BE447505-5C71-4EB5-A42D-BD7394854B0E}" type="presParOf" srcId="{83FFE555-1D13-4AE0-8083-FD02EEB7BC92}" destId="{A2DA0F1E-DEFC-4F49-ABA4-21BCA6A12755}" srcOrd="7" destOrd="0" presId="urn:microsoft.com/office/officeart/2016/7/layout/VerticalDownArrowProcess"/>
    <dgm:cxn modelId="{7189CFD6-AEEF-437B-BF3B-3C283AE68FE6}" type="presParOf" srcId="{83FFE555-1D13-4AE0-8083-FD02EEB7BC92}" destId="{9144035B-E34D-42C9-AF33-A1B64C4BB57D}" srcOrd="8" destOrd="0" presId="urn:microsoft.com/office/officeart/2016/7/layout/VerticalDownArrowProcess"/>
    <dgm:cxn modelId="{FEDF4A5E-946E-40E3-AC71-EF4CC3545B39}" type="presParOf" srcId="{9144035B-E34D-42C9-AF33-A1B64C4BB57D}" destId="{8EAA52DF-DA1E-47D7-8A3F-614A3FF50423}" srcOrd="0" destOrd="0" presId="urn:microsoft.com/office/officeart/2016/7/layout/VerticalDownArrowProcess"/>
    <dgm:cxn modelId="{E134BF03-45E2-4AA8-8BB4-3E76BC951306}" type="presParOf" srcId="{9144035B-E34D-42C9-AF33-A1B64C4BB57D}" destId="{13CF38AB-7B24-4E7C-93E5-B600C78D13DA}" srcOrd="1" destOrd="0" presId="urn:microsoft.com/office/officeart/2016/7/layout/VerticalDownArrowProcess"/>
    <dgm:cxn modelId="{1670ADEB-C5C4-4742-BE33-2AD8F22BEEAC}" type="presParOf" srcId="{9144035B-E34D-42C9-AF33-A1B64C4BB57D}" destId="{F99E1566-B63B-45AC-B5AA-B0AA0C1503A2}" srcOrd="2" destOrd="0" presId="urn:microsoft.com/office/officeart/2016/7/layout/VerticalDownArrowProcess"/>
    <dgm:cxn modelId="{1F9525F7-12BF-4EBB-A9C7-AEA66CB0D84D}" type="presParOf" srcId="{83FFE555-1D13-4AE0-8083-FD02EEB7BC92}" destId="{CE54F9BD-763C-4A14-9368-4BCC964D761C}" srcOrd="9" destOrd="0" presId="urn:microsoft.com/office/officeart/2016/7/layout/VerticalDownArrowProcess"/>
    <dgm:cxn modelId="{92A8CD85-E850-46DF-87F4-1AC5DABA94FC}" type="presParOf" srcId="{83FFE555-1D13-4AE0-8083-FD02EEB7BC92}" destId="{B9C2198D-F9AC-4DF0-8F91-79567715A42C}" srcOrd="10" destOrd="0" presId="urn:microsoft.com/office/officeart/2016/7/layout/VerticalDownArrowProcess"/>
    <dgm:cxn modelId="{2382652F-0C09-447D-A74F-EC5E28B1CA8A}" type="presParOf" srcId="{B9C2198D-F9AC-4DF0-8F91-79567715A42C}" destId="{B917AEDF-A39F-4DA7-B706-047BE15DBC81}" srcOrd="0" destOrd="0" presId="urn:microsoft.com/office/officeart/2016/7/layout/VerticalDownArrowProcess"/>
    <dgm:cxn modelId="{08BC847E-F772-412E-B1E5-1D6EC9673FFA}" type="presParOf" srcId="{B9C2198D-F9AC-4DF0-8F91-79567715A42C}" destId="{E3019C71-0DA2-40A2-8D72-5912A2E4229D}" srcOrd="1" destOrd="0" presId="urn:microsoft.com/office/officeart/2016/7/layout/VerticalDownArrowProcess"/>
    <dgm:cxn modelId="{06480F8F-2EA3-45EA-BE26-009992DD7659}" type="presParOf" srcId="{B9C2198D-F9AC-4DF0-8F91-79567715A42C}" destId="{D1CD6CB9-2C9A-4228-9483-CD4C61C38EDD}"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8BABA-713C-4B26-ABC5-AD049BB77F14}">
      <dsp:nvSpPr>
        <dsp:cNvPr id="0" name=""/>
        <dsp:cNvSpPr/>
      </dsp:nvSpPr>
      <dsp:spPr>
        <a:xfrm>
          <a:off x="0" y="4242334"/>
          <a:ext cx="2599020" cy="55680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Save</a:t>
          </a:r>
        </a:p>
      </dsp:txBody>
      <dsp:txXfrm>
        <a:off x="0" y="4242334"/>
        <a:ext cx="2599020" cy="556804"/>
      </dsp:txXfrm>
    </dsp:sp>
    <dsp:sp modelId="{769BFF62-CC21-4F5C-8012-4CD82D4C06ED}">
      <dsp:nvSpPr>
        <dsp:cNvPr id="0" name=""/>
        <dsp:cNvSpPr/>
      </dsp:nvSpPr>
      <dsp:spPr>
        <a:xfrm>
          <a:off x="2599020" y="4242334"/>
          <a:ext cx="7797061" cy="55680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a:lnSpc>
              <a:spcPct val="90000"/>
            </a:lnSpc>
            <a:spcBef>
              <a:spcPct val="0"/>
            </a:spcBef>
            <a:spcAft>
              <a:spcPct val="35000"/>
            </a:spcAft>
            <a:buNone/>
          </a:pPr>
          <a:r>
            <a:rPr lang="en-US" sz="1400" kern="1200" dirty="0"/>
            <a:t>Save your results and search history</a:t>
          </a:r>
        </a:p>
      </dsp:txBody>
      <dsp:txXfrm>
        <a:off x="2599020" y="4242334"/>
        <a:ext cx="7797061" cy="556804"/>
      </dsp:txXfrm>
    </dsp:sp>
    <dsp:sp modelId="{38187607-2EEA-4378-8F47-CABD3C7CFCB8}">
      <dsp:nvSpPr>
        <dsp:cNvPr id="0" name=""/>
        <dsp:cNvSpPr/>
      </dsp:nvSpPr>
      <dsp:spPr>
        <a:xfrm rot="10800000">
          <a:off x="0" y="3394321"/>
          <a:ext cx="2599020" cy="856364"/>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Review, adjust and add</a:t>
          </a:r>
        </a:p>
      </dsp:txBody>
      <dsp:txXfrm rot="-10800000">
        <a:off x="0" y="3394321"/>
        <a:ext cx="2599020" cy="556637"/>
      </dsp:txXfrm>
    </dsp:sp>
    <dsp:sp modelId="{393C133D-DAF4-43F4-B722-B82100C182C5}">
      <dsp:nvSpPr>
        <dsp:cNvPr id="0" name=""/>
        <dsp:cNvSpPr/>
      </dsp:nvSpPr>
      <dsp:spPr>
        <a:xfrm>
          <a:off x="2599020" y="3394321"/>
          <a:ext cx="7797061" cy="556637"/>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a:lnSpc>
              <a:spcPct val="90000"/>
            </a:lnSpc>
            <a:spcBef>
              <a:spcPct val="0"/>
            </a:spcBef>
            <a:spcAft>
              <a:spcPct val="35000"/>
            </a:spcAft>
            <a:buNone/>
          </a:pPr>
          <a:r>
            <a:rPr lang="en-US" sz="1400" kern="1200" dirty="0"/>
            <a:t>Review, adjust and add limits (if necessary)</a:t>
          </a:r>
        </a:p>
      </dsp:txBody>
      <dsp:txXfrm>
        <a:off x="2599020" y="3394321"/>
        <a:ext cx="7797061" cy="556637"/>
      </dsp:txXfrm>
    </dsp:sp>
    <dsp:sp modelId="{5E8EF867-53AB-4595-8256-39FCC278167D}">
      <dsp:nvSpPr>
        <dsp:cNvPr id="0" name=""/>
        <dsp:cNvSpPr/>
      </dsp:nvSpPr>
      <dsp:spPr>
        <a:xfrm rot="10800000">
          <a:off x="0" y="2546309"/>
          <a:ext cx="2599020" cy="856364"/>
        </a:xfrm>
        <a:prstGeom prst="upArrowCallout">
          <a:avLst>
            <a:gd name="adj1" fmla="val 5000"/>
            <a:gd name="adj2" fmla="val 10000"/>
            <a:gd name="adj3" fmla="val 15000"/>
            <a:gd name="adj4" fmla="val 64977"/>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Combine</a:t>
          </a:r>
        </a:p>
      </dsp:txBody>
      <dsp:txXfrm rot="-10800000">
        <a:off x="0" y="2546309"/>
        <a:ext cx="2599020" cy="556637"/>
      </dsp:txXfrm>
    </dsp:sp>
    <dsp:sp modelId="{645C5EA8-8FE0-4F71-AE3A-F95EAF0A5873}">
      <dsp:nvSpPr>
        <dsp:cNvPr id="0" name=""/>
        <dsp:cNvSpPr/>
      </dsp:nvSpPr>
      <dsp:spPr>
        <a:xfrm>
          <a:off x="2599020" y="2546309"/>
          <a:ext cx="7797061" cy="556637"/>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a:lnSpc>
              <a:spcPct val="90000"/>
            </a:lnSpc>
            <a:spcBef>
              <a:spcPct val="0"/>
            </a:spcBef>
            <a:spcAft>
              <a:spcPct val="35000"/>
            </a:spcAft>
            <a:buNone/>
          </a:pPr>
          <a:r>
            <a:rPr lang="en-US" sz="1400" kern="1200" dirty="0"/>
            <a:t>Combine your keywords and run search</a:t>
          </a:r>
        </a:p>
      </dsp:txBody>
      <dsp:txXfrm>
        <a:off x="2599020" y="2546309"/>
        <a:ext cx="7797061" cy="556637"/>
      </dsp:txXfrm>
    </dsp:sp>
    <dsp:sp modelId="{4AAAADE6-34AD-45A8-8641-44A27DE152FE}">
      <dsp:nvSpPr>
        <dsp:cNvPr id="0" name=""/>
        <dsp:cNvSpPr/>
      </dsp:nvSpPr>
      <dsp:spPr>
        <a:xfrm rot="10800000">
          <a:off x="0" y="1698296"/>
          <a:ext cx="2599020" cy="856364"/>
        </a:xfrm>
        <a:prstGeom prst="upArrowCallout">
          <a:avLst>
            <a:gd name="adj1" fmla="val 5000"/>
            <a:gd name="adj2" fmla="val 10000"/>
            <a:gd name="adj3" fmla="val 15000"/>
            <a:gd name="adj4" fmla="val 64977"/>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Find</a:t>
          </a:r>
        </a:p>
      </dsp:txBody>
      <dsp:txXfrm rot="-10800000">
        <a:off x="0" y="1698296"/>
        <a:ext cx="2599020" cy="556637"/>
      </dsp:txXfrm>
    </dsp:sp>
    <dsp:sp modelId="{CF3B67D7-B627-4CD4-8C6E-CADD82B10392}">
      <dsp:nvSpPr>
        <dsp:cNvPr id="0" name=""/>
        <dsp:cNvSpPr/>
      </dsp:nvSpPr>
      <dsp:spPr>
        <a:xfrm>
          <a:off x="2599020" y="1698296"/>
          <a:ext cx="7797061" cy="55663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rtl="0">
            <a:lnSpc>
              <a:spcPct val="90000"/>
            </a:lnSpc>
            <a:spcBef>
              <a:spcPct val="0"/>
            </a:spcBef>
            <a:spcAft>
              <a:spcPct val="35000"/>
            </a:spcAft>
            <a:buNone/>
          </a:pPr>
          <a:r>
            <a:rPr lang="en-US" sz="1400" kern="1200" dirty="0"/>
            <a:t>Find synonyms</a:t>
          </a:r>
          <a:r>
            <a:rPr lang="en-US" sz="1400" kern="1200" dirty="0">
              <a:latin typeface="Lucida Sans"/>
            </a:rPr>
            <a:t>, alternative keywords</a:t>
          </a:r>
          <a:endParaRPr lang="en-US" sz="1400" kern="1200" dirty="0"/>
        </a:p>
      </dsp:txBody>
      <dsp:txXfrm>
        <a:off x="2599020" y="1698296"/>
        <a:ext cx="7797061" cy="556637"/>
      </dsp:txXfrm>
    </dsp:sp>
    <dsp:sp modelId="{13CF38AB-7B24-4E7C-93E5-B600C78D13DA}">
      <dsp:nvSpPr>
        <dsp:cNvPr id="0" name=""/>
        <dsp:cNvSpPr/>
      </dsp:nvSpPr>
      <dsp:spPr>
        <a:xfrm rot="10800000">
          <a:off x="0" y="850283"/>
          <a:ext cx="2599020" cy="856364"/>
        </a:xfrm>
        <a:prstGeom prst="upArrowCallout">
          <a:avLst>
            <a:gd name="adj1" fmla="val 5000"/>
            <a:gd name="adj2" fmla="val 10000"/>
            <a:gd name="adj3" fmla="val 15000"/>
            <a:gd name="adj4" fmla="val 64977"/>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Choose</a:t>
          </a:r>
        </a:p>
      </dsp:txBody>
      <dsp:txXfrm rot="-10800000">
        <a:off x="0" y="850283"/>
        <a:ext cx="2599020" cy="556637"/>
      </dsp:txXfrm>
    </dsp:sp>
    <dsp:sp modelId="{F99E1566-B63B-45AC-B5AA-B0AA0C1503A2}">
      <dsp:nvSpPr>
        <dsp:cNvPr id="0" name=""/>
        <dsp:cNvSpPr/>
      </dsp:nvSpPr>
      <dsp:spPr>
        <a:xfrm>
          <a:off x="2599020" y="850283"/>
          <a:ext cx="7797061" cy="556637"/>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a:lnSpc>
              <a:spcPct val="90000"/>
            </a:lnSpc>
            <a:spcBef>
              <a:spcPct val="0"/>
            </a:spcBef>
            <a:spcAft>
              <a:spcPct val="35000"/>
            </a:spcAft>
            <a:buNone/>
          </a:pPr>
          <a:r>
            <a:rPr lang="en-US" sz="1400" kern="1200" dirty="0"/>
            <a:t>Choose the databases</a:t>
          </a:r>
        </a:p>
      </dsp:txBody>
      <dsp:txXfrm>
        <a:off x="2599020" y="850283"/>
        <a:ext cx="7797061" cy="556637"/>
      </dsp:txXfrm>
    </dsp:sp>
    <dsp:sp modelId="{E3019C71-0DA2-40A2-8D72-5912A2E4229D}">
      <dsp:nvSpPr>
        <dsp:cNvPr id="0" name=""/>
        <dsp:cNvSpPr/>
      </dsp:nvSpPr>
      <dsp:spPr>
        <a:xfrm rot="10800000">
          <a:off x="0" y="2271"/>
          <a:ext cx="2599020" cy="856364"/>
        </a:xfrm>
        <a:prstGeom prst="upArrowCallout">
          <a:avLst>
            <a:gd name="adj1" fmla="val 5000"/>
            <a:gd name="adj2" fmla="val 10000"/>
            <a:gd name="adj3" fmla="val 15000"/>
            <a:gd name="adj4" fmla="val 64977"/>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842" tIns="135128" rIns="184842" bIns="135128" numCol="1" spcCol="1270" anchor="ctr" anchorCtr="0">
          <a:noAutofit/>
        </a:bodyPr>
        <a:lstStyle/>
        <a:p>
          <a:pPr marL="0" lvl="0" indent="0" algn="ctr" defTabSz="844550">
            <a:lnSpc>
              <a:spcPct val="90000"/>
            </a:lnSpc>
            <a:spcBef>
              <a:spcPct val="0"/>
            </a:spcBef>
            <a:spcAft>
              <a:spcPct val="35000"/>
            </a:spcAft>
            <a:buNone/>
          </a:pPr>
          <a:r>
            <a:rPr lang="en-US" sz="1900" kern="1200" dirty="0"/>
            <a:t>Formulate</a:t>
          </a:r>
        </a:p>
      </dsp:txBody>
      <dsp:txXfrm rot="-10800000">
        <a:off x="0" y="2271"/>
        <a:ext cx="2599020" cy="556637"/>
      </dsp:txXfrm>
    </dsp:sp>
    <dsp:sp modelId="{D1CD6CB9-2C9A-4228-9483-CD4C61C38EDD}">
      <dsp:nvSpPr>
        <dsp:cNvPr id="0" name=""/>
        <dsp:cNvSpPr/>
      </dsp:nvSpPr>
      <dsp:spPr>
        <a:xfrm>
          <a:off x="2599020" y="2271"/>
          <a:ext cx="7797061" cy="55663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61" tIns="177800" rIns="158161" bIns="177800" numCol="1" spcCol="1270" anchor="ctr" anchorCtr="0">
          <a:noAutofit/>
        </a:bodyPr>
        <a:lstStyle/>
        <a:p>
          <a:pPr marL="0" lvl="0" indent="0" algn="l" defTabSz="622300">
            <a:lnSpc>
              <a:spcPct val="90000"/>
            </a:lnSpc>
            <a:spcBef>
              <a:spcPct val="0"/>
            </a:spcBef>
            <a:spcAft>
              <a:spcPct val="35000"/>
            </a:spcAft>
            <a:buNone/>
          </a:pPr>
          <a:r>
            <a:rPr lang="en-US" sz="1400" kern="1200" dirty="0"/>
            <a:t>Formulate a search with key concepts</a:t>
          </a:r>
        </a:p>
      </dsp:txBody>
      <dsp:txXfrm>
        <a:off x="2599020" y="2271"/>
        <a:ext cx="7797061" cy="556637"/>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11/06/2025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a:t>
            </a:fld>
            <a:endParaRPr lang="en-GB"/>
          </a:p>
        </p:txBody>
      </p:sp>
    </p:spTree>
    <p:extLst>
      <p:ext uri="{BB962C8B-B14F-4D97-AF65-F5344CB8AC3E}">
        <p14:creationId xmlns:p14="http://schemas.microsoft.com/office/powerpoint/2010/main" val="1959560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a:t>
            </a:fld>
            <a:endParaRPr lang="en-GB"/>
          </a:p>
        </p:txBody>
      </p:sp>
    </p:spTree>
    <p:extLst>
      <p:ext uri="{BB962C8B-B14F-4D97-AF65-F5344CB8AC3E}">
        <p14:creationId xmlns:p14="http://schemas.microsoft.com/office/powerpoint/2010/main" val="887208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7CD2DD0-CA68-48DB-A983-87613955F1CB}" type="slidenum">
              <a:rPr lang="en-GB"/>
              <a:t>13</a:t>
            </a:fld>
            <a:endParaRPr lang="en-GB"/>
          </a:p>
        </p:txBody>
      </p:sp>
    </p:spTree>
    <p:extLst>
      <p:ext uri="{BB962C8B-B14F-4D97-AF65-F5344CB8AC3E}">
        <p14:creationId xmlns:p14="http://schemas.microsoft.com/office/powerpoint/2010/main" val="190140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a:effectLst/>
                <a:latin typeface="Arial" panose="020B0604020202020204" pitchFamily="34" charset="0"/>
                <a:ea typeface="Arial" panose="020B0604020202020204" pitchFamily="34" charset="0"/>
              </a:rPr>
              <a:t>Epidemiology</a:t>
            </a:r>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14</a:t>
            </a:fld>
            <a:endParaRPr lang="en-GB"/>
          </a:p>
        </p:txBody>
      </p:sp>
    </p:spTree>
    <p:extLst>
      <p:ext uri="{BB962C8B-B14F-4D97-AF65-F5344CB8AC3E}">
        <p14:creationId xmlns:p14="http://schemas.microsoft.com/office/powerpoint/2010/main" val="2825114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15</a:t>
            </a:fld>
            <a:endParaRPr lang="en-GB"/>
          </a:p>
        </p:txBody>
      </p:sp>
    </p:spTree>
    <p:extLst>
      <p:ext uri="{BB962C8B-B14F-4D97-AF65-F5344CB8AC3E}">
        <p14:creationId xmlns:p14="http://schemas.microsoft.com/office/powerpoint/2010/main" val="672267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What we do</a:t>
            </a:r>
          </a:p>
          <a:p>
            <a:pPr algn="l">
              <a:buFont typeface="Arial" panose="020B0604020202020204" pitchFamily="34" charset="0"/>
              <a:buChar char="•"/>
            </a:pPr>
            <a:r>
              <a:rPr lang="en-GB" sz="1600" b="0" i="0" dirty="0">
                <a:solidFill>
                  <a:srgbClr val="000000"/>
                </a:solidFill>
                <a:effectLst/>
                <a:latin typeface="Lato"/>
              </a:rPr>
              <a:t>Ensure your needs are the focus of the services and that we use our resources effectively for the benefit of our customers.</a:t>
            </a:r>
          </a:p>
          <a:p>
            <a:pPr>
              <a:buFont typeface="Arial" panose="020B0604020202020204" pitchFamily="34" charset="0"/>
              <a:buChar char="•"/>
            </a:pPr>
            <a:r>
              <a:rPr lang="en-GB" sz="1600" b="0" i="0" dirty="0">
                <a:solidFill>
                  <a:srgbClr val="000000"/>
                </a:solidFill>
                <a:effectLst/>
                <a:latin typeface="Lato"/>
              </a:rPr>
              <a:t>Support and help you become empowered, critical and independent in your use of information and to get the most out of the wide range of resources available. </a:t>
            </a:r>
          </a:p>
          <a:p>
            <a:pPr>
              <a:buFont typeface="Arial" panose="020B0604020202020204" pitchFamily="34" charset="0"/>
              <a:buChar char="•"/>
            </a:pPr>
            <a:r>
              <a:rPr lang="en-GB" sz="1600" b="0" i="0" dirty="0">
                <a:solidFill>
                  <a:srgbClr val="000000"/>
                </a:solidFill>
                <a:effectLst/>
                <a:latin typeface="Lato"/>
              </a:rPr>
              <a:t>Communicate with you in a clear, timely and accurate manner through a variety of channels and publicise our range of services, terms and conditions, opening hours, and keep you informed of any changes.</a:t>
            </a:r>
          </a:p>
          <a:p>
            <a:pPr>
              <a:buFont typeface="Arial" panose="020B0604020202020204" pitchFamily="34" charset="0"/>
              <a:buChar char="•"/>
            </a:pPr>
            <a:r>
              <a:rPr lang="en-GB" sz="1600" b="0" i="0" dirty="0">
                <a:solidFill>
                  <a:srgbClr val="000000"/>
                </a:solidFill>
                <a:effectLst/>
                <a:latin typeface="Lato"/>
              </a:rPr>
              <a:t>Work collaboratively across the whole university, actively engage with the wider academic and professional communities to share and disseminate best practice.</a:t>
            </a:r>
          </a:p>
          <a:p>
            <a:pPr>
              <a:buFont typeface="Arial" panose="020B0604020202020204" pitchFamily="34" charset="0"/>
              <a:buChar char="•"/>
            </a:pPr>
            <a:endParaRPr lang="en-GB" b="0" i="0" dirty="0">
              <a:solidFill>
                <a:srgbClr val="000000"/>
              </a:solidFill>
              <a:effectLst/>
              <a:latin typeface="Lato"/>
            </a:endParaRPr>
          </a:p>
          <a:p>
            <a:pPr algn="l">
              <a:buFont typeface="Arial" panose="020B0604020202020204" pitchFamily="34" charset="0"/>
              <a:buChar char="•"/>
            </a:pPr>
            <a:endParaRPr lang="en-GB" b="0" i="0" dirty="0">
              <a:solidFill>
                <a:srgbClr val="000000"/>
              </a:solidFill>
              <a:effectLst/>
              <a:latin typeface="Lato"/>
            </a:endParaRPr>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21</a:t>
            </a:fld>
            <a:endParaRPr lang="en-GB"/>
          </a:p>
        </p:txBody>
      </p:sp>
    </p:spTree>
    <p:extLst>
      <p:ext uri="{BB962C8B-B14F-4D97-AF65-F5344CB8AC3E}">
        <p14:creationId xmlns:p14="http://schemas.microsoft.com/office/powerpoint/2010/main" val="363896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22</a:t>
            </a:fld>
            <a:endParaRPr lang="en-GB"/>
          </a:p>
        </p:txBody>
      </p:sp>
    </p:spTree>
    <p:extLst>
      <p:ext uri="{BB962C8B-B14F-4D97-AF65-F5344CB8AC3E}">
        <p14:creationId xmlns:p14="http://schemas.microsoft.com/office/powerpoint/2010/main" val="15716673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hyperlink" Target="https://forms.office.com/pages/responsepage.aspx?id=-REPTm4EBUWcuNshUjEeIWD5hXZOvT5Lg-sisozjrcVURE5STzRZSkc5UjZDRzlUVDk5UTdXUlgzOCQlQCN0PWcu" TargetMode="Externa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hyperlink" Target="https://forms.office.com/Pages/ResponsePage.aspx?id=-REPTm4EBUWcuNshUjEeIWD5hXZOvT5Lg-sisozjrcVURVZBR1FBVVZBSE9PQ0s4S1hFVUpEVlZQQSQlQCN0PWcu" TargetMode="Externa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hyperlink" Target="https://forms.office.com/pages/responsepage.aspx?id=-REPTm4EBUWcuNshUjEeIWD5hXZOvT5Lg-sisozjrcVUNEQwRDJYRUdVOFhBQTVSME44UDdCME5YUyQlQCN0PWcu" TargetMode="Externa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dirty="0"/>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p:nvPr>
        </p:nvSpPr>
        <p:spPr>
          <a:xfrm>
            <a:off x="6367977" y="2286001"/>
            <a:ext cx="5446198" cy="2225400"/>
          </a:xfrm>
        </p:spPr>
        <p:txBody>
          <a:bodyPr/>
          <a:lstStyle/>
          <a:p>
            <a:r>
              <a:rPr lang="en-US" dirty="0"/>
              <a:t>Click to edit Master title style</a:t>
            </a:r>
            <a:endParaRPr lang="en-GB" dirty="0"/>
          </a:p>
        </p:txBody>
      </p:sp>
      <p:pic>
        <p:nvPicPr>
          <p:cNvPr id="2" name="Picture 1">
            <a:extLst>
              <a:ext uri="{FF2B5EF4-FFF2-40B4-BE49-F238E27FC236}">
                <a16:creationId xmlns:a16="http://schemas.microsoft.com/office/drawing/2014/main" id="{6539EF55-6517-58A9-38BF-B041F5942A38}"/>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370458" y="6411948"/>
            <a:ext cx="1859284" cy="323089"/>
          </a:xfrm>
          <a:prstGeom prst="rect">
            <a:avLst/>
          </a:prstGeom>
        </p:spPr>
      </p:pic>
      <p:pic>
        <p:nvPicPr>
          <p:cNvPr id="5" name="Picture 4" descr="A black and white logo&#10;&#10;AI-generated content may be incorrect.">
            <a:extLst>
              <a:ext uri="{FF2B5EF4-FFF2-40B4-BE49-F238E27FC236}">
                <a16:creationId xmlns:a16="http://schemas.microsoft.com/office/drawing/2014/main" id="{4BAB2551-9FDD-C3E1-C695-8BEEAD8600D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79821" y="6473044"/>
            <a:ext cx="1385918" cy="236556"/>
          </a:xfrm>
          <a:prstGeom prst="rect">
            <a:avLst/>
          </a:prstGeom>
        </p:spPr>
      </p:pic>
      <p:pic>
        <p:nvPicPr>
          <p:cNvPr id="6" name="Picture 5" descr="A close-up of a black background&#10;&#10;AI-generated content may be incorrect.">
            <a:extLst>
              <a:ext uri="{FF2B5EF4-FFF2-40B4-BE49-F238E27FC236}">
                <a16:creationId xmlns:a16="http://schemas.microsoft.com/office/drawing/2014/main" id="{DE15409B-1C00-F57B-6FB4-51989BA2FC7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991901" y="6431164"/>
            <a:ext cx="2249196" cy="318114"/>
          </a:xfrm>
          <a:prstGeom prst="rect">
            <a:avLst/>
          </a:prstGeom>
        </p:spPr>
      </p:pic>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cademic &amp; Digital Skills Staff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pic>
        <p:nvPicPr>
          <p:cNvPr id="2" name="Picture 1" descr="A qr code on a white background&#10;&#10;Description automatically generated">
            <a:extLst>
              <a:ext uri="{FF2B5EF4-FFF2-40B4-BE49-F238E27FC236}">
                <a16:creationId xmlns:a16="http://schemas.microsoft.com/office/drawing/2014/main" id="{B06F43E5-D80D-2132-85A5-9E93EB7171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86254" y="1062915"/>
            <a:ext cx="4748085" cy="4748085"/>
          </a:xfrm>
          <a:prstGeom prst="rect">
            <a:avLst/>
          </a:prstGeom>
        </p:spPr>
      </p:pic>
      <p:sp>
        <p:nvSpPr>
          <p:cNvPr id="5" name="TextBox 4">
            <a:extLst>
              <a:ext uri="{FF2B5EF4-FFF2-40B4-BE49-F238E27FC236}">
                <a16:creationId xmlns:a16="http://schemas.microsoft.com/office/drawing/2014/main" id="{BCE7A8FA-7B02-4F94-9F2F-BAA1C9889DB0}"/>
              </a:ext>
            </a:extLst>
          </p:cNvPr>
          <p:cNvSpPr txBox="1"/>
          <p:nvPr userDrawn="1"/>
        </p:nvSpPr>
        <p:spPr>
          <a:xfrm>
            <a:off x="6424763" y="2967909"/>
            <a:ext cx="5431419" cy="1446550"/>
          </a:xfrm>
          <a:prstGeom prst="rect">
            <a:avLst/>
          </a:prstGeom>
          <a:noFill/>
        </p:spPr>
        <p:txBody>
          <a:bodyPr wrap="square" rtlCol="0">
            <a:spAutoFit/>
          </a:bodyPr>
          <a:lstStyle/>
          <a:p>
            <a:r>
              <a:rPr lang="en-GB" sz="4400" b="0" dirty="0">
                <a:solidFill>
                  <a:schemeClr val="bg1"/>
                </a:solidFill>
                <a:latin typeface="+mj-lt"/>
              </a:rPr>
              <a:t>Let us know how we did</a:t>
            </a:r>
          </a:p>
        </p:txBody>
      </p:sp>
      <p:sp>
        <p:nvSpPr>
          <p:cNvPr id="12" name="TextBox 11">
            <a:extLst>
              <a:ext uri="{FF2B5EF4-FFF2-40B4-BE49-F238E27FC236}">
                <a16:creationId xmlns:a16="http://schemas.microsoft.com/office/drawing/2014/main" id="{502362A5-DF4C-CE4A-FD70-F96BB9A2CEAA}"/>
              </a:ext>
            </a:extLst>
          </p:cNvPr>
          <p:cNvSpPr txBox="1"/>
          <p:nvPr userDrawn="1"/>
        </p:nvSpPr>
        <p:spPr>
          <a:xfrm>
            <a:off x="6424763" y="4765340"/>
            <a:ext cx="5496988" cy="830997"/>
          </a:xfrm>
          <a:prstGeom prst="rect">
            <a:avLst/>
          </a:prstGeom>
          <a:noFill/>
        </p:spPr>
        <p:txBody>
          <a:bodyPr wrap="square" rtlCol="0">
            <a:spAutoFit/>
          </a:bodyPr>
          <a:lstStyle/>
          <a:p>
            <a:r>
              <a:rPr lang="en-US" sz="2400" dirty="0">
                <a:solidFill>
                  <a:schemeClr val="bg1"/>
                </a:solidFill>
              </a:rPr>
              <a:t>If you have 5 minutes, please scan the QR code and fill out our feedback form.</a:t>
            </a:r>
            <a:endParaRPr lang="en-GB" sz="2400" dirty="0">
              <a:solidFill>
                <a:schemeClr val="bg1"/>
              </a:solidFill>
            </a:endParaRPr>
          </a:p>
        </p:txBody>
      </p:sp>
      <p:sp>
        <p:nvSpPr>
          <p:cNvPr id="3" name="TextBox 2">
            <a:extLst>
              <a:ext uri="{FF2B5EF4-FFF2-40B4-BE49-F238E27FC236}">
                <a16:creationId xmlns:a16="http://schemas.microsoft.com/office/drawing/2014/main" id="{1B796882-7EC9-57DD-875E-E5038084A6D0}"/>
              </a:ext>
            </a:extLst>
          </p:cNvPr>
          <p:cNvSpPr txBox="1"/>
          <p:nvPr userDrawn="1"/>
        </p:nvSpPr>
        <p:spPr>
          <a:xfrm>
            <a:off x="1004753" y="6316937"/>
            <a:ext cx="3906371" cy="369332"/>
          </a:xfrm>
          <a:prstGeom prst="rect">
            <a:avLst/>
          </a:prstGeom>
          <a:noFill/>
        </p:spPr>
        <p:txBody>
          <a:bodyPr wrap="square" rtlCol="0">
            <a:spAutoFit/>
          </a:bodyPr>
          <a:lstStyle/>
          <a:p>
            <a:pPr algn="ctr"/>
            <a:r>
              <a:rPr lang="en-GB" dirty="0">
                <a:hlinkClick r:id="rId5"/>
              </a:rPr>
              <a:t>Link to Form</a:t>
            </a:r>
            <a:endParaRPr lang="en-GB" dirty="0"/>
          </a:p>
        </p:txBody>
      </p:sp>
      <p:pic>
        <p:nvPicPr>
          <p:cNvPr id="8" name="Picture 7">
            <a:extLst>
              <a:ext uri="{FF2B5EF4-FFF2-40B4-BE49-F238E27FC236}">
                <a16:creationId xmlns:a16="http://schemas.microsoft.com/office/drawing/2014/main" id="{E2A923D8-96EF-A263-D5DB-F322DF666D9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370458" y="6411948"/>
            <a:ext cx="1859284" cy="323089"/>
          </a:xfrm>
          <a:prstGeom prst="rect">
            <a:avLst/>
          </a:prstGeom>
        </p:spPr>
      </p:pic>
      <p:pic>
        <p:nvPicPr>
          <p:cNvPr id="13" name="Picture 12" descr="A black and white logo&#10;&#10;AI-generated content may be incorrect.">
            <a:extLst>
              <a:ext uri="{FF2B5EF4-FFF2-40B4-BE49-F238E27FC236}">
                <a16:creationId xmlns:a16="http://schemas.microsoft.com/office/drawing/2014/main" id="{D6CA8142-B0B7-093C-FF66-8AEDEFEF120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8479821" y="6473044"/>
            <a:ext cx="1385918" cy="236556"/>
          </a:xfrm>
          <a:prstGeom prst="rect">
            <a:avLst/>
          </a:prstGeom>
        </p:spPr>
      </p:pic>
      <p:pic>
        <p:nvPicPr>
          <p:cNvPr id="14" name="Picture 13" descr="A close-up of a black background&#10;&#10;AI-generated content may be incorrect.">
            <a:extLst>
              <a:ext uri="{FF2B5EF4-FFF2-40B4-BE49-F238E27FC236}">
                <a16:creationId xmlns:a16="http://schemas.microsoft.com/office/drawing/2014/main" id="{C39AF65F-5C47-7DA5-FC2C-5DC635D50038}"/>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991901" y="6431164"/>
            <a:ext cx="2249196" cy="318114"/>
          </a:xfrm>
          <a:prstGeom prst="rect">
            <a:avLst/>
          </a:prstGeom>
        </p:spPr>
      </p:pic>
    </p:spTree>
    <p:extLst>
      <p:ext uri="{BB962C8B-B14F-4D97-AF65-F5344CB8AC3E}">
        <p14:creationId xmlns:p14="http://schemas.microsoft.com/office/powerpoint/2010/main" val="4267990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cademic &amp; InfoSkills Student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pic>
        <p:nvPicPr>
          <p:cNvPr id="2" name="Picture 1" descr="A qr code on a white background&#10;&#10;Description automatically generated">
            <a:extLst>
              <a:ext uri="{FF2B5EF4-FFF2-40B4-BE49-F238E27FC236}">
                <a16:creationId xmlns:a16="http://schemas.microsoft.com/office/drawing/2014/main" id="{016F4CD6-7B68-FF98-620E-1AE86D3248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42503" y="1062915"/>
            <a:ext cx="4803524" cy="4803524"/>
          </a:xfrm>
          <a:prstGeom prst="rect">
            <a:avLst/>
          </a:prstGeom>
        </p:spPr>
      </p:pic>
      <p:sp>
        <p:nvSpPr>
          <p:cNvPr id="5" name="TextBox 4">
            <a:extLst>
              <a:ext uri="{FF2B5EF4-FFF2-40B4-BE49-F238E27FC236}">
                <a16:creationId xmlns:a16="http://schemas.microsoft.com/office/drawing/2014/main" id="{569A737E-2AFB-73B3-20A7-04312779B842}"/>
              </a:ext>
            </a:extLst>
          </p:cNvPr>
          <p:cNvSpPr txBox="1"/>
          <p:nvPr userDrawn="1"/>
        </p:nvSpPr>
        <p:spPr>
          <a:xfrm>
            <a:off x="6424763" y="2967909"/>
            <a:ext cx="5431419" cy="1446550"/>
          </a:xfrm>
          <a:prstGeom prst="rect">
            <a:avLst/>
          </a:prstGeom>
          <a:noFill/>
        </p:spPr>
        <p:txBody>
          <a:bodyPr wrap="square" rtlCol="0">
            <a:spAutoFit/>
          </a:bodyPr>
          <a:lstStyle/>
          <a:p>
            <a:r>
              <a:rPr lang="en-GB" sz="4400" b="0" dirty="0">
                <a:solidFill>
                  <a:schemeClr val="bg1"/>
                </a:solidFill>
                <a:latin typeface="+mj-lt"/>
              </a:rPr>
              <a:t>Let us know how we did</a:t>
            </a:r>
          </a:p>
        </p:txBody>
      </p:sp>
      <p:sp>
        <p:nvSpPr>
          <p:cNvPr id="12" name="TextBox 11">
            <a:extLst>
              <a:ext uri="{FF2B5EF4-FFF2-40B4-BE49-F238E27FC236}">
                <a16:creationId xmlns:a16="http://schemas.microsoft.com/office/drawing/2014/main" id="{67A05F39-5FD6-D21F-6EF0-32BAF3BA6633}"/>
              </a:ext>
            </a:extLst>
          </p:cNvPr>
          <p:cNvSpPr txBox="1"/>
          <p:nvPr userDrawn="1"/>
        </p:nvSpPr>
        <p:spPr>
          <a:xfrm>
            <a:off x="6424763" y="4765340"/>
            <a:ext cx="5496988" cy="830997"/>
          </a:xfrm>
          <a:prstGeom prst="rect">
            <a:avLst/>
          </a:prstGeom>
          <a:noFill/>
        </p:spPr>
        <p:txBody>
          <a:bodyPr wrap="square" rtlCol="0">
            <a:spAutoFit/>
          </a:bodyPr>
          <a:lstStyle/>
          <a:p>
            <a:r>
              <a:rPr lang="en-US" sz="2400" dirty="0">
                <a:solidFill>
                  <a:schemeClr val="bg1"/>
                </a:solidFill>
              </a:rPr>
              <a:t>If you have 5 minutes, please scan the QR code and fill out our feedback form.</a:t>
            </a:r>
            <a:endParaRPr lang="en-GB" sz="2400" dirty="0">
              <a:solidFill>
                <a:schemeClr val="bg1"/>
              </a:solidFill>
            </a:endParaRPr>
          </a:p>
        </p:txBody>
      </p:sp>
      <p:sp>
        <p:nvSpPr>
          <p:cNvPr id="3" name="TextBox 2">
            <a:extLst>
              <a:ext uri="{FF2B5EF4-FFF2-40B4-BE49-F238E27FC236}">
                <a16:creationId xmlns:a16="http://schemas.microsoft.com/office/drawing/2014/main" id="{50F8339A-2736-CE49-5FA6-182BD78BE0DA}"/>
              </a:ext>
            </a:extLst>
          </p:cNvPr>
          <p:cNvSpPr txBox="1"/>
          <p:nvPr userDrawn="1"/>
        </p:nvSpPr>
        <p:spPr>
          <a:xfrm>
            <a:off x="1015253" y="6374338"/>
            <a:ext cx="3906370" cy="369332"/>
          </a:xfrm>
          <a:prstGeom prst="rect">
            <a:avLst/>
          </a:prstGeom>
          <a:noFill/>
        </p:spPr>
        <p:txBody>
          <a:bodyPr wrap="square" rtlCol="0">
            <a:spAutoFit/>
          </a:bodyPr>
          <a:lstStyle/>
          <a:p>
            <a:pPr algn="ctr"/>
            <a:r>
              <a:rPr lang="en-GB" dirty="0">
                <a:hlinkClick r:id="rId5"/>
              </a:rPr>
              <a:t>Link to Form</a:t>
            </a:r>
            <a:endParaRPr lang="en-GB" dirty="0"/>
          </a:p>
        </p:txBody>
      </p:sp>
      <p:pic>
        <p:nvPicPr>
          <p:cNvPr id="8" name="Picture 7">
            <a:extLst>
              <a:ext uri="{FF2B5EF4-FFF2-40B4-BE49-F238E27FC236}">
                <a16:creationId xmlns:a16="http://schemas.microsoft.com/office/drawing/2014/main" id="{1B53C305-F310-75F6-71B9-C113749FFDF8}"/>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370458" y="6411948"/>
            <a:ext cx="1859284" cy="323089"/>
          </a:xfrm>
          <a:prstGeom prst="rect">
            <a:avLst/>
          </a:prstGeom>
        </p:spPr>
      </p:pic>
      <p:pic>
        <p:nvPicPr>
          <p:cNvPr id="13" name="Picture 12" descr="A black and white logo&#10;&#10;AI-generated content may be incorrect.">
            <a:extLst>
              <a:ext uri="{FF2B5EF4-FFF2-40B4-BE49-F238E27FC236}">
                <a16:creationId xmlns:a16="http://schemas.microsoft.com/office/drawing/2014/main" id="{6D018FF7-E045-0222-48BC-1C271439A81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8479821" y="6473044"/>
            <a:ext cx="1385918" cy="236556"/>
          </a:xfrm>
          <a:prstGeom prst="rect">
            <a:avLst/>
          </a:prstGeom>
        </p:spPr>
      </p:pic>
      <p:pic>
        <p:nvPicPr>
          <p:cNvPr id="14" name="Picture 13" descr="A close-up of a black background&#10;&#10;AI-generated content may be incorrect.">
            <a:extLst>
              <a:ext uri="{FF2B5EF4-FFF2-40B4-BE49-F238E27FC236}">
                <a16:creationId xmlns:a16="http://schemas.microsoft.com/office/drawing/2014/main" id="{81D09DB3-A1EF-A532-673F-F7F541E3192C}"/>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991901" y="6431164"/>
            <a:ext cx="2249196" cy="318114"/>
          </a:xfrm>
          <a:prstGeom prst="rect">
            <a:avLst/>
          </a:prstGeom>
        </p:spPr>
      </p:pic>
    </p:spTree>
    <p:extLst>
      <p:ext uri="{BB962C8B-B14F-4D97-AF65-F5344CB8AC3E}">
        <p14:creationId xmlns:p14="http://schemas.microsoft.com/office/powerpoint/2010/main" val="2932778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Digital Skills Student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pic>
        <p:nvPicPr>
          <p:cNvPr id="2" name="Picture 1" descr="A qr code on a white background&#10;&#10;Description automatically generated">
            <a:extLst>
              <a:ext uri="{FF2B5EF4-FFF2-40B4-BE49-F238E27FC236}">
                <a16:creationId xmlns:a16="http://schemas.microsoft.com/office/drawing/2014/main" id="{6785A08C-D6DF-4D62-F633-BA0C10DFC9D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23692" y="997258"/>
            <a:ext cx="4862705" cy="4862705"/>
          </a:xfrm>
          <a:prstGeom prst="rect">
            <a:avLst/>
          </a:prstGeom>
        </p:spPr>
      </p:pic>
      <p:sp>
        <p:nvSpPr>
          <p:cNvPr id="5" name="TextBox 4">
            <a:extLst>
              <a:ext uri="{FF2B5EF4-FFF2-40B4-BE49-F238E27FC236}">
                <a16:creationId xmlns:a16="http://schemas.microsoft.com/office/drawing/2014/main" id="{C49A0DC7-4F07-5A3A-CFFB-C6117B61E8A1}"/>
              </a:ext>
            </a:extLst>
          </p:cNvPr>
          <p:cNvSpPr txBox="1"/>
          <p:nvPr userDrawn="1"/>
        </p:nvSpPr>
        <p:spPr>
          <a:xfrm>
            <a:off x="6424763" y="2967909"/>
            <a:ext cx="5431419" cy="1446550"/>
          </a:xfrm>
          <a:prstGeom prst="rect">
            <a:avLst/>
          </a:prstGeom>
          <a:noFill/>
        </p:spPr>
        <p:txBody>
          <a:bodyPr wrap="square" rtlCol="0">
            <a:spAutoFit/>
          </a:bodyPr>
          <a:lstStyle/>
          <a:p>
            <a:r>
              <a:rPr lang="en-GB" sz="4400" b="0" dirty="0">
                <a:solidFill>
                  <a:schemeClr val="bg1"/>
                </a:solidFill>
                <a:latin typeface="+mj-lt"/>
              </a:rPr>
              <a:t>Let us know how we did</a:t>
            </a:r>
          </a:p>
        </p:txBody>
      </p:sp>
      <p:sp>
        <p:nvSpPr>
          <p:cNvPr id="12" name="TextBox 11">
            <a:extLst>
              <a:ext uri="{FF2B5EF4-FFF2-40B4-BE49-F238E27FC236}">
                <a16:creationId xmlns:a16="http://schemas.microsoft.com/office/drawing/2014/main" id="{2E6278F4-1546-7D0D-8765-0C9ED8307A57}"/>
              </a:ext>
            </a:extLst>
          </p:cNvPr>
          <p:cNvSpPr txBox="1"/>
          <p:nvPr userDrawn="1"/>
        </p:nvSpPr>
        <p:spPr>
          <a:xfrm>
            <a:off x="6424763" y="4765340"/>
            <a:ext cx="5496988" cy="830997"/>
          </a:xfrm>
          <a:prstGeom prst="rect">
            <a:avLst/>
          </a:prstGeom>
          <a:noFill/>
        </p:spPr>
        <p:txBody>
          <a:bodyPr wrap="square" rtlCol="0">
            <a:spAutoFit/>
          </a:bodyPr>
          <a:lstStyle/>
          <a:p>
            <a:r>
              <a:rPr lang="en-US" sz="2400" dirty="0">
                <a:solidFill>
                  <a:schemeClr val="bg1"/>
                </a:solidFill>
              </a:rPr>
              <a:t>If you have 5 minutes, please scan the QR code and fill out our feedback form.</a:t>
            </a:r>
            <a:endParaRPr lang="en-GB" sz="2400" dirty="0">
              <a:solidFill>
                <a:schemeClr val="bg1"/>
              </a:solidFill>
            </a:endParaRPr>
          </a:p>
        </p:txBody>
      </p:sp>
      <p:sp>
        <p:nvSpPr>
          <p:cNvPr id="3" name="TextBox 2">
            <a:extLst>
              <a:ext uri="{FF2B5EF4-FFF2-40B4-BE49-F238E27FC236}">
                <a16:creationId xmlns:a16="http://schemas.microsoft.com/office/drawing/2014/main" id="{1A79EE8C-54CF-5836-C3B4-B8AB87864C36}"/>
              </a:ext>
            </a:extLst>
          </p:cNvPr>
          <p:cNvSpPr txBox="1"/>
          <p:nvPr userDrawn="1"/>
        </p:nvSpPr>
        <p:spPr>
          <a:xfrm>
            <a:off x="1024537" y="6316937"/>
            <a:ext cx="4074458" cy="369332"/>
          </a:xfrm>
          <a:prstGeom prst="rect">
            <a:avLst/>
          </a:prstGeom>
          <a:noFill/>
        </p:spPr>
        <p:txBody>
          <a:bodyPr wrap="square" rtlCol="0">
            <a:spAutoFit/>
          </a:bodyPr>
          <a:lstStyle/>
          <a:p>
            <a:pPr algn="ctr"/>
            <a:r>
              <a:rPr lang="en-GB" dirty="0">
                <a:hlinkClick r:id="rId5"/>
              </a:rPr>
              <a:t>Link to Form</a:t>
            </a:r>
            <a:endParaRPr lang="en-GB" dirty="0"/>
          </a:p>
        </p:txBody>
      </p:sp>
      <p:pic>
        <p:nvPicPr>
          <p:cNvPr id="8" name="Picture 7">
            <a:extLst>
              <a:ext uri="{FF2B5EF4-FFF2-40B4-BE49-F238E27FC236}">
                <a16:creationId xmlns:a16="http://schemas.microsoft.com/office/drawing/2014/main" id="{33375A53-5A78-517B-3679-830C19ABF13E}"/>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370458" y="6411948"/>
            <a:ext cx="1859284" cy="323089"/>
          </a:xfrm>
          <a:prstGeom prst="rect">
            <a:avLst/>
          </a:prstGeom>
        </p:spPr>
      </p:pic>
      <p:pic>
        <p:nvPicPr>
          <p:cNvPr id="13" name="Picture 12" descr="A black and white logo&#10;&#10;AI-generated content may be incorrect.">
            <a:extLst>
              <a:ext uri="{FF2B5EF4-FFF2-40B4-BE49-F238E27FC236}">
                <a16:creationId xmlns:a16="http://schemas.microsoft.com/office/drawing/2014/main" id="{84BCC413-6D2B-E4F3-2576-556EB4438D48}"/>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8479821" y="6473044"/>
            <a:ext cx="1385918" cy="236556"/>
          </a:xfrm>
          <a:prstGeom prst="rect">
            <a:avLst/>
          </a:prstGeom>
        </p:spPr>
      </p:pic>
      <p:pic>
        <p:nvPicPr>
          <p:cNvPr id="14" name="Picture 13" descr="A close-up of a black background&#10;&#10;AI-generated content may be incorrect.">
            <a:extLst>
              <a:ext uri="{FF2B5EF4-FFF2-40B4-BE49-F238E27FC236}">
                <a16:creationId xmlns:a16="http://schemas.microsoft.com/office/drawing/2014/main" id="{F9DF1936-CA88-C728-2A48-BDCAE4077DA9}"/>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991901" y="6431164"/>
            <a:ext cx="2249196" cy="318114"/>
          </a:xfrm>
          <a:prstGeom prst="rect">
            <a:avLst/>
          </a:prstGeom>
        </p:spPr>
      </p:pic>
    </p:spTree>
    <p:extLst>
      <p:ext uri="{BB962C8B-B14F-4D97-AF65-F5344CB8AC3E}">
        <p14:creationId xmlns:p14="http://schemas.microsoft.com/office/powerpoint/2010/main" val="2197982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dirty="0"/>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2751120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172553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For more information please contact:</a:t>
            </a:r>
            <a:endParaRPr lang="en-GB" dirty="0"/>
          </a:p>
        </p:txBody>
      </p:sp>
      <p:sp>
        <p:nvSpPr>
          <p:cNvPr id="4" name="Picture Placeholder 3"/>
          <p:cNvSpPr>
            <a:spLocks noGrp="1"/>
          </p:cNvSpPr>
          <p:nvPr>
            <p:ph type="pic" sz="quarter" idx="10"/>
          </p:nvPr>
        </p:nvSpPr>
        <p:spPr>
          <a:xfrm>
            <a:off x="6254750" y="1592263"/>
            <a:ext cx="5238750" cy="4573587"/>
          </a:xfrm>
        </p:spPr>
        <p:txBody>
          <a:bodyPr/>
          <a:lstStyle/>
          <a:p>
            <a:r>
              <a:rPr lang="en-US"/>
              <a:t>Click icon to add picture</a:t>
            </a:r>
            <a:endParaRPr lang="en-GB"/>
          </a:p>
        </p:txBody>
      </p:sp>
      <p:sp>
        <p:nvSpPr>
          <p:cNvPr id="6" name="Text Placeholder 5"/>
          <p:cNvSpPr>
            <a:spLocks noGrp="1"/>
          </p:cNvSpPr>
          <p:nvPr>
            <p:ph type="body" sz="quarter" idx="11"/>
          </p:nvPr>
        </p:nvSpPr>
        <p:spPr>
          <a:xfrm>
            <a:off x="698500" y="1592263"/>
            <a:ext cx="5253038" cy="4573587"/>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2076664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ocial media">
    <p:spTree>
      <p:nvGrpSpPr>
        <p:cNvPr id="1" name=""/>
        <p:cNvGrpSpPr/>
        <p:nvPr/>
      </p:nvGrpSpPr>
      <p:grpSpPr>
        <a:xfrm>
          <a:off x="0" y="0"/>
          <a:ext cx="0" cy="0"/>
          <a:chOff x="0" y="0"/>
          <a:chExt cx="0" cy="0"/>
        </a:xfrm>
      </p:grpSpPr>
      <p:pic>
        <p:nvPicPr>
          <p:cNvPr id="5" name="Picture Placeholder 24"/>
          <p:cNvPicPr>
            <a:picLocks noChangeAspect="1"/>
          </p:cNvPicPr>
          <p:nvPr userDrawn="1"/>
        </p:nvPicPr>
        <p:blipFill>
          <a:blip r:embed="rId2"/>
          <a:srcRect t="6165" b="6165"/>
          <a:stretch>
            <a:fillRect/>
          </a:stretch>
        </p:blipFill>
        <p:spPr>
          <a:xfrm>
            <a:off x="6254749" y="1600201"/>
            <a:ext cx="5239011" cy="4565650"/>
          </a:xfrm>
          <a:prstGeom prst="rect">
            <a:avLst/>
          </a:prstGeom>
        </p:spPr>
      </p:pic>
      <p:sp>
        <p:nvSpPr>
          <p:cNvPr id="6" name="TextBox 5"/>
          <p:cNvSpPr txBox="1"/>
          <p:nvPr userDrawn="1"/>
        </p:nvSpPr>
        <p:spPr>
          <a:xfrm>
            <a:off x="605498" y="1733719"/>
            <a:ext cx="5253296" cy="429861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We are on </a:t>
            </a:r>
            <a:r>
              <a:rPr kumimoji="0" lang="en-GB" sz="2800" b="1" i="0" u="none" strike="noStrike" kern="1200" cap="none" spc="0" normalizeH="0" baseline="0" noProof="0" dirty="0">
                <a:ln>
                  <a:noFill/>
                </a:ln>
                <a:solidFill>
                  <a:prstClr val="black"/>
                </a:solidFill>
                <a:effectLst/>
                <a:uLnTx/>
                <a:uFillTx/>
                <a:latin typeface="+mn-lt"/>
                <a:ea typeface="+mn-ea"/>
                <a:cs typeface="+mn-cs"/>
              </a:rPr>
              <a:t>Facebook</a:t>
            </a:r>
            <a:r>
              <a:rPr kumimoji="0" lang="en-GB" sz="2800" b="0" i="0" u="none" strike="noStrike" kern="1200" cap="none" spc="0" normalizeH="0" baseline="0" noProof="0" dirty="0">
                <a:ln>
                  <a:noFill/>
                </a:ln>
                <a:solidFill>
                  <a:prstClr val="black"/>
                </a:solidFill>
                <a:effectLst/>
                <a:uLnTx/>
                <a:uFillTx/>
                <a:latin typeface="+mn-lt"/>
                <a:ea typeface="+mn-ea"/>
                <a:cs typeface="+mn-cs"/>
              </a:rPr>
              <a:t>, </a:t>
            </a:r>
            <a:r>
              <a:rPr kumimoji="0" lang="en-GB" sz="2800" b="1" i="0" u="none" strike="noStrike" kern="1200" cap="none" spc="0" normalizeH="0" baseline="0" noProof="0" dirty="0">
                <a:ln>
                  <a:noFill/>
                </a:ln>
                <a:solidFill>
                  <a:prstClr val="black"/>
                </a:solidFill>
                <a:effectLst/>
                <a:uLnTx/>
                <a:uFillTx/>
                <a:latin typeface="+mn-lt"/>
                <a:ea typeface="+mn-ea"/>
                <a:cs typeface="+mn-cs"/>
              </a:rPr>
              <a:t>Bluesky</a:t>
            </a:r>
            <a:r>
              <a:rPr kumimoji="0" lang="en-GB" sz="2800" b="0" i="0" u="none" strike="noStrike" kern="1200" cap="none" spc="0" normalizeH="0" baseline="0" noProof="0" dirty="0">
                <a:ln>
                  <a:noFill/>
                </a:ln>
                <a:solidFill>
                  <a:prstClr val="black"/>
                </a:solidFill>
                <a:effectLst/>
                <a:uLnTx/>
                <a:uFillTx/>
                <a:latin typeface="+mn-lt"/>
                <a:ea typeface="+mn-ea"/>
                <a:cs typeface="+mn-cs"/>
              </a:rPr>
              <a:t> and </a:t>
            </a:r>
            <a:r>
              <a:rPr kumimoji="0" lang="en-GB" sz="2800" b="1" i="0" u="none" strike="noStrike" kern="1200" cap="none" spc="0" normalizeH="0" baseline="0" noProof="0" dirty="0">
                <a:ln>
                  <a:noFill/>
                </a:ln>
                <a:solidFill>
                  <a:prstClr val="black"/>
                </a:solidFill>
                <a:effectLst/>
                <a:uLnTx/>
                <a:uFillTx/>
                <a:latin typeface="+mn-lt"/>
                <a:ea typeface="+mn-ea"/>
                <a:cs typeface="+mn-cs"/>
              </a:rPr>
              <a:t>Instagram</a:t>
            </a:r>
            <a:r>
              <a:rPr kumimoji="0" lang="en-GB" sz="2800" b="0" i="0" u="none" strike="noStrike" kern="1200" cap="none" spc="0" normalizeH="0" baseline="0" noProof="0" dirty="0">
                <a:ln>
                  <a:noFill/>
                </a:ln>
                <a:solidFill>
                  <a:prstClr val="black"/>
                </a:solidFill>
                <a:effectLst/>
                <a:uLnTx/>
                <a:uFillTx/>
                <a:latin typeface="+mn-lt"/>
                <a:ea typeface="+mn-ea"/>
                <a:cs typeface="+mn-cs"/>
              </a:rPr>
              <a:t>!</a:t>
            </a: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2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8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Follow us to find out what’s new!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Share what you’re reading! </a:t>
            </a:r>
          </a:p>
          <a:p>
            <a:endParaRPr lang="en-GB" dirty="0"/>
          </a:p>
        </p:txBody>
      </p:sp>
      <p:sp>
        <p:nvSpPr>
          <p:cNvPr id="7" name="TextBox 6"/>
          <p:cNvSpPr txBox="1"/>
          <p:nvPr userDrawn="1"/>
        </p:nvSpPr>
        <p:spPr>
          <a:xfrm>
            <a:off x="698242" y="486759"/>
            <a:ext cx="10795518" cy="769441"/>
          </a:xfrm>
          <a:prstGeom prst="rect">
            <a:avLst/>
          </a:prstGeom>
          <a:noFill/>
        </p:spPr>
        <p:txBody>
          <a:bodyPr wrap="square" rtlCol="0" anchor="b">
            <a:spAutoFit/>
          </a:bodyPr>
          <a:lstStyle/>
          <a:p>
            <a:r>
              <a:rPr kumimoji="0" lang="en-US" sz="4400" b="0" i="0" u="none" strike="noStrike" kern="1200" cap="none" spc="0" normalizeH="0" baseline="0" noProof="0" dirty="0">
                <a:ln>
                  <a:noFill/>
                </a:ln>
                <a:solidFill>
                  <a:prstClr val="white"/>
                </a:solidFill>
                <a:effectLst/>
                <a:uLnTx/>
                <a:uFillTx/>
                <a:latin typeface="Lucida Sans"/>
                <a:ea typeface="+mj-ea"/>
                <a:cs typeface="+mj-cs"/>
              </a:rPr>
              <a:t>Find us on social media!</a:t>
            </a:r>
            <a:endParaRPr lang="en-GB" dirty="0"/>
          </a:p>
        </p:txBody>
      </p:sp>
      <p:pic>
        <p:nvPicPr>
          <p:cNvPr id="4" name="Picture 3" descr="A black square with a black circle&#10;&#10;AI-generated content may be incorrect.">
            <a:extLst>
              <a:ext uri="{FF2B5EF4-FFF2-40B4-BE49-F238E27FC236}">
                <a16:creationId xmlns:a16="http://schemas.microsoft.com/office/drawing/2014/main" id="{F350D248-F967-10E0-7696-59774991CE2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5498" y="3254494"/>
            <a:ext cx="4804065" cy="823032"/>
          </a:xfrm>
          <a:prstGeom prst="rect">
            <a:avLst/>
          </a:prstGeom>
        </p:spPr>
      </p:pic>
    </p:spTree>
    <p:extLst>
      <p:ext uri="{BB962C8B-B14F-4D97-AF65-F5344CB8AC3E}">
        <p14:creationId xmlns:p14="http://schemas.microsoft.com/office/powerpoint/2010/main" val="32118000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dirty="0"/>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2" name="Picture 11"/>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pic>
        <p:nvPicPr>
          <p:cNvPr id="7" name="Picture 6" descr="A black and white logo&#10;&#10;AI-generated content may be incorrect.">
            <a:extLst>
              <a:ext uri="{FF2B5EF4-FFF2-40B4-BE49-F238E27FC236}">
                <a16:creationId xmlns:a16="http://schemas.microsoft.com/office/drawing/2014/main" id="{C4DFDCC4-38D6-3741-0AD9-9B9C29889CB0}"/>
              </a:ext>
            </a:extLst>
          </p:cNvPr>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5149553" y="6435730"/>
            <a:ext cx="1892893" cy="323089"/>
          </a:xfrm>
          <a:prstGeom prst="rect">
            <a:avLst/>
          </a:prstGeom>
        </p:spPr>
      </p:pic>
      <p:pic>
        <p:nvPicPr>
          <p:cNvPr id="6" name="Picture 5" descr="A close-up of a black background&#10;&#10;AI-generated content may be incorrect.">
            <a:extLst>
              <a:ext uri="{FF2B5EF4-FFF2-40B4-BE49-F238E27FC236}">
                <a16:creationId xmlns:a16="http://schemas.microsoft.com/office/drawing/2014/main" id="{F2991C29-DE44-CC56-5785-97B31B835977}"/>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9191298" y="6380847"/>
            <a:ext cx="3060457" cy="432854"/>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60" r:id="rId5"/>
    <p:sldLayoutId id="2147483658" r:id="rId6"/>
    <p:sldLayoutId id="2147483652" r:id="rId7"/>
    <p:sldLayoutId id="2147483661" r:id="rId8"/>
    <p:sldLayoutId id="2147483653" r:id="rId9"/>
    <p:sldLayoutId id="2147483650" r:id="rId10"/>
    <p:sldLayoutId id="2147483662" r:id="rId11"/>
    <p:sldLayoutId id="2147483651" r:id="rId12"/>
    <p:sldLayoutId id="2147483654" r:id="rId13"/>
    <p:sldLayoutId id="2147483655" r:id="rId14"/>
    <p:sldLayoutId id="2147483665" r:id="rId15"/>
    <p:sldLayoutId id="2147483666" r:id="rId16"/>
    <p:sldLayoutId id="2147483663" r:id="rId17"/>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hyperlink" Target="https://intranet.uwtsd.ac.uk/departments/library-and-learning-resource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hyperlink" Target="https://browzine.com/libraries/1422/subjects" TargetMode="External"/><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10.xml"/><Relationship Id="rId4" Type="http://schemas.openxmlformats.org/officeDocument/2006/relationships/hyperlink" Target="https://librarysearch.uwtsd.ac.uk/discovery/dbsearch?query=contains,dbcategory,&amp;tab=jsearch_slot&amp;sortby=title&amp;vid=44WHELF_UWTSD:44WHELF_UWTSD_VU1&amp;lang=en&amp;offset=0&amp;databases=category,Institute%20of%20Management%20and%20Health"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hyperlink" Target="https://intranet.uwtsd.ac.uk/departments/library-and-learning-resources" TargetMode="External"/><Relationship Id="rId2" Type="http://schemas.openxmlformats.org/officeDocument/2006/relationships/image" Target="../media/image16.png"/><Relationship Id="rId1" Type="http://schemas.openxmlformats.org/officeDocument/2006/relationships/slideLayout" Target="../slideLayouts/slideLayout10.xml"/><Relationship Id="rId6" Type="http://schemas.openxmlformats.org/officeDocument/2006/relationships/hyperlink" Target="https://librarysearch.uwtsd.ac.uk/discovery/search?query=any,contains,(ratio%20analysis%20in%20financial%20decision%20making)%20OR%20(importance%20of%20ratio%20analysis%20in%20finance)%20OR%20(application%20of%20ratio%20analysis%20in%20financial%20management)%20OR%20(role%20of%20ratio%20analysis%20in%20financial%20planning)%20OR%20(significance%20of%20ratio%20analysis%20in%20decision%20making)%20OR%20(Importance%20of%20ratio%20analysis%20in%20financial%20decision%20making)%20OR%20(Application%20of%20ratio%20analysis%20in%20making%20financial%20decisions)%20OR%20(Significance%20of%20ratio%20analysis%20in%20financial%20decision-making%20process)%20OR%20(Role%20of%20ratio%20analysis%20in%20financial%20decision%20making)%20OR%20(Utilization%20of%20ratio%20analysis%20for%20financial%20decision%20making)%20OR%20(How%20is%20ratio%20analysis%20used%20in%20financial%20decision%20making%3F)&amp;tab=Everything&amp;search_scope=Search_ELEC&amp;vid=44WHELF_UWTSD:44WHELF_UWTSD_VU1&amp;offset=0&amp;pcAvailability=true&amp;mfacet=tlevel,include,online_resources,1,lk&amp;mfacet=tlevel,include,peer_reviewed,1,lk" TargetMode="External"/><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svg"/><Relationship Id="rId7" Type="http://schemas.openxmlformats.org/officeDocument/2006/relationships/image" Target="../media/image25.svg"/><Relationship Id="rId2" Type="http://schemas.openxmlformats.org/officeDocument/2006/relationships/image" Target="../media/image20.png"/><Relationship Id="rId1" Type="http://schemas.openxmlformats.org/officeDocument/2006/relationships/slideLayout" Target="../slideLayouts/slideLayout10.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hyperlink" Target="https://librarysearch.uwtsd.ac.uk/discovery/search?query=any,contains,(ratio%20analysis%20in%20financial%20decision%20making)%20OR%20(importance%20of%20ratio%20analysis%20in%20finance)%20OR%20(application%20of%20ratio%20analysis%20in%20financial%20management)%20OR%20(role%20of%20ratio%20analysis%20in%20financial%20planning)%20OR%20(significance%20of%20ratio%20analysis%20in%20decision%20making)%20OR%20(Importance%20of%20ratio%20analysis%20in%20financial%20decision%20making)%20OR%20(Application%20of%20ratio%20analysis%20in%20making%20financial%20decisions)%20OR%20(Significance%20of%20ratio%20analysis%20in%20financial%20decision-making%20process)%20OR%20(Role%20of%20ratio%20analysis%20in%20financial%20decision%20making)%20OR%20(Utilization%20of%20ratio%20analysis%20for%20financial%20decision%20making)%20OR%20(How%20is%20ratio%20analysis%20used%20in%20financial%20decision%20making%3F)&amp;tab=Everything&amp;search_scope=Search_ELEC&amp;vid=44WHELF_UWTSD:44WHELF_UWTSD_VU1&amp;offset=0&amp;pcAvailability=true&amp;mfacet=tlevel,include,online_resources,1,lk&amp;mfacet=tlevel,include,peer_reviewed,1,lk" TargetMode="Externa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librarysearch.uwtsd.ac.uk/discovery/search?query=any,contains,(ratio%20analysis%20in%20financial%20decision%20making)%20OR%20(importance%20of%20ratio%20analysis%20in%20finance)%20OR%20(application%20of%20ratio%20analysis%20in%20financial%20management)%20OR%20(role%20of%20ratio%20analysis%20in%20financial%20planning)%20OR%20(significance%20of%20ratio%20analysis%20in%20decision%20making)%20OR%20(Importance%20of%20ratio%20analysis%20in%20financial%20decision%20making)%20OR%20(Application%20of%20ratio%20analysis%20in%20making%20financial%20decisions)%20OR%20(Significance%20of%20ratio%20analysis%20in%20financial%20decision-making%20process)%20OR%20(Role%20of%20ratio%20analysis%20in%20financial%20decision%20making)%20OR%20(Utilization%20of%20ratio%20analysis%20for%20financial%20decision%20making)%20OR%20(How%20is%20ratio%20analysis%20used%20in%20financial%20decision%20making%3F)&amp;tab=Everything&amp;search_scope=Search_ELEC&amp;vid=44WHELF_UWTSD:44WHELF_UWTSD_VU1&amp;facet=searchcreationdate,include,2017%7C,%7C2024,lk&amp;mfacet=tlevel,include,online_resources,1,lk&amp;mfacet=tlevel,include,peer_reviewed,1,lk&amp;mfacet=topic,include,Finance,1,lk&amp;mfacet=topic,include,Investments,1,lk&amp;offset=0&amp;pcAvailability=true&amp;mode=advanced" TargetMode="External"/><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hyperlink" Target="https://librarysearch.uwtsd.ac.uk/discovery/dbsearch?query=contains,dbcategory,&amp;tab=jsearch_slot&amp;sortby=title&amp;vid=44WHELF_UWTSD:44WHELF_UWTSD_VU1&amp;lang=en&amp;offset=0&amp;databases=category,Institute%20of%20Management%20and%20Health"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s://www-citethemrightonline-com.ezproxy.uwtsd.ac.uk/"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youtube.com/watch?v=CTLHITWD2hA&amp;list=PL7dF9e2qSW0YkmxDTsUG6p4hJjYOPT0Uj" TargetMode="External"/><Relationship Id="rId3" Type="http://schemas.openxmlformats.org/officeDocument/2006/relationships/hyperlink" Target="https://www.youtube.com/watch?v=6p2eJqJT0SI" TargetMode="External"/><Relationship Id="rId7" Type="http://schemas.openxmlformats.org/officeDocument/2006/relationships/hyperlink" Target="https://www.youtube.com/watch?v=4GVf3i8K94Q" TargetMode="External"/><Relationship Id="rId2" Type="http://schemas.openxmlformats.org/officeDocument/2006/relationships/hyperlink" Target="https://www.youtube.com/watch?v=CvRnB3dLNnQ" TargetMode="External"/><Relationship Id="rId1" Type="http://schemas.openxmlformats.org/officeDocument/2006/relationships/slideLayout" Target="../slideLayouts/slideLayout10.xml"/><Relationship Id="rId6" Type="http://schemas.openxmlformats.org/officeDocument/2006/relationships/hyperlink" Target="https://www.youtube.com/watch?v=OsD0ZH1hx4o" TargetMode="External"/><Relationship Id="rId5" Type="http://schemas.openxmlformats.org/officeDocument/2006/relationships/hyperlink" Target="https://www.youtube.com/watch?v=vT833d5F2yI" TargetMode="External"/><Relationship Id="rId4" Type="http://schemas.openxmlformats.org/officeDocument/2006/relationships/hyperlink" Target="https://www.youtube.com/watch?v=gOx2c-5YLog"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hyperlink" Target="https://moodle.uwtsd.ac.uk/mod/page/view.php?id=475601" TargetMode="External"/><Relationship Id="rId2" Type="http://schemas.openxmlformats.org/officeDocument/2006/relationships/hyperlink" Target="https://moodle.uwtsd.ac.uk/mod/page/view.php?id=475604" TargetMode="External"/><Relationship Id="rId1" Type="http://schemas.openxmlformats.org/officeDocument/2006/relationships/slideLayout" Target="../slideLayouts/slideLayout10.xml"/><Relationship Id="rId5" Type="http://schemas.openxmlformats.org/officeDocument/2006/relationships/hyperlink" Target="https://moodle.uwtsd.ac.uk/mod/page/view.php?id=475602" TargetMode="External"/><Relationship Id="rId4" Type="http://schemas.openxmlformats.org/officeDocument/2006/relationships/hyperlink" Target="https://moodle.uwtsd.ac.uk/mod/page/view.php?id=475600"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x_VvPQOAXVQ" TargetMode="External"/><Relationship Id="rId2" Type="http://schemas.openxmlformats.org/officeDocument/2006/relationships/hyperlink" Target="https://intranet.uwtsd.ac.uk/departments/library-and-learning-resources/academic-and-infoskills/refworks" TargetMode="Externa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youtube.com/channel/UCzmTj_AGeY59VoNv-0SvcC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mailto:infoskills@uwtsd.ac.uk" TargetMode="Externa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367977" y="4198334"/>
            <a:ext cx="5435249" cy="1046857"/>
          </a:xfrm>
        </p:spPr>
        <p:txBody>
          <a:bodyPr>
            <a:noAutofit/>
          </a:bodyPr>
          <a:lstStyle/>
          <a:p>
            <a:r>
              <a:rPr lang="en-GB" sz="2800" dirty="0"/>
              <a:t>Sofie Arif</a:t>
            </a:r>
          </a:p>
          <a:p>
            <a:r>
              <a:rPr lang="en-GB" sz="2000" dirty="0"/>
              <a:t>Academic Liaison Librarian. </a:t>
            </a:r>
          </a:p>
          <a:p>
            <a:endParaRPr lang="en-GB" sz="2000" dirty="0"/>
          </a:p>
          <a:p>
            <a:endParaRPr lang="en-GB" sz="2000" dirty="0"/>
          </a:p>
        </p:txBody>
      </p:sp>
      <p:sp>
        <p:nvSpPr>
          <p:cNvPr id="4" name="Title 3"/>
          <p:cNvSpPr>
            <a:spLocks noGrp="1"/>
          </p:cNvSpPr>
          <p:nvPr>
            <p:ph type="title"/>
          </p:nvPr>
        </p:nvSpPr>
        <p:spPr>
          <a:xfrm>
            <a:off x="6367977" y="1509824"/>
            <a:ext cx="5446198" cy="2225400"/>
          </a:xfrm>
        </p:spPr>
        <p:txBody>
          <a:bodyPr anchor="b">
            <a:normAutofit/>
          </a:bodyPr>
          <a:lstStyle/>
          <a:p>
            <a:r>
              <a:rPr lang="en-GB" dirty="0"/>
              <a:t>Getting Ready for your Dissertation</a:t>
            </a:r>
          </a:p>
        </p:txBody>
      </p:sp>
      <p:pic>
        <p:nvPicPr>
          <p:cNvPr id="2" name="Picture 1">
            <a:extLst>
              <a:ext uri="{FF2B5EF4-FFF2-40B4-BE49-F238E27FC236}">
                <a16:creationId xmlns:a16="http://schemas.microsoft.com/office/drawing/2014/main" id="{3EDF1CAE-BBAE-28DB-1F9A-CD979AA0087D}"/>
              </a:ext>
            </a:extLst>
          </p:cNvPr>
          <p:cNvPicPr>
            <a:picLocks noChangeAspect="1"/>
          </p:cNvPicPr>
          <p:nvPr/>
        </p:nvPicPr>
        <p:blipFill>
          <a:blip r:embed="rId3"/>
          <a:stretch>
            <a:fillRect/>
          </a:stretch>
        </p:blipFill>
        <p:spPr>
          <a:xfrm>
            <a:off x="1" y="0"/>
            <a:ext cx="6096000" cy="6858000"/>
          </a:xfrm>
          <a:prstGeom prst="rect">
            <a:avLst/>
          </a:prstGeom>
        </p:spPr>
      </p:pic>
    </p:spTree>
    <p:extLst>
      <p:ext uri="{BB962C8B-B14F-4D97-AF65-F5344CB8AC3E}">
        <p14:creationId xmlns:p14="http://schemas.microsoft.com/office/powerpoint/2010/main" val="3799625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0FF177F-CD07-B9BB-287E-36DBCA58E13D}"/>
              </a:ext>
            </a:extLst>
          </p:cNvPr>
          <p:cNvSpPr>
            <a:spLocks noGrp="1"/>
          </p:cNvSpPr>
          <p:nvPr>
            <p:ph type="title"/>
          </p:nvPr>
        </p:nvSpPr>
        <p:spPr>
          <a:xfrm>
            <a:off x="0" y="252283"/>
            <a:ext cx="10795518" cy="1003916"/>
          </a:xfrm>
        </p:spPr>
        <p:txBody>
          <a:bodyPr/>
          <a:lstStyle/>
          <a:p>
            <a:r>
              <a:rPr lang="en-GB" dirty="0"/>
              <a:t>How to access the library catalogue</a:t>
            </a:r>
          </a:p>
        </p:txBody>
      </p:sp>
      <p:pic>
        <p:nvPicPr>
          <p:cNvPr id="11" name="Picture 10">
            <a:extLst>
              <a:ext uri="{FF2B5EF4-FFF2-40B4-BE49-F238E27FC236}">
                <a16:creationId xmlns:a16="http://schemas.microsoft.com/office/drawing/2014/main" id="{C94FB552-15C6-DDEE-5C5A-25D32F496614}"/>
              </a:ext>
            </a:extLst>
          </p:cNvPr>
          <p:cNvPicPr>
            <a:picLocks noChangeAspect="1"/>
          </p:cNvPicPr>
          <p:nvPr/>
        </p:nvPicPr>
        <p:blipFill>
          <a:blip r:embed="rId3"/>
          <a:stretch>
            <a:fillRect/>
          </a:stretch>
        </p:blipFill>
        <p:spPr>
          <a:xfrm>
            <a:off x="0" y="1256199"/>
            <a:ext cx="9320958" cy="5060380"/>
          </a:xfrm>
          <a:prstGeom prst="rect">
            <a:avLst/>
          </a:prstGeom>
        </p:spPr>
      </p:pic>
      <p:sp>
        <p:nvSpPr>
          <p:cNvPr id="4" name="TextBox 3">
            <a:extLst>
              <a:ext uri="{FF2B5EF4-FFF2-40B4-BE49-F238E27FC236}">
                <a16:creationId xmlns:a16="http://schemas.microsoft.com/office/drawing/2014/main" id="{A0F522F4-4FD7-9AAC-1850-62F24DE37862}"/>
              </a:ext>
            </a:extLst>
          </p:cNvPr>
          <p:cNvSpPr txBox="1"/>
          <p:nvPr/>
        </p:nvSpPr>
        <p:spPr>
          <a:xfrm>
            <a:off x="9516979" y="1937084"/>
            <a:ext cx="2442410" cy="3693319"/>
          </a:xfrm>
          <a:prstGeom prst="rect">
            <a:avLst/>
          </a:prstGeom>
          <a:noFill/>
        </p:spPr>
        <p:txBody>
          <a:bodyPr wrap="square" rtlCol="0">
            <a:spAutoFit/>
          </a:bodyPr>
          <a:lstStyle/>
          <a:p>
            <a:r>
              <a:rPr lang="en-GB" sz="3600" dirty="0">
                <a:solidFill>
                  <a:srgbClr val="034A90"/>
                </a:solidFill>
                <a:hlinkClick r:id="rId4">
                  <a:extLst>
                    <a:ext uri="{A12FA001-AC4F-418D-AE19-62706E023703}">
                      <ahyp:hlinkClr xmlns:ahyp="http://schemas.microsoft.com/office/drawing/2018/hyperlinkcolor" val="tx"/>
                    </a:ext>
                  </a:extLst>
                </a:hlinkClick>
              </a:rPr>
              <a:t>Direct link:</a:t>
            </a:r>
            <a:endParaRPr lang="en-GB" sz="3600" dirty="0">
              <a:hlinkClick r:id="rId4">
                <a:extLst>
                  <a:ext uri="{A12FA001-AC4F-418D-AE19-62706E023703}">
                    <ahyp:hlinkClr xmlns:ahyp="http://schemas.microsoft.com/office/drawing/2018/hyperlinkcolor" val="tx"/>
                  </a:ext>
                </a:extLst>
              </a:hlinkClick>
            </a:endParaRPr>
          </a:p>
          <a:p>
            <a:r>
              <a:rPr lang="en-GB" sz="3600" dirty="0">
                <a:solidFill>
                  <a:srgbClr val="034A90"/>
                </a:solidFill>
                <a:hlinkClick r:id="rId4">
                  <a:extLst>
                    <a:ext uri="{A12FA001-AC4F-418D-AE19-62706E023703}">
                      <ahyp:hlinkClr xmlns:ahyp="http://schemas.microsoft.com/office/drawing/2018/hyperlinkcolor" val="tx"/>
                    </a:ext>
                  </a:extLst>
                </a:hlinkClick>
              </a:rPr>
              <a:t>Library and Learning Resources | UWTSD Intranet</a:t>
            </a:r>
            <a:endParaRPr lang="en-GB" sz="3600" dirty="0"/>
          </a:p>
          <a:p>
            <a:endParaRPr lang="en-GB" dirty="0"/>
          </a:p>
        </p:txBody>
      </p:sp>
    </p:spTree>
    <p:extLst>
      <p:ext uri="{BB962C8B-B14F-4D97-AF65-F5344CB8AC3E}">
        <p14:creationId xmlns:p14="http://schemas.microsoft.com/office/powerpoint/2010/main" val="598255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33139-83B0-4D66-9B66-C9A92E5CAB8A}"/>
              </a:ext>
            </a:extLst>
          </p:cNvPr>
          <p:cNvSpPr>
            <a:spLocks noGrp="1"/>
          </p:cNvSpPr>
          <p:nvPr>
            <p:ph type="title"/>
          </p:nvPr>
        </p:nvSpPr>
        <p:spPr>
          <a:xfrm>
            <a:off x="1018309" y="40969"/>
            <a:ext cx="10795518" cy="1003916"/>
          </a:xfrm>
        </p:spPr>
        <p:txBody>
          <a:bodyPr/>
          <a:lstStyle/>
          <a:p>
            <a:r>
              <a:rPr lang="en-GB" dirty="0"/>
              <a:t>The UWTSD Library</a:t>
            </a:r>
          </a:p>
        </p:txBody>
      </p:sp>
      <p:sp>
        <p:nvSpPr>
          <p:cNvPr id="3" name="TextBox 2">
            <a:extLst>
              <a:ext uri="{FF2B5EF4-FFF2-40B4-BE49-F238E27FC236}">
                <a16:creationId xmlns:a16="http://schemas.microsoft.com/office/drawing/2014/main" id="{A7ED697F-0D06-99F8-0C3D-4FE96EB142E5}"/>
              </a:ext>
            </a:extLst>
          </p:cNvPr>
          <p:cNvSpPr txBox="1"/>
          <p:nvPr/>
        </p:nvSpPr>
        <p:spPr>
          <a:xfrm>
            <a:off x="11037093" y="5857874"/>
            <a:ext cx="2743199"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3B5E5597-1A3F-A9FE-51D7-D2EA08489C4A}"/>
              </a:ext>
            </a:extLst>
          </p:cNvPr>
          <p:cNvSpPr txBox="1"/>
          <p:nvPr/>
        </p:nvSpPr>
        <p:spPr>
          <a:xfrm>
            <a:off x="892968" y="6036468"/>
            <a:ext cx="2743199"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26" name="Picture 25">
            <a:extLst>
              <a:ext uri="{FF2B5EF4-FFF2-40B4-BE49-F238E27FC236}">
                <a16:creationId xmlns:a16="http://schemas.microsoft.com/office/drawing/2014/main" id="{F0A419A6-E165-1860-5F97-E4982A7D6D5D}"/>
              </a:ext>
            </a:extLst>
          </p:cNvPr>
          <p:cNvPicPr>
            <a:picLocks noChangeAspect="1"/>
          </p:cNvPicPr>
          <p:nvPr/>
        </p:nvPicPr>
        <p:blipFill>
          <a:blip r:embed="rId2"/>
          <a:srcRect l="639" t="11061" r="1968" b="6515"/>
          <a:stretch/>
        </p:blipFill>
        <p:spPr>
          <a:xfrm>
            <a:off x="1018309" y="1205345"/>
            <a:ext cx="10018784" cy="5652655"/>
          </a:xfrm>
          <a:prstGeom prst="rect">
            <a:avLst/>
          </a:prstGeom>
        </p:spPr>
      </p:pic>
      <p:sp>
        <p:nvSpPr>
          <p:cNvPr id="27" name="Arrow: Down 26">
            <a:extLst>
              <a:ext uri="{FF2B5EF4-FFF2-40B4-BE49-F238E27FC236}">
                <a16:creationId xmlns:a16="http://schemas.microsoft.com/office/drawing/2014/main" id="{3B336847-B422-131A-8E22-C4C99740B799}"/>
              </a:ext>
            </a:extLst>
          </p:cNvPr>
          <p:cNvSpPr/>
          <p:nvPr/>
        </p:nvSpPr>
        <p:spPr>
          <a:xfrm rot="2978682">
            <a:off x="10514781" y="-69111"/>
            <a:ext cx="372333" cy="1614107"/>
          </a:xfrm>
          <a:prstGeom prst="down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Down 27">
            <a:extLst>
              <a:ext uri="{FF2B5EF4-FFF2-40B4-BE49-F238E27FC236}">
                <a16:creationId xmlns:a16="http://schemas.microsoft.com/office/drawing/2014/main" id="{BA91675E-1AD3-CAEE-1B45-FEB343CCE59F}"/>
              </a:ext>
            </a:extLst>
          </p:cNvPr>
          <p:cNvSpPr/>
          <p:nvPr/>
        </p:nvSpPr>
        <p:spPr>
          <a:xfrm rot="2978682">
            <a:off x="6645391" y="-69110"/>
            <a:ext cx="372333" cy="1614107"/>
          </a:xfrm>
          <a:prstGeom prst="down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Arrow: Down 28">
            <a:extLst>
              <a:ext uri="{FF2B5EF4-FFF2-40B4-BE49-F238E27FC236}">
                <a16:creationId xmlns:a16="http://schemas.microsoft.com/office/drawing/2014/main" id="{A49A155A-D782-1DCA-007E-FF12D8DC42ED}"/>
              </a:ext>
            </a:extLst>
          </p:cNvPr>
          <p:cNvSpPr/>
          <p:nvPr/>
        </p:nvSpPr>
        <p:spPr>
          <a:xfrm rot="13645257">
            <a:off x="621716" y="4388754"/>
            <a:ext cx="372333" cy="1344165"/>
          </a:xfrm>
          <a:prstGeom prst="down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Down 29">
            <a:extLst>
              <a:ext uri="{FF2B5EF4-FFF2-40B4-BE49-F238E27FC236}">
                <a16:creationId xmlns:a16="http://schemas.microsoft.com/office/drawing/2014/main" id="{2C20AA07-BD76-CBD6-5A6E-051CD3B8095B}"/>
              </a:ext>
            </a:extLst>
          </p:cNvPr>
          <p:cNvSpPr/>
          <p:nvPr/>
        </p:nvSpPr>
        <p:spPr>
          <a:xfrm rot="15363781">
            <a:off x="2286562" y="872998"/>
            <a:ext cx="372333" cy="1614107"/>
          </a:xfrm>
          <a:prstGeom prst="down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Down 30">
            <a:extLst>
              <a:ext uri="{FF2B5EF4-FFF2-40B4-BE49-F238E27FC236}">
                <a16:creationId xmlns:a16="http://schemas.microsoft.com/office/drawing/2014/main" id="{2AA08B58-6E17-B668-88A0-BFCE3A1CEBFF}"/>
              </a:ext>
            </a:extLst>
          </p:cNvPr>
          <p:cNvSpPr/>
          <p:nvPr/>
        </p:nvSpPr>
        <p:spPr>
          <a:xfrm rot="2978682">
            <a:off x="9347536" y="3491507"/>
            <a:ext cx="372333" cy="1614107"/>
          </a:xfrm>
          <a:prstGeom prst="down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9ABAF7AC-A0FE-BD7C-B889-9A56F2CEDEA3}"/>
              </a:ext>
            </a:extLst>
          </p:cNvPr>
          <p:cNvSpPr txBox="1"/>
          <p:nvPr/>
        </p:nvSpPr>
        <p:spPr>
          <a:xfrm>
            <a:off x="75322" y="4062845"/>
            <a:ext cx="1465119" cy="1077218"/>
          </a:xfrm>
          <a:prstGeom prst="rect">
            <a:avLst/>
          </a:prstGeom>
          <a:noFill/>
        </p:spPr>
        <p:txBody>
          <a:bodyPr wrap="square" rtlCol="0">
            <a:spAutoFit/>
          </a:bodyPr>
          <a:lstStyle/>
          <a:p>
            <a:r>
              <a:rPr lang="en-GB" sz="1600" dirty="0"/>
              <a:t>Think about the QUALITY of the information.</a:t>
            </a:r>
          </a:p>
        </p:txBody>
      </p:sp>
      <p:sp>
        <p:nvSpPr>
          <p:cNvPr id="33" name="TextBox 32">
            <a:extLst>
              <a:ext uri="{FF2B5EF4-FFF2-40B4-BE49-F238E27FC236}">
                <a16:creationId xmlns:a16="http://schemas.microsoft.com/office/drawing/2014/main" id="{7AB87BA8-A4E1-7CB1-E5D1-82E939326AAE}"/>
              </a:ext>
            </a:extLst>
          </p:cNvPr>
          <p:cNvSpPr txBox="1"/>
          <p:nvPr/>
        </p:nvSpPr>
        <p:spPr>
          <a:xfrm>
            <a:off x="10176685" y="3391800"/>
            <a:ext cx="1465119" cy="830997"/>
          </a:xfrm>
          <a:prstGeom prst="rect">
            <a:avLst/>
          </a:prstGeom>
          <a:noFill/>
        </p:spPr>
        <p:txBody>
          <a:bodyPr wrap="square" rtlCol="0">
            <a:spAutoFit/>
          </a:bodyPr>
          <a:lstStyle/>
          <a:p>
            <a:r>
              <a:rPr lang="en-GB" sz="1600" dirty="0"/>
              <a:t>Use the pin to save to favourites.</a:t>
            </a:r>
          </a:p>
        </p:txBody>
      </p:sp>
      <p:sp>
        <p:nvSpPr>
          <p:cNvPr id="34" name="TextBox 33">
            <a:extLst>
              <a:ext uri="{FF2B5EF4-FFF2-40B4-BE49-F238E27FC236}">
                <a16:creationId xmlns:a16="http://schemas.microsoft.com/office/drawing/2014/main" id="{DFE8022C-6299-89A1-8908-03B5C321909D}"/>
              </a:ext>
            </a:extLst>
          </p:cNvPr>
          <p:cNvSpPr txBox="1"/>
          <p:nvPr/>
        </p:nvSpPr>
        <p:spPr>
          <a:xfrm>
            <a:off x="11297653" y="199333"/>
            <a:ext cx="963198" cy="1077218"/>
          </a:xfrm>
          <a:prstGeom prst="rect">
            <a:avLst/>
          </a:prstGeom>
          <a:noFill/>
        </p:spPr>
        <p:txBody>
          <a:bodyPr wrap="square" rtlCol="0">
            <a:spAutoFit/>
          </a:bodyPr>
          <a:lstStyle/>
          <a:p>
            <a:r>
              <a:rPr lang="en-GB" sz="1600" dirty="0">
                <a:solidFill>
                  <a:schemeClr val="bg2"/>
                </a:solidFill>
              </a:rPr>
              <a:t>ALWAYS sign in to access all features. </a:t>
            </a:r>
          </a:p>
        </p:txBody>
      </p:sp>
      <p:sp>
        <p:nvSpPr>
          <p:cNvPr id="35" name="TextBox 34">
            <a:extLst>
              <a:ext uri="{FF2B5EF4-FFF2-40B4-BE49-F238E27FC236}">
                <a16:creationId xmlns:a16="http://schemas.microsoft.com/office/drawing/2014/main" id="{71421403-F45F-50C1-6A71-3FB0C6546E3A}"/>
              </a:ext>
            </a:extLst>
          </p:cNvPr>
          <p:cNvSpPr txBox="1"/>
          <p:nvPr/>
        </p:nvSpPr>
        <p:spPr>
          <a:xfrm>
            <a:off x="7464827" y="73487"/>
            <a:ext cx="1834430" cy="830997"/>
          </a:xfrm>
          <a:prstGeom prst="rect">
            <a:avLst/>
          </a:prstGeom>
          <a:noFill/>
        </p:spPr>
        <p:txBody>
          <a:bodyPr wrap="square" rtlCol="0">
            <a:spAutoFit/>
          </a:bodyPr>
          <a:lstStyle/>
          <a:p>
            <a:r>
              <a:rPr lang="en-GB" sz="1600" dirty="0">
                <a:solidFill>
                  <a:schemeClr val="bg2"/>
                </a:solidFill>
              </a:rPr>
              <a:t>Access specific Journal/Database menus.</a:t>
            </a:r>
          </a:p>
        </p:txBody>
      </p:sp>
      <p:sp>
        <p:nvSpPr>
          <p:cNvPr id="36" name="TextBox 35">
            <a:extLst>
              <a:ext uri="{FF2B5EF4-FFF2-40B4-BE49-F238E27FC236}">
                <a16:creationId xmlns:a16="http://schemas.microsoft.com/office/drawing/2014/main" id="{218DD53F-AD36-28F2-20E3-CE19970B75BE}"/>
              </a:ext>
            </a:extLst>
          </p:cNvPr>
          <p:cNvSpPr txBox="1"/>
          <p:nvPr/>
        </p:nvSpPr>
        <p:spPr>
          <a:xfrm>
            <a:off x="1039883" y="1726642"/>
            <a:ext cx="1465119" cy="584775"/>
          </a:xfrm>
          <a:prstGeom prst="rect">
            <a:avLst/>
          </a:prstGeom>
          <a:noFill/>
        </p:spPr>
        <p:txBody>
          <a:bodyPr wrap="square" rtlCol="0">
            <a:spAutoFit/>
          </a:bodyPr>
          <a:lstStyle/>
          <a:p>
            <a:r>
              <a:rPr lang="en-GB" sz="1600" dirty="0">
                <a:solidFill>
                  <a:schemeClr val="bg2"/>
                </a:solidFill>
              </a:rPr>
              <a:t>NEW </a:t>
            </a:r>
          </a:p>
          <a:p>
            <a:r>
              <a:rPr lang="en-GB" sz="1600" dirty="0">
                <a:solidFill>
                  <a:schemeClr val="bg2"/>
                </a:solidFill>
              </a:rPr>
              <a:t>FEATURE!</a:t>
            </a:r>
          </a:p>
        </p:txBody>
      </p:sp>
    </p:spTree>
    <p:extLst>
      <p:ext uri="{BB962C8B-B14F-4D97-AF65-F5344CB8AC3E}">
        <p14:creationId xmlns:p14="http://schemas.microsoft.com/office/powerpoint/2010/main" val="1504331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A064C-688C-F14A-3253-D06FB929AE29}"/>
              </a:ext>
            </a:extLst>
          </p:cNvPr>
          <p:cNvSpPr>
            <a:spLocks noGrp="1"/>
          </p:cNvSpPr>
          <p:nvPr>
            <p:ph type="title"/>
          </p:nvPr>
        </p:nvSpPr>
        <p:spPr/>
        <p:txBody>
          <a:bodyPr/>
          <a:lstStyle/>
          <a:p>
            <a:r>
              <a:rPr lang="en-GB" dirty="0"/>
              <a:t>Direct Links</a:t>
            </a:r>
          </a:p>
        </p:txBody>
      </p:sp>
      <p:sp>
        <p:nvSpPr>
          <p:cNvPr id="3" name="Content Placeholder 2">
            <a:extLst>
              <a:ext uri="{FF2B5EF4-FFF2-40B4-BE49-F238E27FC236}">
                <a16:creationId xmlns:a16="http://schemas.microsoft.com/office/drawing/2014/main" id="{541BD937-0030-4EB0-D6CB-4200655D5AB3}"/>
              </a:ext>
            </a:extLst>
          </p:cNvPr>
          <p:cNvSpPr>
            <a:spLocks noGrp="1"/>
          </p:cNvSpPr>
          <p:nvPr>
            <p:ph sz="quarter" idx="10"/>
          </p:nvPr>
        </p:nvSpPr>
        <p:spPr/>
        <p:txBody>
          <a:bodyPr>
            <a:normAutofit lnSpcReduction="10000"/>
          </a:bodyPr>
          <a:lstStyle/>
          <a:p>
            <a:r>
              <a:rPr lang="en-GB" dirty="0"/>
              <a:t>Library New Search - </a:t>
            </a:r>
            <a:r>
              <a:rPr lang="en-GB" dirty="0">
                <a:hlinkClick r:id="rId2"/>
              </a:rPr>
              <a:t>https://librarysearch.uwtsd.ac.uk/discovery/search?vid=44WHELF_UWTSD:44WHELF_UWTSD_VU1&amp;lang=en</a:t>
            </a:r>
            <a:r>
              <a:rPr lang="en-GB" dirty="0"/>
              <a:t> </a:t>
            </a:r>
          </a:p>
          <a:p>
            <a:endParaRPr lang="en-GB" dirty="0"/>
          </a:p>
          <a:p>
            <a:r>
              <a:rPr lang="en-GB" dirty="0" err="1"/>
              <a:t>eJournals</a:t>
            </a:r>
            <a:r>
              <a:rPr lang="en-GB" dirty="0"/>
              <a:t> (</a:t>
            </a:r>
            <a:r>
              <a:rPr lang="en-GB" dirty="0" err="1"/>
              <a:t>Browzine</a:t>
            </a:r>
            <a:r>
              <a:rPr lang="en-GB" dirty="0"/>
              <a:t>) - </a:t>
            </a:r>
            <a:r>
              <a:rPr lang="en-GB" dirty="0">
                <a:hlinkClick r:id="rId3"/>
              </a:rPr>
              <a:t>https://browzine.com/libraries/1422/subjects</a:t>
            </a:r>
            <a:r>
              <a:rPr lang="en-GB" dirty="0"/>
              <a:t> </a:t>
            </a:r>
          </a:p>
          <a:p>
            <a:endParaRPr lang="en-GB" dirty="0"/>
          </a:p>
          <a:p>
            <a:r>
              <a:rPr lang="en-GB" dirty="0"/>
              <a:t>Database Search - </a:t>
            </a:r>
            <a:r>
              <a:rPr lang="en-GB" dirty="0">
                <a:hlinkClick r:id="rId4"/>
              </a:rPr>
              <a:t>https://librarysearch.uwtsd.ac.uk/discovery/dbsearch?query=contains,dbcategory,&amp;tab=jsearch_slot&amp;sortby=title&amp;vid=44WHELF_UWTSD:44WHELF_UWTSD_VU1&amp;lang=en&amp;offset=0&amp;databases=category,Institute%20of%20Management%20and%20Health</a:t>
            </a:r>
            <a:r>
              <a:rPr lang="en-GB" dirty="0"/>
              <a:t> </a:t>
            </a:r>
          </a:p>
        </p:txBody>
      </p:sp>
    </p:spTree>
    <p:extLst>
      <p:ext uri="{BB962C8B-B14F-4D97-AF65-F5344CB8AC3E}">
        <p14:creationId xmlns:p14="http://schemas.microsoft.com/office/powerpoint/2010/main" val="1727018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65A1-5375-38EF-18D7-6BA44DB08C14}"/>
              </a:ext>
            </a:extLst>
          </p:cNvPr>
          <p:cNvSpPr>
            <a:spLocks noGrp="1"/>
          </p:cNvSpPr>
          <p:nvPr>
            <p:ph type="title"/>
          </p:nvPr>
        </p:nvSpPr>
        <p:spPr/>
        <p:txBody>
          <a:bodyPr/>
          <a:lstStyle/>
          <a:p>
            <a:r>
              <a:rPr lang="en-US"/>
              <a:t> </a:t>
            </a:r>
          </a:p>
        </p:txBody>
      </p:sp>
      <p:sp>
        <p:nvSpPr>
          <p:cNvPr id="4" name="Arrow: Curved Left 3">
            <a:extLst>
              <a:ext uri="{FF2B5EF4-FFF2-40B4-BE49-F238E27FC236}">
                <a16:creationId xmlns:a16="http://schemas.microsoft.com/office/drawing/2014/main" id="{8A738967-A597-9CEB-2D99-BC261DC6BE42}"/>
              </a:ext>
            </a:extLst>
          </p:cNvPr>
          <p:cNvSpPr/>
          <p:nvPr/>
        </p:nvSpPr>
        <p:spPr>
          <a:xfrm>
            <a:off x="11247604" y="3475383"/>
            <a:ext cx="852521" cy="2673294"/>
          </a:xfrm>
          <a:prstGeom prst="curvedLef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Arrow: Right 9">
            <a:extLst>
              <a:ext uri="{FF2B5EF4-FFF2-40B4-BE49-F238E27FC236}">
                <a16:creationId xmlns:a16="http://schemas.microsoft.com/office/drawing/2014/main" id="{AAF06DD0-3436-3888-619A-CA2BAAAA7A02}"/>
              </a:ext>
            </a:extLst>
          </p:cNvPr>
          <p:cNvSpPr/>
          <p:nvPr/>
        </p:nvSpPr>
        <p:spPr>
          <a:xfrm>
            <a:off x="2066226" y="1709646"/>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Right 10">
            <a:extLst>
              <a:ext uri="{FF2B5EF4-FFF2-40B4-BE49-F238E27FC236}">
                <a16:creationId xmlns:a16="http://schemas.microsoft.com/office/drawing/2014/main" id="{EDA598B3-3401-D618-D8E5-A95883844C7D}"/>
              </a:ext>
            </a:extLst>
          </p:cNvPr>
          <p:cNvSpPr/>
          <p:nvPr/>
        </p:nvSpPr>
        <p:spPr>
          <a:xfrm>
            <a:off x="1023256" y="2721427"/>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0762A1AF-D0B4-5B94-8ED4-B901879CB7EE}"/>
              </a:ext>
            </a:extLst>
          </p:cNvPr>
          <p:cNvSpPr/>
          <p:nvPr/>
        </p:nvSpPr>
        <p:spPr>
          <a:xfrm>
            <a:off x="1069639" y="4790186"/>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EE907FF-5B25-CC35-6361-12AA28596B7D}"/>
              </a:ext>
            </a:extLst>
          </p:cNvPr>
          <p:cNvSpPr txBox="1"/>
          <p:nvPr/>
        </p:nvSpPr>
        <p:spPr>
          <a:xfrm>
            <a:off x="290090" y="1694051"/>
            <a:ext cx="18997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Light"/>
                <a:cs typeface="Calibri Light"/>
              </a:rPr>
              <a:t>Search question</a:t>
            </a:r>
            <a:endParaRPr lang="en-US">
              <a:latin typeface="Calibri"/>
              <a:ea typeface="Calibri"/>
              <a:cs typeface="Calibri"/>
            </a:endParaRPr>
          </a:p>
        </p:txBody>
      </p:sp>
      <p:sp>
        <p:nvSpPr>
          <p:cNvPr id="14" name="TextBox 13">
            <a:extLst>
              <a:ext uri="{FF2B5EF4-FFF2-40B4-BE49-F238E27FC236}">
                <a16:creationId xmlns:a16="http://schemas.microsoft.com/office/drawing/2014/main" id="{1457F3B6-FC18-7CFA-0262-BAE5F32DA072}"/>
              </a:ext>
            </a:extLst>
          </p:cNvPr>
          <p:cNvSpPr txBox="1"/>
          <p:nvPr/>
        </p:nvSpPr>
        <p:spPr>
          <a:xfrm>
            <a:off x="10885" y="2721427"/>
            <a:ext cx="138248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Light"/>
                <a:cs typeface="Calibri Light"/>
              </a:rPr>
              <a:t>Results.</a:t>
            </a:r>
            <a:endParaRPr lang="en-US">
              <a:latin typeface="Calibri Light"/>
              <a:ea typeface="Calibri Light"/>
              <a:cs typeface="Calibri Light"/>
            </a:endParaRPr>
          </a:p>
          <a:p>
            <a:endParaRPr lang="en-US">
              <a:latin typeface="Calibri"/>
              <a:ea typeface="Calibri Light"/>
              <a:cs typeface="Calibri Light"/>
            </a:endParaRPr>
          </a:p>
          <a:p>
            <a:r>
              <a:rPr lang="en-US" b="1">
                <a:latin typeface="Calibri"/>
                <a:ea typeface="Calibri Light"/>
                <a:cs typeface="Calibri Light"/>
              </a:rPr>
              <a:t>Note:</a:t>
            </a:r>
            <a:r>
              <a:rPr lang="en-US">
                <a:latin typeface="Calibri"/>
                <a:ea typeface="Calibri Light"/>
                <a:cs typeface="Calibri Light"/>
              </a:rPr>
              <a:t> not all may be available via our library. </a:t>
            </a:r>
            <a:endParaRPr lang="en-US">
              <a:cs typeface="Calibri Light"/>
            </a:endParaRPr>
          </a:p>
        </p:txBody>
      </p:sp>
      <p:sp>
        <p:nvSpPr>
          <p:cNvPr id="15" name="TextBox 14">
            <a:extLst>
              <a:ext uri="{FF2B5EF4-FFF2-40B4-BE49-F238E27FC236}">
                <a16:creationId xmlns:a16="http://schemas.microsoft.com/office/drawing/2014/main" id="{D46B4F8F-9B6E-B044-EC57-B2B5C1F09660}"/>
              </a:ext>
            </a:extLst>
          </p:cNvPr>
          <p:cNvSpPr txBox="1"/>
          <p:nvPr/>
        </p:nvSpPr>
        <p:spPr>
          <a:xfrm>
            <a:off x="192630" y="4810064"/>
            <a:ext cx="138248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Light"/>
                <a:cs typeface="Calibri Light"/>
              </a:rPr>
              <a:t>Further related question prompts.</a:t>
            </a:r>
            <a:endParaRPr lang="en-US"/>
          </a:p>
        </p:txBody>
      </p:sp>
      <p:sp>
        <p:nvSpPr>
          <p:cNvPr id="16" name="TextBox 15">
            <a:extLst>
              <a:ext uri="{FF2B5EF4-FFF2-40B4-BE49-F238E27FC236}">
                <a16:creationId xmlns:a16="http://schemas.microsoft.com/office/drawing/2014/main" id="{D5419D35-95D5-7CD0-A1EB-440F2E708B19}"/>
              </a:ext>
            </a:extLst>
          </p:cNvPr>
          <p:cNvSpPr txBox="1"/>
          <p:nvPr/>
        </p:nvSpPr>
        <p:spPr>
          <a:xfrm>
            <a:off x="10730961" y="1791138"/>
            <a:ext cx="137454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Calibri Light"/>
                <a:cs typeface="Calibri Light"/>
              </a:rPr>
              <a:t>Results from UWTSD library</a:t>
            </a:r>
            <a:endParaRPr lang="en-US"/>
          </a:p>
        </p:txBody>
      </p:sp>
      <p:pic>
        <p:nvPicPr>
          <p:cNvPr id="22" name="Picture 21" descr="A black text on a white background&#10;&#10;Description automatically generated">
            <a:extLst>
              <a:ext uri="{FF2B5EF4-FFF2-40B4-BE49-F238E27FC236}">
                <a16:creationId xmlns:a16="http://schemas.microsoft.com/office/drawing/2014/main" id="{582F0C8B-E9D7-11CA-65CF-FA106A931355}"/>
              </a:ext>
            </a:extLst>
          </p:cNvPr>
          <p:cNvPicPr>
            <a:picLocks noChangeAspect="1"/>
          </p:cNvPicPr>
          <p:nvPr/>
        </p:nvPicPr>
        <p:blipFill>
          <a:blip r:embed="rId2"/>
          <a:stretch>
            <a:fillRect/>
          </a:stretch>
        </p:blipFill>
        <p:spPr>
          <a:xfrm>
            <a:off x="415753" y="253700"/>
            <a:ext cx="4543681" cy="779761"/>
          </a:xfrm>
          <a:prstGeom prst="rect">
            <a:avLst/>
          </a:prstGeom>
        </p:spPr>
      </p:pic>
      <p:pic>
        <p:nvPicPr>
          <p:cNvPr id="7" name="Picture 6">
            <a:extLst>
              <a:ext uri="{FF2B5EF4-FFF2-40B4-BE49-F238E27FC236}">
                <a16:creationId xmlns:a16="http://schemas.microsoft.com/office/drawing/2014/main" id="{4F3C8161-80E8-4F7C-55AF-C9E3C28F06AE}"/>
              </a:ext>
            </a:extLst>
          </p:cNvPr>
          <p:cNvPicPr>
            <a:picLocks noChangeAspect="1"/>
          </p:cNvPicPr>
          <p:nvPr/>
        </p:nvPicPr>
        <p:blipFill>
          <a:blip r:embed="rId3"/>
          <a:stretch>
            <a:fillRect/>
          </a:stretch>
        </p:blipFill>
        <p:spPr>
          <a:xfrm>
            <a:off x="3051018" y="1715524"/>
            <a:ext cx="5397744" cy="499313"/>
          </a:xfrm>
          <a:prstGeom prst="rect">
            <a:avLst/>
          </a:prstGeom>
          <a:ln w="228600" cap="sq" cmpd="thickThin">
            <a:solidFill>
              <a:srgbClr val="000000"/>
            </a:solidFill>
            <a:prstDash val="solid"/>
            <a:miter lim="800000"/>
          </a:ln>
          <a:effectLst>
            <a:innerShdw blurRad="76200">
              <a:srgbClr val="000000"/>
            </a:innerShdw>
          </a:effectLst>
        </p:spPr>
      </p:pic>
      <p:pic>
        <p:nvPicPr>
          <p:cNvPr id="23" name="Picture 22">
            <a:extLst>
              <a:ext uri="{FF2B5EF4-FFF2-40B4-BE49-F238E27FC236}">
                <a16:creationId xmlns:a16="http://schemas.microsoft.com/office/drawing/2014/main" id="{AD9A9BE8-8C72-2499-601C-7FAC5A53AE2D}"/>
              </a:ext>
            </a:extLst>
          </p:cNvPr>
          <p:cNvPicPr>
            <a:picLocks noChangeAspect="1"/>
          </p:cNvPicPr>
          <p:nvPr/>
        </p:nvPicPr>
        <p:blipFill>
          <a:blip r:embed="rId4"/>
          <a:stretch>
            <a:fillRect/>
          </a:stretch>
        </p:blipFill>
        <p:spPr>
          <a:xfrm>
            <a:off x="1723161" y="2728530"/>
            <a:ext cx="9402334" cy="1575410"/>
          </a:xfrm>
          <a:prstGeom prst="rect">
            <a:avLst/>
          </a:prstGeom>
        </p:spPr>
      </p:pic>
      <p:sp>
        <p:nvSpPr>
          <p:cNvPr id="9" name="Rectangle 8">
            <a:extLst>
              <a:ext uri="{FF2B5EF4-FFF2-40B4-BE49-F238E27FC236}">
                <a16:creationId xmlns:a16="http://schemas.microsoft.com/office/drawing/2014/main" id="{9EEA4DBA-D07C-D1E4-8505-D3BC168E50E8}"/>
              </a:ext>
            </a:extLst>
          </p:cNvPr>
          <p:cNvSpPr/>
          <p:nvPr/>
        </p:nvSpPr>
        <p:spPr>
          <a:xfrm>
            <a:off x="9536022" y="2903927"/>
            <a:ext cx="1559122" cy="1464901"/>
          </a:xfrm>
          <a:prstGeom prst="rect">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62D5E7DC-9579-1B9F-4AED-D7128A9FA812}"/>
              </a:ext>
            </a:extLst>
          </p:cNvPr>
          <p:cNvPicPr>
            <a:picLocks noChangeAspect="1"/>
          </p:cNvPicPr>
          <p:nvPr/>
        </p:nvPicPr>
        <p:blipFill>
          <a:blip r:embed="rId5"/>
          <a:stretch>
            <a:fillRect/>
          </a:stretch>
        </p:blipFill>
        <p:spPr>
          <a:xfrm>
            <a:off x="1769544" y="4792092"/>
            <a:ext cx="9307268" cy="1189588"/>
          </a:xfrm>
          <a:prstGeom prst="rect">
            <a:avLst/>
          </a:prstGeom>
        </p:spPr>
      </p:pic>
      <p:sp>
        <p:nvSpPr>
          <p:cNvPr id="8" name="TextBox 7">
            <a:extLst>
              <a:ext uri="{FF2B5EF4-FFF2-40B4-BE49-F238E27FC236}">
                <a16:creationId xmlns:a16="http://schemas.microsoft.com/office/drawing/2014/main" id="{4AAD22F4-508C-20EC-6216-51817D17D030}"/>
              </a:ext>
            </a:extLst>
          </p:cNvPr>
          <p:cNvSpPr txBox="1"/>
          <p:nvPr/>
        </p:nvSpPr>
        <p:spPr>
          <a:xfrm>
            <a:off x="9441974" y="5805848"/>
            <a:ext cx="1647825" cy="36933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Light"/>
                <a:hlinkClick r:id="rId6"/>
              </a:rPr>
              <a:t>Library Results</a:t>
            </a:r>
            <a:endParaRPr lang="en-US"/>
          </a:p>
        </p:txBody>
      </p:sp>
      <p:sp>
        <p:nvSpPr>
          <p:cNvPr id="5" name="TextBox 4">
            <a:extLst>
              <a:ext uri="{FF2B5EF4-FFF2-40B4-BE49-F238E27FC236}">
                <a16:creationId xmlns:a16="http://schemas.microsoft.com/office/drawing/2014/main" id="{62ED9887-CCE1-672F-1255-80B14977C770}"/>
              </a:ext>
            </a:extLst>
          </p:cNvPr>
          <p:cNvSpPr txBox="1"/>
          <p:nvPr/>
        </p:nvSpPr>
        <p:spPr>
          <a:xfrm>
            <a:off x="1770876" y="5959631"/>
            <a:ext cx="18828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Light"/>
                <a:cs typeface="Calibri Light"/>
                <a:hlinkClick r:id="rId7"/>
              </a:rPr>
              <a:t>Library Intranet</a:t>
            </a:r>
            <a:endParaRPr lang="en-US"/>
          </a:p>
        </p:txBody>
      </p:sp>
      <p:sp>
        <p:nvSpPr>
          <p:cNvPr id="17" name="Arrow: Right 16">
            <a:extLst>
              <a:ext uri="{FF2B5EF4-FFF2-40B4-BE49-F238E27FC236}">
                <a16:creationId xmlns:a16="http://schemas.microsoft.com/office/drawing/2014/main" id="{8F6F67EB-920B-D0F6-D6E8-AEE5EFEA568F}"/>
              </a:ext>
            </a:extLst>
          </p:cNvPr>
          <p:cNvSpPr/>
          <p:nvPr/>
        </p:nvSpPr>
        <p:spPr>
          <a:xfrm rot="5400000">
            <a:off x="10160805" y="2198823"/>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6141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C26F0-CE95-91F0-BE44-94847FE6E5EB}"/>
              </a:ext>
            </a:extLst>
          </p:cNvPr>
          <p:cNvSpPr>
            <a:spLocks noGrp="1"/>
          </p:cNvSpPr>
          <p:nvPr>
            <p:ph type="title"/>
          </p:nvPr>
        </p:nvSpPr>
        <p:spPr/>
        <p:txBody>
          <a:bodyPr/>
          <a:lstStyle/>
          <a:p>
            <a:r>
              <a:rPr lang="en-US"/>
              <a:t>How it works</a:t>
            </a:r>
          </a:p>
        </p:txBody>
      </p:sp>
      <p:pic>
        <p:nvPicPr>
          <p:cNvPr id="9" name="Graphic 8" descr="Badge Question Mark outline">
            <a:extLst>
              <a:ext uri="{FF2B5EF4-FFF2-40B4-BE49-F238E27FC236}">
                <a16:creationId xmlns:a16="http://schemas.microsoft.com/office/drawing/2014/main" id="{CB2BAC70-B979-810E-2ED9-487A789134C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2400" y="2627242"/>
            <a:ext cx="1298712" cy="1305338"/>
          </a:xfrm>
          <a:prstGeom prst="rect">
            <a:avLst/>
          </a:prstGeom>
        </p:spPr>
      </p:pic>
      <p:sp>
        <p:nvSpPr>
          <p:cNvPr id="10" name="Arrow: Right 9">
            <a:extLst>
              <a:ext uri="{FF2B5EF4-FFF2-40B4-BE49-F238E27FC236}">
                <a16:creationId xmlns:a16="http://schemas.microsoft.com/office/drawing/2014/main" id="{E977B31A-1CBA-7DE5-3CD8-80F6CB2D6580}"/>
              </a:ext>
            </a:extLst>
          </p:cNvPr>
          <p:cNvSpPr/>
          <p:nvPr/>
        </p:nvSpPr>
        <p:spPr>
          <a:xfrm>
            <a:off x="1623390" y="2957158"/>
            <a:ext cx="1699156" cy="497403"/>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descr="Remote learning language outline">
            <a:extLst>
              <a:ext uri="{FF2B5EF4-FFF2-40B4-BE49-F238E27FC236}">
                <a16:creationId xmlns:a16="http://schemas.microsoft.com/office/drawing/2014/main" id="{C4D18C3C-88C6-137E-CCEB-DB75531E464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49548" y="3932584"/>
            <a:ext cx="1205947" cy="1186069"/>
          </a:xfrm>
          <a:prstGeom prst="rect">
            <a:avLst/>
          </a:prstGeom>
        </p:spPr>
      </p:pic>
      <p:pic>
        <p:nvPicPr>
          <p:cNvPr id="13" name="Graphic 12" descr="Workflow outline">
            <a:extLst>
              <a:ext uri="{FF2B5EF4-FFF2-40B4-BE49-F238E27FC236}">
                <a16:creationId xmlns:a16="http://schemas.microsoft.com/office/drawing/2014/main" id="{5BFC2DE5-AA4A-67F9-D385-8C3EA42F3C4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3836503" y="5237924"/>
            <a:ext cx="1046922" cy="1080052"/>
          </a:xfrm>
          <a:prstGeom prst="rect">
            <a:avLst/>
          </a:prstGeom>
        </p:spPr>
      </p:pic>
      <p:sp>
        <p:nvSpPr>
          <p:cNvPr id="14" name="Arrow: Right 13">
            <a:extLst>
              <a:ext uri="{FF2B5EF4-FFF2-40B4-BE49-F238E27FC236}">
                <a16:creationId xmlns:a16="http://schemas.microsoft.com/office/drawing/2014/main" id="{79EDAD5A-55B8-4C31-6C4C-300A45162764}"/>
              </a:ext>
            </a:extLst>
          </p:cNvPr>
          <p:cNvSpPr/>
          <p:nvPr/>
        </p:nvSpPr>
        <p:spPr>
          <a:xfrm rot="5400000">
            <a:off x="3733800" y="4422910"/>
            <a:ext cx="1269958" cy="504510"/>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Bent 18">
            <a:extLst>
              <a:ext uri="{FF2B5EF4-FFF2-40B4-BE49-F238E27FC236}">
                <a16:creationId xmlns:a16="http://schemas.microsoft.com/office/drawing/2014/main" id="{CD36B202-0906-EA74-7ED2-61C041B8C208}"/>
              </a:ext>
            </a:extLst>
          </p:cNvPr>
          <p:cNvSpPr/>
          <p:nvPr/>
        </p:nvSpPr>
        <p:spPr>
          <a:xfrm rot="5400000" flipH="1">
            <a:off x="6029690" y="3931959"/>
            <a:ext cx="948722" cy="3042035"/>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TextBox 19">
            <a:extLst>
              <a:ext uri="{FF2B5EF4-FFF2-40B4-BE49-F238E27FC236}">
                <a16:creationId xmlns:a16="http://schemas.microsoft.com/office/drawing/2014/main" id="{3B33E39E-8A19-A7D2-00F6-493648F116E8}"/>
              </a:ext>
            </a:extLst>
          </p:cNvPr>
          <p:cNvSpPr txBox="1"/>
          <p:nvPr/>
        </p:nvSpPr>
        <p:spPr>
          <a:xfrm>
            <a:off x="1225827" y="3664226"/>
            <a:ext cx="248478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
                <a:cs typeface="Calibri Light"/>
              </a:rPr>
              <a:t>Your question is sent to the Large Language Model (LLM).</a:t>
            </a:r>
            <a:endParaRPr lang="en-US" sz="2000">
              <a:latin typeface="Calibri "/>
            </a:endParaRPr>
          </a:p>
        </p:txBody>
      </p:sp>
      <p:sp>
        <p:nvSpPr>
          <p:cNvPr id="21" name="TextBox 20">
            <a:extLst>
              <a:ext uri="{FF2B5EF4-FFF2-40B4-BE49-F238E27FC236}">
                <a16:creationId xmlns:a16="http://schemas.microsoft.com/office/drawing/2014/main" id="{7C48099D-370C-AED1-B622-C456BCBE403D}"/>
              </a:ext>
            </a:extLst>
          </p:cNvPr>
          <p:cNvSpPr txBox="1"/>
          <p:nvPr/>
        </p:nvSpPr>
        <p:spPr>
          <a:xfrm>
            <a:off x="4890054" y="4525619"/>
            <a:ext cx="1974572" cy="10421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Calibri Light"/>
              </a:rPr>
              <a:t>The question is converted into a Boolean query.</a:t>
            </a:r>
            <a:endParaRPr lang="en-US" sz="2000">
              <a:latin typeface="Calibri"/>
              <a:cs typeface="Calibri"/>
            </a:endParaRPr>
          </a:p>
        </p:txBody>
      </p:sp>
      <p:sp>
        <p:nvSpPr>
          <p:cNvPr id="22" name="TextBox 21">
            <a:extLst>
              <a:ext uri="{FF2B5EF4-FFF2-40B4-BE49-F238E27FC236}">
                <a16:creationId xmlns:a16="http://schemas.microsoft.com/office/drawing/2014/main" id="{2924278A-0544-8016-C978-5B01472E31B4}"/>
              </a:ext>
            </a:extLst>
          </p:cNvPr>
          <p:cNvSpPr txBox="1"/>
          <p:nvPr/>
        </p:nvSpPr>
        <p:spPr>
          <a:xfrm>
            <a:off x="8063949" y="5241231"/>
            <a:ext cx="4061789" cy="10487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Calibri Light"/>
              </a:rPr>
              <a:t>The Boolean query is sent to the central Primo library catalogue to retrieve results.</a:t>
            </a:r>
          </a:p>
        </p:txBody>
      </p:sp>
      <p:pic>
        <p:nvPicPr>
          <p:cNvPr id="28" name="Graphic 27" descr="Chat outline">
            <a:extLst>
              <a:ext uri="{FF2B5EF4-FFF2-40B4-BE49-F238E27FC236}">
                <a16:creationId xmlns:a16="http://schemas.microsoft.com/office/drawing/2014/main" id="{7137C0B4-0595-37BC-AB85-90FCB5370D6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372680" y="2435090"/>
            <a:ext cx="1974572" cy="2034206"/>
          </a:xfrm>
          <a:prstGeom prst="rect">
            <a:avLst/>
          </a:prstGeom>
        </p:spPr>
      </p:pic>
      <p:sp>
        <p:nvSpPr>
          <p:cNvPr id="30" name="TextBox 29">
            <a:extLst>
              <a:ext uri="{FF2B5EF4-FFF2-40B4-BE49-F238E27FC236}">
                <a16:creationId xmlns:a16="http://schemas.microsoft.com/office/drawing/2014/main" id="{01F4DCDD-08F5-C1BE-C902-CC5C11BE512D}"/>
              </a:ext>
            </a:extLst>
          </p:cNvPr>
          <p:cNvSpPr txBox="1"/>
          <p:nvPr/>
        </p:nvSpPr>
        <p:spPr>
          <a:xfrm>
            <a:off x="8488018" y="3286539"/>
            <a:ext cx="363772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Arial"/>
              </a:rPr>
              <a:t>The top 5 results are sent to the LLM to create an overview with in-text references based on the </a:t>
            </a:r>
            <a:r>
              <a:rPr lang="en-US" sz="2000" b="1">
                <a:latin typeface="Calibri"/>
                <a:cs typeface="Arial"/>
              </a:rPr>
              <a:t>abstracts​.</a:t>
            </a:r>
            <a:endParaRPr lang="en-US"/>
          </a:p>
        </p:txBody>
      </p:sp>
      <p:sp>
        <p:nvSpPr>
          <p:cNvPr id="31" name="Arrow: Bent 30">
            <a:extLst>
              <a:ext uri="{FF2B5EF4-FFF2-40B4-BE49-F238E27FC236}">
                <a16:creationId xmlns:a16="http://schemas.microsoft.com/office/drawing/2014/main" id="{D062B1A2-6D2F-3832-3847-784DA9E2CD93}"/>
              </a:ext>
            </a:extLst>
          </p:cNvPr>
          <p:cNvSpPr/>
          <p:nvPr/>
        </p:nvSpPr>
        <p:spPr>
          <a:xfrm flipH="1">
            <a:off x="5347203" y="3189836"/>
            <a:ext cx="2505852" cy="835549"/>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2" name="Graphic 31" descr="Information outline">
            <a:extLst>
              <a:ext uri="{FF2B5EF4-FFF2-40B4-BE49-F238E27FC236}">
                <a16:creationId xmlns:a16="http://schemas.microsoft.com/office/drawing/2014/main" id="{060705FC-6E92-F0FB-DB9D-99D3BDB6648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602959" y="1743568"/>
            <a:ext cx="1192695" cy="1146312"/>
          </a:xfrm>
          <a:prstGeom prst="rect">
            <a:avLst/>
          </a:prstGeom>
        </p:spPr>
      </p:pic>
      <p:sp>
        <p:nvSpPr>
          <p:cNvPr id="33" name="Arrow: Bent 32">
            <a:extLst>
              <a:ext uri="{FF2B5EF4-FFF2-40B4-BE49-F238E27FC236}">
                <a16:creationId xmlns:a16="http://schemas.microsoft.com/office/drawing/2014/main" id="{3A5DA4EB-C05F-3BD0-3D28-1C27E27B6592}"/>
              </a:ext>
            </a:extLst>
          </p:cNvPr>
          <p:cNvSpPr/>
          <p:nvPr/>
        </p:nvSpPr>
        <p:spPr>
          <a:xfrm>
            <a:off x="4889090" y="2020368"/>
            <a:ext cx="3623275" cy="868680"/>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TextBox 33">
            <a:extLst>
              <a:ext uri="{FF2B5EF4-FFF2-40B4-BE49-F238E27FC236}">
                <a16:creationId xmlns:a16="http://schemas.microsoft.com/office/drawing/2014/main" id="{4473E829-CE1E-6B64-B281-7FE5EAEDD729}"/>
              </a:ext>
            </a:extLst>
          </p:cNvPr>
          <p:cNvSpPr txBox="1"/>
          <p:nvPr/>
        </p:nvSpPr>
        <p:spPr>
          <a:xfrm>
            <a:off x="4636230" y="1348356"/>
            <a:ext cx="749811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Arial"/>
              </a:rPr>
              <a:t>The AI generated overview and sources are returned in the response​.</a:t>
            </a:r>
            <a:endParaRPr lang="en-US"/>
          </a:p>
        </p:txBody>
      </p:sp>
    </p:spTree>
    <p:extLst>
      <p:ext uri="{BB962C8B-B14F-4D97-AF65-F5344CB8AC3E}">
        <p14:creationId xmlns:p14="http://schemas.microsoft.com/office/powerpoint/2010/main" val="799370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BEA1F-BFC0-F098-B4BF-716019911BA2}"/>
              </a:ext>
            </a:extLst>
          </p:cNvPr>
          <p:cNvSpPr>
            <a:spLocks noGrp="1"/>
          </p:cNvSpPr>
          <p:nvPr>
            <p:ph type="title"/>
          </p:nvPr>
        </p:nvSpPr>
        <p:spPr/>
        <p:txBody>
          <a:bodyPr/>
          <a:lstStyle/>
          <a:p>
            <a:r>
              <a:rPr lang="en-US"/>
              <a:t>Search results </a:t>
            </a:r>
          </a:p>
        </p:txBody>
      </p:sp>
      <p:sp>
        <p:nvSpPr>
          <p:cNvPr id="3" name="Content Placeholder 2">
            <a:extLst>
              <a:ext uri="{FF2B5EF4-FFF2-40B4-BE49-F238E27FC236}">
                <a16:creationId xmlns:a16="http://schemas.microsoft.com/office/drawing/2014/main" id="{6DD95D60-0561-2F87-F3E4-850291246448}"/>
              </a:ext>
            </a:extLst>
          </p:cNvPr>
          <p:cNvSpPr>
            <a:spLocks noGrp="1"/>
          </p:cNvSpPr>
          <p:nvPr>
            <p:ph sz="quarter" idx="10"/>
          </p:nvPr>
        </p:nvSpPr>
        <p:spPr>
          <a:xfrm>
            <a:off x="366403" y="1432489"/>
            <a:ext cx="10931725" cy="4733814"/>
          </a:xfrm>
        </p:spPr>
        <p:txBody>
          <a:bodyPr vert="horz" lIns="91440" tIns="45720" rIns="91440" bIns="45720" rtlCol="0" anchor="t">
            <a:normAutofit lnSpcReduction="10000"/>
          </a:bodyPr>
          <a:lstStyle/>
          <a:p>
            <a:pPr marL="0" indent="0">
              <a:lnSpc>
                <a:spcPct val="100000"/>
              </a:lnSpc>
              <a:spcBef>
                <a:spcPts val="0"/>
              </a:spcBef>
              <a:buNone/>
            </a:pPr>
            <a:r>
              <a:rPr lang="en-US" sz="2000" b="1">
                <a:latin typeface="Calibri"/>
                <a:cs typeface="Calibri"/>
              </a:rPr>
              <a:t>Important: </a:t>
            </a:r>
            <a:r>
              <a:rPr lang="en-US" sz="2000">
                <a:latin typeface="Calibri"/>
                <a:cs typeface="Calibri"/>
              </a:rPr>
              <a:t>It does not search everything.</a:t>
            </a:r>
            <a:r>
              <a:rPr lang="en-US" sz="2000" b="1">
                <a:latin typeface="Calibri"/>
                <a:cs typeface="Calibri"/>
              </a:rPr>
              <a:t> You will still need to perform your own search!</a:t>
            </a:r>
            <a:endParaRPr lang="en-US">
              <a:latin typeface="Calibri Light"/>
              <a:cs typeface="Calibri Light"/>
            </a:endParaRPr>
          </a:p>
          <a:p>
            <a:pPr marL="0" indent="0">
              <a:lnSpc>
                <a:spcPct val="100000"/>
              </a:lnSpc>
              <a:spcBef>
                <a:spcPts val="0"/>
              </a:spcBef>
              <a:buNone/>
            </a:pPr>
            <a:endParaRPr lang="en-US" sz="2000">
              <a:latin typeface="Calibri"/>
              <a:cs typeface="Calibri"/>
            </a:endParaRPr>
          </a:p>
          <a:p>
            <a:pPr marL="0" indent="0">
              <a:lnSpc>
                <a:spcPct val="100000"/>
              </a:lnSpc>
              <a:spcBef>
                <a:spcPts val="0"/>
              </a:spcBef>
              <a:buNone/>
            </a:pPr>
            <a:r>
              <a:rPr lang="en-US" sz="2000">
                <a:latin typeface="Calibri"/>
                <a:cs typeface="Calibri"/>
              </a:rPr>
              <a:t>It does </a:t>
            </a:r>
            <a:r>
              <a:rPr lang="en-US" sz="2000" b="1">
                <a:latin typeface="Calibri"/>
                <a:cs typeface="Calibri"/>
              </a:rPr>
              <a:t>not</a:t>
            </a:r>
            <a:r>
              <a:rPr lang="en-US" sz="2000">
                <a:latin typeface="Calibri"/>
                <a:cs typeface="Calibri"/>
              </a:rPr>
              <a:t> currently search the following:</a:t>
            </a:r>
            <a:endParaRPr lang="en-US">
              <a:cs typeface="Calibri Light"/>
            </a:endParaRPr>
          </a:p>
          <a:p>
            <a:pPr marL="0" indent="0">
              <a:lnSpc>
                <a:spcPct val="100000"/>
              </a:lnSpc>
              <a:spcBef>
                <a:spcPts val="0"/>
              </a:spcBef>
              <a:buNone/>
            </a:pPr>
            <a:endParaRPr lang="en-US" sz="2000" b="1">
              <a:latin typeface="Calibri"/>
              <a:cs typeface="Calibri"/>
            </a:endParaRPr>
          </a:p>
          <a:p>
            <a:pPr>
              <a:lnSpc>
                <a:spcPct val="100000"/>
              </a:lnSpc>
              <a:spcBef>
                <a:spcPts val="0"/>
              </a:spcBef>
              <a:buFont typeface="Arial" panose="05000000000000000000" pitchFamily="2" charset="2"/>
              <a:buChar char="•"/>
            </a:pPr>
            <a:r>
              <a:rPr lang="en-US" sz="2000" b="1">
                <a:latin typeface="Calibri"/>
                <a:cs typeface="Calibri"/>
              </a:rPr>
              <a:t>Any collections </a:t>
            </a:r>
            <a:r>
              <a:rPr lang="en-US" sz="2000">
                <a:latin typeface="Calibri"/>
                <a:cs typeface="Calibri"/>
              </a:rPr>
              <a:t>from the following content providers</a:t>
            </a:r>
            <a:r>
              <a:rPr lang="en-US" sz="2000" b="1">
                <a:latin typeface="Calibri"/>
                <a:cs typeface="Calibri"/>
              </a:rPr>
              <a:t> </a:t>
            </a:r>
            <a:r>
              <a:rPr lang="en-US" sz="2000">
                <a:latin typeface="Calibri"/>
                <a:cs typeface="Calibri"/>
              </a:rPr>
              <a:t>- APA, </a:t>
            </a:r>
            <a:r>
              <a:rPr lang="en-US" sz="2000" err="1">
                <a:latin typeface="Calibri"/>
                <a:cs typeface="Calibri"/>
              </a:rPr>
              <a:t>DataCite</a:t>
            </a:r>
            <a:r>
              <a:rPr lang="en-US" sz="2000">
                <a:latin typeface="Calibri"/>
                <a:cs typeface="Calibri"/>
              </a:rPr>
              <a:t>, </a:t>
            </a:r>
            <a:r>
              <a:rPr lang="en-US" sz="2000" b="1">
                <a:latin typeface="Calibri"/>
                <a:cs typeface="Calibri"/>
              </a:rPr>
              <a:t>Elsevier, JSTOR, </a:t>
            </a:r>
            <a:r>
              <a:rPr lang="en-US" sz="2000">
                <a:latin typeface="Calibri"/>
                <a:cs typeface="Calibri"/>
              </a:rPr>
              <a:t>Kogan Page and Conde Nas.</a:t>
            </a:r>
            <a:endParaRPr lang="en-US" sz="2000">
              <a:latin typeface="Calibri"/>
              <a:ea typeface="Calibri"/>
              <a:cs typeface="Calibri"/>
            </a:endParaRPr>
          </a:p>
          <a:p>
            <a:pPr>
              <a:buFont typeface="Arial" panose="05000000000000000000" pitchFamily="2" charset="2"/>
              <a:buChar char="•"/>
            </a:pPr>
            <a:r>
              <a:rPr lang="en-US" sz="2000">
                <a:latin typeface="Calibri"/>
                <a:ea typeface="+mn-lt"/>
                <a:cs typeface="Calibri"/>
              </a:rPr>
              <a:t>News content (newspaper articles, newsletters, text resources).</a:t>
            </a:r>
            <a:endParaRPr lang="en-US" sz="2000">
              <a:latin typeface="Calibri"/>
              <a:ea typeface="Calibri"/>
              <a:cs typeface="Calibri"/>
            </a:endParaRPr>
          </a:p>
          <a:p>
            <a:pPr>
              <a:buFont typeface="Arial" panose="05000000000000000000" pitchFamily="2" charset="2"/>
              <a:buChar char="•"/>
            </a:pPr>
            <a:r>
              <a:rPr lang="en-US" sz="2000">
                <a:latin typeface="Calibri"/>
                <a:ea typeface="+mn-lt"/>
                <a:cs typeface="Calibri"/>
              </a:rPr>
              <a:t>Collections that are not marked as 'free for search' in the CDI collection list.</a:t>
            </a:r>
            <a:endParaRPr lang="en-US">
              <a:latin typeface="Calibri"/>
              <a:ea typeface="Calibri Light"/>
              <a:cs typeface="Calibri"/>
            </a:endParaRPr>
          </a:p>
          <a:p>
            <a:pPr marL="0" indent="0">
              <a:lnSpc>
                <a:spcPct val="100000"/>
              </a:lnSpc>
              <a:spcBef>
                <a:spcPts val="0"/>
              </a:spcBef>
              <a:buNone/>
            </a:pPr>
            <a:endParaRPr lang="en-US" sz="2000">
              <a:latin typeface="Calibri"/>
              <a:ea typeface="Calibri"/>
              <a:cs typeface="Calibri"/>
            </a:endParaRPr>
          </a:p>
          <a:p>
            <a:pPr marL="0" indent="0">
              <a:buNone/>
            </a:pPr>
            <a:r>
              <a:rPr lang="en-US" sz="2000">
                <a:latin typeface="Calibri"/>
                <a:ea typeface="+mn-lt"/>
                <a:cs typeface="Calibri"/>
              </a:rPr>
              <a:t>Furthermore, certain requests or queries are unavailable:</a:t>
            </a:r>
            <a:endParaRPr lang="en-US" sz="2000">
              <a:latin typeface="Calibri"/>
              <a:ea typeface="Calibri"/>
              <a:cs typeface="Calibri"/>
            </a:endParaRPr>
          </a:p>
          <a:p>
            <a:pPr>
              <a:buFont typeface="Arial" panose="05000000000000000000" pitchFamily="2" charset="2"/>
              <a:buChar char="•"/>
            </a:pPr>
            <a:r>
              <a:rPr lang="en-US" sz="2000">
                <a:latin typeface="Calibri"/>
                <a:ea typeface="+mn-lt"/>
                <a:cs typeface="Calibri"/>
              </a:rPr>
              <a:t>Requests for materials of a particular type, e.g. </a:t>
            </a:r>
            <a:r>
              <a:rPr lang="en-US" sz="2000" b="1">
                <a:latin typeface="Calibri"/>
                <a:ea typeface="+mn-lt"/>
                <a:cs typeface="Calibri"/>
              </a:rPr>
              <a:t>"</a:t>
            </a:r>
            <a:r>
              <a:rPr lang="en-US" sz="2000" b="1" i="1">
                <a:latin typeface="Calibri"/>
                <a:ea typeface="+mn-lt"/>
                <a:cs typeface="Calibri"/>
              </a:rPr>
              <a:t>give me peer reviewed articles on </a:t>
            </a:r>
            <a:r>
              <a:rPr lang="en-US" sz="2000" b="1" i="1" err="1">
                <a:latin typeface="Calibri"/>
                <a:ea typeface="+mn-lt"/>
                <a:cs typeface="Calibri"/>
              </a:rPr>
              <a:t>x.y.z</a:t>
            </a:r>
            <a:r>
              <a:rPr lang="en-US" sz="2000" b="1" i="1">
                <a:latin typeface="Calibri"/>
                <a:ea typeface="+mn-lt"/>
                <a:cs typeface="Calibri"/>
              </a:rPr>
              <a:t>"</a:t>
            </a:r>
            <a:endParaRPr lang="en-US">
              <a:latin typeface="Calibri"/>
              <a:ea typeface="Calibri Light"/>
              <a:cs typeface="Calibri"/>
            </a:endParaRPr>
          </a:p>
          <a:p>
            <a:pPr>
              <a:buFont typeface="Arial" panose="05000000000000000000" pitchFamily="2" charset="2"/>
              <a:buChar char="•"/>
            </a:pPr>
            <a:r>
              <a:rPr lang="en-US" sz="2000">
                <a:latin typeface="Calibri"/>
                <a:ea typeface="+mn-lt"/>
                <a:cs typeface="Calibri"/>
              </a:rPr>
              <a:t>Requests for materials from a certain time period, e.g. </a:t>
            </a:r>
            <a:r>
              <a:rPr lang="en-US" sz="2000" b="1" i="1">
                <a:latin typeface="Calibri"/>
                <a:ea typeface="+mn-lt"/>
                <a:cs typeface="Calibri"/>
              </a:rPr>
              <a:t>"give the most recent information on climate change"</a:t>
            </a:r>
            <a:endParaRPr lang="en-US">
              <a:latin typeface="Calibri"/>
              <a:ea typeface="Calibri Light"/>
              <a:cs typeface="Calibri"/>
            </a:endParaRPr>
          </a:p>
          <a:p>
            <a:pPr>
              <a:buFont typeface="Arial" panose="05000000000000000000" pitchFamily="2" charset="2"/>
              <a:buChar char="•"/>
            </a:pPr>
            <a:r>
              <a:rPr lang="en-US" sz="2000">
                <a:latin typeface="Calibri"/>
                <a:ea typeface="+mn-lt"/>
                <a:cs typeface="Calibri"/>
              </a:rPr>
              <a:t>Follow up questions are not supported. Each question stands alone, and all relevant information needs to be asked in each.</a:t>
            </a:r>
            <a:endParaRPr lang="en-US">
              <a:latin typeface="Calibri"/>
              <a:ea typeface="Calibri Light"/>
              <a:cs typeface="Calibri"/>
            </a:endParaRPr>
          </a:p>
          <a:p>
            <a:pPr marL="342900" indent="-342900">
              <a:lnSpc>
                <a:spcPct val="100000"/>
              </a:lnSpc>
              <a:spcBef>
                <a:spcPts val="0"/>
              </a:spcBef>
              <a:buFont typeface="Arial" panose="05000000000000000000" pitchFamily="2" charset="2"/>
              <a:buChar char="•"/>
            </a:pPr>
            <a:endParaRPr lang="en-US" sz="2000">
              <a:latin typeface="Calibri"/>
              <a:cs typeface="Calibri"/>
            </a:endParaRPr>
          </a:p>
          <a:p>
            <a:pPr marL="285750" indent="-285750">
              <a:lnSpc>
                <a:spcPct val="100000"/>
              </a:lnSpc>
              <a:spcBef>
                <a:spcPts val="0"/>
              </a:spcBef>
              <a:buFont typeface="Arial"/>
              <a:buChar char="•"/>
            </a:pPr>
            <a:endParaRPr lang="en-US" sz="2000">
              <a:latin typeface="Calibri"/>
              <a:cs typeface="Calibri"/>
            </a:endParaRPr>
          </a:p>
          <a:p>
            <a:pPr marL="0" indent="0">
              <a:buNone/>
            </a:pPr>
            <a:endParaRPr lang="en-US" sz="2000">
              <a:latin typeface="Calibri"/>
              <a:cs typeface="Calibri"/>
            </a:endParaRPr>
          </a:p>
        </p:txBody>
      </p:sp>
    </p:spTree>
    <p:extLst>
      <p:ext uri="{BB962C8B-B14F-4D97-AF65-F5344CB8AC3E}">
        <p14:creationId xmlns:p14="http://schemas.microsoft.com/office/powerpoint/2010/main" val="2591886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7EC5F-3B2E-D966-63EF-2A69FB01F82E}"/>
              </a:ext>
            </a:extLst>
          </p:cNvPr>
          <p:cNvSpPr>
            <a:spLocks noGrp="1"/>
          </p:cNvSpPr>
          <p:nvPr>
            <p:ph type="title"/>
          </p:nvPr>
        </p:nvSpPr>
        <p:spPr/>
        <p:txBody>
          <a:bodyPr/>
          <a:lstStyle/>
          <a:p>
            <a:r>
              <a:rPr lang="en-US"/>
              <a:t>Library result search string</a:t>
            </a:r>
          </a:p>
        </p:txBody>
      </p:sp>
      <p:sp>
        <p:nvSpPr>
          <p:cNvPr id="4" name="TextBox 3">
            <a:extLst>
              <a:ext uri="{FF2B5EF4-FFF2-40B4-BE49-F238E27FC236}">
                <a16:creationId xmlns:a16="http://schemas.microsoft.com/office/drawing/2014/main" id="{18EE0E05-7949-1C37-32B0-7D9E6EA2E669}"/>
              </a:ext>
            </a:extLst>
          </p:cNvPr>
          <p:cNvSpPr txBox="1"/>
          <p:nvPr/>
        </p:nvSpPr>
        <p:spPr>
          <a:xfrm>
            <a:off x="379799" y="1711565"/>
            <a:ext cx="340580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ea typeface="Calibri Light"/>
                <a:cs typeface="Calibri Light"/>
              </a:rPr>
              <a:t>This is a copy of the search string created by the AI tool to search for results in the library catalogue.</a:t>
            </a:r>
          </a:p>
        </p:txBody>
      </p:sp>
      <p:sp>
        <p:nvSpPr>
          <p:cNvPr id="7" name="Arrow: Right 6">
            <a:extLst>
              <a:ext uri="{FF2B5EF4-FFF2-40B4-BE49-F238E27FC236}">
                <a16:creationId xmlns:a16="http://schemas.microsoft.com/office/drawing/2014/main" id="{D378439C-6A76-0D74-203B-3FED25C4A325}"/>
              </a:ext>
            </a:extLst>
          </p:cNvPr>
          <p:cNvSpPr/>
          <p:nvPr/>
        </p:nvSpPr>
        <p:spPr>
          <a:xfrm>
            <a:off x="3941520" y="2202231"/>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C98EB20-3106-8E82-C5C7-8B71ACFB5DEA}"/>
              </a:ext>
            </a:extLst>
          </p:cNvPr>
          <p:cNvSpPr txBox="1"/>
          <p:nvPr/>
        </p:nvSpPr>
        <p:spPr>
          <a:xfrm>
            <a:off x="4588467" y="1958390"/>
            <a:ext cx="7430205" cy="3484501"/>
          </a:xfrm>
          <a:prstGeom prst="rect">
            <a:avLst/>
          </a:prstGeom>
          <a:noFill/>
        </p:spPr>
        <p:txBody>
          <a:bodyPr wrap="square" rtlCol="0">
            <a:spAutoFit/>
          </a:bodyPr>
          <a:lstStyle/>
          <a:p>
            <a:r>
              <a:rPr lang="en-GB" sz="2000">
                <a:latin typeface="Calibri "/>
              </a:rPr>
              <a:t>(ratio analysis in financial decision making) </a:t>
            </a:r>
            <a:r>
              <a:rPr lang="en-GB" sz="2000" b="1">
                <a:solidFill>
                  <a:srgbClr val="FF0000"/>
                </a:solidFill>
                <a:latin typeface="Calibri "/>
              </a:rPr>
              <a:t>OR</a:t>
            </a:r>
            <a:r>
              <a:rPr lang="en-GB" sz="2000">
                <a:latin typeface="Calibri "/>
              </a:rPr>
              <a:t> </a:t>
            </a:r>
          </a:p>
          <a:p>
            <a:r>
              <a:rPr lang="en-GB" sz="2000">
                <a:latin typeface="Calibri "/>
              </a:rPr>
              <a:t>(importance of ratio analysis in finance) </a:t>
            </a:r>
            <a:r>
              <a:rPr lang="en-GB" sz="2000" b="1">
                <a:solidFill>
                  <a:srgbClr val="FF0000"/>
                </a:solidFill>
                <a:latin typeface="Calibri "/>
              </a:rPr>
              <a:t>OR</a:t>
            </a:r>
            <a:r>
              <a:rPr lang="en-GB" sz="2000">
                <a:latin typeface="Calibri "/>
              </a:rPr>
              <a:t> </a:t>
            </a:r>
          </a:p>
          <a:p>
            <a:r>
              <a:rPr lang="en-GB" sz="2000">
                <a:latin typeface="Calibri "/>
              </a:rPr>
              <a:t>(application of ratio analysis in financial management) </a:t>
            </a:r>
            <a:r>
              <a:rPr lang="en-GB" sz="2000" b="1">
                <a:solidFill>
                  <a:srgbClr val="FF0000"/>
                </a:solidFill>
                <a:latin typeface="Calibri "/>
              </a:rPr>
              <a:t>OR</a:t>
            </a:r>
            <a:r>
              <a:rPr lang="en-GB" sz="2000">
                <a:latin typeface="Calibri "/>
              </a:rPr>
              <a:t> </a:t>
            </a:r>
          </a:p>
          <a:p>
            <a:r>
              <a:rPr lang="en-GB" sz="2000">
                <a:latin typeface="Calibri "/>
              </a:rPr>
              <a:t>(role of ratio analysis in financial planning) </a:t>
            </a:r>
            <a:r>
              <a:rPr lang="en-GB" sz="2000" b="1">
                <a:solidFill>
                  <a:srgbClr val="FF0000"/>
                </a:solidFill>
                <a:latin typeface="Calibri "/>
              </a:rPr>
              <a:t>OR </a:t>
            </a:r>
          </a:p>
          <a:p>
            <a:r>
              <a:rPr lang="en-GB" sz="2000">
                <a:latin typeface="Calibri "/>
              </a:rPr>
              <a:t>(significance of ratio analysis in decision making) </a:t>
            </a:r>
            <a:r>
              <a:rPr lang="en-GB" sz="2000" b="1">
                <a:solidFill>
                  <a:srgbClr val="FF0000"/>
                </a:solidFill>
                <a:latin typeface="Calibri "/>
              </a:rPr>
              <a:t>OR</a:t>
            </a:r>
            <a:r>
              <a:rPr lang="en-GB" sz="2000">
                <a:latin typeface="Calibri "/>
              </a:rPr>
              <a:t> </a:t>
            </a:r>
          </a:p>
          <a:p>
            <a:r>
              <a:rPr lang="en-GB" sz="2000">
                <a:latin typeface="Calibri "/>
              </a:rPr>
              <a:t>(Importance of ratio analysis in financial decision making) </a:t>
            </a:r>
            <a:r>
              <a:rPr lang="en-GB" sz="2000" b="1">
                <a:solidFill>
                  <a:srgbClr val="FF0000"/>
                </a:solidFill>
                <a:latin typeface="Calibri "/>
              </a:rPr>
              <a:t>OR</a:t>
            </a:r>
            <a:r>
              <a:rPr lang="en-GB" sz="2000">
                <a:latin typeface="Calibri "/>
              </a:rPr>
              <a:t> (Application of ratio analysis in making financial decisions) </a:t>
            </a:r>
            <a:r>
              <a:rPr lang="en-GB" sz="2000" b="1">
                <a:solidFill>
                  <a:srgbClr val="FF0000"/>
                </a:solidFill>
                <a:latin typeface="Calibri "/>
              </a:rPr>
              <a:t>OR</a:t>
            </a:r>
            <a:r>
              <a:rPr lang="en-GB" sz="2000">
                <a:latin typeface="Calibri "/>
              </a:rPr>
              <a:t> (Significance of ratio analysis in financial decision-making process) </a:t>
            </a:r>
            <a:r>
              <a:rPr lang="en-GB" sz="2000" b="1">
                <a:solidFill>
                  <a:srgbClr val="FF0000"/>
                </a:solidFill>
                <a:latin typeface="Calibri "/>
              </a:rPr>
              <a:t>OR</a:t>
            </a:r>
            <a:r>
              <a:rPr lang="en-GB" sz="2000">
                <a:latin typeface="Calibri "/>
              </a:rPr>
              <a:t> </a:t>
            </a:r>
          </a:p>
          <a:p>
            <a:r>
              <a:rPr lang="en-GB" sz="2000">
                <a:latin typeface="Calibri "/>
              </a:rPr>
              <a:t>(Role of ratio analysis in financial decision making) </a:t>
            </a:r>
            <a:r>
              <a:rPr lang="en-GB" sz="2000" b="1">
                <a:solidFill>
                  <a:srgbClr val="FF0000"/>
                </a:solidFill>
                <a:latin typeface="Calibri "/>
              </a:rPr>
              <a:t>OR</a:t>
            </a:r>
            <a:r>
              <a:rPr lang="en-GB" sz="2000">
                <a:latin typeface="Calibri "/>
              </a:rPr>
              <a:t> </a:t>
            </a:r>
          </a:p>
          <a:p>
            <a:r>
              <a:rPr lang="en-GB" sz="2000">
                <a:latin typeface="Calibri "/>
              </a:rPr>
              <a:t>(Utilization of ratio analysis for financial decision making) </a:t>
            </a:r>
            <a:r>
              <a:rPr lang="en-GB" sz="2000" b="1">
                <a:solidFill>
                  <a:srgbClr val="FF0000"/>
                </a:solidFill>
                <a:latin typeface="Calibri "/>
              </a:rPr>
              <a:t>OR</a:t>
            </a:r>
            <a:r>
              <a:rPr lang="en-GB" sz="2000">
                <a:latin typeface="Calibri "/>
              </a:rPr>
              <a:t> </a:t>
            </a:r>
          </a:p>
          <a:p>
            <a:r>
              <a:rPr lang="en-GB" sz="2000">
                <a:latin typeface="Calibri "/>
              </a:rPr>
              <a:t>(How is ratio analysis used in financial decision making?)</a:t>
            </a:r>
          </a:p>
        </p:txBody>
      </p:sp>
      <p:sp>
        <p:nvSpPr>
          <p:cNvPr id="3" name="TextBox 2">
            <a:extLst>
              <a:ext uri="{FF2B5EF4-FFF2-40B4-BE49-F238E27FC236}">
                <a16:creationId xmlns:a16="http://schemas.microsoft.com/office/drawing/2014/main" id="{E8F055A7-4E81-5814-25F1-549F65638C38}"/>
              </a:ext>
            </a:extLst>
          </p:cNvPr>
          <p:cNvSpPr txBox="1"/>
          <p:nvPr/>
        </p:nvSpPr>
        <p:spPr>
          <a:xfrm>
            <a:off x="3118981" y="5681710"/>
            <a:ext cx="1647825" cy="36933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Light"/>
                <a:hlinkClick r:id="rId2"/>
              </a:rPr>
              <a:t>Library Results</a:t>
            </a:r>
            <a:endParaRPr lang="en-US"/>
          </a:p>
        </p:txBody>
      </p:sp>
      <p:sp>
        <p:nvSpPr>
          <p:cNvPr id="5" name="TextBox 4">
            <a:extLst>
              <a:ext uri="{FF2B5EF4-FFF2-40B4-BE49-F238E27FC236}">
                <a16:creationId xmlns:a16="http://schemas.microsoft.com/office/drawing/2014/main" id="{28DABF0E-7752-6DFD-B272-50BBA7641596}"/>
              </a:ext>
            </a:extLst>
          </p:cNvPr>
          <p:cNvSpPr txBox="1"/>
          <p:nvPr/>
        </p:nvSpPr>
        <p:spPr>
          <a:xfrm>
            <a:off x="382656" y="3431083"/>
            <a:ext cx="3127513"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accent2"/>
                </a:solidFill>
                <a:latin typeface="Calibri"/>
                <a:cs typeface="Calibri Light"/>
              </a:rPr>
              <a:t>Tip:</a:t>
            </a:r>
            <a:endParaRPr lang="en-US" sz="2000" b="1">
              <a:solidFill>
                <a:schemeClr val="accent2"/>
              </a:solidFill>
              <a:latin typeface="Calibri"/>
              <a:cs typeface="Calibri"/>
            </a:endParaRPr>
          </a:p>
          <a:p>
            <a:r>
              <a:rPr lang="en-US" sz="2000">
                <a:latin typeface="Calibri"/>
                <a:cs typeface="Calibri Light"/>
              </a:rPr>
              <a:t>Note the keywords and terms it applies and use these with Boolean Operators to perform your own search in the library catalogue. </a:t>
            </a:r>
            <a:endParaRPr lang="en-US" sz="2000">
              <a:latin typeface="Calibri"/>
              <a:cs typeface="Calibri"/>
            </a:endParaRPr>
          </a:p>
        </p:txBody>
      </p:sp>
    </p:spTree>
    <p:extLst>
      <p:ext uri="{BB962C8B-B14F-4D97-AF65-F5344CB8AC3E}">
        <p14:creationId xmlns:p14="http://schemas.microsoft.com/office/powerpoint/2010/main" val="2290247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0D5A7-8B96-5B7D-4E2B-52F359DFC43B}"/>
              </a:ext>
            </a:extLst>
          </p:cNvPr>
          <p:cNvSpPr>
            <a:spLocks noGrp="1"/>
          </p:cNvSpPr>
          <p:nvPr>
            <p:ph type="title"/>
          </p:nvPr>
        </p:nvSpPr>
        <p:spPr/>
        <p:txBody>
          <a:bodyPr/>
          <a:lstStyle/>
          <a:p>
            <a:r>
              <a:rPr lang="en-US"/>
              <a:t>Library results (with filters)</a:t>
            </a:r>
          </a:p>
        </p:txBody>
      </p:sp>
      <p:sp>
        <p:nvSpPr>
          <p:cNvPr id="3" name="TextBox 2">
            <a:extLst>
              <a:ext uri="{FF2B5EF4-FFF2-40B4-BE49-F238E27FC236}">
                <a16:creationId xmlns:a16="http://schemas.microsoft.com/office/drawing/2014/main" id="{CFBD234E-29A7-65D1-63F7-D7B38758117E}"/>
              </a:ext>
            </a:extLst>
          </p:cNvPr>
          <p:cNvSpPr txBox="1"/>
          <p:nvPr/>
        </p:nvSpPr>
        <p:spPr>
          <a:xfrm>
            <a:off x="384485" y="1766777"/>
            <a:ext cx="4542192" cy="286232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a:solidFill>
                  <a:schemeClr val="accent2"/>
                </a:solidFill>
                <a:latin typeface="Calibri "/>
                <a:ea typeface="Calibri Light"/>
                <a:cs typeface="Calibri Light"/>
              </a:rPr>
              <a:t>Tip:</a:t>
            </a:r>
          </a:p>
          <a:p>
            <a:pPr marL="342900" indent="-342900">
              <a:buFont typeface="Arial" panose="020B0604020202020204" pitchFamily="34" charset="0"/>
              <a:buChar char="•"/>
            </a:pPr>
            <a:r>
              <a:rPr lang="en-US" sz="2000">
                <a:latin typeface="Calibri "/>
                <a:ea typeface="Calibri Light"/>
                <a:cs typeface="Calibri Light"/>
              </a:rPr>
              <a:t>Open up in the Advanced Search view and explore some of the suggested keywords. </a:t>
            </a:r>
          </a:p>
          <a:p>
            <a:pPr marL="342900" indent="-342900">
              <a:buFont typeface="Arial" panose="020B0604020202020204" pitchFamily="34" charset="0"/>
              <a:buChar char="•"/>
            </a:pPr>
            <a:r>
              <a:rPr lang="en-US" sz="2000">
                <a:latin typeface="Calibri "/>
                <a:ea typeface="Calibri Light"/>
                <a:cs typeface="Calibri Light"/>
              </a:rPr>
              <a:t>Try subject searching or title searching, along with date and further subject filters. </a:t>
            </a:r>
          </a:p>
          <a:p>
            <a:pPr marL="342900" indent="-342900">
              <a:buFont typeface="Arial" panose="020B0604020202020204" pitchFamily="34" charset="0"/>
              <a:buChar char="•"/>
            </a:pPr>
            <a:r>
              <a:rPr lang="en-US" sz="2000">
                <a:latin typeface="Calibri "/>
                <a:ea typeface="Calibri Light"/>
                <a:cs typeface="Calibri Light"/>
              </a:rPr>
              <a:t>Explore further and narrow down results.</a:t>
            </a:r>
            <a:endParaRPr lang="en-US" sz="2000">
              <a:ea typeface="Calibri Light"/>
              <a:cs typeface="Calibri Light"/>
            </a:endParaRPr>
          </a:p>
        </p:txBody>
      </p:sp>
      <p:pic>
        <p:nvPicPr>
          <p:cNvPr id="6" name="Picture 5">
            <a:extLst>
              <a:ext uri="{FF2B5EF4-FFF2-40B4-BE49-F238E27FC236}">
                <a16:creationId xmlns:a16="http://schemas.microsoft.com/office/drawing/2014/main" id="{CFC18069-DAE6-ABCB-BE25-9D5AC2418287}"/>
              </a:ext>
            </a:extLst>
          </p:cNvPr>
          <p:cNvPicPr>
            <a:picLocks noChangeAspect="1"/>
          </p:cNvPicPr>
          <p:nvPr/>
        </p:nvPicPr>
        <p:blipFill>
          <a:blip r:embed="rId2"/>
          <a:stretch>
            <a:fillRect/>
          </a:stretch>
        </p:blipFill>
        <p:spPr>
          <a:xfrm>
            <a:off x="5309267" y="1413162"/>
            <a:ext cx="6266207" cy="478260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TextBox 6">
            <a:extLst>
              <a:ext uri="{FF2B5EF4-FFF2-40B4-BE49-F238E27FC236}">
                <a16:creationId xmlns:a16="http://schemas.microsoft.com/office/drawing/2014/main" id="{0EBA9EDE-4126-3743-A72D-62C69BEB0DD7}"/>
              </a:ext>
            </a:extLst>
          </p:cNvPr>
          <p:cNvSpPr txBox="1"/>
          <p:nvPr/>
        </p:nvSpPr>
        <p:spPr>
          <a:xfrm>
            <a:off x="1717963" y="5417134"/>
            <a:ext cx="1616340" cy="369332"/>
          </a:xfrm>
          <a:prstGeom prst="rect">
            <a:avLst/>
          </a:prstGeom>
          <a:noFill/>
          <a:ln w="38100">
            <a:solidFill>
              <a:schemeClr val="accent2"/>
            </a:solidFill>
          </a:ln>
        </p:spPr>
        <p:txBody>
          <a:bodyPr wrap="none" lIns="91440" tIns="45720" rIns="91440" bIns="45720" rtlCol="0" anchor="t">
            <a:spAutoFit/>
          </a:bodyPr>
          <a:lstStyle/>
          <a:p>
            <a:r>
              <a:rPr lang="en-GB">
                <a:ln>
                  <a:solidFill>
                    <a:schemeClr val="tx1"/>
                  </a:solidFill>
                </a:ln>
                <a:latin typeface="Calibri"/>
                <a:cs typeface="Calibri"/>
                <a:hlinkClick r:id="rId3">
                  <a:extLst>
                    <a:ext uri="{A12FA001-AC4F-418D-AE19-62706E023703}">
                      <ahyp:hlinkClr xmlns:ahyp="http://schemas.microsoft.com/office/drawing/2018/hyperlinkcolor" val="tx"/>
                    </a:ext>
                  </a:extLst>
                </a:hlinkClick>
              </a:rPr>
              <a:t>Further  results</a:t>
            </a:r>
            <a:endParaRPr lang="en-GB">
              <a:ln>
                <a:solidFill>
                  <a:schemeClr val="tx1"/>
                </a:solidFill>
              </a:ln>
              <a:latin typeface="Calibri"/>
              <a:cs typeface="Calibri"/>
            </a:endParaRPr>
          </a:p>
        </p:txBody>
      </p:sp>
    </p:spTree>
    <p:extLst>
      <p:ext uri="{BB962C8B-B14F-4D97-AF65-F5344CB8AC3E}">
        <p14:creationId xmlns:p14="http://schemas.microsoft.com/office/powerpoint/2010/main" val="3274053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FB0B1A-8F97-6EBE-114B-26A927119F14}"/>
              </a:ext>
            </a:extLst>
          </p:cNvPr>
          <p:cNvSpPr>
            <a:spLocks noGrp="1"/>
          </p:cNvSpPr>
          <p:nvPr>
            <p:ph type="title"/>
          </p:nvPr>
        </p:nvSpPr>
        <p:spPr>
          <a:xfrm>
            <a:off x="698242" y="252284"/>
            <a:ext cx="10795518" cy="1003916"/>
          </a:xfrm>
        </p:spPr>
        <p:txBody>
          <a:bodyPr anchor="b">
            <a:normAutofit/>
          </a:bodyPr>
          <a:lstStyle/>
          <a:p>
            <a:r>
              <a:rPr lang="en-GB" dirty="0"/>
              <a:t>Advanced Search Process</a:t>
            </a:r>
          </a:p>
        </p:txBody>
      </p:sp>
      <p:graphicFrame>
        <p:nvGraphicFramePr>
          <p:cNvPr id="6" name="Subtitle 2">
            <a:extLst>
              <a:ext uri="{FF2B5EF4-FFF2-40B4-BE49-F238E27FC236}">
                <a16:creationId xmlns:a16="http://schemas.microsoft.com/office/drawing/2014/main" id="{51E9DEA8-8AB3-19A5-B098-3E77C6582DD8}"/>
              </a:ext>
            </a:extLst>
          </p:cNvPr>
          <p:cNvGraphicFramePr>
            <a:graphicFrameLocks noGrp="1"/>
          </p:cNvGraphicFramePr>
          <p:nvPr>
            <p:ph sz="quarter" idx="10"/>
          </p:nvPr>
        </p:nvGraphicFramePr>
        <p:xfrm>
          <a:off x="698242" y="1364893"/>
          <a:ext cx="10396082" cy="48014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8938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F62F2-DDF8-7D90-F2A0-5E15672B3EE7}"/>
              </a:ext>
            </a:extLst>
          </p:cNvPr>
          <p:cNvSpPr>
            <a:spLocks noGrp="1"/>
          </p:cNvSpPr>
          <p:nvPr>
            <p:ph type="title"/>
          </p:nvPr>
        </p:nvSpPr>
        <p:spPr/>
        <p:txBody>
          <a:bodyPr/>
          <a:lstStyle/>
          <a:p>
            <a:r>
              <a:rPr lang="en-GB" dirty="0"/>
              <a:t>Advanced Search Tips</a:t>
            </a:r>
            <a:endParaRPr lang="en-US" dirty="0"/>
          </a:p>
        </p:txBody>
      </p:sp>
      <p:sp>
        <p:nvSpPr>
          <p:cNvPr id="5" name="TextBox 4">
            <a:extLst>
              <a:ext uri="{FF2B5EF4-FFF2-40B4-BE49-F238E27FC236}">
                <a16:creationId xmlns:a16="http://schemas.microsoft.com/office/drawing/2014/main" id="{C615A2A5-9A1C-95EC-F99A-76DD79995EF2}"/>
              </a:ext>
            </a:extLst>
          </p:cNvPr>
          <p:cNvSpPr txBox="1"/>
          <p:nvPr/>
        </p:nvSpPr>
        <p:spPr>
          <a:xfrm>
            <a:off x="293590" y="1576126"/>
            <a:ext cx="11508173"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Calibri Light"/>
                <a:cs typeface="Calibri Light"/>
              </a:rPr>
              <a:t>Finding a relevant article / book can lead to many more resources.</a:t>
            </a:r>
            <a:endParaRPr lang="en-US" sz="2400" b="1">
              <a:latin typeface="Calibri Light"/>
              <a:cs typeface="Calibri"/>
            </a:endParaRPr>
          </a:p>
          <a:p>
            <a:pPr marL="285750" indent="-285750">
              <a:buFont typeface="Arial"/>
              <a:buChar char="•"/>
            </a:pPr>
            <a:endParaRPr lang="en-GB" sz="2400" dirty="0">
              <a:latin typeface="Calibri Light"/>
              <a:cs typeface="Calibri Light"/>
            </a:endParaRPr>
          </a:p>
          <a:p>
            <a:pPr marL="285750" indent="-285750">
              <a:buFont typeface="Arial,Sans-Serif"/>
              <a:buChar char="•"/>
            </a:pPr>
            <a:r>
              <a:rPr lang="en-GB" sz="2400" b="1" dirty="0">
                <a:solidFill>
                  <a:schemeClr val="accent1"/>
                </a:solidFill>
                <a:latin typeface="Calibri Light"/>
                <a:cs typeface="Calibri"/>
              </a:rPr>
              <a:t>Note </a:t>
            </a:r>
            <a:r>
              <a:rPr lang="en-GB" sz="2400" dirty="0">
                <a:latin typeface="Calibri Light"/>
                <a:cs typeface="Calibri"/>
              </a:rPr>
              <a:t>key words / concepts / terminology used</a:t>
            </a:r>
            <a:endParaRPr lang="en-US" sz="2400">
              <a:latin typeface="Calibri Light"/>
              <a:ea typeface="+mn-lt"/>
              <a:cs typeface="+mn-lt"/>
            </a:endParaRPr>
          </a:p>
          <a:p>
            <a:endParaRPr lang="en-GB" sz="2400" b="1" dirty="0">
              <a:solidFill>
                <a:schemeClr val="accent1"/>
              </a:solidFill>
              <a:latin typeface="Calibri Light"/>
              <a:cs typeface="Calibri Light"/>
            </a:endParaRPr>
          </a:p>
          <a:p>
            <a:pPr marL="285750" indent="-285750">
              <a:buFont typeface="Arial"/>
              <a:buChar char="•"/>
            </a:pPr>
            <a:r>
              <a:rPr lang="en-GB" sz="2400" b="1" dirty="0">
                <a:solidFill>
                  <a:schemeClr val="accent1"/>
                </a:solidFill>
                <a:latin typeface="Calibri Light"/>
                <a:cs typeface="Calibri Light"/>
              </a:rPr>
              <a:t>Check </a:t>
            </a:r>
            <a:r>
              <a:rPr lang="en-GB" sz="2400" dirty="0">
                <a:latin typeface="Calibri Light"/>
                <a:cs typeface="Calibri Light"/>
              </a:rPr>
              <a:t>cited in and cited by</a:t>
            </a:r>
            <a:endParaRPr lang="en-GB" sz="2400">
              <a:latin typeface="Calibri Light"/>
              <a:cs typeface="Calibri Light"/>
            </a:endParaRPr>
          </a:p>
          <a:p>
            <a:pPr marL="285750" indent="-285750">
              <a:buFont typeface="Arial"/>
              <a:buChar char="•"/>
            </a:pPr>
            <a:endParaRPr lang="en-GB" sz="2400" dirty="0">
              <a:latin typeface="Calibri Light"/>
              <a:cs typeface="Calibri Light"/>
            </a:endParaRPr>
          </a:p>
          <a:p>
            <a:pPr marL="285750" indent="-285750">
              <a:buFont typeface="Arial"/>
              <a:buChar char="•"/>
            </a:pPr>
            <a:r>
              <a:rPr lang="en-GB" sz="2400" b="1" dirty="0">
                <a:solidFill>
                  <a:schemeClr val="accent1"/>
                </a:solidFill>
                <a:latin typeface="Calibri Light"/>
                <a:cs typeface="Calibri Light"/>
              </a:rPr>
              <a:t>Locate</a:t>
            </a:r>
            <a:r>
              <a:rPr lang="en-GB" sz="2400" dirty="0">
                <a:latin typeface="Calibri Light"/>
                <a:cs typeface="Calibri Light"/>
              </a:rPr>
              <a:t> key journals and authors</a:t>
            </a:r>
          </a:p>
          <a:p>
            <a:pPr marL="285750" indent="-285750">
              <a:buFont typeface="Arial"/>
              <a:buChar char="•"/>
            </a:pPr>
            <a:endParaRPr lang="en-GB" sz="2400" dirty="0">
              <a:latin typeface="Calibri Light"/>
              <a:cs typeface="Calibri Light"/>
            </a:endParaRPr>
          </a:p>
          <a:p>
            <a:pPr marL="285750" indent="-285750">
              <a:buFont typeface="Arial"/>
              <a:buChar char="•"/>
            </a:pPr>
            <a:r>
              <a:rPr lang="en-GB" sz="2400" b="1" dirty="0">
                <a:solidFill>
                  <a:schemeClr val="accent1"/>
                </a:solidFill>
                <a:latin typeface="Calibri Light"/>
                <a:cs typeface="Calibri Light"/>
              </a:rPr>
              <a:t>Explore</a:t>
            </a:r>
            <a:r>
              <a:rPr lang="en-GB" sz="2400" dirty="0">
                <a:latin typeface="Calibri Light"/>
                <a:cs typeface="Calibri Light"/>
              </a:rPr>
              <a:t> subject headings (SH) : Check out SH below the bibliographic details in the catalogue record. </a:t>
            </a:r>
          </a:p>
          <a:p>
            <a:endParaRPr lang="en-GB" sz="2400" dirty="0">
              <a:latin typeface="Calibri Light"/>
              <a:cs typeface="Calibri Light"/>
            </a:endParaRPr>
          </a:p>
          <a:p>
            <a:pPr marL="285750" indent="-285750">
              <a:buFont typeface="Arial"/>
              <a:buChar char="•"/>
            </a:pPr>
            <a:r>
              <a:rPr lang="en-GB" sz="2400" b="1" dirty="0">
                <a:solidFill>
                  <a:schemeClr val="accent1"/>
                </a:solidFill>
                <a:latin typeface="Calibri Light"/>
                <a:cs typeface="Calibri Light"/>
              </a:rPr>
              <a:t>Use</a:t>
            </a:r>
            <a:r>
              <a:rPr lang="en-GB" sz="2400" dirty="0">
                <a:latin typeface="Calibri Light"/>
                <a:cs typeface="Calibri Light"/>
              </a:rPr>
              <a:t> filters: date, location, type of resource</a:t>
            </a:r>
          </a:p>
        </p:txBody>
      </p:sp>
      <p:pic>
        <p:nvPicPr>
          <p:cNvPr id="3" name="Picture 3" descr="A picture containing chart&#10;&#10;Description automatically generated">
            <a:extLst>
              <a:ext uri="{FF2B5EF4-FFF2-40B4-BE49-F238E27FC236}">
                <a16:creationId xmlns:a16="http://schemas.microsoft.com/office/drawing/2014/main" id="{97006796-2880-A75E-C298-FD66DE53C721}"/>
              </a:ext>
            </a:extLst>
          </p:cNvPr>
          <p:cNvPicPr>
            <a:picLocks noChangeAspect="1"/>
          </p:cNvPicPr>
          <p:nvPr/>
        </p:nvPicPr>
        <p:blipFill rotWithShape="1">
          <a:blip r:embed="rId2"/>
          <a:srcRect l="9825" t="32704" r="10526" b="15094"/>
          <a:stretch/>
        </p:blipFill>
        <p:spPr>
          <a:xfrm>
            <a:off x="5180156" y="3177454"/>
            <a:ext cx="1310095" cy="477890"/>
          </a:xfrm>
          <a:prstGeom prst="rect">
            <a:avLst/>
          </a:prstGeom>
        </p:spPr>
      </p:pic>
    </p:spTree>
    <p:extLst>
      <p:ext uri="{BB962C8B-B14F-4D97-AF65-F5344CB8AC3E}">
        <p14:creationId xmlns:p14="http://schemas.microsoft.com/office/powerpoint/2010/main" val="2562505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red circle with black lines&#10;&#10;Description automatically generated">
            <a:extLst>
              <a:ext uri="{FF2B5EF4-FFF2-40B4-BE49-F238E27FC236}">
                <a16:creationId xmlns:a16="http://schemas.microsoft.com/office/drawing/2014/main" id="{B4576455-148E-79AC-2FC0-0886346A93D3}"/>
              </a:ext>
            </a:extLst>
          </p:cNvPr>
          <p:cNvPicPr>
            <a:picLocks noChangeAspect="1"/>
          </p:cNvPicPr>
          <p:nvPr/>
        </p:nvPicPr>
        <p:blipFill rotWithShape="1">
          <a:blip r:embed="rId2"/>
          <a:srcRect l="2352" t="-944" r="3343" b="2055"/>
          <a:stretch/>
        </p:blipFill>
        <p:spPr>
          <a:xfrm>
            <a:off x="3561" y="2530"/>
            <a:ext cx="12188582" cy="2873623"/>
          </a:xfrm>
          <a:prstGeom prst="rect">
            <a:avLst/>
          </a:prstGeom>
        </p:spPr>
      </p:pic>
      <p:sp>
        <p:nvSpPr>
          <p:cNvPr id="3" name="TextBox 2">
            <a:extLst>
              <a:ext uri="{FF2B5EF4-FFF2-40B4-BE49-F238E27FC236}">
                <a16:creationId xmlns:a16="http://schemas.microsoft.com/office/drawing/2014/main" id="{00DCB5C7-9A11-0FA6-6469-5BB293367BBC}"/>
              </a:ext>
            </a:extLst>
          </p:cNvPr>
          <p:cNvSpPr txBox="1"/>
          <p:nvPr/>
        </p:nvSpPr>
        <p:spPr>
          <a:xfrm>
            <a:off x="5496000" y="2868000"/>
            <a:ext cx="148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5400" b="1">
                <a:cs typeface="Calibri Light"/>
              </a:rPr>
              <a:t>OR</a:t>
            </a:r>
            <a:endParaRPr lang="en-GB" sz="5400" b="1"/>
          </a:p>
        </p:txBody>
      </p:sp>
      <p:sp>
        <p:nvSpPr>
          <p:cNvPr id="4" name="TextBox 3">
            <a:extLst>
              <a:ext uri="{FF2B5EF4-FFF2-40B4-BE49-F238E27FC236}">
                <a16:creationId xmlns:a16="http://schemas.microsoft.com/office/drawing/2014/main" id="{E8A9AAE3-58E2-A0B1-343F-CADA50F70CD3}"/>
              </a:ext>
            </a:extLst>
          </p:cNvPr>
          <p:cNvSpPr txBox="1"/>
          <p:nvPr/>
        </p:nvSpPr>
        <p:spPr>
          <a:xfrm>
            <a:off x="1512000" y="2867999"/>
            <a:ext cx="148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5400" b="1">
                <a:cs typeface="Calibri Light"/>
              </a:rPr>
              <a:t>AND</a:t>
            </a:r>
            <a:endParaRPr lang="en-GB" sz="5400" b="1"/>
          </a:p>
        </p:txBody>
      </p:sp>
      <p:sp>
        <p:nvSpPr>
          <p:cNvPr id="5" name="TextBox 4">
            <a:extLst>
              <a:ext uri="{FF2B5EF4-FFF2-40B4-BE49-F238E27FC236}">
                <a16:creationId xmlns:a16="http://schemas.microsoft.com/office/drawing/2014/main" id="{4335CA7C-4ABE-B83A-F9AC-6B889FE07CB8}"/>
              </a:ext>
            </a:extLst>
          </p:cNvPr>
          <p:cNvSpPr txBox="1"/>
          <p:nvPr/>
        </p:nvSpPr>
        <p:spPr>
          <a:xfrm>
            <a:off x="9192000" y="2867999"/>
            <a:ext cx="148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5400" b="1">
                <a:cs typeface="Calibri Light"/>
              </a:rPr>
              <a:t>NOT</a:t>
            </a:r>
            <a:endParaRPr lang="en-GB" sz="5400" b="1"/>
          </a:p>
        </p:txBody>
      </p:sp>
      <p:sp>
        <p:nvSpPr>
          <p:cNvPr id="11" name="TextBox 10">
            <a:extLst>
              <a:ext uri="{FF2B5EF4-FFF2-40B4-BE49-F238E27FC236}">
                <a16:creationId xmlns:a16="http://schemas.microsoft.com/office/drawing/2014/main" id="{F0210611-0F97-6FF8-32EB-698A92FD51E0}"/>
              </a:ext>
            </a:extLst>
          </p:cNvPr>
          <p:cNvSpPr txBox="1"/>
          <p:nvPr/>
        </p:nvSpPr>
        <p:spPr>
          <a:xfrm>
            <a:off x="364434" y="3982278"/>
            <a:ext cx="11469758"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cs typeface="Arial"/>
              </a:rPr>
              <a:t>Boolean Operators allow you to </a:t>
            </a:r>
            <a:r>
              <a:rPr lang="en-GB" sz="2000" b="1" dirty="0">
                <a:latin typeface="Calibri"/>
                <a:cs typeface="Arial"/>
              </a:rPr>
              <a:t>combine your keywords</a:t>
            </a:r>
            <a:r>
              <a:rPr lang="en-GB" sz="2000" dirty="0">
                <a:latin typeface="Calibri"/>
                <a:cs typeface="Arial"/>
              </a:rPr>
              <a:t> to narrow or broaden your search.</a:t>
            </a:r>
            <a:r>
              <a:rPr lang="en-US" sz="2000" dirty="0">
                <a:latin typeface="Calibri"/>
                <a:cs typeface="Arial"/>
              </a:rPr>
              <a:t>​</a:t>
            </a:r>
            <a:endParaRPr lang="en-US" sz="2000" dirty="0">
              <a:latin typeface="Calibri"/>
              <a:ea typeface="Calibri"/>
              <a:cs typeface="Arial"/>
            </a:endParaRPr>
          </a:p>
          <a:p>
            <a:pPr marL="228600" indent="-228600">
              <a:buFont typeface="Arial,Sans-Serif"/>
              <a:buChar char="•"/>
            </a:pPr>
            <a:endParaRPr lang="en-GB" sz="2000" dirty="0">
              <a:latin typeface="Calibri"/>
              <a:ea typeface="Calibri"/>
              <a:cs typeface="Arial"/>
            </a:endParaRPr>
          </a:p>
          <a:p>
            <a:pPr marL="228600" indent="-228600">
              <a:buFont typeface="Arial,Sans-Serif"/>
              <a:buChar char="•"/>
            </a:pPr>
            <a:r>
              <a:rPr lang="en-GB" sz="2000" b="1" dirty="0">
                <a:solidFill>
                  <a:srgbClr val="FF0000"/>
                </a:solidFill>
                <a:latin typeface="Calibri"/>
                <a:cs typeface="Arial"/>
              </a:rPr>
              <a:t>AND</a:t>
            </a:r>
            <a:r>
              <a:rPr lang="en-GB" sz="2000" dirty="0">
                <a:latin typeface="Calibri"/>
                <a:cs typeface="Arial"/>
              </a:rPr>
              <a:t>: narrows your search by only giving results where </a:t>
            </a:r>
            <a:r>
              <a:rPr lang="en-GB" sz="2000" b="1" dirty="0">
                <a:solidFill>
                  <a:srgbClr val="FF0000"/>
                </a:solidFill>
                <a:latin typeface="Calibri"/>
                <a:cs typeface="Arial"/>
              </a:rPr>
              <a:t>ALL</a:t>
            </a:r>
            <a:r>
              <a:rPr lang="en-GB" sz="2000" dirty="0">
                <a:latin typeface="Calibri"/>
                <a:cs typeface="Arial"/>
              </a:rPr>
              <a:t> your search terms are present.</a:t>
            </a:r>
            <a:r>
              <a:rPr lang="en-US" sz="2000" dirty="0">
                <a:latin typeface="Calibri"/>
                <a:cs typeface="Arial"/>
              </a:rPr>
              <a:t>​</a:t>
            </a:r>
            <a:endParaRPr lang="en-US" sz="2000" dirty="0">
              <a:latin typeface="Calibri"/>
              <a:ea typeface="Calibri"/>
              <a:cs typeface="Arial"/>
            </a:endParaRPr>
          </a:p>
          <a:p>
            <a:pPr marL="228600" indent="-228600">
              <a:buFont typeface="Arial,Sans-Serif"/>
              <a:buChar char="•"/>
            </a:pPr>
            <a:endParaRPr lang="en-GB" sz="2000" dirty="0">
              <a:latin typeface="Calibri"/>
              <a:ea typeface="Calibri"/>
              <a:cs typeface="Arial"/>
            </a:endParaRPr>
          </a:p>
          <a:p>
            <a:pPr marL="228600" indent="-228600">
              <a:buFont typeface="Arial,Sans-Serif"/>
              <a:buChar char="•"/>
            </a:pPr>
            <a:r>
              <a:rPr lang="en-GB" sz="2000" b="1" dirty="0">
                <a:solidFill>
                  <a:srgbClr val="FF0000"/>
                </a:solidFill>
                <a:latin typeface="Calibri"/>
                <a:cs typeface="Arial"/>
              </a:rPr>
              <a:t>OR</a:t>
            </a:r>
            <a:r>
              <a:rPr lang="en-GB" sz="2000" dirty="0">
                <a:latin typeface="Calibri"/>
                <a:cs typeface="Arial"/>
              </a:rPr>
              <a:t>: broadens your search where </a:t>
            </a:r>
            <a:r>
              <a:rPr lang="en-GB" sz="2000" b="1" dirty="0">
                <a:solidFill>
                  <a:srgbClr val="FF0000"/>
                </a:solidFill>
                <a:latin typeface="Calibri"/>
                <a:cs typeface="Arial"/>
              </a:rPr>
              <a:t>ANY </a:t>
            </a:r>
            <a:r>
              <a:rPr lang="en-GB" sz="2000" dirty="0">
                <a:latin typeface="Calibri"/>
                <a:cs typeface="Arial"/>
              </a:rPr>
              <a:t>of your search terms are present.</a:t>
            </a:r>
            <a:r>
              <a:rPr lang="en-US" sz="2000" dirty="0">
                <a:latin typeface="Calibri"/>
                <a:cs typeface="Arial"/>
              </a:rPr>
              <a:t>​</a:t>
            </a:r>
            <a:endParaRPr lang="en-US" sz="2000" dirty="0">
              <a:latin typeface="Calibri"/>
              <a:ea typeface="Calibri"/>
              <a:cs typeface="Arial"/>
            </a:endParaRPr>
          </a:p>
          <a:p>
            <a:pPr marL="228600" indent="-228600">
              <a:buFont typeface="Arial,Sans-Serif"/>
              <a:buChar char="•"/>
            </a:pPr>
            <a:endParaRPr lang="en-GB" sz="2000" dirty="0">
              <a:latin typeface="Calibri"/>
              <a:ea typeface="Calibri"/>
              <a:cs typeface="Arial"/>
            </a:endParaRPr>
          </a:p>
          <a:p>
            <a:pPr marL="228600" indent="-228600">
              <a:buFont typeface="Arial,Sans-Serif"/>
              <a:buChar char="•"/>
            </a:pPr>
            <a:r>
              <a:rPr lang="en-GB" sz="2000" b="1" dirty="0">
                <a:solidFill>
                  <a:srgbClr val="FF0000"/>
                </a:solidFill>
                <a:latin typeface="Calibri"/>
                <a:cs typeface="Arial"/>
              </a:rPr>
              <a:t>NOT</a:t>
            </a:r>
            <a:r>
              <a:rPr lang="en-GB" sz="2000" dirty="0">
                <a:latin typeface="Calibri"/>
                <a:cs typeface="Arial"/>
              </a:rPr>
              <a:t>: Excludes specific terms</a:t>
            </a:r>
            <a:r>
              <a:rPr lang="en-US" sz="2000" dirty="0">
                <a:latin typeface="Calibri"/>
                <a:cs typeface="Arial"/>
              </a:rPr>
              <a:t>​</a:t>
            </a:r>
            <a:endParaRPr lang="en-US" sz="2000" dirty="0">
              <a:latin typeface="Calibri"/>
              <a:ea typeface="Calibri"/>
              <a:cs typeface="Arial"/>
            </a:endParaRPr>
          </a:p>
        </p:txBody>
      </p:sp>
    </p:spTree>
    <p:extLst>
      <p:ext uri="{BB962C8B-B14F-4D97-AF65-F5344CB8AC3E}">
        <p14:creationId xmlns:p14="http://schemas.microsoft.com/office/powerpoint/2010/main" val="3899781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FE206-74E9-497B-B91C-DA46F59B7EFC}"/>
              </a:ext>
            </a:extLst>
          </p:cNvPr>
          <p:cNvSpPr>
            <a:spLocks noGrp="1"/>
          </p:cNvSpPr>
          <p:nvPr>
            <p:ph type="title"/>
          </p:nvPr>
        </p:nvSpPr>
        <p:spPr/>
        <p:txBody>
          <a:bodyPr/>
          <a:lstStyle/>
          <a:p>
            <a:r>
              <a:rPr lang="en-GB"/>
              <a:t>Search Operators</a:t>
            </a:r>
          </a:p>
        </p:txBody>
      </p:sp>
      <p:pic>
        <p:nvPicPr>
          <p:cNvPr id="4" name="Picture 4" descr="Table&#10;&#10;Description automatically generated">
            <a:extLst>
              <a:ext uri="{FF2B5EF4-FFF2-40B4-BE49-F238E27FC236}">
                <a16:creationId xmlns:a16="http://schemas.microsoft.com/office/drawing/2014/main" id="{7FEDBB9A-5A13-4857-932E-09511B5272E9}"/>
              </a:ext>
            </a:extLst>
          </p:cNvPr>
          <p:cNvPicPr>
            <a:picLocks noGrp="1" noChangeAspect="1"/>
          </p:cNvPicPr>
          <p:nvPr>
            <p:ph sz="quarter" idx="10"/>
          </p:nvPr>
        </p:nvPicPr>
        <p:blipFill>
          <a:blip r:embed="rId3"/>
          <a:stretch>
            <a:fillRect/>
          </a:stretch>
        </p:blipFill>
        <p:spPr>
          <a:xfrm>
            <a:off x="3107956" y="1298576"/>
            <a:ext cx="5174401" cy="5026477"/>
          </a:xfrm>
        </p:spPr>
      </p:pic>
      <p:sp>
        <p:nvSpPr>
          <p:cNvPr id="5" name="TextBox 4">
            <a:extLst>
              <a:ext uri="{FF2B5EF4-FFF2-40B4-BE49-F238E27FC236}">
                <a16:creationId xmlns:a16="http://schemas.microsoft.com/office/drawing/2014/main" id="{14DAE41B-65C5-46D2-95A8-E35320187C68}"/>
              </a:ext>
            </a:extLst>
          </p:cNvPr>
          <p:cNvSpPr txBox="1"/>
          <p:nvPr/>
        </p:nvSpPr>
        <p:spPr>
          <a:xfrm>
            <a:off x="8351838" y="6042025"/>
            <a:ext cx="3838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a:ea typeface="+mn-lt"/>
                <a:cs typeface="+mn-lt"/>
              </a:rPr>
              <a:t>https://libguides.mdx.ac.uk/ld.php?content_id=32846025</a:t>
            </a:r>
            <a:endParaRPr lang="en-US" sz="1200">
              <a:cs typeface="Calibri Light"/>
            </a:endParaRPr>
          </a:p>
        </p:txBody>
      </p:sp>
    </p:spTree>
    <p:extLst>
      <p:ext uri="{BB962C8B-B14F-4D97-AF65-F5344CB8AC3E}">
        <p14:creationId xmlns:p14="http://schemas.microsoft.com/office/powerpoint/2010/main" val="1488160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D7260-0DF0-271C-24B5-62F65CFF2A25}"/>
              </a:ext>
            </a:extLst>
          </p:cNvPr>
          <p:cNvSpPr>
            <a:spLocks noGrp="1"/>
          </p:cNvSpPr>
          <p:nvPr>
            <p:ph type="title"/>
          </p:nvPr>
        </p:nvSpPr>
        <p:spPr/>
        <p:txBody>
          <a:bodyPr>
            <a:normAutofit/>
          </a:bodyPr>
          <a:lstStyle/>
          <a:p>
            <a:r>
              <a:rPr lang="en-GB" dirty="0"/>
              <a:t>BSc H&amp;SC – Recommended Databases.</a:t>
            </a:r>
          </a:p>
        </p:txBody>
      </p:sp>
      <p:sp>
        <p:nvSpPr>
          <p:cNvPr id="3" name="Picture Placeholder 2">
            <a:extLst>
              <a:ext uri="{FF2B5EF4-FFF2-40B4-BE49-F238E27FC236}">
                <a16:creationId xmlns:a16="http://schemas.microsoft.com/office/drawing/2014/main" id="{256003AD-8E61-A30D-5B5A-6B6F495A1C3E}"/>
              </a:ext>
            </a:extLst>
          </p:cNvPr>
          <p:cNvSpPr>
            <a:spLocks noGrp="1"/>
          </p:cNvSpPr>
          <p:nvPr>
            <p:ph type="pic" sz="quarter" idx="10"/>
          </p:nvPr>
        </p:nvSpPr>
        <p:spPr/>
        <p:txBody>
          <a:bodyPr>
            <a:normAutofit lnSpcReduction="10000"/>
          </a:bodyPr>
          <a:lstStyle/>
          <a:p>
            <a:endParaRPr lang="en-GB" dirty="0"/>
          </a:p>
          <a:p>
            <a:r>
              <a:rPr lang="en-GB" sz="3600" dirty="0"/>
              <a:t>Cite Them Right (essential for referencing)</a:t>
            </a:r>
          </a:p>
          <a:p>
            <a:endParaRPr lang="en-GB" sz="3600" dirty="0"/>
          </a:p>
          <a:p>
            <a:r>
              <a:rPr lang="en-GB" sz="3600" dirty="0"/>
              <a:t>ProQuest Central</a:t>
            </a:r>
          </a:p>
          <a:p>
            <a:r>
              <a:rPr lang="en-GB" sz="3600" dirty="0"/>
              <a:t>PubMed</a:t>
            </a:r>
          </a:p>
          <a:p>
            <a:r>
              <a:rPr lang="en-GB" sz="3600" dirty="0"/>
              <a:t>Science Direct</a:t>
            </a:r>
          </a:p>
          <a:p>
            <a:pPr marL="0" indent="0">
              <a:buNone/>
            </a:pPr>
            <a:endParaRPr lang="en-GB" sz="3600" dirty="0"/>
          </a:p>
          <a:p>
            <a:pPr marL="0" indent="0">
              <a:buNone/>
            </a:pPr>
            <a:r>
              <a:rPr lang="en-GB" sz="3200" dirty="0">
                <a:hlinkClick r:id="rId3"/>
              </a:rPr>
              <a:t>Database Search (uwtsd.ac.uk)</a:t>
            </a:r>
            <a:endParaRPr lang="en-GB" sz="4400" dirty="0"/>
          </a:p>
          <a:p>
            <a:endParaRPr lang="en-GB" dirty="0"/>
          </a:p>
        </p:txBody>
      </p:sp>
    </p:spTree>
    <p:extLst>
      <p:ext uri="{BB962C8B-B14F-4D97-AF65-F5344CB8AC3E}">
        <p14:creationId xmlns:p14="http://schemas.microsoft.com/office/powerpoint/2010/main" val="3069600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113637D-0F1F-1C55-E001-49C032AAA39E}"/>
              </a:ext>
            </a:extLst>
          </p:cNvPr>
          <p:cNvSpPr>
            <a:spLocks noGrp="1"/>
          </p:cNvSpPr>
          <p:nvPr>
            <p:ph sz="half" idx="1"/>
          </p:nvPr>
        </p:nvSpPr>
        <p:spPr>
          <a:xfrm>
            <a:off x="718458" y="1600201"/>
            <a:ext cx="4600518" cy="4565650"/>
          </a:xfrm>
        </p:spPr>
        <p:txBody>
          <a:bodyPr/>
          <a:lstStyle/>
          <a:p>
            <a:r>
              <a:rPr lang="en-GB" dirty="0"/>
              <a:t>Available via Library catalogue (Search Cite Them Right and then choose the database version)</a:t>
            </a:r>
          </a:p>
          <a:p>
            <a:endParaRPr lang="en-GB" dirty="0"/>
          </a:p>
          <a:p>
            <a:r>
              <a:rPr lang="en-GB" dirty="0"/>
              <a:t>ESSENTIAL for Referencing!</a:t>
            </a:r>
          </a:p>
          <a:p>
            <a:endParaRPr lang="en-GB" dirty="0"/>
          </a:p>
          <a:p>
            <a:r>
              <a:rPr lang="en-GB" dirty="0"/>
              <a:t>Gives examples, templates for you to use and is updated regularly.</a:t>
            </a:r>
          </a:p>
        </p:txBody>
      </p:sp>
      <p:sp>
        <p:nvSpPr>
          <p:cNvPr id="4" name="Title 3">
            <a:extLst>
              <a:ext uri="{FF2B5EF4-FFF2-40B4-BE49-F238E27FC236}">
                <a16:creationId xmlns:a16="http://schemas.microsoft.com/office/drawing/2014/main" id="{42929964-6DCF-DC2F-49E9-56D7912EC43A}"/>
              </a:ext>
            </a:extLst>
          </p:cNvPr>
          <p:cNvSpPr>
            <a:spLocks noGrp="1"/>
          </p:cNvSpPr>
          <p:nvPr>
            <p:ph type="title"/>
          </p:nvPr>
        </p:nvSpPr>
        <p:spPr/>
        <p:txBody>
          <a:bodyPr/>
          <a:lstStyle/>
          <a:p>
            <a:r>
              <a:rPr lang="en-GB" dirty="0"/>
              <a:t>Cite Them Right</a:t>
            </a:r>
          </a:p>
        </p:txBody>
      </p:sp>
      <p:pic>
        <p:nvPicPr>
          <p:cNvPr id="2" name="Picture 1">
            <a:extLst>
              <a:ext uri="{FF2B5EF4-FFF2-40B4-BE49-F238E27FC236}">
                <a16:creationId xmlns:a16="http://schemas.microsoft.com/office/drawing/2014/main" id="{830709B9-7302-B8BF-AC59-80D3776CEFA8}"/>
              </a:ext>
            </a:extLst>
          </p:cNvPr>
          <p:cNvPicPr>
            <a:picLocks noChangeAspect="1"/>
          </p:cNvPicPr>
          <p:nvPr/>
        </p:nvPicPr>
        <p:blipFill>
          <a:blip r:embed="rId3"/>
          <a:stretch>
            <a:fillRect/>
          </a:stretch>
        </p:blipFill>
        <p:spPr>
          <a:xfrm>
            <a:off x="5318976" y="1943210"/>
            <a:ext cx="6757851" cy="2971579"/>
          </a:xfrm>
          <a:prstGeom prst="rect">
            <a:avLst/>
          </a:prstGeom>
        </p:spPr>
      </p:pic>
      <p:sp>
        <p:nvSpPr>
          <p:cNvPr id="3" name="TextBox 2">
            <a:extLst>
              <a:ext uri="{FF2B5EF4-FFF2-40B4-BE49-F238E27FC236}">
                <a16:creationId xmlns:a16="http://schemas.microsoft.com/office/drawing/2014/main" id="{ECD09294-963E-B1AD-AB6F-C4CAA294E799}"/>
              </a:ext>
            </a:extLst>
          </p:cNvPr>
          <p:cNvSpPr txBox="1"/>
          <p:nvPr/>
        </p:nvSpPr>
        <p:spPr>
          <a:xfrm>
            <a:off x="5959643" y="5201748"/>
            <a:ext cx="5281616" cy="646331"/>
          </a:xfrm>
          <a:prstGeom prst="rect">
            <a:avLst/>
          </a:prstGeom>
          <a:noFill/>
        </p:spPr>
        <p:txBody>
          <a:bodyPr wrap="square" rtlCol="0">
            <a:spAutoFit/>
          </a:bodyPr>
          <a:lstStyle/>
          <a:p>
            <a:pPr algn="ctr"/>
            <a:r>
              <a:rPr lang="en-GB" sz="3600" dirty="0">
                <a:hlinkClick r:id="rId4"/>
              </a:rPr>
              <a:t>Cite Them Right - Home</a:t>
            </a:r>
            <a:endParaRPr lang="en-GB" sz="3600" dirty="0"/>
          </a:p>
        </p:txBody>
      </p:sp>
    </p:spTree>
    <p:extLst>
      <p:ext uri="{BB962C8B-B14F-4D97-AF65-F5344CB8AC3E}">
        <p14:creationId xmlns:p14="http://schemas.microsoft.com/office/powerpoint/2010/main" val="3206439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C1538-F694-88C6-50CF-321FA25596D6}"/>
              </a:ext>
            </a:extLst>
          </p:cNvPr>
          <p:cNvSpPr>
            <a:spLocks noGrp="1"/>
          </p:cNvSpPr>
          <p:nvPr>
            <p:ph type="title"/>
          </p:nvPr>
        </p:nvSpPr>
        <p:spPr/>
        <p:txBody>
          <a:bodyPr/>
          <a:lstStyle/>
          <a:p>
            <a:r>
              <a:rPr lang="en-GB" dirty="0"/>
              <a:t>Database Tutorial Videos</a:t>
            </a:r>
          </a:p>
        </p:txBody>
      </p:sp>
      <p:sp>
        <p:nvSpPr>
          <p:cNvPr id="3" name="Content Placeholder 2">
            <a:extLst>
              <a:ext uri="{FF2B5EF4-FFF2-40B4-BE49-F238E27FC236}">
                <a16:creationId xmlns:a16="http://schemas.microsoft.com/office/drawing/2014/main" id="{10F1CE48-E7CB-EAB7-207D-F68CC1844FA2}"/>
              </a:ext>
            </a:extLst>
          </p:cNvPr>
          <p:cNvSpPr>
            <a:spLocks noGrp="1"/>
          </p:cNvSpPr>
          <p:nvPr>
            <p:ph sz="quarter" idx="10"/>
          </p:nvPr>
        </p:nvSpPr>
        <p:spPr/>
        <p:txBody>
          <a:bodyPr>
            <a:normAutofit fontScale="92500" lnSpcReduction="10000"/>
          </a:bodyPr>
          <a:lstStyle/>
          <a:p>
            <a:r>
              <a:rPr lang="en-GB" dirty="0">
                <a:hlinkClick r:id="rId2"/>
              </a:rPr>
              <a:t>BASIC SEARCH</a:t>
            </a:r>
            <a:r>
              <a:rPr lang="en-GB" dirty="0"/>
              <a:t> (ProQuest)</a:t>
            </a:r>
          </a:p>
          <a:p>
            <a:r>
              <a:rPr lang="en-GB" dirty="0">
                <a:hlinkClick r:id="rId3"/>
              </a:rPr>
              <a:t>Advanced Search</a:t>
            </a:r>
            <a:r>
              <a:rPr lang="en-GB" dirty="0"/>
              <a:t> (ProQuest)</a:t>
            </a:r>
          </a:p>
          <a:p>
            <a:r>
              <a:rPr lang="en-GB" dirty="0">
                <a:hlinkClick r:id="rId4"/>
              </a:rPr>
              <a:t>Search Results</a:t>
            </a:r>
            <a:r>
              <a:rPr lang="en-GB" dirty="0"/>
              <a:t> (ProQuest)</a:t>
            </a:r>
          </a:p>
          <a:p>
            <a:endParaRPr lang="en-GB" dirty="0"/>
          </a:p>
          <a:p>
            <a:r>
              <a:rPr lang="en-GB" dirty="0">
                <a:hlinkClick r:id="rId5"/>
              </a:rPr>
              <a:t>EBSCOhost Basic Search – Tutorial</a:t>
            </a:r>
            <a:endParaRPr lang="en-GB" dirty="0"/>
          </a:p>
          <a:p>
            <a:r>
              <a:rPr lang="en-GB" dirty="0">
                <a:hlinkClick r:id="rId6"/>
              </a:rPr>
              <a:t>EBSCOhost Advanced Searching – Tutorial</a:t>
            </a:r>
            <a:endParaRPr lang="en-GB" dirty="0"/>
          </a:p>
          <a:p>
            <a:endParaRPr lang="en-GB" dirty="0"/>
          </a:p>
          <a:p>
            <a:r>
              <a:rPr lang="en-GB" dirty="0">
                <a:hlinkClick r:id="rId7"/>
              </a:rPr>
              <a:t>The ScienceDirect Database</a:t>
            </a:r>
            <a:endParaRPr lang="en-GB" dirty="0"/>
          </a:p>
          <a:p>
            <a:endParaRPr lang="en-GB" dirty="0"/>
          </a:p>
          <a:p>
            <a:r>
              <a:rPr lang="en-GB" dirty="0">
                <a:hlinkClick r:id="rId8"/>
              </a:rPr>
              <a:t>What is in PubMed?</a:t>
            </a:r>
            <a:endParaRPr lang="en-GB" dirty="0"/>
          </a:p>
          <a:p>
            <a:endParaRPr lang="en-GB" dirty="0"/>
          </a:p>
        </p:txBody>
      </p:sp>
    </p:spTree>
    <p:extLst>
      <p:ext uri="{BB962C8B-B14F-4D97-AF65-F5344CB8AC3E}">
        <p14:creationId xmlns:p14="http://schemas.microsoft.com/office/powerpoint/2010/main" val="1954870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61AB9B-115C-3E4A-01BE-1016F1296FB5}"/>
              </a:ext>
            </a:extLst>
          </p:cNvPr>
          <p:cNvSpPr>
            <a:spLocks noGrp="1"/>
          </p:cNvSpPr>
          <p:nvPr>
            <p:ph type="title"/>
          </p:nvPr>
        </p:nvSpPr>
        <p:spPr/>
        <p:txBody>
          <a:bodyPr>
            <a:normAutofit fontScale="90000"/>
          </a:bodyPr>
          <a:lstStyle/>
          <a:p>
            <a:r>
              <a:rPr lang="en-GB" dirty="0"/>
              <a:t>UWTSD Moodle – Online </a:t>
            </a:r>
            <a:r>
              <a:rPr lang="en-GB" dirty="0" err="1"/>
              <a:t>Infoskills</a:t>
            </a:r>
            <a:r>
              <a:rPr lang="en-GB" dirty="0"/>
              <a:t> Programme</a:t>
            </a:r>
          </a:p>
        </p:txBody>
      </p:sp>
      <p:pic>
        <p:nvPicPr>
          <p:cNvPr id="6" name="Picture 5">
            <a:extLst>
              <a:ext uri="{FF2B5EF4-FFF2-40B4-BE49-F238E27FC236}">
                <a16:creationId xmlns:a16="http://schemas.microsoft.com/office/drawing/2014/main" id="{D69CA3F9-2CF6-318B-EB74-795D03C19DB2}"/>
              </a:ext>
            </a:extLst>
          </p:cNvPr>
          <p:cNvPicPr>
            <a:picLocks noChangeAspect="1"/>
          </p:cNvPicPr>
          <p:nvPr/>
        </p:nvPicPr>
        <p:blipFill>
          <a:blip r:embed="rId2"/>
          <a:srcRect l="62102" t="31549" r="14111" b="34648"/>
          <a:stretch/>
        </p:blipFill>
        <p:spPr>
          <a:xfrm>
            <a:off x="4059669" y="1664065"/>
            <a:ext cx="2897747" cy="2745235"/>
          </a:xfrm>
          <a:prstGeom prst="rect">
            <a:avLst/>
          </a:prstGeom>
        </p:spPr>
      </p:pic>
      <p:pic>
        <p:nvPicPr>
          <p:cNvPr id="8" name="Picture 7">
            <a:extLst>
              <a:ext uri="{FF2B5EF4-FFF2-40B4-BE49-F238E27FC236}">
                <a16:creationId xmlns:a16="http://schemas.microsoft.com/office/drawing/2014/main" id="{E032FD7B-71FA-FD53-B233-AB6D889018E6}"/>
              </a:ext>
            </a:extLst>
          </p:cNvPr>
          <p:cNvPicPr>
            <a:picLocks noChangeAspect="1"/>
          </p:cNvPicPr>
          <p:nvPr/>
        </p:nvPicPr>
        <p:blipFill>
          <a:blip r:embed="rId3"/>
          <a:srcRect t="16526" r="60308" b="14366"/>
          <a:stretch/>
        </p:blipFill>
        <p:spPr>
          <a:xfrm>
            <a:off x="100416" y="1416696"/>
            <a:ext cx="4083139" cy="4739426"/>
          </a:xfrm>
          <a:prstGeom prst="rect">
            <a:avLst/>
          </a:prstGeom>
        </p:spPr>
      </p:pic>
      <p:sp>
        <p:nvSpPr>
          <p:cNvPr id="9" name="Arrow: Down 8">
            <a:extLst>
              <a:ext uri="{FF2B5EF4-FFF2-40B4-BE49-F238E27FC236}">
                <a16:creationId xmlns:a16="http://schemas.microsoft.com/office/drawing/2014/main" id="{191C7D2D-C1EA-D883-D1F4-D6534DA7907A}"/>
              </a:ext>
            </a:extLst>
          </p:cNvPr>
          <p:cNvSpPr/>
          <p:nvPr/>
        </p:nvSpPr>
        <p:spPr>
          <a:xfrm rot="779356">
            <a:off x="2906048" y="3455247"/>
            <a:ext cx="450761" cy="190810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FB4C6260-760F-ACD8-A54A-D2D8B43A05EE}"/>
              </a:ext>
            </a:extLst>
          </p:cNvPr>
          <p:cNvPicPr>
            <a:picLocks noChangeAspect="1"/>
          </p:cNvPicPr>
          <p:nvPr/>
        </p:nvPicPr>
        <p:blipFill>
          <a:blip r:embed="rId4"/>
          <a:srcRect t="11925" r="7239" b="6364"/>
          <a:stretch/>
        </p:blipFill>
        <p:spPr>
          <a:xfrm>
            <a:off x="6957416" y="3211830"/>
            <a:ext cx="5234584" cy="3074037"/>
          </a:xfrm>
          <a:prstGeom prst="rect">
            <a:avLst/>
          </a:prstGeom>
        </p:spPr>
      </p:pic>
    </p:spTree>
    <p:extLst>
      <p:ext uri="{BB962C8B-B14F-4D97-AF65-F5344CB8AC3E}">
        <p14:creationId xmlns:p14="http://schemas.microsoft.com/office/powerpoint/2010/main" val="2232906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86985-B463-4D3D-63F1-05CF1FE4AD10}"/>
              </a:ext>
            </a:extLst>
          </p:cNvPr>
          <p:cNvSpPr>
            <a:spLocks noGrp="1"/>
          </p:cNvSpPr>
          <p:nvPr>
            <p:ph type="title"/>
          </p:nvPr>
        </p:nvSpPr>
        <p:spPr/>
        <p:txBody>
          <a:bodyPr/>
          <a:lstStyle/>
          <a:p>
            <a:r>
              <a:rPr lang="en-GB" dirty="0"/>
              <a:t>Online </a:t>
            </a:r>
            <a:r>
              <a:rPr lang="en-GB" dirty="0" err="1"/>
              <a:t>Infoskills</a:t>
            </a:r>
            <a:r>
              <a:rPr lang="en-GB" dirty="0"/>
              <a:t> – Recommendations.</a:t>
            </a:r>
          </a:p>
        </p:txBody>
      </p:sp>
      <p:sp>
        <p:nvSpPr>
          <p:cNvPr id="3" name="Content Placeholder 2">
            <a:extLst>
              <a:ext uri="{FF2B5EF4-FFF2-40B4-BE49-F238E27FC236}">
                <a16:creationId xmlns:a16="http://schemas.microsoft.com/office/drawing/2014/main" id="{B1F6D294-1A3A-EF90-D56D-B8D8F1B5D8DB}"/>
              </a:ext>
            </a:extLst>
          </p:cNvPr>
          <p:cNvSpPr>
            <a:spLocks noGrp="1"/>
          </p:cNvSpPr>
          <p:nvPr>
            <p:ph sz="quarter" idx="10"/>
          </p:nvPr>
        </p:nvSpPr>
        <p:spPr/>
        <p:txBody>
          <a:bodyPr>
            <a:normAutofit lnSpcReduction="10000"/>
          </a:bodyPr>
          <a:lstStyle/>
          <a:p>
            <a:r>
              <a:rPr lang="en-GB" dirty="0" err="1">
                <a:hlinkClick r:id="rId2"/>
              </a:rPr>
              <a:t>Infoskills</a:t>
            </a:r>
            <a:r>
              <a:rPr lang="en-GB" dirty="0">
                <a:hlinkClick r:id="rId2"/>
              </a:rPr>
              <a:t> Moodle site : Referencing - The Mechanics | Home</a:t>
            </a:r>
            <a:endParaRPr lang="en-GB" dirty="0"/>
          </a:p>
          <a:p>
            <a:endParaRPr lang="en-GB" dirty="0"/>
          </a:p>
          <a:p>
            <a:r>
              <a:rPr lang="en-GB" dirty="0" err="1">
                <a:hlinkClick r:id="rId3"/>
              </a:rPr>
              <a:t>Infoskills</a:t>
            </a:r>
            <a:r>
              <a:rPr lang="en-GB" dirty="0">
                <a:hlinkClick r:id="rId3"/>
              </a:rPr>
              <a:t> Moodle site : Advanced Searching | Home</a:t>
            </a:r>
            <a:r>
              <a:rPr lang="en-GB" dirty="0"/>
              <a:t> (Includes Using Google Scholar and External databases, Literature Review and Introduction to AI)</a:t>
            </a:r>
          </a:p>
          <a:p>
            <a:endParaRPr lang="en-GB" dirty="0"/>
          </a:p>
          <a:p>
            <a:r>
              <a:rPr lang="en-GB" dirty="0" err="1">
                <a:hlinkClick r:id="rId4"/>
              </a:rPr>
              <a:t>Infoskills</a:t>
            </a:r>
            <a:r>
              <a:rPr lang="en-GB" dirty="0">
                <a:hlinkClick r:id="rId4"/>
              </a:rPr>
              <a:t> Moodle site : Searching for information | Home</a:t>
            </a:r>
            <a:r>
              <a:rPr lang="en-GB" dirty="0"/>
              <a:t> (includes searching journals and databases)</a:t>
            </a:r>
          </a:p>
          <a:p>
            <a:endParaRPr lang="en-GB" dirty="0"/>
          </a:p>
          <a:p>
            <a:r>
              <a:rPr lang="en-GB" dirty="0" err="1">
                <a:hlinkClick r:id="rId5"/>
              </a:rPr>
              <a:t>Infoskills</a:t>
            </a:r>
            <a:r>
              <a:rPr lang="en-GB" dirty="0">
                <a:hlinkClick r:id="rId5"/>
              </a:rPr>
              <a:t> Moodle site : Evaluating information | Home</a:t>
            </a:r>
            <a:endParaRPr lang="en-GB" dirty="0"/>
          </a:p>
        </p:txBody>
      </p:sp>
    </p:spTree>
    <p:extLst>
      <p:ext uri="{BB962C8B-B14F-4D97-AF65-F5344CB8AC3E}">
        <p14:creationId xmlns:p14="http://schemas.microsoft.com/office/powerpoint/2010/main" val="278579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68C7E-94F3-A6BE-E24D-D3A12BE71DFE}"/>
              </a:ext>
            </a:extLst>
          </p:cNvPr>
          <p:cNvSpPr>
            <a:spLocks noGrp="1"/>
          </p:cNvSpPr>
          <p:nvPr>
            <p:ph type="title"/>
          </p:nvPr>
        </p:nvSpPr>
        <p:spPr/>
        <p:txBody>
          <a:bodyPr/>
          <a:lstStyle/>
          <a:p>
            <a:r>
              <a:rPr lang="en-GB" dirty="0"/>
              <a:t>RefWorks</a:t>
            </a:r>
          </a:p>
        </p:txBody>
      </p:sp>
      <p:sp>
        <p:nvSpPr>
          <p:cNvPr id="4" name="Text Placeholder 3">
            <a:extLst>
              <a:ext uri="{FF2B5EF4-FFF2-40B4-BE49-F238E27FC236}">
                <a16:creationId xmlns:a16="http://schemas.microsoft.com/office/drawing/2014/main" id="{36BAB21B-8D2D-EBD5-E443-BF39D2F8B379}"/>
              </a:ext>
            </a:extLst>
          </p:cNvPr>
          <p:cNvSpPr>
            <a:spLocks noGrp="1"/>
          </p:cNvSpPr>
          <p:nvPr>
            <p:ph type="body" sz="quarter" idx="10"/>
          </p:nvPr>
        </p:nvSpPr>
        <p:spPr>
          <a:xfrm>
            <a:off x="493964" y="1423821"/>
            <a:ext cx="5253038" cy="4573587"/>
          </a:xfrm>
        </p:spPr>
        <p:txBody>
          <a:bodyPr/>
          <a:lstStyle/>
          <a:p>
            <a:r>
              <a:rPr lang="en-GB" b="0" i="0" dirty="0">
                <a:solidFill>
                  <a:srgbClr val="3A3A3A"/>
                </a:solidFill>
                <a:effectLst/>
                <a:latin typeface="Source Sans Pro" panose="020B0503030403020204" pitchFamily="34" charset="0"/>
              </a:rPr>
              <a:t>RefWorks is an online research management, writing and collaboration tool, designed to help you easily gather, manage, store and share all types of information, as well as generate citations and bibliographies. </a:t>
            </a:r>
          </a:p>
          <a:p>
            <a:endParaRPr lang="en-GB" dirty="0">
              <a:solidFill>
                <a:srgbClr val="3A3A3A"/>
              </a:solidFill>
              <a:latin typeface="Source Sans Pro" panose="020B0503030403020204" pitchFamily="34" charset="0"/>
            </a:endParaRPr>
          </a:p>
          <a:p>
            <a:r>
              <a:rPr lang="en-GB" dirty="0">
                <a:solidFill>
                  <a:srgbClr val="3A3A3A"/>
                </a:solidFill>
                <a:latin typeface="Source Sans Pro" panose="020B0503030403020204" pitchFamily="34" charset="0"/>
              </a:rPr>
              <a:t>Available FREE to all UWTSD students (logging in with your University e-mail address.)</a:t>
            </a:r>
            <a:endParaRPr lang="en-GB" dirty="0"/>
          </a:p>
        </p:txBody>
      </p:sp>
      <p:pic>
        <p:nvPicPr>
          <p:cNvPr id="1028" name="Picture 4" descr="RefWorks - RCM">
            <a:extLst>
              <a:ext uri="{FF2B5EF4-FFF2-40B4-BE49-F238E27FC236}">
                <a16:creationId xmlns:a16="http://schemas.microsoft.com/office/drawing/2014/main" id="{86272860-71E4-8F28-CB1C-597E4DA74F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7125" b="35695"/>
          <a:stretch/>
        </p:blipFill>
        <p:spPr bwMode="auto">
          <a:xfrm>
            <a:off x="6007752" y="3038614"/>
            <a:ext cx="6184248" cy="1680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294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E2E9D-FE19-1B4E-50D7-C50D1E8964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D1D6A1-BF83-D553-7AAF-159D370B3DA2}"/>
              </a:ext>
            </a:extLst>
          </p:cNvPr>
          <p:cNvSpPr>
            <a:spLocks noGrp="1"/>
          </p:cNvSpPr>
          <p:nvPr>
            <p:ph type="title"/>
          </p:nvPr>
        </p:nvSpPr>
        <p:spPr/>
        <p:txBody>
          <a:bodyPr/>
          <a:lstStyle/>
          <a:p>
            <a:r>
              <a:rPr lang="en-GB" dirty="0"/>
              <a:t>RefWorks – Tutorials.</a:t>
            </a:r>
          </a:p>
        </p:txBody>
      </p:sp>
      <p:sp>
        <p:nvSpPr>
          <p:cNvPr id="4" name="Text Placeholder 3">
            <a:extLst>
              <a:ext uri="{FF2B5EF4-FFF2-40B4-BE49-F238E27FC236}">
                <a16:creationId xmlns:a16="http://schemas.microsoft.com/office/drawing/2014/main" id="{FBACD237-66E7-BB15-9C51-F65C226EF9CB}"/>
              </a:ext>
            </a:extLst>
          </p:cNvPr>
          <p:cNvSpPr>
            <a:spLocks noGrp="1"/>
          </p:cNvSpPr>
          <p:nvPr>
            <p:ph type="body" sz="quarter" idx="10"/>
          </p:nvPr>
        </p:nvSpPr>
        <p:spPr/>
        <p:txBody>
          <a:bodyPr>
            <a:normAutofit lnSpcReduction="10000"/>
          </a:bodyPr>
          <a:lstStyle/>
          <a:p>
            <a:r>
              <a:rPr lang="en-GB" dirty="0"/>
              <a:t>Log into RefWorks here: </a:t>
            </a:r>
            <a:r>
              <a:rPr lang="en-GB" dirty="0">
                <a:hlinkClick r:id="rId2"/>
              </a:rPr>
              <a:t>RefWorks | UWTSD Intranet</a:t>
            </a:r>
            <a:r>
              <a:rPr lang="en-GB" dirty="0"/>
              <a:t> (Click on CREATE NEW ACCOUNT)</a:t>
            </a:r>
          </a:p>
          <a:p>
            <a:endParaRPr lang="en-GB" dirty="0"/>
          </a:p>
          <a:p>
            <a:r>
              <a:rPr lang="en-GB" dirty="0"/>
              <a:t>Tutorial – How to create a RefWorks account - </a:t>
            </a:r>
            <a:r>
              <a:rPr lang="en-GB" dirty="0">
                <a:hlinkClick r:id="rId3"/>
              </a:rPr>
              <a:t>Accessing RefWorks</a:t>
            </a:r>
            <a:endParaRPr lang="en-GB" dirty="0"/>
          </a:p>
          <a:p>
            <a:endParaRPr lang="en-GB" dirty="0"/>
          </a:p>
          <a:p>
            <a:r>
              <a:rPr lang="en-GB" dirty="0"/>
              <a:t>Link to RefWorks YouTube page: </a:t>
            </a:r>
            <a:r>
              <a:rPr lang="en-GB" dirty="0">
                <a:hlinkClick r:id="rId4"/>
              </a:rPr>
              <a:t>RefWorks – YouTube</a:t>
            </a:r>
            <a:r>
              <a:rPr lang="en-GB" dirty="0"/>
              <a:t> (Includes additional tutorials)</a:t>
            </a:r>
          </a:p>
        </p:txBody>
      </p:sp>
      <p:pic>
        <p:nvPicPr>
          <p:cNvPr id="1028" name="Picture 4" descr="RefWorks - RCM">
            <a:extLst>
              <a:ext uri="{FF2B5EF4-FFF2-40B4-BE49-F238E27FC236}">
                <a16:creationId xmlns:a16="http://schemas.microsoft.com/office/drawing/2014/main" id="{AA53AD6D-06EC-E8D8-2CDC-B80B44FDE83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7125" b="35695"/>
          <a:stretch/>
        </p:blipFill>
        <p:spPr bwMode="auto">
          <a:xfrm>
            <a:off x="6007752" y="3038614"/>
            <a:ext cx="6184248" cy="1680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429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A5C8033-141B-4A29-A88D-F175411909A2}"/>
              </a:ext>
            </a:extLst>
          </p:cNvPr>
          <p:cNvSpPr>
            <a:spLocks noGrp="1"/>
          </p:cNvSpPr>
          <p:nvPr>
            <p:ph type="title"/>
          </p:nvPr>
        </p:nvSpPr>
        <p:spPr/>
        <p:txBody>
          <a:bodyPr>
            <a:normAutofit fontScale="90000"/>
          </a:bodyPr>
          <a:lstStyle/>
          <a:p>
            <a:pPr algn="ctr"/>
            <a:r>
              <a:rPr lang="en-GB" b="1" dirty="0"/>
              <a:t>Support available for MSc Public Health students.</a:t>
            </a:r>
            <a:endParaRPr lang="en-GB" dirty="0"/>
          </a:p>
        </p:txBody>
      </p:sp>
      <p:sp>
        <p:nvSpPr>
          <p:cNvPr id="6" name="Subtitle 2">
            <a:extLst>
              <a:ext uri="{FF2B5EF4-FFF2-40B4-BE49-F238E27FC236}">
                <a16:creationId xmlns:a16="http://schemas.microsoft.com/office/drawing/2014/main" id="{0AFA0EF4-BED3-4BA5-8C20-C515439E5A08}"/>
              </a:ext>
            </a:extLst>
          </p:cNvPr>
          <p:cNvSpPr>
            <a:spLocks noGrp="1"/>
          </p:cNvSpPr>
          <p:nvPr>
            <p:ph type="subTitle" idx="1"/>
          </p:nvPr>
        </p:nvSpPr>
        <p:spPr>
          <a:xfrm>
            <a:off x="281354" y="1356527"/>
            <a:ext cx="11465169" cy="4721386"/>
          </a:xfrm>
        </p:spPr>
        <p:txBody>
          <a:bodyPr>
            <a:normAutofit/>
          </a:bodyPr>
          <a:lstStyle/>
          <a:p>
            <a:r>
              <a:rPr lang="en-GB" sz="4800" dirty="0"/>
              <a:t> Sofie Arif</a:t>
            </a:r>
          </a:p>
          <a:p>
            <a:r>
              <a:rPr lang="en-GB" sz="4800" dirty="0"/>
              <a:t>Doreen McLeary</a:t>
            </a:r>
          </a:p>
          <a:p>
            <a:r>
              <a:rPr lang="en-GB" sz="4800" dirty="0"/>
              <a:t> Olivia Edmonds</a:t>
            </a:r>
          </a:p>
          <a:p>
            <a:pPr marL="0" indent="0">
              <a:buNone/>
            </a:pPr>
            <a:endParaRPr lang="en-GB" sz="4800" dirty="0"/>
          </a:p>
          <a:p>
            <a:pPr marL="0" indent="0">
              <a:buNone/>
            </a:pPr>
            <a:r>
              <a:rPr lang="en-GB" sz="4800" dirty="0"/>
              <a:t>Email: </a:t>
            </a:r>
          </a:p>
          <a:p>
            <a:pPr marL="0" indent="0">
              <a:buNone/>
            </a:pPr>
            <a:r>
              <a:rPr lang="en-GB" sz="4800" dirty="0">
                <a:hlinkClick r:id="rId3"/>
              </a:rPr>
              <a:t>infoskills@uwtsd.ac.uk</a:t>
            </a:r>
            <a:r>
              <a:rPr lang="en-GB" sz="4800" dirty="0"/>
              <a:t> </a:t>
            </a:r>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4800" dirty="0"/>
          </a:p>
          <a:p>
            <a:pPr marL="0" indent="0">
              <a:buNone/>
            </a:pPr>
            <a:endParaRPr lang="en-GB" sz="3500" dirty="0"/>
          </a:p>
          <a:p>
            <a:pPr marL="0" indent="0">
              <a:buNone/>
            </a:pPr>
            <a:endParaRPr lang="en-GB" sz="4000" dirty="0"/>
          </a:p>
        </p:txBody>
      </p:sp>
      <p:pic>
        <p:nvPicPr>
          <p:cNvPr id="3" name="Picture 2" descr="A note pinned to a cork board&#10;&#10;Description automatically generated">
            <a:extLst>
              <a:ext uri="{FF2B5EF4-FFF2-40B4-BE49-F238E27FC236}">
                <a16:creationId xmlns:a16="http://schemas.microsoft.com/office/drawing/2014/main" id="{847A691D-142B-F79E-A730-6EA0C63A9D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1598" y="2106753"/>
            <a:ext cx="3966741" cy="2644494"/>
          </a:xfrm>
          <a:prstGeom prst="rect">
            <a:avLst/>
          </a:prstGeom>
        </p:spPr>
      </p:pic>
    </p:spTree>
    <p:extLst>
      <p:ext uri="{BB962C8B-B14F-4D97-AF65-F5344CB8AC3E}">
        <p14:creationId xmlns:p14="http://schemas.microsoft.com/office/powerpoint/2010/main" val="2940757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AAA79668-E84B-6D91-C495-12A970237902}"/>
              </a:ext>
            </a:extLst>
          </p:cNvPr>
          <p:cNvSpPr>
            <a:spLocks noGrp="1"/>
          </p:cNvSpPr>
          <p:nvPr>
            <p:ph type="subTitle" idx="1"/>
          </p:nvPr>
        </p:nvSpPr>
        <p:spPr/>
        <p:txBody>
          <a:bodyPr>
            <a:normAutofit lnSpcReduction="10000"/>
          </a:bodyPr>
          <a:lstStyle/>
          <a:p>
            <a:r>
              <a:rPr lang="en-US" dirty="0"/>
              <a:t>Please scan the QR code and fill out our feedback form – your comments are greatly appreciated.</a:t>
            </a:r>
            <a:endParaRPr lang="en-GB" dirty="0"/>
          </a:p>
        </p:txBody>
      </p:sp>
      <p:sp>
        <p:nvSpPr>
          <p:cNvPr id="4" name="Title 3">
            <a:extLst>
              <a:ext uri="{FF2B5EF4-FFF2-40B4-BE49-F238E27FC236}">
                <a16:creationId xmlns:a16="http://schemas.microsoft.com/office/drawing/2014/main" id="{5ACF949C-FCC0-9FEF-B5A3-2950F2FF259C}"/>
              </a:ext>
            </a:extLst>
          </p:cNvPr>
          <p:cNvSpPr>
            <a:spLocks noGrp="1"/>
          </p:cNvSpPr>
          <p:nvPr>
            <p:ph type="title"/>
          </p:nvPr>
        </p:nvSpPr>
        <p:spPr/>
        <p:txBody>
          <a:bodyPr/>
          <a:lstStyle/>
          <a:p>
            <a:r>
              <a:rPr lang="en-US" dirty="0"/>
              <a:t>STUDENTS</a:t>
            </a:r>
            <a:br>
              <a:rPr lang="en-US" dirty="0"/>
            </a:br>
            <a:r>
              <a:rPr lang="en-US" dirty="0"/>
              <a:t>Let us know how we did.</a:t>
            </a:r>
            <a:endParaRPr lang="en-GB" dirty="0"/>
          </a:p>
        </p:txBody>
      </p:sp>
      <p:pic>
        <p:nvPicPr>
          <p:cNvPr id="7" name="Picture 6" descr="A qr code on a white background&#10;&#10;Description automatically generated">
            <a:extLst>
              <a:ext uri="{FF2B5EF4-FFF2-40B4-BE49-F238E27FC236}">
                <a16:creationId xmlns:a16="http://schemas.microsoft.com/office/drawing/2014/main" id="{13C7830C-82C4-66F3-53D3-CD23D8D8E5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80" y="295260"/>
            <a:ext cx="6267480" cy="6267480"/>
          </a:xfrm>
          <a:prstGeom prst="rect">
            <a:avLst/>
          </a:prstGeom>
        </p:spPr>
      </p:pic>
    </p:spTree>
    <p:extLst>
      <p:ext uri="{BB962C8B-B14F-4D97-AF65-F5344CB8AC3E}">
        <p14:creationId xmlns:p14="http://schemas.microsoft.com/office/powerpoint/2010/main" val="4203292975"/>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emplate-teal" id="{14984B9C-AD3A-43B2-BE17-E44E7A63DD53}" vid="{AA3727CC-D7C6-4D4D-BF3C-DFBFCA950A7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1b8a593-e33f-405c-9ec9-a885dee76581">
      <UserInfo>
        <DisplayName/>
        <AccountId xsi:nil="true"/>
        <AccountType/>
      </UserInfo>
    </SharedWithUsers>
    <lcf76f155ced4ddcb4097134ff3c332f xmlns="316f2420-4a0a-4c49-8a81-53a9bcc36554">
      <Terms xmlns="http://schemas.microsoft.com/office/infopath/2007/PartnerControls"/>
    </lcf76f155ced4ddcb4097134ff3c332f>
    <TaxCatchAll xmlns="61b8a593-e33f-405c-9ec9-a885dee76581" xsi:nil="true"/>
    <uploadedtowebsite xmlns="316f2420-4a0a-4c49-8a81-53a9bcc36554">false</uploadedtowebsit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94002A07E5FB6438DEE2217A7119FC0" ma:contentTypeVersion="20" ma:contentTypeDescription="Create a new document." ma:contentTypeScope="" ma:versionID="3e8f9e8ad82be2a6a834f36893f60ecf">
  <xsd:schema xmlns:xsd="http://www.w3.org/2001/XMLSchema" xmlns:xs="http://www.w3.org/2001/XMLSchema" xmlns:p="http://schemas.microsoft.com/office/2006/metadata/properties" xmlns:ns2="316f2420-4a0a-4c49-8a81-53a9bcc36554" xmlns:ns3="61b8a593-e33f-405c-9ec9-a885dee76581" targetNamespace="http://schemas.microsoft.com/office/2006/metadata/properties" ma:root="true" ma:fieldsID="7a0c70ce9593f74a04917f957a8ee113" ns2:_="" ns3:_="">
    <xsd:import namespace="316f2420-4a0a-4c49-8a81-53a9bcc36554"/>
    <xsd:import namespace="61b8a593-e33f-405c-9ec9-a885dee76581"/>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ServiceOCR" minOccurs="0"/>
                <xsd:element ref="ns2:MediaLengthInSeconds" minOccurs="0"/>
                <xsd:element ref="ns2:lcf76f155ced4ddcb4097134ff3c332f" minOccurs="0"/>
                <xsd:element ref="ns3:TaxCatchAll" minOccurs="0"/>
                <xsd:element ref="ns2:uploadedtowebsite"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6f2420-4a0a-4c49-8a81-53a9bcc365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uploadedtowebsite" ma:index="23" nillable="true" ma:displayName="uploaded to website" ma:default="0" ma:format="Dropdown" ma:internalName="uploadedtowebsite">
      <xsd:simpleType>
        <xsd:restriction base="dms:Boolean"/>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b8a593-e33f-405c-9ec9-a885dee76581"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475d125-4262-4684-8c3a-69fdb9666f71}" ma:internalName="TaxCatchAll" ma:showField="CatchAllData" ma:web="61b8a593-e33f-405c-9ec9-a885dee765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9DB88A-4CDB-4A02-BBF8-EAC6701E3581}">
  <ds:schemaRefs>
    <ds:schemaRef ds:uri="http://schemas.microsoft.com/office/2006/documentManagement/types"/>
    <ds:schemaRef ds:uri="http://www.w3.org/XML/1998/namespace"/>
    <ds:schemaRef ds:uri="http://schemas.microsoft.com/office/2006/metadata/properties"/>
    <ds:schemaRef ds:uri="http://purl.org/dc/dcmitype/"/>
    <ds:schemaRef ds:uri="http://schemas.microsoft.com/office/infopath/2007/PartnerControls"/>
    <ds:schemaRef ds:uri="http://purl.org/dc/terms/"/>
    <ds:schemaRef ds:uri="http://purl.org/dc/elements/1.1/"/>
    <ds:schemaRef ds:uri="http://schemas.openxmlformats.org/package/2006/metadata/core-properties"/>
    <ds:schemaRef ds:uri="61b8a593-e33f-405c-9ec9-a885dee76581"/>
    <ds:schemaRef ds:uri="316f2420-4a0a-4c49-8a81-53a9bcc36554"/>
  </ds:schemaRefs>
</ds:datastoreItem>
</file>

<file path=customXml/itemProps2.xml><?xml version="1.0" encoding="utf-8"?>
<ds:datastoreItem xmlns:ds="http://schemas.openxmlformats.org/officeDocument/2006/customXml" ds:itemID="{9B775386-F393-4C47-AFE5-F8DFDDEF68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6f2420-4a0a-4c49-8a81-53a9bcc36554"/>
    <ds:schemaRef ds:uri="61b8a593-e33f-405c-9ec9-a885dee765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5CDC2D-189F-4C07-8987-F7BE7C44EA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template-teal</Template>
  <TotalTime>0</TotalTime>
  <Words>1297</Words>
  <Application>Microsoft Office PowerPoint</Application>
  <PresentationFormat>Widescreen</PresentationFormat>
  <Paragraphs>191</Paragraphs>
  <Slides>22</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Arial,Sans-Serif</vt:lpstr>
      <vt:lpstr>Calibri </vt:lpstr>
      <vt:lpstr>Arial</vt:lpstr>
      <vt:lpstr>Calibri</vt:lpstr>
      <vt:lpstr>Calibri Light</vt:lpstr>
      <vt:lpstr>Lato</vt:lpstr>
      <vt:lpstr>Lucida Sans</vt:lpstr>
      <vt:lpstr>Source Sans Pro</vt:lpstr>
      <vt:lpstr>Wingdings</vt:lpstr>
      <vt:lpstr>Office Theme</vt:lpstr>
      <vt:lpstr>Getting Ready for your Dissertation</vt:lpstr>
      <vt:lpstr>How to access the library catalogue</vt:lpstr>
      <vt:lpstr>The UWTSD Library</vt:lpstr>
      <vt:lpstr>Direct Links</vt:lpstr>
      <vt:lpstr> </vt:lpstr>
      <vt:lpstr>How it works</vt:lpstr>
      <vt:lpstr>Search results </vt:lpstr>
      <vt:lpstr>Library result search string</vt:lpstr>
      <vt:lpstr>Library results (with filters)</vt:lpstr>
      <vt:lpstr>Advanced Search Process</vt:lpstr>
      <vt:lpstr>Advanced Search Tips</vt:lpstr>
      <vt:lpstr>PowerPoint Presentation</vt:lpstr>
      <vt:lpstr>Search Operators</vt:lpstr>
      <vt:lpstr>BSc H&amp;SC – Recommended Databases.</vt:lpstr>
      <vt:lpstr>Cite Them Right</vt:lpstr>
      <vt:lpstr>Database Tutorial Videos</vt:lpstr>
      <vt:lpstr>UWTSD Moodle – Online Infoskills Programme</vt:lpstr>
      <vt:lpstr>Online Infoskills – Recommendations.</vt:lpstr>
      <vt:lpstr>RefWorks</vt:lpstr>
      <vt:lpstr>RefWorks – Tutorials.</vt:lpstr>
      <vt:lpstr>Support available for MSc Public Health students.</vt:lpstr>
      <vt:lpstr>STUDENTS Let us know how we did.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Hedges</dc:creator>
  <cp:lastModifiedBy>Sofie Arif</cp:lastModifiedBy>
  <cp:revision>7</cp:revision>
  <dcterms:created xsi:type="dcterms:W3CDTF">2024-01-22T14:34:05Z</dcterms:created>
  <dcterms:modified xsi:type="dcterms:W3CDTF">2025-06-11T11:04:05Z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0x010100294002A07E5FB6438DEE2217A7119FC0</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MediaServiceImageTags">
    <vt:lpwstr/>
  </property>
</Properties>
</file>