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90" r:id="rId1"/>
  </p:sldMasterIdLst>
  <p:notesMasterIdLst>
    <p:notesMasterId r:id="rId13"/>
  </p:notesMasterIdLst>
  <p:sldIdLst>
    <p:sldId id="256" r:id="rId2"/>
    <p:sldId id="257" r:id="rId3"/>
    <p:sldId id="258" r:id="rId4"/>
    <p:sldId id="259" r:id="rId5"/>
    <p:sldId id="268" r:id="rId6"/>
    <p:sldId id="267" r:id="rId7"/>
    <p:sldId id="261" r:id="rId8"/>
    <p:sldId id="262" r:id="rId9"/>
    <p:sldId id="263" r:id="rId10"/>
    <p:sldId id="264" r:id="rId11"/>
    <p:sldId id="265"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64496" autoAdjust="0"/>
  </p:normalViewPr>
  <p:slideViewPr>
    <p:cSldViewPr snapToGrid="0">
      <p:cViewPr varScale="1">
        <p:scale>
          <a:sx n="74" d="100"/>
          <a:sy n="74" d="100"/>
        </p:scale>
        <p:origin x="1956" y="54"/>
      </p:cViewPr>
      <p:guideLst>
        <p:guide orient="horz" pos="2160"/>
        <p:guide pos="3840"/>
      </p:guideLst>
    </p:cSldViewPr>
  </p:slideViewPr>
  <p:outlineViewPr>
    <p:cViewPr>
      <p:scale>
        <a:sx n="33" d="100"/>
        <a:sy n="33" d="100"/>
      </p:scale>
      <p:origin x="0" y="5328"/>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8" d="100"/>
          <a:sy n="88" d="100"/>
        </p:scale>
        <p:origin x="3822"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19D44E-CF7F-4D49-9DEE-0E8C97583999}" type="datetimeFigureOut">
              <a:rPr lang="en-GB" smtClean="0"/>
              <a:pPr/>
              <a:t>17/12/2019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CFAFCB-D955-4DA5-BA7B-C3F9E99E7C1D}" type="slidenum">
              <a:rPr lang="en-GB" smtClean="0"/>
              <a:pPr/>
              <a:t>‹#›</a:t>
            </a:fld>
            <a:endParaRPr lang="en-GB"/>
          </a:p>
        </p:txBody>
      </p:sp>
    </p:spTree>
    <p:extLst>
      <p:ext uri="{BB962C8B-B14F-4D97-AF65-F5344CB8AC3E}">
        <p14:creationId xmlns:p14="http://schemas.microsoft.com/office/powerpoint/2010/main" val="16277086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Introduce</a:t>
            </a:r>
            <a:r>
              <a:rPr lang="en-US" baseline="0" dirty="0"/>
              <a:t> presentation title, module, yourselves</a:t>
            </a:r>
            <a:endParaRPr lang="en-US" dirty="0"/>
          </a:p>
        </p:txBody>
      </p:sp>
      <p:sp>
        <p:nvSpPr>
          <p:cNvPr id="4" name="Slide Number Placeholder 3"/>
          <p:cNvSpPr>
            <a:spLocks noGrp="1"/>
          </p:cNvSpPr>
          <p:nvPr>
            <p:ph type="sldNum" sz="quarter" idx="10"/>
          </p:nvPr>
        </p:nvSpPr>
        <p:spPr/>
        <p:txBody>
          <a:bodyPr/>
          <a:lstStyle/>
          <a:p>
            <a:fld id="{BCCFAFCB-D955-4DA5-BA7B-C3F9E99E7C1D}" type="slidenum">
              <a:rPr lang="en-GB" smtClean="0"/>
              <a:pPr/>
              <a:t>1</a:t>
            </a:fld>
            <a:endParaRPr lang="en-GB"/>
          </a:p>
        </p:txBody>
      </p:sp>
    </p:spTree>
    <p:extLst>
      <p:ext uri="{BB962C8B-B14F-4D97-AF65-F5344CB8AC3E}">
        <p14:creationId xmlns:p14="http://schemas.microsoft.com/office/powerpoint/2010/main" val="20243682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Technology is the most inseparable part of the workplace nowadays. Technology is used in various ways at the workplace and this includes Data sharing, data protection, communication within the workplace, quick decision making, and management. As technological engagements are enhancing, they are helping companies maximize profit and attain financial objectives and give insight into fulfilling customer demands.</a:t>
            </a:r>
          </a:p>
          <a:p>
            <a:r>
              <a:rPr lang="en-US" sz="1200" kern="1200" dirty="0">
                <a:solidFill>
                  <a:schemeClr val="tx1"/>
                </a:solidFill>
                <a:effectLst/>
                <a:latin typeface="+mn-lt"/>
                <a:ea typeface="+mn-ea"/>
                <a:cs typeface="+mn-cs"/>
              </a:rPr>
              <a:t>JDA Software is an American software and consultancy company, which provides supply chain management and service for manufacturing and retail planning, collaboration strategy with the store operations under the management solutions for the customers. It is one of the forefront companies on the market.</a:t>
            </a:r>
          </a:p>
          <a:p>
            <a:r>
              <a:rPr lang="en-US" sz="1200" kern="1200" dirty="0">
                <a:solidFill>
                  <a:schemeClr val="tx1"/>
                </a:solidFill>
                <a:effectLst/>
                <a:latin typeface="+mn-lt"/>
                <a:ea typeface="+mn-ea"/>
                <a:cs typeface="+mn-cs"/>
              </a:rPr>
              <a:t>Aldi has also been using JDA Software for the development of their supply chain management and movement of the raw and finished materials</a:t>
            </a:r>
            <a:endParaRPr lang="en-GB" b="1" dirty="0"/>
          </a:p>
        </p:txBody>
      </p:sp>
      <p:sp>
        <p:nvSpPr>
          <p:cNvPr id="4" name="Slide Number Placeholder 3"/>
          <p:cNvSpPr>
            <a:spLocks noGrp="1"/>
          </p:cNvSpPr>
          <p:nvPr>
            <p:ph type="sldNum" sz="quarter" idx="5"/>
          </p:nvPr>
        </p:nvSpPr>
        <p:spPr/>
        <p:txBody>
          <a:bodyPr/>
          <a:lstStyle/>
          <a:p>
            <a:fld id="{BCCFAFCB-D955-4DA5-BA7B-C3F9E99E7C1D}" type="slidenum">
              <a:rPr lang="en-GB" smtClean="0"/>
              <a:pPr/>
              <a:t>2</a:t>
            </a:fld>
            <a:endParaRPr lang="en-GB"/>
          </a:p>
        </p:txBody>
      </p:sp>
    </p:spTree>
    <p:extLst>
      <p:ext uri="{BB962C8B-B14F-4D97-AF65-F5344CB8AC3E}">
        <p14:creationId xmlns:p14="http://schemas.microsoft.com/office/powerpoint/2010/main" val="1541277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So what were the challenges before Aldi implemented JDA software? New technology and system requires training and development. Organizations arrange various training programs to bring out inner ideas, skills, and knowledge. Expertise scarcity is one of the biggest challenges for Aldi in implementing the technology.</a:t>
            </a:r>
          </a:p>
          <a:p>
            <a:r>
              <a:rPr lang="en-US" sz="1200" kern="1200" dirty="0">
                <a:solidFill>
                  <a:schemeClr val="tx1"/>
                </a:solidFill>
                <a:effectLst/>
                <a:latin typeface="+mn-lt"/>
                <a:ea typeface="+mn-ea"/>
                <a:cs typeface="+mn-cs"/>
              </a:rPr>
              <a:t>Scheduling can also pose risk as allocating technology resources is one of the biggest challenges of any modern technology implementation. There must be a smooth transition, unnoticeable by the customers. JDA Software in this sense has helped the company to deal with the flow of information and data about stock and scheduling process in the supply chain management.</a:t>
            </a:r>
            <a:endParaRPr lang="en-GB" dirty="0"/>
          </a:p>
        </p:txBody>
      </p:sp>
      <p:sp>
        <p:nvSpPr>
          <p:cNvPr id="4" name="Slide Number Placeholder 3"/>
          <p:cNvSpPr>
            <a:spLocks noGrp="1"/>
          </p:cNvSpPr>
          <p:nvPr>
            <p:ph type="sldNum" sz="quarter" idx="5"/>
          </p:nvPr>
        </p:nvSpPr>
        <p:spPr/>
        <p:txBody>
          <a:bodyPr/>
          <a:lstStyle/>
          <a:p>
            <a:fld id="{BCCFAFCB-D955-4DA5-BA7B-C3F9E99E7C1D}" type="slidenum">
              <a:rPr lang="en-GB" smtClean="0"/>
              <a:pPr/>
              <a:t>3</a:t>
            </a:fld>
            <a:endParaRPr lang="en-GB"/>
          </a:p>
        </p:txBody>
      </p:sp>
    </p:spTree>
    <p:extLst>
      <p:ext uri="{BB962C8B-B14F-4D97-AF65-F5344CB8AC3E}">
        <p14:creationId xmlns:p14="http://schemas.microsoft.com/office/powerpoint/2010/main" val="22900952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There are additional challenges in system and procedures. Assuring the smooth transition, the company has to manage the queuing system and logistics management well beforehand. With the introduction of JDA, entire sections of the system and procedures are likely to change drastically.</a:t>
            </a:r>
          </a:p>
          <a:p>
            <a:r>
              <a:rPr lang="en-US" sz="1200" kern="1200" dirty="0">
                <a:solidFill>
                  <a:schemeClr val="tx1"/>
                </a:solidFill>
                <a:effectLst/>
                <a:latin typeface="+mn-lt"/>
                <a:ea typeface="+mn-ea"/>
                <a:cs typeface="+mn-cs"/>
              </a:rPr>
              <a:t>Data processing and monitoring also has to be looked into before implementing the new technologies. Again, these processes are likely to be changed drastically, with the data processing and monitoring becoming low maintenance and automated.</a:t>
            </a:r>
            <a:endParaRPr lang="en-GB" dirty="0"/>
          </a:p>
        </p:txBody>
      </p:sp>
      <p:sp>
        <p:nvSpPr>
          <p:cNvPr id="4" name="Slide Number Placeholder 3"/>
          <p:cNvSpPr>
            <a:spLocks noGrp="1"/>
          </p:cNvSpPr>
          <p:nvPr>
            <p:ph type="sldNum" sz="quarter" idx="5"/>
          </p:nvPr>
        </p:nvSpPr>
        <p:spPr/>
        <p:txBody>
          <a:bodyPr/>
          <a:lstStyle/>
          <a:p>
            <a:fld id="{BCCFAFCB-D955-4DA5-BA7B-C3F9E99E7C1D}" type="slidenum">
              <a:rPr lang="en-GB" smtClean="0"/>
              <a:pPr/>
              <a:t>4</a:t>
            </a:fld>
            <a:endParaRPr lang="en-GB"/>
          </a:p>
        </p:txBody>
      </p:sp>
    </p:spTree>
    <p:extLst>
      <p:ext uri="{BB962C8B-B14F-4D97-AF65-F5344CB8AC3E}">
        <p14:creationId xmlns:p14="http://schemas.microsoft.com/office/powerpoint/2010/main" val="42290055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JDA’s functions are numerous and span over a large number of activities. Firstly, JDA is an AI-driven system that provides real-time data and forecasts to the management team. </a:t>
            </a:r>
            <a:r>
              <a:rPr lang="en-US" sz="1200" kern="1200" dirty="0" err="1">
                <a:solidFill>
                  <a:schemeClr val="tx1"/>
                </a:solidFill>
                <a:effectLst/>
                <a:latin typeface="+mn-lt"/>
                <a:ea typeface="+mn-ea"/>
                <a:cs typeface="+mn-cs"/>
              </a:rPr>
              <a:t>Mnay</a:t>
            </a:r>
            <a:r>
              <a:rPr lang="en-US" sz="1200" kern="1200" dirty="0">
                <a:solidFill>
                  <a:schemeClr val="tx1"/>
                </a:solidFill>
                <a:effectLst/>
                <a:latin typeface="+mn-lt"/>
                <a:ea typeface="+mn-ea"/>
                <a:cs typeface="+mn-cs"/>
              </a:rPr>
              <a:t> of the functions of JDA include assortment and inventory organization, channel de-clustering, all sorts of </a:t>
            </a:r>
            <a:r>
              <a:rPr lang="en-US" sz="1200" kern="1200" dirty="0" err="1">
                <a:solidFill>
                  <a:schemeClr val="tx1"/>
                </a:solidFill>
                <a:effectLst/>
                <a:latin typeface="+mn-lt"/>
                <a:ea typeface="+mn-ea"/>
                <a:cs typeface="+mn-cs"/>
              </a:rPr>
              <a:t>plannings</a:t>
            </a:r>
            <a:r>
              <a:rPr lang="en-US" sz="1200" kern="1200" dirty="0">
                <a:solidFill>
                  <a:schemeClr val="tx1"/>
                </a:solidFill>
                <a:effectLst/>
                <a:latin typeface="+mn-lt"/>
                <a:ea typeface="+mn-ea"/>
                <a:cs typeface="+mn-cs"/>
              </a:rPr>
              <a:t>: floor, space, supply and demand, sales and operations and more; warehouse and distribution and workforce management. The software can even help predict customer demands and needs in order to better suggest pricing strategies and assortment offered. All these functions are embedded into the JDA software but ultimately separated and </a:t>
            </a:r>
            <a:r>
              <a:rPr lang="en-US" sz="1200" kern="1200" dirty="0" err="1">
                <a:solidFill>
                  <a:schemeClr val="tx1"/>
                </a:solidFill>
                <a:effectLst/>
                <a:latin typeface="+mn-lt"/>
                <a:ea typeface="+mn-ea"/>
                <a:cs typeface="+mn-cs"/>
              </a:rPr>
              <a:t>distrinct</a:t>
            </a:r>
            <a:r>
              <a:rPr lang="en-US" sz="1200" kern="1200" dirty="0">
                <a:solidFill>
                  <a:schemeClr val="tx1"/>
                </a:solidFill>
                <a:effectLst/>
                <a:latin typeface="+mn-lt"/>
                <a:ea typeface="+mn-ea"/>
                <a:cs typeface="+mn-cs"/>
              </a:rPr>
              <a:t>.</a:t>
            </a:r>
            <a:endParaRPr lang="en-GB" b="1" dirty="0"/>
          </a:p>
        </p:txBody>
      </p:sp>
      <p:sp>
        <p:nvSpPr>
          <p:cNvPr id="4" name="Slide Number Placeholder 3"/>
          <p:cNvSpPr>
            <a:spLocks noGrp="1"/>
          </p:cNvSpPr>
          <p:nvPr>
            <p:ph type="sldNum" sz="quarter" idx="5"/>
          </p:nvPr>
        </p:nvSpPr>
        <p:spPr/>
        <p:txBody>
          <a:bodyPr/>
          <a:lstStyle/>
          <a:p>
            <a:fld id="{BCCFAFCB-D955-4DA5-BA7B-C3F9E99E7C1D}" type="slidenum">
              <a:rPr lang="en-GB" smtClean="0"/>
              <a:pPr/>
              <a:t>5</a:t>
            </a:fld>
            <a:endParaRPr lang="en-GB"/>
          </a:p>
        </p:txBody>
      </p:sp>
    </p:spTree>
    <p:extLst>
      <p:ext uri="{BB962C8B-B14F-4D97-AF65-F5344CB8AC3E}">
        <p14:creationId xmlns:p14="http://schemas.microsoft.com/office/powerpoint/2010/main" val="19302347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In today’s business, is not enough to maximize business objectives by just using modern technology. Thinking critically and knowing data education is really important as well. The implementation of the JDA Software helps Aldi in analyzing the data in an expert way. It summarizes the data and creates realistic forecasts. </a:t>
            </a:r>
          </a:p>
          <a:p>
            <a:r>
              <a:rPr lang="en-US" sz="1200" kern="1200" dirty="0">
                <a:solidFill>
                  <a:schemeClr val="tx1"/>
                </a:solidFill>
                <a:effectLst/>
                <a:latin typeface="+mn-lt"/>
                <a:ea typeface="+mn-ea"/>
                <a:cs typeface="+mn-cs"/>
              </a:rPr>
              <a:t>Aldi is aided by JDA with its analytical and data processing power in perspective analysis. It helps the company realize and detects potential problems and encourages the company to take actions to alleviate these problems. Even the company has focused on the collaborative system among the functions to deliver right sources of service. </a:t>
            </a:r>
            <a:endParaRPr lang="en-GB" dirty="0"/>
          </a:p>
        </p:txBody>
      </p:sp>
      <p:sp>
        <p:nvSpPr>
          <p:cNvPr id="4" name="Slide Number Placeholder 3"/>
          <p:cNvSpPr>
            <a:spLocks noGrp="1"/>
          </p:cNvSpPr>
          <p:nvPr>
            <p:ph type="sldNum" sz="quarter" idx="5"/>
          </p:nvPr>
        </p:nvSpPr>
        <p:spPr/>
        <p:txBody>
          <a:bodyPr/>
          <a:lstStyle/>
          <a:p>
            <a:fld id="{BCCFAFCB-D955-4DA5-BA7B-C3F9E99E7C1D}" type="slidenum">
              <a:rPr lang="en-GB" smtClean="0"/>
              <a:pPr/>
              <a:t>6</a:t>
            </a:fld>
            <a:endParaRPr lang="en-GB"/>
          </a:p>
        </p:txBody>
      </p:sp>
    </p:spTree>
    <p:extLst>
      <p:ext uri="{BB962C8B-B14F-4D97-AF65-F5344CB8AC3E}">
        <p14:creationId xmlns:p14="http://schemas.microsoft.com/office/powerpoint/2010/main" val="41480168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With the automated data the software gathers about potential customers and their needs, market demands and trends as well as branding, it can suggest to Aldi to invest into their queuing and logistics management systems.</a:t>
            </a:r>
          </a:p>
          <a:p>
            <a:r>
              <a:rPr lang="en-US" sz="1200" kern="1200" dirty="0">
                <a:solidFill>
                  <a:schemeClr val="tx1"/>
                </a:solidFill>
                <a:effectLst/>
                <a:latin typeface="+mn-lt"/>
                <a:ea typeface="+mn-ea"/>
                <a:cs typeface="+mn-cs"/>
              </a:rPr>
              <a:t>JDA helps in virtually any supply chain management by providing end-to-end solutions of any kind. Aldi has started managing its supply chain better with the aid of the flow of necessary and relevant information provided by the software.</a:t>
            </a:r>
            <a:endParaRPr lang="en-GB" dirty="0">
              <a:solidFill>
                <a:srgbClr val="FF0000"/>
              </a:solidFill>
            </a:endParaRPr>
          </a:p>
        </p:txBody>
      </p:sp>
      <p:sp>
        <p:nvSpPr>
          <p:cNvPr id="4" name="Slide Number Placeholder 3"/>
          <p:cNvSpPr>
            <a:spLocks noGrp="1"/>
          </p:cNvSpPr>
          <p:nvPr>
            <p:ph type="sldNum" sz="quarter" idx="5"/>
          </p:nvPr>
        </p:nvSpPr>
        <p:spPr/>
        <p:txBody>
          <a:bodyPr/>
          <a:lstStyle/>
          <a:p>
            <a:fld id="{BCCFAFCB-D955-4DA5-BA7B-C3F9E99E7C1D}" type="slidenum">
              <a:rPr lang="en-GB" smtClean="0"/>
              <a:pPr/>
              <a:t>7</a:t>
            </a:fld>
            <a:endParaRPr lang="en-GB"/>
          </a:p>
        </p:txBody>
      </p:sp>
    </p:spTree>
    <p:extLst>
      <p:ext uri="{BB962C8B-B14F-4D97-AF65-F5344CB8AC3E}">
        <p14:creationId xmlns:p14="http://schemas.microsoft.com/office/powerpoint/2010/main" val="14476910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impact of JDA software on Aldi is immense. Externally, by enhancing the company’s distribution, performance and scheduling, Aldi can build upon its brand name and widen its customer base. This also will impact customer satisfaction and loyalty and might bring prices of goods and services lower.</a:t>
            </a:r>
          </a:p>
          <a:p>
            <a:r>
              <a:rPr lang="en-US" sz="1200" kern="1200" dirty="0">
                <a:solidFill>
                  <a:schemeClr val="tx1"/>
                </a:solidFill>
                <a:effectLst/>
                <a:latin typeface="+mn-lt"/>
                <a:ea typeface="+mn-ea"/>
                <a:cs typeface="+mn-cs"/>
              </a:rPr>
              <a:t>Internally, JDA software will manage a very big portion of Aldi’s business activity, the supply chain. Aldi is reliant of an effective chain in order to smoothly run business and focus on increasing performance elsewhere, boosting employee morale and increase its profitability by reducing costs.</a:t>
            </a:r>
            <a:endParaRPr lang="en-GB" dirty="0"/>
          </a:p>
        </p:txBody>
      </p:sp>
      <p:sp>
        <p:nvSpPr>
          <p:cNvPr id="4" name="Slide Number Placeholder 3"/>
          <p:cNvSpPr>
            <a:spLocks noGrp="1"/>
          </p:cNvSpPr>
          <p:nvPr>
            <p:ph type="sldNum" sz="quarter" idx="5"/>
          </p:nvPr>
        </p:nvSpPr>
        <p:spPr/>
        <p:txBody>
          <a:bodyPr/>
          <a:lstStyle/>
          <a:p>
            <a:fld id="{BCCFAFCB-D955-4DA5-BA7B-C3F9E99E7C1D}" type="slidenum">
              <a:rPr lang="en-GB" smtClean="0"/>
              <a:pPr/>
              <a:t>8</a:t>
            </a:fld>
            <a:endParaRPr lang="en-GB"/>
          </a:p>
        </p:txBody>
      </p:sp>
    </p:spTree>
    <p:extLst>
      <p:ext uri="{BB962C8B-B14F-4D97-AF65-F5344CB8AC3E}">
        <p14:creationId xmlns:p14="http://schemas.microsoft.com/office/powerpoint/2010/main" val="26946713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People are increasing dependent on information. internet and internet skills should be considered as a vital resource in contemporary society. Using modern technology such ALDI will provide future benefits within the market scene. JDA and other systems will give insights into time-saving deals, money on the app, digitalized promotions, understanding customers' insights as they will become more prominent. The evolution of ALDI will be aided by JDA and other technologies: to enhance customer satisfaction which results in repurchase and loyalty and increases the brand value.</a:t>
            </a:r>
            <a:endParaRPr lang="en-GB" dirty="0"/>
          </a:p>
        </p:txBody>
      </p:sp>
      <p:sp>
        <p:nvSpPr>
          <p:cNvPr id="4" name="Slide Number Placeholder 3"/>
          <p:cNvSpPr>
            <a:spLocks noGrp="1"/>
          </p:cNvSpPr>
          <p:nvPr>
            <p:ph type="sldNum" sz="quarter" idx="5"/>
          </p:nvPr>
        </p:nvSpPr>
        <p:spPr/>
        <p:txBody>
          <a:bodyPr/>
          <a:lstStyle/>
          <a:p>
            <a:fld id="{BCCFAFCB-D955-4DA5-BA7B-C3F9E99E7C1D}" type="slidenum">
              <a:rPr lang="en-GB" smtClean="0"/>
              <a:pPr/>
              <a:t>9</a:t>
            </a:fld>
            <a:endParaRPr lang="en-GB"/>
          </a:p>
        </p:txBody>
      </p:sp>
    </p:spTree>
    <p:extLst>
      <p:ext uri="{BB962C8B-B14F-4D97-AF65-F5344CB8AC3E}">
        <p14:creationId xmlns:p14="http://schemas.microsoft.com/office/powerpoint/2010/main" val="15112400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In the era of technology, having modern technologies for business management and sales is a must for easy and time-saving actions, which in turn might help lower stress levels in managements teams of all levels. Companies like Aldi which have established themselves on the market scene and employ thousands of employees if they adopt modern technologies like internet facilities, POS, DBMS and JDA software and focus more on customer needs.</a:t>
            </a:r>
          </a:p>
        </p:txBody>
      </p:sp>
      <p:sp>
        <p:nvSpPr>
          <p:cNvPr id="4" name="Slide Number Placeholder 3"/>
          <p:cNvSpPr>
            <a:spLocks noGrp="1"/>
          </p:cNvSpPr>
          <p:nvPr>
            <p:ph type="sldNum" sz="quarter" idx="5"/>
          </p:nvPr>
        </p:nvSpPr>
        <p:spPr/>
        <p:txBody>
          <a:bodyPr/>
          <a:lstStyle/>
          <a:p>
            <a:fld id="{BCCFAFCB-D955-4DA5-BA7B-C3F9E99E7C1D}" type="slidenum">
              <a:rPr lang="en-GB" smtClean="0"/>
              <a:pPr/>
              <a:t>10</a:t>
            </a:fld>
            <a:endParaRPr lang="en-GB"/>
          </a:p>
        </p:txBody>
      </p:sp>
    </p:spTree>
    <p:extLst>
      <p:ext uri="{BB962C8B-B14F-4D97-AF65-F5344CB8AC3E}">
        <p14:creationId xmlns:p14="http://schemas.microsoft.com/office/powerpoint/2010/main" val="36938396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CCFAFCB-D955-4DA5-BA7B-C3F9E99E7C1D}" type="slidenum">
              <a:rPr lang="en-GB" smtClean="0"/>
              <a:pPr/>
              <a:t>11</a:t>
            </a:fld>
            <a:endParaRPr lang="en-GB"/>
          </a:p>
        </p:txBody>
      </p:sp>
    </p:spTree>
    <p:extLst>
      <p:ext uri="{BB962C8B-B14F-4D97-AF65-F5344CB8AC3E}">
        <p14:creationId xmlns:p14="http://schemas.microsoft.com/office/powerpoint/2010/main" val="45883642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tx2">
                  <a:lumMod val="5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97558CA8-88FE-4E66-848C-3123018B0AF1}" type="datetimeFigureOut">
              <a:rPr lang="en-GB" smtClean="0"/>
              <a:pPr/>
              <a:t>17/12/2019</a:t>
            </a:fld>
            <a:endParaRPr lang="en-GB"/>
          </a:p>
        </p:txBody>
      </p:sp>
      <p:sp>
        <p:nvSpPr>
          <p:cNvPr id="5" name="Footer Placeholder 4"/>
          <p:cNvSpPr>
            <a:spLocks noGrp="1"/>
          </p:cNvSpPr>
          <p:nvPr>
            <p:ph type="ftr" sz="quarter" idx="11"/>
          </p:nvPr>
        </p:nvSpPr>
        <p:spPr>
          <a:xfrm>
            <a:off x="1876424" y="5410201"/>
            <a:ext cx="5124886" cy="365125"/>
          </a:xfrm>
        </p:spPr>
        <p:txBody>
          <a:bodyPr/>
          <a:lstStyle/>
          <a:p>
            <a:endParaRPr lang="en-GB"/>
          </a:p>
        </p:txBody>
      </p:sp>
      <p:sp>
        <p:nvSpPr>
          <p:cNvPr id="6" name="Slide Number Placeholder 5"/>
          <p:cNvSpPr>
            <a:spLocks noGrp="1"/>
          </p:cNvSpPr>
          <p:nvPr>
            <p:ph type="sldNum" sz="quarter" idx="12"/>
          </p:nvPr>
        </p:nvSpPr>
        <p:spPr>
          <a:xfrm>
            <a:off x="9896911" y="5410199"/>
            <a:ext cx="771089" cy="365125"/>
          </a:xfrm>
        </p:spPr>
        <p:txBody>
          <a:bodyPr/>
          <a:lstStyle/>
          <a:p>
            <a:fld id="{924327F1-8CA8-41E1-8F1C-6F8B06D021FA}" type="slidenum">
              <a:rPr lang="en-GB" smtClean="0"/>
              <a:pPr/>
              <a:t>‹#›</a:t>
            </a:fld>
            <a:endParaRPr lang="en-GB"/>
          </a:p>
        </p:txBody>
      </p:sp>
    </p:spTree>
    <p:extLst>
      <p:ext uri="{BB962C8B-B14F-4D97-AF65-F5344CB8AC3E}">
        <p14:creationId xmlns:p14="http://schemas.microsoft.com/office/powerpoint/2010/main" val="2296026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558CA8-88FE-4E66-848C-3123018B0AF1}" type="datetimeFigureOut">
              <a:rPr lang="en-GB" smtClean="0"/>
              <a:pPr/>
              <a:t>17/12/2019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4327F1-8CA8-41E1-8F1C-6F8B06D021FA}" type="slidenum">
              <a:rPr lang="en-GB" smtClean="0"/>
              <a:pPr/>
              <a:t>‹#›</a:t>
            </a:fld>
            <a:endParaRPr lang="en-GB"/>
          </a:p>
        </p:txBody>
      </p:sp>
    </p:spTree>
    <p:extLst>
      <p:ext uri="{BB962C8B-B14F-4D97-AF65-F5344CB8AC3E}">
        <p14:creationId xmlns:p14="http://schemas.microsoft.com/office/powerpoint/2010/main" val="39186965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7558CA8-88FE-4E66-848C-3123018B0AF1}" type="datetimeFigureOut">
              <a:rPr lang="en-GB" smtClean="0"/>
              <a:pPr/>
              <a:t>17/12/2019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4327F1-8CA8-41E1-8F1C-6F8B06D021FA}" type="slidenum">
              <a:rPr lang="en-GB" smtClean="0"/>
              <a:pPr/>
              <a:t>‹#›</a:t>
            </a:fld>
            <a:endParaRPr lang="en-GB"/>
          </a:p>
        </p:txBody>
      </p:sp>
    </p:spTree>
    <p:extLst>
      <p:ext uri="{BB962C8B-B14F-4D97-AF65-F5344CB8AC3E}">
        <p14:creationId xmlns:p14="http://schemas.microsoft.com/office/powerpoint/2010/main" val="30121704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558CA8-88FE-4E66-848C-3123018B0AF1}" type="datetimeFigureOut">
              <a:rPr lang="en-GB" smtClean="0"/>
              <a:pPr/>
              <a:t>17/12/2019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4327F1-8CA8-41E1-8F1C-6F8B06D021FA}" type="slidenum">
              <a:rPr lang="en-GB" smtClean="0"/>
              <a:pPr/>
              <a:t>‹#›</a:t>
            </a:fld>
            <a:endParaRPr lang="en-GB"/>
          </a:p>
        </p:txBody>
      </p:sp>
    </p:spTree>
    <p:extLst>
      <p:ext uri="{BB962C8B-B14F-4D97-AF65-F5344CB8AC3E}">
        <p14:creationId xmlns:p14="http://schemas.microsoft.com/office/powerpoint/2010/main" val="33470027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558CA8-88FE-4E66-848C-3123018B0AF1}" type="datetimeFigureOut">
              <a:rPr lang="en-GB" smtClean="0"/>
              <a:pPr/>
              <a:t>17/12/2019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4327F1-8CA8-41E1-8F1C-6F8B06D021FA}" type="slidenum">
              <a:rPr lang="en-GB" smtClean="0"/>
              <a:pPr/>
              <a:t>‹#›</a:t>
            </a:fld>
            <a:endParaRPr lang="en-GB"/>
          </a:p>
        </p:txBody>
      </p:sp>
    </p:spTree>
    <p:extLst>
      <p:ext uri="{BB962C8B-B14F-4D97-AF65-F5344CB8AC3E}">
        <p14:creationId xmlns:p14="http://schemas.microsoft.com/office/powerpoint/2010/main" val="11697576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7558CA8-88FE-4E66-848C-3123018B0AF1}" type="datetimeFigureOut">
              <a:rPr lang="en-GB" smtClean="0"/>
              <a:pPr/>
              <a:t>17/12/2019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4327F1-8CA8-41E1-8F1C-6F8B06D021FA}" type="slidenum">
              <a:rPr lang="en-GB" smtClean="0"/>
              <a:pPr/>
              <a:t>‹#›</a:t>
            </a:fld>
            <a:endParaRPr lang="en-GB"/>
          </a:p>
        </p:txBody>
      </p:sp>
    </p:spTree>
    <p:extLst>
      <p:ext uri="{BB962C8B-B14F-4D97-AF65-F5344CB8AC3E}">
        <p14:creationId xmlns:p14="http://schemas.microsoft.com/office/powerpoint/2010/main" val="6640129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558CA8-88FE-4E66-848C-3123018B0AF1}" type="datetimeFigureOut">
              <a:rPr lang="en-GB" smtClean="0"/>
              <a:pPr/>
              <a:t>17/12/2019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4327F1-8CA8-41E1-8F1C-6F8B06D021FA}" type="slidenum">
              <a:rPr lang="en-GB" smtClean="0"/>
              <a:pPr/>
              <a:t>‹#›</a:t>
            </a:fld>
            <a:endParaRPr lang="en-GB"/>
          </a:p>
        </p:txBody>
      </p:sp>
    </p:spTree>
    <p:extLst>
      <p:ext uri="{BB962C8B-B14F-4D97-AF65-F5344CB8AC3E}">
        <p14:creationId xmlns:p14="http://schemas.microsoft.com/office/powerpoint/2010/main" val="26811928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7558CA8-88FE-4E66-848C-3123018B0AF1}" type="datetimeFigureOut">
              <a:rPr lang="en-GB" smtClean="0"/>
              <a:pPr/>
              <a:t>17/12/2019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4327F1-8CA8-41E1-8F1C-6F8B06D021FA}" type="slidenum">
              <a:rPr lang="en-GB" smtClean="0"/>
              <a:pPr/>
              <a:t>‹#›</a:t>
            </a:fld>
            <a:endParaRPr lang="en-GB"/>
          </a:p>
        </p:txBody>
      </p:sp>
    </p:spTree>
    <p:extLst>
      <p:ext uri="{BB962C8B-B14F-4D97-AF65-F5344CB8AC3E}">
        <p14:creationId xmlns:p14="http://schemas.microsoft.com/office/powerpoint/2010/main" val="28954256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7558CA8-88FE-4E66-848C-3123018B0AF1}" type="datetimeFigureOut">
              <a:rPr lang="en-GB" smtClean="0"/>
              <a:pPr/>
              <a:t>17/12/2019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4327F1-8CA8-41E1-8F1C-6F8B06D021FA}" type="slidenum">
              <a:rPr lang="en-GB" smtClean="0"/>
              <a:pPr/>
              <a:t>‹#›</a:t>
            </a:fld>
            <a:endParaRPr lang="en-GB"/>
          </a:p>
        </p:txBody>
      </p:sp>
    </p:spTree>
    <p:extLst>
      <p:ext uri="{BB962C8B-B14F-4D97-AF65-F5344CB8AC3E}">
        <p14:creationId xmlns:p14="http://schemas.microsoft.com/office/powerpoint/2010/main" val="8010304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7558CA8-88FE-4E66-848C-3123018B0AF1}" type="datetimeFigureOut">
              <a:rPr lang="en-GB" smtClean="0"/>
              <a:pPr/>
              <a:t>17/12/2019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4327F1-8CA8-41E1-8F1C-6F8B06D021FA}" type="slidenum">
              <a:rPr lang="en-GB" smtClean="0"/>
              <a:pPr/>
              <a:t>‹#›</a:t>
            </a:fld>
            <a:endParaRPr lang="en-GB"/>
          </a:p>
        </p:txBody>
      </p:sp>
    </p:spTree>
    <p:extLst>
      <p:ext uri="{BB962C8B-B14F-4D97-AF65-F5344CB8AC3E}">
        <p14:creationId xmlns:p14="http://schemas.microsoft.com/office/powerpoint/2010/main" val="29560372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7558CA8-88FE-4E66-848C-3123018B0AF1}" type="datetimeFigureOut">
              <a:rPr lang="en-GB" smtClean="0"/>
              <a:pPr/>
              <a:t>17/12/2019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4327F1-8CA8-41E1-8F1C-6F8B06D021FA}" type="slidenum">
              <a:rPr lang="en-GB" smtClean="0"/>
              <a:pPr/>
              <a:t>‹#›</a:t>
            </a:fld>
            <a:endParaRPr lang="en-GB"/>
          </a:p>
        </p:txBody>
      </p:sp>
    </p:spTree>
    <p:extLst>
      <p:ext uri="{BB962C8B-B14F-4D97-AF65-F5344CB8AC3E}">
        <p14:creationId xmlns:p14="http://schemas.microsoft.com/office/powerpoint/2010/main" val="39806284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7558CA8-88FE-4E66-848C-3123018B0AF1}" type="datetimeFigureOut">
              <a:rPr lang="en-GB" smtClean="0"/>
              <a:pPr/>
              <a:t>17/12/2019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4327F1-8CA8-41E1-8F1C-6F8B06D021FA}" type="slidenum">
              <a:rPr lang="en-GB" smtClean="0"/>
              <a:pPr/>
              <a:t>‹#›</a:t>
            </a:fld>
            <a:endParaRPr lang="en-GB"/>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9934788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7558CA8-88FE-4E66-848C-3123018B0AF1}" type="datetimeFigureOut">
              <a:rPr lang="en-GB" smtClean="0"/>
              <a:pPr/>
              <a:t>17/12/2019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4327F1-8CA8-41E1-8F1C-6F8B06D021FA}" type="slidenum">
              <a:rPr lang="en-GB" smtClean="0"/>
              <a:pPr/>
              <a:t>‹#›</a:t>
            </a:fld>
            <a:endParaRPr lang="en-GB"/>
          </a:p>
        </p:txBody>
      </p:sp>
    </p:spTree>
    <p:extLst>
      <p:ext uri="{BB962C8B-B14F-4D97-AF65-F5344CB8AC3E}">
        <p14:creationId xmlns:p14="http://schemas.microsoft.com/office/powerpoint/2010/main" val="31686582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97558CA8-88FE-4E66-848C-3123018B0AF1}" type="datetimeFigureOut">
              <a:rPr lang="en-GB" smtClean="0"/>
              <a:pPr/>
              <a:t>17/12/2019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4327F1-8CA8-41E1-8F1C-6F8B06D021FA}" type="slidenum">
              <a:rPr lang="en-GB" smtClean="0"/>
              <a:pPr/>
              <a:t>‹#›</a:t>
            </a:fld>
            <a:endParaRPr lang="en-GB"/>
          </a:p>
        </p:txBody>
      </p:sp>
    </p:spTree>
    <p:extLst>
      <p:ext uri="{BB962C8B-B14F-4D97-AF65-F5344CB8AC3E}">
        <p14:creationId xmlns:p14="http://schemas.microsoft.com/office/powerpoint/2010/main" val="5911642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97558CA8-88FE-4E66-848C-3123018B0AF1}" type="datetimeFigureOut">
              <a:rPr lang="en-GB" smtClean="0"/>
              <a:pPr/>
              <a:t>17/12/2019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4327F1-8CA8-41E1-8F1C-6F8B06D021FA}" type="slidenum">
              <a:rPr lang="en-GB" smtClean="0"/>
              <a:pPr/>
              <a:t>‹#›</a:t>
            </a:fld>
            <a:endParaRPr lang="en-GB"/>
          </a:p>
        </p:txBody>
      </p:sp>
    </p:spTree>
    <p:extLst>
      <p:ext uri="{BB962C8B-B14F-4D97-AF65-F5344CB8AC3E}">
        <p14:creationId xmlns:p14="http://schemas.microsoft.com/office/powerpoint/2010/main" val="4326870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558CA8-88FE-4E66-848C-3123018B0AF1}" type="datetimeFigureOut">
              <a:rPr lang="en-GB" smtClean="0"/>
              <a:pPr/>
              <a:t>17/12/2019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4327F1-8CA8-41E1-8F1C-6F8B06D021FA}" type="slidenum">
              <a:rPr lang="en-GB" smtClean="0"/>
              <a:pPr/>
              <a:t>‹#›</a:t>
            </a:fld>
            <a:endParaRPr lang="en-GB"/>
          </a:p>
        </p:txBody>
      </p:sp>
    </p:spTree>
    <p:extLst>
      <p:ext uri="{BB962C8B-B14F-4D97-AF65-F5344CB8AC3E}">
        <p14:creationId xmlns:p14="http://schemas.microsoft.com/office/powerpoint/2010/main" val="16070715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558CA8-88FE-4E66-848C-3123018B0AF1}" type="datetimeFigureOut">
              <a:rPr lang="en-GB" smtClean="0"/>
              <a:pPr/>
              <a:t>17/12/2019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4327F1-8CA8-41E1-8F1C-6F8B06D021FA}" type="slidenum">
              <a:rPr lang="en-GB" smtClean="0"/>
              <a:pPr/>
              <a:t>‹#›</a:t>
            </a:fld>
            <a:endParaRPr lang="en-GB"/>
          </a:p>
        </p:txBody>
      </p:sp>
    </p:spTree>
    <p:extLst>
      <p:ext uri="{BB962C8B-B14F-4D97-AF65-F5344CB8AC3E}">
        <p14:creationId xmlns:p14="http://schemas.microsoft.com/office/powerpoint/2010/main" val="8854904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a:gradFill flip="none" rotWithShape="1">
            <a:gsLst>
              <a:gs pos="0">
                <a:schemeClr val="tx2"/>
              </a:gs>
              <a:gs pos="100000">
                <a:schemeClr val="tx2">
                  <a:lumMod val="50000"/>
                </a:schemeClr>
              </a:gs>
            </a:gsLst>
            <a:lin ang="5400000" scaled="0"/>
            <a:tileRect/>
          </a:gradFill>
        </p:grpSpPr>
        <p:grpSp>
          <p:nvGrpSpPr>
            <p:cNvPr id="9" name="Group 8"/>
            <p:cNvGrpSpPr/>
            <p:nvPr/>
          </p:nvGrpSpPr>
          <p:grpSpPr>
            <a:xfrm>
              <a:off x="-14288" y="0"/>
              <a:ext cx="1220788" cy="6858001"/>
              <a:chOff x="-14288" y="0"/>
              <a:chExt cx="1220788" cy="6858001"/>
            </a:xfrm>
            <a:grp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p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7558CA8-88FE-4E66-848C-3123018B0AF1}" type="datetimeFigureOut">
              <a:rPr lang="en-GB" smtClean="0"/>
              <a:pPr/>
              <a:t>17/12/2019</a:t>
            </a:fld>
            <a:endParaRPr lang="en-GB"/>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24327F1-8CA8-41E1-8F1C-6F8B06D021FA}" type="slidenum">
              <a:rPr lang="en-GB" smtClean="0"/>
              <a:pPr/>
              <a:t>‹#›</a:t>
            </a:fld>
            <a:endParaRPr lang="en-GB"/>
          </a:p>
        </p:txBody>
      </p:sp>
    </p:spTree>
    <p:extLst>
      <p:ext uri="{BB962C8B-B14F-4D97-AF65-F5344CB8AC3E}">
        <p14:creationId xmlns:p14="http://schemas.microsoft.com/office/powerpoint/2010/main" val="783018957"/>
      </p:ext>
    </p:extLst>
  </p:cSld>
  <p:clrMap bg1="dk1" tx1="lt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jda.com/services/discovery-services"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B5EC55-7F79-4380-9892-418EFA698834}"/>
              </a:ext>
            </a:extLst>
          </p:cNvPr>
          <p:cNvSpPr>
            <a:spLocks noGrp="1"/>
          </p:cNvSpPr>
          <p:nvPr>
            <p:ph type="ctrTitle"/>
          </p:nvPr>
        </p:nvSpPr>
        <p:spPr>
          <a:xfrm>
            <a:off x="1546129" y="386367"/>
            <a:ext cx="10122794" cy="5074276"/>
          </a:xfrm>
        </p:spPr>
        <p:txBody>
          <a:bodyPr anchor="ctr">
            <a:normAutofit/>
          </a:bodyPr>
          <a:lstStyle/>
          <a:p>
            <a:pPr algn="ctr"/>
            <a:r>
              <a:rPr lang="en-US" dirty="0"/>
              <a:t>JDA SOFTWARE IMPLEMENTATION IN ALDI STORES LTD</a:t>
            </a:r>
            <a:br>
              <a:rPr lang="en-US" dirty="0"/>
            </a:br>
            <a:br>
              <a:rPr lang="en-US" dirty="0"/>
            </a:br>
            <a:r>
              <a:rPr lang="en-US" sz="2800" dirty="0"/>
              <a:t>Digital skills and research methods</a:t>
            </a:r>
            <a:br>
              <a:rPr lang="en-GB" sz="2800" dirty="0"/>
            </a:br>
            <a:endParaRPr lang="en-GB" sz="2800" dirty="0"/>
          </a:p>
        </p:txBody>
      </p:sp>
      <p:sp>
        <p:nvSpPr>
          <p:cNvPr id="3" name="Subtitle 2">
            <a:extLst>
              <a:ext uri="{FF2B5EF4-FFF2-40B4-BE49-F238E27FC236}">
                <a16:creationId xmlns:a16="http://schemas.microsoft.com/office/drawing/2014/main" id="{E3FB5FE1-CC3D-45E6-9A99-2815438354E2}"/>
              </a:ext>
            </a:extLst>
          </p:cNvPr>
          <p:cNvSpPr>
            <a:spLocks noGrp="1"/>
          </p:cNvSpPr>
          <p:nvPr>
            <p:ph type="subTitle" idx="1"/>
          </p:nvPr>
        </p:nvSpPr>
        <p:spPr>
          <a:xfrm>
            <a:off x="2288990" y="4271739"/>
            <a:ext cx="8637072" cy="2083985"/>
          </a:xfrm>
        </p:spPr>
        <p:txBody>
          <a:bodyPr>
            <a:normAutofit fontScale="92500" lnSpcReduction="20000"/>
          </a:bodyPr>
          <a:lstStyle/>
          <a:p>
            <a:r>
              <a:rPr lang="en-US" b="1" dirty="0">
                <a:solidFill>
                  <a:schemeClr val="tx1"/>
                </a:solidFill>
              </a:rPr>
              <a:t>By: </a:t>
            </a:r>
            <a:r>
              <a:rPr lang="en-US" b="1" dirty="0" err="1">
                <a:solidFill>
                  <a:schemeClr val="tx1"/>
                </a:solidFill>
              </a:rPr>
              <a:t>mariyka</a:t>
            </a:r>
            <a:r>
              <a:rPr lang="en-US" b="1" dirty="0">
                <a:solidFill>
                  <a:schemeClr val="tx1"/>
                </a:solidFill>
              </a:rPr>
              <a:t> </a:t>
            </a:r>
            <a:r>
              <a:rPr lang="en-US" b="1" dirty="0" err="1">
                <a:solidFill>
                  <a:schemeClr val="tx1"/>
                </a:solidFill>
              </a:rPr>
              <a:t>ferreira</a:t>
            </a:r>
            <a:r>
              <a:rPr lang="en-US" b="1" dirty="0">
                <a:solidFill>
                  <a:schemeClr val="tx1"/>
                </a:solidFill>
              </a:rPr>
              <a:t> , ID 1905501</a:t>
            </a:r>
          </a:p>
          <a:p>
            <a:r>
              <a:rPr lang="en-US" b="1" dirty="0" err="1">
                <a:solidFill>
                  <a:schemeClr val="tx1"/>
                </a:solidFill>
              </a:rPr>
              <a:t>Katya</a:t>
            </a:r>
            <a:r>
              <a:rPr lang="en-US" b="1" dirty="0">
                <a:solidFill>
                  <a:schemeClr val="tx1"/>
                </a:solidFill>
              </a:rPr>
              <a:t> </a:t>
            </a:r>
            <a:r>
              <a:rPr lang="en-US" b="1" dirty="0" err="1">
                <a:solidFill>
                  <a:schemeClr val="tx1"/>
                </a:solidFill>
              </a:rPr>
              <a:t>georgieva</a:t>
            </a:r>
            <a:r>
              <a:rPr lang="en-US" b="1" dirty="0">
                <a:solidFill>
                  <a:schemeClr val="tx1"/>
                </a:solidFill>
              </a:rPr>
              <a:t>, id 1906399</a:t>
            </a:r>
          </a:p>
          <a:p>
            <a:r>
              <a:rPr lang="en-US" b="1" dirty="0" err="1">
                <a:solidFill>
                  <a:schemeClr val="tx1"/>
                </a:solidFill>
              </a:rPr>
              <a:t>Kristiana</a:t>
            </a:r>
            <a:r>
              <a:rPr lang="en-US" b="1" dirty="0">
                <a:solidFill>
                  <a:schemeClr val="tx1"/>
                </a:solidFill>
              </a:rPr>
              <a:t> </a:t>
            </a:r>
            <a:r>
              <a:rPr lang="en-US" b="1" dirty="0" err="1">
                <a:solidFill>
                  <a:schemeClr val="tx1"/>
                </a:solidFill>
              </a:rPr>
              <a:t>alexandrova</a:t>
            </a:r>
            <a:r>
              <a:rPr lang="en-US" b="1" dirty="0">
                <a:solidFill>
                  <a:schemeClr val="tx1"/>
                </a:solidFill>
              </a:rPr>
              <a:t>, id 1909891</a:t>
            </a:r>
          </a:p>
          <a:p>
            <a:r>
              <a:rPr lang="en-US" b="1" dirty="0" err="1">
                <a:solidFill>
                  <a:schemeClr val="tx1"/>
                </a:solidFill>
              </a:rPr>
              <a:t>Hristina</a:t>
            </a:r>
            <a:r>
              <a:rPr lang="en-US" b="1" dirty="0">
                <a:solidFill>
                  <a:schemeClr val="tx1"/>
                </a:solidFill>
              </a:rPr>
              <a:t> </a:t>
            </a:r>
            <a:r>
              <a:rPr lang="en-US" b="1" dirty="0" err="1">
                <a:solidFill>
                  <a:schemeClr val="tx1"/>
                </a:solidFill>
              </a:rPr>
              <a:t>deninska</a:t>
            </a:r>
            <a:r>
              <a:rPr lang="en-US" b="1" dirty="0">
                <a:solidFill>
                  <a:schemeClr val="tx1"/>
                </a:solidFill>
              </a:rPr>
              <a:t>, id 1905508</a:t>
            </a:r>
          </a:p>
          <a:p>
            <a:r>
              <a:rPr lang="en-US" b="1" dirty="0">
                <a:solidFill>
                  <a:schemeClr val="tx1"/>
                </a:solidFill>
              </a:rPr>
              <a:t>Lecturer: Joy </a:t>
            </a:r>
            <a:r>
              <a:rPr lang="en-US" b="1" dirty="0" err="1">
                <a:solidFill>
                  <a:schemeClr val="tx1"/>
                </a:solidFill>
              </a:rPr>
              <a:t>Botu</a:t>
            </a:r>
            <a:endParaRPr lang="en-US" b="1" dirty="0">
              <a:solidFill>
                <a:schemeClr val="tx1"/>
              </a:solidFill>
            </a:endParaRPr>
          </a:p>
          <a:p>
            <a:endParaRPr lang="en-GB" dirty="0"/>
          </a:p>
        </p:txBody>
      </p:sp>
    </p:spTree>
    <p:extLst>
      <p:ext uri="{BB962C8B-B14F-4D97-AF65-F5344CB8AC3E}">
        <p14:creationId xmlns:p14="http://schemas.microsoft.com/office/powerpoint/2010/main" val="28984991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766A8A-50D1-4BA7-8A37-E1654420E161}"/>
              </a:ext>
            </a:extLst>
          </p:cNvPr>
          <p:cNvSpPr>
            <a:spLocks noGrp="1"/>
          </p:cNvSpPr>
          <p:nvPr>
            <p:ph type="title"/>
          </p:nvPr>
        </p:nvSpPr>
        <p:spPr/>
        <p:txBody>
          <a:bodyPr/>
          <a:lstStyle/>
          <a:p>
            <a:r>
              <a:rPr lang="en-GB" dirty="0"/>
              <a:t>Introduction</a:t>
            </a:r>
          </a:p>
        </p:txBody>
      </p:sp>
      <p:sp>
        <p:nvSpPr>
          <p:cNvPr id="3" name="Content Placeholder 2">
            <a:extLst>
              <a:ext uri="{FF2B5EF4-FFF2-40B4-BE49-F238E27FC236}">
                <a16:creationId xmlns:a16="http://schemas.microsoft.com/office/drawing/2014/main" id="{F250E016-C42A-47B6-B7C4-FE226EA92777}"/>
              </a:ext>
            </a:extLst>
          </p:cNvPr>
          <p:cNvSpPr>
            <a:spLocks noGrp="1"/>
          </p:cNvSpPr>
          <p:nvPr>
            <p:ph idx="1"/>
          </p:nvPr>
        </p:nvSpPr>
        <p:spPr>
          <a:xfrm>
            <a:off x="953037" y="1558344"/>
            <a:ext cx="10496281" cy="4681138"/>
          </a:xfrm>
        </p:spPr>
        <p:txBody>
          <a:bodyPr>
            <a:normAutofit fontScale="92500" lnSpcReduction="20000"/>
          </a:bodyPr>
          <a:lstStyle/>
          <a:p>
            <a:r>
              <a:rPr lang="en-US" dirty="0"/>
              <a:t>Technology at the workplace:</a:t>
            </a:r>
          </a:p>
          <a:p>
            <a:pPr>
              <a:buFont typeface="Wingdings" panose="05000000000000000000" pitchFamily="2" charset="2"/>
              <a:buChar char="v"/>
            </a:pPr>
            <a:r>
              <a:rPr lang="en-US" dirty="0"/>
              <a:t> includes Data sharing, data protection,</a:t>
            </a:r>
          </a:p>
          <a:p>
            <a:pPr>
              <a:buFont typeface="Wingdings" panose="05000000000000000000" pitchFamily="2" charset="2"/>
              <a:buChar char="v"/>
            </a:pPr>
            <a:r>
              <a:rPr lang="en-US" dirty="0"/>
              <a:t> communication within the workplace, </a:t>
            </a:r>
          </a:p>
          <a:p>
            <a:pPr>
              <a:buFont typeface="Wingdings" panose="05000000000000000000" pitchFamily="2" charset="2"/>
              <a:buChar char="v"/>
            </a:pPr>
            <a:r>
              <a:rPr lang="en-US" dirty="0"/>
              <a:t> quick decision making, and management (Zhu, 2019). </a:t>
            </a:r>
          </a:p>
          <a:p>
            <a:r>
              <a:rPr lang="en-US" dirty="0"/>
              <a:t>The JDA is providing </a:t>
            </a:r>
          </a:p>
          <a:p>
            <a:pPr>
              <a:buFont typeface="Wingdings" panose="05000000000000000000" pitchFamily="2" charset="2"/>
              <a:buChar char="v"/>
            </a:pPr>
            <a:r>
              <a:rPr lang="en-US" dirty="0"/>
              <a:t>supply chain management and service for manufacturing planning and retail planning,</a:t>
            </a:r>
          </a:p>
          <a:p>
            <a:pPr>
              <a:buFont typeface="Wingdings" panose="05000000000000000000" pitchFamily="2" charset="2"/>
              <a:buChar char="v"/>
            </a:pPr>
            <a:r>
              <a:rPr lang="en-US" dirty="0"/>
              <a:t> collaboration strategy.</a:t>
            </a:r>
          </a:p>
          <a:p>
            <a:r>
              <a:rPr lang="en-US" dirty="0"/>
              <a:t>JDA Software in ALDI is used for:</a:t>
            </a:r>
          </a:p>
          <a:p>
            <a:pPr>
              <a:buFont typeface="Wingdings" panose="05000000000000000000" pitchFamily="2" charset="2"/>
              <a:buChar char="v"/>
            </a:pPr>
            <a:r>
              <a:rPr lang="en-US" dirty="0"/>
              <a:t> the development of the supply chain management </a:t>
            </a:r>
          </a:p>
          <a:p>
            <a:pPr>
              <a:buFont typeface="Wingdings" panose="05000000000000000000" pitchFamily="2" charset="2"/>
              <a:buChar char="v"/>
            </a:pPr>
            <a:r>
              <a:rPr lang="en-US" dirty="0"/>
              <a:t> and movement of the raw and finished materials.</a:t>
            </a:r>
          </a:p>
        </p:txBody>
      </p:sp>
    </p:spTree>
    <p:extLst>
      <p:ext uri="{BB962C8B-B14F-4D97-AF65-F5344CB8AC3E}">
        <p14:creationId xmlns:p14="http://schemas.microsoft.com/office/powerpoint/2010/main" val="2486235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DE6357-A6FF-453D-9DB6-22169AD88E59}"/>
              </a:ext>
            </a:extLst>
          </p:cNvPr>
          <p:cNvSpPr>
            <a:spLocks noGrp="1"/>
          </p:cNvSpPr>
          <p:nvPr>
            <p:ph type="title"/>
          </p:nvPr>
        </p:nvSpPr>
        <p:spPr>
          <a:xfrm>
            <a:off x="1451579" y="483677"/>
            <a:ext cx="9603275" cy="1049235"/>
          </a:xfrm>
        </p:spPr>
        <p:txBody>
          <a:bodyPr>
            <a:normAutofit fontScale="90000"/>
          </a:bodyPr>
          <a:lstStyle/>
          <a:p>
            <a:r>
              <a:rPr lang="en-US" b="1" dirty="0"/>
              <a:t>Part 1: The challenges before the introduction of </a:t>
            </a:r>
            <a:r>
              <a:rPr lang="en-US" dirty="0"/>
              <a:t>JDA Software </a:t>
            </a:r>
            <a:r>
              <a:rPr lang="en-US" b="1" dirty="0"/>
              <a:t>in ALDI.</a:t>
            </a:r>
            <a:endParaRPr lang="en-GB" b="1" dirty="0"/>
          </a:p>
        </p:txBody>
      </p:sp>
      <p:sp>
        <p:nvSpPr>
          <p:cNvPr id="3" name="Content Placeholder 2">
            <a:extLst>
              <a:ext uri="{FF2B5EF4-FFF2-40B4-BE49-F238E27FC236}">
                <a16:creationId xmlns:a16="http://schemas.microsoft.com/office/drawing/2014/main" id="{3FA6D601-EA84-4C09-8892-18C9236642D1}"/>
              </a:ext>
            </a:extLst>
          </p:cNvPr>
          <p:cNvSpPr>
            <a:spLocks noGrp="1"/>
          </p:cNvSpPr>
          <p:nvPr>
            <p:ph idx="1"/>
          </p:nvPr>
        </p:nvSpPr>
        <p:spPr>
          <a:xfrm>
            <a:off x="695458" y="1532911"/>
            <a:ext cx="10831133" cy="4841412"/>
          </a:xfrm>
        </p:spPr>
        <p:txBody>
          <a:bodyPr>
            <a:normAutofit/>
          </a:bodyPr>
          <a:lstStyle/>
          <a:p>
            <a:r>
              <a:rPr lang="en-US" sz="2200" b="1" dirty="0"/>
              <a:t>Professional development:</a:t>
            </a:r>
            <a:r>
              <a:rPr lang="en-US" sz="2200" dirty="0"/>
              <a:t>  </a:t>
            </a:r>
          </a:p>
          <a:p>
            <a:pPr lvl="1">
              <a:buFont typeface="Wingdings" panose="05000000000000000000" pitchFamily="2" charset="2"/>
              <a:buChar char="v"/>
            </a:pPr>
            <a:r>
              <a:rPr lang="en-US" sz="2200" dirty="0"/>
              <a:t>requires advanced skills to be developed</a:t>
            </a:r>
          </a:p>
          <a:p>
            <a:pPr lvl="1">
              <a:buFont typeface="Wingdings" panose="05000000000000000000" pitchFamily="2" charset="2"/>
              <a:buChar char="v"/>
            </a:pPr>
            <a:r>
              <a:rPr lang="en-US" sz="2200" dirty="0"/>
              <a:t>To be friendly with technology. </a:t>
            </a:r>
          </a:p>
          <a:p>
            <a:endParaRPr lang="en-US" sz="2200" dirty="0"/>
          </a:p>
          <a:p>
            <a:r>
              <a:rPr lang="en-US" sz="2200" b="1" dirty="0"/>
              <a:t>Scheduling problems: </a:t>
            </a:r>
          </a:p>
          <a:p>
            <a:pPr lvl="1">
              <a:buFont typeface="Wingdings" panose="05000000000000000000" pitchFamily="2" charset="2"/>
              <a:buChar char="v"/>
            </a:pPr>
            <a:r>
              <a:rPr lang="en-US" sz="2200" dirty="0"/>
              <a:t> The barriers towards scheduling the implementation of JDA Software in supply chain management.</a:t>
            </a:r>
          </a:p>
          <a:p>
            <a:pPr lvl="1">
              <a:buFont typeface="Wingdings" panose="05000000000000000000" pitchFamily="2" charset="2"/>
              <a:buChar char="v"/>
            </a:pPr>
            <a:r>
              <a:rPr lang="en-US" sz="2200" dirty="0"/>
              <a:t>JDA Software handles the information about the stock and managing, scheduling process in the supply chain management with proper flow of the data. </a:t>
            </a:r>
          </a:p>
          <a:p>
            <a:endParaRPr lang="en-US" dirty="0"/>
          </a:p>
          <a:p>
            <a:endParaRPr lang="en-GB" dirty="0"/>
          </a:p>
          <a:p>
            <a:endParaRPr lang="en-US" dirty="0"/>
          </a:p>
        </p:txBody>
      </p:sp>
    </p:spTree>
    <p:extLst>
      <p:ext uri="{BB962C8B-B14F-4D97-AF65-F5344CB8AC3E}">
        <p14:creationId xmlns:p14="http://schemas.microsoft.com/office/powerpoint/2010/main" val="5525127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668A2-F13B-4723-BB60-DCC6FC403EB8}"/>
              </a:ext>
            </a:extLst>
          </p:cNvPr>
          <p:cNvSpPr>
            <a:spLocks noGrp="1"/>
          </p:cNvSpPr>
          <p:nvPr>
            <p:ph type="title"/>
          </p:nvPr>
        </p:nvSpPr>
        <p:spPr>
          <a:xfrm>
            <a:off x="1451578" y="342420"/>
            <a:ext cx="9603275" cy="1049235"/>
          </a:xfrm>
        </p:spPr>
        <p:txBody>
          <a:bodyPr>
            <a:normAutofit fontScale="90000"/>
          </a:bodyPr>
          <a:lstStyle/>
          <a:p>
            <a:r>
              <a:rPr lang="en-US" b="1" dirty="0"/>
              <a:t>Part 1: The challenges before the introduction of </a:t>
            </a:r>
            <a:r>
              <a:rPr lang="en-US" dirty="0"/>
              <a:t>JDA Software </a:t>
            </a:r>
            <a:r>
              <a:rPr lang="en-US" b="1" dirty="0"/>
              <a:t>in ALDI. </a:t>
            </a:r>
            <a:endParaRPr lang="en-GB" dirty="0"/>
          </a:p>
        </p:txBody>
      </p:sp>
      <p:sp>
        <p:nvSpPr>
          <p:cNvPr id="3" name="Content Placeholder 2">
            <a:extLst>
              <a:ext uri="{FF2B5EF4-FFF2-40B4-BE49-F238E27FC236}">
                <a16:creationId xmlns:a16="http://schemas.microsoft.com/office/drawing/2014/main" id="{BB1F87E1-4215-41EB-B034-1745474DB75C}"/>
              </a:ext>
            </a:extLst>
          </p:cNvPr>
          <p:cNvSpPr>
            <a:spLocks noGrp="1"/>
          </p:cNvSpPr>
          <p:nvPr>
            <p:ph idx="1"/>
          </p:nvPr>
        </p:nvSpPr>
        <p:spPr>
          <a:xfrm>
            <a:off x="1137148" y="1391655"/>
            <a:ext cx="9910264" cy="4399546"/>
          </a:xfrm>
        </p:spPr>
        <p:txBody>
          <a:bodyPr>
            <a:normAutofit/>
          </a:bodyPr>
          <a:lstStyle/>
          <a:p>
            <a:r>
              <a:rPr lang="en-US" sz="2200" b="1" dirty="0"/>
              <a:t>System and procedures: </a:t>
            </a:r>
          </a:p>
          <a:p>
            <a:pPr lvl="1">
              <a:buFont typeface="Wingdings" panose="05000000000000000000" pitchFamily="2" charset="2"/>
              <a:buChar char="v"/>
            </a:pPr>
            <a:r>
              <a:rPr lang="en-US" sz="2200" dirty="0"/>
              <a:t>The company has deal with the challenges for managing queuing system for the business and logistic management within the supply chain management before using JDA Software . </a:t>
            </a:r>
          </a:p>
          <a:p>
            <a:endParaRPr lang="en-US" sz="2200" dirty="0"/>
          </a:p>
          <a:p>
            <a:r>
              <a:rPr lang="en-US" sz="2200" b="1" dirty="0"/>
              <a:t>Data processing and monitoring:</a:t>
            </a:r>
            <a:r>
              <a:rPr lang="en-US" sz="2200" dirty="0"/>
              <a:t> </a:t>
            </a:r>
          </a:p>
          <a:p>
            <a:pPr lvl="1">
              <a:buFont typeface="Wingdings" panose="05000000000000000000" pitchFamily="2" charset="2"/>
              <a:buChar char="v"/>
            </a:pPr>
            <a:r>
              <a:rPr lang="en-US" sz="2200" dirty="0"/>
              <a:t>Aldi faces the challenges regarding retail planning and resource planning for the production and operation. </a:t>
            </a:r>
            <a:endParaRPr lang="en-GB" sz="2200" dirty="0"/>
          </a:p>
          <a:p>
            <a:endParaRPr lang="en-GB" dirty="0"/>
          </a:p>
        </p:txBody>
      </p:sp>
    </p:spTree>
    <p:extLst>
      <p:ext uri="{BB962C8B-B14F-4D97-AF65-F5344CB8AC3E}">
        <p14:creationId xmlns:p14="http://schemas.microsoft.com/office/powerpoint/2010/main" val="42682447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766A8A-50D1-4BA7-8A37-E1654420E161}"/>
              </a:ext>
            </a:extLst>
          </p:cNvPr>
          <p:cNvSpPr>
            <a:spLocks noGrp="1"/>
          </p:cNvSpPr>
          <p:nvPr>
            <p:ph type="title"/>
          </p:nvPr>
        </p:nvSpPr>
        <p:spPr/>
        <p:txBody>
          <a:bodyPr/>
          <a:lstStyle/>
          <a:p>
            <a:r>
              <a:rPr lang="en-GB" dirty="0"/>
              <a:t>Part 2: JDA Software Functions</a:t>
            </a:r>
          </a:p>
        </p:txBody>
      </p:sp>
      <p:sp>
        <p:nvSpPr>
          <p:cNvPr id="3" name="Content Placeholder 2">
            <a:extLst>
              <a:ext uri="{FF2B5EF4-FFF2-40B4-BE49-F238E27FC236}">
                <a16:creationId xmlns:a16="http://schemas.microsoft.com/office/drawing/2014/main" id="{F250E016-C42A-47B6-B7C4-FE226EA92777}"/>
              </a:ext>
            </a:extLst>
          </p:cNvPr>
          <p:cNvSpPr>
            <a:spLocks noGrp="1"/>
          </p:cNvSpPr>
          <p:nvPr>
            <p:ph idx="1"/>
          </p:nvPr>
        </p:nvSpPr>
        <p:spPr>
          <a:xfrm>
            <a:off x="1451579" y="2015732"/>
            <a:ext cx="9876063" cy="4449462"/>
          </a:xfrm>
        </p:spPr>
        <p:txBody>
          <a:bodyPr>
            <a:normAutofit/>
          </a:bodyPr>
          <a:lstStyle/>
          <a:p>
            <a:r>
              <a:rPr lang="en-US" sz="2200" dirty="0"/>
              <a:t>Uses AI to construct forecasts from real-time data.</a:t>
            </a:r>
          </a:p>
          <a:p>
            <a:r>
              <a:rPr lang="en-US" sz="2200" dirty="0"/>
              <a:t>Helps in:</a:t>
            </a:r>
          </a:p>
          <a:p>
            <a:pPr lvl="1">
              <a:buFont typeface="Wingdings" panose="05000000000000000000" pitchFamily="2" charset="2"/>
              <a:buChar char="v"/>
            </a:pPr>
            <a:r>
              <a:rPr lang="en-US" sz="2200" dirty="0"/>
              <a:t>Assortment and Inventory organization</a:t>
            </a:r>
          </a:p>
          <a:p>
            <a:pPr lvl="1">
              <a:buFont typeface="Wingdings" panose="05000000000000000000" pitchFamily="2" charset="2"/>
              <a:buChar char="v"/>
            </a:pPr>
            <a:r>
              <a:rPr lang="en-US" sz="2200" dirty="0"/>
              <a:t>Channel clustering</a:t>
            </a:r>
          </a:p>
          <a:p>
            <a:pPr lvl="1">
              <a:buFont typeface="Wingdings" panose="05000000000000000000" pitchFamily="2" charset="2"/>
              <a:buChar char="v"/>
            </a:pPr>
            <a:r>
              <a:rPr lang="en-US" sz="2200" dirty="0"/>
              <a:t>Floor, space, supply, demand and sales and operations planning</a:t>
            </a:r>
          </a:p>
          <a:p>
            <a:pPr lvl="1">
              <a:buFont typeface="Wingdings" panose="05000000000000000000" pitchFamily="2" charset="2"/>
              <a:buChar char="v"/>
            </a:pPr>
            <a:r>
              <a:rPr lang="en-US" sz="2200" dirty="0"/>
              <a:t>Warehouse and distribution management</a:t>
            </a:r>
          </a:p>
          <a:p>
            <a:pPr lvl="1">
              <a:buFont typeface="Wingdings" panose="05000000000000000000" pitchFamily="2" charset="2"/>
              <a:buChar char="v"/>
            </a:pPr>
            <a:r>
              <a:rPr lang="en-US" sz="2200" dirty="0"/>
              <a:t>Labor and workforce management</a:t>
            </a:r>
          </a:p>
          <a:p>
            <a:pPr lvl="1">
              <a:buFont typeface="Wingdings" panose="05000000000000000000" pitchFamily="2" charset="2"/>
              <a:buChar char="v"/>
            </a:pPr>
            <a:r>
              <a:rPr lang="en-US" sz="2200" dirty="0"/>
              <a:t>Pricings and assortment</a:t>
            </a:r>
          </a:p>
          <a:p>
            <a:pPr lvl="1"/>
            <a:endParaRPr lang="en-US" dirty="0"/>
          </a:p>
          <a:p>
            <a:pPr lvl="1"/>
            <a:endParaRPr lang="en-US" dirty="0"/>
          </a:p>
          <a:p>
            <a:pPr lvl="1"/>
            <a:endParaRPr lang="en-US" dirty="0"/>
          </a:p>
        </p:txBody>
      </p:sp>
    </p:spTree>
    <p:extLst>
      <p:ext uri="{BB962C8B-B14F-4D97-AF65-F5344CB8AC3E}">
        <p14:creationId xmlns:p14="http://schemas.microsoft.com/office/powerpoint/2010/main" val="13128354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8C3788-F3F9-48AC-841E-A13EDD483520}"/>
              </a:ext>
            </a:extLst>
          </p:cNvPr>
          <p:cNvSpPr>
            <a:spLocks noGrp="1"/>
          </p:cNvSpPr>
          <p:nvPr>
            <p:ph type="title"/>
          </p:nvPr>
        </p:nvSpPr>
        <p:spPr/>
        <p:txBody>
          <a:bodyPr>
            <a:normAutofit fontScale="90000"/>
          </a:bodyPr>
          <a:lstStyle/>
          <a:p>
            <a:r>
              <a:rPr lang="en-US" b="1" dirty="0"/>
              <a:t>Part 3: Insights of </a:t>
            </a:r>
            <a:r>
              <a:rPr lang="en-US" dirty="0"/>
              <a:t>JDA Software </a:t>
            </a:r>
            <a:r>
              <a:rPr lang="en-US" b="1" dirty="0"/>
              <a:t>introduced in ALDI.</a:t>
            </a:r>
            <a:br>
              <a:rPr lang="en-GB" b="1" dirty="0"/>
            </a:br>
            <a:endParaRPr lang="en-GB" dirty="0"/>
          </a:p>
        </p:txBody>
      </p:sp>
      <p:sp>
        <p:nvSpPr>
          <p:cNvPr id="3" name="Content Placeholder 2">
            <a:extLst>
              <a:ext uri="{FF2B5EF4-FFF2-40B4-BE49-F238E27FC236}">
                <a16:creationId xmlns:a16="http://schemas.microsoft.com/office/drawing/2014/main" id="{00B0E7FF-8DE5-4E5F-8CFC-CD66B5A63645}"/>
              </a:ext>
            </a:extLst>
          </p:cNvPr>
          <p:cNvSpPr>
            <a:spLocks noGrp="1"/>
          </p:cNvSpPr>
          <p:nvPr>
            <p:ph idx="1"/>
          </p:nvPr>
        </p:nvSpPr>
        <p:spPr/>
        <p:txBody>
          <a:bodyPr>
            <a:normAutofit/>
          </a:bodyPr>
          <a:lstStyle/>
          <a:p>
            <a:r>
              <a:rPr lang="en-US" sz="2200" b="1" dirty="0"/>
              <a:t>Retailing planning </a:t>
            </a:r>
            <a:endParaRPr lang="en-GB" sz="2200" dirty="0"/>
          </a:p>
          <a:p>
            <a:pPr lvl="1">
              <a:buFont typeface="Wingdings" panose="05000000000000000000" pitchFamily="2" charset="2"/>
              <a:buChar char="v"/>
            </a:pPr>
            <a:r>
              <a:rPr lang="en-US" sz="2200" dirty="0"/>
              <a:t>The implementation of the JDA Software helps in analyzing the data in an expert way.  </a:t>
            </a:r>
          </a:p>
          <a:p>
            <a:pPr marL="457200" lvl="1" indent="0">
              <a:buNone/>
            </a:pPr>
            <a:endParaRPr lang="en-US" sz="2200" dirty="0"/>
          </a:p>
          <a:p>
            <a:r>
              <a:rPr lang="en-US" sz="2200" b="1" dirty="0"/>
              <a:t>Perspective analytics</a:t>
            </a:r>
            <a:r>
              <a:rPr lang="en-US" sz="2200" dirty="0"/>
              <a:t>: </a:t>
            </a:r>
            <a:endParaRPr lang="en-GB" sz="2200" dirty="0"/>
          </a:p>
          <a:p>
            <a:pPr lvl="1">
              <a:buFont typeface="Wingdings" panose="05000000000000000000" pitchFamily="2" charset="2"/>
              <a:buChar char="v"/>
            </a:pPr>
            <a:r>
              <a:rPr lang="en-US" sz="2200" dirty="0"/>
              <a:t>has encouraged Aldi to resolve  problems on a strong base of information. </a:t>
            </a:r>
          </a:p>
          <a:p>
            <a:endParaRPr lang="en-GB" dirty="0"/>
          </a:p>
        </p:txBody>
      </p:sp>
    </p:spTree>
    <p:extLst>
      <p:ext uri="{BB962C8B-B14F-4D97-AF65-F5344CB8AC3E}">
        <p14:creationId xmlns:p14="http://schemas.microsoft.com/office/powerpoint/2010/main" val="29049141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8D9B35-C0D2-4C04-A7EB-D6F8F7741104}"/>
              </a:ext>
            </a:extLst>
          </p:cNvPr>
          <p:cNvSpPr>
            <a:spLocks noGrp="1"/>
          </p:cNvSpPr>
          <p:nvPr>
            <p:ph type="title"/>
          </p:nvPr>
        </p:nvSpPr>
        <p:spPr/>
        <p:txBody>
          <a:bodyPr>
            <a:normAutofit fontScale="90000"/>
          </a:bodyPr>
          <a:lstStyle/>
          <a:p>
            <a:r>
              <a:rPr lang="en-US" b="1" dirty="0"/>
              <a:t>Part 3: Insights of </a:t>
            </a:r>
            <a:r>
              <a:rPr lang="en-US" dirty="0"/>
              <a:t>JDA Software </a:t>
            </a:r>
            <a:r>
              <a:rPr lang="en-US" b="1" dirty="0"/>
              <a:t>introduced in ALDI. </a:t>
            </a:r>
            <a:br>
              <a:rPr lang="en-GB" b="1" dirty="0"/>
            </a:br>
            <a:endParaRPr lang="en-GB" dirty="0"/>
          </a:p>
        </p:txBody>
      </p:sp>
      <p:sp>
        <p:nvSpPr>
          <p:cNvPr id="3" name="Content Placeholder 2">
            <a:extLst>
              <a:ext uri="{FF2B5EF4-FFF2-40B4-BE49-F238E27FC236}">
                <a16:creationId xmlns:a16="http://schemas.microsoft.com/office/drawing/2014/main" id="{C47D397F-5C9D-40A3-A370-6DB7FB687D44}"/>
              </a:ext>
            </a:extLst>
          </p:cNvPr>
          <p:cNvSpPr>
            <a:spLocks noGrp="1"/>
          </p:cNvSpPr>
          <p:nvPr>
            <p:ph idx="1"/>
          </p:nvPr>
        </p:nvSpPr>
        <p:spPr>
          <a:xfrm>
            <a:off x="1451579" y="2015732"/>
            <a:ext cx="9603275" cy="4320674"/>
          </a:xfrm>
        </p:spPr>
        <p:txBody>
          <a:bodyPr>
            <a:normAutofit/>
          </a:bodyPr>
          <a:lstStyle/>
          <a:p>
            <a:r>
              <a:rPr lang="en-US" sz="2200" b="1" dirty="0"/>
              <a:t>Advanced Social Selling:</a:t>
            </a:r>
          </a:p>
          <a:p>
            <a:pPr lvl="1">
              <a:buFont typeface="Wingdings" panose="05000000000000000000" pitchFamily="2" charset="2"/>
              <a:buChar char="v"/>
            </a:pPr>
            <a:r>
              <a:rPr lang="en-US" sz="2200" dirty="0"/>
              <a:t>queuing system and scheduling with logistic management with the help of JDA.</a:t>
            </a:r>
          </a:p>
          <a:p>
            <a:pPr marL="457200" lvl="1" indent="0">
              <a:buNone/>
            </a:pPr>
            <a:endParaRPr lang="en-US" sz="2200" dirty="0"/>
          </a:p>
          <a:p>
            <a:r>
              <a:rPr lang="en-US" sz="2200" b="1" dirty="0"/>
              <a:t>Supply chain management: </a:t>
            </a:r>
            <a:r>
              <a:rPr lang="en-US" sz="2200" dirty="0"/>
              <a:t>	 </a:t>
            </a:r>
          </a:p>
          <a:p>
            <a:pPr lvl="1">
              <a:buFont typeface="Wingdings" panose="05000000000000000000" pitchFamily="2" charset="2"/>
              <a:buChar char="v"/>
            </a:pPr>
            <a:r>
              <a:rPr lang="en-US" sz="2200" dirty="0"/>
              <a:t>supply chain management while managing flow of the data for the inventory handling the queuing system for the customer journey map. </a:t>
            </a:r>
            <a:endParaRPr lang="en-GB" sz="2200" dirty="0"/>
          </a:p>
          <a:p>
            <a:endParaRPr lang="en-GB" dirty="0"/>
          </a:p>
        </p:txBody>
      </p:sp>
    </p:spTree>
    <p:extLst>
      <p:ext uri="{BB962C8B-B14F-4D97-AF65-F5344CB8AC3E}">
        <p14:creationId xmlns:p14="http://schemas.microsoft.com/office/powerpoint/2010/main" val="26294455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58AB63-D1F8-4C13-9F04-1F4310A0CD42}"/>
              </a:ext>
            </a:extLst>
          </p:cNvPr>
          <p:cNvSpPr>
            <a:spLocks noGrp="1"/>
          </p:cNvSpPr>
          <p:nvPr>
            <p:ph type="title"/>
          </p:nvPr>
        </p:nvSpPr>
        <p:spPr/>
        <p:txBody>
          <a:bodyPr>
            <a:normAutofit/>
          </a:bodyPr>
          <a:lstStyle/>
          <a:p>
            <a:r>
              <a:rPr lang="en-US" b="1" dirty="0"/>
              <a:t>Part 4: The impact of </a:t>
            </a:r>
            <a:r>
              <a:rPr lang="en-US" dirty="0"/>
              <a:t>JDA Software </a:t>
            </a:r>
            <a:r>
              <a:rPr lang="en-US" b="1" dirty="0"/>
              <a:t>in Aldi.</a:t>
            </a:r>
            <a:br>
              <a:rPr lang="en-GB" b="1" dirty="0"/>
            </a:br>
            <a:endParaRPr lang="en-GB" dirty="0"/>
          </a:p>
        </p:txBody>
      </p:sp>
      <p:sp>
        <p:nvSpPr>
          <p:cNvPr id="3" name="Content Placeholder 2">
            <a:extLst>
              <a:ext uri="{FF2B5EF4-FFF2-40B4-BE49-F238E27FC236}">
                <a16:creationId xmlns:a16="http://schemas.microsoft.com/office/drawing/2014/main" id="{C1644638-81AF-4BB2-A61C-EDBB2AAE7180}"/>
              </a:ext>
            </a:extLst>
          </p:cNvPr>
          <p:cNvSpPr>
            <a:spLocks noGrp="1"/>
          </p:cNvSpPr>
          <p:nvPr>
            <p:ph idx="1"/>
          </p:nvPr>
        </p:nvSpPr>
        <p:spPr>
          <a:xfrm>
            <a:off x="1141412" y="2249486"/>
            <a:ext cx="10307906" cy="4246563"/>
          </a:xfrm>
        </p:spPr>
        <p:txBody>
          <a:bodyPr/>
          <a:lstStyle/>
          <a:p>
            <a:r>
              <a:rPr lang="en-US" sz="2200" b="1" dirty="0"/>
              <a:t>External- </a:t>
            </a:r>
          </a:p>
          <a:p>
            <a:pPr lvl="1">
              <a:buFont typeface="Wingdings" panose="05000000000000000000" pitchFamily="2" charset="2"/>
              <a:buChar char="v"/>
            </a:pPr>
            <a:r>
              <a:rPr lang="en-US" sz="2200" b="1" dirty="0"/>
              <a:t>performance and scheduling to impact on customer satisfaction </a:t>
            </a:r>
          </a:p>
          <a:p>
            <a:pPr lvl="1">
              <a:buFont typeface="Wingdings" panose="05000000000000000000" pitchFamily="2" charset="2"/>
              <a:buChar char="v"/>
            </a:pPr>
            <a:r>
              <a:rPr lang="en-US" sz="2200" b="1" dirty="0"/>
              <a:t> loyalty and goods and services prices.</a:t>
            </a:r>
          </a:p>
          <a:p>
            <a:r>
              <a:rPr lang="en-US" sz="2200" b="1" dirty="0"/>
              <a:t>Internal-</a:t>
            </a:r>
            <a:endParaRPr lang="en-GB" sz="2200" dirty="0"/>
          </a:p>
          <a:p>
            <a:pPr lvl="1">
              <a:buFont typeface="Wingdings" panose="05000000000000000000" pitchFamily="2" charset="2"/>
              <a:buChar char="v"/>
            </a:pPr>
            <a:r>
              <a:rPr lang="en-US" sz="2200" dirty="0"/>
              <a:t>to manage their retail planning, resource planning and organizing,</a:t>
            </a:r>
          </a:p>
          <a:p>
            <a:pPr lvl="1">
              <a:buFont typeface="Wingdings" panose="05000000000000000000" pitchFamily="2" charset="2"/>
              <a:buChar char="v"/>
            </a:pPr>
            <a:r>
              <a:rPr lang="en-US" sz="2200" dirty="0"/>
              <a:t> monitoring and evaluating the performance </a:t>
            </a:r>
          </a:p>
          <a:p>
            <a:pPr lvl="1">
              <a:buFont typeface="Wingdings" panose="05000000000000000000" pitchFamily="2" charset="2"/>
              <a:buChar char="v"/>
            </a:pPr>
            <a:r>
              <a:rPr lang="en-US" sz="2200" dirty="0"/>
              <a:t>collaboration and profitability by reducing costs.</a:t>
            </a:r>
          </a:p>
          <a:p>
            <a:pPr lvl="1"/>
            <a:endParaRPr lang="en-GB" dirty="0"/>
          </a:p>
        </p:txBody>
      </p:sp>
    </p:spTree>
    <p:extLst>
      <p:ext uri="{BB962C8B-B14F-4D97-AF65-F5344CB8AC3E}">
        <p14:creationId xmlns:p14="http://schemas.microsoft.com/office/powerpoint/2010/main" val="2706355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586160-285F-4A97-9290-D8093A234128}"/>
              </a:ext>
            </a:extLst>
          </p:cNvPr>
          <p:cNvSpPr>
            <a:spLocks noGrp="1"/>
          </p:cNvSpPr>
          <p:nvPr>
            <p:ph type="title"/>
          </p:nvPr>
        </p:nvSpPr>
        <p:spPr/>
        <p:txBody>
          <a:bodyPr/>
          <a:lstStyle/>
          <a:p>
            <a:r>
              <a:rPr lang="en-US" dirty="0"/>
              <a:t>Part 5: Evaluation of the JDA and the IT sector in the operation of ALDI. </a:t>
            </a:r>
            <a:endParaRPr lang="en-GB" dirty="0"/>
          </a:p>
        </p:txBody>
      </p:sp>
      <p:sp>
        <p:nvSpPr>
          <p:cNvPr id="3" name="Content Placeholder 2">
            <a:extLst>
              <a:ext uri="{FF2B5EF4-FFF2-40B4-BE49-F238E27FC236}">
                <a16:creationId xmlns:a16="http://schemas.microsoft.com/office/drawing/2014/main" id="{22C58C70-A699-4372-B3A4-5EEB3B2EA43D}"/>
              </a:ext>
            </a:extLst>
          </p:cNvPr>
          <p:cNvSpPr>
            <a:spLocks noGrp="1"/>
          </p:cNvSpPr>
          <p:nvPr>
            <p:ph idx="1"/>
          </p:nvPr>
        </p:nvSpPr>
        <p:spPr>
          <a:xfrm>
            <a:off x="1141412" y="1931832"/>
            <a:ext cx="10410937" cy="4307650"/>
          </a:xfrm>
        </p:spPr>
        <p:txBody>
          <a:bodyPr>
            <a:normAutofit/>
          </a:bodyPr>
          <a:lstStyle/>
          <a:p>
            <a:r>
              <a:rPr lang="en-US" sz="2200" dirty="0"/>
              <a:t>vital resource in contemporary society. </a:t>
            </a:r>
          </a:p>
          <a:p>
            <a:r>
              <a:rPr lang="en-US" sz="2200" dirty="0"/>
              <a:t>positive changes in ALDI store and the market. </a:t>
            </a:r>
          </a:p>
          <a:p>
            <a:r>
              <a:rPr lang="en-US" sz="2200" dirty="0"/>
              <a:t>Time-saving deals, money on the app, digitalized promotion,</a:t>
            </a:r>
          </a:p>
          <a:p>
            <a:r>
              <a:rPr lang="en-US" sz="2200" dirty="0"/>
              <a:t> understanding customers' insights. </a:t>
            </a:r>
          </a:p>
          <a:p>
            <a:r>
              <a:rPr lang="en-US" sz="2200" dirty="0"/>
              <a:t>ALDI designs their retail store and online website specially customized according to the customer needs with JDA</a:t>
            </a:r>
          </a:p>
          <a:p>
            <a:endParaRPr lang="en-GB" dirty="0"/>
          </a:p>
        </p:txBody>
      </p:sp>
    </p:spTree>
    <p:extLst>
      <p:ext uri="{BB962C8B-B14F-4D97-AF65-F5344CB8AC3E}">
        <p14:creationId xmlns:p14="http://schemas.microsoft.com/office/powerpoint/2010/main" val="13165651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F157EA-553B-4692-BAC8-DA024CD82E9B}"/>
              </a:ext>
            </a:extLst>
          </p:cNvPr>
          <p:cNvSpPr>
            <a:spLocks noGrp="1"/>
          </p:cNvSpPr>
          <p:nvPr>
            <p:ph type="title"/>
          </p:nvPr>
        </p:nvSpPr>
        <p:spPr/>
        <p:txBody>
          <a:bodyPr/>
          <a:lstStyle/>
          <a:p>
            <a:r>
              <a:rPr lang="en-GB" dirty="0"/>
              <a:t>Conclusion</a:t>
            </a:r>
          </a:p>
        </p:txBody>
      </p:sp>
      <p:sp>
        <p:nvSpPr>
          <p:cNvPr id="3" name="Content Placeholder 2">
            <a:extLst>
              <a:ext uri="{FF2B5EF4-FFF2-40B4-BE49-F238E27FC236}">
                <a16:creationId xmlns:a16="http://schemas.microsoft.com/office/drawing/2014/main" id="{3FCF368C-9337-4CFE-B3BE-3275FB2DE5B0}"/>
              </a:ext>
            </a:extLst>
          </p:cNvPr>
          <p:cNvSpPr>
            <a:spLocks noGrp="1"/>
          </p:cNvSpPr>
          <p:nvPr>
            <p:ph idx="1"/>
          </p:nvPr>
        </p:nvSpPr>
        <p:spPr>
          <a:xfrm>
            <a:off x="1141412" y="2249486"/>
            <a:ext cx="9905999" cy="3880857"/>
          </a:xfrm>
        </p:spPr>
        <p:txBody>
          <a:bodyPr>
            <a:normAutofit/>
          </a:bodyPr>
          <a:lstStyle/>
          <a:p>
            <a:r>
              <a:rPr lang="en-US" dirty="0"/>
              <a:t>The huge business with hundreds of employees becomes profitable adopting internet facilities, POS software, and DBMS software and JDA Software .</a:t>
            </a:r>
          </a:p>
          <a:p>
            <a:pPr marL="0" indent="0">
              <a:buNone/>
            </a:pPr>
            <a:endParaRPr lang="en-US" dirty="0"/>
          </a:p>
          <a:p>
            <a:r>
              <a:rPr lang="en-US" dirty="0"/>
              <a:t>JDA Software is changing the present situation in ALDI and makes the business flourish by time.  </a:t>
            </a:r>
            <a:endParaRPr lang="en-GB" dirty="0"/>
          </a:p>
          <a:p>
            <a:endParaRPr lang="en-GB" dirty="0"/>
          </a:p>
        </p:txBody>
      </p:sp>
    </p:spTree>
    <p:extLst>
      <p:ext uri="{BB962C8B-B14F-4D97-AF65-F5344CB8AC3E}">
        <p14:creationId xmlns:p14="http://schemas.microsoft.com/office/powerpoint/2010/main" val="20368059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061883-2933-42A4-8F50-9E9227CCE514}"/>
              </a:ext>
            </a:extLst>
          </p:cNvPr>
          <p:cNvSpPr>
            <a:spLocks noGrp="1"/>
          </p:cNvSpPr>
          <p:nvPr>
            <p:ph type="title"/>
          </p:nvPr>
        </p:nvSpPr>
        <p:spPr/>
        <p:txBody>
          <a:bodyPr/>
          <a:lstStyle/>
          <a:p>
            <a:r>
              <a:rPr lang="en-GB" dirty="0"/>
              <a:t>Reference</a:t>
            </a:r>
          </a:p>
        </p:txBody>
      </p:sp>
      <p:sp>
        <p:nvSpPr>
          <p:cNvPr id="3" name="Content Placeholder 2">
            <a:extLst>
              <a:ext uri="{FF2B5EF4-FFF2-40B4-BE49-F238E27FC236}">
                <a16:creationId xmlns:a16="http://schemas.microsoft.com/office/drawing/2014/main" id="{9F02E88B-80BF-4C53-8D7B-09DDA5639B81}"/>
              </a:ext>
            </a:extLst>
          </p:cNvPr>
          <p:cNvSpPr>
            <a:spLocks noGrp="1"/>
          </p:cNvSpPr>
          <p:nvPr>
            <p:ph idx="1"/>
          </p:nvPr>
        </p:nvSpPr>
        <p:spPr>
          <a:xfrm>
            <a:off x="746975" y="1532586"/>
            <a:ext cx="10307879" cy="5112913"/>
          </a:xfrm>
        </p:spPr>
        <p:txBody>
          <a:bodyPr>
            <a:noAutofit/>
          </a:bodyPr>
          <a:lstStyle/>
          <a:p>
            <a:r>
              <a:rPr lang="en-US" sz="2000" dirty="0"/>
              <a:t>Aldi.com. (2019). </a:t>
            </a:r>
            <a:r>
              <a:rPr lang="en-GB" sz="2000" dirty="0"/>
              <a:t>Welcome to ALDI. [online] Available at: https://aldi.com/ [Accessed 12 Nov. 2019].</a:t>
            </a:r>
          </a:p>
          <a:p>
            <a:r>
              <a:rPr lang="en-US" sz="2000" dirty="0"/>
              <a:t>Coughlan, S. and Breslin, J.G., (2013). The application of modern PDA technology for effective handheld solutions in the retail industry. In </a:t>
            </a:r>
            <a:r>
              <a:rPr lang="en-GB" sz="2000" dirty="0"/>
              <a:t>IEEE International Conference on Industrial Technology, 2013 (Vol. 1, pp. 411-415). IEEE.</a:t>
            </a:r>
          </a:p>
          <a:p>
            <a:r>
              <a:rPr lang="en-GB" sz="2000" dirty="0"/>
              <a:t>JDA.com. (2019). [online] </a:t>
            </a:r>
            <a:r>
              <a:rPr lang="en-US" sz="2000" dirty="0">
                <a:hlinkClick r:id="rId3"/>
              </a:rPr>
              <a:t>https://jda.com/services/discovery-services</a:t>
            </a:r>
            <a:r>
              <a:rPr lang="en-US" sz="2000" dirty="0"/>
              <a:t> [Accessed 12 Nov. 2019]</a:t>
            </a:r>
            <a:endParaRPr lang="en-GB" sz="2000" dirty="0"/>
          </a:p>
          <a:p>
            <a:r>
              <a:rPr lang="en-US" sz="2000" dirty="0"/>
              <a:t>Schermerhorn, J. (2014). Management. Milton, Qld.: John Wiley and Sons Australia, Ltd.</a:t>
            </a:r>
            <a:endParaRPr lang="en-GB" sz="2000" dirty="0"/>
          </a:p>
          <a:p>
            <a:r>
              <a:rPr lang="en-US" sz="2000" dirty="0"/>
              <a:t>Turban, E. (2018). Information Technology for Management. New York: Wiley.</a:t>
            </a:r>
            <a:endParaRPr lang="en-GB" sz="2000" dirty="0"/>
          </a:p>
          <a:p>
            <a:r>
              <a:rPr lang="en-US" sz="2000" dirty="0"/>
              <a:t>Wright, E. (2014). Federal information technology. New York: Nova Science Publishers.</a:t>
            </a:r>
            <a:endParaRPr lang="en-GB" sz="2000" dirty="0"/>
          </a:p>
          <a:p>
            <a:r>
              <a:rPr lang="en-US" sz="2000" dirty="0"/>
              <a:t>Zhu, G. (2019). Precision Retail Marketing Strategy Based on Digital Marketing Model. Science Journal of Business and Management, 7(1), p.33.</a:t>
            </a:r>
            <a:endParaRPr lang="en-GB" sz="2000" dirty="0"/>
          </a:p>
        </p:txBody>
      </p:sp>
    </p:spTree>
    <p:extLst>
      <p:ext uri="{BB962C8B-B14F-4D97-AF65-F5344CB8AC3E}">
        <p14:creationId xmlns:p14="http://schemas.microsoft.com/office/powerpoint/2010/main" val="390661413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252C36"/>
      </a:dk2>
      <a:lt2>
        <a:srgbClr val="7C96A3"/>
      </a:lt2>
      <a:accent1>
        <a:srgbClr val="4FD093"/>
      </a:accent1>
      <a:accent2>
        <a:srgbClr val="54BCDF"/>
      </a:accent2>
      <a:accent3>
        <a:srgbClr val="A262D0"/>
      </a:accent3>
      <a:accent4>
        <a:srgbClr val="D7537B"/>
      </a:accent4>
      <a:accent5>
        <a:srgbClr val="E78045"/>
      </a:accent5>
      <a:accent6>
        <a:srgbClr val="84C350"/>
      </a:accent6>
      <a:hlink>
        <a:srgbClr val="22FFFF"/>
      </a:hlink>
      <a:folHlink>
        <a:srgbClr val="9BF3FD"/>
      </a:folHlink>
    </a:clrScheme>
    <a:fontScheme name="Circuit">
      <a:majorFont>
        <a:latin typeface="Tw Cen M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40000"/>
              </a:schemeClr>
            </a:gs>
            <a:gs pos="100000">
              <a:schemeClr val="phClr">
                <a:shade val="92000"/>
                <a:hueMod val="104000"/>
                <a:satMod val="140000"/>
                <a:lumMod val="48000"/>
              </a:schemeClr>
            </a:gs>
          </a:gsLst>
          <a:lin ang="5040000" scaled="0"/>
        </a:gradFill>
        <a:blipFill>
          <a:blip xmlns:r="http://schemas.openxmlformats.org/officeDocument/2006/relationships" r:embed="rId1">
            <a:duotone>
              <a:schemeClr val="phClr">
                <a:shade val="48000"/>
                <a:hueMod val="106000"/>
                <a:satMod val="140000"/>
                <a:lumMod val="42000"/>
              </a:schemeClr>
              <a:schemeClr val="phClr">
                <a:tint val="98000"/>
                <a:hueMod val="92000"/>
                <a:satMod val="220000"/>
                <a:lumMod val="9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142578CA-DEC9-49C3-80AF-C113973CC9A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TM04033919[[fn=Circuit]]</Template>
  <TotalTime>0</TotalTime>
  <Words>1465</Words>
  <Application>Microsoft Office PowerPoint</Application>
  <PresentationFormat>Widescreen</PresentationFormat>
  <Paragraphs>108</Paragraphs>
  <Slides>11</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Trebuchet MS</vt:lpstr>
      <vt:lpstr>Tw Cen MT</vt:lpstr>
      <vt:lpstr>Wingdings</vt:lpstr>
      <vt:lpstr>Circuit</vt:lpstr>
      <vt:lpstr>JDA SOFTWARE IMPLEMENTATION IN ALDI STORES LTD  Digital skills and research methods </vt:lpstr>
      <vt:lpstr>Introduction</vt:lpstr>
      <vt:lpstr>Part 1: The challenges before the introduction of JDA Software in ALDI.</vt:lpstr>
      <vt:lpstr>Part 1: The challenges before the introduction of JDA Software in ALDI. </vt:lpstr>
      <vt:lpstr>Part 2: JDA Software Functions</vt:lpstr>
      <vt:lpstr>Part 3: Insights of JDA Software introduced in ALDI. </vt:lpstr>
      <vt:lpstr>Part 3: Insights of JDA Software introduced in ALDI.  </vt:lpstr>
      <vt:lpstr>Part 4: The impact of JDA Software in Aldi. </vt:lpstr>
      <vt:lpstr>Part 5: Evaluation of the JDA and the IT sector in the operation of ALDI. </vt:lpstr>
      <vt:lpstr>Conclusion</vt:lpstr>
      <vt:lpstr>Reference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2019-11-12T15:59:03Z</dcterms:created>
  <dcterms:modified xsi:type="dcterms:W3CDTF">2019-12-17T10:09:27Z</dcterms:modified>
</cp:coreProperties>
</file>