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56" r:id="rId5"/>
    <p:sldId id="259" r:id="rId6"/>
    <p:sldId id="258" r:id="rId7"/>
    <p:sldId id="257"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C14242-62C4-4355-A3A2-1ADAED624A3C}" v="3" dt="2022-03-08T16:20:30.2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94660"/>
  </p:normalViewPr>
  <p:slideViewPr>
    <p:cSldViewPr snapToGrid="0">
      <p:cViewPr varScale="1">
        <p:scale>
          <a:sx n="80" d="100"/>
          <a:sy n="80" d="100"/>
        </p:scale>
        <p:origin x="378"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el" userId="e0da8d4a-74b4-490f-baff-c1e769f13923" providerId="ADAL" clId="{FAC14242-62C4-4355-A3A2-1ADAED624A3C}"/>
    <pc:docChg chg="undo custSel modSld">
      <pc:chgData name="Angel" userId="e0da8d4a-74b4-490f-baff-c1e769f13923" providerId="ADAL" clId="{FAC14242-62C4-4355-A3A2-1ADAED624A3C}" dt="2022-03-08T16:51:15.608" v="2147" actId="14100"/>
      <pc:docMkLst>
        <pc:docMk/>
      </pc:docMkLst>
      <pc:sldChg chg="modSp mod">
        <pc:chgData name="Angel" userId="e0da8d4a-74b4-490f-baff-c1e769f13923" providerId="ADAL" clId="{FAC14242-62C4-4355-A3A2-1ADAED624A3C}" dt="2022-03-08T15:59:15.541" v="1917" actId="1076"/>
        <pc:sldMkLst>
          <pc:docMk/>
          <pc:sldMk cId="4193654059" sldId="256"/>
        </pc:sldMkLst>
        <pc:spChg chg="mod">
          <ac:chgData name="Angel" userId="e0da8d4a-74b4-490f-baff-c1e769f13923" providerId="ADAL" clId="{FAC14242-62C4-4355-A3A2-1ADAED624A3C}" dt="2022-03-08T15:59:15.541" v="1917" actId="1076"/>
          <ac:spMkLst>
            <pc:docMk/>
            <pc:sldMk cId="4193654059" sldId="256"/>
            <ac:spMk id="2" creationId="{8F833BBA-8E67-436E-90A7-27B88619EA1E}"/>
          </ac:spMkLst>
        </pc:spChg>
      </pc:sldChg>
      <pc:sldChg chg="modSp mod">
        <pc:chgData name="Angel" userId="e0da8d4a-74b4-490f-baff-c1e769f13923" providerId="ADAL" clId="{FAC14242-62C4-4355-A3A2-1ADAED624A3C}" dt="2022-03-08T16:51:15.608" v="2147" actId="14100"/>
        <pc:sldMkLst>
          <pc:docMk/>
          <pc:sldMk cId="3007839511" sldId="259"/>
        </pc:sldMkLst>
        <pc:spChg chg="mod">
          <ac:chgData name="Angel" userId="e0da8d4a-74b4-490f-baff-c1e769f13923" providerId="ADAL" clId="{FAC14242-62C4-4355-A3A2-1ADAED624A3C}" dt="2022-03-08T16:51:15.608" v="2147" actId="14100"/>
          <ac:spMkLst>
            <pc:docMk/>
            <pc:sldMk cId="3007839511" sldId="259"/>
            <ac:spMk id="2" creationId="{B4898E60-604B-440C-A7CB-C668F10E9836}"/>
          </ac:spMkLst>
        </pc:spChg>
      </pc:sldChg>
      <pc:sldChg chg="modSp mod">
        <pc:chgData name="Angel" userId="e0da8d4a-74b4-490f-baff-c1e769f13923" providerId="ADAL" clId="{FAC14242-62C4-4355-A3A2-1ADAED624A3C}" dt="2022-03-08T15:58:53.104" v="1915" actId="14100"/>
        <pc:sldMkLst>
          <pc:docMk/>
          <pc:sldMk cId="2683570750" sldId="261"/>
        </pc:sldMkLst>
        <pc:spChg chg="mod">
          <ac:chgData name="Angel" userId="e0da8d4a-74b4-490f-baff-c1e769f13923" providerId="ADAL" clId="{FAC14242-62C4-4355-A3A2-1ADAED624A3C}" dt="2022-03-08T15:58:53.104" v="1915" actId="14100"/>
          <ac:spMkLst>
            <pc:docMk/>
            <pc:sldMk cId="2683570750" sldId="261"/>
            <ac:spMk id="2" creationId="{0B999D11-E65D-41BF-BC3A-2301C252377A}"/>
          </ac:spMkLst>
        </pc:spChg>
      </pc:sldChg>
      <pc:sldChg chg="addSp delSp modSp mod">
        <pc:chgData name="Angel" userId="e0da8d4a-74b4-490f-baff-c1e769f13923" providerId="ADAL" clId="{FAC14242-62C4-4355-A3A2-1ADAED624A3C}" dt="2022-03-08T13:26:14.213" v="1893" actId="1076"/>
        <pc:sldMkLst>
          <pc:docMk/>
          <pc:sldMk cId="3847571466" sldId="263"/>
        </pc:sldMkLst>
        <pc:spChg chg="mod">
          <ac:chgData name="Angel" userId="e0da8d4a-74b4-490f-baff-c1e769f13923" providerId="ADAL" clId="{FAC14242-62C4-4355-A3A2-1ADAED624A3C}" dt="2022-03-08T13:26:01.967" v="1892" actId="20577"/>
          <ac:spMkLst>
            <pc:docMk/>
            <pc:sldMk cId="3847571466" sldId="263"/>
            <ac:spMk id="2" creationId="{E705398D-5B41-410A-8CA8-1299C0DBCB27}"/>
          </ac:spMkLst>
        </pc:spChg>
        <pc:spChg chg="mod">
          <ac:chgData name="Angel" userId="e0da8d4a-74b4-490f-baff-c1e769f13923" providerId="ADAL" clId="{FAC14242-62C4-4355-A3A2-1ADAED624A3C}" dt="2022-03-08T13:26:14.213" v="1893" actId="1076"/>
          <ac:spMkLst>
            <pc:docMk/>
            <pc:sldMk cId="3847571466" sldId="263"/>
            <ac:spMk id="3" creationId="{6034F338-2148-472B-99C4-1541A26B4CBE}"/>
          </ac:spMkLst>
        </pc:spChg>
        <pc:inkChg chg="add del">
          <ac:chgData name="Angel" userId="e0da8d4a-74b4-490f-baff-c1e769f13923" providerId="ADAL" clId="{FAC14242-62C4-4355-A3A2-1ADAED624A3C}" dt="2022-03-08T11:13:13.152" v="268" actId="9405"/>
          <ac:inkMkLst>
            <pc:docMk/>
            <pc:sldMk cId="3847571466" sldId="263"/>
            <ac:inkMk id="4" creationId="{B0C64D88-5D2B-41F5-9931-2F9161BFFB59}"/>
          </ac:inkMkLst>
        </pc:inkChg>
        <pc:inkChg chg="add del">
          <ac:chgData name="Angel" userId="e0da8d4a-74b4-490f-baff-c1e769f13923" providerId="ADAL" clId="{FAC14242-62C4-4355-A3A2-1ADAED624A3C}" dt="2022-03-08T11:13:20.845" v="272" actId="9405"/>
          <ac:inkMkLst>
            <pc:docMk/>
            <pc:sldMk cId="3847571466" sldId="263"/>
            <ac:inkMk id="5" creationId="{C988FB6C-D8CE-463F-A7D9-F1201BBF1BE5}"/>
          </ac:inkMkLst>
        </pc:inkChg>
        <pc:inkChg chg="add del">
          <ac:chgData name="Angel" userId="e0da8d4a-74b4-490f-baff-c1e769f13923" providerId="ADAL" clId="{FAC14242-62C4-4355-A3A2-1ADAED624A3C}" dt="2022-03-08T11:13:18.892" v="271" actId="9405"/>
          <ac:inkMkLst>
            <pc:docMk/>
            <pc:sldMk cId="3847571466" sldId="263"/>
            <ac:inkMk id="6" creationId="{CDBD202E-FC58-493F-9424-3504D8357DB3}"/>
          </ac:inkMkLst>
        </pc:inkChg>
      </pc:sldChg>
      <pc:sldChg chg="addSp delSp modSp mod">
        <pc:chgData name="Angel" userId="e0da8d4a-74b4-490f-baff-c1e769f13923" providerId="ADAL" clId="{FAC14242-62C4-4355-A3A2-1ADAED624A3C}" dt="2022-03-08T16:04:17.523" v="1939" actId="20577"/>
        <pc:sldMkLst>
          <pc:docMk/>
          <pc:sldMk cId="3229615172" sldId="264"/>
        </pc:sldMkLst>
        <pc:spChg chg="mod">
          <ac:chgData name="Angel" userId="e0da8d4a-74b4-490f-baff-c1e769f13923" providerId="ADAL" clId="{FAC14242-62C4-4355-A3A2-1ADAED624A3C}" dt="2022-03-08T16:04:17.523" v="1939" actId="20577"/>
          <ac:spMkLst>
            <pc:docMk/>
            <pc:sldMk cId="3229615172" sldId="264"/>
            <ac:spMk id="2" creationId="{D5572BE6-A3B9-446A-AE98-05B01D5E2D4C}"/>
          </ac:spMkLst>
        </pc:spChg>
        <pc:spChg chg="del mod">
          <ac:chgData name="Angel" userId="e0da8d4a-74b4-490f-baff-c1e769f13923" providerId="ADAL" clId="{FAC14242-62C4-4355-A3A2-1ADAED624A3C}" dt="2022-03-08T16:03:07.263" v="1918" actId="931"/>
          <ac:spMkLst>
            <pc:docMk/>
            <pc:sldMk cId="3229615172" sldId="264"/>
            <ac:spMk id="3" creationId="{E6EA02B6-CC51-4DA7-BD50-0D5941F709F8}"/>
          </ac:spMkLst>
        </pc:spChg>
        <pc:picChg chg="add mod">
          <ac:chgData name="Angel" userId="e0da8d4a-74b4-490f-baff-c1e769f13923" providerId="ADAL" clId="{FAC14242-62C4-4355-A3A2-1ADAED624A3C}" dt="2022-03-08T16:03:16.211" v="1922" actId="14100"/>
          <ac:picMkLst>
            <pc:docMk/>
            <pc:sldMk cId="3229615172" sldId="264"/>
            <ac:picMk id="5" creationId="{7BF39E76-E877-485D-A49E-EA3B868027F1}"/>
          </ac:picMkLst>
        </pc:picChg>
      </pc:sldChg>
      <pc:sldChg chg="addSp delSp modSp mod setBg">
        <pc:chgData name="Angel" userId="e0da8d4a-74b4-490f-baff-c1e769f13923" providerId="ADAL" clId="{FAC14242-62C4-4355-A3A2-1ADAED624A3C}" dt="2022-03-08T16:50:36.720" v="2146" actId="255"/>
        <pc:sldMkLst>
          <pc:docMk/>
          <pc:sldMk cId="1055373771" sldId="265"/>
        </pc:sldMkLst>
        <pc:spChg chg="mod">
          <ac:chgData name="Angel" userId="e0da8d4a-74b4-490f-baff-c1e769f13923" providerId="ADAL" clId="{FAC14242-62C4-4355-A3A2-1ADAED624A3C}" dt="2022-03-08T16:50:36.720" v="2146" actId="255"/>
          <ac:spMkLst>
            <pc:docMk/>
            <pc:sldMk cId="1055373771" sldId="265"/>
            <ac:spMk id="2" creationId="{7F3FDD11-726D-4524-887E-619BB55EA0D3}"/>
          </ac:spMkLst>
        </pc:spChg>
        <pc:spChg chg="add del mod">
          <ac:chgData name="Angel" userId="e0da8d4a-74b4-490f-baff-c1e769f13923" providerId="ADAL" clId="{FAC14242-62C4-4355-A3A2-1ADAED624A3C}" dt="2022-03-08T16:27:20.521" v="2031" actId="1076"/>
          <ac:spMkLst>
            <pc:docMk/>
            <pc:sldMk cId="1055373771" sldId="265"/>
            <ac:spMk id="3" creationId="{138AA9DA-18CE-4885-89D6-DB960A59F517}"/>
          </ac:spMkLst>
        </pc:spChg>
        <pc:spChg chg="add del">
          <ac:chgData name="Angel" userId="e0da8d4a-74b4-490f-baff-c1e769f13923" providerId="ADAL" clId="{FAC14242-62C4-4355-A3A2-1ADAED624A3C}" dt="2022-03-08T16:05:44.534" v="1945" actId="26606"/>
          <ac:spMkLst>
            <pc:docMk/>
            <pc:sldMk cId="1055373771" sldId="265"/>
            <ac:spMk id="8" creationId="{66B332A4-D438-4773-A77F-5ED49A448D9D}"/>
          </ac:spMkLst>
        </pc:spChg>
        <pc:spChg chg="add del">
          <ac:chgData name="Angel" userId="e0da8d4a-74b4-490f-baff-c1e769f13923" providerId="ADAL" clId="{FAC14242-62C4-4355-A3A2-1ADAED624A3C}" dt="2022-03-08T16:05:44.534" v="1945" actId="26606"/>
          <ac:spMkLst>
            <pc:docMk/>
            <pc:sldMk cId="1055373771" sldId="265"/>
            <ac:spMk id="10" creationId="{DF9AD32D-FF05-44F4-BD4D-9CEE89B71EB9}"/>
          </ac:spMkLst>
        </pc:spChg>
      </pc:sldChg>
    </pc:docChg>
  </pc:docChgLst>
  <pc:docChgLst>
    <pc:chgData name="Angel Dimitrov Stoyanov" userId="e0da8d4a-74b4-490f-baff-c1e769f13923" providerId="ADAL" clId="{FAC14242-62C4-4355-A3A2-1ADAED624A3C}"/>
    <pc:docChg chg="modSld">
      <pc:chgData name="Angel Dimitrov Stoyanov" userId="e0da8d4a-74b4-490f-baff-c1e769f13923" providerId="ADAL" clId="{FAC14242-62C4-4355-A3A2-1ADAED624A3C}" dt="2022-03-12T19:17:06.133" v="601" actId="20577"/>
      <pc:docMkLst>
        <pc:docMk/>
      </pc:docMkLst>
      <pc:sldChg chg="modSp mod">
        <pc:chgData name="Angel Dimitrov Stoyanov" userId="e0da8d4a-74b4-490f-baff-c1e769f13923" providerId="ADAL" clId="{FAC14242-62C4-4355-A3A2-1ADAED624A3C}" dt="2022-03-12T19:17:06.133" v="601" actId="20577"/>
        <pc:sldMkLst>
          <pc:docMk/>
          <pc:sldMk cId="2826151374" sldId="257"/>
        </pc:sldMkLst>
        <pc:spChg chg="mod">
          <ac:chgData name="Angel Dimitrov Stoyanov" userId="e0da8d4a-74b4-490f-baff-c1e769f13923" providerId="ADAL" clId="{FAC14242-62C4-4355-A3A2-1ADAED624A3C}" dt="2022-03-12T19:17:06.133" v="601" actId="20577"/>
          <ac:spMkLst>
            <pc:docMk/>
            <pc:sldMk cId="2826151374" sldId="257"/>
            <ac:spMk id="2" creationId="{645A4892-01DB-4CE3-953B-42200404CFCC}"/>
          </ac:spMkLst>
        </pc:spChg>
      </pc:sldChg>
      <pc:sldChg chg="modSp mod">
        <pc:chgData name="Angel Dimitrov Stoyanov" userId="e0da8d4a-74b4-490f-baff-c1e769f13923" providerId="ADAL" clId="{FAC14242-62C4-4355-A3A2-1ADAED624A3C}" dt="2022-03-12T19:16:34.340" v="593" actId="20577"/>
        <pc:sldMkLst>
          <pc:docMk/>
          <pc:sldMk cId="3881571598" sldId="258"/>
        </pc:sldMkLst>
        <pc:spChg chg="mod">
          <ac:chgData name="Angel Dimitrov Stoyanov" userId="e0da8d4a-74b4-490f-baff-c1e769f13923" providerId="ADAL" clId="{FAC14242-62C4-4355-A3A2-1ADAED624A3C}" dt="2022-03-12T19:16:34.340" v="593" actId="20577"/>
          <ac:spMkLst>
            <pc:docMk/>
            <pc:sldMk cId="3881571598" sldId="258"/>
            <ac:spMk id="2" creationId="{A6C3FFC0-9525-4C98-A2D7-064A2DCF4B0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DA68C0-A28A-4ABE-BD00-80F9F0E62400}" type="datetimeFigureOut">
              <a:rPr lang="en-GB" smtClean="0"/>
              <a:t>12/03/2022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3B560C-241B-405B-9823-B66EB7A253BF}" type="slidenum">
              <a:rPr lang="en-GB" smtClean="0"/>
              <a:t>‹#›</a:t>
            </a:fld>
            <a:endParaRPr lang="en-GB"/>
          </a:p>
        </p:txBody>
      </p:sp>
    </p:spTree>
    <p:extLst>
      <p:ext uri="{BB962C8B-B14F-4D97-AF65-F5344CB8AC3E}">
        <p14:creationId xmlns:p14="http://schemas.microsoft.com/office/powerpoint/2010/main" val="27149412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63B560C-241B-405B-9823-B66EB7A253BF}" type="slidenum">
              <a:rPr lang="en-GB" smtClean="0"/>
              <a:t>10</a:t>
            </a:fld>
            <a:endParaRPr lang="en-GB"/>
          </a:p>
        </p:txBody>
      </p:sp>
    </p:spTree>
    <p:extLst>
      <p:ext uri="{BB962C8B-B14F-4D97-AF65-F5344CB8AC3E}">
        <p14:creationId xmlns:p14="http://schemas.microsoft.com/office/powerpoint/2010/main" val="398638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2671BDD-22C9-470B-A73A-00B39BD75F39}" type="datetimeFigureOut">
              <a:rPr lang="en-GB" smtClean="0"/>
              <a:t>12/03/2022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6201F2-3A7A-4E72-B0DB-E2C65B14E068}" type="slidenum">
              <a:rPr lang="en-GB" smtClean="0"/>
              <a:t>‹#›</a:t>
            </a:fld>
            <a:endParaRPr lang="en-GB"/>
          </a:p>
        </p:txBody>
      </p:sp>
    </p:spTree>
    <p:extLst>
      <p:ext uri="{BB962C8B-B14F-4D97-AF65-F5344CB8AC3E}">
        <p14:creationId xmlns:p14="http://schemas.microsoft.com/office/powerpoint/2010/main" val="2475329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671BDD-22C9-470B-A73A-00B39BD75F39}" type="datetimeFigureOut">
              <a:rPr lang="en-GB" smtClean="0"/>
              <a:t>12/03/2022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6201F2-3A7A-4E72-B0DB-E2C65B14E068}" type="slidenum">
              <a:rPr lang="en-GB" smtClean="0"/>
              <a:t>‹#›</a:t>
            </a:fld>
            <a:endParaRPr lang="en-GB"/>
          </a:p>
        </p:txBody>
      </p:sp>
    </p:spTree>
    <p:extLst>
      <p:ext uri="{BB962C8B-B14F-4D97-AF65-F5344CB8AC3E}">
        <p14:creationId xmlns:p14="http://schemas.microsoft.com/office/powerpoint/2010/main" val="3145537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671BDD-22C9-470B-A73A-00B39BD75F39}" type="datetimeFigureOut">
              <a:rPr lang="en-GB" smtClean="0"/>
              <a:t>12/03/2022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6201F2-3A7A-4E72-B0DB-E2C65B14E068}" type="slidenum">
              <a:rPr lang="en-GB" smtClean="0"/>
              <a:t>‹#›</a:t>
            </a:fld>
            <a:endParaRPr lang="en-GB"/>
          </a:p>
        </p:txBody>
      </p:sp>
    </p:spTree>
    <p:extLst>
      <p:ext uri="{BB962C8B-B14F-4D97-AF65-F5344CB8AC3E}">
        <p14:creationId xmlns:p14="http://schemas.microsoft.com/office/powerpoint/2010/main" val="514350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2671BDD-22C9-470B-A73A-00B39BD75F39}" type="datetimeFigureOut">
              <a:rPr lang="en-GB" smtClean="0"/>
              <a:t>12/03/2022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6201F2-3A7A-4E72-B0DB-E2C65B14E068}" type="slidenum">
              <a:rPr lang="en-GB" smtClean="0"/>
              <a:t>‹#›</a:t>
            </a:fld>
            <a:endParaRPr lang="en-GB"/>
          </a:p>
        </p:txBody>
      </p:sp>
    </p:spTree>
    <p:extLst>
      <p:ext uri="{BB962C8B-B14F-4D97-AF65-F5344CB8AC3E}">
        <p14:creationId xmlns:p14="http://schemas.microsoft.com/office/powerpoint/2010/main" val="342308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2671BDD-22C9-470B-A73A-00B39BD75F39}" type="datetimeFigureOut">
              <a:rPr lang="en-GB" smtClean="0"/>
              <a:t>12/03/2022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6201F2-3A7A-4E72-B0DB-E2C65B14E068}" type="slidenum">
              <a:rPr lang="en-GB" smtClean="0"/>
              <a:t>‹#›</a:t>
            </a:fld>
            <a:endParaRPr lang="en-GB"/>
          </a:p>
        </p:txBody>
      </p:sp>
    </p:spTree>
    <p:extLst>
      <p:ext uri="{BB962C8B-B14F-4D97-AF65-F5344CB8AC3E}">
        <p14:creationId xmlns:p14="http://schemas.microsoft.com/office/powerpoint/2010/main" val="975738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2671BDD-22C9-470B-A73A-00B39BD75F39}" type="datetimeFigureOut">
              <a:rPr lang="en-GB" smtClean="0"/>
              <a:t>12/03/2022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6201F2-3A7A-4E72-B0DB-E2C65B14E068}" type="slidenum">
              <a:rPr lang="en-GB" smtClean="0"/>
              <a:t>‹#›</a:t>
            </a:fld>
            <a:endParaRPr lang="en-GB"/>
          </a:p>
        </p:txBody>
      </p:sp>
    </p:spTree>
    <p:extLst>
      <p:ext uri="{BB962C8B-B14F-4D97-AF65-F5344CB8AC3E}">
        <p14:creationId xmlns:p14="http://schemas.microsoft.com/office/powerpoint/2010/main" val="205452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671BDD-22C9-470B-A73A-00B39BD75F39}" type="datetimeFigureOut">
              <a:rPr lang="en-GB" smtClean="0"/>
              <a:t>12/03/2022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6201F2-3A7A-4E72-B0DB-E2C65B14E068}" type="slidenum">
              <a:rPr lang="en-GB" smtClean="0"/>
              <a:t>‹#›</a:t>
            </a:fld>
            <a:endParaRPr lang="en-GB"/>
          </a:p>
        </p:txBody>
      </p:sp>
    </p:spTree>
    <p:extLst>
      <p:ext uri="{BB962C8B-B14F-4D97-AF65-F5344CB8AC3E}">
        <p14:creationId xmlns:p14="http://schemas.microsoft.com/office/powerpoint/2010/main" val="1296110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2671BDD-22C9-470B-A73A-00B39BD75F39}" type="datetimeFigureOut">
              <a:rPr lang="en-GB" smtClean="0"/>
              <a:t>12/03/2022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6201F2-3A7A-4E72-B0DB-E2C65B14E068}" type="slidenum">
              <a:rPr lang="en-GB" smtClean="0"/>
              <a:t>‹#›</a:t>
            </a:fld>
            <a:endParaRPr lang="en-GB"/>
          </a:p>
        </p:txBody>
      </p:sp>
    </p:spTree>
    <p:extLst>
      <p:ext uri="{BB962C8B-B14F-4D97-AF65-F5344CB8AC3E}">
        <p14:creationId xmlns:p14="http://schemas.microsoft.com/office/powerpoint/2010/main" val="19884037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2671BDD-22C9-470B-A73A-00B39BD75F39}" type="datetimeFigureOut">
              <a:rPr lang="en-GB" smtClean="0"/>
              <a:t>12/03/2022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6201F2-3A7A-4E72-B0DB-E2C65B14E068}" type="slidenum">
              <a:rPr lang="en-GB" smtClean="0"/>
              <a:t>‹#›</a:t>
            </a:fld>
            <a:endParaRPr lang="en-GB"/>
          </a:p>
        </p:txBody>
      </p:sp>
    </p:spTree>
    <p:extLst>
      <p:ext uri="{BB962C8B-B14F-4D97-AF65-F5344CB8AC3E}">
        <p14:creationId xmlns:p14="http://schemas.microsoft.com/office/powerpoint/2010/main" val="664860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671BDD-22C9-470B-A73A-00B39BD75F39}" type="datetimeFigureOut">
              <a:rPr lang="en-GB" smtClean="0"/>
              <a:t>12/03/2022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6201F2-3A7A-4E72-B0DB-E2C65B14E068}" type="slidenum">
              <a:rPr lang="en-GB" smtClean="0"/>
              <a:t>‹#›</a:t>
            </a:fld>
            <a:endParaRPr lang="en-GB"/>
          </a:p>
        </p:txBody>
      </p:sp>
    </p:spTree>
    <p:extLst>
      <p:ext uri="{BB962C8B-B14F-4D97-AF65-F5344CB8AC3E}">
        <p14:creationId xmlns:p14="http://schemas.microsoft.com/office/powerpoint/2010/main" val="4062702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671BDD-22C9-470B-A73A-00B39BD75F39}" type="datetimeFigureOut">
              <a:rPr lang="en-GB" smtClean="0"/>
              <a:t>12/03/2022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6201F2-3A7A-4E72-B0DB-E2C65B14E068}" type="slidenum">
              <a:rPr lang="en-GB" smtClean="0"/>
              <a:t>‹#›</a:t>
            </a:fld>
            <a:endParaRPr lang="en-GB"/>
          </a:p>
        </p:txBody>
      </p:sp>
    </p:spTree>
    <p:extLst>
      <p:ext uri="{BB962C8B-B14F-4D97-AF65-F5344CB8AC3E}">
        <p14:creationId xmlns:p14="http://schemas.microsoft.com/office/powerpoint/2010/main" val="1628806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671BDD-22C9-470B-A73A-00B39BD75F39}" type="datetimeFigureOut">
              <a:rPr lang="en-GB" smtClean="0"/>
              <a:t>12/03/2022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6201F2-3A7A-4E72-B0DB-E2C65B14E068}" type="slidenum">
              <a:rPr lang="en-GB" smtClean="0"/>
              <a:t>‹#›</a:t>
            </a:fld>
            <a:endParaRPr lang="en-GB"/>
          </a:p>
        </p:txBody>
      </p:sp>
    </p:spTree>
    <p:extLst>
      <p:ext uri="{BB962C8B-B14F-4D97-AF65-F5344CB8AC3E}">
        <p14:creationId xmlns:p14="http://schemas.microsoft.com/office/powerpoint/2010/main" val="199117802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33BBA-8E67-436E-90A7-27B88619EA1E}"/>
              </a:ext>
            </a:extLst>
          </p:cNvPr>
          <p:cNvSpPr>
            <a:spLocks noGrp="1"/>
          </p:cNvSpPr>
          <p:nvPr>
            <p:ph type="ctrTitle"/>
          </p:nvPr>
        </p:nvSpPr>
        <p:spPr>
          <a:xfrm>
            <a:off x="245121" y="-842211"/>
            <a:ext cx="10590663" cy="5841241"/>
          </a:xfrm>
        </p:spPr>
        <p:txBody>
          <a:bodyPr>
            <a:normAutofit/>
          </a:bodyPr>
          <a:lstStyle/>
          <a:p>
            <a:r>
              <a:rPr lang="en-GB" sz="1100" dirty="0">
                <a:latin typeface="Arial" panose="020B0604020202020204" pitchFamily="34" charset="0"/>
                <a:cs typeface="Arial" panose="020B0604020202020204" pitchFamily="34" charset="0"/>
              </a:rPr>
              <a:t>Angel Stoyanov</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ID: 2106796</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Module code: BMSW 4004 Problem Solving and Decision making</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Lecturer name: Md Nazmul Hasan</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Assignment title: Presentation NHS absenteeism</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DB3A202-5DD4-4E77-BDC7-91A3371AB9D4}"/>
              </a:ext>
            </a:extLst>
          </p:cNvPr>
          <p:cNvSpPr>
            <a:spLocks noGrp="1"/>
          </p:cNvSpPr>
          <p:nvPr>
            <p:ph type="subTitle" idx="1"/>
          </p:nvPr>
        </p:nvSpPr>
        <p:spPr>
          <a:xfrm flipV="1">
            <a:off x="12191999" y="5356273"/>
            <a:ext cx="951913" cy="45719"/>
          </a:xfrm>
        </p:spPr>
        <p:txBody>
          <a:bodyPr>
            <a:normAutofit fontScale="25000" lnSpcReduction="20000"/>
          </a:bodyPr>
          <a:lstStyle/>
          <a:p>
            <a:endParaRPr lang="en-GB" dirty="0"/>
          </a:p>
        </p:txBody>
      </p:sp>
    </p:spTree>
    <p:extLst>
      <p:ext uri="{BB962C8B-B14F-4D97-AF65-F5344CB8AC3E}">
        <p14:creationId xmlns:p14="http://schemas.microsoft.com/office/powerpoint/2010/main" val="419365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98E60-604B-440C-A7CB-C668F10E9836}"/>
              </a:ext>
            </a:extLst>
          </p:cNvPr>
          <p:cNvSpPr>
            <a:spLocks noGrp="1"/>
          </p:cNvSpPr>
          <p:nvPr>
            <p:ph type="title"/>
          </p:nvPr>
        </p:nvSpPr>
        <p:spPr>
          <a:xfrm>
            <a:off x="150125" y="146760"/>
            <a:ext cx="11408391" cy="8623413"/>
          </a:xfrm>
        </p:spPr>
        <p:txBody>
          <a:bodyPr>
            <a:normAutofit/>
          </a:bodyPr>
          <a:lstStyle/>
          <a:p>
            <a:r>
              <a:rPr lang="en-GB" sz="1100" dirty="0">
                <a:latin typeface="Arial" panose="020B0604020202020204" pitchFamily="34" charset="0"/>
                <a:cs typeface="Arial" panose="020B0604020202020204" pitchFamily="34" charset="0"/>
              </a:rPr>
              <a:t>                                              Table of content</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1. Introduction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Research of NHS absenteeism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Their impact</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Analysis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Solution</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2. Task given</a:t>
            </a:r>
            <a:br>
              <a:rPr lang="en-GB"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A research-informed discussion on the nature and impact of the complex problem on employees and their </a:t>
            </a:r>
            <a:r>
              <a:rPr lang="en-US" sz="1100" dirty="0" err="1">
                <a:latin typeface="Arial" panose="020B0604020202020204" pitchFamily="34" charset="0"/>
                <a:cs typeface="Arial" panose="020B0604020202020204" pitchFamily="34" charset="0"/>
              </a:rPr>
              <a:t>organisations</a:t>
            </a:r>
            <a:r>
              <a:rPr lang="en-US" sz="1100" dirty="0">
                <a:latin typeface="Arial" panose="020B0604020202020204" pitchFamily="34" charset="0"/>
                <a:cs typeface="Arial" panose="020B0604020202020204" pitchFamily="34" charset="0"/>
              </a:rPr>
              <a:t>.</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A PESTEL analysis of the macro-environmental factors contributing to the complex problem.</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A Fishbone research-informed cause-and-effect analysis of the complex problem.</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An evaluation of alternative solutions to absenteeism with an aim of choosing the most appropriate solution among these alternatives. GRID</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3 References</a:t>
            </a:r>
            <a:br>
              <a:rPr lang="en-US"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87CF7B5-DEE3-4712-9F9E-2D684214DC0A}"/>
              </a:ext>
            </a:extLst>
          </p:cNvPr>
          <p:cNvSpPr>
            <a:spLocks noGrp="1"/>
          </p:cNvSpPr>
          <p:nvPr>
            <p:ph idx="1"/>
          </p:nvPr>
        </p:nvSpPr>
        <p:spPr>
          <a:xfrm flipH="1">
            <a:off x="6597" y="7096835"/>
            <a:ext cx="45719" cy="76414"/>
          </a:xfrm>
        </p:spPr>
        <p:txBody>
          <a:bodyPr>
            <a:normAutofit fontScale="25000" lnSpcReduction="20000"/>
          </a:bodyPr>
          <a:lstStyle/>
          <a:p>
            <a:endParaRPr lang="en-GB" dirty="0"/>
          </a:p>
        </p:txBody>
      </p:sp>
    </p:spTree>
    <p:extLst>
      <p:ext uri="{BB962C8B-B14F-4D97-AF65-F5344CB8AC3E}">
        <p14:creationId xmlns:p14="http://schemas.microsoft.com/office/powerpoint/2010/main" val="30078395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3FFC0-9525-4C98-A2D7-064A2DCF4B0B}"/>
              </a:ext>
            </a:extLst>
          </p:cNvPr>
          <p:cNvSpPr>
            <a:spLocks noGrp="1"/>
          </p:cNvSpPr>
          <p:nvPr>
            <p:ph type="title"/>
          </p:nvPr>
        </p:nvSpPr>
        <p:spPr>
          <a:xfrm>
            <a:off x="944880" y="409433"/>
            <a:ext cx="10515600" cy="5063319"/>
          </a:xfrm>
        </p:spPr>
        <p:txBody>
          <a:bodyPr>
            <a:normAutofit/>
          </a:bodyPr>
          <a:lstStyle/>
          <a:p>
            <a:r>
              <a:rPr lang="en-GB" sz="1100" dirty="0">
                <a:latin typeface="Arial" panose="020B0604020202020204" pitchFamily="34" charset="0"/>
                <a:cs typeface="Arial" panose="020B0604020202020204" pitchFamily="34" charset="0"/>
              </a:rPr>
              <a:t>                                        What is a problem?                                                                                                                                Decision making?</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 matter or situation that needs attention or need to be deal with or solve.                                               Process of making choices between two or more resolutions of                                                                                                                                                                                                                                                                            - </a:t>
            </a:r>
            <a:r>
              <a:rPr kumimoji="0" lang="en-GB" sz="11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(Oxford dictionaries,2020)</a:t>
            </a:r>
            <a:r>
              <a:rPr lang="en-GB" sz="1100" dirty="0">
                <a:latin typeface="Arial" panose="020B0604020202020204" pitchFamily="34" charset="0"/>
                <a:cs typeface="Arial" panose="020B0604020202020204" pitchFamily="34" charset="0"/>
              </a:rPr>
              <a:t>                                                                                                                          action</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Van Gundy [</a:t>
            </a:r>
            <a:r>
              <a:rPr kumimoji="0" lang="en-US" sz="11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1981</a:t>
            </a:r>
            <a:r>
              <a:rPr lang="en-US" sz="1100" dirty="0">
                <a:solidFill>
                  <a:prstClr val="white"/>
                </a:solidFill>
                <a:latin typeface="Arial" panose="020B0604020202020204" pitchFamily="34" charset="0"/>
                <a:cs typeface="Arial" panose="020B0604020202020204" pitchFamily="34" charset="0"/>
              </a:rPr>
              <a:t>]</a:t>
            </a:r>
            <a:r>
              <a:rPr kumimoji="0" lang="en-US" sz="11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 1988, p.3) believes that ‘a problem can be defined as any situation in which a gap is perceived to exist between what is and what should be</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Process of taking corrective action to meet objectivities</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Selecting of appropriate action that will solve the problems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Decision is must be made when problem is faced, identified its nature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pic>
        <p:nvPicPr>
          <p:cNvPr id="5" name="Content Placeholder 4" descr="Graphical user interface, text, application, chat or text message&#10;&#10;Description automatically generated">
            <a:extLst>
              <a:ext uri="{FF2B5EF4-FFF2-40B4-BE49-F238E27FC236}">
                <a16:creationId xmlns:a16="http://schemas.microsoft.com/office/drawing/2014/main" id="{8583B1C8-B62A-4C49-8A20-72F03717D72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2627484"/>
            <a:ext cx="4001086" cy="2647901"/>
          </a:xfrm>
        </p:spPr>
      </p:pic>
    </p:spTree>
    <p:extLst>
      <p:ext uri="{BB962C8B-B14F-4D97-AF65-F5344CB8AC3E}">
        <p14:creationId xmlns:p14="http://schemas.microsoft.com/office/powerpoint/2010/main" val="3881571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A4892-01DB-4CE3-953B-42200404CFCC}"/>
              </a:ext>
            </a:extLst>
          </p:cNvPr>
          <p:cNvSpPr>
            <a:spLocks noGrp="1"/>
          </p:cNvSpPr>
          <p:nvPr>
            <p:ph type="title"/>
          </p:nvPr>
        </p:nvSpPr>
        <p:spPr>
          <a:xfrm>
            <a:off x="556847" y="-354842"/>
            <a:ext cx="10515600" cy="5623193"/>
          </a:xfrm>
        </p:spPr>
        <p:txBody>
          <a:bodyPr>
            <a:normAutofit/>
          </a:bodyPr>
          <a:lstStyle/>
          <a:p>
            <a:r>
              <a:rPr lang="en-US" sz="1100">
                <a:latin typeface="Arial" panose="020B0604020202020204" pitchFamily="34" charset="0"/>
                <a:cs typeface="Arial" panose="020B0604020202020204" pitchFamily="34" charset="0"/>
              </a:rPr>
              <a:t> </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NHS problem                                 NHS impact                                                                                </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Absenteeism                                - £1 Million each year per percentage </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  High level of absence</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 Poor quality of service</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 Unsatisfied patience/ complaints </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 Long treatment/ appointment waiting time </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Reasons</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Covid virus </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High risk</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Anxiety</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Stress</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Depression</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Others </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endParaRPr lang="en-GB" dirty="0"/>
          </a:p>
        </p:txBody>
      </p:sp>
      <p:pic>
        <p:nvPicPr>
          <p:cNvPr id="1025" name="Picture 1">
            <a:extLst>
              <a:ext uri="{FF2B5EF4-FFF2-40B4-BE49-F238E27FC236}">
                <a16:creationId xmlns:a16="http://schemas.microsoft.com/office/drawing/2014/main" id="{F2486584-E13C-4AF2-914D-CBF3D0F4EF4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3668" y="4336048"/>
            <a:ext cx="2399342" cy="214275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close-up of a document&#10;&#10;Description automatically generated with low confidence">
            <a:extLst>
              <a:ext uri="{FF2B5EF4-FFF2-40B4-BE49-F238E27FC236}">
                <a16:creationId xmlns:a16="http://schemas.microsoft.com/office/drawing/2014/main" id="{6874CEF0-EC1D-4AC3-AE25-5E1EEAF125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43112" y="4123317"/>
            <a:ext cx="10029826" cy="2677899"/>
          </a:xfrm>
          <a:prstGeom prst="rect">
            <a:avLst/>
          </a:prstGeom>
        </p:spPr>
      </p:pic>
    </p:spTree>
    <p:extLst>
      <p:ext uri="{BB962C8B-B14F-4D97-AF65-F5344CB8AC3E}">
        <p14:creationId xmlns:p14="http://schemas.microsoft.com/office/powerpoint/2010/main" val="28261513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1">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3">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C8C745-5412-461C-80B7-F79BF2DE405A}"/>
              </a:ext>
            </a:extLst>
          </p:cNvPr>
          <p:cNvSpPr>
            <a:spLocks noGrp="1"/>
          </p:cNvSpPr>
          <p:nvPr>
            <p:ph type="title"/>
          </p:nvPr>
        </p:nvSpPr>
        <p:spPr>
          <a:xfrm>
            <a:off x="6470462" y="145576"/>
            <a:ext cx="8019197" cy="2679510"/>
          </a:xfrm>
        </p:spPr>
        <p:txBody>
          <a:bodyPr>
            <a:normAutofit/>
          </a:bodyPr>
          <a:lstStyle/>
          <a:p>
            <a:r>
              <a:rPr lang="en-GB" sz="1100" dirty="0">
                <a:latin typeface="Arial" panose="020B0604020202020204" pitchFamily="34" charset="0"/>
                <a:cs typeface="Arial" panose="020B0604020202020204" pitchFamily="34" charset="0"/>
              </a:rPr>
              <a:t>PESTEL Technique</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Useful framework identifying external factors that affects the organisations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Factors involved in change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Useful tool for understanding risks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7AF0F261-DDE3-4FC3-8A11-D7F214350A5D}"/>
              </a:ext>
            </a:extLst>
          </p:cNvPr>
          <p:cNvPicPr>
            <a:picLocks noGrp="1" noChangeAspect="1"/>
          </p:cNvPicPr>
          <p:nvPr>
            <p:ph idx="1"/>
          </p:nvPr>
        </p:nvPicPr>
        <p:blipFill>
          <a:blip r:embed="rId2"/>
          <a:stretch>
            <a:fillRect/>
          </a:stretch>
        </p:blipFill>
        <p:spPr>
          <a:xfrm>
            <a:off x="-59141" y="3477654"/>
            <a:ext cx="6155141" cy="3429000"/>
          </a:xfrm>
          <a:prstGeom prst="rect">
            <a:avLst/>
          </a:prstGeom>
        </p:spPr>
      </p:pic>
      <p:pic>
        <p:nvPicPr>
          <p:cNvPr id="5" name="Content Placeholder 4" descr="Timeline&#10;&#10;Description automatically generated">
            <a:extLst>
              <a:ext uri="{FF2B5EF4-FFF2-40B4-BE49-F238E27FC236}">
                <a16:creationId xmlns:a16="http://schemas.microsoft.com/office/drawing/2014/main" id="{3EED85B5-ECB3-4958-8C11-99BA6B8E68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141" y="0"/>
            <a:ext cx="6155141" cy="3477654"/>
          </a:xfrm>
          <a:prstGeom prst="rect">
            <a:avLst/>
          </a:prstGeom>
        </p:spPr>
      </p:pic>
    </p:spTree>
    <p:extLst>
      <p:ext uri="{BB962C8B-B14F-4D97-AF65-F5344CB8AC3E}">
        <p14:creationId xmlns:p14="http://schemas.microsoft.com/office/powerpoint/2010/main" val="3831756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99D11-E65D-41BF-BC3A-2301C252377A}"/>
              </a:ext>
            </a:extLst>
          </p:cNvPr>
          <p:cNvSpPr>
            <a:spLocks noGrp="1"/>
          </p:cNvSpPr>
          <p:nvPr>
            <p:ph type="title"/>
          </p:nvPr>
        </p:nvSpPr>
        <p:spPr>
          <a:xfrm>
            <a:off x="45712" y="410843"/>
            <a:ext cx="11308088" cy="6605973"/>
          </a:xfrm>
        </p:spPr>
        <p:txBody>
          <a:bodyPr>
            <a:normAutofit/>
          </a:bodyPr>
          <a:lstStyle/>
          <a:p>
            <a:r>
              <a:rPr lang="en-GB" sz="1100" dirty="0">
                <a:latin typeface="Arial" panose="020B0604020202020204" pitchFamily="34" charset="0"/>
                <a:cs typeface="Arial" panose="020B0604020202020204" pitchFamily="34" charset="0"/>
              </a:rPr>
              <a:t>Political factors                                                    Social factors                                                                  Legal factors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Different procedure and policies                   - Community displacements during covid                          Developing legal policy for covid 19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Financial subsidies                                        - Social awareness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Brexit                                                              - Safety measurements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 Compensation grants from government </a:t>
            </a:r>
          </a:p>
        </p:txBody>
      </p:sp>
      <p:sp>
        <p:nvSpPr>
          <p:cNvPr id="3" name="Content Placeholder 2">
            <a:extLst>
              <a:ext uri="{FF2B5EF4-FFF2-40B4-BE49-F238E27FC236}">
                <a16:creationId xmlns:a16="http://schemas.microsoft.com/office/drawing/2014/main" id="{92803142-AE1A-4E79-8491-AB2436DA9CAF}"/>
              </a:ext>
            </a:extLst>
          </p:cNvPr>
          <p:cNvSpPr>
            <a:spLocks noGrp="1"/>
          </p:cNvSpPr>
          <p:nvPr>
            <p:ph idx="1"/>
          </p:nvPr>
        </p:nvSpPr>
        <p:spPr>
          <a:xfrm flipH="1">
            <a:off x="45712" y="6858000"/>
            <a:ext cx="1510129" cy="45719"/>
          </a:xfrm>
        </p:spPr>
        <p:txBody>
          <a:bodyPr>
            <a:normAutofit fontScale="25000" lnSpcReduction="20000"/>
          </a:bodyPr>
          <a:lstStyle/>
          <a:p>
            <a:endParaRPr lang="en-GB" dirty="0"/>
          </a:p>
        </p:txBody>
      </p:sp>
    </p:spTree>
    <p:extLst>
      <p:ext uri="{BB962C8B-B14F-4D97-AF65-F5344CB8AC3E}">
        <p14:creationId xmlns:p14="http://schemas.microsoft.com/office/powerpoint/2010/main" val="2683570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23E0C-0DAD-4CD4-8A08-2C1597FD4D08}"/>
              </a:ext>
            </a:extLst>
          </p:cNvPr>
          <p:cNvSpPr>
            <a:spLocks noGrp="1"/>
          </p:cNvSpPr>
          <p:nvPr>
            <p:ph type="title"/>
          </p:nvPr>
        </p:nvSpPr>
        <p:spPr>
          <a:xfrm>
            <a:off x="838200" y="-259307"/>
            <a:ext cx="10515600" cy="4230805"/>
          </a:xfrm>
        </p:spPr>
        <p:txBody>
          <a:bodyPr>
            <a:normAutofit/>
          </a:bodyPr>
          <a:lstStyle/>
          <a:p>
            <a:r>
              <a:rPr lang="en-GB" sz="1100" dirty="0">
                <a:latin typeface="Arial" panose="020B0604020202020204" pitchFamily="34" charset="0"/>
                <a:cs typeface="Arial" panose="020B0604020202020204" pitchFamily="34" charset="0"/>
              </a:rPr>
              <a:t>Cause and effect analysis                                                                                   Fishbone</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-Technique tool for identifying all the possible causes                                     </a:t>
            </a:r>
            <a:r>
              <a:rPr lang="en-US" sz="1100" dirty="0">
                <a:latin typeface="Arial" panose="020B0604020202020204" pitchFamily="34" charset="0"/>
                <a:cs typeface="Arial" panose="020B0604020202020204" pitchFamily="34" charset="0"/>
              </a:rPr>
              <a:t>It connects “effect” and “cause(s)” systematically with line</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to the particular problem                                                                                  Clarification of relations between effect and cause(s)</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Provide a picture why the problem is happening                                              Diagrams graphically display potential causes of a problem</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Establish a sound basis for further data collection and action </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Identify all causes/problems to generate positive effect                                    The layout shows Cause-and-Effect relationships between the potential causes</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Why?</a:t>
            </a:r>
            <a:br>
              <a:rPr lang="en-GB"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Stimulating thinking during a brainstorm of potential causes</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Providing a structure to understand the relationships between many possible causes of a problem</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Giving people a framework for planning what data to collect</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Serving as a visual display of causes that have been studied</a:t>
            </a: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Helping team members communicate within the team and with the rest of the organization</a:t>
            </a:r>
            <a:br>
              <a:rPr lang="en-US" sz="1100" dirty="0">
                <a:latin typeface="Arial" panose="020B0604020202020204" pitchFamily="34" charset="0"/>
                <a:cs typeface="Arial" panose="020B0604020202020204" pitchFamily="34" charset="0"/>
              </a:rPr>
            </a:br>
            <a:endParaRPr lang="en-GB" dirty="0"/>
          </a:p>
        </p:txBody>
      </p:sp>
      <p:pic>
        <p:nvPicPr>
          <p:cNvPr id="5" name="Content Placeholder 4" descr="A picture containing diagram&#10;&#10;Description automatically generated">
            <a:extLst>
              <a:ext uri="{FF2B5EF4-FFF2-40B4-BE49-F238E27FC236}">
                <a16:creationId xmlns:a16="http://schemas.microsoft.com/office/drawing/2014/main" id="{8473C6D0-7CC0-4E42-A0B8-4196005C7D9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10800000">
            <a:off x="2320791" y="3288756"/>
            <a:ext cx="7355415" cy="3309937"/>
          </a:xfrm>
        </p:spPr>
      </p:pic>
    </p:spTree>
    <p:extLst>
      <p:ext uri="{BB962C8B-B14F-4D97-AF65-F5344CB8AC3E}">
        <p14:creationId xmlns:p14="http://schemas.microsoft.com/office/powerpoint/2010/main" val="3489025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5398D-5B41-410A-8CA8-1299C0DBCB27}"/>
              </a:ext>
            </a:extLst>
          </p:cNvPr>
          <p:cNvSpPr>
            <a:spLocks noGrp="1"/>
          </p:cNvSpPr>
          <p:nvPr>
            <p:ph type="title"/>
          </p:nvPr>
        </p:nvSpPr>
        <p:spPr>
          <a:xfrm>
            <a:off x="69112" y="336884"/>
            <a:ext cx="10515600" cy="6075948"/>
          </a:xfrm>
        </p:spPr>
        <p:txBody>
          <a:bodyPr>
            <a:normAutofit/>
          </a:bodyPr>
          <a:lstStyle/>
          <a:p>
            <a:r>
              <a:rPr lang="en-GB" sz="1100" dirty="0">
                <a:latin typeface="Arial" panose="020B0604020202020204" pitchFamily="34" charset="0"/>
                <a:cs typeface="Arial" panose="020B0604020202020204" pitchFamily="34" charset="0"/>
              </a:rPr>
              <a:t>Possible solutions to absenteeism                                                                                                       Effective decision making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Grid technique tool to weight the alternatives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-Flexible schedule work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Increase retention and reduce stress                                                                                                   -Determine key factors influencing the decision</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Improve output and productivity</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-List your options and important factors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-Wage increases and reward system                                                                                                     -Rate each Factor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Stimulate staff attendance and returning to work</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-Score options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-Providing more treatment rooms to lower the infection risk</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Build new treatment hospitals and proper workplace environment                                                      -Choose the highest score </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-Improve employee and workplace well-being</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.Excited workplace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.Providing physical and mental well-being increase productive workforce</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.Improving team communication and meeting their needs</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034F338-2148-472B-99C4-1541A26B4CBE}"/>
              </a:ext>
            </a:extLst>
          </p:cNvPr>
          <p:cNvSpPr>
            <a:spLocks noGrp="1"/>
          </p:cNvSpPr>
          <p:nvPr>
            <p:ph idx="1"/>
          </p:nvPr>
        </p:nvSpPr>
        <p:spPr>
          <a:xfrm>
            <a:off x="69112" y="7277706"/>
            <a:ext cx="712382" cy="509809"/>
          </a:xfrm>
        </p:spPr>
        <p:txBody>
          <a:bodyPr/>
          <a:lstStyle/>
          <a:p>
            <a:endParaRPr lang="en-GB" dirty="0"/>
          </a:p>
        </p:txBody>
      </p:sp>
    </p:spTree>
    <p:extLst>
      <p:ext uri="{BB962C8B-B14F-4D97-AF65-F5344CB8AC3E}">
        <p14:creationId xmlns:p14="http://schemas.microsoft.com/office/powerpoint/2010/main" val="38475714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72BE6-A3B9-446A-AE98-05B01D5E2D4C}"/>
              </a:ext>
            </a:extLst>
          </p:cNvPr>
          <p:cNvSpPr>
            <a:spLocks noGrp="1"/>
          </p:cNvSpPr>
          <p:nvPr>
            <p:ph type="title"/>
          </p:nvPr>
        </p:nvSpPr>
        <p:spPr>
          <a:xfrm>
            <a:off x="489284" y="223837"/>
            <a:ext cx="10515600" cy="1893721"/>
          </a:xfrm>
        </p:spPr>
        <p:txBody>
          <a:bodyPr>
            <a:normAutofit/>
          </a:bodyPr>
          <a:lstStyle/>
          <a:p>
            <a:r>
              <a:rPr lang="en-GB" sz="1100" dirty="0">
                <a:latin typeface="Arial" panose="020B0604020202020204" pitchFamily="34" charset="0"/>
                <a:cs typeface="Arial" panose="020B0604020202020204" pitchFamily="34" charset="0"/>
              </a:rPr>
              <a:t>Grid diagram score result</a:t>
            </a:r>
          </a:p>
        </p:txBody>
      </p:sp>
      <p:pic>
        <p:nvPicPr>
          <p:cNvPr id="5" name="Content Placeholder 4" descr="Diagram, schematic&#10;&#10;Description automatically generated">
            <a:extLst>
              <a:ext uri="{FF2B5EF4-FFF2-40B4-BE49-F238E27FC236}">
                <a16:creationId xmlns:a16="http://schemas.microsoft.com/office/drawing/2014/main" id="{7BF39E76-E877-485D-A49E-EA3B868027F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72067" y="2056548"/>
            <a:ext cx="10172478" cy="4577615"/>
          </a:xfrm>
        </p:spPr>
      </p:pic>
    </p:spTree>
    <p:extLst>
      <p:ext uri="{BB962C8B-B14F-4D97-AF65-F5344CB8AC3E}">
        <p14:creationId xmlns:p14="http://schemas.microsoft.com/office/powerpoint/2010/main" val="32296151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FDD11-726D-4524-887E-619BB55EA0D3}"/>
              </a:ext>
            </a:extLst>
          </p:cNvPr>
          <p:cNvSpPr>
            <a:spLocks noGrp="1"/>
          </p:cNvSpPr>
          <p:nvPr>
            <p:ph type="title"/>
          </p:nvPr>
        </p:nvSpPr>
        <p:spPr>
          <a:xfrm>
            <a:off x="0" y="681036"/>
            <a:ext cx="12433110" cy="5160205"/>
          </a:xfrm>
        </p:spPr>
        <p:txBody>
          <a:bodyPr>
            <a:normAutofit/>
          </a:bodyPr>
          <a:lstStyle/>
          <a:p>
            <a:r>
              <a:rPr lang="en-US" sz="1200"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Proctor, T. (2018</a:t>
            </a:r>
            <a:r>
              <a:rPr lang="en-US" sz="1100" i="1" dirty="0">
                <a:latin typeface="Italic "/>
                <a:cs typeface="Arial" panose="020B0604020202020204" pitchFamily="34" charset="0"/>
              </a:rPr>
              <a:t>) Creative Problem Solving for Managers : Developing Skills for Decision Making and Innovation</a:t>
            </a:r>
            <a:r>
              <a:rPr lang="en-US" sz="1100" dirty="0">
                <a:latin typeface="Arial" panose="020B0604020202020204" pitchFamily="34" charset="0"/>
                <a:cs typeface="Arial" panose="020B0604020202020204" pitchFamily="34" charset="0"/>
              </a:rPr>
              <a:t>. Fifth edition. Boca Raton, FL: Routledge.</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a:t>
            </a:r>
            <a:r>
              <a:rPr lang="en-US" sz="1100" dirty="0" err="1">
                <a:latin typeface="Arial" panose="020B0604020202020204" pitchFamily="34" charset="0"/>
                <a:cs typeface="Arial" panose="020B0604020202020204" pitchFamily="34" charset="0"/>
              </a:rPr>
              <a:t>Chevallier</a:t>
            </a:r>
            <a:r>
              <a:rPr lang="en-US" sz="1100" dirty="0">
                <a:latin typeface="Arial" panose="020B0604020202020204" pitchFamily="34" charset="0"/>
                <a:cs typeface="Arial" panose="020B0604020202020204" pitchFamily="34" charset="0"/>
              </a:rPr>
              <a:t>, A. (2016) </a:t>
            </a:r>
            <a:r>
              <a:rPr lang="en-US" sz="1100" i="1" dirty="0">
                <a:latin typeface="Italic "/>
                <a:cs typeface="Arial" panose="020B0604020202020204" pitchFamily="34" charset="0"/>
              </a:rPr>
              <a:t>Strategic Thinking in Complex Problem Solving</a:t>
            </a:r>
            <a:r>
              <a:rPr lang="en-US" sz="1100" dirty="0">
                <a:latin typeface="Arial" panose="020B0604020202020204" pitchFamily="34" charset="0"/>
                <a:cs typeface="Arial" panose="020B0604020202020204" pitchFamily="34" charset="0"/>
              </a:rPr>
              <a:t>. New York, NY: Oxford University Press</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V Thakur (2021) ‘Framework for PESTEL dimensions of sustainable healthcare waste management: learnings from COVID-19 outbreak</a:t>
            </a:r>
            <a:r>
              <a:rPr lang="en-US" sz="1100" i="1" dirty="0">
                <a:latin typeface="Italic "/>
                <a:cs typeface="Arial" panose="020B0604020202020204" pitchFamily="34" charset="0"/>
              </a:rPr>
              <a:t>’, TERI information digest on energy and environment</a:t>
            </a:r>
            <a:r>
              <a:rPr lang="en-US" sz="1100" dirty="0">
                <a:latin typeface="Arial" panose="020B0604020202020204" pitchFamily="34" charset="0"/>
                <a:cs typeface="Arial" panose="020B0604020202020204" pitchFamily="34" charset="0"/>
              </a:rPr>
              <a:t>, 20(1), pp. 83–83.</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Shinde, D., </a:t>
            </a:r>
            <a:r>
              <a:rPr lang="en-US" sz="1100" dirty="0" err="1">
                <a:latin typeface="Arial" panose="020B0604020202020204" pitchFamily="34" charset="0"/>
                <a:cs typeface="Arial" panose="020B0604020202020204" pitchFamily="34" charset="0"/>
              </a:rPr>
              <a:t>Ahirrao</a:t>
            </a:r>
            <a:r>
              <a:rPr lang="en-US" sz="1100" dirty="0">
                <a:latin typeface="Arial" panose="020B0604020202020204" pitchFamily="34" charset="0"/>
                <a:cs typeface="Arial" panose="020B0604020202020204" pitchFamily="34" charset="0"/>
              </a:rPr>
              <a:t>, S. and Prasad, R. (2018) ‘Fishbone Diagram: Application to Identify the Root Causes of Student–Staff Problems in Technical Education’, </a:t>
            </a:r>
            <a:r>
              <a:rPr lang="en-US" sz="1100" i="1" dirty="0">
                <a:latin typeface="Italic "/>
                <a:cs typeface="Arial" panose="020B0604020202020204" pitchFamily="34" charset="0"/>
              </a:rPr>
              <a:t>Wireless personal communications</a:t>
            </a:r>
            <a:r>
              <a:rPr lang="en-US" sz="1100" dirty="0">
                <a:latin typeface="Arial" panose="020B0604020202020204" pitchFamily="34" charset="0"/>
                <a:cs typeface="Arial" panose="020B0604020202020204" pitchFamily="34" charset="0"/>
              </a:rPr>
              <a:t>, 100(2), pp. 653–664. </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Clary, R. and </a:t>
            </a:r>
            <a:r>
              <a:rPr lang="en-US" sz="1100" dirty="0" err="1">
                <a:latin typeface="Arial" panose="020B0604020202020204" pitchFamily="34" charset="0"/>
                <a:cs typeface="Arial" panose="020B0604020202020204" pitchFamily="34" charset="0"/>
              </a:rPr>
              <a:t>Wandersee</a:t>
            </a:r>
            <a:r>
              <a:rPr lang="en-US" sz="1100" dirty="0">
                <a:latin typeface="Arial" panose="020B0604020202020204" pitchFamily="34" charset="0"/>
                <a:cs typeface="Arial" panose="020B0604020202020204" pitchFamily="34" charset="0"/>
              </a:rPr>
              <a:t>, J. (2010) ‘Fishbone Diagrams: Organize Reading Content With a “Bare Bones” Strategy</a:t>
            </a:r>
            <a:r>
              <a:rPr lang="en-US" sz="1100" i="1" dirty="0">
                <a:latin typeface="Italic "/>
                <a:cs typeface="Arial" panose="020B0604020202020204" pitchFamily="34" charset="0"/>
              </a:rPr>
              <a:t>’, Science scope (Washington, D.C</a:t>
            </a:r>
            <a:r>
              <a:rPr lang="en-US" sz="1100" dirty="0">
                <a:latin typeface="Arial" panose="020B0604020202020204" pitchFamily="34" charset="0"/>
                <a:cs typeface="Arial" panose="020B0604020202020204" pitchFamily="34" charset="0"/>
              </a:rPr>
              <a:t>.), 33(9), pp. 31–37.</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BEKTAŞ, F. (2014) ‘School Principals’ Personal Constructs Regarding Technology: An Analysis Based on Decision-making Grid Technique’, </a:t>
            </a:r>
            <a:r>
              <a:rPr lang="en-US" sz="1100" i="1" dirty="0">
                <a:latin typeface="Italic "/>
                <a:cs typeface="Arial" panose="020B0604020202020204" pitchFamily="34" charset="0"/>
              </a:rPr>
              <a:t>Educational sciences : theory &amp; practice</a:t>
            </a:r>
            <a:r>
              <a:rPr lang="en-US" sz="1100" dirty="0">
                <a:latin typeface="Arial" panose="020B0604020202020204" pitchFamily="34" charset="0"/>
                <a:cs typeface="Arial" panose="020B0604020202020204" pitchFamily="34" charset="0"/>
              </a:rPr>
              <a:t>, 14(5), p. 1767.</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Burhanuddin, M., Halawani, S. and Ahmad, A. (2011) ‘A Costing Analysis for Decision Making Grid Model in Failure-Based Maintenance’,</a:t>
            </a:r>
            <a:r>
              <a:rPr lang="en-US" sz="1100" i="1" dirty="0">
                <a:latin typeface="Italic "/>
                <a:cs typeface="Arial" panose="020B0604020202020204" pitchFamily="34" charset="0"/>
              </a:rPr>
              <a:t> Advances in decision sciences</a:t>
            </a:r>
            <a:r>
              <a:rPr lang="en-US" sz="1100" dirty="0">
                <a:latin typeface="Arial" panose="020B0604020202020204" pitchFamily="34" charset="0"/>
                <a:cs typeface="Arial" panose="020B0604020202020204" pitchFamily="34" charset="0"/>
              </a:rPr>
              <a:t>, 2011, pp. 1–15. </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r>
              <a:rPr lang="en-US" sz="1100" dirty="0">
                <a:latin typeface="Arial" panose="020B0604020202020204" pitchFamily="34" charset="0"/>
                <a:cs typeface="Arial" panose="020B0604020202020204" pitchFamily="34" charset="0"/>
              </a:rPr>
              <a:t> Wang, H. and Chen, J. (2020) ‘Research on the Land Consolidation Strategy of Dalian City Based on PESTEL Analysis Model</a:t>
            </a:r>
            <a:r>
              <a:rPr lang="en-US" sz="1100" i="1" dirty="0">
                <a:latin typeface="Italic "/>
                <a:cs typeface="Arial" panose="020B0604020202020204" pitchFamily="34" charset="0"/>
              </a:rPr>
              <a:t>’, Meteorological and environmental research</a:t>
            </a:r>
            <a:r>
              <a:rPr lang="en-US" sz="1100" dirty="0">
                <a:latin typeface="Arial" panose="020B0604020202020204" pitchFamily="34" charset="0"/>
                <a:cs typeface="Arial" panose="020B0604020202020204" pitchFamily="34" charset="0"/>
              </a:rPr>
              <a:t>, 11(4), pp. 1–13. </a:t>
            </a:r>
            <a:br>
              <a:rPr lang="en-US" sz="1100" dirty="0">
                <a:latin typeface="Arial" panose="020B0604020202020204" pitchFamily="34" charset="0"/>
                <a:cs typeface="Arial" panose="020B0604020202020204" pitchFamily="34" charset="0"/>
              </a:rPr>
            </a:br>
            <a:br>
              <a:rPr lang="en-US"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38AA9DA-18CE-4885-89D6-DB960A59F517}"/>
              </a:ext>
            </a:extLst>
          </p:cNvPr>
          <p:cNvSpPr>
            <a:spLocks noGrp="1"/>
          </p:cNvSpPr>
          <p:nvPr>
            <p:ph idx="1"/>
          </p:nvPr>
        </p:nvSpPr>
        <p:spPr>
          <a:xfrm>
            <a:off x="224050" y="7362967"/>
            <a:ext cx="1318146" cy="573206"/>
          </a:xfrm>
        </p:spPr>
        <p:txBody>
          <a:bodyPr/>
          <a:lstStyle/>
          <a:p>
            <a:endParaRPr lang="en-GB" dirty="0"/>
          </a:p>
        </p:txBody>
      </p:sp>
    </p:spTree>
    <p:extLst>
      <p:ext uri="{BB962C8B-B14F-4D97-AF65-F5344CB8AC3E}">
        <p14:creationId xmlns:p14="http://schemas.microsoft.com/office/powerpoint/2010/main" val="10553737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2bb4b1f779bdc5a9dd2f9da2fd34f9e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8c4b2392afd07f92a15f55120e67c04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BFAB941-0360-449B-BCD0-D42B83074E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D06080B-62A6-4E1D-A09F-199B42418E0A}">
  <ds:schemaRefs>
    <ds:schemaRef ds:uri="http://schemas.microsoft.com/office/2006/metadata/properties"/>
    <ds:schemaRef ds:uri="http://schemas.microsoft.com/office/infopath/2007/PartnerControls"/>
    <ds:schemaRef ds:uri="be49ff73-cec0-4379-9da8-63ff3cc411bb"/>
    <ds:schemaRef ds:uri="http://purl.org/dc/elements/1.1/"/>
    <ds:schemaRef ds:uri="http://schemas.microsoft.com/office/2006/documentManagement/types"/>
    <ds:schemaRef ds:uri="http://www.w3.org/XML/1998/namespace"/>
    <ds:schemaRef ds:uri="http://purl.org/dc/dcmitype/"/>
    <ds:schemaRef ds:uri="http://purl.org/dc/terms/"/>
    <ds:schemaRef ds:uri="http://schemas.openxmlformats.org/package/2006/metadata/core-properties"/>
    <ds:schemaRef ds:uri="90b58af8-24e5-4252-ab67-b2f2985aee88"/>
  </ds:schemaRefs>
</ds:datastoreItem>
</file>

<file path=customXml/itemProps3.xml><?xml version="1.0" encoding="utf-8"?>
<ds:datastoreItem xmlns:ds="http://schemas.openxmlformats.org/officeDocument/2006/customXml" ds:itemID="{DFFB73F4-0515-4F29-8E07-2FF02B671F8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3920</TotalTime>
  <Words>1097</Words>
  <Application>Microsoft Office PowerPoint</Application>
  <PresentationFormat>Widescreen</PresentationFormat>
  <Paragraphs>11</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Italic </vt:lpstr>
      <vt:lpstr>Office Theme</vt:lpstr>
      <vt:lpstr>Angel Stoyanov ID: 2106796    Module code: BMSW 4004 Problem Solving and Decision making    Lecturer name: Md Nazmul Hasan      Assignment title: Presentation NHS absenteeism   </vt:lpstr>
      <vt:lpstr>                                              Table of content   1. Introduction  Research of NHS absenteeism  Their impact Analysis Solution    2. Task given • A research-informed discussion on the nature and impact of the complex problem on employees and their organisations. • A PESTEL analysis of the macro-environmental factors contributing to the complex problem. • A Fishbone research-informed cause-and-effect analysis of the complex problem. • An evaluation of alternative solutions to absenteeism with an aim of choosing the most appropriate solution among these alternatives. GRID    3 References </vt:lpstr>
      <vt:lpstr>                                        What is a problem?                                                                                                                                Decision making?  A matter or situation that needs attention or need to be deal with or solve.                                               Process of making choices between two or more resolutions of                                                                                                                                                                                                                                                                            - (Oxford dictionaries,2020)                                                                                                                          action   Van Gundy [1981] 1988, p.3) believes that ‘a problem can be defined as any situation in which a gap is perceived to exist between what is and what should be                                                                                                                                                                                                                                                                                               Process of taking corrective action to meet objectivities                                                                                                                                                                                                                                                                                                                                                                                       Selecting of appropriate action that will solve the problems                                                                                                                                                                                                                                              Decision is must be made when problem is faced, identified its nature   </vt:lpstr>
      <vt:lpstr>    NHS problem                                 NHS impact                                                                                  - Absenteeism                                - £1 Million each year per percentage                                                         -  High level of absence                                                        - Poor quality of service                                                        - Unsatisfied patience/ complaints                                                         - Long treatment/ appointment waiting time   Reasons  - Covid virus  - High risk - Anxiety - Stress - Depression - Others        </vt:lpstr>
      <vt:lpstr>PESTEL Technique  Useful framework identifying external factors that affects the organisations  Factors involved in change   Useful tool for understanding risks       </vt:lpstr>
      <vt:lpstr>Political factors                                                    Social factors                                                                  Legal factors                                                 - Different procedure and policies                   - Community displacements during covid                          Developing legal policy for covid 19                          - Financial subsidies                                        - Social awareness  - Brexit                                                              - Safety measurements                                                                            - Compensation grants from government </vt:lpstr>
      <vt:lpstr>Cause and effect analysis                                                                                   Fishbone  -Technique tool for identifying all the possible causes                                     It connects “effect” and “cause(s)” systematically with line    to the particular problem                                                                                  Clarification of relations between effect and cause(s)   Provide a picture why the problem is happening                                              Diagrams graphically display potential causes of a problem  Establish a sound basis for further data collection and action   Identify all causes/problems to generate positive effect                                    The layout shows Cause-and-Effect relationships between the potential causes                                                                                                                     Why? Stimulating thinking during a brainstorm of potential causes Providing a structure to understand the relationships between many possible causes of a problem Giving people a framework for planning what data to collect Serving as a visual display of causes that have been studied Helping team members communicate within the team and with the rest of the organization </vt:lpstr>
      <vt:lpstr>Possible solutions to absenteeism                                                                                                       Effective decision making                                                                                                                                                                 Grid technique tool to weight the alternatives  -Flexible schedule work       . Increase retention and reduce stress                                                                                                   -Determine key factors influencing the decision . Improve output and productivity                                                                                                                                                                 -List your options and important factors  -Wage increases and reward system                                                                                                     -Rate each Factor  . Stimulate staff attendance and returning to work                                                                                                                                                                  -Score options  -Providing more treatment rooms to lower the infection risk . Build new treatment hospitals and proper workplace environment                                                      -Choose the highest score   -Improve employee and workplace well-being .Excited workplace  .Providing physical and mental well-being increase productive workforce .Improving team communication and meeting their needs      </vt:lpstr>
      <vt:lpstr>Grid diagram score result</vt:lpstr>
      <vt:lpstr> Proctor, T. (2018) Creative Problem Solving for Managers : Developing Skills for Decision Making and Innovation. Fifth edition. Boca Raton, FL: Routledge.    Chevallier, A. (2016) Strategic Thinking in Complex Problem Solving. New York, NY: Oxford University Press   V Thakur (2021) ‘Framework for PESTEL dimensions of sustainable healthcare waste management: learnings from COVID-19 outbreak’, TERI information digest on energy and environment, 20(1), pp. 83–83.     Shinde, D., Ahirrao, S. and Prasad, R. (2018) ‘Fishbone Diagram: Application to Identify the Root Causes of Student–Staff Problems in Technical Education’, Wireless personal communications, 100(2), pp. 653–664.      Clary, R. and Wandersee, J. (2010) ‘Fishbone Diagrams: Organize Reading Content With a “Bare Bones” Strategy’, Science scope (Washington, D.C.), 33(9), pp. 31–37.      BEKTAŞ, F. (2014) ‘School Principals’ Personal Constructs Regarding Technology: An Analysis Based on Decision-making Grid Technique’, Educational sciences : theory &amp; practice, 14(5), p. 1767.      Burhanuddin, M., Halawani, S. and Ahmad, A. (2011) ‘A Costing Analysis for Decision Making Grid Model in Failure-Based Maintenance’, Advances in decision sciences, 2011, pp. 1–15.      Wang, H. and Chen, J. (2020) ‘Research on the Land Consolidation Strategy of Dalian City Based on PESTEL Analysis Model’, Meteorological and environmental research, 11(4), pp. 1–13.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Angel Stoyanov ID: 2106796    Module code: BMSW 4004 Problem Solving and Decision making    Lecturer name: Md Nazmul Hasan      Assignment title: Presentation NHS absenteeism</dc:title>
  <dc:creator>Angel</dc:creator>
  <cp:lastModifiedBy>Angel Stoyanov (2106796)</cp:lastModifiedBy>
  <cp:revision>2</cp:revision>
  <dcterms:created xsi:type="dcterms:W3CDTF">2022-03-06T09:20:20Z</dcterms:created>
  <dcterms:modified xsi:type="dcterms:W3CDTF">2022-03-12T19:17:15Z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