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notesMasterIdLst>
    <p:notesMasterId r:id="rId27"/>
  </p:notesMasterIdLst>
  <p:handoutMasterIdLst>
    <p:handoutMasterId r:id="rId28"/>
  </p:handoutMasterIdLst>
  <p:sldIdLst>
    <p:sldId id="649" r:id="rId2"/>
    <p:sldId id="501" r:id="rId3"/>
    <p:sldId id="714" r:id="rId4"/>
    <p:sldId id="618" r:id="rId5"/>
    <p:sldId id="713" r:id="rId6"/>
    <p:sldId id="544" r:id="rId7"/>
    <p:sldId id="688" r:id="rId8"/>
    <p:sldId id="716" r:id="rId9"/>
    <p:sldId id="691" r:id="rId10"/>
    <p:sldId id="715" r:id="rId11"/>
    <p:sldId id="646" r:id="rId12"/>
    <p:sldId id="643" r:id="rId13"/>
    <p:sldId id="704" r:id="rId14"/>
    <p:sldId id="614" r:id="rId15"/>
    <p:sldId id="705" r:id="rId16"/>
    <p:sldId id="706" r:id="rId17"/>
    <p:sldId id="707" r:id="rId18"/>
    <p:sldId id="708" r:id="rId19"/>
    <p:sldId id="709" r:id="rId20"/>
    <p:sldId id="710" r:id="rId21"/>
    <p:sldId id="717" r:id="rId22"/>
    <p:sldId id="650" r:id="rId23"/>
    <p:sldId id="617" r:id="rId24"/>
    <p:sldId id="712" r:id="rId25"/>
    <p:sldId id="44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44"/>
    <p:restoredTop sz="78993"/>
  </p:normalViewPr>
  <p:slideViewPr>
    <p:cSldViewPr snapToGrid="0" snapToObjects="1">
      <p:cViewPr varScale="1">
        <p:scale>
          <a:sx n="72" d="100"/>
          <a:sy n="72" d="100"/>
        </p:scale>
        <p:origin x="21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339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431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13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403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484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826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61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564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72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64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05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103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3361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184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754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677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44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1218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61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8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  <p:sldLayoutId id="214748385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bce1b205-a652-48e9-b463-ac6700bbc1ff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tiff"/><Relationship Id="rId3" Type="http://schemas.openxmlformats.org/officeDocument/2006/relationships/image" Target="../media/image10.tiff"/><Relationship Id="rId7" Type="http://schemas.openxmlformats.org/officeDocument/2006/relationships/image" Target="../media/image14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Relationship Id="rId9" Type="http://schemas.openxmlformats.org/officeDocument/2006/relationships/image" Target="../media/image16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9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10fed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10.11.2020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6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47638" y="1232305"/>
            <a:ext cx="2232326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5" y="1149864"/>
            <a:ext cx="2119653" cy="128694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514109" y="1232304"/>
            <a:ext cx="2986423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00B05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886848" y="1294940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1149927" y="2286000"/>
            <a:ext cx="896574" cy="5330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2181995"/>
            <a:ext cx="482542" cy="38892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074195" y="797516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110" y="890603"/>
            <a:ext cx="1028772" cy="8230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3255830" y="5711819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192124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05873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151252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057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 to the Welsh lesson.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1799645" y="5160186"/>
            <a:ext cx="407622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045853" y="5123054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2261234"/>
            <a:ext cx="4072142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 aim of today’s lesson is to learn Welsh.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107415" y="3415550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Gymraeg</a:t>
            </a:r>
            <a:r>
              <a:rPr lang="en-US" b="1" dirty="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3131135" y="581624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ydych</a:t>
            </a:r>
            <a:r>
              <a:rPr lang="en-US" b="1" dirty="0"/>
              <a:t> chi?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7957600" y="586241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3784882"/>
            <a:ext cx="25741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Nod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</a:t>
            </a:r>
            <a:r>
              <a:rPr lang="en-US" b="1" dirty="0" err="1"/>
              <a:t>Cymraeg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3" grpId="0" animBg="1"/>
      <p:bldP spid="6" grpId="0" animBg="1"/>
      <p:bldP spid="14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F111F5-E9DD-5748-8275-5B963AEFE6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54" t="17144" r="30317" b="12761"/>
          <a:stretch/>
        </p:blipFill>
        <p:spPr>
          <a:xfrm>
            <a:off x="5702869" y="0"/>
            <a:ext cx="4833258" cy="6737269"/>
          </a:xfrm>
          <a:prstGeom prst="rect">
            <a:avLst/>
          </a:prstGeom>
        </p:spPr>
      </p:pic>
      <p:sp>
        <p:nvSpPr>
          <p:cNvPr id="6" name="16-Point Star 5">
            <a:extLst>
              <a:ext uri="{FF2B5EF4-FFF2-40B4-BE49-F238E27FC236}">
                <a16:creationId xmlns:a16="http://schemas.microsoft.com/office/drawing/2014/main" id="{A1CC46E2-8100-4E43-B24D-2665A8FBA277}"/>
              </a:ext>
            </a:extLst>
          </p:cNvPr>
          <p:cNvSpPr/>
          <p:nvPr/>
        </p:nvSpPr>
        <p:spPr>
          <a:xfrm>
            <a:off x="541175" y="1530503"/>
            <a:ext cx="4851918" cy="3676262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Eich</a:t>
            </a:r>
            <a:r>
              <a:rPr lang="en-US" sz="4000" b="1" dirty="0"/>
              <a:t> </a:t>
            </a:r>
            <a:r>
              <a:rPr lang="en-US" sz="4000" b="1" dirty="0" err="1"/>
              <a:t>gwaith</a:t>
            </a:r>
            <a:r>
              <a:rPr lang="en-US" sz="4000" b="1" dirty="0"/>
              <a:t> </a:t>
            </a:r>
            <a:r>
              <a:rPr lang="en-US" sz="4000" b="1" dirty="0" err="1"/>
              <a:t>cartref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403416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ddiddordebau</a:t>
            </a:r>
            <a:r>
              <a:rPr lang="en-US" sz="2800" dirty="0"/>
              <a:t> a </a:t>
            </a:r>
            <a:r>
              <a:rPr lang="en-US" sz="2800" dirty="0" err="1"/>
              <a:t>hobïau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interests and hobbies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Addysg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Grefyddol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Dylunio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a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Thechnoleg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Humanities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Gwyddoniaeth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Languages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Physical Education / Sports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Religious Studies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Design and Technology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605492" y="631695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Science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804960" y="6325766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Ieithoedd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Dyniaethau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06040" y="3402667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Ymarfer</a:t>
            </a:r>
            <a:r>
              <a:rPr lang="en-US" b="1" dirty="0"/>
              <a:t> </a:t>
            </a:r>
            <a:r>
              <a:rPr lang="en-US" b="1" dirty="0" err="1"/>
              <a:t>Corff</a:t>
            </a:r>
            <a:r>
              <a:rPr lang="en-US" b="1" dirty="0"/>
              <a:t> / </a:t>
            </a:r>
            <a:r>
              <a:rPr lang="en-US" b="1" dirty="0" err="1"/>
              <a:t>Chwaraeon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37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in, children!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Be quiet!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the hall.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3641835" y="557214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the hall.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 your work.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751320" y="296956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, </a:t>
            </a:r>
            <a:r>
              <a:rPr lang="en-US" b="1" dirty="0" err="1"/>
              <a:t>blant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79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3919666" y="6317250"/>
            <a:ext cx="40724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094779" y="2973386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Gwaith.</a:t>
            </a:r>
          </a:p>
        </p:txBody>
      </p:sp>
    </p:spTree>
    <p:extLst>
      <p:ext uri="{BB962C8B-B14F-4D97-AF65-F5344CB8AC3E}">
        <p14:creationId xmlns:p14="http://schemas.microsoft.com/office/powerpoint/2010/main" val="404424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2" grpId="0" animBg="1"/>
      <p:bldP spid="13" grpId="0" animBg="1"/>
      <p:bldP spid="6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2515898" y="395149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1969" y="5853231"/>
            <a:ext cx="1028772" cy="823017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669178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8253495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527053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A670D8C-CCC0-8D4A-A8D7-73FAF47FBC55}"/>
              </a:ext>
            </a:extLst>
          </p:cNvPr>
          <p:cNvSpPr txBox="1"/>
          <p:nvPr/>
        </p:nvSpPr>
        <p:spPr>
          <a:xfrm>
            <a:off x="377311" y="229206"/>
            <a:ext cx="495936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5F9F33-0E83-F84B-BEAB-64D637621457}"/>
              </a:ext>
            </a:extLst>
          </p:cNvPr>
          <p:cNvSpPr txBox="1"/>
          <p:nvPr/>
        </p:nvSpPr>
        <p:spPr>
          <a:xfrm>
            <a:off x="6359785" y="233475"/>
            <a:ext cx="543938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What lesson do you like?</a:t>
            </a:r>
          </a:p>
        </p:txBody>
      </p:sp>
    </p:spTree>
    <p:extLst>
      <p:ext uri="{BB962C8B-B14F-4D97-AF65-F5344CB8AC3E}">
        <p14:creationId xmlns:p14="http://schemas.microsoft.com/office/powerpoint/2010/main" val="1836219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28016" y="1225296"/>
            <a:ext cx="11923776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969300-815F-F444-B0AD-FDD1684D5E50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Interests and hobbies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B1C1E0-EF43-414C-92B7-78791146A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14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050840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273EB4-7D35-DA46-ABD3-B9EF471E3B87}"/>
              </a:ext>
            </a:extLst>
          </p:cNvPr>
          <p:cNvSpPr/>
          <p:nvPr/>
        </p:nvSpPr>
        <p:spPr>
          <a:xfrm>
            <a:off x="660399" y="2621526"/>
            <a:ext cx="10955866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hlinkClick r:id="rId2"/>
              </a:rPr>
              <a:t>https://uwtsd.hosted.panopto.com/Panopto/Pages/Viewer.aspx?id=bce1b205-a652-48e9-b463-ac6700bbc1ff</a:t>
            </a:r>
            <a:endParaRPr lang="en-US" sz="4000" b="1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473200" y="220133"/>
            <a:ext cx="9003792" cy="12424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D63F5-C436-4545-864E-8B1A74D131CC}"/>
              </a:ext>
            </a:extLst>
          </p:cNvPr>
          <p:cNvSpPr txBox="1"/>
          <p:nvPr/>
        </p:nvSpPr>
        <p:spPr>
          <a:xfrm>
            <a:off x="497163" y="5300134"/>
            <a:ext cx="10955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Rhowch</a:t>
            </a:r>
            <a:r>
              <a:rPr lang="en-US" sz="3600" b="1" dirty="0"/>
              <a:t> </a:t>
            </a:r>
            <a:r>
              <a:rPr lang="en-US" sz="3600" b="1" dirty="0" err="1"/>
              <a:t>gynnig</a:t>
            </a:r>
            <a:r>
              <a:rPr lang="en-US" sz="3600" b="1" dirty="0"/>
              <a:t> </a:t>
            </a:r>
            <a:r>
              <a:rPr lang="en-US" sz="3600" b="1" dirty="0" err="1"/>
              <a:t>arni</a:t>
            </a:r>
            <a:r>
              <a:rPr lang="en-US" sz="3600" b="1" dirty="0"/>
              <a:t>!                   Have a go!</a:t>
            </a:r>
          </a:p>
        </p:txBody>
      </p:sp>
    </p:spTree>
    <p:extLst>
      <p:ext uri="{BB962C8B-B14F-4D97-AF65-F5344CB8AC3E}">
        <p14:creationId xmlns:p14="http://schemas.microsoft.com/office/powerpoint/2010/main" val="1997298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(</a:t>
            </a:r>
            <a:r>
              <a:rPr lang="en-US" sz="6600" b="1" dirty="0" err="1"/>
              <a:t>ei</a:t>
            </a:r>
            <a:r>
              <a:rPr lang="en-US" sz="6600" b="1" dirty="0"/>
              <a:t>)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 you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629338" cy="9816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Dw</a:t>
            </a:r>
            <a:r>
              <a:rPr lang="en-US" sz="6600" b="1" dirty="0"/>
              <a:t> </a:t>
            </a:r>
            <a:r>
              <a:rPr lang="en-US" sz="6600" b="1" dirty="0" err="1"/>
              <a:t>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I like …</a:t>
            </a:r>
          </a:p>
        </p:txBody>
      </p:sp>
    </p:spTree>
    <p:extLst>
      <p:ext uri="{BB962C8B-B14F-4D97-AF65-F5344CB8AC3E}">
        <p14:creationId xmlns:p14="http://schemas.microsoft.com/office/powerpoint/2010/main" val="3700459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dy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(</a:t>
            </a:r>
            <a:r>
              <a:rPr lang="en-US" sz="6600" b="1" dirty="0">
                <a:solidFill>
                  <a:srgbClr val="FF0000"/>
                </a:solidFill>
              </a:rPr>
              <a:t>di</a:t>
            </a:r>
            <a:r>
              <a:rPr lang="en-US" sz="6600" b="1" dirty="0"/>
              <a:t>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is </a:t>
            </a:r>
            <a:r>
              <a:rPr lang="en-US" sz="4000" b="1" dirty="0">
                <a:solidFill>
                  <a:srgbClr val="FF0000"/>
                </a:solidFill>
              </a:rPr>
              <a:t>your</a:t>
            </a:r>
            <a:r>
              <a:rPr lang="en-US" sz="4000" b="1" dirty="0"/>
              <a:t> hobby?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Fy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My</a:t>
            </a:r>
            <a:r>
              <a:rPr lang="en-US" sz="4000" b="1" dirty="0"/>
              <a:t> hobby is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921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36376" y="0"/>
            <a:ext cx="80278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/>
              <a:t>ydy</a:t>
            </a:r>
            <a:r>
              <a:rPr lang="en-US" sz="6000" b="1" dirty="0"/>
              <a:t> </a:t>
            </a:r>
            <a:r>
              <a:rPr lang="en-US" sz="6000" b="1" dirty="0" err="1"/>
              <a:t>dy</a:t>
            </a:r>
            <a:r>
              <a:rPr lang="en-US" sz="6000" b="1" dirty="0"/>
              <a:t> </a:t>
            </a:r>
            <a:r>
              <a:rPr lang="en-US" sz="6000" b="1" dirty="0" err="1"/>
              <a:t>hobi</a:t>
            </a:r>
            <a:r>
              <a:rPr lang="en-US" sz="6000" b="1" dirty="0"/>
              <a:t>?</a:t>
            </a:r>
            <a:endParaRPr lang="en-US" sz="3600" b="1" dirty="0"/>
          </a:p>
          <a:p>
            <a:pPr algn="ctr"/>
            <a:r>
              <a:rPr lang="en-US" sz="3600" b="1" dirty="0"/>
              <a:t>What is your hobby?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B981F29C-7FB7-E747-B5E7-3DABFC9A3E21}"/>
              </a:ext>
            </a:extLst>
          </p:cNvPr>
          <p:cNvSpPr/>
          <p:nvPr/>
        </p:nvSpPr>
        <p:spPr>
          <a:xfrm>
            <a:off x="2960192" y="1936469"/>
            <a:ext cx="6454587" cy="271630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/>
              <a:t>Fy</a:t>
            </a:r>
            <a:r>
              <a:rPr lang="en-US" sz="4800" b="1" dirty="0"/>
              <a:t> </a:t>
            </a:r>
            <a:r>
              <a:rPr lang="en-US" sz="4800" b="1" dirty="0" err="1"/>
              <a:t>hobi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…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0F8E52-74FF-BB42-8C3F-6AA22FB94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403" y="892146"/>
            <a:ext cx="2704001" cy="12852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904FE84-33C8-1D42-9F78-01698CB3A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448" y="2801390"/>
            <a:ext cx="2667158" cy="13335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8CEE8B8-86AA-8B45-929B-9E03249976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247" b="12077"/>
          <a:stretch/>
        </p:blipFill>
        <p:spPr>
          <a:xfrm>
            <a:off x="479428" y="5045901"/>
            <a:ext cx="2075514" cy="166418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3F0CE4-33DC-D64A-9637-4115D5A027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0227" y="4958027"/>
            <a:ext cx="1839927" cy="18399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B34379-0585-2342-AE21-5648D5D18B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439" y="4923093"/>
            <a:ext cx="2220709" cy="187486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2806C9E-4362-C94C-9FBB-53FA9B1C7D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41028" y="2634597"/>
            <a:ext cx="1856600" cy="20987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A227E68-EC8B-1B48-B7C7-05BF7C0764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9270" y="720280"/>
            <a:ext cx="1510820" cy="182187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98A2B34-3901-0B4F-A6FB-509E68BEC87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2958"/>
          <a:stretch/>
        </p:blipFill>
        <p:spPr>
          <a:xfrm>
            <a:off x="8959605" y="5003513"/>
            <a:ext cx="2009329" cy="17489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9821E-9A01-D04B-AB90-042B5F167035}"/>
              </a:ext>
            </a:extLst>
          </p:cNvPr>
          <p:cNvSpPr txBox="1"/>
          <p:nvPr/>
        </p:nvSpPr>
        <p:spPr>
          <a:xfrm>
            <a:off x="295835" y="720280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9E5112A-724E-A947-A2F7-91B154DCA7E3}"/>
              </a:ext>
            </a:extLst>
          </p:cNvPr>
          <p:cNvSpPr txBox="1"/>
          <p:nvPr/>
        </p:nvSpPr>
        <p:spPr>
          <a:xfrm>
            <a:off x="2312895" y="2687405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A0BD9E-6BF4-0647-9B64-64B131C1D775}"/>
              </a:ext>
            </a:extLst>
          </p:cNvPr>
          <p:cNvSpPr txBox="1"/>
          <p:nvPr/>
        </p:nvSpPr>
        <p:spPr>
          <a:xfrm>
            <a:off x="156870" y="6170821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796BC8-D959-EC4D-831E-FCFA8411464D}"/>
              </a:ext>
            </a:extLst>
          </p:cNvPr>
          <p:cNvSpPr txBox="1"/>
          <p:nvPr/>
        </p:nvSpPr>
        <p:spPr>
          <a:xfrm>
            <a:off x="4816589" y="4861235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3317E96-25BD-EC45-A2D0-3BC15BF4EA7C}"/>
              </a:ext>
            </a:extLst>
          </p:cNvPr>
          <p:cNvSpPr txBox="1"/>
          <p:nvPr/>
        </p:nvSpPr>
        <p:spPr>
          <a:xfrm>
            <a:off x="5703392" y="5675857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786336-7EB0-8E49-9F54-EF3D54F01264}"/>
              </a:ext>
            </a:extLst>
          </p:cNvPr>
          <p:cNvSpPr txBox="1"/>
          <p:nvPr/>
        </p:nvSpPr>
        <p:spPr>
          <a:xfrm>
            <a:off x="10777557" y="5230567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6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14AD836-A050-3A42-929D-42EC475376AE}"/>
              </a:ext>
            </a:extLst>
          </p:cNvPr>
          <p:cNvSpPr txBox="1"/>
          <p:nvPr/>
        </p:nvSpPr>
        <p:spPr>
          <a:xfrm>
            <a:off x="9898981" y="2948032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7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9CABD32-99D9-8D41-AF08-FE0A4137C4E6}"/>
              </a:ext>
            </a:extLst>
          </p:cNvPr>
          <p:cNvSpPr txBox="1"/>
          <p:nvPr/>
        </p:nvSpPr>
        <p:spPr>
          <a:xfrm>
            <a:off x="10636623" y="522814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735860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i </a:t>
            </a:r>
            <a:r>
              <a:rPr lang="en-US" sz="5400" b="1" dirty="0" err="1">
                <a:solidFill>
                  <a:srgbClr val="FF0000"/>
                </a:solidFill>
              </a:rPr>
              <a:t>ddim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570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01706" y="3151094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194612" y="3151094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i </a:t>
            </a:r>
            <a:r>
              <a:rPr lang="en-US" sz="5400" b="1" dirty="0" err="1">
                <a:solidFill>
                  <a:srgbClr val="FF0000"/>
                </a:solidFill>
              </a:rPr>
              <a:t>ddim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110177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465813" y="105418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291775" y="4717261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4140095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05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1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1969" y="5853231"/>
            <a:ext cx="1028772" cy="823017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647020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6297683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533832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A670D8C-CCC0-8D4A-A8D7-73FAF47FBC55}"/>
              </a:ext>
            </a:extLst>
          </p:cNvPr>
          <p:cNvSpPr txBox="1"/>
          <p:nvPr/>
        </p:nvSpPr>
        <p:spPr>
          <a:xfrm>
            <a:off x="377311" y="229206"/>
            <a:ext cx="495936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5F9F33-0E83-F84B-BEAB-64D637621457}"/>
              </a:ext>
            </a:extLst>
          </p:cNvPr>
          <p:cNvSpPr txBox="1"/>
          <p:nvPr/>
        </p:nvSpPr>
        <p:spPr>
          <a:xfrm>
            <a:off x="6359785" y="233475"/>
            <a:ext cx="543938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Pam?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6758657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4762135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TASG: </a:t>
            </a:r>
            <a:r>
              <a:rPr lang="en-US" sz="2800" dirty="0" err="1"/>
              <a:t>cyfieithwch</a:t>
            </a:r>
            <a:r>
              <a:rPr lang="en-US" sz="2800" dirty="0"/>
              <a:t> y questioner ac </a:t>
            </a:r>
            <a:r>
              <a:rPr lang="en-US" sz="2800" dirty="0" err="1"/>
              <a:t>atebwch</a:t>
            </a:r>
            <a:r>
              <a:rPr lang="en-US" sz="2800" dirty="0"/>
              <a:t> y </a:t>
            </a:r>
            <a:r>
              <a:rPr lang="en-US" sz="2800" dirty="0" err="1"/>
              <a:t>cwestiynau</a:t>
            </a:r>
            <a:r>
              <a:rPr lang="en-US" sz="2800" dirty="0"/>
              <a:t> </a:t>
            </a:r>
            <a:r>
              <a:rPr lang="en-US" sz="2800" dirty="0" err="1"/>
              <a:t>amdanoch</a:t>
            </a:r>
            <a:r>
              <a:rPr lang="en-US" sz="2800" dirty="0"/>
              <a:t> chi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hun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7799293" y="1998048"/>
            <a:ext cx="4249271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TASK: translate the questions and answer them (in Welsh) about yourself.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72990EA-A1B1-AF49-94D9-F798F2B23C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497" t="23268" r="38725" b="16078"/>
          <a:stretch/>
        </p:blipFill>
        <p:spPr>
          <a:xfrm>
            <a:off x="4951012" y="2911097"/>
            <a:ext cx="2809928" cy="383472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C56AEB-082B-764A-A1C1-F437CACD1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0319" y="1489167"/>
            <a:ext cx="7939901" cy="39449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33BFA99-6427-6A43-8BDC-519B47EE941C}"/>
              </a:ext>
            </a:extLst>
          </p:cNvPr>
          <p:cNvSpPr txBox="1"/>
          <p:nvPr/>
        </p:nvSpPr>
        <p:spPr>
          <a:xfrm>
            <a:off x="3073675" y="385606"/>
            <a:ext cx="5913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Segoe Print" panose="02000800000000000000" pitchFamily="2" charset="0"/>
              </a:rPr>
              <a:t>Oes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cwestiwn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69017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03187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time…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17.11.2020 @ 9 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1269</TotalTime>
  <Words>1177</Words>
  <Application>Microsoft Macintosh PowerPoint</Application>
  <PresentationFormat>Widescreen</PresentationFormat>
  <Paragraphs>324</Paragraphs>
  <Slides>25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American Typewriter</vt:lpstr>
      <vt:lpstr>Arial</vt:lpstr>
      <vt:lpstr>Ayuthaya</vt:lpstr>
      <vt:lpstr>Bookman Old Style</vt:lpstr>
      <vt:lpstr>Calibri</vt:lpstr>
      <vt:lpstr>Century Gothic</vt:lpstr>
      <vt:lpstr>Segoe Print</vt:lpstr>
      <vt:lpstr>Segoe Script</vt:lpstr>
      <vt:lpstr>Tw Cen MT</vt:lpstr>
      <vt:lpstr>Droplet</vt:lpstr>
      <vt:lpstr>PowerPoint Presentation</vt:lpstr>
      <vt:lpstr>Amser cofrestru ...      Registration time ... 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Gofyn cwestiwn …      asking a question ... 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88</cp:revision>
  <cp:lastPrinted>2020-10-12T18:34:26Z</cp:lastPrinted>
  <dcterms:created xsi:type="dcterms:W3CDTF">2020-09-11T11:29:22Z</dcterms:created>
  <dcterms:modified xsi:type="dcterms:W3CDTF">2020-11-05T10:42:17Z</dcterms:modified>
</cp:coreProperties>
</file>