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1" r:id="rId2"/>
    <p:sldId id="256" r:id="rId3"/>
    <p:sldId id="268" r:id="rId4"/>
    <p:sldId id="270" r:id="rId5"/>
    <p:sldId id="269" r:id="rId6"/>
    <p:sldId id="257" r:id="rId7"/>
    <p:sldId id="258" r:id="rId8"/>
    <p:sldId id="260" r:id="rId9"/>
    <p:sldId id="259" r:id="rId10"/>
    <p:sldId id="261" r:id="rId11"/>
    <p:sldId id="262" r:id="rId12"/>
    <p:sldId id="263" r:id="rId13"/>
    <p:sldId id="267" r:id="rId14"/>
    <p:sldId id="265" r:id="rId15"/>
    <p:sldId id="26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861" autoAdjust="0"/>
    <p:restoredTop sz="94660"/>
  </p:normalViewPr>
  <p:slideViewPr>
    <p:cSldViewPr snapToGrid="0">
      <p:cViewPr varScale="1">
        <p:scale>
          <a:sx n="80" d="100"/>
          <a:sy n="80" d="100"/>
        </p:scale>
        <p:origin x="4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TW" altLang="en-US"/>
              <a:t>按一下以編輯母片標題樣式</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TW" altLang="en-US"/>
              <a:t>按一下以編輯母片標題樣式</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TW" altLang="en-US"/>
              <a:t>按一下以編輯母片標題樣式</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TW" altLang="en-US"/>
              <a:t>按一下以編輯母片標題樣式</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TW" altLang="en-US"/>
              <a:t>按一下以編輯母片標題樣式</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a:t>按一下以編輯母片文字樣式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TW" altLang="en-US"/>
              <a:t>按一下以編輯母片標題樣式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a:t>按一下以編輯母片文字樣式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TW" altLang="en-US"/>
              <a:t>按一下以編輯母片標題樣式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a:t>按一下以編輯母片文字樣式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7/18/2020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image001.png@01D0EA4A.2BD679A0"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 Id="rId5" Type="http://schemas.openxmlformats.org/officeDocument/2006/relationships/image" Target="../media/image6.gif"/><Relationship Id="rId4" Type="http://schemas.openxmlformats.org/officeDocument/2006/relationships/image" Target="../media/image5.gi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a:extLst>
              <a:ext uri="{FF2B5EF4-FFF2-40B4-BE49-F238E27FC236}">
                <a16:creationId xmlns:a16="http://schemas.microsoft.com/office/drawing/2014/main" id="{21D8B4A0-5B19-47A1-A950-D1E3D0F441BC}"/>
              </a:ext>
            </a:extLst>
          </p:cNvPr>
          <p:cNvGraphicFramePr>
            <a:graphicFrameLocks noGrp="1"/>
          </p:cNvGraphicFramePr>
          <p:nvPr>
            <p:ph idx="1"/>
          </p:nvPr>
        </p:nvGraphicFramePr>
        <p:xfrm>
          <a:off x="3896678" y="3946525"/>
          <a:ext cx="6300470" cy="152400"/>
        </p:xfrm>
        <a:graphic>
          <a:graphicData uri="http://schemas.openxmlformats.org/drawingml/2006/table">
            <a:tbl>
              <a:tblPr firstRow="1" firstCol="1" lastRow="1" lastCol="1" bandRow="1" bandCol="1">
                <a:tableStyleId>{5C22544A-7EE6-4342-B048-85BDC9FD1C3A}</a:tableStyleId>
              </a:tblPr>
              <a:tblGrid>
                <a:gridCol w="6300470">
                  <a:extLst>
                    <a:ext uri="{9D8B030D-6E8A-4147-A177-3AD203B41FA5}">
                      <a16:colId xmlns:a16="http://schemas.microsoft.com/office/drawing/2014/main" val="1465513458"/>
                    </a:ext>
                  </a:extLst>
                </a:gridCol>
              </a:tblGrid>
              <a:tr h="0">
                <a:tc>
                  <a:txBody>
                    <a:bodyPr/>
                    <a:lstStyle/>
                    <a:p>
                      <a:pPr algn="ctr">
                        <a:spcBef>
                          <a:spcPts val="600"/>
                        </a:spcBef>
                        <a:spcAft>
                          <a:spcPts val="600"/>
                        </a:spcAft>
                      </a:pPr>
                      <a:r>
                        <a:rPr lang="en-GB" sz="1000">
                          <a:effectLst/>
                        </a:rPr>
                        <a:t>LEVEL 7 ASSESSMENT SPECIFICATION </a:t>
                      </a:r>
                      <a:endParaRPr lang="zh-TW" sz="1000" b="1">
                        <a:effectLst/>
                        <a:latin typeface="Times New Roman" panose="02020603050405020304" pitchFamily="18" charset="0"/>
                      </a:endParaRPr>
                    </a:p>
                  </a:txBody>
                  <a:tcPr marL="68580" marR="68580" marT="0" marB="0"/>
                </a:tc>
                <a:extLst>
                  <a:ext uri="{0D108BD9-81ED-4DB2-BD59-A6C34878D82A}">
                    <a16:rowId xmlns:a16="http://schemas.microsoft.com/office/drawing/2014/main" val="2298554635"/>
                  </a:ext>
                </a:extLst>
              </a:tr>
            </a:tbl>
          </a:graphicData>
        </a:graphic>
      </p:graphicFrame>
      <p:graphicFrame>
        <p:nvGraphicFramePr>
          <p:cNvPr id="5" name="表格 4">
            <a:extLst>
              <a:ext uri="{FF2B5EF4-FFF2-40B4-BE49-F238E27FC236}">
                <a16:creationId xmlns:a16="http://schemas.microsoft.com/office/drawing/2014/main" id="{DC8AA3A4-BED0-4176-B512-5C8DA7B8F6A0}"/>
              </a:ext>
            </a:extLst>
          </p:cNvPr>
          <p:cNvGraphicFramePr>
            <a:graphicFrameLocks noGrp="1"/>
          </p:cNvGraphicFramePr>
          <p:nvPr>
            <p:extLst>
              <p:ext uri="{D42A27DB-BD31-4B8C-83A1-F6EECF244321}">
                <p14:modId xmlns:p14="http://schemas.microsoft.com/office/powerpoint/2010/main" val="3819041882"/>
              </p:ext>
            </p:extLst>
          </p:nvPr>
        </p:nvGraphicFramePr>
        <p:xfrm>
          <a:off x="1809749" y="1428749"/>
          <a:ext cx="9534526" cy="5385942"/>
        </p:xfrm>
        <a:graphic>
          <a:graphicData uri="http://schemas.openxmlformats.org/drawingml/2006/table">
            <a:tbl>
              <a:tblPr>
                <a:tableStyleId>{5C22544A-7EE6-4342-B048-85BDC9FD1C3A}</a:tableStyleId>
              </a:tblPr>
              <a:tblGrid>
                <a:gridCol w="2206534">
                  <a:extLst>
                    <a:ext uri="{9D8B030D-6E8A-4147-A177-3AD203B41FA5}">
                      <a16:colId xmlns:a16="http://schemas.microsoft.com/office/drawing/2014/main" val="3549826482"/>
                    </a:ext>
                  </a:extLst>
                </a:gridCol>
                <a:gridCol w="3488662">
                  <a:extLst>
                    <a:ext uri="{9D8B030D-6E8A-4147-A177-3AD203B41FA5}">
                      <a16:colId xmlns:a16="http://schemas.microsoft.com/office/drawing/2014/main" val="2370934438"/>
                    </a:ext>
                  </a:extLst>
                </a:gridCol>
                <a:gridCol w="1919665">
                  <a:extLst>
                    <a:ext uri="{9D8B030D-6E8A-4147-A177-3AD203B41FA5}">
                      <a16:colId xmlns:a16="http://schemas.microsoft.com/office/drawing/2014/main" val="2436843037"/>
                    </a:ext>
                  </a:extLst>
                </a:gridCol>
                <a:gridCol w="1919665">
                  <a:extLst>
                    <a:ext uri="{9D8B030D-6E8A-4147-A177-3AD203B41FA5}">
                      <a16:colId xmlns:a16="http://schemas.microsoft.com/office/drawing/2014/main" val="3427584630"/>
                    </a:ext>
                  </a:extLst>
                </a:gridCol>
              </a:tblGrid>
              <a:tr h="280988">
                <a:tc>
                  <a:txBody>
                    <a:bodyPr/>
                    <a:lstStyle/>
                    <a:p>
                      <a:pPr algn="just">
                        <a:spcBef>
                          <a:spcPts val="600"/>
                        </a:spcBef>
                        <a:spcAft>
                          <a:spcPts val="600"/>
                        </a:spcAft>
                      </a:pPr>
                      <a:r>
                        <a:rPr lang="en-GB" sz="1200" dirty="0">
                          <a:effectLst/>
                        </a:rPr>
                        <a:t>Student name:</a:t>
                      </a:r>
                      <a:endParaRPr lang="zh-TW" sz="1200" dirty="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dirty="0">
                          <a:effectLst/>
                        </a:rPr>
                        <a:t> </a:t>
                      </a:r>
                      <a:r>
                        <a:rPr lang="en-GB" sz="1400" b="1" dirty="0">
                          <a:effectLst/>
                        </a:rPr>
                        <a:t>Yeung </a:t>
                      </a:r>
                      <a:r>
                        <a:rPr lang="en-GB" sz="1400" b="1" dirty="0" err="1">
                          <a:effectLst/>
                        </a:rPr>
                        <a:t>Kuen</a:t>
                      </a:r>
                      <a:r>
                        <a:rPr lang="en-GB" sz="1400" b="1" dirty="0">
                          <a:effectLst/>
                        </a:rPr>
                        <a:t> Christine     </a:t>
                      </a:r>
                      <a:endParaRPr lang="zh-TW" sz="1400" b="1" dirty="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Student ID number:</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dirty="0">
                          <a:effectLst/>
                        </a:rPr>
                        <a:t> </a:t>
                      </a:r>
                      <a:r>
                        <a:rPr lang="en-GB" sz="1400" b="1" dirty="0">
                          <a:effectLst/>
                        </a:rPr>
                        <a:t>1922287</a:t>
                      </a:r>
                      <a:endParaRPr lang="zh-TW" sz="1400" b="1" dirty="0">
                        <a:effectLst/>
                        <a:latin typeface="Times New Roman" panose="02020603050405020304" pitchFamily="18" charset="0"/>
                        <a:ea typeface="SimSun" panose="02010600030101010101" pitchFamily="2" charset="-122"/>
                      </a:endParaRPr>
                    </a:p>
                  </a:txBody>
                  <a:tcPr marL="48176" marR="48176" marT="0" marB="0"/>
                </a:tc>
                <a:extLst>
                  <a:ext uri="{0D108BD9-81ED-4DB2-BD59-A6C34878D82A}">
                    <a16:rowId xmlns:a16="http://schemas.microsoft.com/office/drawing/2014/main" val="3205930597"/>
                  </a:ext>
                </a:extLst>
              </a:tr>
              <a:tr h="276702">
                <a:tc>
                  <a:txBody>
                    <a:bodyPr/>
                    <a:lstStyle/>
                    <a:p>
                      <a:pPr algn="just">
                        <a:spcBef>
                          <a:spcPts val="600"/>
                        </a:spcBef>
                        <a:spcAft>
                          <a:spcPts val="600"/>
                        </a:spcAft>
                      </a:pPr>
                      <a:r>
                        <a:rPr lang="en-GB" sz="1200">
                          <a:effectLst/>
                        </a:rPr>
                        <a:t>Programme:</a:t>
                      </a:r>
                      <a:endParaRPr lang="zh-TW" sz="1200">
                        <a:effectLst/>
                        <a:latin typeface="Times New Roman" panose="02020603050405020304" pitchFamily="18" charset="0"/>
                        <a:ea typeface="SimSun" panose="02010600030101010101" pitchFamily="2" charset="-122"/>
                      </a:endParaRPr>
                    </a:p>
                  </a:txBody>
                  <a:tcPr marL="48176" marR="48176" marT="0" marB="0"/>
                </a:tc>
                <a:tc gridSpan="3">
                  <a:txBody>
                    <a:bodyPr/>
                    <a:lstStyle/>
                    <a:p>
                      <a:pPr algn="just">
                        <a:spcBef>
                          <a:spcPts val="600"/>
                        </a:spcBef>
                        <a:spcAft>
                          <a:spcPts val="600"/>
                        </a:spcAft>
                      </a:pPr>
                      <a:r>
                        <a:rPr lang="en-GB" sz="1200">
                          <a:effectLst/>
                        </a:rPr>
                        <a:t>DBA</a:t>
                      </a:r>
                      <a:endParaRPr lang="zh-TW" sz="1200">
                        <a:effectLst/>
                        <a:latin typeface="Times New Roman" panose="02020603050405020304" pitchFamily="18" charset="0"/>
                        <a:ea typeface="SimSun" panose="02010600030101010101" pitchFamily="2" charset="-122"/>
                      </a:endParaRPr>
                    </a:p>
                  </a:txBody>
                  <a:tcPr marL="48176" marR="48176" marT="0" marB="0"/>
                </a:tc>
                <a:tc hMerge="1">
                  <a:txBody>
                    <a:bodyPr/>
                    <a:lstStyle/>
                    <a:p>
                      <a:endParaRPr lang="zh-HK" altLang="en-US"/>
                    </a:p>
                  </a:txBody>
                  <a:tcPr/>
                </a:tc>
                <a:tc hMerge="1">
                  <a:txBody>
                    <a:bodyPr/>
                    <a:lstStyle/>
                    <a:p>
                      <a:endParaRPr lang="zh-HK" altLang="en-US"/>
                    </a:p>
                  </a:txBody>
                  <a:tcPr/>
                </a:tc>
                <a:extLst>
                  <a:ext uri="{0D108BD9-81ED-4DB2-BD59-A6C34878D82A}">
                    <a16:rowId xmlns:a16="http://schemas.microsoft.com/office/drawing/2014/main" val="3449092265"/>
                  </a:ext>
                </a:extLst>
              </a:tr>
              <a:tr h="472938">
                <a:tc>
                  <a:txBody>
                    <a:bodyPr/>
                    <a:lstStyle/>
                    <a:p>
                      <a:pPr algn="just">
                        <a:spcBef>
                          <a:spcPts val="600"/>
                        </a:spcBef>
                        <a:spcAft>
                          <a:spcPts val="600"/>
                        </a:spcAft>
                      </a:pPr>
                      <a:r>
                        <a:rPr lang="en-GB" sz="1200">
                          <a:effectLst/>
                        </a:rPr>
                        <a:t>Module:</a:t>
                      </a:r>
                      <a:endParaRPr lang="zh-TW" sz="1200">
                        <a:effectLst/>
                        <a:latin typeface="Times New Roman" panose="02020603050405020304" pitchFamily="18" charset="0"/>
                        <a:ea typeface="SimSun" panose="02010600030101010101" pitchFamily="2" charset="-122"/>
                      </a:endParaRPr>
                    </a:p>
                  </a:txBody>
                  <a:tcPr marL="48176" marR="48176" marT="0" marB="0"/>
                </a:tc>
                <a:tc gridSpan="3">
                  <a:txBody>
                    <a:bodyPr/>
                    <a:lstStyle/>
                    <a:p>
                      <a:pPr algn="just">
                        <a:spcBef>
                          <a:spcPts val="600"/>
                        </a:spcBef>
                        <a:spcAft>
                          <a:spcPts val="600"/>
                        </a:spcAft>
                      </a:pPr>
                      <a:r>
                        <a:rPr lang="en-GB" sz="1200">
                          <a:effectLst/>
                        </a:rPr>
                        <a:t>Approaches to Research and Academic Communication</a:t>
                      </a:r>
                      <a:endParaRPr lang="zh-TW" sz="1200">
                        <a:effectLst/>
                        <a:latin typeface="Times New Roman" panose="02020603050405020304" pitchFamily="18" charset="0"/>
                        <a:ea typeface="SimSun" panose="02010600030101010101" pitchFamily="2" charset="-122"/>
                      </a:endParaRPr>
                    </a:p>
                  </a:txBody>
                  <a:tcPr marL="48176" marR="48176" marT="0" marB="0"/>
                </a:tc>
                <a:tc hMerge="1">
                  <a:txBody>
                    <a:bodyPr/>
                    <a:lstStyle/>
                    <a:p>
                      <a:endParaRPr lang="zh-HK" altLang="en-US"/>
                    </a:p>
                  </a:txBody>
                  <a:tcPr/>
                </a:tc>
                <a:tc hMerge="1">
                  <a:txBody>
                    <a:bodyPr/>
                    <a:lstStyle/>
                    <a:p>
                      <a:endParaRPr lang="zh-HK" altLang="en-US"/>
                    </a:p>
                  </a:txBody>
                  <a:tcPr/>
                </a:tc>
                <a:extLst>
                  <a:ext uri="{0D108BD9-81ED-4DB2-BD59-A6C34878D82A}">
                    <a16:rowId xmlns:a16="http://schemas.microsoft.com/office/drawing/2014/main" val="2523666177"/>
                  </a:ext>
                </a:extLst>
              </a:tr>
              <a:tr h="702470">
                <a:tc>
                  <a:txBody>
                    <a:bodyPr/>
                    <a:lstStyle/>
                    <a:p>
                      <a:pPr algn="just">
                        <a:spcBef>
                          <a:spcPts val="600"/>
                        </a:spcBef>
                        <a:spcAft>
                          <a:spcPts val="600"/>
                        </a:spcAft>
                      </a:pPr>
                      <a:r>
                        <a:rPr lang="en-GB" sz="1200">
                          <a:effectLst/>
                        </a:rPr>
                        <a:t>Module code:</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HKBM7000</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Aft>
                          <a:spcPts val="0"/>
                        </a:spcAft>
                      </a:pPr>
                      <a:r>
                        <a:rPr lang="en-GB" sz="1200">
                          <a:effectLst/>
                        </a:rPr>
                        <a:t>Contribution to Overall Module Assessment (%):</a:t>
                      </a:r>
                      <a:endParaRPr lang="zh-TW" sz="1200" b="1">
                        <a:effectLst/>
                        <a:latin typeface="Times New Roman" panose="02020603050405020304" pitchFamily="18" charset="0"/>
                      </a:endParaRPr>
                    </a:p>
                  </a:txBody>
                  <a:tcPr marL="48176" marR="48176" marT="0" marB="0"/>
                </a:tc>
                <a:tc>
                  <a:txBody>
                    <a:bodyPr/>
                    <a:lstStyle/>
                    <a:p>
                      <a:pPr algn="just">
                        <a:spcBef>
                          <a:spcPts val="600"/>
                        </a:spcBef>
                        <a:spcAft>
                          <a:spcPts val="600"/>
                        </a:spcAft>
                      </a:pPr>
                      <a:r>
                        <a:rPr lang="en-GB" sz="1200" dirty="0">
                          <a:effectLst/>
                        </a:rPr>
                        <a:t>40%</a:t>
                      </a:r>
                      <a:endParaRPr lang="zh-TW" sz="1200" dirty="0">
                        <a:effectLst/>
                        <a:latin typeface="Times New Roman" panose="02020603050405020304" pitchFamily="18" charset="0"/>
                        <a:ea typeface="SimSun" panose="02010600030101010101" pitchFamily="2" charset="-122"/>
                      </a:endParaRPr>
                    </a:p>
                  </a:txBody>
                  <a:tcPr marL="48176" marR="48176" marT="0" marB="0"/>
                </a:tc>
                <a:extLst>
                  <a:ext uri="{0D108BD9-81ED-4DB2-BD59-A6C34878D82A}">
                    <a16:rowId xmlns:a16="http://schemas.microsoft.com/office/drawing/2014/main" val="459108737"/>
                  </a:ext>
                </a:extLst>
              </a:tr>
              <a:tr h="280988">
                <a:tc>
                  <a:txBody>
                    <a:bodyPr/>
                    <a:lstStyle/>
                    <a:p>
                      <a:pPr algn="just">
                        <a:spcBef>
                          <a:spcPts val="600"/>
                        </a:spcBef>
                        <a:spcAft>
                          <a:spcPts val="600"/>
                        </a:spcAft>
                      </a:pPr>
                      <a:r>
                        <a:rPr lang="en-GB" sz="1200">
                          <a:effectLst/>
                        </a:rPr>
                        <a:t>Lecturer:</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Dr. Luk Chung Leung</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Internal Verifier:</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 </a:t>
                      </a:r>
                      <a:endParaRPr lang="zh-TW" sz="1200">
                        <a:effectLst/>
                        <a:latin typeface="Times New Roman" panose="02020603050405020304" pitchFamily="18" charset="0"/>
                        <a:ea typeface="SimSun" panose="02010600030101010101" pitchFamily="2" charset="-122"/>
                      </a:endParaRPr>
                    </a:p>
                  </a:txBody>
                  <a:tcPr marL="48176" marR="48176" marT="0" marB="0"/>
                </a:tc>
                <a:extLst>
                  <a:ext uri="{0D108BD9-81ED-4DB2-BD59-A6C34878D82A}">
                    <a16:rowId xmlns:a16="http://schemas.microsoft.com/office/drawing/2014/main" val="2734218969"/>
                  </a:ext>
                </a:extLst>
              </a:tr>
              <a:tr h="280988">
                <a:tc>
                  <a:txBody>
                    <a:bodyPr/>
                    <a:lstStyle/>
                    <a:p>
                      <a:pPr algn="just">
                        <a:spcBef>
                          <a:spcPts val="600"/>
                        </a:spcBef>
                        <a:spcAft>
                          <a:spcPts val="600"/>
                        </a:spcAft>
                      </a:pPr>
                      <a:r>
                        <a:rPr lang="en-GB" sz="1200">
                          <a:effectLst/>
                        </a:rPr>
                        <a:t>Assignment Title:</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In-class Presentation</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Time Allowed:</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15 minutes</a:t>
                      </a:r>
                      <a:endParaRPr lang="zh-TW" sz="1200">
                        <a:effectLst/>
                        <a:latin typeface="Times New Roman" panose="02020603050405020304" pitchFamily="18" charset="0"/>
                        <a:ea typeface="SimSun" panose="02010600030101010101" pitchFamily="2" charset="-122"/>
                      </a:endParaRPr>
                    </a:p>
                  </a:txBody>
                  <a:tcPr marL="48176" marR="48176" marT="0" marB="0"/>
                </a:tc>
                <a:extLst>
                  <a:ext uri="{0D108BD9-81ED-4DB2-BD59-A6C34878D82A}">
                    <a16:rowId xmlns:a16="http://schemas.microsoft.com/office/drawing/2014/main" val="2965744545"/>
                  </a:ext>
                </a:extLst>
              </a:tr>
              <a:tr h="842964">
                <a:tc>
                  <a:txBody>
                    <a:bodyPr/>
                    <a:lstStyle/>
                    <a:p>
                      <a:pPr algn="just">
                        <a:spcBef>
                          <a:spcPts val="600"/>
                        </a:spcBef>
                        <a:spcAft>
                          <a:spcPts val="600"/>
                        </a:spcAft>
                      </a:pPr>
                      <a:r>
                        <a:rPr lang="en-GB" sz="1200">
                          <a:effectLst/>
                        </a:rPr>
                        <a:t>Submission deadline:</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18 July 2020</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Return date of provisional marks &amp; written feedback:</a:t>
                      </a:r>
                      <a:endParaRPr lang="zh-TW" sz="1200">
                        <a:effectLst/>
                        <a:latin typeface="Times New Roman" panose="02020603050405020304" pitchFamily="18" charset="0"/>
                        <a:ea typeface="SimSun" panose="02010600030101010101" pitchFamily="2" charset="-122"/>
                      </a:endParaRPr>
                    </a:p>
                  </a:txBody>
                  <a:tcPr marL="48176" marR="48176" marT="0" marB="0"/>
                </a:tc>
                <a:tc>
                  <a:txBody>
                    <a:bodyPr/>
                    <a:lstStyle/>
                    <a:p>
                      <a:pPr algn="just">
                        <a:spcBef>
                          <a:spcPts val="600"/>
                        </a:spcBef>
                        <a:spcAft>
                          <a:spcPts val="600"/>
                        </a:spcAft>
                      </a:pPr>
                      <a:r>
                        <a:rPr lang="en-GB" sz="1200">
                          <a:effectLst/>
                        </a:rPr>
                        <a:t>7 September 2020</a:t>
                      </a:r>
                      <a:endParaRPr lang="zh-TW" sz="1200">
                        <a:effectLst/>
                      </a:endParaRPr>
                    </a:p>
                    <a:p>
                      <a:pPr algn="just">
                        <a:spcBef>
                          <a:spcPts val="600"/>
                        </a:spcBef>
                        <a:spcAft>
                          <a:spcPts val="600"/>
                        </a:spcAft>
                      </a:pPr>
                      <a:r>
                        <a:rPr lang="en-GB" sz="1200">
                          <a:effectLst/>
                        </a:rPr>
                        <a:t> </a:t>
                      </a:r>
                      <a:endParaRPr lang="zh-TW" sz="1200">
                        <a:effectLst/>
                        <a:latin typeface="Times New Roman" panose="02020603050405020304" pitchFamily="18" charset="0"/>
                        <a:ea typeface="SimSun" panose="02010600030101010101" pitchFamily="2" charset="-122"/>
                      </a:endParaRPr>
                    </a:p>
                  </a:txBody>
                  <a:tcPr marL="48176" marR="48176" marT="0" marB="0"/>
                </a:tc>
                <a:extLst>
                  <a:ext uri="{0D108BD9-81ED-4DB2-BD59-A6C34878D82A}">
                    <a16:rowId xmlns:a16="http://schemas.microsoft.com/office/drawing/2014/main" val="590658223"/>
                  </a:ext>
                </a:extLst>
              </a:tr>
              <a:tr h="1264446">
                <a:tc>
                  <a:txBody>
                    <a:bodyPr/>
                    <a:lstStyle/>
                    <a:p>
                      <a:pPr algn="just">
                        <a:spcBef>
                          <a:spcPts val="600"/>
                        </a:spcBef>
                        <a:spcAft>
                          <a:spcPts val="600"/>
                        </a:spcAft>
                      </a:pPr>
                      <a:r>
                        <a:rPr lang="en-GB" sz="1200">
                          <a:effectLst/>
                        </a:rPr>
                        <a:t>Submission method:</a:t>
                      </a:r>
                      <a:endParaRPr lang="zh-TW" sz="1200">
                        <a:effectLst/>
                        <a:latin typeface="Times New Roman" panose="02020603050405020304" pitchFamily="18" charset="0"/>
                        <a:ea typeface="SimSun" panose="02010600030101010101" pitchFamily="2" charset="-122"/>
                      </a:endParaRPr>
                    </a:p>
                  </a:txBody>
                  <a:tcPr marL="48176" marR="48176" marT="0" marB="0"/>
                </a:tc>
                <a:tc gridSpan="3">
                  <a:txBody>
                    <a:bodyPr/>
                    <a:lstStyle/>
                    <a:p>
                      <a:pPr>
                        <a:spcAft>
                          <a:spcPts val="0"/>
                        </a:spcAft>
                      </a:pPr>
                      <a:r>
                        <a:rPr lang="en-GB" sz="1200">
                          <a:effectLst/>
                        </a:rPr>
                        <a:t>Each students needs to present to the class a summary of the research proposal within 10 minutes. The presentation is designed to gauge the student’s ability to communicate and present information related to research and academic matters. A soft copy of the PowerPoint slides used for the presentation should also be submitted via Turnitin before the presentation.</a:t>
                      </a:r>
                      <a:endParaRPr lang="zh-TW" sz="1200">
                        <a:effectLst/>
                      </a:endParaRPr>
                    </a:p>
                    <a:p>
                      <a:pPr>
                        <a:spcAft>
                          <a:spcPts val="0"/>
                        </a:spcAft>
                      </a:pPr>
                      <a:r>
                        <a:rPr lang="en-GB" sz="1200">
                          <a:effectLst/>
                        </a:rPr>
                        <a:t> </a:t>
                      </a:r>
                      <a:endParaRPr lang="zh-TW" sz="1200">
                        <a:effectLst/>
                        <a:latin typeface="Times New Roman" panose="02020603050405020304" pitchFamily="18" charset="0"/>
                        <a:ea typeface="SimSun" panose="02010600030101010101" pitchFamily="2" charset="-122"/>
                      </a:endParaRPr>
                    </a:p>
                  </a:txBody>
                  <a:tcPr marL="48176" marR="48176" marT="0" marB="0"/>
                </a:tc>
                <a:tc hMerge="1">
                  <a:txBody>
                    <a:bodyPr/>
                    <a:lstStyle/>
                    <a:p>
                      <a:endParaRPr lang="zh-HK" altLang="en-US"/>
                    </a:p>
                  </a:txBody>
                  <a:tcPr/>
                </a:tc>
                <a:tc hMerge="1">
                  <a:txBody>
                    <a:bodyPr/>
                    <a:lstStyle/>
                    <a:p>
                      <a:endParaRPr lang="zh-HK" altLang="en-US"/>
                    </a:p>
                  </a:txBody>
                  <a:tcPr/>
                </a:tc>
                <a:extLst>
                  <a:ext uri="{0D108BD9-81ED-4DB2-BD59-A6C34878D82A}">
                    <a16:rowId xmlns:a16="http://schemas.microsoft.com/office/drawing/2014/main" val="1258819969"/>
                  </a:ext>
                </a:extLst>
              </a:tr>
              <a:tr h="983458">
                <a:tc>
                  <a:txBody>
                    <a:bodyPr/>
                    <a:lstStyle/>
                    <a:p>
                      <a:pPr>
                        <a:spcBef>
                          <a:spcPts val="600"/>
                        </a:spcBef>
                        <a:spcAft>
                          <a:spcPts val="600"/>
                        </a:spcAft>
                      </a:pPr>
                      <a:r>
                        <a:rPr lang="en-GB" sz="1200">
                          <a:effectLst/>
                        </a:rPr>
                        <a:t>Academic honesty / referencing:</a:t>
                      </a:r>
                      <a:endParaRPr lang="zh-TW" sz="1200">
                        <a:effectLst/>
                        <a:latin typeface="Times New Roman" panose="02020603050405020304" pitchFamily="18" charset="0"/>
                        <a:ea typeface="SimSun" panose="02010600030101010101" pitchFamily="2" charset="-122"/>
                      </a:endParaRPr>
                    </a:p>
                  </a:txBody>
                  <a:tcPr marL="48176" marR="48176" marT="0" marB="0"/>
                </a:tc>
                <a:tc gridSpan="3">
                  <a:txBody>
                    <a:bodyPr/>
                    <a:lstStyle/>
                    <a:p>
                      <a:pPr algn="just">
                        <a:spcBef>
                          <a:spcPts val="600"/>
                        </a:spcBef>
                        <a:spcAft>
                          <a:spcPts val="600"/>
                        </a:spcAft>
                      </a:pPr>
                      <a:r>
                        <a:rPr lang="en-GB" sz="1200" dirty="0">
                          <a:effectLst/>
                        </a:rPr>
                        <a:t>Academic honesty is required. In the main body of your submission you must give credit to authors on whose research and ideas your work is based. Append to your submission a reference list that indicates the books, articles, etc. that you have used, cited or quoted in order to complete this assessment.  </a:t>
                      </a:r>
                      <a:endParaRPr lang="zh-TW" sz="1200" dirty="0">
                        <a:effectLst/>
                        <a:latin typeface="Times New Roman" panose="02020603050405020304" pitchFamily="18" charset="0"/>
                        <a:ea typeface="SimSun" panose="02010600030101010101" pitchFamily="2" charset="-122"/>
                      </a:endParaRPr>
                    </a:p>
                  </a:txBody>
                  <a:tcPr marL="48176" marR="48176" marT="0" marB="0"/>
                </a:tc>
                <a:tc hMerge="1">
                  <a:txBody>
                    <a:bodyPr/>
                    <a:lstStyle/>
                    <a:p>
                      <a:endParaRPr lang="zh-HK" altLang="en-US"/>
                    </a:p>
                  </a:txBody>
                  <a:tcPr/>
                </a:tc>
                <a:tc hMerge="1">
                  <a:txBody>
                    <a:bodyPr/>
                    <a:lstStyle/>
                    <a:p>
                      <a:endParaRPr lang="zh-HK" altLang="en-US"/>
                    </a:p>
                  </a:txBody>
                  <a:tcPr/>
                </a:tc>
                <a:extLst>
                  <a:ext uri="{0D108BD9-81ED-4DB2-BD59-A6C34878D82A}">
                    <a16:rowId xmlns:a16="http://schemas.microsoft.com/office/drawing/2014/main" val="3819810512"/>
                  </a:ext>
                </a:extLst>
              </a:tr>
            </a:tbl>
          </a:graphicData>
        </a:graphic>
      </p:graphicFrame>
      <p:sp>
        <p:nvSpPr>
          <p:cNvPr id="6" name="Rectangle 1">
            <a:extLst>
              <a:ext uri="{FF2B5EF4-FFF2-40B4-BE49-F238E27FC236}">
                <a16:creationId xmlns:a16="http://schemas.microsoft.com/office/drawing/2014/main" id="{C5207236-F55C-42B7-94E1-E19B2D2D25B0}"/>
              </a:ext>
            </a:extLst>
          </p:cNvPr>
          <p:cNvSpPr>
            <a:spLocks noGrp="1" noChangeArrowheads="1"/>
          </p:cNvSpPr>
          <p:nvPr>
            <p:ph type="title"/>
          </p:nvPr>
        </p:nvSpPr>
        <p:spPr bwMode="auto">
          <a:xfrm>
            <a:off x="6653683" y="507508"/>
            <a:ext cx="17249955" cy="723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76176"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zh-HK" sz="1600" b="0" i="0" u="none" strike="noStrike" cap="none" normalizeH="0" baseline="0">
                <a:ln>
                  <a:noFill/>
                </a:ln>
                <a:solidFill>
                  <a:schemeClr val="tx1"/>
                </a:solidFill>
                <a:effectLst/>
                <a:latin typeface="Arial" panose="020B0604020202020204" pitchFamily="34" charset="0"/>
                <a:ea typeface="SimSun" panose="02010600030101010101" pitchFamily="2" charset="-122"/>
                <a:cs typeface="Arial" panose="020B0604020202020204" pitchFamily="34" charset="0"/>
              </a:rPr>
            </a:br>
            <a:endParaRPr kumimoji="0" lang="en-GB" altLang="zh-TW"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TW" sz="1800" b="0" i="0" u="none" strike="noStrike" cap="none" normalizeH="0" baseline="0">
              <a:ln>
                <a:noFill/>
              </a:ln>
              <a:solidFill>
                <a:schemeClr val="tx1"/>
              </a:solidFill>
              <a:effectLst/>
              <a:latin typeface="Arial" panose="020B0604020202020204" pitchFamily="34" charset="0"/>
            </a:endParaRPr>
          </a:p>
        </p:txBody>
      </p:sp>
      <p:pic>
        <p:nvPicPr>
          <p:cNvPr id="7" name="Picture 1" descr="Discover University of Wales Trinity Saint David">
            <a:extLst>
              <a:ext uri="{FF2B5EF4-FFF2-40B4-BE49-F238E27FC236}">
                <a16:creationId xmlns:a16="http://schemas.microsoft.com/office/drawing/2014/main" id="{25BCB64B-D1F4-4518-87C0-E24B32A214D9}"/>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885950" y="508725"/>
            <a:ext cx="1809750" cy="723900"/>
          </a:xfrm>
          <a:prstGeom prst="rect">
            <a:avLst/>
          </a:prstGeom>
          <a:noFill/>
          <a:ln>
            <a:noFill/>
          </a:ln>
        </p:spPr>
      </p:pic>
      <p:sp>
        <p:nvSpPr>
          <p:cNvPr id="8" name="矩形 7">
            <a:extLst>
              <a:ext uri="{FF2B5EF4-FFF2-40B4-BE49-F238E27FC236}">
                <a16:creationId xmlns:a16="http://schemas.microsoft.com/office/drawing/2014/main" id="{5248430B-DDC0-4299-BBC4-3CDE23524220}"/>
              </a:ext>
            </a:extLst>
          </p:cNvPr>
          <p:cNvSpPr/>
          <p:nvPr/>
        </p:nvSpPr>
        <p:spPr>
          <a:xfrm>
            <a:off x="9505605" y="869133"/>
            <a:ext cx="2172390" cy="369332"/>
          </a:xfrm>
          <a:prstGeom prst="rect">
            <a:avLst/>
          </a:prstGeom>
        </p:spPr>
        <p:txBody>
          <a:bodyPr wrap="none">
            <a:spAutoFit/>
          </a:bodyPr>
          <a:lstStyle/>
          <a:p>
            <a:r>
              <a:rPr lang="en-GB" altLang="zh-HK" b="1" dirty="0">
                <a:latin typeface="Arial" panose="020B0604020202020204" pitchFamily="34" charset="0"/>
                <a:ea typeface="SimSun" panose="02010600030101010101" pitchFamily="2" charset="-122"/>
              </a:rPr>
              <a:t>APPENDIX GA36d</a:t>
            </a:r>
            <a:endParaRPr lang="zh-HK" altLang="en-US" dirty="0"/>
          </a:p>
        </p:txBody>
      </p:sp>
      <p:graphicFrame>
        <p:nvGraphicFramePr>
          <p:cNvPr id="9" name="表格 8">
            <a:extLst>
              <a:ext uri="{FF2B5EF4-FFF2-40B4-BE49-F238E27FC236}">
                <a16:creationId xmlns:a16="http://schemas.microsoft.com/office/drawing/2014/main" id="{8A8BFBFA-2139-4D50-9963-A1B8D43F499E}"/>
              </a:ext>
            </a:extLst>
          </p:cNvPr>
          <p:cNvGraphicFramePr>
            <a:graphicFrameLocks noGrp="1"/>
          </p:cNvGraphicFramePr>
          <p:nvPr>
            <p:extLst>
              <p:ext uri="{D42A27DB-BD31-4B8C-83A1-F6EECF244321}">
                <p14:modId xmlns:p14="http://schemas.microsoft.com/office/powerpoint/2010/main" val="1358354647"/>
              </p:ext>
            </p:extLst>
          </p:nvPr>
        </p:nvGraphicFramePr>
        <p:xfrm>
          <a:off x="4200524" y="933450"/>
          <a:ext cx="4848225" cy="342900"/>
        </p:xfrm>
        <a:graphic>
          <a:graphicData uri="http://schemas.openxmlformats.org/drawingml/2006/table">
            <a:tbl>
              <a:tblPr firstRow="1" firstCol="1" lastRow="1" lastCol="1" bandRow="1" bandCol="1">
                <a:tableStyleId>{5C22544A-7EE6-4342-B048-85BDC9FD1C3A}</a:tableStyleId>
              </a:tblPr>
              <a:tblGrid>
                <a:gridCol w="4848225">
                  <a:extLst>
                    <a:ext uri="{9D8B030D-6E8A-4147-A177-3AD203B41FA5}">
                      <a16:colId xmlns:a16="http://schemas.microsoft.com/office/drawing/2014/main" val="2409763208"/>
                    </a:ext>
                  </a:extLst>
                </a:gridCol>
              </a:tblGrid>
              <a:tr h="342900">
                <a:tc>
                  <a:txBody>
                    <a:bodyPr/>
                    <a:lstStyle/>
                    <a:p>
                      <a:pPr algn="ctr">
                        <a:spcBef>
                          <a:spcPts val="600"/>
                        </a:spcBef>
                        <a:spcAft>
                          <a:spcPts val="600"/>
                        </a:spcAft>
                      </a:pPr>
                      <a:r>
                        <a:rPr lang="en-GB" sz="1800" dirty="0">
                          <a:effectLst/>
                        </a:rPr>
                        <a:t>LEVEL 7 ASSESSMENT SPECIFICATION </a:t>
                      </a:r>
                      <a:endParaRPr lang="zh-TW" sz="1800" b="1" dirty="0">
                        <a:effectLst/>
                        <a:latin typeface="Times New Roman" panose="02020603050405020304" pitchFamily="18" charset="0"/>
                      </a:endParaRPr>
                    </a:p>
                  </a:txBody>
                  <a:tcPr marL="68580" marR="68580" marT="0" marB="0" anchor="ctr"/>
                </a:tc>
                <a:extLst>
                  <a:ext uri="{0D108BD9-81ED-4DB2-BD59-A6C34878D82A}">
                    <a16:rowId xmlns:a16="http://schemas.microsoft.com/office/drawing/2014/main" val="3971076916"/>
                  </a:ext>
                </a:extLst>
              </a:tr>
            </a:tbl>
          </a:graphicData>
        </a:graphic>
      </p:graphicFrame>
    </p:spTree>
    <p:extLst>
      <p:ext uri="{BB962C8B-B14F-4D97-AF65-F5344CB8AC3E}">
        <p14:creationId xmlns:p14="http://schemas.microsoft.com/office/powerpoint/2010/main" val="286170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2F97218-62F3-44F0-A74D-24233A79485B}"/>
              </a:ext>
            </a:extLst>
          </p:cNvPr>
          <p:cNvSpPr>
            <a:spLocks noGrp="1"/>
          </p:cNvSpPr>
          <p:nvPr>
            <p:ph type="ctrTitle"/>
          </p:nvPr>
        </p:nvSpPr>
        <p:spPr/>
        <p:txBody>
          <a:bodyPr>
            <a:normAutofit/>
          </a:bodyPr>
          <a:lstStyle/>
          <a:p>
            <a:r>
              <a:rPr lang="en-US" altLang="zh-HK" sz="4800" dirty="0"/>
              <a:t>Ambidextrous Organization</a:t>
            </a:r>
            <a:endParaRPr lang="zh-HK" altLang="en-US" sz="4800" dirty="0"/>
          </a:p>
        </p:txBody>
      </p:sp>
      <p:sp>
        <p:nvSpPr>
          <p:cNvPr id="3" name="副標題 2">
            <a:extLst>
              <a:ext uri="{FF2B5EF4-FFF2-40B4-BE49-F238E27FC236}">
                <a16:creationId xmlns:a16="http://schemas.microsoft.com/office/drawing/2014/main" id="{7AC7FF91-ADEF-4AD6-A536-8DF430F46BCA}"/>
              </a:ext>
            </a:extLst>
          </p:cNvPr>
          <p:cNvSpPr>
            <a:spLocks noGrp="1"/>
          </p:cNvSpPr>
          <p:nvPr>
            <p:ph type="subTitle" idx="1"/>
          </p:nvPr>
        </p:nvSpPr>
        <p:spPr>
          <a:xfrm>
            <a:off x="2589213" y="4777378"/>
            <a:ext cx="8984222" cy="1856504"/>
          </a:xfrm>
        </p:spPr>
        <p:txBody>
          <a:bodyPr>
            <a:normAutofit fontScale="92500" lnSpcReduction="10000"/>
          </a:bodyPr>
          <a:lstStyle/>
          <a:p>
            <a:endParaRPr lang="en-US" altLang="zh-HK" dirty="0"/>
          </a:p>
          <a:p>
            <a:endParaRPr lang="en-US" altLang="zh-HK" dirty="0"/>
          </a:p>
          <a:p>
            <a:r>
              <a:rPr lang="en-US" altLang="zh-HK" dirty="0"/>
              <a:t>                                                                                            By : </a:t>
            </a:r>
            <a:r>
              <a:rPr lang="en-US" altLang="zh-HK" sz="2200" b="1" dirty="0"/>
              <a:t>Yeung </a:t>
            </a:r>
            <a:r>
              <a:rPr lang="en-US" altLang="zh-HK" sz="2200" b="1" dirty="0" err="1"/>
              <a:t>Kuen</a:t>
            </a:r>
            <a:r>
              <a:rPr lang="en-US" altLang="zh-HK" sz="2200" b="1" dirty="0"/>
              <a:t> Christine </a:t>
            </a:r>
          </a:p>
          <a:p>
            <a:r>
              <a:rPr lang="zh-HK" altLang="en-US" sz="2200" b="1" dirty="0"/>
              <a:t>                                                                                             </a:t>
            </a:r>
            <a:endParaRPr lang="en-US" altLang="zh-HK" sz="2200" b="1" dirty="0"/>
          </a:p>
          <a:p>
            <a:r>
              <a:rPr lang="en-US" altLang="zh-HK" dirty="0"/>
              <a:t>                                                                                                    17/07/2020</a:t>
            </a:r>
            <a:endParaRPr lang="zh-HK" altLang="en-US" dirty="0"/>
          </a:p>
        </p:txBody>
      </p:sp>
    </p:spTree>
    <p:extLst>
      <p:ext uri="{BB962C8B-B14F-4D97-AF65-F5344CB8AC3E}">
        <p14:creationId xmlns:p14="http://schemas.microsoft.com/office/powerpoint/2010/main" val="9877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9D5A77E-3E4A-46C2-9882-C791CF1FC7E8}"/>
              </a:ext>
            </a:extLst>
          </p:cNvPr>
          <p:cNvSpPr>
            <a:spLocks noGrp="1"/>
          </p:cNvSpPr>
          <p:nvPr>
            <p:ph type="title"/>
          </p:nvPr>
        </p:nvSpPr>
        <p:spPr/>
        <p:txBody>
          <a:bodyPr/>
          <a:lstStyle/>
          <a:p>
            <a:r>
              <a:rPr lang="en-US" altLang="zh-HK" dirty="0"/>
              <a:t>Management Problems</a:t>
            </a:r>
            <a:endParaRPr lang="zh-HK" altLang="en-US" dirty="0"/>
          </a:p>
        </p:txBody>
      </p:sp>
      <p:pic>
        <p:nvPicPr>
          <p:cNvPr id="5" name="圖片 4">
            <a:extLst>
              <a:ext uri="{FF2B5EF4-FFF2-40B4-BE49-F238E27FC236}">
                <a16:creationId xmlns:a16="http://schemas.microsoft.com/office/drawing/2014/main" id="{DF57C106-5C48-42C3-9FD0-FC7228AAC547}"/>
              </a:ext>
            </a:extLst>
          </p:cNvPr>
          <p:cNvPicPr>
            <a:picLocks noChangeAspect="1"/>
          </p:cNvPicPr>
          <p:nvPr/>
        </p:nvPicPr>
        <p:blipFill>
          <a:blip r:embed="rId2"/>
          <a:stretch>
            <a:fillRect/>
          </a:stretch>
        </p:blipFill>
        <p:spPr>
          <a:xfrm rot="2455813">
            <a:off x="9508914" y="432212"/>
            <a:ext cx="2105025" cy="2105025"/>
          </a:xfrm>
          <a:prstGeom prst="rect">
            <a:avLst/>
          </a:prstGeom>
        </p:spPr>
      </p:pic>
      <p:graphicFrame>
        <p:nvGraphicFramePr>
          <p:cNvPr id="7" name="表格 7">
            <a:extLst>
              <a:ext uri="{FF2B5EF4-FFF2-40B4-BE49-F238E27FC236}">
                <a16:creationId xmlns:a16="http://schemas.microsoft.com/office/drawing/2014/main" id="{9CF87174-FE47-4F02-94BB-4394418E95AD}"/>
              </a:ext>
            </a:extLst>
          </p:cNvPr>
          <p:cNvGraphicFramePr>
            <a:graphicFrameLocks noGrp="1"/>
          </p:cNvGraphicFramePr>
          <p:nvPr>
            <p:extLst>
              <p:ext uri="{D42A27DB-BD31-4B8C-83A1-F6EECF244321}">
                <p14:modId xmlns:p14="http://schemas.microsoft.com/office/powerpoint/2010/main" val="608454076"/>
              </p:ext>
            </p:extLst>
          </p:nvPr>
        </p:nvGraphicFramePr>
        <p:xfrm>
          <a:off x="2135529" y="2122338"/>
          <a:ext cx="7564762" cy="3677920"/>
        </p:xfrm>
        <a:graphic>
          <a:graphicData uri="http://schemas.openxmlformats.org/drawingml/2006/table">
            <a:tbl>
              <a:tblPr firstRow="1" bandRow="1">
                <a:tableStyleId>{5C22544A-7EE6-4342-B048-85BDC9FD1C3A}</a:tableStyleId>
              </a:tblPr>
              <a:tblGrid>
                <a:gridCol w="3782381">
                  <a:extLst>
                    <a:ext uri="{9D8B030D-6E8A-4147-A177-3AD203B41FA5}">
                      <a16:colId xmlns:a16="http://schemas.microsoft.com/office/drawing/2014/main" val="2911186890"/>
                    </a:ext>
                  </a:extLst>
                </a:gridCol>
                <a:gridCol w="3782381">
                  <a:extLst>
                    <a:ext uri="{9D8B030D-6E8A-4147-A177-3AD203B41FA5}">
                      <a16:colId xmlns:a16="http://schemas.microsoft.com/office/drawing/2014/main" val="498988944"/>
                    </a:ext>
                  </a:extLst>
                </a:gridCol>
              </a:tblGrid>
              <a:tr h="370840">
                <a:tc>
                  <a:txBody>
                    <a:bodyPr/>
                    <a:lstStyle/>
                    <a:p>
                      <a:r>
                        <a:rPr lang="en-US" altLang="zh-HK" dirty="0"/>
                        <a:t>Past</a:t>
                      </a:r>
                      <a:endParaRPr lang="zh-HK" altLang="en-US" dirty="0"/>
                    </a:p>
                  </a:txBody>
                  <a:tcPr/>
                </a:tc>
                <a:tc>
                  <a:txBody>
                    <a:bodyPr/>
                    <a:lstStyle/>
                    <a:p>
                      <a:r>
                        <a:rPr lang="en-US" altLang="zh-HK" dirty="0"/>
                        <a:t>Future</a:t>
                      </a:r>
                      <a:endParaRPr lang="zh-HK" altLang="en-US" dirty="0"/>
                    </a:p>
                  </a:txBody>
                  <a:tcPr/>
                </a:tc>
                <a:extLst>
                  <a:ext uri="{0D108BD9-81ED-4DB2-BD59-A6C34878D82A}">
                    <a16:rowId xmlns:a16="http://schemas.microsoft.com/office/drawing/2014/main" val="3510074027"/>
                  </a:ext>
                </a:extLst>
              </a:tr>
              <a:tr h="370840">
                <a:tc>
                  <a:txBody>
                    <a:bodyPr/>
                    <a:lstStyle/>
                    <a:p>
                      <a:r>
                        <a:rPr lang="en-US" altLang="zh-HK" dirty="0"/>
                        <a:t>Efficiency - seeking for improved process</a:t>
                      </a:r>
                      <a:endParaRPr lang="zh-HK" altLang="en-US" dirty="0"/>
                    </a:p>
                  </a:txBody>
                  <a:tcPr/>
                </a:tc>
                <a:tc>
                  <a:txBody>
                    <a:bodyPr/>
                    <a:lstStyle/>
                    <a:p>
                      <a:r>
                        <a:rPr lang="en-US" altLang="zh-HK" dirty="0"/>
                        <a:t>Flexibility - seeking for breakthrough and disruption innovation</a:t>
                      </a:r>
                      <a:endParaRPr lang="zh-HK" altLang="en-US" dirty="0"/>
                    </a:p>
                  </a:txBody>
                  <a:tcPr/>
                </a:tc>
                <a:extLst>
                  <a:ext uri="{0D108BD9-81ED-4DB2-BD59-A6C34878D82A}">
                    <a16:rowId xmlns:a16="http://schemas.microsoft.com/office/drawing/2014/main" val="1278303967"/>
                  </a:ext>
                </a:extLst>
              </a:tr>
              <a:tr h="370840">
                <a:tc>
                  <a:txBody>
                    <a:bodyPr/>
                    <a:lstStyle/>
                    <a:p>
                      <a:r>
                        <a:rPr lang="en-US" altLang="zh-HK" dirty="0"/>
                        <a:t>Steady incremental gains</a:t>
                      </a:r>
                      <a:endParaRPr lang="zh-HK" altLang="en-US" dirty="0"/>
                    </a:p>
                  </a:txBody>
                  <a:tcPr/>
                </a:tc>
                <a:tc>
                  <a:txBody>
                    <a:bodyPr/>
                    <a:lstStyle/>
                    <a:p>
                      <a:r>
                        <a:rPr lang="en-US" altLang="zh-HK" dirty="0"/>
                        <a:t>Quantum discontinuous gains</a:t>
                      </a:r>
                      <a:endParaRPr lang="zh-HK" altLang="en-US" dirty="0"/>
                    </a:p>
                  </a:txBody>
                  <a:tcPr/>
                </a:tc>
                <a:extLst>
                  <a:ext uri="{0D108BD9-81ED-4DB2-BD59-A6C34878D82A}">
                    <a16:rowId xmlns:a16="http://schemas.microsoft.com/office/drawing/2014/main" val="308956051"/>
                  </a:ext>
                </a:extLst>
              </a:tr>
              <a:tr h="370840">
                <a:tc>
                  <a:txBody>
                    <a:bodyPr/>
                    <a:lstStyle/>
                    <a:p>
                      <a:r>
                        <a:rPr lang="en-US" altLang="zh-HK" dirty="0"/>
                        <a:t>Evolution change </a:t>
                      </a:r>
                      <a:endParaRPr lang="zh-HK" altLang="en-US" dirty="0"/>
                    </a:p>
                  </a:txBody>
                  <a:tcPr/>
                </a:tc>
                <a:tc>
                  <a:txBody>
                    <a:bodyPr/>
                    <a:lstStyle/>
                    <a:p>
                      <a:r>
                        <a:rPr lang="en-US" altLang="zh-HK" dirty="0"/>
                        <a:t>Revolution change</a:t>
                      </a:r>
                      <a:endParaRPr lang="zh-HK" altLang="en-US" dirty="0"/>
                    </a:p>
                  </a:txBody>
                  <a:tcPr/>
                </a:tc>
                <a:extLst>
                  <a:ext uri="{0D108BD9-81ED-4DB2-BD59-A6C34878D82A}">
                    <a16:rowId xmlns:a16="http://schemas.microsoft.com/office/drawing/2014/main" val="1454076945"/>
                  </a:ext>
                </a:extLst>
              </a:tr>
              <a:tr h="370840">
                <a:tc>
                  <a:txBody>
                    <a:bodyPr/>
                    <a:lstStyle/>
                    <a:p>
                      <a:r>
                        <a:rPr lang="en-US" altLang="zh-HK" dirty="0"/>
                        <a:t>Well planned execution </a:t>
                      </a:r>
                      <a:endParaRPr lang="zh-HK" altLang="en-US" dirty="0"/>
                    </a:p>
                  </a:txBody>
                  <a:tcPr/>
                </a:tc>
                <a:tc>
                  <a:txBody>
                    <a:bodyPr/>
                    <a:lstStyle/>
                    <a:p>
                      <a:r>
                        <a:rPr lang="en-US" altLang="zh-HK" dirty="0"/>
                        <a:t>Experimental risk taking execution</a:t>
                      </a:r>
                      <a:endParaRPr lang="zh-HK" altLang="en-US" dirty="0"/>
                    </a:p>
                  </a:txBody>
                  <a:tcPr/>
                </a:tc>
                <a:extLst>
                  <a:ext uri="{0D108BD9-81ED-4DB2-BD59-A6C34878D82A}">
                    <a16:rowId xmlns:a16="http://schemas.microsoft.com/office/drawing/2014/main" val="1106250824"/>
                  </a:ext>
                </a:extLst>
              </a:tr>
              <a:tr h="370840">
                <a:tc>
                  <a:txBody>
                    <a:bodyPr/>
                    <a:lstStyle/>
                    <a:p>
                      <a:r>
                        <a:rPr lang="en-US" altLang="zh-HK" dirty="0"/>
                        <a:t>Exploiting existing capacities for profit</a:t>
                      </a:r>
                      <a:endParaRPr lang="zh-HK" altLang="en-US" dirty="0"/>
                    </a:p>
                  </a:txBody>
                  <a:tcPr/>
                </a:tc>
                <a:tc>
                  <a:txBody>
                    <a:bodyPr/>
                    <a:lstStyle/>
                    <a:p>
                      <a:r>
                        <a:rPr lang="en-US" altLang="zh-HK" dirty="0"/>
                        <a:t>Exploring new opportunities for growth </a:t>
                      </a:r>
                      <a:endParaRPr lang="zh-HK" altLang="en-US" dirty="0"/>
                    </a:p>
                  </a:txBody>
                  <a:tcPr/>
                </a:tc>
                <a:extLst>
                  <a:ext uri="{0D108BD9-81ED-4DB2-BD59-A6C34878D82A}">
                    <a16:rowId xmlns:a16="http://schemas.microsoft.com/office/drawing/2014/main" val="1627426528"/>
                  </a:ext>
                </a:extLst>
              </a:tr>
              <a:tr h="370840">
                <a:tc>
                  <a:txBody>
                    <a:bodyPr/>
                    <a:lstStyle/>
                    <a:p>
                      <a:r>
                        <a:rPr lang="en-US" altLang="zh-HK" dirty="0"/>
                        <a:t>Exploitative strategy </a:t>
                      </a:r>
                      <a:endParaRPr lang="zh-HK" altLang="en-US" dirty="0"/>
                    </a:p>
                  </a:txBody>
                  <a:tcPr/>
                </a:tc>
                <a:tc>
                  <a:txBody>
                    <a:bodyPr/>
                    <a:lstStyle/>
                    <a:p>
                      <a:r>
                        <a:rPr lang="en-US" altLang="zh-HK" dirty="0"/>
                        <a:t>Explorative strategy </a:t>
                      </a:r>
                      <a:endParaRPr lang="zh-HK" altLang="en-US" dirty="0"/>
                    </a:p>
                  </a:txBody>
                  <a:tcPr/>
                </a:tc>
                <a:extLst>
                  <a:ext uri="{0D108BD9-81ED-4DB2-BD59-A6C34878D82A}">
                    <a16:rowId xmlns:a16="http://schemas.microsoft.com/office/drawing/2014/main" val="238636713"/>
                  </a:ext>
                </a:extLst>
              </a:tr>
            </a:tbl>
          </a:graphicData>
        </a:graphic>
      </p:graphicFrame>
    </p:spTree>
    <p:extLst>
      <p:ext uri="{BB962C8B-B14F-4D97-AF65-F5344CB8AC3E}">
        <p14:creationId xmlns:p14="http://schemas.microsoft.com/office/powerpoint/2010/main" val="2905850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6D8A031-24B0-428A-B802-6428ECD7A582}"/>
              </a:ext>
            </a:extLst>
          </p:cNvPr>
          <p:cNvSpPr>
            <a:spLocks noGrp="1"/>
          </p:cNvSpPr>
          <p:nvPr>
            <p:ph type="title"/>
          </p:nvPr>
        </p:nvSpPr>
        <p:spPr>
          <a:xfrm>
            <a:off x="2061112" y="459368"/>
            <a:ext cx="8911687" cy="868805"/>
          </a:xfrm>
        </p:spPr>
        <p:txBody>
          <a:bodyPr>
            <a:normAutofit/>
          </a:bodyPr>
          <a:lstStyle/>
          <a:p>
            <a:r>
              <a:rPr lang="en-US" altLang="zh-HK" sz="2800" dirty="0"/>
              <a:t>Four Organization Structure for Driving Innovation </a:t>
            </a:r>
            <a:endParaRPr lang="zh-HK" altLang="en-US" sz="2800" dirty="0"/>
          </a:p>
        </p:txBody>
      </p:sp>
      <p:pic>
        <p:nvPicPr>
          <p:cNvPr id="4" name="內容版面配置區 3">
            <a:extLst>
              <a:ext uri="{FF2B5EF4-FFF2-40B4-BE49-F238E27FC236}">
                <a16:creationId xmlns:a16="http://schemas.microsoft.com/office/drawing/2014/main" id="{86985869-E791-4BF8-99B7-054B4C7741D9}"/>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41843" y="1492915"/>
            <a:ext cx="2673536" cy="2370050"/>
          </a:xfrm>
          <a:prstGeom prst="rect">
            <a:avLst/>
          </a:prstGeom>
          <a:noFill/>
          <a:ln>
            <a:noFill/>
          </a:ln>
        </p:spPr>
      </p:pic>
      <p:pic>
        <p:nvPicPr>
          <p:cNvPr id="5" name="圖片 4">
            <a:extLst>
              <a:ext uri="{FF2B5EF4-FFF2-40B4-BE49-F238E27FC236}">
                <a16:creationId xmlns:a16="http://schemas.microsoft.com/office/drawing/2014/main" id="{38C73E54-13DD-49FA-A333-D6CB2CF69F7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921806" y="1492915"/>
            <a:ext cx="3118839" cy="2442582"/>
          </a:xfrm>
          <a:prstGeom prst="rect">
            <a:avLst/>
          </a:prstGeom>
          <a:noFill/>
          <a:ln>
            <a:noFill/>
          </a:ln>
        </p:spPr>
      </p:pic>
      <p:pic>
        <p:nvPicPr>
          <p:cNvPr id="6" name="圖片 5">
            <a:extLst>
              <a:ext uri="{FF2B5EF4-FFF2-40B4-BE49-F238E27FC236}">
                <a16:creationId xmlns:a16="http://schemas.microsoft.com/office/drawing/2014/main" id="{E2072B75-B1B6-4D3B-AFFB-368B011AE33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672179" y="4252405"/>
            <a:ext cx="3116062" cy="2186466"/>
          </a:xfrm>
          <a:prstGeom prst="rect">
            <a:avLst/>
          </a:prstGeom>
          <a:noFill/>
          <a:ln>
            <a:noFill/>
          </a:ln>
        </p:spPr>
      </p:pic>
      <p:pic>
        <p:nvPicPr>
          <p:cNvPr id="7" name="圖片 6">
            <a:extLst>
              <a:ext uri="{FF2B5EF4-FFF2-40B4-BE49-F238E27FC236}">
                <a16:creationId xmlns:a16="http://schemas.microsoft.com/office/drawing/2014/main" id="{20CFCDA3-9B06-4461-94E5-4D8CA2B9076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797888" y="4264980"/>
            <a:ext cx="4174911" cy="2186466"/>
          </a:xfrm>
          <a:prstGeom prst="rect">
            <a:avLst/>
          </a:prstGeom>
          <a:noFill/>
          <a:ln>
            <a:noFill/>
          </a:ln>
        </p:spPr>
      </p:pic>
    </p:spTree>
    <p:extLst>
      <p:ext uri="{BB962C8B-B14F-4D97-AF65-F5344CB8AC3E}">
        <p14:creationId xmlns:p14="http://schemas.microsoft.com/office/powerpoint/2010/main" val="2490547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EF8D053-FF3A-4E4B-AFDA-95AC76F57B04}"/>
              </a:ext>
            </a:extLst>
          </p:cNvPr>
          <p:cNvSpPr>
            <a:spLocks noGrp="1"/>
          </p:cNvSpPr>
          <p:nvPr>
            <p:ph type="title"/>
          </p:nvPr>
        </p:nvSpPr>
        <p:spPr/>
        <p:txBody>
          <a:bodyPr>
            <a:normAutofit/>
          </a:bodyPr>
          <a:lstStyle/>
          <a:p>
            <a:r>
              <a:rPr lang="en-US" altLang="zh-HK" sz="4000" dirty="0"/>
              <a:t>Real Case </a:t>
            </a:r>
            <a:r>
              <a:rPr lang="en-US" altLang="zh-TW" sz="4000" dirty="0"/>
              <a:t>Studies</a:t>
            </a:r>
            <a:endParaRPr lang="zh-HK" altLang="en-US" sz="4000" dirty="0"/>
          </a:p>
        </p:txBody>
      </p:sp>
      <p:sp>
        <p:nvSpPr>
          <p:cNvPr id="3" name="內容版面配置區 2">
            <a:extLst>
              <a:ext uri="{FF2B5EF4-FFF2-40B4-BE49-F238E27FC236}">
                <a16:creationId xmlns:a16="http://schemas.microsoft.com/office/drawing/2014/main" id="{996780D6-A870-4C11-AE5D-BAE29AB1FE18}"/>
              </a:ext>
            </a:extLst>
          </p:cNvPr>
          <p:cNvSpPr>
            <a:spLocks noGrp="1"/>
          </p:cNvSpPr>
          <p:nvPr>
            <p:ph idx="1"/>
          </p:nvPr>
        </p:nvSpPr>
        <p:spPr/>
        <p:txBody>
          <a:bodyPr>
            <a:normAutofit/>
          </a:bodyPr>
          <a:lstStyle/>
          <a:p>
            <a:r>
              <a:rPr lang="en-US" altLang="zh-HK" sz="3600" dirty="0"/>
              <a:t>Failure cases </a:t>
            </a:r>
            <a:r>
              <a:rPr lang="en-US" altLang="zh-TW" sz="3600" dirty="0"/>
              <a:t>: </a:t>
            </a:r>
          </a:p>
          <a:p>
            <a:pPr marL="0" indent="0">
              <a:buNone/>
            </a:pPr>
            <a:r>
              <a:rPr lang="en-US" altLang="zh-TW" sz="3600" dirty="0"/>
              <a:t>	Kodak / Boeing </a:t>
            </a:r>
          </a:p>
          <a:p>
            <a:pPr marL="0" indent="0">
              <a:buNone/>
            </a:pPr>
            <a:endParaRPr lang="en-US" altLang="zh-TW" sz="3600" dirty="0"/>
          </a:p>
          <a:p>
            <a:r>
              <a:rPr lang="en-US" altLang="zh-HK" sz="3600" dirty="0"/>
              <a:t>Successful cases : </a:t>
            </a:r>
          </a:p>
          <a:p>
            <a:pPr marL="0" indent="0">
              <a:buNone/>
            </a:pPr>
            <a:r>
              <a:rPr lang="en-US" altLang="zh-HK" sz="3600" dirty="0"/>
              <a:t>	USA Today / Ciba Vision</a:t>
            </a:r>
            <a:endParaRPr lang="zh-HK" altLang="en-US" sz="3600" dirty="0"/>
          </a:p>
        </p:txBody>
      </p:sp>
    </p:spTree>
    <p:extLst>
      <p:ext uri="{BB962C8B-B14F-4D97-AF65-F5344CB8AC3E}">
        <p14:creationId xmlns:p14="http://schemas.microsoft.com/office/powerpoint/2010/main" val="3486189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D2F68CA-5C19-44F9-AF1E-7DF3EB033A22}"/>
              </a:ext>
            </a:extLst>
          </p:cNvPr>
          <p:cNvSpPr>
            <a:spLocks noGrp="1"/>
          </p:cNvSpPr>
          <p:nvPr>
            <p:ph type="title"/>
          </p:nvPr>
        </p:nvSpPr>
        <p:spPr/>
        <p:txBody>
          <a:bodyPr/>
          <a:lstStyle/>
          <a:p>
            <a:r>
              <a:rPr lang="en-US" altLang="zh-HK" dirty="0"/>
              <a:t>Research problems and objectives</a:t>
            </a:r>
            <a:endParaRPr lang="zh-HK" altLang="en-US" dirty="0"/>
          </a:p>
        </p:txBody>
      </p:sp>
      <p:sp>
        <p:nvSpPr>
          <p:cNvPr id="3" name="內容版面配置區 2">
            <a:extLst>
              <a:ext uri="{FF2B5EF4-FFF2-40B4-BE49-F238E27FC236}">
                <a16:creationId xmlns:a16="http://schemas.microsoft.com/office/drawing/2014/main" id="{0ED2678D-6195-44A5-A5C5-59E38B1FFAF4}"/>
              </a:ext>
            </a:extLst>
          </p:cNvPr>
          <p:cNvSpPr>
            <a:spLocks noGrp="1"/>
          </p:cNvSpPr>
          <p:nvPr>
            <p:ph idx="1"/>
          </p:nvPr>
        </p:nvSpPr>
        <p:spPr/>
        <p:txBody>
          <a:bodyPr>
            <a:normAutofit lnSpcReduction="10000"/>
          </a:bodyPr>
          <a:lstStyle/>
          <a:p>
            <a:r>
              <a:rPr lang="en-US" altLang="zh-HK" sz="2400" dirty="0"/>
              <a:t>Definition of problems</a:t>
            </a:r>
          </a:p>
          <a:p>
            <a:pPr lvl="1"/>
            <a:r>
              <a:rPr lang="en-US" altLang="zh-HK" sz="2000" dirty="0"/>
              <a:t>In view of current fast moving competitive and dynamic market, management is always facing a challenging issue on how to keep organization abreast of innovation development to meet the changing market needs and maintain competitive edges. </a:t>
            </a:r>
          </a:p>
          <a:p>
            <a:pPr lvl="1"/>
            <a:r>
              <a:rPr lang="en-US" altLang="zh-HK" sz="2000" dirty="0"/>
              <a:t>Across industries a common pattern is observed that success often precedes failure. While enjoying stability, management could be easily trapped by existing success and being complacent. </a:t>
            </a:r>
          </a:p>
          <a:p>
            <a:pPr lvl="1"/>
            <a:r>
              <a:rPr lang="en-US" altLang="zh-HK" sz="2000" dirty="0"/>
              <a:t>What went wrong? Can management avoid the mistake and lead the organization to grow continuously? </a:t>
            </a:r>
          </a:p>
        </p:txBody>
      </p:sp>
    </p:spTree>
    <p:extLst>
      <p:ext uri="{BB962C8B-B14F-4D97-AF65-F5344CB8AC3E}">
        <p14:creationId xmlns:p14="http://schemas.microsoft.com/office/powerpoint/2010/main" val="4037323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5BE0A43-1539-4A8C-8806-53A31E660DE7}"/>
              </a:ext>
            </a:extLst>
          </p:cNvPr>
          <p:cNvSpPr>
            <a:spLocks noGrp="1"/>
          </p:cNvSpPr>
          <p:nvPr>
            <p:ph type="title"/>
          </p:nvPr>
        </p:nvSpPr>
        <p:spPr/>
        <p:txBody>
          <a:bodyPr/>
          <a:lstStyle/>
          <a:p>
            <a:r>
              <a:rPr lang="en-US" altLang="zh-HK" dirty="0"/>
              <a:t>Research Objectives </a:t>
            </a:r>
            <a:endParaRPr lang="zh-HK" altLang="en-US" dirty="0"/>
          </a:p>
        </p:txBody>
      </p:sp>
      <p:sp>
        <p:nvSpPr>
          <p:cNvPr id="3" name="內容版面配置區 2">
            <a:extLst>
              <a:ext uri="{FF2B5EF4-FFF2-40B4-BE49-F238E27FC236}">
                <a16:creationId xmlns:a16="http://schemas.microsoft.com/office/drawing/2014/main" id="{C01865EE-741B-4D96-B7B7-DC949AAC27BC}"/>
              </a:ext>
            </a:extLst>
          </p:cNvPr>
          <p:cNvSpPr>
            <a:spLocks noGrp="1"/>
          </p:cNvSpPr>
          <p:nvPr>
            <p:ph idx="1"/>
          </p:nvPr>
        </p:nvSpPr>
        <p:spPr>
          <a:xfrm>
            <a:off x="2592925" y="1529920"/>
            <a:ext cx="8915400" cy="4631184"/>
          </a:xfrm>
        </p:spPr>
        <p:txBody>
          <a:bodyPr>
            <a:normAutofit fontScale="92500" lnSpcReduction="10000"/>
          </a:bodyPr>
          <a:lstStyle/>
          <a:p>
            <a:r>
              <a:rPr lang="en-US" altLang="zh-HK" sz="2000" dirty="0"/>
              <a:t>Some literatures discovered that some organizations have actually been quite successful at delivering superior consistent performance over times. When these organizations are deeply examined, they share some important characteristics of both exploiting the present capacity and exploring the future innovations at the same time.   </a:t>
            </a:r>
          </a:p>
          <a:p>
            <a:r>
              <a:rPr lang="en-US" altLang="zh-HK" sz="2000" dirty="0"/>
              <a:t>There is a controversial thought or arguable theory that it is not feasible to maintain an “</a:t>
            </a:r>
            <a:r>
              <a:rPr lang="en-US" altLang="zh-HK" sz="2000" b="1" i="1" dirty="0"/>
              <a:t>ambidextrous organization</a:t>
            </a:r>
            <a:r>
              <a:rPr lang="en-US" altLang="zh-HK" sz="2000" dirty="0"/>
              <a:t>” as exploration and exploitation represents two basically different approaches to organizational strategy, culture or mindset. Nevertheless, more literatures have positively indicated the need for organization to achieve a balance among the two in order to excel market.  </a:t>
            </a:r>
          </a:p>
          <a:p>
            <a:r>
              <a:rPr lang="en-US" altLang="zh-HK" sz="2000" dirty="0"/>
              <a:t>This research aims to exanimate how the level of organization ambidexterity can influence its financial performance indicators such as profit and growth. In addition, efficiency and innovation need not be strategic tradeoffs, but they are in fact complementing each other to contribute a superior financial performance of organization.  </a:t>
            </a:r>
          </a:p>
          <a:p>
            <a:endParaRPr lang="zh-HK" altLang="en-US" sz="2000" dirty="0"/>
          </a:p>
          <a:p>
            <a:endParaRPr lang="zh-HK" altLang="en-US" dirty="0"/>
          </a:p>
        </p:txBody>
      </p:sp>
    </p:spTree>
    <p:extLst>
      <p:ext uri="{BB962C8B-B14F-4D97-AF65-F5344CB8AC3E}">
        <p14:creationId xmlns:p14="http://schemas.microsoft.com/office/powerpoint/2010/main" val="332019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2984630-8314-4A6B-A330-76974F3C7E16}"/>
              </a:ext>
            </a:extLst>
          </p:cNvPr>
          <p:cNvSpPr>
            <a:spLocks noGrp="1"/>
          </p:cNvSpPr>
          <p:nvPr>
            <p:ph type="title"/>
          </p:nvPr>
        </p:nvSpPr>
        <p:spPr/>
        <p:txBody>
          <a:bodyPr/>
          <a:lstStyle/>
          <a:p>
            <a:r>
              <a:rPr lang="en-US" altLang="zh-HK" dirty="0"/>
              <a:t>Research Hypothesis </a:t>
            </a:r>
            <a:endParaRPr lang="zh-HK" altLang="en-US" dirty="0"/>
          </a:p>
        </p:txBody>
      </p:sp>
      <p:sp>
        <p:nvSpPr>
          <p:cNvPr id="3" name="內容版面配置區 2">
            <a:extLst>
              <a:ext uri="{FF2B5EF4-FFF2-40B4-BE49-F238E27FC236}">
                <a16:creationId xmlns:a16="http://schemas.microsoft.com/office/drawing/2014/main" id="{F1B8419D-2208-44D1-9629-4BCA1A0D8F74}"/>
              </a:ext>
            </a:extLst>
          </p:cNvPr>
          <p:cNvSpPr>
            <a:spLocks noGrp="1"/>
          </p:cNvSpPr>
          <p:nvPr>
            <p:ph idx="1"/>
          </p:nvPr>
        </p:nvSpPr>
        <p:spPr>
          <a:xfrm>
            <a:off x="2234649" y="1769705"/>
            <a:ext cx="8915400" cy="4379167"/>
          </a:xfrm>
        </p:spPr>
        <p:txBody>
          <a:bodyPr>
            <a:normAutofit fontScale="92500" lnSpcReduction="10000"/>
          </a:bodyPr>
          <a:lstStyle/>
          <a:p>
            <a:r>
              <a:rPr lang="en-US" altLang="zh-HK" dirty="0"/>
              <a:t>Hypothesis 1: The higher the ability of exploiting existing capacities, the higher level of organization profit</a:t>
            </a:r>
          </a:p>
          <a:p>
            <a:pPr marL="0" indent="0">
              <a:buNone/>
            </a:pPr>
            <a:endParaRPr lang="en-US" altLang="zh-HK" dirty="0"/>
          </a:p>
          <a:p>
            <a:r>
              <a:rPr lang="en-US" altLang="zh-HK" dirty="0"/>
              <a:t>Hypothesis 2: The higher the ability of exploring new opportunities, the higher level of organization growth </a:t>
            </a:r>
          </a:p>
          <a:p>
            <a:pPr marL="0" indent="0">
              <a:buNone/>
            </a:pPr>
            <a:endParaRPr lang="en-US" altLang="zh-HK" dirty="0"/>
          </a:p>
          <a:p>
            <a:r>
              <a:rPr lang="en-US" altLang="zh-HK" dirty="0"/>
              <a:t>Hypothesis 3: An ambidextrous organization (achieving high mark on both explorative and exploitative ability) results in sustainable superior financial performance, relative to other companies’ average performance and organizations that specialize in seeking either explorative or exploitative strategies only</a:t>
            </a:r>
          </a:p>
          <a:p>
            <a:endParaRPr lang="en-US" altLang="zh-HK" dirty="0"/>
          </a:p>
          <a:p>
            <a:r>
              <a:rPr lang="en-US" altLang="zh-HK" dirty="0"/>
              <a:t>Hypothesis 4: The higher integration level among middle to high management within an ambidextrous organization, the higher level of organization’s profit and growth  </a:t>
            </a:r>
            <a:endParaRPr lang="zh-HK" altLang="en-US" dirty="0"/>
          </a:p>
        </p:txBody>
      </p:sp>
    </p:spTree>
    <p:extLst>
      <p:ext uri="{BB962C8B-B14F-4D97-AF65-F5344CB8AC3E}">
        <p14:creationId xmlns:p14="http://schemas.microsoft.com/office/powerpoint/2010/main" val="168306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F1103F0-489C-44E0-A02C-EDB37E98E0E5}"/>
              </a:ext>
            </a:extLst>
          </p:cNvPr>
          <p:cNvSpPr>
            <a:spLocks noGrp="1"/>
          </p:cNvSpPr>
          <p:nvPr>
            <p:ph type="title"/>
          </p:nvPr>
        </p:nvSpPr>
        <p:spPr/>
        <p:txBody>
          <a:bodyPr/>
          <a:lstStyle/>
          <a:p>
            <a:r>
              <a:rPr lang="en-US" altLang="zh-TW" dirty="0"/>
              <a:t>Research</a:t>
            </a:r>
            <a:r>
              <a:rPr lang="zh-TW" altLang="en-US" dirty="0"/>
              <a:t> </a:t>
            </a:r>
            <a:r>
              <a:rPr lang="en-US" altLang="zh-TW" dirty="0"/>
              <a:t>Design</a:t>
            </a:r>
            <a:endParaRPr lang="zh-HK" altLang="en-US" dirty="0"/>
          </a:p>
        </p:txBody>
      </p:sp>
      <p:sp>
        <p:nvSpPr>
          <p:cNvPr id="3" name="內容版面配置區 2">
            <a:extLst>
              <a:ext uri="{FF2B5EF4-FFF2-40B4-BE49-F238E27FC236}">
                <a16:creationId xmlns:a16="http://schemas.microsoft.com/office/drawing/2014/main" id="{6BB3B42B-123E-49C5-BD9B-F4954A9C062B}"/>
              </a:ext>
            </a:extLst>
          </p:cNvPr>
          <p:cNvSpPr>
            <a:spLocks noGrp="1"/>
          </p:cNvSpPr>
          <p:nvPr>
            <p:ph idx="1"/>
          </p:nvPr>
        </p:nvSpPr>
        <p:spPr>
          <a:xfrm>
            <a:off x="2589212" y="1905000"/>
            <a:ext cx="8915400" cy="4006222"/>
          </a:xfrm>
        </p:spPr>
        <p:txBody>
          <a:bodyPr>
            <a:normAutofit fontScale="92500" lnSpcReduction="10000"/>
          </a:bodyPr>
          <a:lstStyle/>
          <a:p>
            <a:r>
              <a:rPr lang="en-US" altLang="zh-HK" sz="2400" dirty="0"/>
              <a:t>Definition of Variables</a:t>
            </a:r>
          </a:p>
          <a:p>
            <a:pPr lvl="1"/>
            <a:r>
              <a:rPr lang="en-US" altLang="zh-HK" sz="2200" dirty="0"/>
              <a:t>Dependent Variables – the dependent variable is organization’s growth and profits, which is measured by self-reported compounded average production growth rate in the past 5 years </a:t>
            </a:r>
          </a:p>
          <a:p>
            <a:pPr lvl="1"/>
            <a:r>
              <a:rPr lang="en-US" altLang="zh-HK" sz="2200" dirty="0"/>
              <a:t>Independent Variables – the ability of exploitation and exploration innovative, measured through interviews with top management and survey with middle to top management </a:t>
            </a:r>
          </a:p>
          <a:p>
            <a:pPr lvl="1"/>
            <a:r>
              <a:rPr lang="en-US" altLang="zh-HK" sz="2200" dirty="0"/>
              <a:t>Independent Variables -  the level of staff integration, measured through interviews and survey</a:t>
            </a:r>
          </a:p>
          <a:p>
            <a:pPr lvl="1"/>
            <a:r>
              <a:rPr lang="en-US" altLang="zh-HK" sz="2200" dirty="0"/>
              <a:t>Control Variables  - controlled for possible confounding effects, </a:t>
            </a:r>
            <a:r>
              <a:rPr lang="en-US" altLang="zh-HK" sz="2200" dirty="0" err="1"/>
              <a:t>eg.</a:t>
            </a:r>
            <a:r>
              <a:rPr lang="en-US" altLang="zh-HK" sz="2200" dirty="0"/>
              <a:t> organization’s size, total assets under control, industry’s age,  </a:t>
            </a:r>
          </a:p>
          <a:p>
            <a:pPr lvl="1"/>
            <a:endParaRPr lang="zh-HK" altLang="en-US" sz="2200" dirty="0"/>
          </a:p>
        </p:txBody>
      </p:sp>
    </p:spTree>
    <p:extLst>
      <p:ext uri="{BB962C8B-B14F-4D97-AF65-F5344CB8AC3E}">
        <p14:creationId xmlns:p14="http://schemas.microsoft.com/office/powerpoint/2010/main" val="1765810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7660E13-20B2-4561-99B9-B0D881737E51}"/>
              </a:ext>
            </a:extLst>
          </p:cNvPr>
          <p:cNvSpPr>
            <a:spLocks noGrp="1"/>
          </p:cNvSpPr>
          <p:nvPr>
            <p:ph type="title"/>
          </p:nvPr>
        </p:nvSpPr>
        <p:spPr/>
        <p:txBody>
          <a:bodyPr/>
          <a:lstStyle/>
          <a:p>
            <a:r>
              <a:rPr lang="en-US" altLang="zh-HK" dirty="0"/>
              <a:t>Research Method</a:t>
            </a:r>
            <a:endParaRPr lang="zh-HK" altLang="en-US" dirty="0"/>
          </a:p>
        </p:txBody>
      </p:sp>
      <p:sp>
        <p:nvSpPr>
          <p:cNvPr id="3" name="內容版面配置區 2">
            <a:extLst>
              <a:ext uri="{FF2B5EF4-FFF2-40B4-BE49-F238E27FC236}">
                <a16:creationId xmlns:a16="http://schemas.microsoft.com/office/drawing/2014/main" id="{5545E2D8-EEF4-4301-8F2F-838FF5CC1E6E}"/>
              </a:ext>
            </a:extLst>
          </p:cNvPr>
          <p:cNvSpPr>
            <a:spLocks noGrp="1"/>
          </p:cNvSpPr>
          <p:nvPr>
            <p:ph idx="1"/>
          </p:nvPr>
        </p:nvSpPr>
        <p:spPr/>
        <p:txBody>
          <a:bodyPr>
            <a:normAutofit/>
          </a:bodyPr>
          <a:lstStyle/>
          <a:p>
            <a:r>
              <a:rPr lang="en-US" altLang="zh-HK" sz="2400" dirty="0"/>
              <a:t>Research Method </a:t>
            </a:r>
          </a:p>
          <a:p>
            <a:pPr lvl="1"/>
            <a:r>
              <a:rPr lang="en-US" altLang="zh-HK" sz="2200" dirty="0"/>
              <a:t>It will divide into two parts: </a:t>
            </a:r>
          </a:p>
          <a:p>
            <a:pPr lvl="2"/>
            <a:r>
              <a:rPr lang="en-US" altLang="zh-HK" sz="2000" dirty="0"/>
              <a:t>A. 30 mins in-depth interview with CEO and each Chief management</a:t>
            </a:r>
          </a:p>
          <a:p>
            <a:pPr lvl="2"/>
            <a:r>
              <a:rPr lang="en-US" altLang="zh-HK" sz="2000" dirty="0"/>
              <a:t>B. 30 survey questionnaires are given to all middle managers of a team of at least 3 subordinates</a:t>
            </a:r>
          </a:p>
          <a:p>
            <a:pPr lvl="2"/>
            <a:r>
              <a:rPr lang="en-US" altLang="zh-HK" sz="2000" dirty="0"/>
              <a:t>Part A and Part B both represent 5</a:t>
            </a:r>
            <a:r>
              <a:rPr lang="en-US" altLang="zh-TW" sz="2000" dirty="0"/>
              <a:t>0% weighting </a:t>
            </a:r>
            <a:endParaRPr lang="en-US" altLang="zh-HK" sz="2000" dirty="0"/>
          </a:p>
          <a:p>
            <a:endParaRPr lang="zh-HK" altLang="en-US" sz="2200" dirty="0"/>
          </a:p>
        </p:txBody>
      </p:sp>
    </p:spTree>
    <p:extLst>
      <p:ext uri="{BB962C8B-B14F-4D97-AF65-F5344CB8AC3E}">
        <p14:creationId xmlns:p14="http://schemas.microsoft.com/office/powerpoint/2010/main" val="14492804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3F2A437-AC52-44B5-B80C-7682F62105B5}"/>
              </a:ext>
            </a:extLst>
          </p:cNvPr>
          <p:cNvSpPr>
            <a:spLocks noGrp="1"/>
          </p:cNvSpPr>
          <p:nvPr>
            <p:ph type="title"/>
          </p:nvPr>
        </p:nvSpPr>
        <p:spPr/>
        <p:txBody>
          <a:bodyPr/>
          <a:lstStyle/>
          <a:p>
            <a:r>
              <a:rPr lang="en-US" altLang="zh-HK" dirty="0"/>
              <a:t>Research Method </a:t>
            </a:r>
            <a:endParaRPr lang="zh-HK" altLang="en-US" dirty="0"/>
          </a:p>
        </p:txBody>
      </p:sp>
      <p:sp>
        <p:nvSpPr>
          <p:cNvPr id="3" name="內容版面配置區 2">
            <a:extLst>
              <a:ext uri="{FF2B5EF4-FFF2-40B4-BE49-F238E27FC236}">
                <a16:creationId xmlns:a16="http://schemas.microsoft.com/office/drawing/2014/main" id="{BFBD3EBC-6442-4DCD-82A5-D3C9CB36964C}"/>
              </a:ext>
            </a:extLst>
          </p:cNvPr>
          <p:cNvSpPr>
            <a:spLocks noGrp="1"/>
          </p:cNvSpPr>
          <p:nvPr>
            <p:ph idx="1"/>
          </p:nvPr>
        </p:nvSpPr>
        <p:spPr>
          <a:xfrm>
            <a:off x="2589212" y="1819834"/>
            <a:ext cx="8915400" cy="4231341"/>
          </a:xfrm>
        </p:spPr>
        <p:txBody>
          <a:bodyPr>
            <a:normAutofit fontScale="85000" lnSpcReduction="20000"/>
          </a:bodyPr>
          <a:lstStyle/>
          <a:p>
            <a:r>
              <a:rPr lang="en-US" altLang="zh-HK" sz="2400" dirty="0"/>
              <a:t>To develop measures for exploratory and exploitative organization and innovation, a seven-point scale system is created in the  management interview and middle manager survey questions. The following aspects are recommended by the literatures as the key elements of an ambidextrous organization. </a:t>
            </a:r>
          </a:p>
          <a:p>
            <a:pPr lvl="1"/>
            <a:r>
              <a:rPr lang="en-US" altLang="zh-HK" sz="2200" dirty="0"/>
              <a:t>organization structure (formal hierarchical structure vs. ambidextrous structure) </a:t>
            </a:r>
          </a:p>
          <a:p>
            <a:pPr lvl="1"/>
            <a:r>
              <a:rPr lang="en-US" altLang="zh-HK" sz="2200" dirty="0"/>
              <a:t>Vision, culture</a:t>
            </a:r>
          </a:p>
          <a:p>
            <a:pPr lvl="1"/>
            <a:r>
              <a:rPr lang="en-US" altLang="zh-HK" sz="2200" dirty="0"/>
              <a:t>Innovative strategies </a:t>
            </a:r>
          </a:p>
          <a:p>
            <a:pPr lvl="1"/>
            <a:r>
              <a:rPr lang="en-US" altLang="zh-HK" sz="2200" dirty="0"/>
              <a:t>Connectedness and trust level among staff </a:t>
            </a:r>
          </a:p>
          <a:p>
            <a:pPr lvl="1"/>
            <a:r>
              <a:rPr lang="en-US" altLang="zh-HK" sz="2200" dirty="0"/>
              <a:t>Training investment </a:t>
            </a:r>
          </a:p>
          <a:p>
            <a:pPr lvl="1"/>
            <a:r>
              <a:rPr lang="en-US" altLang="zh-HK" sz="2200" dirty="0"/>
              <a:t>Rewards system</a:t>
            </a:r>
          </a:p>
          <a:p>
            <a:pPr lvl="1"/>
            <a:r>
              <a:rPr lang="en-US" altLang="zh-HK" sz="2200" dirty="0"/>
              <a:t>Self-assessment of ambidextrous mindset </a:t>
            </a:r>
          </a:p>
          <a:p>
            <a:pPr lvl="1"/>
            <a:endParaRPr lang="en-US" altLang="zh-HK" sz="2200" dirty="0"/>
          </a:p>
          <a:p>
            <a:pPr lvl="1"/>
            <a:endParaRPr lang="en-US" altLang="zh-HK" sz="2200" dirty="0"/>
          </a:p>
        </p:txBody>
      </p:sp>
    </p:spTree>
    <p:extLst>
      <p:ext uri="{BB962C8B-B14F-4D97-AF65-F5344CB8AC3E}">
        <p14:creationId xmlns:p14="http://schemas.microsoft.com/office/powerpoint/2010/main" val="3202669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16CE028-5C26-4610-B3A2-9700EA7A5012}"/>
              </a:ext>
            </a:extLst>
          </p:cNvPr>
          <p:cNvSpPr>
            <a:spLocks noGrp="1"/>
          </p:cNvSpPr>
          <p:nvPr>
            <p:ph type="title"/>
          </p:nvPr>
        </p:nvSpPr>
        <p:spPr/>
        <p:txBody>
          <a:bodyPr/>
          <a:lstStyle/>
          <a:p>
            <a:r>
              <a:rPr lang="en-US" altLang="zh-HK" dirty="0"/>
              <a:t>Sampling and proposed data collection </a:t>
            </a:r>
            <a:endParaRPr lang="zh-HK" altLang="en-US" dirty="0"/>
          </a:p>
        </p:txBody>
      </p:sp>
      <p:sp>
        <p:nvSpPr>
          <p:cNvPr id="3" name="內容版面配置區 2">
            <a:extLst>
              <a:ext uri="{FF2B5EF4-FFF2-40B4-BE49-F238E27FC236}">
                <a16:creationId xmlns:a16="http://schemas.microsoft.com/office/drawing/2014/main" id="{93D32E22-94D5-4AE5-B8A6-85F7F1A6104B}"/>
              </a:ext>
            </a:extLst>
          </p:cNvPr>
          <p:cNvSpPr>
            <a:spLocks noGrp="1"/>
          </p:cNvSpPr>
          <p:nvPr>
            <p:ph idx="1"/>
          </p:nvPr>
        </p:nvSpPr>
        <p:spPr/>
        <p:txBody>
          <a:bodyPr>
            <a:normAutofit fontScale="92500" lnSpcReduction="10000"/>
          </a:bodyPr>
          <a:lstStyle/>
          <a:p>
            <a:r>
              <a:rPr lang="en-US" altLang="zh-HK" sz="2400" dirty="0"/>
              <a:t>The empirical research will be conducted with 30-50 medium to large companies in China financial industry </a:t>
            </a:r>
            <a:r>
              <a:rPr lang="en-US" altLang="zh-HK" sz="2400" dirty="0" err="1"/>
              <a:t>eg.</a:t>
            </a:r>
            <a:r>
              <a:rPr lang="en-US" altLang="zh-HK" sz="2400" dirty="0"/>
              <a:t> Bank and insurance companies. The financial industry is under intensive competition and facing dynamic changes due to technology innovation. These changes have triggered financial services companies to pursue several exploratory and exploitative innovations, such as mobile banking or insurance on line.</a:t>
            </a:r>
          </a:p>
          <a:p>
            <a:r>
              <a:rPr lang="en-US" altLang="zh-HK" sz="2400" dirty="0"/>
              <a:t>Each middle managers (with at least 3 subordinates) of the research company will be given a survey of 30 questions assessing their unit’s exploratory innovation, exploitative innovation and the level of staff integration.  </a:t>
            </a:r>
          </a:p>
          <a:p>
            <a:endParaRPr lang="zh-HK" altLang="en-US" sz="2400" dirty="0"/>
          </a:p>
        </p:txBody>
      </p:sp>
    </p:spTree>
    <p:extLst>
      <p:ext uri="{BB962C8B-B14F-4D97-AF65-F5344CB8AC3E}">
        <p14:creationId xmlns:p14="http://schemas.microsoft.com/office/powerpoint/2010/main" val="3203386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2984630-8314-4A6B-A330-76974F3C7E16}"/>
              </a:ext>
            </a:extLst>
          </p:cNvPr>
          <p:cNvSpPr>
            <a:spLocks noGrp="1"/>
          </p:cNvSpPr>
          <p:nvPr>
            <p:ph type="title"/>
          </p:nvPr>
        </p:nvSpPr>
        <p:spPr/>
        <p:txBody>
          <a:bodyPr/>
          <a:lstStyle/>
          <a:p>
            <a:r>
              <a:rPr lang="en-US" altLang="zh-HK" dirty="0"/>
              <a:t>Discussion and Conclusion </a:t>
            </a:r>
            <a:endParaRPr lang="zh-HK" altLang="en-US" dirty="0"/>
          </a:p>
        </p:txBody>
      </p:sp>
      <p:sp>
        <p:nvSpPr>
          <p:cNvPr id="3" name="內容版面配置區 2">
            <a:extLst>
              <a:ext uri="{FF2B5EF4-FFF2-40B4-BE49-F238E27FC236}">
                <a16:creationId xmlns:a16="http://schemas.microsoft.com/office/drawing/2014/main" id="{F1B8419D-2208-44D1-9629-4BCA1A0D8F74}"/>
              </a:ext>
            </a:extLst>
          </p:cNvPr>
          <p:cNvSpPr>
            <a:spLocks noGrp="1"/>
          </p:cNvSpPr>
          <p:nvPr>
            <p:ph idx="1"/>
          </p:nvPr>
        </p:nvSpPr>
        <p:spPr>
          <a:xfrm>
            <a:off x="2592925" y="1649505"/>
            <a:ext cx="8915400" cy="4258235"/>
          </a:xfrm>
        </p:spPr>
        <p:txBody>
          <a:bodyPr>
            <a:normAutofit fontScale="92500" lnSpcReduction="20000"/>
          </a:bodyPr>
          <a:lstStyle/>
          <a:p>
            <a:pPr marL="0" indent="0">
              <a:buNone/>
            </a:pPr>
            <a:r>
              <a:rPr lang="en-US" altLang="zh-HK" sz="2600" dirty="0"/>
              <a:t>The regression results for the hypotheses shows that</a:t>
            </a:r>
          </a:p>
          <a:p>
            <a:r>
              <a:rPr lang="en-US" altLang="zh-HK" dirty="0"/>
              <a:t>The ability of exploiting existing capacities is found to positively influence the level of organization profit</a:t>
            </a:r>
          </a:p>
          <a:p>
            <a:pPr marL="0" indent="0">
              <a:buNone/>
            </a:pPr>
            <a:endParaRPr lang="en-US" altLang="zh-HK" dirty="0"/>
          </a:p>
          <a:p>
            <a:r>
              <a:rPr lang="en-US" altLang="zh-HK" dirty="0"/>
              <a:t>The increased ability of exploring new opportunities is driving a higher level of organization growth </a:t>
            </a:r>
          </a:p>
          <a:p>
            <a:pPr marL="0" indent="0">
              <a:buNone/>
            </a:pPr>
            <a:endParaRPr lang="en-US" altLang="zh-HK" dirty="0"/>
          </a:p>
          <a:p>
            <a:r>
              <a:rPr lang="en-US" altLang="zh-HK" dirty="0"/>
              <a:t>An ambidextrous organization (achieving high mark on both explorative and exploitative ability) results in sustainable superior financial performance, relative to other companies’ average performance and organizations that specialize in seeking either explorative or exploitative strategies only</a:t>
            </a:r>
          </a:p>
          <a:p>
            <a:endParaRPr lang="en-US" altLang="zh-HK" dirty="0"/>
          </a:p>
          <a:p>
            <a:r>
              <a:rPr lang="en-US" altLang="zh-HK" dirty="0"/>
              <a:t>A positive relationship between the extent of integration among middle to high management within an ambidextrous organization and the level of organization’s profit and growth</a:t>
            </a:r>
          </a:p>
          <a:p>
            <a:pPr marL="0" indent="0">
              <a:buNone/>
            </a:pPr>
            <a:endParaRPr lang="zh-HK" altLang="en-US" dirty="0"/>
          </a:p>
        </p:txBody>
      </p:sp>
    </p:spTree>
    <p:extLst>
      <p:ext uri="{BB962C8B-B14F-4D97-AF65-F5344CB8AC3E}">
        <p14:creationId xmlns:p14="http://schemas.microsoft.com/office/powerpoint/2010/main" val="2422301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2AEF395-9186-4C01-B3F9-A0D0180914CA}"/>
              </a:ext>
            </a:extLst>
          </p:cNvPr>
          <p:cNvSpPr>
            <a:spLocks noGrp="1"/>
          </p:cNvSpPr>
          <p:nvPr>
            <p:ph type="title"/>
          </p:nvPr>
        </p:nvSpPr>
        <p:spPr/>
        <p:txBody>
          <a:bodyPr/>
          <a:lstStyle/>
          <a:p>
            <a:r>
              <a:rPr lang="en-US" altLang="zh-HK" dirty="0"/>
              <a:t>Limitations</a:t>
            </a:r>
            <a:endParaRPr lang="zh-HK" altLang="en-US" dirty="0"/>
          </a:p>
        </p:txBody>
      </p:sp>
      <p:sp>
        <p:nvSpPr>
          <p:cNvPr id="3" name="內容版面配置區 2">
            <a:extLst>
              <a:ext uri="{FF2B5EF4-FFF2-40B4-BE49-F238E27FC236}">
                <a16:creationId xmlns:a16="http://schemas.microsoft.com/office/drawing/2014/main" id="{97FF0998-9578-4CC3-A6B8-2D83E65B8B60}"/>
              </a:ext>
            </a:extLst>
          </p:cNvPr>
          <p:cNvSpPr>
            <a:spLocks noGrp="1"/>
          </p:cNvSpPr>
          <p:nvPr>
            <p:ph idx="1"/>
          </p:nvPr>
        </p:nvSpPr>
        <p:spPr/>
        <p:txBody>
          <a:bodyPr>
            <a:normAutofit/>
          </a:bodyPr>
          <a:lstStyle/>
          <a:p>
            <a:r>
              <a:rPr lang="en-US" altLang="zh-HK" sz="2000" dirty="0"/>
              <a:t>This research is subject to a few limitations</a:t>
            </a:r>
          </a:p>
          <a:p>
            <a:pPr lvl="1"/>
            <a:r>
              <a:rPr lang="en-US" altLang="zh-HK" sz="1800" dirty="0"/>
              <a:t>The seven-point scale system may not fully explain all dimensions of the exploration and exploitation. Further research needs to examine any additional measures of both. </a:t>
            </a:r>
          </a:p>
          <a:p>
            <a:pPr lvl="1"/>
            <a:r>
              <a:rPr lang="en-US" altLang="zh-HK" sz="1800" dirty="0"/>
              <a:t>Due to data limitation, we cannot investigate the impact of exploration and exploitation on a longer term financial performance (</a:t>
            </a:r>
            <a:r>
              <a:rPr lang="en-US" altLang="zh-HK" sz="1800" dirty="0" err="1"/>
              <a:t>eg.</a:t>
            </a:r>
            <a:r>
              <a:rPr lang="en-US" altLang="zh-HK" sz="1800" dirty="0"/>
              <a:t> 10 years company profit and growth). Further research needs to collect a longer data period. </a:t>
            </a:r>
          </a:p>
          <a:p>
            <a:pPr marL="457200" lvl="1" indent="0">
              <a:buNone/>
            </a:pPr>
            <a:endParaRPr lang="en-US" altLang="zh-HK" sz="1800" dirty="0"/>
          </a:p>
          <a:p>
            <a:pPr lvl="1"/>
            <a:endParaRPr lang="zh-HK" altLang="en-US" sz="1800" dirty="0"/>
          </a:p>
        </p:txBody>
      </p:sp>
    </p:spTree>
    <p:extLst>
      <p:ext uri="{BB962C8B-B14F-4D97-AF65-F5344CB8AC3E}">
        <p14:creationId xmlns:p14="http://schemas.microsoft.com/office/powerpoint/2010/main" val="1003616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28F7EC0-1152-47EE-B490-789E35E22946}"/>
              </a:ext>
            </a:extLst>
          </p:cNvPr>
          <p:cNvSpPr>
            <a:spLocks noGrp="1"/>
          </p:cNvSpPr>
          <p:nvPr>
            <p:ph type="title"/>
          </p:nvPr>
        </p:nvSpPr>
        <p:spPr>
          <a:xfrm>
            <a:off x="2046078" y="417922"/>
            <a:ext cx="8911687" cy="1280890"/>
          </a:xfrm>
        </p:spPr>
        <p:txBody>
          <a:bodyPr/>
          <a:lstStyle/>
          <a:p>
            <a:r>
              <a:rPr lang="en-US" altLang="zh-HK" dirty="0"/>
              <a:t>References</a:t>
            </a:r>
            <a:endParaRPr lang="zh-HK" altLang="en-US" dirty="0"/>
          </a:p>
        </p:txBody>
      </p:sp>
      <p:sp>
        <p:nvSpPr>
          <p:cNvPr id="4" name="Rectangle 1">
            <a:extLst>
              <a:ext uri="{FF2B5EF4-FFF2-40B4-BE49-F238E27FC236}">
                <a16:creationId xmlns:a16="http://schemas.microsoft.com/office/drawing/2014/main" id="{7EC2274C-4946-446D-A4AD-83A2894AA81A}"/>
              </a:ext>
            </a:extLst>
          </p:cNvPr>
          <p:cNvSpPr>
            <a:spLocks noGrp="1" noChangeArrowheads="1"/>
          </p:cNvSpPr>
          <p:nvPr>
            <p:ph idx="1"/>
          </p:nvPr>
        </p:nvSpPr>
        <p:spPr bwMode="auto">
          <a:xfrm>
            <a:off x="1334982" y="1354736"/>
            <a:ext cx="10516708"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457200" lvl="1" indent="0" defTabSz="914400">
              <a:buClrTx/>
              <a:buFontTx/>
              <a:buChar char="•"/>
            </a:pPr>
            <a:r>
              <a:rPr lang="zh-HK" altLang="zh-TW" dirty="0">
                <a:latin typeface="Calibri" panose="020F0502020204030204" pitchFamily="34" charset="0"/>
                <a:ea typeface="新細明體" panose="02020500000000000000" pitchFamily="18" charset="-120"/>
                <a:cs typeface="Times New Roman" panose="02020603050405020304" pitchFamily="18" charset="0"/>
              </a:rPr>
              <a:t>Adler, P.</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 Goldoftas, B. </a:t>
            </a:r>
            <a:r>
              <a:rPr lang="en-US" altLang="zh-HK" dirty="0">
                <a:latin typeface="Calibri" panose="020F0502020204030204" pitchFamily="34" charset="0"/>
                <a:ea typeface="新細明體" panose="02020500000000000000" pitchFamily="18" charset="-120"/>
                <a:cs typeface="Times New Roman" panose="02020603050405020304" pitchFamily="18" charset="0"/>
              </a:rPr>
              <a:t>and</a:t>
            </a:r>
            <a:r>
              <a:rPr lang="zh-HK" altLang="zh-TW" dirty="0">
                <a:latin typeface="Calibri" panose="020F0502020204030204" pitchFamily="34" charset="0"/>
                <a:ea typeface="新細明體" panose="02020500000000000000" pitchFamily="18" charset="-120"/>
                <a:cs typeface="Times New Roman" panose="02020603050405020304" pitchFamily="18" charset="0"/>
              </a:rPr>
              <a:t> Levine, D. (1999) </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Flexibility versus efficiency? A case study of model changeovers in the Toyota production system</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 </a:t>
            </a:r>
            <a:r>
              <a:rPr lang="zh-HK" altLang="zh-TW" i="1" dirty="0">
                <a:latin typeface="Calibri" panose="020F0502020204030204" pitchFamily="34" charset="0"/>
                <a:ea typeface="新細明體" panose="02020500000000000000" pitchFamily="18" charset="-120"/>
                <a:cs typeface="Times New Roman" panose="02020603050405020304" pitchFamily="18" charset="0"/>
              </a:rPr>
              <a:t>Organization Science, </a:t>
            </a:r>
            <a:r>
              <a:rPr lang="zh-HK" altLang="zh-TW" dirty="0">
                <a:latin typeface="Calibri" panose="020F0502020204030204" pitchFamily="34" charset="0"/>
                <a:ea typeface="新細明體" panose="02020500000000000000" pitchFamily="18" charset="-120"/>
                <a:cs typeface="Times New Roman" panose="02020603050405020304" pitchFamily="18" charset="0"/>
              </a:rPr>
              <a:t>10, </a:t>
            </a:r>
            <a:r>
              <a:rPr lang="en-US" altLang="zh-HK" dirty="0">
                <a:latin typeface="Calibri" panose="020F0502020204030204" pitchFamily="34" charset="0"/>
                <a:ea typeface="新細明體" panose="02020500000000000000" pitchFamily="18" charset="-120"/>
                <a:cs typeface="Times New Roman" panose="02020603050405020304" pitchFamily="18" charset="0"/>
              </a:rPr>
              <a:t>pp. </a:t>
            </a:r>
            <a:r>
              <a:rPr lang="zh-HK" altLang="zh-TW" dirty="0">
                <a:latin typeface="Calibri" panose="020F0502020204030204" pitchFamily="34" charset="0"/>
                <a:ea typeface="新細明體" panose="02020500000000000000" pitchFamily="18" charset="-120"/>
                <a:cs typeface="Times New Roman" panose="02020603050405020304" pitchFamily="18" charset="0"/>
              </a:rPr>
              <a:t>43-68. </a:t>
            </a:r>
            <a:endPar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p>
            <a:pPr marL="457200" lvl="1" indent="0" defTabSz="914400">
              <a:buClrTx/>
              <a:buFontTx/>
              <a:buChar char="•"/>
            </a:pPr>
            <a:r>
              <a:rPr lang="en-US" altLang="zh-HK" dirty="0">
                <a:latin typeface="Calibri" panose="020F0502020204030204" pitchFamily="34" charset="0"/>
                <a:ea typeface="新細明體" panose="02020500000000000000" pitchFamily="18" charset="-120"/>
                <a:cs typeface="Times New Roman" panose="02020603050405020304" pitchFamily="18" charset="0"/>
              </a:rPr>
              <a:t>Charles, A., O’Reilly, C. A. and Michael, L. T. (200</a:t>
            </a:r>
            <a:r>
              <a:rPr lang="en-US" altLang="zh-TW" dirty="0">
                <a:latin typeface="Calibri" panose="020F0502020204030204" pitchFamily="34" charset="0"/>
                <a:ea typeface="新細明體" panose="02020500000000000000" pitchFamily="18" charset="-120"/>
                <a:cs typeface="Times New Roman" panose="02020603050405020304" pitchFamily="18" charset="0"/>
              </a:rPr>
              <a:t>8</a:t>
            </a:r>
            <a:r>
              <a:rPr lang="en-US" altLang="zh-HK" dirty="0">
                <a:latin typeface="Calibri" panose="020F0502020204030204" pitchFamily="34" charset="0"/>
                <a:ea typeface="新細明體" panose="02020500000000000000" pitchFamily="18" charset="-120"/>
                <a:cs typeface="Times New Roman" panose="02020603050405020304" pitchFamily="18" charset="0"/>
              </a:rPr>
              <a:t>) ‘Ambidexterity as a dynamic capability: Resolving the innovator’s dilemma’, </a:t>
            </a:r>
            <a:r>
              <a:rPr lang="en-US" altLang="zh-TW" i="1" dirty="0">
                <a:latin typeface="Calibri" panose="020F0502020204030204" pitchFamily="34" charset="0"/>
                <a:ea typeface="新細明體" panose="02020500000000000000" pitchFamily="18" charset="-120"/>
                <a:cs typeface="Times New Roman" panose="02020603050405020304" pitchFamily="18" charset="0"/>
              </a:rPr>
              <a:t>ScienceDirect</a:t>
            </a:r>
            <a:r>
              <a:rPr lang="en-US" altLang="zh-TW" dirty="0">
                <a:latin typeface="Calibri" panose="020F0502020204030204" pitchFamily="34" charset="0"/>
                <a:ea typeface="新細明體" panose="02020500000000000000" pitchFamily="18" charset="-120"/>
                <a:cs typeface="Times New Roman" panose="02020603050405020304" pitchFamily="18" charset="0"/>
              </a:rPr>
              <a:t>, 28, pp. 185-206. </a:t>
            </a:r>
            <a:endParaRPr lang="en-US" altLang="zh-HK" i="1" dirty="0">
              <a:latin typeface="Calibri" panose="020F0502020204030204" pitchFamily="34" charset="0"/>
              <a:ea typeface="新細明體" panose="02020500000000000000" pitchFamily="18" charset="-120"/>
              <a:cs typeface="Times New Roman" panose="02020603050405020304" pitchFamily="18" charset="0"/>
            </a:endParaRPr>
          </a:p>
          <a:p>
            <a:pPr marL="457200" lvl="1" indent="0" defTabSz="914400">
              <a:buClrTx/>
              <a:buFontTx/>
              <a:buChar char="•"/>
            </a:pPr>
            <a:r>
              <a:rPr lang="en-US" altLang="zh-TW" dirty="0">
                <a:latin typeface="Calibri" panose="020F0502020204030204" pitchFamily="34" charset="0"/>
                <a:ea typeface="新細明體" panose="02020500000000000000" pitchFamily="18" charset="-120"/>
                <a:cs typeface="Times New Roman" panose="02020603050405020304" pitchFamily="18" charset="0"/>
              </a:rPr>
              <a:t>C</a:t>
            </a:r>
            <a:r>
              <a:rPr lang="en-US" altLang="zh-HK" dirty="0">
                <a:latin typeface="Calibri" panose="020F0502020204030204" pitchFamily="34" charset="0"/>
                <a:ea typeface="新細明體" panose="02020500000000000000" pitchFamily="18" charset="-120"/>
                <a:cs typeface="Times New Roman" panose="02020603050405020304" pitchFamily="18" charset="0"/>
              </a:rPr>
              <a:t>harles, A., O’Reilly, C. A. and Michael, L. T. </a:t>
            </a:r>
            <a:r>
              <a:rPr lang="en-US" altLang="zh-TW" dirty="0">
                <a:latin typeface="Calibri" panose="020F0502020204030204" pitchFamily="34" charset="0"/>
                <a:ea typeface="新細明體" panose="02020500000000000000" pitchFamily="18" charset="-120"/>
                <a:cs typeface="Times New Roman" panose="02020603050405020304" pitchFamily="18" charset="0"/>
              </a:rPr>
              <a:t>(2004) ‘</a:t>
            </a:r>
            <a:r>
              <a:rPr lang="en-US" altLang="zh-HK" dirty="0">
                <a:latin typeface="Calibri" panose="020F0502020204030204" pitchFamily="34" charset="0"/>
                <a:ea typeface="新細明體" panose="02020500000000000000" pitchFamily="18" charset="-120"/>
                <a:cs typeface="Times New Roman" panose="02020603050405020304" pitchFamily="18" charset="0"/>
              </a:rPr>
              <a:t>The Ambidextrous Organization’, </a:t>
            </a:r>
            <a:r>
              <a:rPr lang="zh-HK" altLang="zh-TW" i="1" dirty="0">
                <a:latin typeface="Calibri" panose="020F0502020204030204" pitchFamily="34" charset="0"/>
                <a:ea typeface="新細明體" panose="02020500000000000000" pitchFamily="18" charset="-120"/>
                <a:cs typeface="Times New Roman" panose="02020603050405020304" pitchFamily="18" charset="0"/>
              </a:rPr>
              <a:t>Harvard Business Review. </a:t>
            </a:r>
            <a:endPar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p>
            <a:pPr marL="457200" lvl="1" indent="0" defTabSz="914400">
              <a:buClrTx/>
              <a:buFontTx/>
              <a:buChar char="•"/>
            </a:pPr>
            <a:r>
              <a:rPr lang="zh-HK" altLang="zh-TW" dirty="0">
                <a:latin typeface="Calibri" panose="020F0502020204030204" pitchFamily="34" charset="0"/>
                <a:ea typeface="新細明體" panose="02020500000000000000" pitchFamily="18" charset="-120"/>
                <a:cs typeface="Times New Roman" panose="02020603050405020304" pitchFamily="18" charset="0"/>
              </a:rPr>
              <a:t>He, Z. </a:t>
            </a:r>
            <a:r>
              <a:rPr lang="en-US" altLang="zh-HK" dirty="0">
                <a:latin typeface="Calibri" panose="020F0502020204030204" pitchFamily="34" charset="0"/>
                <a:ea typeface="新細明體" panose="02020500000000000000" pitchFamily="18" charset="-120"/>
                <a:cs typeface="Times New Roman" panose="02020603050405020304" pitchFamily="18" charset="0"/>
              </a:rPr>
              <a:t>and</a:t>
            </a:r>
            <a:r>
              <a:rPr lang="zh-HK" altLang="zh-TW" dirty="0">
                <a:latin typeface="Calibri" panose="020F0502020204030204" pitchFamily="34" charset="0"/>
                <a:ea typeface="新細明體" panose="02020500000000000000" pitchFamily="18" charset="-120"/>
                <a:cs typeface="Times New Roman" panose="02020603050405020304" pitchFamily="18" charset="0"/>
              </a:rPr>
              <a:t> Wong, P. (2004) </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Exploration vs. Exploitation: An Empirical Test of the Ambidexterity Hypothesis</a:t>
            </a:r>
            <a:r>
              <a:rPr lang="en-US" altLang="zh-HK" dirty="0">
                <a:latin typeface="Calibri" panose="020F0502020204030204" pitchFamily="34" charset="0"/>
                <a:ea typeface="新細明體" panose="02020500000000000000" pitchFamily="18" charset="-120"/>
                <a:cs typeface="Times New Roman" panose="02020603050405020304" pitchFamily="18" charset="0"/>
              </a:rPr>
              <a:t>’, </a:t>
            </a:r>
            <a:r>
              <a:rPr lang="zh-HK" altLang="zh-TW" i="1" dirty="0">
                <a:latin typeface="Calibri" panose="020F0502020204030204" pitchFamily="34" charset="0"/>
                <a:ea typeface="新細明體" panose="02020500000000000000" pitchFamily="18" charset="-120"/>
                <a:cs typeface="Times New Roman" panose="02020603050405020304" pitchFamily="18" charset="0"/>
              </a:rPr>
              <a:t>Organization Science, </a:t>
            </a:r>
            <a:r>
              <a:rPr lang="zh-HK" altLang="zh-TW" dirty="0">
                <a:latin typeface="Calibri" panose="020F0502020204030204" pitchFamily="34" charset="0"/>
                <a:ea typeface="新細明體" panose="02020500000000000000" pitchFamily="18" charset="-120"/>
                <a:cs typeface="Times New Roman" panose="02020603050405020304" pitchFamily="18" charset="0"/>
              </a:rPr>
              <a:t>15</a:t>
            </a:r>
            <a:r>
              <a:rPr lang="en-US" altLang="zh-HK" dirty="0">
                <a:latin typeface="Calibri" panose="020F0502020204030204" pitchFamily="34" charset="0"/>
                <a:ea typeface="新細明體" panose="02020500000000000000" pitchFamily="18" charset="-120"/>
                <a:cs typeface="Times New Roman" panose="02020603050405020304" pitchFamily="18" charset="0"/>
              </a:rPr>
              <a:t>(4) </a:t>
            </a:r>
            <a:r>
              <a:rPr lang="zh-HK" altLang="zh-TW" dirty="0">
                <a:latin typeface="Calibri" panose="020F0502020204030204" pitchFamily="34" charset="0"/>
                <a:ea typeface="新細明體" panose="02020500000000000000" pitchFamily="18" charset="-120"/>
                <a:cs typeface="Times New Roman" panose="02020603050405020304" pitchFamily="18" charset="0"/>
              </a:rPr>
              <a:t>, </a:t>
            </a:r>
            <a:r>
              <a:rPr lang="en-US" altLang="zh-HK" dirty="0">
                <a:latin typeface="Calibri" panose="020F0502020204030204" pitchFamily="34" charset="0"/>
                <a:ea typeface="新細明體" panose="02020500000000000000" pitchFamily="18" charset="-120"/>
                <a:cs typeface="Times New Roman" panose="02020603050405020304" pitchFamily="18" charset="0"/>
              </a:rPr>
              <a:t>pp. </a:t>
            </a:r>
            <a:r>
              <a:rPr lang="zh-HK" altLang="zh-TW" dirty="0">
                <a:latin typeface="Calibri" panose="020F0502020204030204" pitchFamily="34" charset="0"/>
                <a:ea typeface="新細明體" panose="02020500000000000000" pitchFamily="18" charset="-120"/>
                <a:cs typeface="Times New Roman" panose="02020603050405020304" pitchFamily="18" charset="0"/>
              </a:rPr>
              <a:t>481–494.</a:t>
            </a:r>
            <a:endPar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p>
            <a:pPr marL="457200" lvl="1" indent="0" defTabSz="914400">
              <a:buClrTx/>
              <a:buFontTx/>
              <a:buChar char="•"/>
            </a:pPr>
            <a:r>
              <a:rPr lang="zh-HK" altLang="zh-TW" dirty="0">
                <a:latin typeface="Calibri" panose="020F0502020204030204" pitchFamily="34" charset="0"/>
                <a:ea typeface="新細明體" panose="02020500000000000000" pitchFamily="18" charset="-120"/>
                <a:cs typeface="Times New Roman" panose="02020603050405020304" pitchFamily="18" charset="0"/>
              </a:rPr>
              <a:t>Jansen, J.</a:t>
            </a:r>
            <a:r>
              <a:rPr lang="en-US" altLang="zh-HK" dirty="0">
                <a:latin typeface="Calibri" panose="020F0502020204030204" pitchFamily="34" charset="0"/>
                <a:ea typeface="新細明體" panose="02020500000000000000" pitchFamily="18" charset="-120"/>
                <a:cs typeface="Times New Roman" panose="02020603050405020304" pitchFamily="18" charset="0"/>
              </a:rPr>
              <a:t> </a:t>
            </a:r>
            <a:r>
              <a:rPr lang="zh-HK" altLang="zh-TW" dirty="0">
                <a:latin typeface="Calibri" panose="020F0502020204030204" pitchFamily="34" charset="0"/>
                <a:ea typeface="新細明體" panose="02020500000000000000" pitchFamily="18" charset="-120"/>
                <a:cs typeface="Times New Roman" panose="02020603050405020304" pitchFamily="18" charset="0"/>
              </a:rPr>
              <a:t>J. P., Tempelaar, M. P., Van den Bosch, F.</a:t>
            </a:r>
            <a:r>
              <a:rPr lang="en-US" altLang="zh-HK" dirty="0">
                <a:latin typeface="Calibri" panose="020F0502020204030204" pitchFamily="34" charset="0"/>
                <a:ea typeface="新細明體" panose="02020500000000000000" pitchFamily="18" charset="-120"/>
                <a:cs typeface="Times New Roman" panose="02020603050405020304" pitchFamily="18" charset="0"/>
              </a:rPr>
              <a:t> </a:t>
            </a:r>
            <a:r>
              <a:rPr lang="zh-HK" altLang="zh-TW" dirty="0">
                <a:latin typeface="Calibri" panose="020F0502020204030204" pitchFamily="34" charset="0"/>
                <a:ea typeface="新細明體" panose="02020500000000000000" pitchFamily="18" charset="-120"/>
                <a:cs typeface="Times New Roman" panose="02020603050405020304" pitchFamily="18" charset="0"/>
              </a:rPr>
              <a:t>A. </a:t>
            </a:r>
            <a:r>
              <a:rPr lang="en-US" altLang="zh-HK" dirty="0">
                <a:latin typeface="Calibri" panose="020F0502020204030204" pitchFamily="34" charset="0"/>
                <a:ea typeface="新細明體" panose="02020500000000000000" pitchFamily="18" charset="-120"/>
                <a:cs typeface="Times New Roman" panose="02020603050405020304" pitchFamily="18" charset="0"/>
              </a:rPr>
              <a:t>and </a:t>
            </a:r>
            <a:r>
              <a:rPr lang="en-US" altLang="zh-HK" dirty="0" err="1">
                <a:latin typeface="Calibri" panose="020F0502020204030204" pitchFamily="34" charset="0"/>
                <a:ea typeface="新細明體" panose="02020500000000000000" pitchFamily="18" charset="-120"/>
                <a:cs typeface="Times New Roman" panose="02020603050405020304" pitchFamily="18" charset="0"/>
              </a:rPr>
              <a:t>Volberda</a:t>
            </a:r>
            <a:r>
              <a:rPr lang="en-US" altLang="zh-HK" dirty="0">
                <a:latin typeface="Calibri" panose="020F0502020204030204" pitchFamily="34" charset="0"/>
                <a:ea typeface="新細明體" panose="02020500000000000000" pitchFamily="18" charset="-120"/>
                <a:cs typeface="Times New Roman" panose="02020603050405020304" pitchFamily="18" charset="0"/>
              </a:rPr>
              <a:t>, H. W. </a:t>
            </a:r>
            <a:r>
              <a:rPr lang="zh-HK" altLang="zh-TW" dirty="0">
                <a:latin typeface="Calibri" panose="020F0502020204030204" pitchFamily="34" charset="0"/>
                <a:ea typeface="新細明體" panose="02020500000000000000" pitchFamily="18" charset="-120"/>
                <a:cs typeface="Times New Roman" panose="02020603050405020304" pitchFamily="18" charset="0"/>
              </a:rPr>
              <a:t>(2009) </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Structural differentiation and ambidexterity: The mediating role of integration mechanisms</a:t>
            </a:r>
            <a:r>
              <a:rPr lang="en-US" altLang="zh-HK" dirty="0">
                <a:latin typeface="Calibri" panose="020F0502020204030204" pitchFamily="34" charset="0"/>
                <a:ea typeface="新細明體" panose="02020500000000000000" pitchFamily="18" charset="-120"/>
                <a:cs typeface="Times New Roman" panose="02020603050405020304" pitchFamily="18" charset="0"/>
              </a:rPr>
              <a:t>’, </a:t>
            </a:r>
            <a:r>
              <a:rPr lang="zh-HK" altLang="zh-TW" i="1" dirty="0">
                <a:latin typeface="Calibri" panose="020F0502020204030204" pitchFamily="34" charset="0"/>
                <a:ea typeface="新細明體" panose="02020500000000000000" pitchFamily="18" charset="-120"/>
                <a:cs typeface="Times New Roman" panose="02020603050405020304" pitchFamily="18" charset="0"/>
              </a:rPr>
              <a:t>Organization Science, </a:t>
            </a:r>
            <a:r>
              <a:rPr lang="zh-HK" altLang="zh-TW" dirty="0">
                <a:latin typeface="Calibri" panose="020F0502020204030204" pitchFamily="34" charset="0"/>
                <a:ea typeface="新細明體" panose="02020500000000000000" pitchFamily="18" charset="-120"/>
                <a:cs typeface="Times New Roman" panose="02020603050405020304" pitchFamily="18" charset="0"/>
              </a:rPr>
              <a:t>20</a:t>
            </a:r>
            <a:r>
              <a:rPr lang="en-US" altLang="zh-HK" dirty="0">
                <a:latin typeface="Calibri" panose="020F0502020204030204" pitchFamily="34" charset="0"/>
                <a:ea typeface="新細明體" panose="02020500000000000000" pitchFamily="18" charset="-120"/>
                <a:cs typeface="Times New Roman" panose="02020603050405020304" pitchFamily="18" charset="0"/>
              </a:rPr>
              <a:t>(4)</a:t>
            </a:r>
            <a:r>
              <a:rPr lang="zh-HK" altLang="zh-TW" dirty="0">
                <a:latin typeface="Calibri" panose="020F0502020204030204" pitchFamily="34" charset="0"/>
                <a:ea typeface="新細明體" panose="02020500000000000000" pitchFamily="18" charset="-120"/>
                <a:cs typeface="Times New Roman" panose="02020603050405020304" pitchFamily="18" charset="0"/>
              </a:rPr>
              <a:t>, </a:t>
            </a:r>
            <a:r>
              <a:rPr lang="en-US" altLang="zh-HK" dirty="0">
                <a:latin typeface="Calibri" panose="020F0502020204030204" pitchFamily="34" charset="0"/>
                <a:ea typeface="新細明體" panose="02020500000000000000" pitchFamily="18" charset="-120"/>
                <a:cs typeface="Times New Roman" panose="02020603050405020304" pitchFamily="18" charset="0"/>
              </a:rPr>
              <a:t>pp. </a:t>
            </a:r>
            <a:r>
              <a:rPr lang="zh-HK" altLang="zh-TW" dirty="0">
                <a:latin typeface="Calibri" panose="020F0502020204030204" pitchFamily="34" charset="0"/>
                <a:ea typeface="新細明體" panose="02020500000000000000" pitchFamily="18" charset="-120"/>
                <a:cs typeface="Times New Roman" panose="02020603050405020304" pitchFamily="18" charset="0"/>
              </a:rPr>
              <a:t>797–811.</a:t>
            </a:r>
            <a:endParaRPr lang="zh-HK" altLang="zh-TW" dirty="0"/>
          </a:p>
          <a:p>
            <a:pPr marL="457200" lvl="1" indent="0" defTabSz="914400">
              <a:buClrTx/>
              <a:buFontTx/>
              <a:buChar char="•"/>
            </a:pPr>
            <a:r>
              <a:rPr lang="zh-HK" altLang="zh-TW" dirty="0">
                <a:latin typeface="Calibri" panose="020F0502020204030204" pitchFamily="34" charset="0"/>
                <a:ea typeface="新細明體" panose="02020500000000000000" pitchFamily="18" charset="-120"/>
                <a:cs typeface="Times New Roman" panose="02020603050405020304" pitchFamily="18" charset="0"/>
              </a:rPr>
              <a:t>Jansen, J. J. P., </a:t>
            </a:r>
            <a:r>
              <a:rPr lang="en-US" altLang="zh-HK" dirty="0">
                <a:latin typeface="Calibri" panose="020F0502020204030204" pitchFamily="34" charset="0"/>
                <a:ea typeface="新細明體" panose="02020500000000000000" pitchFamily="18" charset="-120"/>
                <a:cs typeface="Times New Roman" panose="02020603050405020304" pitchFamily="18" charset="0"/>
              </a:rPr>
              <a:t>V</a:t>
            </a:r>
            <a:r>
              <a:rPr lang="zh-HK" altLang="zh-TW" dirty="0">
                <a:latin typeface="Calibri" panose="020F0502020204030204" pitchFamily="34" charset="0"/>
                <a:ea typeface="新細明體" panose="02020500000000000000" pitchFamily="18" charset="-120"/>
                <a:cs typeface="Times New Roman" panose="02020603050405020304" pitchFamily="18" charset="0"/>
              </a:rPr>
              <a:t>an den Bosch, F. A. J., </a:t>
            </a:r>
            <a:r>
              <a:rPr lang="en-US" altLang="zh-HK" dirty="0">
                <a:latin typeface="Calibri" panose="020F0502020204030204" pitchFamily="34" charset="0"/>
                <a:ea typeface="新細明體" panose="02020500000000000000" pitchFamily="18" charset="-120"/>
                <a:cs typeface="Times New Roman" panose="02020603050405020304" pitchFamily="18" charset="0"/>
              </a:rPr>
              <a:t>and </a:t>
            </a:r>
            <a:r>
              <a:rPr lang="en-US" altLang="zh-HK" dirty="0" err="1">
                <a:latin typeface="Calibri" panose="020F0502020204030204" pitchFamily="34" charset="0"/>
                <a:ea typeface="新細明體" panose="02020500000000000000" pitchFamily="18" charset="-120"/>
                <a:cs typeface="Times New Roman" panose="02020603050405020304" pitchFamily="18" charset="0"/>
              </a:rPr>
              <a:t>Volberda</a:t>
            </a:r>
            <a:r>
              <a:rPr lang="en-US" altLang="zh-HK" dirty="0">
                <a:latin typeface="Calibri" panose="020F0502020204030204" pitchFamily="34" charset="0"/>
                <a:ea typeface="新細明體" panose="02020500000000000000" pitchFamily="18" charset="-120"/>
                <a:cs typeface="Times New Roman" panose="02020603050405020304" pitchFamily="18" charset="0"/>
              </a:rPr>
              <a:t>, H. W. </a:t>
            </a:r>
            <a:r>
              <a:rPr lang="zh-HK" altLang="zh-TW" dirty="0">
                <a:latin typeface="Calibri" panose="020F0502020204030204" pitchFamily="34" charset="0"/>
                <a:ea typeface="新細明體" panose="02020500000000000000" pitchFamily="18" charset="-120"/>
                <a:cs typeface="Times New Roman" panose="02020603050405020304" pitchFamily="18" charset="0"/>
              </a:rPr>
              <a:t>(2006) </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Exploratory innovation, exploitative innovation, and performance: Effects of organizational antecedents and environmental moderators</a:t>
            </a:r>
            <a:r>
              <a:rPr lang="en-US" altLang="zh-HK" dirty="0">
                <a:latin typeface="Calibri" panose="020F0502020204030204" pitchFamily="34" charset="0"/>
                <a:ea typeface="新細明體" panose="02020500000000000000" pitchFamily="18" charset="-120"/>
                <a:cs typeface="Times New Roman" panose="02020603050405020304" pitchFamily="18" charset="0"/>
              </a:rPr>
              <a:t>’, </a:t>
            </a:r>
            <a:r>
              <a:rPr lang="zh-HK" altLang="zh-TW" i="1" dirty="0">
                <a:latin typeface="Calibri" panose="020F0502020204030204" pitchFamily="34" charset="0"/>
                <a:ea typeface="新細明體" panose="02020500000000000000" pitchFamily="18" charset="-120"/>
                <a:cs typeface="Times New Roman" panose="02020603050405020304" pitchFamily="18" charset="0"/>
              </a:rPr>
              <a:t>Management Science, </a:t>
            </a:r>
            <a:r>
              <a:rPr lang="zh-HK" altLang="zh-TW" dirty="0">
                <a:latin typeface="Calibri" panose="020F0502020204030204" pitchFamily="34" charset="0"/>
                <a:ea typeface="新細明體" panose="02020500000000000000" pitchFamily="18" charset="-120"/>
                <a:cs typeface="Times New Roman" panose="02020603050405020304" pitchFamily="18" charset="0"/>
              </a:rPr>
              <a:t>52,</a:t>
            </a:r>
            <a:r>
              <a:rPr lang="en-US" altLang="zh-HK" dirty="0">
                <a:latin typeface="Calibri" panose="020F0502020204030204" pitchFamily="34" charset="0"/>
                <a:ea typeface="新細明體" panose="02020500000000000000" pitchFamily="18" charset="-120"/>
                <a:cs typeface="Times New Roman" panose="02020603050405020304" pitchFamily="18" charset="0"/>
              </a:rPr>
              <a:t> pp.</a:t>
            </a:r>
            <a:r>
              <a:rPr lang="zh-HK" altLang="zh-TW" dirty="0">
                <a:latin typeface="Calibri" panose="020F0502020204030204" pitchFamily="34" charset="0"/>
                <a:ea typeface="新細明體" panose="02020500000000000000" pitchFamily="18" charset="-120"/>
                <a:cs typeface="Times New Roman" panose="02020603050405020304" pitchFamily="18" charset="0"/>
              </a:rPr>
              <a:t> 1661–1674.</a:t>
            </a:r>
            <a:endParaRPr lang="en-US" altLang="zh-HK" dirty="0">
              <a:latin typeface="Calibri" panose="020F0502020204030204" pitchFamily="34" charset="0"/>
              <a:ea typeface="新細明體" panose="02020500000000000000" pitchFamily="18" charset="-120"/>
              <a:cs typeface="Times New Roman" panose="02020603050405020304" pitchFamily="18" charset="0"/>
            </a:endParaRPr>
          </a:p>
          <a:p>
            <a:pPr marL="457200" lvl="1" indent="0" defTabSz="914400">
              <a:buClrTx/>
              <a:buFontTx/>
              <a:buChar char="•"/>
            </a:pPr>
            <a:r>
              <a:rPr lang="zh-HK" altLang="zh-TW" dirty="0">
                <a:latin typeface="Calibri" panose="020F0502020204030204" pitchFamily="34" charset="0"/>
                <a:ea typeface="新細明體" panose="02020500000000000000" pitchFamily="18" charset="-120"/>
                <a:cs typeface="Times New Roman" panose="02020603050405020304" pitchFamily="18" charset="0"/>
              </a:rPr>
              <a:t>Kohli, A. K., </a:t>
            </a:r>
            <a:r>
              <a:rPr lang="en-US" altLang="zh-HK" dirty="0">
                <a:latin typeface="Calibri" panose="020F0502020204030204" pitchFamily="34" charset="0"/>
                <a:ea typeface="新細明體" panose="02020500000000000000" pitchFamily="18" charset="-120"/>
                <a:cs typeface="Times New Roman" panose="02020603050405020304" pitchFamily="18" charset="0"/>
              </a:rPr>
              <a:t>and </a:t>
            </a:r>
            <a:r>
              <a:rPr lang="zh-HK" altLang="zh-TW" dirty="0">
                <a:latin typeface="Calibri" panose="020F0502020204030204" pitchFamily="34" charset="0"/>
                <a:ea typeface="新細明體" panose="02020500000000000000" pitchFamily="18" charset="-120"/>
                <a:cs typeface="Times New Roman" panose="02020603050405020304" pitchFamily="18" charset="0"/>
              </a:rPr>
              <a:t>Jaworski, B. J. (1990) </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Market orientation: The construct, research propositions, and managerial implications</a:t>
            </a:r>
            <a:r>
              <a:rPr lang="en-US" altLang="zh-HK" dirty="0">
                <a:latin typeface="Calibri" panose="020F0502020204030204" pitchFamily="34" charset="0"/>
                <a:ea typeface="新細明體" panose="02020500000000000000" pitchFamily="18" charset="-120"/>
                <a:cs typeface="Times New Roman" panose="02020603050405020304" pitchFamily="18" charset="0"/>
              </a:rPr>
              <a:t>’, </a:t>
            </a:r>
            <a:r>
              <a:rPr lang="zh-HK" altLang="zh-TW" i="1" dirty="0">
                <a:latin typeface="Calibri" panose="020F0502020204030204" pitchFamily="34" charset="0"/>
                <a:ea typeface="新細明體" panose="02020500000000000000" pitchFamily="18" charset="-120"/>
                <a:cs typeface="Times New Roman" panose="02020603050405020304" pitchFamily="18" charset="0"/>
              </a:rPr>
              <a:t>Journal of Marketing, </a:t>
            </a:r>
            <a:r>
              <a:rPr lang="zh-HK" altLang="zh-TW" dirty="0">
                <a:latin typeface="Calibri" panose="020F0502020204030204" pitchFamily="34" charset="0"/>
                <a:ea typeface="新細明體" panose="02020500000000000000" pitchFamily="18" charset="-120"/>
                <a:cs typeface="Times New Roman" panose="02020603050405020304" pitchFamily="18" charset="0"/>
              </a:rPr>
              <a:t>54,</a:t>
            </a:r>
            <a:r>
              <a:rPr lang="en-US" altLang="zh-HK" dirty="0">
                <a:latin typeface="Calibri" panose="020F0502020204030204" pitchFamily="34" charset="0"/>
                <a:ea typeface="新細明體" panose="02020500000000000000" pitchFamily="18" charset="-120"/>
                <a:cs typeface="Times New Roman" panose="02020603050405020304" pitchFamily="18" charset="0"/>
              </a:rPr>
              <a:t> pp.</a:t>
            </a:r>
            <a:r>
              <a:rPr lang="zh-HK" altLang="zh-TW" dirty="0">
                <a:latin typeface="Calibri" panose="020F0502020204030204" pitchFamily="34" charset="0"/>
                <a:ea typeface="新細明體" panose="02020500000000000000" pitchFamily="18" charset="-120"/>
                <a:cs typeface="Times New Roman" panose="02020603050405020304" pitchFamily="18" charset="0"/>
              </a:rPr>
              <a:t> 1-18.</a:t>
            </a:r>
            <a:endParaRPr lang="en-US" altLang="zh-HK" dirty="0">
              <a:latin typeface="Calibri" panose="020F0502020204030204" pitchFamily="34" charset="0"/>
              <a:ea typeface="新細明體" panose="02020500000000000000" pitchFamily="18" charset="-120"/>
              <a:cs typeface="Times New Roman" panose="02020603050405020304" pitchFamily="18" charset="0"/>
            </a:endParaRPr>
          </a:p>
          <a:p>
            <a:pPr marL="457200" lvl="1" indent="0" defTabSz="914400">
              <a:buClrTx/>
              <a:buFontTx/>
              <a:buChar char="•"/>
            </a:pPr>
            <a:r>
              <a:rPr lang="en-US" altLang="zh-HK" dirty="0">
                <a:latin typeface="Calibri" panose="020F0502020204030204" pitchFamily="34" charset="0"/>
                <a:ea typeface="新細明體" panose="02020500000000000000" pitchFamily="18" charset="-120"/>
                <a:cs typeface="Times New Roman" panose="02020603050405020304" pitchFamily="18" charset="0"/>
              </a:rPr>
              <a:t>Michael, L. T. and </a:t>
            </a:r>
            <a:r>
              <a:rPr lang="zh-HK" altLang="zh-TW" dirty="0">
                <a:latin typeface="Calibri" panose="020F0502020204030204" pitchFamily="34" charset="0"/>
                <a:ea typeface="新細明體" panose="02020500000000000000" pitchFamily="18" charset="-120"/>
                <a:cs typeface="Times New Roman" panose="02020603050405020304" pitchFamily="18" charset="0"/>
              </a:rPr>
              <a:t>O</a:t>
            </a:r>
            <a:r>
              <a:rPr lang="en-US" altLang="zh-HK" dirty="0">
                <a:latin typeface="Calibri" panose="020F0502020204030204" pitchFamily="34" charset="0"/>
                <a:ea typeface="新細明體" panose="02020500000000000000" pitchFamily="18" charset="-120"/>
                <a:cs typeface="Times New Roman" panose="02020603050405020304" pitchFamily="18" charset="0"/>
              </a:rPr>
              <a:t>’</a:t>
            </a:r>
            <a:r>
              <a:rPr lang="zh-HK" altLang="zh-TW" dirty="0">
                <a:latin typeface="Calibri" panose="020F0502020204030204" pitchFamily="34" charset="0"/>
                <a:ea typeface="新細明體" panose="02020500000000000000" pitchFamily="18" charset="-120"/>
                <a:cs typeface="Times New Roman" panose="02020603050405020304" pitchFamily="18" charset="0"/>
              </a:rPr>
              <a:t>Reilly, C.</a:t>
            </a:r>
            <a:r>
              <a:rPr lang="en-US" altLang="zh-HK" dirty="0">
                <a:latin typeface="Calibri" panose="020F0502020204030204" pitchFamily="34" charset="0"/>
                <a:ea typeface="新細明體" panose="02020500000000000000" pitchFamily="18" charset="-120"/>
                <a:cs typeface="Times New Roman" panose="02020603050405020304" pitchFamily="18" charset="0"/>
              </a:rPr>
              <a:t> A.</a:t>
            </a:r>
            <a:r>
              <a:rPr lang="zh-HK" altLang="zh-TW" dirty="0">
                <a:latin typeface="Calibri" panose="020F0502020204030204" pitchFamily="34" charset="0"/>
                <a:ea typeface="新細明體" panose="02020500000000000000" pitchFamily="18" charset="-120"/>
                <a:cs typeface="Times New Roman" panose="02020603050405020304" pitchFamily="18" charset="0"/>
              </a:rPr>
              <a:t> (1996)</a:t>
            </a:r>
            <a:r>
              <a:rPr lang="en-US" altLang="zh-HK" dirty="0">
                <a:latin typeface="Calibri" panose="020F0502020204030204" pitchFamily="34" charset="0"/>
                <a:ea typeface="新細明體" panose="02020500000000000000" pitchFamily="18" charset="-120"/>
                <a:cs typeface="Times New Roman" panose="02020603050405020304" pitchFamily="18" charset="0"/>
              </a:rPr>
              <a:t> ‘Ambidextrous Organizations: Managing Evolutionary And Revolutionary Change’, </a:t>
            </a:r>
            <a:r>
              <a:rPr lang="en-US" altLang="zh-HK" i="1" dirty="0">
                <a:latin typeface="Calibri" panose="020F0502020204030204" pitchFamily="34" charset="0"/>
                <a:ea typeface="新細明體" panose="02020500000000000000" pitchFamily="18" charset="-120"/>
                <a:cs typeface="Times New Roman" panose="02020603050405020304" pitchFamily="18" charset="0"/>
              </a:rPr>
              <a:t>California Management Review</a:t>
            </a:r>
            <a:r>
              <a:rPr lang="en-US" altLang="zh-HK" dirty="0">
                <a:latin typeface="Calibri" panose="020F0502020204030204" pitchFamily="34" charset="0"/>
                <a:ea typeface="新細明體" panose="02020500000000000000" pitchFamily="18" charset="-120"/>
                <a:cs typeface="Times New Roman" panose="02020603050405020304" pitchFamily="18" charset="0"/>
              </a:rPr>
              <a:t>, 38(4), pp. 8-30</a:t>
            </a:r>
            <a:endPar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tab pos="914400" algn="l"/>
              </a:tabLst>
            </a:pPr>
            <a:r>
              <a:rPr kumimoji="0" lang="zh-HK" altLang="zh-TW"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Smith, W. K.</a:t>
            </a:r>
            <a:r>
              <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 </a:t>
            </a:r>
            <a:r>
              <a:rPr lang="en-US" altLang="zh-HK" dirty="0">
                <a:latin typeface="Calibri" panose="020F0502020204030204" pitchFamily="34" charset="0"/>
                <a:ea typeface="新細明體" panose="02020500000000000000" pitchFamily="18" charset="-120"/>
                <a:cs typeface="Times New Roman" panose="02020603050405020304" pitchFamily="18" charset="0"/>
              </a:rPr>
              <a:t>and</a:t>
            </a:r>
            <a:r>
              <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 Michael, L. </a:t>
            </a:r>
            <a:r>
              <a:rPr kumimoji="0" lang="en-US" altLang="zh-TW"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T. </a:t>
            </a:r>
            <a:r>
              <a:rPr kumimoji="0" lang="zh-HK" altLang="zh-TW"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(2005) </a:t>
            </a:r>
            <a:r>
              <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a:t>
            </a:r>
            <a:r>
              <a:rPr kumimoji="0" lang="zh-HK" altLang="zh-TW"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Managing strategic contradictions: A top management model for managing innovation streams</a:t>
            </a:r>
            <a:r>
              <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a:t>
            </a:r>
            <a:r>
              <a:rPr kumimoji="0" lang="zh-HK" altLang="zh-TW"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 </a:t>
            </a:r>
            <a:r>
              <a:rPr kumimoji="0" lang="zh-HK" altLang="zh-TW" b="0" i="1"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Organization Science, </a:t>
            </a:r>
            <a:r>
              <a:rPr kumimoji="0" lang="zh-HK" altLang="zh-TW" b="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16</a:t>
            </a:r>
            <a:r>
              <a:rPr kumimoji="0" lang="en-US" altLang="zh-HK" b="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(5)</a:t>
            </a:r>
            <a:r>
              <a:rPr kumimoji="0" lang="zh-HK" altLang="zh-TW"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 </a:t>
            </a:r>
            <a:r>
              <a:rPr kumimoji="0" lang="en-US" altLang="zh-HK"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pp. </a:t>
            </a:r>
            <a:r>
              <a:rPr kumimoji="0" lang="zh-HK" altLang="zh-TW" b="0" i="0" u="none" strike="noStrike" cap="none" normalizeH="0" baseline="0" dirty="0">
                <a:ln>
                  <a:noFill/>
                </a:ln>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rPr>
              <a:t>522-536. </a:t>
            </a:r>
            <a:endParaRPr kumimoji="0" lang="zh-HK" altLang="zh-TW" b="0" i="0" u="none" strike="noStrike" cap="none" normalizeH="0" baseline="0" dirty="0">
              <a:ln>
                <a:noFill/>
              </a:ln>
              <a:solidFill>
                <a:schemeClr val="tx1"/>
              </a:solidFill>
              <a:effectLst/>
            </a:endParaRPr>
          </a:p>
          <a:p>
            <a:pPr marL="457200" lvl="1" indent="0" defTabSz="914400">
              <a:buClrTx/>
              <a:buNone/>
            </a:pPr>
            <a:endParaRPr lang="zh-HK" altLang="zh-TW" dirty="0"/>
          </a:p>
        </p:txBody>
      </p:sp>
    </p:spTree>
    <p:extLst>
      <p:ext uri="{BB962C8B-B14F-4D97-AF65-F5344CB8AC3E}">
        <p14:creationId xmlns:p14="http://schemas.microsoft.com/office/powerpoint/2010/main" val="664341317"/>
      </p:ext>
    </p:extLst>
  </p:cSld>
  <p:clrMapOvr>
    <a:masterClrMapping/>
  </p:clrMapOvr>
</p:sld>
</file>

<file path=ppt/theme/theme1.xml><?xml version="1.0" encoding="utf-8"?>
<a:theme xmlns:a="http://schemas.openxmlformats.org/drawingml/2006/main" name="絲縷">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423</TotalTime>
  <Words>1526</Words>
  <Application>Microsoft Office PowerPoint</Application>
  <PresentationFormat>寬螢幕</PresentationFormat>
  <Paragraphs>126</Paragraphs>
  <Slides>15</Slides>
  <Notes>0</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15</vt:i4>
      </vt:variant>
    </vt:vector>
  </HeadingPairs>
  <TitlesOfParts>
    <vt:vector size="21" baseType="lpstr">
      <vt:lpstr>Arial</vt:lpstr>
      <vt:lpstr>Calibri</vt:lpstr>
      <vt:lpstr>Century Gothic</vt:lpstr>
      <vt:lpstr>Times New Roman</vt:lpstr>
      <vt:lpstr>Wingdings 3</vt:lpstr>
      <vt:lpstr>絲縷</vt:lpstr>
      <vt:lpstr>  </vt:lpstr>
      <vt:lpstr>Ambidextrous Organization</vt:lpstr>
      <vt:lpstr>Management Problems</vt:lpstr>
      <vt:lpstr>Four Organization Structure for Driving Innovation </vt:lpstr>
      <vt:lpstr>Real Case Studies</vt:lpstr>
      <vt:lpstr>Research problems and objectives</vt:lpstr>
      <vt:lpstr>Research Objectives </vt:lpstr>
      <vt:lpstr>Research Hypothesis </vt:lpstr>
      <vt:lpstr>Research Design</vt:lpstr>
      <vt:lpstr>Research Method</vt:lpstr>
      <vt:lpstr>Research Method </vt:lpstr>
      <vt:lpstr>Sampling and proposed data collection </vt:lpstr>
      <vt:lpstr>Discussion and Conclusion </vt:lpstr>
      <vt:lpstr>Limitations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Ambidextrous Organization</dc:title>
  <dc:creator>Danny</dc:creator>
  <cp:lastModifiedBy>Danny</cp:lastModifiedBy>
  <cp:revision>90</cp:revision>
  <dcterms:created xsi:type="dcterms:W3CDTF">2020-07-17T14:24:52Z</dcterms:created>
  <dcterms:modified xsi:type="dcterms:W3CDTF">2020-07-18T15:38:22Z</dcterms:modified>
</cp:coreProperties>
</file>