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Default Extension="gif" ContentType="image/gif"/>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56" r:id="rId2"/>
    <p:sldId id="293" r:id="rId3"/>
    <p:sldId id="285" r:id="rId4"/>
    <p:sldId id="286" r:id="rId5"/>
    <p:sldId id="257" r:id="rId6"/>
    <p:sldId id="259" r:id="rId7"/>
    <p:sldId id="294" r:id="rId8"/>
    <p:sldId id="272" r:id="rId9"/>
    <p:sldId id="287" r:id="rId10"/>
    <p:sldId id="288" r:id="rId11"/>
    <p:sldId id="289" r:id="rId12"/>
    <p:sldId id="291" r:id="rId13"/>
    <p:sldId id="271" r:id="rId14"/>
    <p:sldId id="273" r:id="rId15"/>
    <p:sldId id="274" r:id="rId16"/>
    <p:sldId id="275" r:id="rId17"/>
    <p:sldId id="276" r:id="rId18"/>
    <p:sldId id="277" r:id="rId19"/>
    <p:sldId id="278" r:id="rId20"/>
    <p:sldId id="262" r:id="rId21"/>
    <p:sldId id="279" r:id="rId22"/>
    <p:sldId id="280" r:id="rId23"/>
    <p:sldId id="263" r:id="rId24"/>
    <p:sldId id="266" r:id="rId25"/>
    <p:sldId id="267" r:id="rId26"/>
    <p:sldId id="270" r:id="rId27"/>
    <p:sldId id="281" r:id="rId28"/>
    <p:sldId id="290" r:id="rId29"/>
    <p:sldId id="292" r:id="rId30"/>
    <p:sldId id="295" r:id="rId31"/>
    <p:sldId id="297"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78873" autoAdjust="0"/>
  </p:normalViewPr>
  <p:slideViewPr>
    <p:cSldViewPr>
      <p:cViewPr varScale="1">
        <p:scale>
          <a:sx n="86" d="100"/>
          <a:sy n="86" d="100"/>
        </p:scale>
        <p:origin x="-702"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9765514C-19A5-4B9F-ADFC-25AF1C881049}" type="datetimeFigureOut">
              <a:rPr lang="en-GB" smtClean="0"/>
              <a:pPr/>
              <a:t>28/03/2013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B3AE0BAE-741B-4D31-BCD4-A4D4B0504D63}"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CDE2E8D-473C-4FD0-900F-7DA113FD47AB}" type="datetimeFigureOut">
              <a:rPr lang="en-GB" smtClean="0"/>
              <a:pPr/>
              <a:t>28/03/2013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F6A8065-69DD-4A0C-87F6-A9DE232A7B5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2000" dirty="0" smtClean="0"/>
          </a:p>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2000" dirty="0" smtClean="0"/>
              <a:t>By creating</a:t>
            </a:r>
            <a:r>
              <a:rPr lang="en-GB" sz="2000" baseline="0" dirty="0" smtClean="0"/>
              <a:t> a culture where employees feel valued and invested in you will find that employees are willing to go the extra mile for the organisation, they become engaged</a:t>
            </a:r>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12</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i="1" dirty="0">
              <a:solidFill>
                <a:srgbClr val="FF0000"/>
              </a:solidFill>
            </a:endParaRPr>
          </a:p>
        </p:txBody>
      </p:sp>
      <p:sp>
        <p:nvSpPr>
          <p:cNvPr id="4" name="Slide Number Placeholder 3"/>
          <p:cNvSpPr>
            <a:spLocks noGrp="1"/>
          </p:cNvSpPr>
          <p:nvPr>
            <p:ph type="sldNum" sz="quarter" idx="10"/>
          </p:nvPr>
        </p:nvSpPr>
        <p:spPr/>
        <p:txBody>
          <a:bodyPr/>
          <a:lstStyle/>
          <a:p>
            <a:fld id="{1F6A8065-69DD-4A0C-87F6-A9DE232A7B5F}" type="slidenum">
              <a:rPr lang="en-GB" smtClean="0"/>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baseline="0" dirty="0" smtClean="0"/>
          </a:p>
        </p:txBody>
      </p:sp>
      <p:sp>
        <p:nvSpPr>
          <p:cNvPr id="4" name="Slide Number Placeholder 3"/>
          <p:cNvSpPr>
            <a:spLocks noGrp="1"/>
          </p:cNvSpPr>
          <p:nvPr>
            <p:ph type="sldNum" sz="quarter" idx="10"/>
          </p:nvPr>
        </p:nvSpPr>
        <p:spPr/>
        <p:txBody>
          <a:bodyPr/>
          <a:lstStyle/>
          <a:p>
            <a:fld id="{1F6A8065-69DD-4A0C-87F6-A9DE232A7B5F}" type="slidenum">
              <a:rPr lang="en-GB" smtClean="0"/>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sym typeface="Wingdings" pitchFamily="2" charset="2"/>
            </a:endParaRPr>
          </a:p>
        </p:txBody>
      </p:sp>
      <p:sp>
        <p:nvSpPr>
          <p:cNvPr id="4" name="Slide Number Placeholder 3"/>
          <p:cNvSpPr>
            <a:spLocks noGrp="1"/>
          </p:cNvSpPr>
          <p:nvPr>
            <p:ph type="sldNum" sz="quarter" idx="10"/>
          </p:nvPr>
        </p:nvSpPr>
        <p:spPr/>
        <p:txBody>
          <a:bodyPr/>
          <a:lstStyle/>
          <a:p>
            <a:fld id="{1F6A8065-69DD-4A0C-87F6-A9DE232A7B5F}"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smtClean="0"/>
          </a:p>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baseline="0" dirty="0" smtClean="0"/>
          </a:p>
        </p:txBody>
      </p:sp>
      <p:sp>
        <p:nvSpPr>
          <p:cNvPr id="4" name="Slide Number Placeholder 3"/>
          <p:cNvSpPr>
            <a:spLocks noGrp="1"/>
          </p:cNvSpPr>
          <p:nvPr>
            <p:ph type="sldNum" sz="quarter" idx="10"/>
          </p:nvPr>
        </p:nvSpPr>
        <p:spPr/>
        <p:txBody>
          <a:bodyPr/>
          <a:lstStyle/>
          <a:p>
            <a:fld id="{1F6A8065-69DD-4A0C-87F6-A9DE232A7B5F}" type="slidenum">
              <a:rPr lang="en-GB" smtClean="0"/>
              <a:pPr/>
              <a:t>19</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2000" dirty="0" smtClean="0"/>
              <a:t>Content vs. Process theories these are the main two schools</a:t>
            </a:r>
            <a:r>
              <a:rPr lang="en-GB" sz="2000" baseline="0" dirty="0" smtClean="0"/>
              <a:t> of thoughts associated with motivation</a:t>
            </a:r>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20</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21</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22</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baseline="0" dirty="0" smtClean="0"/>
          </a:p>
        </p:txBody>
      </p:sp>
      <p:sp>
        <p:nvSpPr>
          <p:cNvPr id="4" name="Slide Number Placeholder 3"/>
          <p:cNvSpPr>
            <a:spLocks noGrp="1"/>
          </p:cNvSpPr>
          <p:nvPr>
            <p:ph type="sldNum" sz="quarter" idx="10"/>
          </p:nvPr>
        </p:nvSpPr>
        <p:spPr/>
        <p:txBody>
          <a:bodyPr/>
          <a:lstStyle/>
          <a:p>
            <a:fld id="{1F6A8065-69DD-4A0C-87F6-A9DE232A7B5F}" type="slidenum">
              <a:rPr lang="en-GB" smtClean="0"/>
              <a:pPr/>
              <a:t>24</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25</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26</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81AC195-AEE6-42D3-9DAD-6B7965926D87}" type="datetimeFigureOut">
              <a:rPr lang="en-GB" smtClean="0"/>
              <a:pPr/>
              <a:t>28/03/2013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57F0F3D-AAC6-49DE-81DB-EE8E2BECDB2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7F0F3D-AAC6-49DE-81DB-EE8E2BECDB2B}"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7F0F3D-AAC6-49DE-81DB-EE8E2BECDB2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7F0F3D-AAC6-49DE-81DB-EE8E2BECDB2B}"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57F0F3D-AAC6-49DE-81DB-EE8E2BECDB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57F0F3D-AAC6-49DE-81DB-EE8E2BECDB2B}"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57F0F3D-AAC6-49DE-81DB-EE8E2BECDB2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81AC195-AEE6-42D3-9DAD-6B7965926D87}" type="datetimeFigureOut">
              <a:rPr lang="en-GB" smtClean="0"/>
              <a:pPr/>
              <a:t>28/03/2013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7F0F3D-AAC6-49DE-81DB-EE8E2BECDB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81AC195-AEE6-42D3-9DAD-6B7965926D87}" type="datetimeFigureOut">
              <a:rPr lang="en-GB" smtClean="0"/>
              <a:pPr/>
              <a:t>28/03/2013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57F0F3D-AAC6-49DE-81DB-EE8E2BECDB2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7F0F3D-AAC6-49DE-81DB-EE8E2BECDB2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81AC195-AEE6-42D3-9DAD-6B7965926D87}"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7F0F3D-AAC6-49DE-81DB-EE8E2BECDB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81AC195-AEE6-42D3-9DAD-6B7965926D87}" type="datetimeFigureOut">
              <a:rPr lang="en-GB" smtClean="0"/>
              <a:pPr/>
              <a:t>28/03/2013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57F0F3D-AAC6-49DE-81DB-EE8E2BECDB2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	</a:t>
            </a:r>
            <a:endParaRPr lang="en-GB" dirty="0"/>
          </a:p>
        </p:txBody>
      </p:sp>
      <p:sp>
        <p:nvSpPr>
          <p:cNvPr id="3" name="Subtitle 2"/>
          <p:cNvSpPr>
            <a:spLocks noGrp="1"/>
          </p:cNvSpPr>
          <p:nvPr>
            <p:ph type="subTitle" idx="1"/>
          </p:nvPr>
        </p:nvSpPr>
        <p:spPr/>
        <p:txBody>
          <a:bodyPr/>
          <a:lstStyle/>
          <a:p>
            <a:r>
              <a:rPr lang="en-GB" dirty="0" smtClean="0"/>
              <a:t>What Motivates People at Work?</a:t>
            </a:r>
            <a:endParaRPr lang="en-GB" dirty="0"/>
          </a:p>
        </p:txBody>
      </p:sp>
      <p:pic>
        <p:nvPicPr>
          <p:cNvPr id="1026" name="Picture 2" descr="http://t0.gstatic.com/images?q=tbn:ANd9GcQBtsH4N65ViubwEFfSMoz4UWKDUUAp3Vy8NPGXe6GXCrJAU2aK"/>
          <p:cNvPicPr>
            <a:picLocks noChangeAspect="1" noChangeArrowheads="1"/>
          </p:cNvPicPr>
          <p:nvPr/>
        </p:nvPicPr>
        <p:blipFill>
          <a:blip r:embed="rId2" cstate="print"/>
          <a:srcRect/>
          <a:stretch>
            <a:fillRect/>
          </a:stretch>
        </p:blipFill>
        <p:spPr bwMode="auto">
          <a:xfrm>
            <a:off x="3275856" y="764704"/>
            <a:ext cx="2133600" cy="15811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By the end of today’s class you should be able to:</a:t>
            </a:r>
          </a:p>
          <a:p>
            <a:endParaRPr lang="en-GB" dirty="0" smtClean="0"/>
          </a:p>
          <a:p>
            <a:pPr marL="624078" indent="-514350">
              <a:buAutoNum type="arabicPeriod"/>
            </a:pPr>
            <a:r>
              <a:rPr lang="en-GB" dirty="0" smtClean="0"/>
              <a:t>Explain the meaning and underlying concepts associated with motivation</a:t>
            </a:r>
          </a:p>
          <a:p>
            <a:pPr marL="624078" indent="-514350">
              <a:buAutoNum type="arabicPeriod"/>
            </a:pPr>
            <a:r>
              <a:rPr lang="en-GB" dirty="0" smtClean="0"/>
              <a:t>Examine the main theories associated with motivation and evaluate their relevance</a:t>
            </a:r>
          </a:p>
          <a:p>
            <a:pPr marL="624078" indent="-514350">
              <a:buAutoNum type="arabicPeriod"/>
            </a:pPr>
            <a:r>
              <a:rPr lang="en-GB" dirty="0" smtClean="0"/>
              <a:t>Explain the continuing contemporary interest in this field, for example Extreme Jobs and </a:t>
            </a:r>
            <a:r>
              <a:rPr lang="en-GB" dirty="0" err="1" smtClean="0"/>
              <a:t>Boreout</a:t>
            </a:r>
            <a:r>
              <a:rPr lang="en-GB" dirty="0" smtClean="0"/>
              <a:t> </a:t>
            </a:r>
            <a:endParaRPr lang="en-GB" dirty="0"/>
          </a:p>
        </p:txBody>
      </p:sp>
      <p:sp>
        <p:nvSpPr>
          <p:cNvPr id="3" name="Title 2"/>
          <p:cNvSpPr>
            <a:spLocks noGrp="1"/>
          </p:cNvSpPr>
          <p:nvPr>
            <p:ph type="title"/>
          </p:nvPr>
        </p:nvSpPr>
        <p:spPr/>
        <p:txBody>
          <a:bodyPr/>
          <a:lstStyle/>
          <a:p>
            <a:pPr algn="ctr"/>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i="1" dirty="0" smtClean="0">
                <a:solidFill>
                  <a:schemeClr val="accent1"/>
                </a:solidFill>
              </a:rPr>
              <a:t>What motivates people at work?</a:t>
            </a:r>
          </a:p>
          <a:p>
            <a:endParaRPr lang="en-GB" i="1" dirty="0" smtClean="0"/>
          </a:p>
          <a:p>
            <a:r>
              <a:rPr lang="en-GB" i="1" dirty="0" smtClean="0"/>
              <a:t>Make a list to answer the above question</a:t>
            </a:r>
            <a:endParaRPr lang="en-GB" i="1" dirty="0"/>
          </a:p>
        </p:txBody>
      </p:sp>
      <p:sp>
        <p:nvSpPr>
          <p:cNvPr id="3" name="Title 2"/>
          <p:cNvSpPr>
            <a:spLocks noGrp="1"/>
          </p:cNvSpPr>
          <p:nvPr>
            <p:ph type="title"/>
          </p:nvPr>
        </p:nvSpPr>
        <p:spPr/>
        <p:txBody>
          <a:bodyPr/>
          <a:lstStyle/>
          <a:p>
            <a:r>
              <a:rPr lang="en-GB" i="1" dirty="0" smtClean="0">
                <a:solidFill>
                  <a:schemeClr val="accent1"/>
                </a:solidFill>
              </a:rPr>
              <a:t>Activity</a:t>
            </a:r>
            <a:endParaRPr lang="en-GB" i="1" dirty="0">
              <a:solidFill>
                <a:schemeClr val="accen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				 </a:t>
            </a:r>
            <a:endParaRPr lang="en-GB" dirty="0"/>
          </a:p>
        </p:txBody>
      </p:sp>
      <p:sp>
        <p:nvSpPr>
          <p:cNvPr id="3" name="Title 2"/>
          <p:cNvSpPr>
            <a:spLocks noGrp="1"/>
          </p:cNvSpPr>
          <p:nvPr>
            <p:ph type="title"/>
          </p:nvPr>
        </p:nvSpPr>
        <p:spPr/>
        <p:txBody>
          <a:bodyPr/>
          <a:lstStyle/>
          <a:p>
            <a:endParaRPr lang="en-GB"/>
          </a:p>
        </p:txBody>
      </p:sp>
      <p:sp>
        <p:nvSpPr>
          <p:cNvPr id="4" name="Explosion 2 3"/>
          <p:cNvSpPr/>
          <p:nvPr/>
        </p:nvSpPr>
        <p:spPr>
          <a:xfrm>
            <a:off x="2771800" y="2204864"/>
            <a:ext cx="3528392" cy="2304256"/>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motivates people at work</a:t>
            </a:r>
            <a:endParaRPr lang="en-GB" dirty="0"/>
          </a:p>
        </p:txBody>
      </p:sp>
      <p:sp>
        <p:nvSpPr>
          <p:cNvPr id="5" name="TextBox 4"/>
          <p:cNvSpPr txBox="1"/>
          <p:nvPr/>
        </p:nvSpPr>
        <p:spPr>
          <a:xfrm>
            <a:off x="755576" y="2564904"/>
            <a:ext cx="1800200" cy="369332"/>
          </a:xfrm>
          <a:prstGeom prst="rect">
            <a:avLst/>
          </a:prstGeom>
          <a:noFill/>
        </p:spPr>
        <p:txBody>
          <a:bodyPr wrap="square" rtlCol="0">
            <a:spAutoFit/>
          </a:bodyPr>
          <a:lstStyle/>
          <a:p>
            <a:r>
              <a:rPr lang="en-GB" dirty="0" smtClean="0"/>
              <a:t>Ambition </a:t>
            </a:r>
            <a:endParaRPr lang="en-GB" dirty="0"/>
          </a:p>
        </p:txBody>
      </p:sp>
      <p:sp>
        <p:nvSpPr>
          <p:cNvPr id="6" name="TextBox 5"/>
          <p:cNvSpPr txBox="1"/>
          <p:nvPr/>
        </p:nvSpPr>
        <p:spPr>
          <a:xfrm>
            <a:off x="827584" y="4005064"/>
            <a:ext cx="1800200" cy="369332"/>
          </a:xfrm>
          <a:prstGeom prst="rect">
            <a:avLst/>
          </a:prstGeom>
          <a:noFill/>
        </p:spPr>
        <p:txBody>
          <a:bodyPr wrap="square" rtlCol="0">
            <a:spAutoFit/>
          </a:bodyPr>
          <a:lstStyle/>
          <a:p>
            <a:r>
              <a:rPr lang="en-GB" dirty="0" smtClean="0"/>
              <a:t>Rewards </a:t>
            </a:r>
            <a:endParaRPr lang="en-GB" dirty="0"/>
          </a:p>
        </p:txBody>
      </p:sp>
      <p:sp>
        <p:nvSpPr>
          <p:cNvPr id="7" name="TextBox 6"/>
          <p:cNvSpPr txBox="1"/>
          <p:nvPr/>
        </p:nvSpPr>
        <p:spPr>
          <a:xfrm>
            <a:off x="1403648" y="1700808"/>
            <a:ext cx="1800200" cy="369332"/>
          </a:xfrm>
          <a:prstGeom prst="rect">
            <a:avLst/>
          </a:prstGeom>
          <a:noFill/>
        </p:spPr>
        <p:txBody>
          <a:bodyPr wrap="square" rtlCol="0">
            <a:spAutoFit/>
          </a:bodyPr>
          <a:lstStyle/>
          <a:p>
            <a:pPr algn="ctr"/>
            <a:r>
              <a:rPr lang="en-GB" dirty="0" smtClean="0"/>
              <a:t>Pay  </a:t>
            </a:r>
            <a:endParaRPr lang="en-GB" dirty="0"/>
          </a:p>
        </p:txBody>
      </p:sp>
      <p:sp>
        <p:nvSpPr>
          <p:cNvPr id="8" name="TextBox 7"/>
          <p:cNvSpPr txBox="1"/>
          <p:nvPr/>
        </p:nvSpPr>
        <p:spPr>
          <a:xfrm>
            <a:off x="3707904" y="1628800"/>
            <a:ext cx="1800200" cy="369332"/>
          </a:xfrm>
          <a:prstGeom prst="rect">
            <a:avLst/>
          </a:prstGeom>
          <a:noFill/>
        </p:spPr>
        <p:txBody>
          <a:bodyPr wrap="square" rtlCol="0">
            <a:spAutoFit/>
          </a:bodyPr>
          <a:lstStyle/>
          <a:p>
            <a:r>
              <a:rPr lang="en-GB" dirty="0" smtClean="0"/>
              <a:t>Success </a:t>
            </a:r>
            <a:endParaRPr lang="en-GB" dirty="0"/>
          </a:p>
        </p:txBody>
      </p:sp>
      <p:sp>
        <p:nvSpPr>
          <p:cNvPr id="9" name="TextBox 8"/>
          <p:cNvSpPr txBox="1"/>
          <p:nvPr/>
        </p:nvSpPr>
        <p:spPr>
          <a:xfrm>
            <a:off x="5796136" y="1916832"/>
            <a:ext cx="1800200" cy="369332"/>
          </a:xfrm>
          <a:prstGeom prst="rect">
            <a:avLst/>
          </a:prstGeom>
          <a:noFill/>
        </p:spPr>
        <p:txBody>
          <a:bodyPr wrap="square" rtlCol="0">
            <a:spAutoFit/>
          </a:bodyPr>
          <a:lstStyle/>
          <a:p>
            <a:r>
              <a:rPr lang="en-GB" dirty="0" smtClean="0"/>
              <a:t>Praise </a:t>
            </a:r>
            <a:endParaRPr lang="en-GB" dirty="0"/>
          </a:p>
        </p:txBody>
      </p:sp>
      <p:sp>
        <p:nvSpPr>
          <p:cNvPr id="10" name="TextBox 9"/>
          <p:cNvSpPr txBox="1"/>
          <p:nvPr/>
        </p:nvSpPr>
        <p:spPr>
          <a:xfrm>
            <a:off x="6804248" y="2564904"/>
            <a:ext cx="1800200" cy="369332"/>
          </a:xfrm>
          <a:prstGeom prst="rect">
            <a:avLst/>
          </a:prstGeom>
          <a:noFill/>
        </p:spPr>
        <p:txBody>
          <a:bodyPr wrap="square" rtlCol="0">
            <a:spAutoFit/>
          </a:bodyPr>
          <a:lstStyle/>
          <a:p>
            <a:r>
              <a:rPr lang="en-GB" dirty="0" smtClean="0"/>
              <a:t>Bonuses </a:t>
            </a:r>
            <a:endParaRPr lang="en-GB" dirty="0"/>
          </a:p>
        </p:txBody>
      </p:sp>
      <p:sp>
        <p:nvSpPr>
          <p:cNvPr id="11" name="TextBox 10"/>
          <p:cNvSpPr txBox="1"/>
          <p:nvPr/>
        </p:nvSpPr>
        <p:spPr>
          <a:xfrm>
            <a:off x="6876256" y="3645024"/>
            <a:ext cx="1800200" cy="369332"/>
          </a:xfrm>
          <a:prstGeom prst="rect">
            <a:avLst/>
          </a:prstGeom>
          <a:noFill/>
        </p:spPr>
        <p:txBody>
          <a:bodyPr wrap="square" rtlCol="0">
            <a:spAutoFit/>
          </a:bodyPr>
          <a:lstStyle/>
          <a:p>
            <a:r>
              <a:rPr lang="en-GB" dirty="0" smtClean="0"/>
              <a:t>Commission  </a:t>
            </a:r>
            <a:endParaRPr lang="en-GB" dirty="0"/>
          </a:p>
        </p:txBody>
      </p:sp>
      <p:sp>
        <p:nvSpPr>
          <p:cNvPr id="12" name="TextBox 11"/>
          <p:cNvSpPr txBox="1"/>
          <p:nvPr/>
        </p:nvSpPr>
        <p:spPr>
          <a:xfrm>
            <a:off x="6660232" y="4437112"/>
            <a:ext cx="1800200" cy="369332"/>
          </a:xfrm>
          <a:prstGeom prst="rect">
            <a:avLst/>
          </a:prstGeom>
          <a:noFill/>
        </p:spPr>
        <p:txBody>
          <a:bodyPr wrap="square" rtlCol="0">
            <a:spAutoFit/>
          </a:bodyPr>
          <a:lstStyle/>
          <a:p>
            <a:r>
              <a:rPr lang="en-GB" dirty="0" smtClean="0"/>
              <a:t>Recognition  </a:t>
            </a:r>
            <a:endParaRPr lang="en-GB" dirty="0"/>
          </a:p>
        </p:txBody>
      </p:sp>
      <p:sp>
        <p:nvSpPr>
          <p:cNvPr id="13" name="TextBox 12"/>
          <p:cNvSpPr txBox="1"/>
          <p:nvPr/>
        </p:nvSpPr>
        <p:spPr>
          <a:xfrm>
            <a:off x="6084168" y="5373216"/>
            <a:ext cx="1800200" cy="646331"/>
          </a:xfrm>
          <a:prstGeom prst="rect">
            <a:avLst/>
          </a:prstGeom>
          <a:noFill/>
        </p:spPr>
        <p:txBody>
          <a:bodyPr wrap="square" rtlCol="0">
            <a:spAutoFit/>
          </a:bodyPr>
          <a:lstStyle/>
          <a:p>
            <a:r>
              <a:rPr lang="en-GB" dirty="0" smtClean="0"/>
              <a:t>Social Aspect for Employees </a:t>
            </a:r>
            <a:endParaRPr lang="en-GB" dirty="0"/>
          </a:p>
        </p:txBody>
      </p:sp>
      <p:sp>
        <p:nvSpPr>
          <p:cNvPr id="14" name="TextBox 13"/>
          <p:cNvSpPr txBox="1"/>
          <p:nvPr/>
        </p:nvSpPr>
        <p:spPr>
          <a:xfrm>
            <a:off x="3923928" y="4941168"/>
            <a:ext cx="1800200" cy="646331"/>
          </a:xfrm>
          <a:prstGeom prst="rect">
            <a:avLst/>
          </a:prstGeom>
          <a:noFill/>
        </p:spPr>
        <p:txBody>
          <a:bodyPr wrap="square" rtlCol="0">
            <a:spAutoFit/>
          </a:bodyPr>
          <a:lstStyle/>
          <a:p>
            <a:r>
              <a:rPr lang="en-GB" dirty="0" smtClean="0"/>
              <a:t>Training and Development </a:t>
            </a:r>
            <a:endParaRPr lang="en-GB" dirty="0"/>
          </a:p>
        </p:txBody>
      </p:sp>
      <p:sp>
        <p:nvSpPr>
          <p:cNvPr id="15" name="TextBox 14"/>
          <p:cNvSpPr txBox="1"/>
          <p:nvPr/>
        </p:nvSpPr>
        <p:spPr>
          <a:xfrm>
            <a:off x="1475656" y="5013176"/>
            <a:ext cx="1800200" cy="369332"/>
          </a:xfrm>
          <a:prstGeom prst="rect">
            <a:avLst/>
          </a:prstGeom>
          <a:noFill/>
        </p:spPr>
        <p:txBody>
          <a:bodyPr wrap="square" rtlCol="0">
            <a:spAutoFit/>
          </a:bodyPr>
          <a:lstStyle/>
          <a:p>
            <a:r>
              <a:rPr lang="en-GB" dirty="0" smtClean="0"/>
              <a:t>Promotion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blinds(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linds(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linds(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blinds(horizontal)">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blinds(horizontal)">
                                      <p:cBhvr>
                                        <p:cTn id="47" dur="500"/>
                                        <p:tgtEl>
                                          <p:spTgt spid="14"/>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blinds(horizontal)">
                                      <p:cBhvr>
                                        <p:cTn id="52" dur="500"/>
                                        <p:tgtEl>
                                          <p:spTgt spid="15"/>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blinds(horizontal)">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3" presetClass="entr" presetSubtype="10" fill="hold" grpId="0" nodeType="clickEffect">
                                  <p:stCondLst>
                                    <p:cond delay="0"/>
                                  </p:stCondLst>
                                  <p:childTnLst>
                                    <p:set>
                                      <p:cBhvr>
                                        <p:cTn id="61" dur="1" fill="hold">
                                          <p:stCondLst>
                                            <p:cond delay="0"/>
                                          </p:stCondLst>
                                        </p:cTn>
                                        <p:tgtEl>
                                          <p:spTgt spid="5"/>
                                        </p:tgtEl>
                                        <p:attrNameLst>
                                          <p:attrName>style.visibility</p:attrName>
                                        </p:attrNameLst>
                                      </p:cBhvr>
                                      <p:to>
                                        <p:strVal val="visible"/>
                                      </p:to>
                                    </p:set>
                                    <p:animEffect transition="in" filter="blinds(horizontal)">
                                      <p:cBhvr>
                                        <p:cTn id="6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p:bldP spid="10" grpId="0"/>
      <p:bldP spid="11" grpId="0"/>
      <p:bldP spid="12" grpId="0"/>
      <p:bldP spid="13"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pPr algn="ctr"/>
            <a:r>
              <a:rPr lang="en-GB" dirty="0" smtClean="0"/>
              <a:t>Motivation is the most frequently researched topic in Organisational Behaviour.</a:t>
            </a:r>
          </a:p>
          <a:p>
            <a:pPr>
              <a:buNone/>
            </a:pPr>
            <a:endParaRPr lang="en-GB" dirty="0" smtClean="0"/>
          </a:p>
          <a:p>
            <a:pPr>
              <a:buNone/>
            </a:pPr>
            <a:endParaRPr lang="en-GB" dirty="0" smtClean="0"/>
          </a:p>
          <a:p>
            <a:pPr>
              <a:buNone/>
            </a:pPr>
            <a:endParaRPr lang="en-GB" dirty="0" smtClean="0"/>
          </a:p>
        </p:txBody>
      </p:sp>
      <p:sp>
        <p:nvSpPr>
          <p:cNvPr id="3" name="Title 2"/>
          <p:cNvSpPr>
            <a:spLocks noGrp="1"/>
          </p:cNvSpPr>
          <p:nvPr>
            <p:ph type="title"/>
          </p:nvPr>
        </p:nvSpPr>
        <p:spPr/>
        <p:txBody>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“Degree to which an individual wants and chooses to be engaged in certain specified behaviour” (Mitchell 1982)</a:t>
            </a:r>
          </a:p>
          <a:p>
            <a:endParaRPr lang="en-GB" dirty="0" smtClean="0"/>
          </a:p>
          <a:p>
            <a:r>
              <a:rPr lang="en-GB" dirty="0" smtClean="0"/>
              <a:t>“We define motivation as the processes that account for an individual’s interesting direction and persistence of effort towards attaining a goal”</a:t>
            </a:r>
            <a:endParaRPr lang="en-GB" dirty="0"/>
          </a:p>
        </p:txBody>
      </p:sp>
      <p:sp>
        <p:nvSpPr>
          <p:cNvPr id="3" name="Title 2"/>
          <p:cNvSpPr>
            <a:spLocks noGrp="1"/>
          </p:cNvSpPr>
          <p:nvPr>
            <p:ph type="title"/>
          </p:nvPr>
        </p:nvSpPr>
        <p:spPr/>
        <p:txBody>
          <a:bodyPr/>
          <a:lstStyle/>
          <a:p>
            <a:r>
              <a:rPr lang="en-GB" dirty="0" smtClean="0"/>
              <a:t>Motivation: Definition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i="1" dirty="0" smtClean="0"/>
              <a:t>The topic of employee motivation plays a central role in the field of management- both practically and theoretically. Managers see motivation as an integral part of the performance equation at all levels. While organisational researchers see it as a fundamental building block in the development of useful theories of effective management practice. Indeed, the topic of motivation permeates many of the sub-fields that composes the study of management, including leadership, teams, performance management, management ethics, decision-making, and organisational change (Steers et al, 2004)</a:t>
            </a:r>
            <a:endParaRPr lang="en-GB" i="1" dirty="0"/>
          </a:p>
        </p:txBody>
      </p:sp>
      <p:sp>
        <p:nvSpPr>
          <p:cNvPr id="3" name="Title 2"/>
          <p:cNvSpPr>
            <a:spLocks noGrp="1"/>
          </p:cNvSpPr>
          <p:nvPr>
            <p:ph type="title"/>
          </p:nvPr>
        </p:nvSpPr>
        <p:spPr/>
        <p:txBody>
          <a:bodyPr>
            <a:normAutofit fontScale="90000"/>
          </a:bodyPr>
          <a:lstStyle/>
          <a:p>
            <a:pPr algn="ctr"/>
            <a:r>
              <a:rPr lang="en-GB" dirty="0" smtClean="0"/>
              <a:t>Why Are We Looking at Motivation?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 motivated workforce can be a sign of a successful organisation.</a:t>
            </a:r>
          </a:p>
          <a:p>
            <a:endParaRPr lang="en-GB" dirty="0" smtClean="0"/>
          </a:p>
          <a:p>
            <a:r>
              <a:rPr lang="en-GB" dirty="0" smtClean="0"/>
              <a:t>How is this achieved?</a:t>
            </a:r>
          </a:p>
          <a:p>
            <a:endParaRPr lang="en-GB" dirty="0" smtClean="0"/>
          </a:p>
          <a:p>
            <a:r>
              <a:rPr lang="en-GB" dirty="0" smtClean="0"/>
              <a:t>Evidence shows that students rate job satisfaction more highly than money; in one survey, the top two aspects of the ideal job was enjoyment and friendly colleagues, (Reade, 2003) earning “enough” came third, followed by a passion for the industry, good location and social life. </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Motivation can be divided into two different camps:</a:t>
            </a:r>
          </a:p>
          <a:p>
            <a:pPr>
              <a:buNone/>
            </a:pPr>
            <a:endParaRPr lang="en-GB" dirty="0" smtClean="0"/>
          </a:p>
          <a:p>
            <a:r>
              <a:rPr lang="en-GB" dirty="0" smtClean="0"/>
              <a:t>Camp A: Extrinsic Motivation</a:t>
            </a:r>
          </a:p>
          <a:p>
            <a:r>
              <a:rPr lang="en-GB" dirty="0" smtClean="0"/>
              <a:t>Camp B: Intrinsic Motivation</a:t>
            </a:r>
          </a:p>
          <a:p>
            <a:endParaRPr lang="en-GB" dirty="0" smtClean="0"/>
          </a:p>
          <a:p>
            <a:r>
              <a:rPr lang="en-GB" i="1" dirty="0" smtClean="0">
                <a:solidFill>
                  <a:srgbClr val="FF0000"/>
                </a:solidFill>
              </a:rPr>
              <a:t>Do any of you know what these might mean?</a:t>
            </a:r>
            <a:endParaRPr lang="en-GB" i="1" dirty="0">
              <a:solidFill>
                <a:srgbClr val="FF0000"/>
              </a:solidFill>
            </a:endParaRPr>
          </a:p>
        </p:txBody>
      </p:sp>
      <p:sp>
        <p:nvSpPr>
          <p:cNvPr id="3" name="Title 2"/>
          <p:cNvSpPr>
            <a:spLocks noGrp="1"/>
          </p:cNvSpPr>
          <p:nvPr>
            <p:ph type="title"/>
          </p:nvPr>
        </p:nvSpPr>
        <p:spPr/>
        <p:txBody>
          <a:bodyPr>
            <a:normAutofit fontScale="90000"/>
          </a:bodyPr>
          <a:lstStyle/>
          <a:p>
            <a:r>
              <a:rPr lang="en-GB" dirty="0" smtClean="0"/>
              <a:t>Intrinsic &amp; Extrinsic motivation </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blinds(horizontal)">
                                      <p:cBhvr>
                                        <p:cTn id="23"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when individuals are motivated by tangible results, usually associated with monetary rewards, for example:</a:t>
            </a:r>
          </a:p>
          <a:p>
            <a:endParaRPr lang="en-GB" dirty="0" smtClean="0"/>
          </a:p>
          <a:p>
            <a:r>
              <a:rPr lang="en-GB" dirty="0" smtClean="0"/>
              <a:t>a) Salary benefits, pension scheme, free shares</a:t>
            </a:r>
          </a:p>
          <a:p>
            <a:r>
              <a:rPr lang="en-GB" dirty="0" smtClean="0"/>
              <a:t>b) The conditions at work</a:t>
            </a:r>
          </a:p>
          <a:p>
            <a:r>
              <a:rPr lang="en-GB" dirty="0" smtClean="0"/>
              <a:t>c)Training and development opportunities</a:t>
            </a:r>
            <a:endParaRPr lang="en-GB" dirty="0"/>
          </a:p>
        </p:txBody>
      </p:sp>
      <p:sp>
        <p:nvSpPr>
          <p:cNvPr id="3" name="Title 2"/>
          <p:cNvSpPr>
            <a:spLocks noGrp="1"/>
          </p:cNvSpPr>
          <p:nvPr>
            <p:ph type="title"/>
          </p:nvPr>
        </p:nvSpPr>
        <p:spPr/>
        <p:txBody>
          <a:bodyPr/>
          <a:lstStyle/>
          <a:p>
            <a:pPr algn="ctr"/>
            <a:r>
              <a:rPr lang="en-GB" dirty="0" smtClean="0"/>
              <a:t>Extrinsic Motivation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This kind of motivation is associated with “psychological rewards” such as:</a:t>
            </a:r>
          </a:p>
          <a:p>
            <a:pPr>
              <a:buNone/>
            </a:pPr>
            <a:endParaRPr lang="en-GB" dirty="0" smtClean="0"/>
          </a:p>
          <a:p>
            <a:r>
              <a:rPr lang="en-GB" dirty="0" smtClean="0"/>
              <a:t>Being appreciated and recognised for good work</a:t>
            </a:r>
          </a:p>
          <a:p>
            <a:endParaRPr lang="en-GB" dirty="0" smtClean="0"/>
          </a:p>
          <a:p>
            <a:r>
              <a:rPr lang="en-GB" dirty="0" smtClean="0"/>
              <a:t>Being valued and treated in a considerate manner</a:t>
            </a:r>
          </a:p>
          <a:p>
            <a:endParaRPr lang="en-GB" dirty="0" smtClean="0"/>
          </a:p>
          <a:p>
            <a:r>
              <a:rPr lang="en-GB" dirty="0" smtClean="0"/>
              <a:t>Gaining a sense of achievement; through applying your skills to interesting and challenging work</a:t>
            </a:r>
            <a:endParaRPr lang="en-GB" dirty="0"/>
          </a:p>
        </p:txBody>
      </p:sp>
      <p:sp>
        <p:nvSpPr>
          <p:cNvPr id="3" name="Title 2"/>
          <p:cNvSpPr>
            <a:spLocks noGrp="1"/>
          </p:cNvSpPr>
          <p:nvPr>
            <p:ph type="title"/>
          </p:nvPr>
        </p:nvSpPr>
        <p:spPr/>
        <p:txBody>
          <a:bodyPr/>
          <a:lstStyle/>
          <a:p>
            <a:pPr algn="ctr"/>
            <a:r>
              <a:rPr lang="en-GB" dirty="0" smtClean="0"/>
              <a:t>Intrinsic Motivation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Food for thought...</a:t>
            </a:r>
          </a:p>
          <a:p>
            <a:pPr>
              <a:buNone/>
            </a:pPr>
            <a:endParaRPr lang="en-GB" dirty="0" smtClean="0"/>
          </a:p>
          <a:p>
            <a:r>
              <a:rPr lang="en-GB" dirty="0" smtClean="0"/>
              <a:t>Barber &amp; </a:t>
            </a:r>
            <a:r>
              <a:rPr lang="en-GB" dirty="0" err="1" smtClean="0"/>
              <a:t>Bretz</a:t>
            </a:r>
            <a:r>
              <a:rPr lang="en-GB" dirty="0" smtClean="0"/>
              <a:t> (2000) money is the most important factor when deciding on a job</a:t>
            </a:r>
          </a:p>
          <a:p>
            <a:endParaRPr lang="en-GB" dirty="0" smtClean="0"/>
          </a:p>
          <a:p>
            <a:r>
              <a:rPr lang="en-GB" dirty="0" smtClean="0"/>
              <a:t>Marsden and French (1998) Money may decrease long term intrinsic motivation</a:t>
            </a:r>
          </a:p>
          <a:p>
            <a:pPr>
              <a:buNone/>
            </a:pPr>
            <a:endParaRPr lang="en-GB" dirty="0" smtClean="0"/>
          </a:p>
          <a:p>
            <a:r>
              <a:rPr lang="en-GB" dirty="0" smtClean="0"/>
              <a:t>Thomas (2009) most important intrinsic rewards: sense of meaning and purpose, sense of choice, sense of competence and progress</a:t>
            </a:r>
            <a:endParaRPr lang="en-GB" dirty="0"/>
          </a:p>
        </p:txBody>
      </p:sp>
      <p:sp>
        <p:nvSpPr>
          <p:cNvPr id="3" name="Title 2"/>
          <p:cNvSpPr>
            <a:spLocks noGrp="1"/>
          </p:cNvSpPr>
          <p:nvPr>
            <p:ph type="title"/>
          </p:nvPr>
        </p:nvSpPr>
        <p:spPr/>
        <p:txBody>
          <a:bodyPr/>
          <a:lstStyle/>
          <a:p>
            <a:pPr algn="ctr"/>
            <a:r>
              <a:rPr lang="en-GB" dirty="0" smtClean="0"/>
              <a:t>Extrinsic v Intrinsic Motivation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blinds(horizontal)">
                                      <p:cBhvr>
                                        <p:cTn id="20" dur="500"/>
                                        <p:tgtEl>
                                          <p:spTgt spid="2">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Effect transition="in" filter="blinds(horizontal)">
                                      <p:cBhvr>
                                        <p:cTn id="25"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Due to the climate we live in, work is more short-term in outlook</a:t>
            </a:r>
          </a:p>
          <a:p>
            <a:r>
              <a:rPr lang="en-GB" dirty="0" smtClean="0"/>
              <a:t>There’s a greater emphasis on teamwork</a:t>
            </a:r>
          </a:p>
          <a:p>
            <a:r>
              <a:rPr lang="en-GB" dirty="0" smtClean="0"/>
              <a:t>The idea of “job for life” has also become a novelty</a:t>
            </a:r>
          </a:p>
          <a:p>
            <a:r>
              <a:rPr lang="en-GB" dirty="0" smtClean="0"/>
              <a:t>However motivation remains a core issue for any organisation.</a:t>
            </a:r>
          </a:p>
        </p:txBody>
      </p:sp>
      <p:sp>
        <p:nvSpPr>
          <p:cNvPr id="3" name="Title 2"/>
          <p:cNvSpPr>
            <a:spLocks noGrp="1"/>
          </p:cNvSpPr>
          <p:nvPr>
            <p:ph type="title"/>
          </p:nvPr>
        </p:nvSpPr>
        <p:spPr/>
        <p:txBody>
          <a:bodyPr/>
          <a:lstStyle/>
          <a:p>
            <a:pPr algn="ctr"/>
            <a:r>
              <a:rPr lang="en-GB" dirty="0" smtClean="0"/>
              <a:t>What Motivates You?</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blinds(horizontal)">
                                      <p:cBhvr>
                                        <p:cTn id="15" dur="500"/>
                                        <p:tgtEl>
                                          <p:spTgt spid="2">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Effect transition="in" filter="blinds(horizontal)">
                                      <p:cBhvr>
                                        <p:cTn id="18" dur="500"/>
                                        <p:tgtEl>
                                          <p:spTgt spid="2">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blinds(horizontal)">
                                      <p:cBhvr>
                                        <p:cTn id="21"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Jobs can now be classified into two categories:</a:t>
            </a:r>
          </a:p>
          <a:p>
            <a:endParaRPr lang="en-GB" dirty="0" smtClean="0"/>
          </a:p>
          <a:p>
            <a:pPr marL="624078" indent="-514350">
              <a:buAutoNum type="arabicPeriod"/>
            </a:pPr>
            <a:r>
              <a:rPr lang="en-GB" dirty="0" smtClean="0"/>
              <a:t>Extreme Jobs</a:t>
            </a:r>
          </a:p>
          <a:p>
            <a:pPr marL="624078" indent="-514350">
              <a:buAutoNum type="arabicPeriod"/>
            </a:pPr>
            <a:r>
              <a:rPr lang="en-GB" dirty="0" err="1" smtClean="0"/>
              <a:t>Boreout</a:t>
            </a:r>
            <a:endParaRPr lang="en-GB" dirty="0" smtClean="0"/>
          </a:p>
          <a:p>
            <a:pPr marL="624078" indent="-514350">
              <a:buAutoNum type="arabicPeriod"/>
            </a:pPr>
            <a:endParaRPr lang="en-GB" dirty="0" smtClean="0"/>
          </a:p>
          <a:p>
            <a:pPr marL="624078" indent="-514350">
              <a:buNone/>
            </a:pPr>
            <a:r>
              <a:rPr lang="en-GB" i="1" dirty="0" smtClean="0">
                <a:solidFill>
                  <a:srgbClr val="FF0000"/>
                </a:solidFill>
              </a:rPr>
              <a:t>What do you think these mean?</a:t>
            </a:r>
            <a:endParaRPr lang="en-GB" i="1" dirty="0">
              <a:solidFill>
                <a:srgbClr val="FF0000"/>
              </a:solidFill>
            </a:endParaRPr>
          </a:p>
        </p:txBody>
      </p:sp>
      <p:sp>
        <p:nvSpPr>
          <p:cNvPr id="3" name="Title 2"/>
          <p:cNvSpPr>
            <a:spLocks noGrp="1"/>
          </p:cNvSpPr>
          <p:nvPr>
            <p:ph type="title"/>
          </p:nvPr>
        </p:nvSpPr>
        <p:spPr/>
        <p:txBody>
          <a:bodyPr/>
          <a:lstStyle/>
          <a:p>
            <a:r>
              <a:rPr lang="en-GB" dirty="0" smtClean="0"/>
              <a:t>What Motivates You?</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Some of us are motivated by extreme jobs, and these jobs usually involve:</a:t>
            </a:r>
          </a:p>
          <a:p>
            <a:pPr marL="624078" indent="-514350">
              <a:buAutoNum type="arabicPeriod"/>
            </a:pPr>
            <a:r>
              <a:rPr lang="en-GB" dirty="0" smtClean="0"/>
              <a:t>Working long hours</a:t>
            </a:r>
          </a:p>
          <a:p>
            <a:pPr marL="624078" indent="-514350">
              <a:buAutoNum type="arabicPeriod"/>
            </a:pPr>
            <a:r>
              <a:rPr lang="en-GB" dirty="0" smtClean="0"/>
              <a:t>Frequent travel across different times zones</a:t>
            </a:r>
          </a:p>
          <a:p>
            <a:pPr marL="624078" indent="-514350">
              <a:buAutoNum type="arabicPeriod"/>
            </a:pPr>
            <a:r>
              <a:rPr lang="en-GB" dirty="0" smtClean="0"/>
              <a:t>Physical presence in the office at least 10 hours a day</a:t>
            </a:r>
          </a:p>
          <a:p>
            <a:pPr marL="624078" indent="-514350">
              <a:buAutoNum type="arabicPeriod"/>
            </a:pPr>
            <a:r>
              <a:rPr lang="en-GB" dirty="0" smtClean="0"/>
              <a:t>Tight deadlines and fast working pace</a:t>
            </a:r>
          </a:p>
          <a:p>
            <a:pPr marL="624078" indent="-514350">
              <a:buAutoNum type="arabicPeriod"/>
            </a:pPr>
            <a:r>
              <a:rPr lang="en-GB" dirty="0" smtClean="0"/>
              <a:t>After hours work events</a:t>
            </a:r>
          </a:p>
          <a:p>
            <a:pPr marL="624078" indent="-514350">
              <a:buAutoNum type="arabicPeriod"/>
            </a:pPr>
            <a:r>
              <a:rPr lang="en-GB" dirty="0" smtClean="0"/>
              <a:t>Availability to clients 24/7</a:t>
            </a:r>
            <a:br>
              <a:rPr lang="en-GB" dirty="0" smtClean="0"/>
            </a:br>
            <a:endParaRPr lang="en-GB" dirty="0" smtClean="0"/>
          </a:p>
        </p:txBody>
      </p:sp>
      <p:sp>
        <p:nvSpPr>
          <p:cNvPr id="3" name="Title 2"/>
          <p:cNvSpPr>
            <a:spLocks noGrp="1"/>
          </p:cNvSpPr>
          <p:nvPr>
            <p:ph type="title"/>
          </p:nvPr>
        </p:nvSpPr>
        <p:spPr/>
        <p:txBody>
          <a:bodyPr/>
          <a:lstStyle/>
          <a:p>
            <a:pPr algn="ctr"/>
            <a:r>
              <a:rPr lang="en-GB" dirty="0" smtClean="0"/>
              <a:t>Extreme Jobs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blinds(horizontal)">
                                      <p:cBhvr>
                                        <p:cTn id="15" dur="500"/>
                                        <p:tgtEl>
                                          <p:spTgt spid="2">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Effect transition="in" filter="blinds(horizontal)">
                                      <p:cBhvr>
                                        <p:cTn id="18" dur="500"/>
                                        <p:tgtEl>
                                          <p:spTgt spid="2">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blinds(horizontal)">
                                      <p:cBhvr>
                                        <p:cTn id="21" dur="500"/>
                                        <p:tgtEl>
                                          <p:spTgt spid="2">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Effect transition="in" filter="blinds(horizontal)">
                                      <p:cBhvr>
                                        <p:cTn id="24" dur="500"/>
                                        <p:tgtEl>
                                          <p:spTgt spid="2">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Effect transition="in" filter="blinds(horizontal)">
                                      <p:cBhvr>
                                        <p:cTn id="30"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Hewlett &amp; Luce (2006) found that people in extreme jobs actually enjoy this kind of working and feel fulfilled by it.</a:t>
            </a:r>
          </a:p>
          <a:p>
            <a:endParaRPr lang="en-GB" dirty="0" smtClean="0"/>
          </a:p>
          <a:p>
            <a:r>
              <a:rPr lang="en-GB" dirty="0" smtClean="0"/>
              <a:t>“Why do you do it, why do you like it?”</a:t>
            </a:r>
          </a:p>
          <a:p>
            <a:pPr>
              <a:buFontTx/>
              <a:buChar char="-"/>
            </a:pPr>
            <a:r>
              <a:rPr lang="en-GB" dirty="0" smtClean="0"/>
              <a:t>Adrenaline rush </a:t>
            </a:r>
          </a:p>
          <a:p>
            <a:pPr>
              <a:buFontTx/>
              <a:buChar char="-"/>
            </a:pPr>
            <a:r>
              <a:rPr lang="en-GB" dirty="0" smtClean="0"/>
              <a:t>Great colleagues</a:t>
            </a:r>
          </a:p>
          <a:p>
            <a:pPr>
              <a:buFontTx/>
              <a:buChar char="-"/>
            </a:pPr>
            <a:r>
              <a:rPr lang="en-GB" dirty="0" smtClean="0"/>
              <a:t>High pay</a:t>
            </a:r>
          </a:p>
          <a:p>
            <a:pPr>
              <a:buFontTx/>
              <a:buChar char="-"/>
            </a:pPr>
            <a:r>
              <a:rPr lang="en-GB" dirty="0" smtClean="0"/>
              <a:t>Recognition</a:t>
            </a:r>
          </a:p>
          <a:p>
            <a:pPr>
              <a:buFontTx/>
              <a:buChar char="-"/>
            </a:pPr>
            <a:r>
              <a:rPr lang="en-GB" dirty="0" smtClean="0"/>
              <a:t>Status and Power</a:t>
            </a:r>
            <a:endParaRPr lang="en-GB" dirty="0"/>
          </a:p>
        </p:txBody>
      </p:sp>
      <p:sp>
        <p:nvSpPr>
          <p:cNvPr id="3" name="Title 2"/>
          <p:cNvSpPr>
            <a:spLocks noGrp="1"/>
          </p:cNvSpPr>
          <p:nvPr>
            <p:ph type="title"/>
          </p:nvPr>
        </p:nvSpPr>
        <p:spPr/>
        <p:txBody>
          <a:bodyPr/>
          <a:lstStyle/>
          <a:p>
            <a:pPr algn="ctr"/>
            <a:r>
              <a:rPr lang="en-GB" dirty="0" smtClean="0"/>
              <a:t>Extreme Jobs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linds(horizontal)">
                                      <p:cBhvr>
                                        <p:cTn id="25" dur="500"/>
                                        <p:tgtEl>
                                          <p:spTgt spid="2">
                                            <p:txEl>
                                              <p:pRg st="4" end="4"/>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blinds(horizontal)">
                                      <p:cBhvr>
                                        <p:cTn id="28" dur="500"/>
                                        <p:tgtEl>
                                          <p:spTgt spid="2">
                                            <p:txEl>
                                              <p:pRg st="5" end="5"/>
                                            </p:txEl>
                                          </p:spTgt>
                                        </p:tgtEl>
                                      </p:cBhvr>
                                    </p:animEffect>
                                  </p:childTnLst>
                                </p:cTn>
                              </p:par>
                              <p:par>
                                <p:cTn id="29" presetID="3" presetClass="entr" presetSubtype="10"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blinds(horizontal)">
                                      <p:cBhvr>
                                        <p:cTn id="31" dur="500"/>
                                        <p:tgtEl>
                                          <p:spTgt spid="2">
                                            <p:txEl>
                                              <p:pRg st="6" end="6"/>
                                            </p:txEl>
                                          </p:spTgt>
                                        </p:tgtEl>
                                      </p:cBhvr>
                                    </p:animEffect>
                                  </p:childTnLst>
                                </p:cTn>
                              </p:par>
                              <p:par>
                                <p:cTn id="32" presetID="3" presetClass="entr" presetSubtype="10" fill="hold" nodeType="withEffect">
                                  <p:stCondLst>
                                    <p:cond delay="0"/>
                                  </p:stCondLst>
                                  <p:childTnLst>
                                    <p:set>
                                      <p:cBhvr>
                                        <p:cTn id="33" dur="1" fill="hold">
                                          <p:stCondLst>
                                            <p:cond delay="0"/>
                                          </p:stCondLst>
                                        </p:cTn>
                                        <p:tgtEl>
                                          <p:spTgt spid="2">
                                            <p:txEl>
                                              <p:pRg st="7" end="7"/>
                                            </p:txEl>
                                          </p:spTgt>
                                        </p:tgtEl>
                                        <p:attrNameLst>
                                          <p:attrName>style.visibility</p:attrName>
                                        </p:attrNameLst>
                                      </p:cBhvr>
                                      <p:to>
                                        <p:strVal val="visible"/>
                                      </p:to>
                                    </p:set>
                                    <p:animEffect transition="in" filter="blinds(horizontal)">
                                      <p:cBhvr>
                                        <p:cTn id="34"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 financial analyst we’ll call </a:t>
            </a:r>
            <a:r>
              <a:rPr lang="en-GB" dirty="0" err="1" smtClean="0"/>
              <a:t>Sudhir</a:t>
            </a:r>
            <a:r>
              <a:rPr lang="en-GB" dirty="0" smtClean="0"/>
              <a:t> emigrated five years ago from Mumbai, India. He works at a major commercial bank in New York.  Summer time, when he puts in 90 hours a week, is his “light” season. The rest of the year , he works upwards  of 120 hours a week-leaving only 48 hours for sleeping, eating, entertaining, and (he smiles) bathing. </a:t>
            </a:r>
            <a:r>
              <a:rPr lang="en-GB" dirty="0" err="1" smtClean="0"/>
              <a:t>Sudhir</a:t>
            </a:r>
            <a:r>
              <a:rPr lang="en-GB" dirty="0" smtClean="0"/>
              <a:t> stays late in the office even when he has nothing pressing to do. His get-a-life existence is a hazard of the profession-but worth it: As a 23 year old with a first job, he is in the top 6% of earners in America</a:t>
            </a:r>
            <a:endParaRPr lang="en-GB" dirty="0"/>
          </a:p>
        </p:txBody>
      </p:sp>
      <p:sp>
        <p:nvSpPr>
          <p:cNvPr id="3" name="Title 2"/>
          <p:cNvSpPr>
            <a:spLocks noGrp="1"/>
          </p:cNvSpPr>
          <p:nvPr>
            <p:ph type="title"/>
          </p:nvPr>
        </p:nvSpPr>
        <p:spPr/>
        <p:txBody>
          <a:bodyPr>
            <a:noAutofit/>
          </a:bodyPr>
          <a:lstStyle/>
          <a:p>
            <a:r>
              <a:rPr lang="en-GB" sz="3200" dirty="0" smtClean="0"/>
              <a:t>Here is an example of an extreme job...Does he live to work or work to live? what do you think?</a:t>
            </a: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of complete contrast to “Extreme Jobs” </a:t>
            </a:r>
          </a:p>
          <a:p>
            <a:endParaRPr lang="en-GB" dirty="0" smtClean="0"/>
          </a:p>
          <a:p>
            <a:r>
              <a:rPr lang="en-GB" dirty="0" err="1" smtClean="0"/>
              <a:t>Rothlin</a:t>
            </a:r>
            <a:r>
              <a:rPr lang="en-GB" dirty="0" smtClean="0"/>
              <a:t> &amp; </a:t>
            </a:r>
            <a:r>
              <a:rPr lang="en-GB" dirty="0" err="1" smtClean="0"/>
              <a:t>Werder</a:t>
            </a:r>
            <a:r>
              <a:rPr lang="en-GB" dirty="0" smtClean="0"/>
              <a:t> (2008) believe that de-motivation is common, especially with office workers, and is caused by :</a:t>
            </a:r>
          </a:p>
          <a:p>
            <a:pPr>
              <a:buFontTx/>
              <a:buChar char="-"/>
            </a:pPr>
            <a:r>
              <a:rPr lang="en-GB" dirty="0" smtClean="0"/>
              <a:t>Repetitive </a:t>
            </a:r>
          </a:p>
          <a:p>
            <a:pPr>
              <a:buFontTx/>
              <a:buChar char="-"/>
            </a:pPr>
            <a:r>
              <a:rPr lang="en-GB" dirty="0" smtClean="0"/>
              <a:t>Uninteresting </a:t>
            </a:r>
          </a:p>
          <a:p>
            <a:pPr>
              <a:buNone/>
            </a:pPr>
            <a:r>
              <a:rPr lang="en-GB" dirty="0" smtClean="0"/>
              <a:t>-Unchallenging  work</a:t>
            </a:r>
          </a:p>
          <a:p>
            <a:pPr>
              <a:buNone/>
            </a:pPr>
            <a:endParaRPr lang="en-GB" dirty="0"/>
          </a:p>
        </p:txBody>
      </p:sp>
      <p:sp>
        <p:nvSpPr>
          <p:cNvPr id="3" name="Title 2"/>
          <p:cNvSpPr>
            <a:spLocks noGrp="1"/>
          </p:cNvSpPr>
          <p:nvPr>
            <p:ph type="title"/>
          </p:nvPr>
        </p:nvSpPr>
        <p:spPr/>
        <p:txBody>
          <a:bodyPr/>
          <a:lstStyle/>
          <a:p>
            <a:pPr algn="ctr"/>
            <a:r>
              <a:rPr lang="en-GB" dirty="0" err="1" smtClean="0"/>
              <a:t>Boreout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blinds(horizontal)">
                                      <p:cBhvr>
                                        <p:cTn id="26"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p:txBody>
      </p:sp>
      <p:sp>
        <p:nvSpPr>
          <p:cNvPr id="3" name="Title 2"/>
          <p:cNvSpPr>
            <a:spLocks noGrp="1"/>
          </p:cNvSpPr>
          <p:nvPr>
            <p:ph type="title"/>
          </p:nvPr>
        </p:nvSpPr>
        <p:spPr/>
        <p:txBody>
          <a:bodyPr/>
          <a:lstStyle/>
          <a:p>
            <a:r>
              <a:rPr lang="en-GB" dirty="0" err="1" smtClean="0"/>
              <a:t>Boreout</a:t>
            </a:r>
            <a:r>
              <a:rPr lang="en-GB" dirty="0" smtClean="0"/>
              <a:t> </a:t>
            </a:r>
            <a:r>
              <a:rPr lang="en-GB" dirty="0" err="1" smtClean="0"/>
              <a:t>zzzzzZZZZZZ</a:t>
            </a:r>
            <a:endParaRPr lang="en-GB" dirty="0"/>
          </a:p>
        </p:txBody>
      </p:sp>
      <p:sp>
        <p:nvSpPr>
          <p:cNvPr id="4" name="TextBox 3"/>
          <p:cNvSpPr txBox="1"/>
          <p:nvPr/>
        </p:nvSpPr>
        <p:spPr>
          <a:xfrm>
            <a:off x="539552" y="1556792"/>
            <a:ext cx="6984776" cy="5355312"/>
          </a:xfrm>
          <a:prstGeom prst="rect">
            <a:avLst/>
          </a:prstGeom>
          <a:noFill/>
        </p:spPr>
        <p:txBody>
          <a:bodyPr wrap="square" rtlCol="0">
            <a:spAutoFit/>
          </a:bodyPr>
          <a:lstStyle/>
          <a:p>
            <a:r>
              <a:rPr lang="en-GB" dirty="0" smtClean="0"/>
              <a:t>Are you a victim of </a:t>
            </a:r>
            <a:r>
              <a:rPr lang="en-GB" dirty="0" err="1" smtClean="0"/>
              <a:t>Boreout</a:t>
            </a:r>
            <a:r>
              <a:rPr lang="en-GB" dirty="0" smtClean="0"/>
              <a:t>?</a:t>
            </a:r>
          </a:p>
          <a:p>
            <a:endParaRPr lang="en-GB" dirty="0" smtClean="0"/>
          </a:p>
          <a:p>
            <a:pPr marL="342900" indent="-342900">
              <a:buAutoNum type="arabicPeriod"/>
            </a:pPr>
            <a:r>
              <a:rPr lang="en-GB" dirty="0" smtClean="0"/>
              <a:t>Do you complete private tasks at work?</a:t>
            </a:r>
          </a:p>
          <a:p>
            <a:pPr marL="342900" indent="-342900">
              <a:buAutoNum type="arabicPeriod"/>
            </a:pPr>
            <a:r>
              <a:rPr lang="en-GB" dirty="0" smtClean="0"/>
              <a:t>Do you feel under-challenged and bored?</a:t>
            </a:r>
          </a:p>
          <a:p>
            <a:pPr marL="342900" indent="-342900">
              <a:buAutoNum type="arabicPeriod"/>
            </a:pPr>
            <a:r>
              <a:rPr lang="en-GB" dirty="0" smtClean="0"/>
              <a:t>Do you sometimes pretend to be busy?</a:t>
            </a:r>
          </a:p>
          <a:p>
            <a:pPr marL="342900" indent="-342900">
              <a:buAutoNum type="arabicPeriod"/>
            </a:pPr>
            <a:r>
              <a:rPr lang="en-GB" dirty="0" smtClean="0"/>
              <a:t>Are you tired and apathetic after work even if you experience no stress in the office?</a:t>
            </a:r>
          </a:p>
          <a:p>
            <a:pPr marL="342900" indent="-342900">
              <a:buAutoNum type="arabicPeriod"/>
            </a:pPr>
            <a:r>
              <a:rPr lang="en-GB" dirty="0" smtClean="0"/>
              <a:t>Are you unhappy with your work?</a:t>
            </a:r>
          </a:p>
          <a:p>
            <a:pPr marL="342900" indent="-342900">
              <a:buAutoNum type="arabicPeriod"/>
            </a:pPr>
            <a:r>
              <a:rPr lang="en-GB" dirty="0" smtClean="0"/>
              <a:t>Do you find your work meaningless?</a:t>
            </a:r>
          </a:p>
          <a:p>
            <a:pPr marL="342900" indent="-342900">
              <a:buAutoNum type="arabicPeriod"/>
            </a:pPr>
            <a:r>
              <a:rPr lang="en-GB" dirty="0" smtClean="0"/>
              <a:t>Could you complete your work quicker than what you are doing?</a:t>
            </a:r>
          </a:p>
          <a:p>
            <a:pPr marL="342900" indent="-342900">
              <a:buAutoNum type="arabicPeriod"/>
            </a:pPr>
            <a:r>
              <a:rPr lang="en-GB" dirty="0" smtClean="0"/>
              <a:t>Are you afraid of changing your jobs because you might take a pay cut?</a:t>
            </a:r>
          </a:p>
          <a:p>
            <a:pPr marL="342900" indent="-342900">
              <a:buAutoNum type="arabicPeriod"/>
            </a:pPr>
            <a:r>
              <a:rPr lang="en-GB" dirty="0" smtClean="0"/>
              <a:t>Do you send private emails to colleagues during office hours?</a:t>
            </a:r>
          </a:p>
          <a:p>
            <a:pPr marL="342900" indent="-342900">
              <a:buAutoNum type="arabicPeriod"/>
            </a:pPr>
            <a:r>
              <a:rPr lang="en-GB" dirty="0" smtClean="0"/>
              <a:t>Do you have little or no interest in your job?</a:t>
            </a:r>
            <a:br>
              <a:rPr lang="en-GB" dirty="0" smtClean="0"/>
            </a:br>
            <a:endParaRPr lang="en-GB" dirty="0" smtClean="0"/>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r>
              <a:rPr lang="en-GB" b="1" u="sng" dirty="0" smtClean="0"/>
              <a:t>Content vs. Process Theories</a:t>
            </a:r>
          </a:p>
          <a:p>
            <a:pPr algn="ctr"/>
            <a:endParaRPr lang="en-GB" dirty="0" smtClean="0"/>
          </a:p>
          <a:p>
            <a:pPr>
              <a:buNone/>
            </a:pPr>
            <a:r>
              <a:rPr lang="en-GB" dirty="0" smtClean="0"/>
              <a:t>Content Theories- </a:t>
            </a:r>
            <a:r>
              <a:rPr lang="en-GB" b="1" u="sng" dirty="0" smtClean="0"/>
              <a:t>WHAT </a:t>
            </a:r>
            <a:r>
              <a:rPr lang="en-GB" dirty="0" smtClean="0"/>
              <a:t>motivates people</a:t>
            </a:r>
          </a:p>
          <a:p>
            <a:pPr>
              <a:buNone/>
            </a:pPr>
            <a:endParaRPr lang="en-GB" dirty="0" smtClean="0"/>
          </a:p>
          <a:p>
            <a:pPr>
              <a:buNone/>
            </a:pPr>
            <a:r>
              <a:rPr lang="en-GB" dirty="0" smtClean="0"/>
              <a:t>Assumes the link between </a:t>
            </a:r>
            <a:r>
              <a:rPr lang="en-GB" b="1" u="sng" dirty="0" smtClean="0"/>
              <a:t>JOB SATISFACTION &amp; MOTIVATION &amp; PERFORMANCE </a:t>
            </a:r>
          </a:p>
          <a:p>
            <a:pPr>
              <a:buNone/>
            </a:pPr>
            <a:endParaRPr lang="en-GB" b="1" u="sng" dirty="0" smtClean="0"/>
          </a:p>
          <a:p>
            <a:pPr>
              <a:buNone/>
            </a:pPr>
            <a:r>
              <a:rPr lang="en-GB" dirty="0" smtClean="0"/>
              <a:t>The theories associated with Content Theories are as follows: </a:t>
            </a:r>
            <a:r>
              <a:rPr lang="en-GB" i="1" dirty="0" smtClean="0"/>
              <a:t>Maslow’s Hierarchy of </a:t>
            </a:r>
            <a:r>
              <a:rPr lang="en-GB" i="1" dirty="0" err="1" smtClean="0"/>
              <a:t>Needs,Herzberg</a:t>
            </a:r>
            <a:r>
              <a:rPr lang="en-GB" i="1" dirty="0" smtClean="0"/>
              <a:t> &amp; </a:t>
            </a:r>
            <a:r>
              <a:rPr lang="en-GB" i="1" dirty="0" err="1" smtClean="0"/>
              <a:t>Hackman</a:t>
            </a:r>
            <a:r>
              <a:rPr lang="en-GB" i="1" dirty="0" smtClean="0"/>
              <a:t> &amp; </a:t>
            </a:r>
            <a:r>
              <a:rPr lang="en-GB" i="1" dirty="0" err="1" smtClean="0"/>
              <a:t>Oldman</a:t>
            </a:r>
            <a:endParaRPr lang="en-GB" i="1" dirty="0"/>
          </a:p>
        </p:txBody>
      </p:sp>
      <p:sp>
        <p:nvSpPr>
          <p:cNvPr id="3" name="Title 2"/>
          <p:cNvSpPr>
            <a:spLocks noGrp="1"/>
          </p:cNvSpPr>
          <p:nvPr>
            <p:ph type="title"/>
          </p:nvPr>
        </p:nvSpPr>
        <p:spPr/>
        <p:txBody>
          <a:bodyPr/>
          <a:lstStyle/>
          <a:p>
            <a:pPr algn="ctr"/>
            <a:r>
              <a:rPr lang="en-GB" dirty="0" smtClean="0"/>
              <a:t>Motivation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nodeType="clickEffect">
                                  <p:stCondLst>
                                    <p:cond delay="0"/>
                                  </p:stCondLst>
                                  <p:childTnLst>
                                    <p:animEffect transition="out" filter="fade">
                                      <p:cBhvr>
                                        <p:cTn id="21" dur="500" tmFilter="0, 0; .2, .5; .8, .5; 1, 0"/>
                                        <p:tgtEl>
                                          <p:spTgt spid="2">
                                            <p:txEl>
                                              <p:pRg st="2" end="2"/>
                                            </p:txEl>
                                          </p:spTgt>
                                        </p:tgtEl>
                                      </p:cBhvr>
                                    </p:animEffect>
                                    <p:animScale>
                                      <p:cBhvr>
                                        <p:cTn id="22" dur="250" autoRev="1" fill="hold"/>
                                        <p:tgtEl>
                                          <p:spTgt spid="2">
                                            <p:txEl>
                                              <p:pRg st="2" end="2"/>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Maslow’s Hierarchy of Needs</a:t>
            </a:r>
            <a:endParaRPr lang="en-GB" dirty="0"/>
          </a:p>
        </p:txBody>
      </p:sp>
      <p:sp>
        <p:nvSpPr>
          <p:cNvPr id="3" name="Title 2"/>
          <p:cNvSpPr>
            <a:spLocks noGrp="1"/>
          </p:cNvSpPr>
          <p:nvPr>
            <p:ph type="title"/>
          </p:nvPr>
        </p:nvSpPr>
        <p:spPr/>
        <p:txBody>
          <a:bodyPr/>
          <a:lstStyle/>
          <a:p>
            <a:pPr algn="ctr"/>
            <a:r>
              <a:rPr lang="en-GB" dirty="0" smtClean="0"/>
              <a:t>Content Theories </a:t>
            </a:r>
            <a:endParaRPr lang="en-GB" dirty="0"/>
          </a:p>
        </p:txBody>
      </p:sp>
      <p:pic>
        <p:nvPicPr>
          <p:cNvPr id="8194" name="Picture 2" descr="http://two.not2.org/psychosynthesis/articles/maslow.gif"/>
          <p:cNvPicPr>
            <a:picLocks noChangeAspect="1" noChangeArrowheads="1"/>
          </p:cNvPicPr>
          <p:nvPr/>
        </p:nvPicPr>
        <p:blipFill>
          <a:blip r:embed="rId3" cstate="print"/>
          <a:srcRect/>
          <a:stretch>
            <a:fillRect/>
          </a:stretch>
        </p:blipFill>
        <p:spPr bwMode="auto">
          <a:xfrm>
            <a:off x="1403648" y="1685925"/>
            <a:ext cx="6166470" cy="51720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8194"/>
                                        </p:tgtEl>
                                        <p:attrNameLst>
                                          <p:attrName>style.visibility</p:attrName>
                                        </p:attrNameLst>
                                      </p:cBhvr>
                                      <p:to>
                                        <p:strVal val="visible"/>
                                      </p:to>
                                    </p:set>
                                    <p:animEffect transition="in" filter="blinds(horizontal)">
                                      <p:cBhvr>
                                        <p:cTn id="1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7172" name="Picture 4" descr="http://t3.gstatic.com/images?q=tbn:ANd9GcTFB_2oPIrBG_1RYKOr40D93URhdWe9U0jsFE8ZHsf-_dbjsq4n"/>
          <p:cNvPicPr>
            <a:picLocks noChangeAspect="1" noChangeArrowheads="1"/>
          </p:cNvPicPr>
          <p:nvPr/>
        </p:nvPicPr>
        <p:blipFill>
          <a:blip r:embed="rId3" cstate="print"/>
          <a:srcRect/>
          <a:stretch>
            <a:fillRect/>
          </a:stretch>
        </p:blipFill>
        <p:spPr bwMode="auto">
          <a:xfrm>
            <a:off x="4860032" y="548680"/>
            <a:ext cx="3958952" cy="2448272"/>
          </a:xfrm>
          <a:prstGeom prst="rect">
            <a:avLst/>
          </a:prstGeom>
          <a:noFill/>
        </p:spPr>
      </p:pic>
      <p:sp>
        <p:nvSpPr>
          <p:cNvPr id="7" name="TextBox 6"/>
          <p:cNvSpPr txBox="1"/>
          <p:nvPr/>
        </p:nvSpPr>
        <p:spPr>
          <a:xfrm>
            <a:off x="467544" y="3429000"/>
            <a:ext cx="8208912" cy="1569660"/>
          </a:xfrm>
          <a:prstGeom prst="rect">
            <a:avLst/>
          </a:prstGeom>
          <a:noFill/>
        </p:spPr>
        <p:txBody>
          <a:bodyPr wrap="square" rtlCol="0">
            <a:spAutoFit/>
          </a:bodyPr>
          <a:lstStyle/>
          <a:p>
            <a:r>
              <a:rPr lang="en-GB" sz="2400" dirty="0" smtClean="0"/>
              <a:t>According to Maslow if you want to motivate someone you need to understand what level of the hierarchy that person is currently on and focus on satisfying the needs at that or above that level.</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gn="ctr"/>
            <a:r>
              <a:rPr lang="en-GB" b="1" u="sng" dirty="0" smtClean="0"/>
              <a:t>Process Theories</a:t>
            </a:r>
          </a:p>
          <a:p>
            <a:r>
              <a:rPr lang="en-GB" dirty="0" smtClean="0"/>
              <a:t>Looks at </a:t>
            </a:r>
            <a:r>
              <a:rPr lang="en-GB" b="1" u="sng" dirty="0" smtClean="0"/>
              <a:t>how </a:t>
            </a:r>
            <a:r>
              <a:rPr lang="en-GB" dirty="0" smtClean="0"/>
              <a:t>people are motivated</a:t>
            </a:r>
          </a:p>
          <a:p>
            <a:endParaRPr lang="en-GB" dirty="0" smtClean="0"/>
          </a:p>
          <a:p>
            <a:r>
              <a:rPr lang="en-GB" b="1" u="sng" dirty="0" smtClean="0"/>
              <a:t>DON’T </a:t>
            </a:r>
            <a:r>
              <a:rPr lang="en-GB" dirty="0" smtClean="0"/>
              <a:t> automatically assume the link between </a:t>
            </a:r>
            <a:r>
              <a:rPr lang="en-GB" b="1" u="sng" dirty="0" smtClean="0"/>
              <a:t>JOB SATISFACTION &amp; PERFORMANCE, </a:t>
            </a:r>
            <a:r>
              <a:rPr lang="en-GB" dirty="0" smtClean="0"/>
              <a:t>but do assume link between </a:t>
            </a:r>
            <a:r>
              <a:rPr lang="en-GB" b="1" u="sng" dirty="0" smtClean="0"/>
              <a:t>MOTIVATION &amp; JOB SATISFACTION, MOTIVATION &amp; PERFORMANCE</a:t>
            </a:r>
          </a:p>
          <a:p>
            <a:endParaRPr lang="en-GB" b="1" u="sng" dirty="0" smtClean="0"/>
          </a:p>
          <a:p>
            <a:r>
              <a:rPr lang="en-GB" dirty="0" smtClean="0"/>
              <a:t>You can associate Process Theories with the work of </a:t>
            </a:r>
            <a:r>
              <a:rPr lang="en-GB" b="1" u="sng" dirty="0" smtClean="0"/>
              <a:t>ADAM’S EQUITY THEORY &amp; VROOMS EXPECTANCY THEORY</a:t>
            </a:r>
            <a:r>
              <a:rPr lang="en-GB" dirty="0" smtClean="0"/>
              <a:t> </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nodeType="clickEffect">
                                  <p:stCondLst>
                                    <p:cond delay="0"/>
                                  </p:stCondLst>
                                  <p:childTnLst>
                                    <p:animEffect transition="out" filter="fade">
                                      <p:cBhvr>
                                        <p:cTn id="21" dur="500" tmFilter="0, 0; .2, .5; .8, .5; 1, 0"/>
                                        <p:tgtEl>
                                          <p:spTgt spid="2">
                                            <p:txEl>
                                              <p:pRg st="1" end="1"/>
                                            </p:txEl>
                                          </p:spTgt>
                                        </p:tgtEl>
                                      </p:cBhvr>
                                    </p:animEffect>
                                    <p:animScale>
                                      <p:cBhvr>
                                        <p:cTn id="22" dur="250" autoRev="1" fill="hold"/>
                                        <p:tgtEl>
                                          <p:spTgt spid="2">
                                            <p:txEl>
                                              <p:pRg st="1" end="1"/>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blinds(horizontal)">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linds(horizontal)">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795544"/>
          </a:xfrm>
        </p:spPr>
        <p:txBody>
          <a:bodyPr/>
          <a:lstStyle/>
          <a:p>
            <a:r>
              <a:rPr lang="en-GB" dirty="0" err="1" smtClean="0"/>
              <a:t>Vrooms</a:t>
            </a:r>
            <a:r>
              <a:rPr lang="en-GB" dirty="0" smtClean="0"/>
              <a:t> Expectancy Theory</a:t>
            </a:r>
          </a:p>
          <a:p>
            <a:endParaRPr lang="en-GB" dirty="0" smtClean="0"/>
          </a:p>
          <a:p>
            <a:endParaRPr lang="en-GB" dirty="0" smtClean="0"/>
          </a:p>
        </p:txBody>
      </p:sp>
      <p:sp>
        <p:nvSpPr>
          <p:cNvPr id="3" name="Title 2"/>
          <p:cNvSpPr>
            <a:spLocks noGrp="1"/>
          </p:cNvSpPr>
          <p:nvPr>
            <p:ph type="title"/>
          </p:nvPr>
        </p:nvSpPr>
        <p:spPr/>
        <p:txBody>
          <a:bodyPr>
            <a:normAutofit fontScale="90000"/>
          </a:bodyPr>
          <a:lstStyle/>
          <a:p>
            <a:pPr algn="ctr"/>
            <a:r>
              <a:rPr lang="en-GB" dirty="0" smtClean="0"/>
              <a:t>Process Theory: </a:t>
            </a:r>
            <a:r>
              <a:rPr lang="en-GB" dirty="0" err="1" smtClean="0"/>
              <a:t>Vrooms</a:t>
            </a:r>
            <a:r>
              <a:rPr lang="en-GB" dirty="0" smtClean="0"/>
              <a:t> Expectancy Theory</a:t>
            </a:r>
            <a:endParaRPr lang="en-GB" dirty="0"/>
          </a:p>
        </p:txBody>
      </p:sp>
      <p:pic>
        <p:nvPicPr>
          <p:cNvPr id="6146" name="Picture 2" descr="http://www.web-books.com/eLibrary/Books/B0/B66/IMG/fwk-collins-fig07_007.jpg"/>
          <p:cNvPicPr>
            <a:picLocks noChangeAspect="1" noChangeArrowheads="1"/>
          </p:cNvPicPr>
          <p:nvPr/>
        </p:nvPicPr>
        <p:blipFill>
          <a:blip r:embed="rId3" cstate="print"/>
          <a:srcRect/>
          <a:stretch>
            <a:fillRect/>
          </a:stretch>
        </p:blipFill>
        <p:spPr bwMode="auto">
          <a:xfrm>
            <a:off x="0" y="1412776"/>
            <a:ext cx="8532440" cy="410445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146"/>
                                        </p:tgtEl>
                                        <p:attrNameLst>
                                          <p:attrName>style.visibility</p:attrName>
                                        </p:attrNameLst>
                                      </p:cBhvr>
                                      <p:to>
                                        <p:strVal val="visible"/>
                                      </p:to>
                                    </p:set>
                                    <p:animEffect transition="in" filter="blinds(horizontal)">
                                      <p:cBhvr>
                                        <p:cTn id="12"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endParaRPr lang="en-GB" dirty="0" smtClean="0"/>
          </a:p>
          <a:p>
            <a:r>
              <a:rPr lang="en-GB" dirty="0" smtClean="0"/>
              <a:t>Low motivation is an outcome of jobs where there is little worker control, i.e. where the worker has no autonomy, they feel that they are not trusted to work independently </a:t>
            </a:r>
            <a:endParaRPr lang="en-GB" dirty="0"/>
          </a:p>
        </p:txBody>
      </p:sp>
      <p:sp>
        <p:nvSpPr>
          <p:cNvPr id="3" name="Title 2"/>
          <p:cNvSpPr>
            <a:spLocks noGrp="1"/>
          </p:cNvSpPr>
          <p:nvPr>
            <p:ph type="title"/>
          </p:nvPr>
        </p:nvSpPr>
        <p:spPr/>
        <p:txBody>
          <a:bodyPr/>
          <a:lstStyle/>
          <a:p>
            <a:pPr algn="ctr"/>
            <a:r>
              <a:rPr lang="en-GB" dirty="0" err="1" smtClean="0"/>
              <a:t>Vrooms</a:t>
            </a:r>
            <a:r>
              <a:rPr lang="en-GB" dirty="0" smtClean="0"/>
              <a:t> Expectancy Theory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Scientific Management: “Economic Man”</a:t>
            </a:r>
          </a:p>
          <a:p>
            <a:endParaRPr lang="en-GB" dirty="0" smtClean="0"/>
          </a:p>
          <a:p>
            <a:r>
              <a:rPr lang="en-GB" dirty="0" smtClean="0"/>
              <a:t>Employees are motivated primarily by money</a:t>
            </a:r>
          </a:p>
          <a:p>
            <a:endParaRPr lang="en-GB" dirty="0" smtClean="0"/>
          </a:p>
          <a:p>
            <a:r>
              <a:rPr lang="en-GB" dirty="0" smtClean="0"/>
              <a:t>Jobs are broken down into small units of work, the tasks are very repetitive, little opportunity for development</a:t>
            </a:r>
          </a:p>
          <a:p>
            <a:pPr>
              <a:buNone/>
            </a:pPr>
            <a:endParaRPr lang="en-GB" dirty="0" smtClean="0"/>
          </a:p>
          <a:p>
            <a:r>
              <a:rPr lang="en-GB" dirty="0" smtClean="0"/>
              <a:t>Payment by results</a:t>
            </a:r>
            <a:endParaRPr lang="en-GB" dirty="0"/>
          </a:p>
        </p:txBody>
      </p:sp>
      <p:sp>
        <p:nvSpPr>
          <p:cNvPr id="3" name="Title 2"/>
          <p:cNvSpPr>
            <a:spLocks noGrp="1"/>
          </p:cNvSpPr>
          <p:nvPr>
            <p:ph type="title"/>
          </p:nvPr>
        </p:nvSpPr>
        <p:spPr/>
        <p:txBody>
          <a:bodyPr/>
          <a:lstStyle/>
          <a:p>
            <a:pPr algn="ctr"/>
            <a:r>
              <a:rPr lang="en-GB" dirty="0" err="1" smtClean="0"/>
              <a:t>F.W.Taylor</a:t>
            </a:r>
            <a:r>
              <a:rPr lang="en-GB" dirty="0" smtClean="0"/>
              <a:t> (</a:t>
            </a:r>
            <a:r>
              <a:rPr lang="en-GB" dirty="0" err="1" smtClean="0"/>
              <a:t>Taylorism</a:t>
            </a:r>
            <a:r>
              <a:rPr lang="en-GB" dirty="0" smtClean="0"/>
              <a: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theory explores the wellbeing factor of working</a:t>
            </a:r>
          </a:p>
          <a:p>
            <a:pPr>
              <a:buNone/>
            </a:pPr>
            <a:endParaRPr lang="en-GB" dirty="0" smtClean="0"/>
          </a:p>
          <a:p>
            <a:r>
              <a:rPr lang="en-GB" dirty="0" smtClean="0"/>
              <a:t>Workers were studied over a period of time</a:t>
            </a:r>
          </a:p>
          <a:p>
            <a:pPr>
              <a:buNone/>
            </a:pPr>
            <a:endParaRPr lang="en-GB" dirty="0" smtClean="0"/>
          </a:p>
          <a:p>
            <a:r>
              <a:rPr lang="en-GB" dirty="0" smtClean="0"/>
              <a:t>Changes were made to rest breaks, start &amp; finish times, refreshments, payment schemes, lighting </a:t>
            </a:r>
          </a:p>
          <a:p>
            <a:pPr>
              <a:buNone/>
            </a:pPr>
            <a:endParaRPr lang="en-GB" dirty="0" smtClean="0"/>
          </a:p>
          <a:p>
            <a:r>
              <a:rPr lang="en-GB" dirty="0" smtClean="0"/>
              <a:t>Production increased by 30%</a:t>
            </a:r>
          </a:p>
          <a:p>
            <a:pPr>
              <a:buNone/>
            </a:pPr>
            <a:endParaRPr lang="en-GB" dirty="0"/>
          </a:p>
        </p:txBody>
      </p:sp>
      <p:sp>
        <p:nvSpPr>
          <p:cNvPr id="3" name="Title 2"/>
          <p:cNvSpPr>
            <a:spLocks noGrp="1"/>
          </p:cNvSpPr>
          <p:nvPr>
            <p:ph type="title"/>
          </p:nvPr>
        </p:nvSpPr>
        <p:spPr/>
        <p:txBody>
          <a:bodyPr>
            <a:normAutofit fontScale="90000"/>
          </a:bodyPr>
          <a:lstStyle/>
          <a:p>
            <a:pPr algn="ctr"/>
            <a:r>
              <a:rPr lang="en-GB" dirty="0" smtClean="0"/>
              <a:t/>
            </a:r>
            <a:br>
              <a:rPr lang="en-GB" dirty="0" smtClean="0"/>
            </a:br>
            <a:r>
              <a:rPr lang="en-GB" dirty="0" smtClean="0"/>
              <a:t>Elton Mayo</a:t>
            </a:r>
            <a:br>
              <a:rPr lang="en-GB" dirty="0" smtClean="0"/>
            </a:br>
            <a:r>
              <a:rPr lang="en-GB" dirty="0" smtClean="0"/>
              <a:t>The Hawthorne Experiment</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has been made evident following this experiment is that:  </a:t>
            </a:r>
          </a:p>
          <a:p>
            <a:endParaRPr lang="en-GB" dirty="0" smtClean="0"/>
          </a:p>
          <a:p>
            <a:r>
              <a:rPr lang="en-GB" dirty="0" smtClean="0"/>
              <a:t>Employees like to have interest invested in them</a:t>
            </a:r>
          </a:p>
          <a:p>
            <a:endParaRPr lang="en-GB" dirty="0" smtClean="0"/>
          </a:p>
          <a:p>
            <a:r>
              <a:rPr lang="en-GB" dirty="0" smtClean="0"/>
              <a:t>Employees like to feel valued</a:t>
            </a:r>
          </a:p>
          <a:p>
            <a:endParaRPr lang="en-GB" dirty="0" smtClean="0"/>
          </a:p>
          <a:p>
            <a:r>
              <a:rPr lang="en-GB" dirty="0" smtClean="0"/>
              <a:t>Employees like to feel part of the company’s decision making process </a:t>
            </a:r>
          </a:p>
          <a:p>
            <a:endParaRPr lang="en-GB" dirty="0"/>
          </a:p>
        </p:txBody>
      </p:sp>
      <p:sp>
        <p:nvSpPr>
          <p:cNvPr id="3" name="Title 2"/>
          <p:cNvSpPr>
            <a:spLocks noGrp="1"/>
          </p:cNvSpPr>
          <p:nvPr>
            <p:ph type="title"/>
          </p:nvPr>
        </p:nvSpPr>
        <p:spPr/>
        <p:txBody>
          <a:bodyPr>
            <a:normAutofit fontScale="90000"/>
          </a:bodyPr>
          <a:lstStyle/>
          <a:p>
            <a:r>
              <a:rPr lang="en-GB" dirty="0" smtClean="0"/>
              <a:t>What Does This Experiment Show</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A small chain of local supermarkets has recently suffered from poor reviews about its service in the local newspaper. A number of staff have left recently and the owners are struggling to recruit new workers. The level of absenteeism among the remaining employees has also increased over the last six months. </a:t>
            </a:r>
          </a:p>
          <a:p>
            <a:r>
              <a:rPr lang="en-GB" dirty="0" smtClean="0">
                <a:solidFill>
                  <a:schemeClr val="accent1"/>
                </a:solidFill>
              </a:rPr>
              <a:t>The owner of the business has asked you to develop a Motivational Programme for her to implement. Your work should include a definition of motivation and the expected benefits of having a motivated workforce, as well as your recommended programme of activities and techniques.</a:t>
            </a:r>
          </a:p>
          <a:p>
            <a:endParaRPr lang="en-GB" dirty="0"/>
          </a:p>
        </p:txBody>
      </p:sp>
      <p:sp>
        <p:nvSpPr>
          <p:cNvPr id="3" name="Title 2"/>
          <p:cNvSpPr>
            <a:spLocks noGrp="1"/>
          </p:cNvSpPr>
          <p:nvPr>
            <p:ph type="title"/>
          </p:nvPr>
        </p:nvSpPr>
        <p:spPr/>
        <p:txBody>
          <a:bodyPr/>
          <a:lstStyle/>
          <a:p>
            <a:r>
              <a:rPr lang="en-GB" i="1" dirty="0" smtClean="0">
                <a:solidFill>
                  <a:schemeClr val="accent1"/>
                </a:solidFill>
              </a:rPr>
              <a:t>Activity</a:t>
            </a:r>
            <a:endParaRPr lang="en-GB" i="1" dirty="0">
              <a:solidFill>
                <a:schemeClr val="accen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Having an understanding and awareness of motivation has now given you a solid foundation for class over the next two weeks where we will be looking at </a:t>
            </a:r>
            <a:r>
              <a:rPr lang="en-GB" i="1" dirty="0" smtClean="0">
                <a:solidFill>
                  <a:schemeClr val="accent1"/>
                </a:solidFill>
              </a:rPr>
              <a:t>Leadership and Management styles.</a:t>
            </a:r>
          </a:p>
          <a:p>
            <a:pPr>
              <a:buNone/>
            </a:pPr>
            <a:endParaRPr lang="en-GB" i="1" dirty="0" smtClean="0">
              <a:solidFill>
                <a:schemeClr val="accent1"/>
              </a:solidFill>
            </a:endParaRPr>
          </a:p>
          <a:p>
            <a:pPr>
              <a:buNone/>
            </a:pPr>
            <a:r>
              <a:rPr lang="en-GB" i="1" dirty="0" smtClean="0">
                <a:solidFill>
                  <a:schemeClr val="accent1"/>
                </a:solidFill>
              </a:rPr>
              <a:t>We will be looking at the difference between both and what they bring to the organisation....committed team, engaged/disengaged team, high productivity, low morale ???</a:t>
            </a:r>
          </a:p>
          <a:p>
            <a:pPr>
              <a:buNone/>
            </a:pPr>
            <a:endParaRPr lang="en-GB" i="1" dirty="0" smtClean="0">
              <a:solidFill>
                <a:schemeClr val="accent1"/>
              </a:solidFill>
            </a:endParaRPr>
          </a:p>
          <a:p>
            <a:pPr>
              <a:buNone/>
            </a:pPr>
            <a:endParaRPr lang="en-GB" i="1" dirty="0" smtClean="0">
              <a:solidFill>
                <a:schemeClr val="accent1"/>
              </a:solidFill>
            </a:endParaRPr>
          </a:p>
        </p:txBody>
      </p:sp>
      <p:sp>
        <p:nvSpPr>
          <p:cNvPr id="3" name="Title 2"/>
          <p:cNvSpPr>
            <a:spLocks noGrp="1"/>
          </p:cNvSpPr>
          <p:nvPr>
            <p:ph type="title"/>
          </p:nvPr>
        </p:nvSpPr>
        <p:spPr/>
        <p:txBody>
          <a:bodyPr/>
          <a:lstStyle/>
          <a:p>
            <a:r>
              <a:rPr lang="en-GB" dirty="0" smtClean="0"/>
              <a:t>Next week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Buchanan, D.A &amp; </a:t>
            </a:r>
            <a:r>
              <a:rPr lang="en-GB" dirty="0" err="1" smtClean="0"/>
              <a:t>Huczynski</a:t>
            </a:r>
            <a:r>
              <a:rPr lang="en-GB" dirty="0" smtClean="0"/>
              <a:t>, A.A (2010) </a:t>
            </a:r>
            <a:r>
              <a:rPr lang="en-GB" i="1" dirty="0" smtClean="0"/>
              <a:t>Organisational Behaviour, </a:t>
            </a:r>
            <a:r>
              <a:rPr lang="en-GB" dirty="0" smtClean="0"/>
              <a:t>Essex: Pearson Education Ltd</a:t>
            </a:r>
          </a:p>
          <a:p>
            <a:r>
              <a:rPr lang="en-GB" dirty="0" smtClean="0"/>
              <a:t>Mullins, L.J ( 2010) </a:t>
            </a:r>
            <a:r>
              <a:rPr lang="en-GB" i="1" dirty="0" smtClean="0"/>
              <a:t>Management  Organisational Behaviour, </a:t>
            </a:r>
            <a:r>
              <a:rPr lang="en-GB" dirty="0" smtClean="0"/>
              <a:t>Essex : Pearson Education Ltd</a:t>
            </a:r>
          </a:p>
          <a:p>
            <a:r>
              <a:rPr lang="en-GB" dirty="0" smtClean="0"/>
              <a:t>Robbins, S, </a:t>
            </a:r>
            <a:r>
              <a:rPr lang="en-GB" dirty="0" err="1" smtClean="0"/>
              <a:t>Judge,T</a:t>
            </a:r>
            <a:r>
              <a:rPr lang="en-GB" dirty="0" smtClean="0"/>
              <a:t> &amp; </a:t>
            </a:r>
            <a:r>
              <a:rPr lang="en-GB" dirty="0" err="1" smtClean="0"/>
              <a:t>Campbell.T</a:t>
            </a:r>
            <a:r>
              <a:rPr lang="en-GB" dirty="0" smtClean="0"/>
              <a:t> (2010) </a:t>
            </a:r>
            <a:r>
              <a:rPr lang="en-GB" i="1" dirty="0" smtClean="0"/>
              <a:t>Organisational Behaviour, </a:t>
            </a:r>
            <a:r>
              <a:rPr lang="en-GB" dirty="0" smtClean="0"/>
              <a:t>Essex: Pearson Education Ltd.</a:t>
            </a: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2">
      <a:dk1>
        <a:sysClr val="windowText" lastClr="000000"/>
      </a:dk1>
      <a:lt1>
        <a:sysClr val="window" lastClr="FFFFFF"/>
      </a:lt1>
      <a:dk2>
        <a:srgbClr val="69676D"/>
      </a:dk2>
      <a:lt2>
        <a:srgbClr val="C9C2D1"/>
      </a:lt2>
      <a:accent1>
        <a:srgbClr val="FF0000"/>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706</TotalTime>
  <Words>1554</Words>
  <Application>Microsoft Office PowerPoint</Application>
  <PresentationFormat>On-screen Show (4:3)</PresentationFormat>
  <Paragraphs>199</Paragraphs>
  <Slides>31</Slides>
  <Notes>20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Concourse</vt:lpstr>
      <vt:lpstr>Motivation </vt:lpstr>
      <vt:lpstr>Learning Outcomes</vt:lpstr>
      <vt:lpstr>Activity</vt:lpstr>
      <vt:lpstr>Slide 4</vt:lpstr>
      <vt:lpstr>Slide 5</vt:lpstr>
      <vt:lpstr>Motivation: Definition </vt:lpstr>
      <vt:lpstr>Why Are We Looking at Motivation?</vt:lpstr>
      <vt:lpstr>Slide 8</vt:lpstr>
      <vt:lpstr>Intrinsic &amp; Extrinsic motivation  </vt:lpstr>
      <vt:lpstr>Extrinsic Motivation</vt:lpstr>
      <vt:lpstr>Intrinsic Motivation</vt:lpstr>
      <vt:lpstr>Extrinsic v Intrinsic Motivation </vt:lpstr>
      <vt:lpstr>What Motivates You?</vt:lpstr>
      <vt:lpstr>What Motivates You?</vt:lpstr>
      <vt:lpstr>Extreme Jobs</vt:lpstr>
      <vt:lpstr>Extreme Jobs </vt:lpstr>
      <vt:lpstr>Here is an example of an extreme job...Does he live to work or work to live? what do you think?</vt:lpstr>
      <vt:lpstr>Boreout</vt:lpstr>
      <vt:lpstr>Boreout zzzzzZZZZZZ</vt:lpstr>
      <vt:lpstr>Motivation</vt:lpstr>
      <vt:lpstr>Content Theories </vt:lpstr>
      <vt:lpstr>Slide 22</vt:lpstr>
      <vt:lpstr>Slide 23</vt:lpstr>
      <vt:lpstr>Process Theory: Vrooms Expectancy Theory</vt:lpstr>
      <vt:lpstr>Vrooms Expectancy Theory</vt:lpstr>
      <vt:lpstr>F.W.Taylor (Taylorism)</vt:lpstr>
      <vt:lpstr> Elton Mayo The Hawthorne Experiment </vt:lpstr>
      <vt:lpstr>What Does This Experiment Show</vt:lpstr>
      <vt:lpstr>Activity</vt:lpstr>
      <vt:lpstr>Next week ...</vt:lpstr>
      <vt:lpstr>References</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dc:title>
  <dc:creator>Ffion Mair</dc:creator>
  <cp:lastModifiedBy>sc-ft</cp:lastModifiedBy>
  <cp:revision>63</cp:revision>
  <dcterms:created xsi:type="dcterms:W3CDTF">2013-02-22T20:36:31Z</dcterms:created>
  <dcterms:modified xsi:type="dcterms:W3CDTF">2013-03-28T09:01:18Z</dcterms:modified>
</cp:coreProperties>
</file>