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42"/>
  </p:notesMasterIdLst>
  <p:sldIdLst>
    <p:sldId id="268" r:id="rId2"/>
    <p:sldId id="269" r:id="rId3"/>
    <p:sldId id="256" r:id="rId4"/>
    <p:sldId id="272" r:id="rId5"/>
    <p:sldId id="257" r:id="rId6"/>
    <p:sldId id="258" r:id="rId7"/>
    <p:sldId id="259" r:id="rId8"/>
    <p:sldId id="260" r:id="rId9"/>
    <p:sldId id="371" r:id="rId10"/>
    <p:sldId id="355" r:id="rId11"/>
    <p:sldId id="262" r:id="rId12"/>
    <p:sldId id="263" r:id="rId13"/>
    <p:sldId id="266" r:id="rId14"/>
    <p:sldId id="356" r:id="rId15"/>
    <p:sldId id="276" r:id="rId16"/>
    <p:sldId id="372" r:id="rId17"/>
    <p:sldId id="275" r:id="rId18"/>
    <p:sldId id="279" r:id="rId19"/>
    <p:sldId id="357" r:id="rId20"/>
    <p:sldId id="358" r:id="rId21"/>
    <p:sldId id="273" r:id="rId22"/>
    <p:sldId id="267" r:id="rId23"/>
    <p:sldId id="277" r:id="rId24"/>
    <p:sldId id="278" r:id="rId25"/>
    <p:sldId id="348" r:id="rId26"/>
    <p:sldId id="350" r:id="rId27"/>
    <p:sldId id="351" r:id="rId28"/>
    <p:sldId id="352" r:id="rId29"/>
    <p:sldId id="353" r:id="rId30"/>
    <p:sldId id="354" r:id="rId31"/>
    <p:sldId id="361" r:id="rId32"/>
    <p:sldId id="365" r:id="rId33"/>
    <p:sldId id="359" r:id="rId34"/>
    <p:sldId id="360" r:id="rId35"/>
    <p:sldId id="366" r:id="rId36"/>
    <p:sldId id="369" r:id="rId37"/>
    <p:sldId id="370" r:id="rId38"/>
    <p:sldId id="364" r:id="rId39"/>
    <p:sldId id="362" r:id="rId40"/>
    <p:sldId id="363" r:id="rId41"/>
  </p:sldIdLst>
  <p:sldSz cx="18288000" cy="10287000"/>
  <p:notesSz cx="6858000" cy="9144000"/>
  <p:embeddedFontLst>
    <p:embeddedFont>
      <p:font typeface="DM Sans" pitchFamily="2" charset="0"/>
      <p:regular r:id="rId43"/>
      <p:bold r:id="rId44"/>
      <p:italic r:id="rId45"/>
      <p:boldItalic r:id="rId46"/>
    </p:embeddedFont>
    <p:embeddedFont>
      <p:font typeface="Dreaming Outloud Pro" panose="03050502040302030504" pitchFamily="66" charset="0"/>
      <p:regular r:id="rId47"/>
      <p:italic r:id="rId48"/>
    </p:embeddedFont>
    <p:embeddedFont>
      <p:font typeface="Dreaming Outloud Sans" panose="020B0604020202020204" charset="0"/>
      <p:regular r:id="rId4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181" autoAdjust="0"/>
    <p:restoredTop sz="94622" autoAdjust="0"/>
  </p:normalViewPr>
  <p:slideViewPr>
    <p:cSldViewPr>
      <p:cViewPr>
        <p:scale>
          <a:sx n="40" d="100"/>
          <a:sy n="40" d="100"/>
        </p:scale>
        <p:origin x="1267" y="4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font" Target="fonts/font5.fntdata"/><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3.fntdata"/><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2.fntdata"/><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1.fntdata"/><Relationship Id="rId48" Type="http://schemas.openxmlformats.org/officeDocument/2006/relationships/font" Target="fonts/font6.fntdata"/><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4.fntdata"/><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7.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E450C5-922B-46F1-89F4-93BEC4065019}" type="datetimeFigureOut">
              <a:rPr lang="cy-GB" smtClean="0"/>
              <a:t>20/02/2026</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F54BEA-9E62-4751-B856-DE6658F87808}" type="slidenum">
              <a:rPr lang="cy-GB" smtClean="0"/>
              <a:t>‹#›</a:t>
            </a:fld>
            <a:endParaRPr lang="cy-GB"/>
          </a:p>
        </p:txBody>
      </p:sp>
    </p:spTree>
    <p:extLst>
      <p:ext uri="{BB962C8B-B14F-4D97-AF65-F5344CB8AC3E}">
        <p14:creationId xmlns:p14="http://schemas.microsoft.com/office/powerpoint/2010/main" val="1232504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cy-GB"/>
          </a:p>
        </p:txBody>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2CF54BEA-9E62-4751-B856-DE6658F87808}" type="slidenum">
              <a:rPr lang="cy-GB" smtClean="0"/>
              <a:t>2</a:t>
            </a:fld>
            <a:endParaRPr lang="cy-GB"/>
          </a:p>
        </p:txBody>
      </p:sp>
    </p:spTree>
    <p:extLst>
      <p:ext uri="{BB962C8B-B14F-4D97-AF65-F5344CB8AC3E}">
        <p14:creationId xmlns:p14="http://schemas.microsoft.com/office/powerpoint/2010/main" val="27620604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cy-GB"/>
          </a:p>
        </p:txBody>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979F9060-7AFA-44D7-985B-D346FCE797AB}" type="slidenum">
              <a:rPr lang="cy-GB" smtClean="0"/>
              <a:t>13</a:t>
            </a:fld>
            <a:endParaRPr lang="cy-GB"/>
          </a:p>
        </p:txBody>
      </p:sp>
    </p:spTree>
    <p:extLst>
      <p:ext uri="{BB962C8B-B14F-4D97-AF65-F5344CB8AC3E}">
        <p14:creationId xmlns:p14="http://schemas.microsoft.com/office/powerpoint/2010/main" val="39604737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2AB2AB-04F1-186C-EBC3-FB1056A3C1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218D53-0AEF-B610-AC11-980C239B69E6}"/>
              </a:ext>
            </a:extLst>
          </p:cNvPr>
          <p:cNvSpPr>
            <a:spLocks noGrp="1" noRot="1" noChangeAspect="1"/>
          </p:cNvSpPr>
          <p:nvPr>
            <p:ph type="sldImg"/>
          </p:nvPr>
        </p:nvSpPr>
        <p:spPr/>
        <p:txBody>
          <a:bodyPr/>
          <a:lstStyle/>
          <a:p>
            <a:endParaRPr lang="cy-GB"/>
          </a:p>
        </p:txBody>
      </p:sp>
      <p:sp>
        <p:nvSpPr>
          <p:cNvPr id="3" name="Notes Placeholder 2">
            <a:extLst>
              <a:ext uri="{FF2B5EF4-FFF2-40B4-BE49-F238E27FC236}">
                <a16:creationId xmlns:a16="http://schemas.microsoft.com/office/drawing/2014/main" id="{D71F916A-4DA6-922E-748F-E7F0AB693F97}"/>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20F2E18B-8608-8627-4B08-5BA5BE65C82D}"/>
              </a:ext>
            </a:extLst>
          </p:cNvPr>
          <p:cNvSpPr>
            <a:spLocks noGrp="1"/>
          </p:cNvSpPr>
          <p:nvPr>
            <p:ph type="sldNum" sz="quarter" idx="5"/>
          </p:nvPr>
        </p:nvSpPr>
        <p:spPr/>
        <p:txBody>
          <a:bodyPr/>
          <a:lstStyle/>
          <a:p>
            <a:fld id="{979F9060-7AFA-44D7-985B-D346FCE797AB}" type="slidenum">
              <a:rPr lang="cy-GB" smtClean="0"/>
              <a:t>14</a:t>
            </a:fld>
            <a:endParaRPr lang="cy-GB"/>
          </a:p>
        </p:txBody>
      </p:sp>
    </p:spTree>
    <p:extLst>
      <p:ext uri="{BB962C8B-B14F-4D97-AF65-F5344CB8AC3E}">
        <p14:creationId xmlns:p14="http://schemas.microsoft.com/office/powerpoint/2010/main" val="16382752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EC7886-BE32-9FA3-3404-07515A53A2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4D1BC5-CEA1-34DC-5CEE-BF0273972FB9}"/>
              </a:ext>
            </a:extLst>
          </p:cNvPr>
          <p:cNvSpPr>
            <a:spLocks noGrp="1" noRot="1" noChangeAspect="1"/>
          </p:cNvSpPr>
          <p:nvPr>
            <p:ph type="sldImg"/>
          </p:nvPr>
        </p:nvSpPr>
        <p:spPr/>
        <p:txBody>
          <a:bodyPr/>
          <a:lstStyle/>
          <a:p>
            <a:endParaRPr lang="cy-GB"/>
          </a:p>
        </p:txBody>
      </p:sp>
      <p:sp>
        <p:nvSpPr>
          <p:cNvPr id="3" name="Notes Placeholder 2">
            <a:extLst>
              <a:ext uri="{FF2B5EF4-FFF2-40B4-BE49-F238E27FC236}">
                <a16:creationId xmlns:a16="http://schemas.microsoft.com/office/drawing/2014/main" id="{71CB792B-D05A-76C8-ABCD-F21AC144D576}"/>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9A02BE4E-F5FC-C7FD-6780-1EDB3B9427A7}"/>
              </a:ext>
            </a:extLst>
          </p:cNvPr>
          <p:cNvSpPr>
            <a:spLocks noGrp="1"/>
          </p:cNvSpPr>
          <p:nvPr>
            <p:ph type="sldNum" sz="quarter" idx="5"/>
          </p:nvPr>
        </p:nvSpPr>
        <p:spPr/>
        <p:txBody>
          <a:bodyPr/>
          <a:lstStyle/>
          <a:p>
            <a:fld id="{979F9060-7AFA-44D7-985B-D346FCE797AB}" type="slidenum">
              <a:rPr lang="cy-GB" smtClean="0"/>
              <a:t>17</a:t>
            </a:fld>
            <a:endParaRPr lang="cy-GB"/>
          </a:p>
        </p:txBody>
      </p:sp>
    </p:spTree>
    <p:extLst>
      <p:ext uri="{BB962C8B-B14F-4D97-AF65-F5344CB8AC3E}">
        <p14:creationId xmlns:p14="http://schemas.microsoft.com/office/powerpoint/2010/main" val="2933166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775FCD-87D4-821B-3B4D-8EA87562CD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E62BBC-9C2A-EEDD-7E27-63E8EB14B5AE}"/>
              </a:ext>
            </a:extLst>
          </p:cNvPr>
          <p:cNvSpPr>
            <a:spLocks noGrp="1" noRot="1" noChangeAspect="1"/>
          </p:cNvSpPr>
          <p:nvPr>
            <p:ph type="sldImg"/>
          </p:nvPr>
        </p:nvSpPr>
        <p:spPr/>
        <p:txBody>
          <a:bodyPr/>
          <a:lstStyle/>
          <a:p>
            <a:endParaRPr lang="cy-GB"/>
          </a:p>
        </p:txBody>
      </p:sp>
      <p:sp>
        <p:nvSpPr>
          <p:cNvPr id="3" name="Notes Placeholder 2">
            <a:extLst>
              <a:ext uri="{FF2B5EF4-FFF2-40B4-BE49-F238E27FC236}">
                <a16:creationId xmlns:a16="http://schemas.microsoft.com/office/drawing/2014/main" id="{9BA348EA-8F87-0178-151E-6618A339DC28}"/>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0AD4E222-E2AC-1F19-BCA6-3AE1EF2FCC86}"/>
              </a:ext>
            </a:extLst>
          </p:cNvPr>
          <p:cNvSpPr>
            <a:spLocks noGrp="1"/>
          </p:cNvSpPr>
          <p:nvPr>
            <p:ph type="sldNum" sz="quarter" idx="5"/>
          </p:nvPr>
        </p:nvSpPr>
        <p:spPr/>
        <p:txBody>
          <a:bodyPr/>
          <a:lstStyle/>
          <a:p>
            <a:fld id="{979F9060-7AFA-44D7-985B-D346FCE797AB}" type="slidenum">
              <a:rPr lang="cy-GB" smtClean="0"/>
              <a:t>18</a:t>
            </a:fld>
            <a:endParaRPr lang="cy-GB"/>
          </a:p>
        </p:txBody>
      </p:sp>
    </p:spTree>
    <p:extLst>
      <p:ext uri="{BB962C8B-B14F-4D97-AF65-F5344CB8AC3E}">
        <p14:creationId xmlns:p14="http://schemas.microsoft.com/office/powerpoint/2010/main" val="24608965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D54E77-E299-394F-DE04-EB9A847DEC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101769-11BC-E05F-A63C-CA71A6116B00}"/>
              </a:ext>
            </a:extLst>
          </p:cNvPr>
          <p:cNvSpPr>
            <a:spLocks noGrp="1" noRot="1" noChangeAspect="1"/>
          </p:cNvSpPr>
          <p:nvPr>
            <p:ph type="sldImg"/>
          </p:nvPr>
        </p:nvSpPr>
        <p:spPr/>
        <p:txBody>
          <a:bodyPr/>
          <a:lstStyle/>
          <a:p>
            <a:endParaRPr lang="cy-GB"/>
          </a:p>
        </p:txBody>
      </p:sp>
      <p:sp>
        <p:nvSpPr>
          <p:cNvPr id="3" name="Notes Placeholder 2">
            <a:extLst>
              <a:ext uri="{FF2B5EF4-FFF2-40B4-BE49-F238E27FC236}">
                <a16:creationId xmlns:a16="http://schemas.microsoft.com/office/drawing/2014/main" id="{FA154610-B150-8BD8-1DC4-8583776A8C4F}"/>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AAC1B74B-423A-EB39-1403-13C45DD8B75D}"/>
              </a:ext>
            </a:extLst>
          </p:cNvPr>
          <p:cNvSpPr>
            <a:spLocks noGrp="1"/>
          </p:cNvSpPr>
          <p:nvPr>
            <p:ph type="sldNum" sz="quarter" idx="5"/>
          </p:nvPr>
        </p:nvSpPr>
        <p:spPr/>
        <p:txBody>
          <a:bodyPr/>
          <a:lstStyle/>
          <a:p>
            <a:fld id="{979F9060-7AFA-44D7-985B-D346FCE797AB}" type="slidenum">
              <a:rPr lang="cy-GB" smtClean="0"/>
              <a:t>19</a:t>
            </a:fld>
            <a:endParaRPr lang="cy-GB"/>
          </a:p>
        </p:txBody>
      </p:sp>
    </p:spTree>
    <p:extLst>
      <p:ext uri="{BB962C8B-B14F-4D97-AF65-F5344CB8AC3E}">
        <p14:creationId xmlns:p14="http://schemas.microsoft.com/office/powerpoint/2010/main" val="38744054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17F2D4-9E3D-CF10-0E4D-194CD20D50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A03262-B55F-038B-4D60-C6E715269E0F}"/>
              </a:ext>
            </a:extLst>
          </p:cNvPr>
          <p:cNvSpPr>
            <a:spLocks noGrp="1" noRot="1" noChangeAspect="1"/>
          </p:cNvSpPr>
          <p:nvPr>
            <p:ph type="sldImg"/>
          </p:nvPr>
        </p:nvSpPr>
        <p:spPr/>
        <p:txBody>
          <a:bodyPr/>
          <a:lstStyle/>
          <a:p>
            <a:endParaRPr lang="cy-GB"/>
          </a:p>
        </p:txBody>
      </p:sp>
      <p:sp>
        <p:nvSpPr>
          <p:cNvPr id="3" name="Notes Placeholder 2">
            <a:extLst>
              <a:ext uri="{FF2B5EF4-FFF2-40B4-BE49-F238E27FC236}">
                <a16:creationId xmlns:a16="http://schemas.microsoft.com/office/drawing/2014/main" id="{8F83E16A-1F1B-A9DB-7179-85BCC925D1AA}"/>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D755D1CA-FFD3-6FD0-AD1C-593EFFB20504}"/>
              </a:ext>
            </a:extLst>
          </p:cNvPr>
          <p:cNvSpPr>
            <a:spLocks noGrp="1"/>
          </p:cNvSpPr>
          <p:nvPr>
            <p:ph type="sldNum" sz="quarter" idx="5"/>
          </p:nvPr>
        </p:nvSpPr>
        <p:spPr/>
        <p:txBody>
          <a:bodyPr/>
          <a:lstStyle/>
          <a:p>
            <a:fld id="{979F9060-7AFA-44D7-985B-D346FCE797AB}" type="slidenum">
              <a:rPr lang="cy-GB" smtClean="0"/>
              <a:t>20</a:t>
            </a:fld>
            <a:endParaRPr lang="cy-GB"/>
          </a:p>
        </p:txBody>
      </p:sp>
    </p:spTree>
    <p:extLst>
      <p:ext uri="{BB962C8B-B14F-4D97-AF65-F5344CB8AC3E}">
        <p14:creationId xmlns:p14="http://schemas.microsoft.com/office/powerpoint/2010/main" val="32249231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41D8FE-80D5-2373-DEC1-201C120007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4B9E2B-F852-730D-1E1D-192F9BDB2F71}"/>
              </a:ext>
            </a:extLst>
          </p:cNvPr>
          <p:cNvSpPr>
            <a:spLocks noGrp="1" noRot="1" noChangeAspect="1"/>
          </p:cNvSpPr>
          <p:nvPr>
            <p:ph type="sldImg"/>
          </p:nvPr>
        </p:nvSpPr>
        <p:spPr/>
        <p:txBody>
          <a:bodyPr/>
          <a:lstStyle/>
          <a:p>
            <a:endParaRPr lang="cy-GB"/>
          </a:p>
        </p:txBody>
      </p:sp>
      <p:sp>
        <p:nvSpPr>
          <p:cNvPr id="3" name="Notes Placeholder 2">
            <a:extLst>
              <a:ext uri="{FF2B5EF4-FFF2-40B4-BE49-F238E27FC236}">
                <a16:creationId xmlns:a16="http://schemas.microsoft.com/office/drawing/2014/main" id="{2F1ED783-C86C-460B-53B7-BAAF0241A261}"/>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2C18D8C0-A55D-8FE4-51F0-673DD7CCF162}"/>
              </a:ext>
            </a:extLst>
          </p:cNvPr>
          <p:cNvSpPr>
            <a:spLocks noGrp="1"/>
          </p:cNvSpPr>
          <p:nvPr>
            <p:ph type="sldNum" sz="quarter" idx="5"/>
          </p:nvPr>
        </p:nvSpPr>
        <p:spPr/>
        <p:txBody>
          <a:bodyPr/>
          <a:lstStyle/>
          <a:p>
            <a:fld id="{979F9060-7AFA-44D7-985B-D346FCE797AB}" type="slidenum">
              <a:rPr lang="cy-GB" smtClean="0"/>
              <a:t>21</a:t>
            </a:fld>
            <a:endParaRPr lang="cy-GB"/>
          </a:p>
        </p:txBody>
      </p:sp>
    </p:spTree>
    <p:extLst>
      <p:ext uri="{BB962C8B-B14F-4D97-AF65-F5344CB8AC3E}">
        <p14:creationId xmlns:p14="http://schemas.microsoft.com/office/powerpoint/2010/main" val="5393476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88D3CC-4B60-4D1E-21B0-46BDC9FEF7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C3ED76-E458-43E2-3159-1A8545DAC035}"/>
              </a:ext>
            </a:extLst>
          </p:cNvPr>
          <p:cNvSpPr>
            <a:spLocks noGrp="1" noRot="1" noChangeAspect="1"/>
          </p:cNvSpPr>
          <p:nvPr>
            <p:ph type="sldImg"/>
          </p:nvPr>
        </p:nvSpPr>
        <p:spPr/>
        <p:txBody>
          <a:bodyPr/>
          <a:lstStyle/>
          <a:p>
            <a:endParaRPr lang="cy-GB"/>
          </a:p>
        </p:txBody>
      </p:sp>
      <p:sp>
        <p:nvSpPr>
          <p:cNvPr id="3" name="Notes Placeholder 2">
            <a:extLst>
              <a:ext uri="{FF2B5EF4-FFF2-40B4-BE49-F238E27FC236}">
                <a16:creationId xmlns:a16="http://schemas.microsoft.com/office/drawing/2014/main" id="{6302CBAC-3234-D5F1-D352-A426D0D20736}"/>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01C4E03C-B65F-D517-24D4-2FD0F5493E63}"/>
              </a:ext>
            </a:extLst>
          </p:cNvPr>
          <p:cNvSpPr>
            <a:spLocks noGrp="1"/>
          </p:cNvSpPr>
          <p:nvPr>
            <p:ph type="sldNum" sz="quarter" idx="5"/>
          </p:nvPr>
        </p:nvSpPr>
        <p:spPr/>
        <p:txBody>
          <a:bodyPr/>
          <a:lstStyle/>
          <a:p>
            <a:fld id="{979F9060-7AFA-44D7-985B-D346FCE797AB}" type="slidenum">
              <a:rPr lang="cy-GB" smtClean="0"/>
              <a:t>22</a:t>
            </a:fld>
            <a:endParaRPr lang="cy-GB"/>
          </a:p>
        </p:txBody>
      </p:sp>
    </p:spTree>
    <p:extLst>
      <p:ext uri="{BB962C8B-B14F-4D97-AF65-F5344CB8AC3E}">
        <p14:creationId xmlns:p14="http://schemas.microsoft.com/office/powerpoint/2010/main" val="40279779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cy-GB"/>
          </a:p>
        </p:txBody>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2CF54BEA-9E62-4751-B856-DE6658F87808}" type="slidenum">
              <a:rPr lang="cy-GB" smtClean="0"/>
              <a:t>38</a:t>
            </a:fld>
            <a:endParaRPr lang="cy-GB"/>
          </a:p>
        </p:txBody>
      </p:sp>
    </p:spTree>
    <p:extLst>
      <p:ext uri="{BB962C8B-B14F-4D97-AF65-F5344CB8AC3E}">
        <p14:creationId xmlns:p14="http://schemas.microsoft.com/office/powerpoint/2010/main" val="6817210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svg"/><Relationship Id="rId18" Type="http://schemas.openxmlformats.org/officeDocument/2006/relationships/image" Target="../media/image18.svg"/><Relationship Id="rId26" Type="http://schemas.openxmlformats.org/officeDocument/2006/relationships/image" Target="../media/image26.png"/><Relationship Id="rId3" Type="http://schemas.openxmlformats.org/officeDocument/2006/relationships/image" Target="../media/image3.png"/><Relationship Id="rId21" Type="http://schemas.openxmlformats.org/officeDocument/2006/relationships/image" Target="../media/image21.png"/><Relationship Id="rId7" Type="http://schemas.openxmlformats.org/officeDocument/2006/relationships/image" Target="../media/image7.svg"/><Relationship Id="rId12" Type="http://schemas.openxmlformats.org/officeDocument/2006/relationships/image" Target="../media/image12.png"/><Relationship Id="rId17" Type="http://schemas.openxmlformats.org/officeDocument/2006/relationships/image" Target="../media/image17.png"/><Relationship Id="rId25" Type="http://schemas.openxmlformats.org/officeDocument/2006/relationships/image" Target="../media/image25.png"/><Relationship Id="rId2" Type="http://schemas.openxmlformats.org/officeDocument/2006/relationships/image" Target="../media/image2.png"/><Relationship Id="rId16" Type="http://schemas.openxmlformats.org/officeDocument/2006/relationships/image" Target="../media/image16.png"/><Relationship Id="rId20" Type="http://schemas.openxmlformats.org/officeDocument/2006/relationships/image" Target="../media/image20.sv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11.svg"/><Relationship Id="rId24" Type="http://schemas.openxmlformats.org/officeDocument/2006/relationships/image" Target="../media/image24.svg"/><Relationship Id="rId5" Type="http://schemas.openxmlformats.org/officeDocument/2006/relationships/image" Target="../media/image5.svg"/><Relationship Id="rId15" Type="http://schemas.openxmlformats.org/officeDocument/2006/relationships/image" Target="../media/image15.png"/><Relationship Id="rId23" Type="http://schemas.openxmlformats.org/officeDocument/2006/relationships/image" Target="../media/image23.png"/><Relationship Id="rId10" Type="http://schemas.openxmlformats.org/officeDocument/2006/relationships/image" Target="../media/image10.png"/><Relationship Id="rId19" Type="http://schemas.openxmlformats.org/officeDocument/2006/relationships/image" Target="../media/image19.png"/><Relationship Id="rId4" Type="http://schemas.openxmlformats.org/officeDocument/2006/relationships/image" Target="../media/image4.png"/><Relationship Id="rId9" Type="http://schemas.openxmlformats.org/officeDocument/2006/relationships/image" Target="../media/image9.svg"/><Relationship Id="rId14" Type="http://schemas.openxmlformats.org/officeDocument/2006/relationships/image" Target="../media/image14.png"/><Relationship Id="rId22" Type="http://schemas.openxmlformats.org/officeDocument/2006/relationships/image" Target="../media/image22.png"/><Relationship Id="rId27" Type="http://schemas.openxmlformats.org/officeDocument/2006/relationships/image" Target="../media/image27.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23.png"/><Relationship Id="rId7" Type="http://schemas.openxmlformats.org/officeDocument/2006/relationships/image" Target="../media/image20.svg"/><Relationship Id="rId12" Type="http://schemas.openxmlformats.org/officeDocument/2006/relationships/image" Target="../media/image26.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9.png"/><Relationship Id="rId11" Type="http://schemas.openxmlformats.org/officeDocument/2006/relationships/image" Target="../media/image22.png"/><Relationship Id="rId5" Type="http://schemas.openxmlformats.org/officeDocument/2006/relationships/image" Target="../media/image21.png"/><Relationship Id="rId10" Type="http://schemas.openxmlformats.org/officeDocument/2006/relationships/image" Target="../media/image25.png"/><Relationship Id="rId4" Type="http://schemas.openxmlformats.org/officeDocument/2006/relationships/image" Target="../media/image24.svg"/><Relationship Id="rId9" Type="http://schemas.openxmlformats.org/officeDocument/2006/relationships/image" Target="../media/image18.svg"/></Relationships>
</file>

<file path=ppt/slides/_rels/slide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png"/></Relationships>
</file>

<file path=ppt/slides/_rels/slide11.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slides/_rels/slide12.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slides/_rels/slide13.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12" Type="http://schemas.openxmlformats.org/officeDocument/2006/relationships/image" Target="../media/image47.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1.svg"/><Relationship Id="rId11" Type="http://schemas.openxmlformats.org/officeDocument/2006/relationships/image" Target="../media/image46.pn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s>
</file>

<file path=ppt/slides/_rels/slide14.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12" Type="http://schemas.openxmlformats.org/officeDocument/2006/relationships/image" Target="../media/image47.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41.svg"/><Relationship Id="rId11" Type="http://schemas.openxmlformats.org/officeDocument/2006/relationships/image" Target="../media/image46.pn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s>
</file>

<file path=ppt/slides/_rels/slide15.xml.rels><?xml version="1.0" encoding="UTF-8" standalone="yes"?>
<Relationships xmlns="http://schemas.openxmlformats.org/package/2006/relationships"><Relationship Id="rId8" Type="http://schemas.openxmlformats.org/officeDocument/2006/relationships/image" Target="../media/image44.png"/><Relationship Id="rId13" Type="http://schemas.openxmlformats.org/officeDocument/2006/relationships/image" Target="../media/image49.jpeg"/><Relationship Id="rId18" Type="http://schemas.openxmlformats.org/officeDocument/2006/relationships/image" Target="../media/image54.jpeg"/><Relationship Id="rId3" Type="http://schemas.openxmlformats.org/officeDocument/2006/relationships/image" Target="../media/image39.svg"/><Relationship Id="rId21" Type="http://schemas.openxmlformats.org/officeDocument/2006/relationships/image" Target="../media/image57.png"/><Relationship Id="rId7" Type="http://schemas.openxmlformats.org/officeDocument/2006/relationships/image" Target="../media/image43.svg"/><Relationship Id="rId12" Type="http://schemas.openxmlformats.org/officeDocument/2006/relationships/image" Target="../media/image48.jpeg"/><Relationship Id="rId17" Type="http://schemas.openxmlformats.org/officeDocument/2006/relationships/image" Target="../media/image53.jpeg"/><Relationship Id="rId2" Type="http://schemas.openxmlformats.org/officeDocument/2006/relationships/image" Target="../media/image38.png"/><Relationship Id="rId16" Type="http://schemas.openxmlformats.org/officeDocument/2006/relationships/image" Target="../media/image52.jpeg"/><Relationship Id="rId20" Type="http://schemas.openxmlformats.org/officeDocument/2006/relationships/image" Target="../media/image56.png"/><Relationship Id="rId1" Type="http://schemas.openxmlformats.org/officeDocument/2006/relationships/slideLayout" Target="../slideLayouts/slideLayout7.xml"/><Relationship Id="rId6" Type="http://schemas.openxmlformats.org/officeDocument/2006/relationships/image" Target="../media/image42.png"/><Relationship Id="rId11" Type="http://schemas.openxmlformats.org/officeDocument/2006/relationships/image" Target="../media/image47.svg"/><Relationship Id="rId24" Type="http://schemas.openxmlformats.org/officeDocument/2006/relationships/image" Target="../media/image30.svg"/><Relationship Id="rId5" Type="http://schemas.openxmlformats.org/officeDocument/2006/relationships/image" Target="../media/image41.svg"/><Relationship Id="rId15" Type="http://schemas.openxmlformats.org/officeDocument/2006/relationships/image" Target="../media/image51.jpeg"/><Relationship Id="rId23" Type="http://schemas.openxmlformats.org/officeDocument/2006/relationships/image" Target="../media/image29.png"/><Relationship Id="rId10" Type="http://schemas.openxmlformats.org/officeDocument/2006/relationships/image" Target="../media/image46.png"/><Relationship Id="rId19" Type="http://schemas.openxmlformats.org/officeDocument/2006/relationships/image" Target="../media/image55.jpeg"/><Relationship Id="rId4" Type="http://schemas.openxmlformats.org/officeDocument/2006/relationships/image" Target="../media/image40.png"/><Relationship Id="rId9" Type="http://schemas.openxmlformats.org/officeDocument/2006/relationships/image" Target="../media/image45.svg"/><Relationship Id="rId14" Type="http://schemas.openxmlformats.org/officeDocument/2006/relationships/image" Target="../media/image50.jpeg"/><Relationship Id="rId22" Type="http://schemas.openxmlformats.org/officeDocument/2006/relationships/image" Target="../media/image58.png"/></Relationships>
</file>

<file path=ppt/slides/_rels/slide16.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image" Target="../media/image43.svg"/><Relationship Id="rId13" Type="http://schemas.openxmlformats.org/officeDocument/2006/relationships/image" Target="../media/image49.jpeg"/><Relationship Id="rId18" Type="http://schemas.openxmlformats.org/officeDocument/2006/relationships/image" Target="../media/image54.jpeg"/><Relationship Id="rId3" Type="http://schemas.openxmlformats.org/officeDocument/2006/relationships/image" Target="../media/image38.png"/><Relationship Id="rId7" Type="http://schemas.openxmlformats.org/officeDocument/2006/relationships/image" Target="../media/image42.png"/><Relationship Id="rId12" Type="http://schemas.openxmlformats.org/officeDocument/2006/relationships/image" Target="../media/image47.svg"/><Relationship Id="rId17" Type="http://schemas.openxmlformats.org/officeDocument/2006/relationships/image" Target="../media/image53.jpeg"/><Relationship Id="rId2" Type="http://schemas.openxmlformats.org/officeDocument/2006/relationships/notesSlide" Target="../notesSlides/notesSlide4.xml"/><Relationship Id="rId16" Type="http://schemas.openxmlformats.org/officeDocument/2006/relationships/image" Target="../media/image52.jpeg"/><Relationship Id="rId20" Type="http://schemas.openxmlformats.org/officeDocument/2006/relationships/image" Target="../media/image48.jpeg"/><Relationship Id="rId1" Type="http://schemas.openxmlformats.org/officeDocument/2006/relationships/slideLayout" Target="../slideLayouts/slideLayout7.xml"/><Relationship Id="rId6" Type="http://schemas.openxmlformats.org/officeDocument/2006/relationships/image" Target="../media/image41.svg"/><Relationship Id="rId11" Type="http://schemas.openxmlformats.org/officeDocument/2006/relationships/image" Target="../media/image46.png"/><Relationship Id="rId5" Type="http://schemas.openxmlformats.org/officeDocument/2006/relationships/image" Target="../media/image40.png"/><Relationship Id="rId15" Type="http://schemas.openxmlformats.org/officeDocument/2006/relationships/image" Target="../media/image51.jpeg"/><Relationship Id="rId10" Type="http://schemas.openxmlformats.org/officeDocument/2006/relationships/image" Target="../media/image45.svg"/><Relationship Id="rId19" Type="http://schemas.openxmlformats.org/officeDocument/2006/relationships/image" Target="../media/image55.jpeg"/><Relationship Id="rId4" Type="http://schemas.openxmlformats.org/officeDocument/2006/relationships/image" Target="../media/image39.svg"/><Relationship Id="rId9" Type="http://schemas.openxmlformats.org/officeDocument/2006/relationships/image" Target="../media/image44.png"/><Relationship Id="rId14" Type="http://schemas.openxmlformats.org/officeDocument/2006/relationships/image" Target="../media/image50.jpeg"/></Relationships>
</file>

<file path=ppt/slides/_rels/slide18.xml.rels><?xml version="1.0" encoding="UTF-8" standalone="yes"?>
<Relationships xmlns="http://schemas.openxmlformats.org/package/2006/relationships"><Relationship Id="rId8" Type="http://schemas.openxmlformats.org/officeDocument/2006/relationships/image" Target="../media/image43.svg"/><Relationship Id="rId13" Type="http://schemas.openxmlformats.org/officeDocument/2006/relationships/image" Target="../media/image58.png"/><Relationship Id="rId3" Type="http://schemas.openxmlformats.org/officeDocument/2006/relationships/image" Target="../media/image38.png"/><Relationship Id="rId7" Type="http://schemas.openxmlformats.org/officeDocument/2006/relationships/image" Target="../media/image42.png"/><Relationship Id="rId12" Type="http://schemas.openxmlformats.org/officeDocument/2006/relationships/image" Target="../media/image47.sv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41.svg"/><Relationship Id="rId11" Type="http://schemas.openxmlformats.org/officeDocument/2006/relationships/image" Target="../media/image46.png"/><Relationship Id="rId5" Type="http://schemas.openxmlformats.org/officeDocument/2006/relationships/image" Target="../media/image40.png"/><Relationship Id="rId15" Type="http://schemas.openxmlformats.org/officeDocument/2006/relationships/image" Target="../media/image57.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 Id="rId14" Type="http://schemas.openxmlformats.org/officeDocument/2006/relationships/image" Target="../media/image56.png"/></Relationships>
</file>

<file path=ppt/slides/_rels/slide19.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12" Type="http://schemas.openxmlformats.org/officeDocument/2006/relationships/image" Target="../media/image47.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41.svg"/><Relationship Id="rId11" Type="http://schemas.openxmlformats.org/officeDocument/2006/relationships/image" Target="../media/image46.pn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s>
</file>

<file path=ppt/slides/_rels/slide20.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12" Type="http://schemas.openxmlformats.org/officeDocument/2006/relationships/image" Target="../media/image47.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41.svg"/><Relationship Id="rId11" Type="http://schemas.openxmlformats.org/officeDocument/2006/relationships/image" Target="../media/image46.pn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s>
</file>

<file path=ppt/slides/_rels/slide21.xml.rels><?xml version="1.0" encoding="UTF-8" standalone="yes"?>
<Relationships xmlns="http://schemas.openxmlformats.org/package/2006/relationships"><Relationship Id="rId8" Type="http://schemas.openxmlformats.org/officeDocument/2006/relationships/image" Target="../media/image43.svg"/><Relationship Id="rId13" Type="http://schemas.openxmlformats.org/officeDocument/2006/relationships/image" Target="../media/image60.png"/><Relationship Id="rId18" Type="http://schemas.openxmlformats.org/officeDocument/2006/relationships/image" Target="../media/image62.png"/><Relationship Id="rId3" Type="http://schemas.openxmlformats.org/officeDocument/2006/relationships/image" Target="../media/image38.png"/><Relationship Id="rId7" Type="http://schemas.openxmlformats.org/officeDocument/2006/relationships/image" Target="../media/image42.png"/><Relationship Id="rId12" Type="http://schemas.openxmlformats.org/officeDocument/2006/relationships/image" Target="../media/image47.svg"/><Relationship Id="rId17" Type="http://schemas.openxmlformats.org/officeDocument/2006/relationships/image" Target="../media/image30.svg"/><Relationship Id="rId2" Type="http://schemas.openxmlformats.org/officeDocument/2006/relationships/notesSlide" Target="../notesSlides/notesSlide8.xml"/><Relationship Id="rId16" Type="http://schemas.openxmlformats.org/officeDocument/2006/relationships/image" Target="../media/image29.png"/><Relationship Id="rId1" Type="http://schemas.openxmlformats.org/officeDocument/2006/relationships/slideLayout" Target="../slideLayouts/slideLayout7.xml"/><Relationship Id="rId6" Type="http://schemas.openxmlformats.org/officeDocument/2006/relationships/image" Target="../media/image41.svg"/><Relationship Id="rId11" Type="http://schemas.openxmlformats.org/officeDocument/2006/relationships/image" Target="../media/image46.png"/><Relationship Id="rId5" Type="http://schemas.openxmlformats.org/officeDocument/2006/relationships/image" Target="../media/image40.png"/><Relationship Id="rId15" Type="http://schemas.microsoft.com/office/2007/relationships/hdphoto" Target="../media/hdphoto1.wdp"/><Relationship Id="rId10" Type="http://schemas.openxmlformats.org/officeDocument/2006/relationships/image" Target="../media/image45.svg"/><Relationship Id="rId19" Type="http://schemas.microsoft.com/office/2007/relationships/hdphoto" Target="../media/hdphoto2.wdp"/><Relationship Id="rId4" Type="http://schemas.openxmlformats.org/officeDocument/2006/relationships/image" Target="../media/image39.svg"/><Relationship Id="rId9" Type="http://schemas.openxmlformats.org/officeDocument/2006/relationships/image" Target="../media/image44.png"/><Relationship Id="rId14" Type="http://schemas.openxmlformats.org/officeDocument/2006/relationships/image" Target="../media/image61.png"/></Relationships>
</file>

<file path=ppt/slides/_rels/slide22.xml.rels><?xml version="1.0" encoding="UTF-8" standalone="yes"?>
<Relationships xmlns="http://schemas.openxmlformats.org/package/2006/relationships"><Relationship Id="rId8" Type="http://schemas.openxmlformats.org/officeDocument/2006/relationships/image" Target="../media/image43.svg"/><Relationship Id="rId13" Type="http://schemas.openxmlformats.org/officeDocument/2006/relationships/image" Target="../media/image60.png"/><Relationship Id="rId18" Type="http://schemas.openxmlformats.org/officeDocument/2006/relationships/image" Target="../media/image63.png"/><Relationship Id="rId3" Type="http://schemas.openxmlformats.org/officeDocument/2006/relationships/image" Target="../media/image38.png"/><Relationship Id="rId7" Type="http://schemas.openxmlformats.org/officeDocument/2006/relationships/image" Target="../media/image42.png"/><Relationship Id="rId12" Type="http://schemas.openxmlformats.org/officeDocument/2006/relationships/image" Target="../media/image47.svg"/><Relationship Id="rId17" Type="http://schemas.openxmlformats.org/officeDocument/2006/relationships/image" Target="../media/image30.svg"/><Relationship Id="rId2" Type="http://schemas.openxmlformats.org/officeDocument/2006/relationships/notesSlide" Target="../notesSlides/notesSlide9.xml"/><Relationship Id="rId16" Type="http://schemas.openxmlformats.org/officeDocument/2006/relationships/image" Target="../media/image29.png"/><Relationship Id="rId1" Type="http://schemas.openxmlformats.org/officeDocument/2006/relationships/slideLayout" Target="../slideLayouts/slideLayout7.xml"/><Relationship Id="rId6" Type="http://schemas.openxmlformats.org/officeDocument/2006/relationships/image" Target="../media/image41.svg"/><Relationship Id="rId11" Type="http://schemas.openxmlformats.org/officeDocument/2006/relationships/image" Target="../media/image46.png"/><Relationship Id="rId5" Type="http://schemas.openxmlformats.org/officeDocument/2006/relationships/image" Target="../media/image40.png"/><Relationship Id="rId15" Type="http://schemas.microsoft.com/office/2007/relationships/hdphoto" Target="../media/hdphoto1.wdp"/><Relationship Id="rId10" Type="http://schemas.openxmlformats.org/officeDocument/2006/relationships/image" Target="../media/image45.svg"/><Relationship Id="rId19" Type="http://schemas.microsoft.com/office/2007/relationships/hdphoto" Target="../media/hdphoto3.wdp"/><Relationship Id="rId4" Type="http://schemas.openxmlformats.org/officeDocument/2006/relationships/image" Target="../media/image39.svg"/><Relationship Id="rId9" Type="http://schemas.openxmlformats.org/officeDocument/2006/relationships/image" Target="../media/image44.png"/><Relationship Id="rId14" Type="http://schemas.openxmlformats.org/officeDocument/2006/relationships/image" Target="../media/image61.png"/></Relationships>
</file>

<file path=ppt/slides/_rels/slide23.xml.rels><?xml version="1.0" encoding="UTF-8" standalone="yes"?>
<Relationships xmlns="http://schemas.openxmlformats.org/package/2006/relationships"><Relationship Id="rId8" Type="http://schemas.openxmlformats.org/officeDocument/2006/relationships/image" Target="../media/image44.png"/><Relationship Id="rId13" Type="http://schemas.openxmlformats.org/officeDocument/2006/relationships/image" Target="../media/image29.png"/><Relationship Id="rId3" Type="http://schemas.openxmlformats.org/officeDocument/2006/relationships/image" Target="../media/image39.svg"/><Relationship Id="rId7" Type="http://schemas.openxmlformats.org/officeDocument/2006/relationships/image" Target="../media/image43.svg"/><Relationship Id="rId12" Type="http://schemas.openxmlformats.org/officeDocument/2006/relationships/image" Target="../media/image64.png"/><Relationship Id="rId2" Type="http://schemas.openxmlformats.org/officeDocument/2006/relationships/image" Target="../media/image38.png"/><Relationship Id="rId1" Type="http://schemas.openxmlformats.org/officeDocument/2006/relationships/slideLayout" Target="../slideLayouts/slideLayout7.xml"/><Relationship Id="rId6" Type="http://schemas.openxmlformats.org/officeDocument/2006/relationships/image" Target="../media/image42.png"/><Relationship Id="rId11" Type="http://schemas.openxmlformats.org/officeDocument/2006/relationships/image" Target="../media/image47.svg"/><Relationship Id="rId5" Type="http://schemas.openxmlformats.org/officeDocument/2006/relationships/image" Target="../media/image41.svg"/><Relationship Id="rId10" Type="http://schemas.openxmlformats.org/officeDocument/2006/relationships/image" Target="../media/image46.png"/><Relationship Id="rId4" Type="http://schemas.openxmlformats.org/officeDocument/2006/relationships/image" Target="../media/image40.png"/><Relationship Id="rId9" Type="http://schemas.openxmlformats.org/officeDocument/2006/relationships/image" Target="../media/image45.svg"/><Relationship Id="rId14" Type="http://schemas.openxmlformats.org/officeDocument/2006/relationships/image" Target="../media/image30.svg"/></Relationships>
</file>

<file path=ppt/slides/_rels/slide24.xml.rels><?xml version="1.0" encoding="UTF-8" standalone="yes"?>
<Relationships xmlns="http://schemas.openxmlformats.org/package/2006/relationships"><Relationship Id="rId8" Type="http://schemas.openxmlformats.org/officeDocument/2006/relationships/image" Target="../media/image44.png"/><Relationship Id="rId13" Type="http://schemas.openxmlformats.org/officeDocument/2006/relationships/image" Target="../media/image29.png"/><Relationship Id="rId3" Type="http://schemas.openxmlformats.org/officeDocument/2006/relationships/image" Target="../media/image39.svg"/><Relationship Id="rId7" Type="http://schemas.openxmlformats.org/officeDocument/2006/relationships/image" Target="../media/image43.svg"/><Relationship Id="rId12" Type="http://schemas.openxmlformats.org/officeDocument/2006/relationships/image" Target="../media/image64.png"/><Relationship Id="rId2" Type="http://schemas.openxmlformats.org/officeDocument/2006/relationships/image" Target="../media/image38.png"/><Relationship Id="rId1" Type="http://schemas.openxmlformats.org/officeDocument/2006/relationships/slideLayout" Target="../slideLayouts/slideLayout7.xml"/><Relationship Id="rId6" Type="http://schemas.openxmlformats.org/officeDocument/2006/relationships/image" Target="../media/image42.png"/><Relationship Id="rId11" Type="http://schemas.openxmlformats.org/officeDocument/2006/relationships/image" Target="../media/image47.svg"/><Relationship Id="rId5" Type="http://schemas.openxmlformats.org/officeDocument/2006/relationships/image" Target="../media/image41.svg"/><Relationship Id="rId10" Type="http://schemas.openxmlformats.org/officeDocument/2006/relationships/image" Target="../media/image46.png"/><Relationship Id="rId4" Type="http://schemas.openxmlformats.org/officeDocument/2006/relationships/image" Target="../media/image40.png"/><Relationship Id="rId9" Type="http://schemas.openxmlformats.org/officeDocument/2006/relationships/image" Target="../media/image45.svg"/><Relationship Id="rId14" Type="http://schemas.openxmlformats.org/officeDocument/2006/relationships/image" Target="../media/image30.svg"/></Relationships>
</file>

<file path=ppt/slides/_rels/slide25.xml.rels><?xml version="1.0" encoding="UTF-8" standalone="yes"?>
<Relationships xmlns="http://schemas.openxmlformats.org/package/2006/relationships"><Relationship Id="rId8" Type="http://schemas.openxmlformats.org/officeDocument/2006/relationships/image" Target="../media/image38.png"/><Relationship Id="rId13" Type="http://schemas.openxmlformats.org/officeDocument/2006/relationships/image" Target="../media/image43.svg"/><Relationship Id="rId3" Type="http://schemas.microsoft.com/office/2007/relationships/hdphoto" Target="../media/hdphoto4.wdp"/><Relationship Id="rId7" Type="http://schemas.openxmlformats.org/officeDocument/2006/relationships/image" Target="../media/image68.svg"/><Relationship Id="rId12" Type="http://schemas.openxmlformats.org/officeDocument/2006/relationships/image" Target="../media/image42.png"/><Relationship Id="rId17" Type="http://schemas.openxmlformats.org/officeDocument/2006/relationships/image" Target="../media/image47.svg"/><Relationship Id="rId2" Type="http://schemas.openxmlformats.org/officeDocument/2006/relationships/image" Target="../media/image65.png"/><Relationship Id="rId16" Type="http://schemas.openxmlformats.org/officeDocument/2006/relationships/image" Target="../media/image46.png"/><Relationship Id="rId1" Type="http://schemas.openxmlformats.org/officeDocument/2006/relationships/slideLayout" Target="../slideLayouts/slideLayout2.xml"/><Relationship Id="rId6" Type="http://schemas.openxmlformats.org/officeDocument/2006/relationships/image" Target="../media/image67.png"/><Relationship Id="rId11" Type="http://schemas.openxmlformats.org/officeDocument/2006/relationships/image" Target="../media/image41.svg"/><Relationship Id="rId5" Type="http://schemas.microsoft.com/office/2007/relationships/hdphoto" Target="../media/hdphoto5.wdp"/><Relationship Id="rId15" Type="http://schemas.openxmlformats.org/officeDocument/2006/relationships/image" Target="../media/image45.svg"/><Relationship Id="rId10" Type="http://schemas.openxmlformats.org/officeDocument/2006/relationships/image" Target="../media/image40.png"/><Relationship Id="rId4" Type="http://schemas.openxmlformats.org/officeDocument/2006/relationships/image" Target="../media/image66.png"/><Relationship Id="rId9" Type="http://schemas.openxmlformats.org/officeDocument/2006/relationships/image" Target="../media/image39.svg"/><Relationship Id="rId14" Type="http://schemas.openxmlformats.org/officeDocument/2006/relationships/image" Target="../media/image44.png"/></Relationships>
</file>

<file path=ppt/slides/_rels/slide26.xml.rels><?xml version="1.0" encoding="UTF-8" standalone="yes"?>
<Relationships xmlns="http://schemas.openxmlformats.org/package/2006/relationships"><Relationship Id="rId8" Type="http://schemas.openxmlformats.org/officeDocument/2006/relationships/image" Target="../media/image38.png"/><Relationship Id="rId13" Type="http://schemas.openxmlformats.org/officeDocument/2006/relationships/image" Target="../media/image43.svg"/><Relationship Id="rId3" Type="http://schemas.microsoft.com/office/2007/relationships/hdphoto" Target="../media/hdphoto4.wdp"/><Relationship Id="rId7" Type="http://schemas.openxmlformats.org/officeDocument/2006/relationships/image" Target="../media/image68.svg"/><Relationship Id="rId12" Type="http://schemas.openxmlformats.org/officeDocument/2006/relationships/image" Target="../media/image42.png"/><Relationship Id="rId17" Type="http://schemas.openxmlformats.org/officeDocument/2006/relationships/image" Target="../media/image47.svg"/><Relationship Id="rId2" Type="http://schemas.openxmlformats.org/officeDocument/2006/relationships/image" Target="../media/image65.png"/><Relationship Id="rId16" Type="http://schemas.openxmlformats.org/officeDocument/2006/relationships/image" Target="../media/image46.png"/><Relationship Id="rId1" Type="http://schemas.openxmlformats.org/officeDocument/2006/relationships/slideLayout" Target="../slideLayouts/slideLayout2.xml"/><Relationship Id="rId6" Type="http://schemas.openxmlformats.org/officeDocument/2006/relationships/image" Target="../media/image67.png"/><Relationship Id="rId11" Type="http://schemas.openxmlformats.org/officeDocument/2006/relationships/image" Target="../media/image41.svg"/><Relationship Id="rId5" Type="http://schemas.microsoft.com/office/2007/relationships/hdphoto" Target="../media/hdphoto5.wdp"/><Relationship Id="rId15" Type="http://schemas.openxmlformats.org/officeDocument/2006/relationships/image" Target="../media/image45.svg"/><Relationship Id="rId10" Type="http://schemas.openxmlformats.org/officeDocument/2006/relationships/image" Target="../media/image40.png"/><Relationship Id="rId4" Type="http://schemas.openxmlformats.org/officeDocument/2006/relationships/image" Target="../media/image66.png"/><Relationship Id="rId9" Type="http://schemas.openxmlformats.org/officeDocument/2006/relationships/image" Target="../media/image39.svg"/><Relationship Id="rId14" Type="http://schemas.openxmlformats.org/officeDocument/2006/relationships/image" Target="../media/image44.png"/></Relationships>
</file>

<file path=ppt/slides/_rels/slide27.xml.rels><?xml version="1.0" encoding="UTF-8" standalone="yes"?>
<Relationships xmlns="http://schemas.openxmlformats.org/package/2006/relationships"><Relationship Id="rId8" Type="http://schemas.openxmlformats.org/officeDocument/2006/relationships/image" Target="../media/image38.png"/><Relationship Id="rId13" Type="http://schemas.openxmlformats.org/officeDocument/2006/relationships/image" Target="../media/image43.svg"/><Relationship Id="rId3" Type="http://schemas.microsoft.com/office/2007/relationships/hdphoto" Target="../media/hdphoto4.wdp"/><Relationship Id="rId7" Type="http://schemas.openxmlformats.org/officeDocument/2006/relationships/image" Target="../media/image68.svg"/><Relationship Id="rId12" Type="http://schemas.openxmlformats.org/officeDocument/2006/relationships/image" Target="../media/image42.png"/><Relationship Id="rId17" Type="http://schemas.openxmlformats.org/officeDocument/2006/relationships/image" Target="../media/image47.svg"/><Relationship Id="rId2" Type="http://schemas.openxmlformats.org/officeDocument/2006/relationships/image" Target="../media/image65.png"/><Relationship Id="rId16" Type="http://schemas.openxmlformats.org/officeDocument/2006/relationships/image" Target="../media/image46.png"/><Relationship Id="rId1" Type="http://schemas.openxmlformats.org/officeDocument/2006/relationships/slideLayout" Target="../slideLayouts/slideLayout2.xml"/><Relationship Id="rId6" Type="http://schemas.openxmlformats.org/officeDocument/2006/relationships/image" Target="../media/image67.png"/><Relationship Id="rId11" Type="http://schemas.openxmlformats.org/officeDocument/2006/relationships/image" Target="../media/image41.svg"/><Relationship Id="rId5" Type="http://schemas.microsoft.com/office/2007/relationships/hdphoto" Target="../media/hdphoto5.wdp"/><Relationship Id="rId15" Type="http://schemas.openxmlformats.org/officeDocument/2006/relationships/image" Target="../media/image45.svg"/><Relationship Id="rId10" Type="http://schemas.openxmlformats.org/officeDocument/2006/relationships/image" Target="../media/image40.png"/><Relationship Id="rId4" Type="http://schemas.openxmlformats.org/officeDocument/2006/relationships/image" Target="../media/image66.png"/><Relationship Id="rId9" Type="http://schemas.openxmlformats.org/officeDocument/2006/relationships/image" Target="../media/image39.svg"/><Relationship Id="rId14" Type="http://schemas.openxmlformats.org/officeDocument/2006/relationships/image" Target="../media/image44.png"/></Relationships>
</file>

<file path=ppt/slides/_rels/slide28.xml.rels><?xml version="1.0" encoding="UTF-8" standalone="yes"?>
<Relationships xmlns="http://schemas.openxmlformats.org/package/2006/relationships"><Relationship Id="rId8" Type="http://schemas.openxmlformats.org/officeDocument/2006/relationships/image" Target="../media/image38.png"/><Relationship Id="rId13" Type="http://schemas.openxmlformats.org/officeDocument/2006/relationships/image" Target="../media/image43.svg"/><Relationship Id="rId3" Type="http://schemas.microsoft.com/office/2007/relationships/hdphoto" Target="../media/hdphoto4.wdp"/><Relationship Id="rId7" Type="http://schemas.openxmlformats.org/officeDocument/2006/relationships/image" Target="../media/image68.svg"/><Relationship Id="rId12" Type="http://schemas.openxmlformats.org/officeDocument/2006/relationships/image" Target="../media/image42.png"/><Relationship Id="rId17" Type="http://schemas.openxmlformats.org/officeDocument/2006/relationships/image" Target="../media/image47.svg"/><Relationship Id="rId2" Type="http://schemas.openxmlformats.org/officeDocument/2006/relationships/image" Target="../media/image65.png"/><Relationship Id="rId16" Type="http://schemas.openxmlformats.org/officeDocument/2006/relationships/image" Target="../media/image46.png"/><Relationship Id="rId1" Type="http://schemas.openxmlformats.org/officeDocument/2006/relationships/slideLayout" Target="../slideLayouts/slideLayout2.xml"/><Relationship Id="rId6" Type="http://schemas.openxmlformats.org/officeDocument/2006/relationships/image" Target="../media/image67.png"/><Relationship Id="rId11" Type="http://schemas.openxmlformats.org/officeDocument/2006/relationships/image" Target="../media/image41.svg"/><Relationship Id="rId5" Type="http://schemas.microsoft.com/office/2007/relationships/hdphoto" Target="../media/hdphoto5.wdp"/><Relationship Id="rId15" Type="http://schemas.openxmlformats.org/officeDocument/2006/relationships/image" Target="../media/image45.svg"/><Relationship Id="rId10" Type="http://schemas.openxmlformats.org/officeDocument/2006/relationships/image" Target="../media/image40.png"/><Relationship Id="rId4" Type="http://schemas.openxmlformats.org/officeDocument/2006/relationships/image" Target="../media/image66.png"/><Relationship Id="rId9" Type="http://schemas.openxmlformats.org/officeDocument/2006/relationships/image" Target="../media/image39.svg"/><Relationship Id="rId14" Type="http://schemas.openxmlformats.org/officeDocument/2006/relationships/image" Target="../media/image44.png"/></Relationships>
</file>

<file path=ppt/slides/_rels/slide29.xml.rels><?xml version="1.0" encoding="UTF-8" standalone="yes"?>
<Relationships xmlns="http://schemas.openxmlformats.org/package/2006/relationships"><Relationship Id="rId8" Type="http://schemas.openxmlformats.org/officeDocument/2006/relationships/image" Target="../media/image38.png"/><Relationship Id="rId13" Type="http://schemas.openxmlformats.org/officeDocument/2006/relationships/image" Target="../media/image43.svg"/><Relationship Id="rId3" Type="http://schemas.microsoft.com/office/2007/relationships/hdphoto" Target="../media/hdphoto4.wdp"/><Relationship Id="rId7" Type="http://schemas.openxmlformats.org/officeDocument/2006/relationships/image" Target="../media/image68.svg"/><Relationship Id="rId12" Type="http://schemas.openxmlformats.org/officeDocument/2006/relationships/image" Target="../media/image42.png"/><Relationship Id="rId17" Type="http://schemas.openxmlformats.org/officeDocument/2006/relationships/image" Target="../media/image47.svg"/><Relationship Id="rId2" Type="http://schemas.openxmlformats.org/officeDocument/2006/relationships/image" Target="../media/image65.png"/><Relationship Id="rId16" Type="http://schemas.openxmlformats.org/officeDocument/2006/relationships/image" Target="../media/image46.png"/><Relationship Id="rId1" Type="http://schemas.openxmlformats.org/officeDocument/2006/relationships/slideLayout" Target="../slideLayouts/slideLayout2.xml"/><Relationship Id="rId6" Type="http://schemas.openxmlformats.org/officeDocument/2006/relationships/image" Target="../media/image67.png"/><Relationship Id="rId11" Type="http://schemas.openxmlformats.org/officeDocument/2006/relationships/image" Target="../media/image41.svg"/><Relationship Id="rId5" Type="http://schemas.microsoft.com/office/2007/relationships/hdphoto" Target="../media/hdphoto5.wdp"/><Relationship Id="rId15" Type="http://schemas.openxmlformats.org/officeDocument/2006/relationships/image" Target="../media/image45.svg"/><Relationship Id="rId10" Type="http://schemas.openxmlformats.org/officeDocument/2006/relationships/image" Target="../media/image40.png"/><Relationship Id="rId4" Type="http://schemas.openxmlformats.org/officeDocument/2006/relationships/image" Target="../media/image66.png"/><Relationship Id="rId9" Type="http://schemas.openxmlformats.org/officeDocument/2006/relationships/image" Target="../media/image39.svg"/><Relationship Id="rId14" Type="http://schemas.openxmlformats.org/officeDocument/2006/relationships/image" Target="../media/image44.png"/></Relationships>
</file>

<file path=ppt/slides/_rels/slide30.xml.rels><?xml version="1.0" encoding="UTF-8" standalone="yes"?>
<Relationships xmlns="http://schemas.openxmlformats.org/package/2006/relationships"><Relationship Id="rId8" Type="http://schemas.openxmlformats.org/officeDocument/2006/relationships/image" Target="../media/image38.png"/><Relationship Id="rId13" Type="http://schemas.openxmlformats.org/officeDocument/2006/relationships/image" Target="../media/image43.svg"/><Relationship Id="rId3" Type="http://schemas.microsoft.com/office/2007/relationships/hdphoto" Target="../media/hdphoto4.wdp"/><Relationship Id="rId7" Type="http://schemas.openxmlformats.org/officeDocument/2006/relationships/image" Target="../media/image68.svg"/><Relationship Id="rId12" Type="http://schemas.openxmlformats.org/officeDocument/2006/relationships/image" Target="../media/image42.png"/><Relationship Id="rId17" Type="http://schemas.openxmlformats.org/officeDocument/2006/relationships/image" Target="../media/image47.svg"/><Relationship Id="rId2" Type="http://schemas.openxmlformats.org/officeDocument/2006/relationships/image" Target="../media/image65.png"/><Relationship Id="rId16" Type="http://schemas.openxmlformats.org/officeDocument/2006/relationships/image" Target="../media/image46.png"/><Relationship Id="rId1" Type="http://schemas.openxmlformats.org/officeDocument/2006/relationships/slideLayout" Target="../slideLayouts/slideLayout2.xml"/><Relationship Id="rId6" Type="http://schemas.openxmlformats.org/officeDocument/2006/relationships/image" Target="../media/image67.png"/><Relationship Id="rId11" Type="http://schemas.openxmlformats.org/officeDocument/2006/relationships/image" Target="../media/image41.svg"/><Relationship Id="rId5" Type="http://schemas.microsoft.com/office/2007/relationships/hdphoto" Target="../media/hdphoto5.wdp"/><Relationship Id="rId15" Type="http://schemas.openxmlformats.org/officeDocument/2006/relationships/image" Target="../media/image45.svg"/><Relationship Id="rId10" Type="http://schemas.openxmlformats.org/officeDocument/2006/relationships/image" Target="../media/image40.png"/><Relationship Id="rId4" Type="http://schemas.openxmlformats.org/officeDocument/2006/relationships/image" Target="../media/image66.png"/><Relationship Id="rId9" Type="http://schemas.openxmlformats.org/officeDocument/2006/relationships/image" Target="../media/image39.svg"/><Relationship Id="rId14" Type="http://schemas.openxmlformats.org/officeDocument/2006/relationships/image" Target="../media/image44.png"/></Relationships>
</file>

<file path=ppt/slides/_rels/slide31.xml.rels><?xml version="1.0" encoding="UTF-8" standalone="yes"?>
<Relationships xmlns="http://schemas.openxmlformats.org/package/2006/relationships"><Relationship Id="rId3" Type="http://schemas.openxmlformats.org/officeDocument/2006/relationships/image" Target="../media/image70.svg"/><Relationship Id="rId2" Type="http://schemas.openxmlformats.org/officeDocument/2006/relationships/image" Target="../media/image69.png"/><Relationship Id="rId1" Type="http://schemas.openxmlformats.org/officeDocument/2006/relationships/slideLayout" Target="../slideLayouts/slideLayout7.xml"/><Relationship Id="rId5" Type="http://schemas.openxmlformats.org/officeDocument/2006/relationships/image" Target="../media/image72.svg"/><Relationship Id="rId4" Type="http://schemas.openxmlformats.org/officeDocument/2006/relationships/image" Target="../media/image71.png"/></Relationships>
</file>

<file path=ppt/slides/_rels/slide32.xml.rels><?xml version="1.0" encoding="UTF-8" standalone="yes"?>
<Relationships xmlns="http://schemas.openxmlformats.org/package/2006/relationships"><Relationship Id="rId3" Type="http://schemas.openxmlformats.org/officeDocument/2006/relationships/image" Target="../media/image70.svg"/><Relationship Id="rId2" Type="http://schemas.openxmlformats.org/officeDocument/2006/relationships/image" Target="../media/image69.png"/><Relationship Id="rId1" Type="http://schemas.openxmlformats.org/officeDocument/2006/relationships/slideLayout" Target="../slideLayouts/slideLayout7.xml"/><Relationship Id="rId5" Type="http://schemas.openxmlformats.org/officeDocument/2006/relationships/image" Target="../media/image72.svg"/><Relationship Id="rId4" Type="http://schemas.openxmlformats.org/officeDocument/2006/relationships/image" Target="../media/image71.png"/></Relationships>
</file>

<file path=ppt/slides/_rels/slide33.xml.rels><?xml version="1.0" encoding="UTF-8" standalone="yes"?>
<Relationships xmlns="http://schemas.openxmlformats.org/package/2006/relationships"><Relationship Id="rId8" Type="http://schemas.openxmlformats.org/officeDocument/2006/relationships/image" Target="../media/image71.png"/><Relationship Id="rId13" Type="http://schemas.openxmlformats.org/officeDocument/2006/relationships/image" Target="../media/image80.svg"/><Relationship Id="rId18" Type="http://schemas.openxmlformats.org/officeDocument/2006/relationships/image" Target="../media/image85.png"/><Relationship Id="rId26" Type="http://schemas.openxmlformats.org/officeDocument/2006/relationships/image" Target="../media/image91.png"/><Relationship Id="rId3" Type="http://schemas.openxmlformats.org/officeDocument/2006/relationships/image" Target="../media/image70.svg"/><Relationship Id="rId21" Type="http://schemas.openxmlformats.org/officeDocument/2006/relationships/image" Target="../media/image88.png"/><Relationship Id="rId7" Type="http://schemas.openxmlformats.org/officeDocument/2006/relationships/image" Target="../media/image76.svg"/><Relationship Id="rId12" Type="http://schemas.openxmlformats.org/officeDocument/2006/relationships/image" Target="../media/image79.png"/><Relationship Id="rId17" Type="http://schemas.openxmlformats.org/officeDocument/2006/relationships/image" Target="../media/image84.jpeg"/><Relationship Id="rId25" Type="http://schemas.openxmlformats.org/officeDocument/2006/relationships/image" Target="../media/image90.png"/><Relationship Id="rId2" Type="http://schemas.openxmlformats.org/officeDocument/2006/relationships/image" Target="../media/image69.png"/><Relationship Id="rId16" Type="http://schemas.openxmlformats.org/officeDocument/2006/relationships/image" Target="../media/image83.jpeg"/><Relationship Id="rId20" Type="http://schemas.openxmlformats.org/officeDocument/2006/relationships/image" Target="../media/image87.png"/><Relationship Id="rId1" Type="http://schemas.openxmlformats.org/officeDocument/2006/relationships/slideLayout" Target="../slideLayouts/slideLayout7.xml"/><Relationship Id="rId6" Type="http://schemas.openxmlformats.org/officeDocument/2006/relationships/image" Target="../media/image75.png"/><Relationship Id="rId11" Type="http://schemas.openxmlformats.org/officeDocument/2006/relationships/image" Target="../media/image78.svg"/><Relationship Id="rId24" Type="http://schemas.microsoft.com/office/2007/relationships/hdphoto" Target="../media/hdphoto7.wdp"/><Relationship Id="rId5" Type="http://schemas.openxmlformats.org/officeDocument/2006/relationships/image" Target="../media/image74.svg"/><Relationship Id="rId15" Type="http://schemas.openxmlformats.org/officeDocument/2006/relationships/image" Target="../media/image82.svg"/><Relationship Id="rId23" Type="http://schemas.openxmlformats.org/officeDocument/2006/relationships/image" Target="../media/image89.png"/><Relationship Id="rId28" Type="http://schemas.microsoft.com/office/2007/relationships/hdphoto" Target="../media/hdphoto8.wdp"/><Relationship Id="rId10" Type="http://schemas.openxmlformats.org/officeDocument/2006/relationships/image" Target="../media/image77.png"/><Relationship Id="rId19" Type="http://schemas.openxmlformats.org/officeDocument/2006/relationships/image" Target="../media/image86.svg"/><Relationship Id="rId4" Type="http://schemas.openxmlformats.org/officeDocument/2006/relationships/image" Target="../media/image73.png"/><Relationship Id="rId9" Type="http://schemas.openxmlformats.org/officeDocument/2006/relationships/image" Target="../media/image72.svg"/><Relationship Id="rId14" Type="http://schemas.openxmlformats.org/officeDocument/2006/relationships/image" Target="../media/image81.png"/><Relationship Id="rId22" Type="http://schemas.microsoft.com/office/2007/relationships/hdphoto" Target="../media/hdphoto6.wdp"/><Relationship Id="rId27" Type="http://schemas.openxmlformats.org/officeDocument/2006/relationships/image" Target="../media/image92.png"/></Relationships>
</file>

<file path=ppt/slides/_rels/slide34.xml.rels><?xml version="1.0" encoding="UTF-8" standalone="yes"?>
<Relationships xmlns="http://schemas.openxmlformats.org/package/2006/relationships"><Relationship Id="rId8" Type="http://schemas.openxmlformats.org/officeDocument/2006/relationships/image" Target="../media/image79.png"/><Relationship Id="rId13" Type="http://schemas.openxmlformats.org/officeDocument/2006/relationships/image" Target="../media/image94.svg"/><Relationship Id="rId18" Type="http://schemas.openxmlformats.org/officeDocument/2006/relationships/image" Target="../media/image88.png"/><Relationship Id="rId3" Type="http://schemas.openxmlformats.org/officeDocument/2006/relationships/image" Target="../media/image70.svg"/><Relationship Id="rId21" Type="http://schemas.microsoft.com/office/2007/relationships/hdphoto" Target="../media/hdphoto7.wdp"/><Relationship Id="rId7" Type="http://schemas.openxmlformats.org/officeDocument/2006/relationships/image" Target="../media/image78.svg"/><Relationship Id="rId12" Type="http://schemas.openxmlformats.org/officeDocument/2006/relationships/image" Target="../media/image93.png"/><Relationship Id="rId17" Type="http://schemas.openxmlformats.org/officeDocument/2006/relationships/image" Target="../media/image86.svg"/><Relationship Id="rId2" Type="http://schemas.openxmlformats.org/officeDocument/2006/relationships/image" Target="../media/image69.png"/><Relationship Id="rId16" Type="http://schemas.openxmlformats.org/officeDocument/2006/relationships/image" Target="../media/image85.png"/><Relationship Id="rId20" Type="http://schemas.openxmlformats.org/officeDocument/2006/relationships/image" Target="../media/image89.png"/><Relationship Id="rId1" Type="http://schemas.openxmlformats.org/officeDocument/2006/relationships/slideLayout" Target="../slideLayouts/slideLayout7.xml"/><Relationship Id="rId6" Type="http://schemas.openxmlformats.org/officeDocument/2006/relationships/image" Target="../media/image77.png"/><Relationship Id="rId11" Type="http://schemas.openxmlformats.org/officeDocument/2006/relationships/image" Target="../media/image82.svg"/><Relationship Id="rId24" Type="http://schemas.microsoft.com/office/2007/relationships/hdphoto" Target="../media/hdphoto8.wdp"/><Relationship Id="rId5" Type="http://schemas.openxmlformats.org/officeDocument/2006/relationships/image" Target="../media/image72.svg"/><Relationship Id="rId15" Type="http://schemas.openxmlformats.org/officeDocument/2006/relationships/image" Target="../media/image84.jpeg"/><Relationship Id="rId23" Type="http://schemas.openxmlformats.org/officeDocument/2006/relationships/image" Target="../media/image92.png"/><Relationship Id="rId10" Type="http://schemas.openxmlformats.org/officeDocument/2006/relationships/image" Target="../media/image81.png"/><Relationship Id="rId19" Type="http://schemas.microsoft.com/office/2007/relationships/hdphoto" Target="../media/hdphoto6.wdp"/><Relationship Id="rId4" Type="http://schemas.openxmlformats.org/officeDocument/2006/relationships/image" Target="../media/image71.png"/><Relationship Id="rId9" Type="http://schemas.openxmlformats.org/officeDocument/2006/relationships/image" Target="../media/image80.svg"/><Relationship Id="rId14" Type="http://schemas.openxmlformats.org/officeDocument/2006/relationships/image" Target="../media/image83.jpeg"/><Relationship Id="rId22" Type="http://schemas.openxmlformats.org/officeDocument/2006/relationships/image" Target="../media/image91.png"/></Relationships>
</file>

<file path=ppt/slides/_rels/slide35.xml.rels><?xml version="1.0" encoding="UTF-8" standalone="yes"?>
<Relationships xmlns="http://schemas.openxmlformats.org/package/2006/relationships"><Relationship Id="rId3" Type="http://schemas.openxmlformats.org/officeDocument/2006/relationships/image" Target="../media/image70.svg"/><Relationship Id="rId2" Type="http://schemas.openxmlformats.org/officeDocument/2006/relationships/image" Target="../media/image69.png"/><Relationship Id="rId1" Type="http://schemas.openxmlformats.org/officeDocument/2006/relationships/slideLayout" Target="../slideLayouts/slideLayout7.xml"/><Relationship Id="rId6" Type="http://schemas.openxmlformats.org/officeDocument/2006/relationships/image" Target="../media/image95.png"/><Relationship Id="rId5" Type="http://schemas.openxmlformats.org/officeDocument/2006/relationships/image" Target="../media/image72.svg"/><Relationship Id="rId4" Type="http://schemas.openxmlformats.org/officeDocument/2006/relationships/image" Target="../media/image71.png"/></Relationships>
</file>

<file path=ppt/slides/_rels/slide36.xml.rels><?xml version="1.0" encoding="UTF-8" standalone="yes"?>
<Relationships xmlns="http://schemas.openxmlformats.org/package/2006/relationships"><Relationship Id="rId3" Type="http://schemas.openxmlformats.org/officeDocument/2006/relationships/image" Target="../media/image70.svg"/><Relationship Id="rId2" Type="http://schemas.openxmlformats.org/officeDocument/2006/relationships/image" Target="../media/image69.png"/><Relationship Id="rId1" Type="http://schemas.openxmlformats.org/officeDocument/2006/relationships/slideLayout" Target="../slideLayouts/slideLayout7.xml"/><Relationship Id="rId5" Type="http://schemas.openxmlformats.org/officeDocument/2006/relationships/image" Target="../media/image72.svg"/><Relationship Id="rId4" Type="http://schemas.openxmlformats.org/officeDocument/2006/relationships/image" Target="../media/image71.png"/></Relationships>
</file>

<file path=ppt/slides/_rels/slide37.xml.rels><?xml version="1.0" encoding="UTF-8" standalone="yes"?>
<Relationships xmlns="http://schemas.openxmlformats.org/package/2006/relationships"><Relationship Id="rId8" Type="http://schemas.openxmlformats.org/officeDocument/2006/relationships/image" Target="../media/image98.png"/><Relationship Id="rId13" Type="http://schemas.openxmlformats.org/officeDocument/2006/relationships/image" Target="../media/image103.png"/><Relationship Id="rId3" Type="http://schemas.openxmlformats.org/officeDocument/2006/relationships/image" Target="../media/image70.svg"/><Relationship Id="rId7" Type="http://schemas.openxmlformats.org/officeDocument/2006/relationships/image" Target="../media/image97.png"/><Relationship Id="rId12" Type="http://schemas.openxmlformats.org/officeDocument/2006/relationships/image" Target="../media/image102.png"/><Relationship Id="rId2" Type="http://schemas.openxmlformats.org/officeDocument/2006/relationships/image" Target="../media/image69.png"/><Relationship Id="rId1" Type="http://schemas.openxmlformats.org/officeDocument/2006/relationships/slideLayout" Target="../slideLayouts/slideLayout7.xml"/><Relationship Id="rId6" Type="http://schemas.openxmlformats.org/officeDocument/2006/relationships/image" Target="../media/image96.jpeg"/><Relationship Id="rId11" Type="http://schemas.openxmlformats.org/officeDocument/2006/relationships/image" Target="../media/image101.png"/><Relationship Id="rId5" Type="http://schemas.openxmlformats.org/officeDocument/2006/relationships/image" Target="../media/image72.svg"/><Relationship Id="rId10" Type="http://schemas.openxmlformats.org/officeDocument/2006/relationships/image" Target="../media/image100.png"/><Relationship Id="rId4" Type="http://schemas.openxmlformats.org/officeDocument/2006/relationships/image" Target="../media/image71.png"/><Relationship Id="rId9" Type="http://schemas.openxmlformats.org/officeDocument/2006/relationships/image" Target="../media/image99.png"/><Relationship Id="rId14" Type="http://schemas.openxmlformats.org/officeDocument/2006/relationships/image" Target="../media/image104.png"/></Relationships>
</file>

<file path=ppt/slides/_rels/slide38.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69.png"/><Relationship Id="rId7"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72.svg"/><Relationship Id="rId5" Type="http://schemas.openxmlformats.org/officeDocument/2006/relationships/image" Target="../media/image71.png"/><Relationship Id="rId10" Type="http://schemas.openxmlformats.org/officeDocument/2006/relationships/image" Target="../media/image106.png"/><Relationship Id="rId4" Type="http://schemas.openxmlformats.org/officeDocument/2006/relationships/image" Target="../media/image70.svg"/><Relationship Id="rId9" Type="http://schemas.openxmlformats.org/officeDocument/2006/relationships/image" Target="../media/image105.png"/></Relationships>
</file>

<file path=ppt/slides/_rels/slide39.xml.rels><?xml version="1.0" encoding="UTF-8" standalone="yes"?>
<Relationships xmlns="http://schemas.openxmlformats.org/package/2006/relationships"><Relationship Id="rId8" Type="http://schemas.openxmlformats.org/officeDocument/2006/relationships/image" Target="../media/image107.png"/><Relationship Id="rId3" Type="http://schemas.openxmlformats.org/officeDocument/2006/relationships/image" Target="../media/image70.svg"/><Relationship Id="rId7" Type="http://schemas.openxmlformats.org/officeDocument/2006/relationships/image" Target="../media/image30.svg"/><Relationship Id="rId2" Type="http://schemas.openxmlformats.org/officeDocument/2006/relationships/image" Target="../media/image69.png"/><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72.svg"/><Relationship Id="rId4" Type="http://schemas.openxmlformats.org/officeDocument/2006/relationships/image" Target="../media/image71.png"/><Relationship Id="rId9" Type="http://schemas.openxmlformats.org/officeDocument/2006/relationships/image" Target="../media/image108.png"/></Relationships>
</file>

<file path=ppt/slides/_rels/slide40.xml.rels><?xml version="1.0" encoding="UTF-8" standalone="yes"?>
<Relationships xmlns="http://schemas.openxmlformats.org/package/2006/relationships"><Relationship Id="rId8" Type="http://schemas.openxmlformats.org/officeDocument/2006/relationships/image" Target="../media/image109.png"/><Relationship Id="rId3" Type="http://schemas.openxmlformats.org/officeDocument/2006/relationships/image" Target="../media/image70.svg"/><Relationship Id="rId7" Type="http://schemas.openxmlformats.org/officeDocument/2006/relationships/image" Target="../media/image30.svg"/><Relationship Id="rId2" Type="http://schemas.openxmlformats.org/officeDocument/2006/relationships/image" Target="../media/image69.png"/><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72.svg"/><Relationship Id="rId4" Type="http://schemas.openxmlformats.org/officeDocument/2006/relationships/image" Target="../media/image71.png"/><Relationship Id="rId9" Type="http://schemas.openxmlformats.org/officeDocument/2006/relationships/image" Target="../media/image1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A5C3E6B-E9BA-35A0-FF49-AEC73E5E86ED}"/>
              </a:ext>
            </a:extLst>
          </p:cNvPr>
          <p:cNvPicPr>
            <a:picLocks noChangeAspect="1"/>
          </p:cNvPicPr>
          <p:nvPr/>
        </p:nvPicPr>
        <p:blipFill>
          <a:blip r:embed="rId2"/>
          <a:stretch>
            <a:fillRect/>
          </a:stretch>
        </p:blipFill>
        <p:spPr>
          <a:xfrm>
            <a:off x="304800" y="800100"/>
            <a:ext cx="8409525" cy="8293443"/>
          </a:xfrm>
          <a:prstGeom prst="rect">
            <a:avLst/>
          </a:prstGeom>
        </p:spPr>
      </p:pic>
      <p:sp>
        <p:nvSpPr>
          <p:cNvPr id="7" name="Title 1">
            <a:extLst>
              <a:ext uri="{FF2B5EF4-FFF2-40B4-BE49-F238E27FC236}">
                <a16:creationId xmlns:a16="http://schemas.microsoft.com/office/drawing/2014/main" id="{5DDA5DE2-E7EF-0BF9-C240-6D5781CF5C52}"/>
              </a:ext>
            </a:extLst>
          </p:cNvPr>
          <p:cNvSpPr>
            <a:spLocks noGrp="1"/>
          </p:cNvSpPr>
          <p:nvPr>
            <p:ph type="ctrTitle"/>
          </p:nvPr>
        </p:nvSpPr>
        <p:spPr>
          <a:xfrm>
            <a:off x="9906000" y="1028700"/>
            <a:ext cx="7114125" cy="2286000"/>
          </a:xfrm>
        </p:spPr>
        <p:txBody>
          <a:bodyPr>
            <a:normAutofit fontScale="90000"/>
          </a:bodyPr>
          <a:lstStyle/>
          <a:p>
            <a:r>
              <a:rPr lang="cy-GB" sz="8000" noProof="0" dirty="0">
                <a:latin typeface="Dreaming Outloud Pro" panose="03050502040302030504" pitchFamily="66" charset="0"/>
                <a:cs typeface="Dreaming Outloud Pro" panose="03050502040302030504" pitchFamily="66" charset="0"/>
              </a:rPr>
              <a:t>Fy Ardal - </a:t>
            </a:r>
            <a:br>
              <a:rPr lang="cy-GB" sz="8000" noProof="0" dirty="0">
                <a:latin typeface="Dreaming Outloud Pro" panose="03050502040302030504" pitchFamily="66" charset="0"/>
                <a:cs typeface="Dreaming Outloud Pro" panose="03050502040302030504" pitchFamily="66" charset="0"/>
              </a:rPr>
            </a:br>
            <a:r>
              <a:rPr lang="cy-GB" sz="8000" noProof="0" dirty="0">
                <a:latin typeface="Dreaming Outloud Pro" panose="03050502040302030504" pitchFamily="66" charset="0"/>
                <a:cs typeface="Dreaming Outloud Pro" panose="03050502040302030504" pitchFamily="66" charset="0"/>
              </a:rPr>
              <a:t>Sir Benfro</a:t>
            </a:r>
          </a:p>
        </p:txBody>
      </p:sp>
      <p:sp>
        <p:nvSpPr>
          <p:cNvPr id="8" name="Title 1">
            <a:extLst>
              <a:ext uri="{FF2B5EF4-FFF2-40B4-BE49-F238E27FC236}">
                <a16:creationId xmlns:a16="http://schemas.microsoft.com/office/drawing/2014/main" id="{CF5ADCD3-0A57-C556-04D7-2ED485305E98}"/>
              </a:ext>
            </a:extLst>
          </p:cNvPr>
          <p:cNvSpPr txBox="1">
            <a:spLocks/>
          </p:cNvSpPr>
          <p:nvPr/>
        </p:nvSpPr>
        <p:spPr>
          <a:xfrm>
            <a:off x="10058400" y="4305300"/>
            <a:ext cx="7114125" cy="2286000"/>
          </a:xfrm>
          <a:prstGeom prst="rect">
            <a:avLst/>
          </a:prstGeom>
        </p:spPr>
        <p:txBody>
          <a:bodyPr vert="horz" lIns="91440" tIns="45720" rIns="91440" bIns="45720" rtlCol="0" anchor="ctr">
            <a:normAutofit fontScale="67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y-GB" sz="8000" noProof="0" dirty="0">
                <a:latin typeface="Dreaming Outloud Pro" panose="03050502040302030504" pitchFamily="66" charset="0"/>
                <a:cs typeface="Dreaming Outloud Pro" panose="03050502040302030504" pitchFamily="66" charset="0"/>
              </a:rPr>
              <a:t>Dyma becyn dysgu gyda'r thema 'Sir Benfro' i'r chwe maes.</a:t>
            </a:r>
          </a:p>
        </p:txBody>
      </p:sp>
      <p:sp>
        <p:nvSpPr>
          <p:cNvPr id="9" name="Title 1">
            <a:extLst>
              <a:ext uri="{FF2B5EF4-FFF2-40B4-BE49-F238E27FC236}">
                <a16:creationId xmlns:a16="http://schemas.microsoft.com/office/drawing/2014/main" id="{39450F01-492E-A5EB-47DE-44BA743A8269}"/>
              </a:ext>
            </a:extLst>
          </p:cNvPr>
          <p:cNvSpPr txBox="1">
            <a:spLocks/>
          </p:cNvSpPr>
          <p:nvPr/>
        </p:nvSpPr>
        <p:spPr>
          <a:xfrm>
            <a:off x="10972800" y="8483943"/>
            <a:ext cx="4648200" cy="12192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000" noProof="0" dirty="0">
                <a:latin typeface="Dreaming Outloud Pro" panose="03050502040302030504" pitchFamily="66" charset="0"/>
                <a:cs typeface="Dreaming Outloud Pro" panose="03050502040302030504" pitchFamily="66" charset="0"/>
              </a:rPr>
              <a:t>Gan Liz </a:t>
            </a:r>
            <a:r>
              <a:rPr lang="en-GB" sz="3000" noProof="0" dirty="0" err="1">
                <a:latin typeface="Dreaming Outloud Pro" panose="03050502040302030504" pitchFamily="66" charset="0"/>
                <a:cs typeface="Dreaming Outloud Pro" panose="03050502040302030504" pitchFamily="66" charset="0"/>
              </a:rPr>
              <a:t>Köther</a:t>
            </a:r>
            <a:endParaRPr lang="en-GB" sz="3000" noProof="0" dirty="0">
              <a:latin typeface="Dreaming Outloud Pro" panose="03050502040302030504" pitchFamily="66" charset="0"/>
              <a:cs typeface="Dreaming Outloud Pro" panose="03050502040302030504" pitchFamily="66" charset="0"/>
            </a:endParaRPr>
          </a:p>
          <a:p>
            <a:r>
              <a:rPr lang="en-GB" sz="3000" dirty="0">
                <a:latin typeface="Dreaming Outloud Pro" panose="03050502040302030504" pitchFamily="66" charset="0"/>
                <a:cs typeface="Dreaming Outloud Pro" panose="03050502040302030504" pitchFamily="66" charset="0"/>
              </a:rPr>
              <a:t>Word count:4217</a:t>
            </a:r>
            <a:endParaRPr lang="cy-GB" sz="3000" noProof="0" dirty="0">
              <a:latin typeface="Dreaming Outloud Pro" panose="03050502040302030504" pitchFamily="66" charset="0"/>
              <a:cs typeface="Dreaming Outloud Pro" panose="03050502040302030504" pitchFamily="66" charset="0"/>
            </a:endParaRPr>
          </a:p>
        </p:txBody>
      </p:sp>
    </p:spTree>
    <p:extLst>
      <p:ext uri="{BB962C8B-B14F-4D97-AF65-F5344CB8AC3E}">
        <p14:creationId xmlns:p14="http://schemas.microsoft.com/office/powerpoint/2010/main" val="2047984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57A3D9FA-63CE-E357-A6C3-D64647EB33E7}"/>
              </a:ext>
            </a:extLst>
          </p:cNvPr>
          <p:cNvGraphicFramePr>
            <a:graphicFrameLocks noGrp="1"/>
          </p:cNvGraphicFramePr>
          <p:nvPr>
            <p:extLst>
              <p:ext uri="{D42A27DB-BD31-4B8C-83A1-F6EECF244321}">
                <p14:modId xmlns:p14="http://schemas.microsoft.com/office/powerpoint/2010/main" val="2647438363"/>
              </p:ext>
            </p:extLst>
          </p:nvPr>
        </p:nvGraphicFramePr>
        <p:xfrm>
          <a:off x="876302" y="624847"/>
          <a:ext cx="16535403" cy="9016157"/>
        </p:xfrm>
        <a:graphic>
          <a:graphicData uri="http://schemas.openxmlformats.org/drawingml/2006/table">
            <a:tbl>
              <a:tblPr firstRow="1" bandRow="1">
                <a:effectLst/>
                <a:tableStyleId>{5C22544A-7EE6-4342-B048-85BDC9FD1C3A}</a:tableStyleId>
              </a:tblPr>
              <a:tblGrid>
                <a:gridCol w="5511801">
                  <a:extLst>
                    <a:ext uri="{9D8B030D-6E8A-4147-A177-3AD203B41FA5}">
                      <a16:colId xmlns:a16="http://schemas.microsoft.com/office/drawing/2014/main" val="2835494935"/>
                    </a:ext>
                  </a:extLst>
                </a:gridCol>
                <a:gridCol w="5511801">
                  <a:extLst>
                    <a:ext uri="{9D8B030D-6E8A-4147-A177-3AD203B41FA5}">
                      <a16:colId xmlns:a16="http://schemas.microsoft.com/office/drawing/2014/main" val="1774795748"/>
                    </a:ext>
                  </a:extLst>
                </a:gridCol>
                <a:gridCol w="5511801">
                  <a:extLst>
                    <a:ext uri="{9D8B030D-6E8A-4147-A177-3AD203B41FA5}">
                      <a16:colId xmlns:a16="http://schemas.microsoft.com/office/drawing/2014/main" val="636560323"/>
                    </a:ext>
                  </a:extLst>
                </a:gridCol>
              </a:tblGrid>
              <a:tr h="4215557">
                <a:tc>
                  <a:txBody>
                    <a:bodyPr/>
                    <a:lstStyle/>
                    <a:p>
                      <a:pPr lvl="0"/>
                      <a:r>
                        <a:rPr lang="cy-GB" sz="1800" b="1" u="sng" kern="1200" noProof="0" dirty="0">
                          <a:solidFill>
                            <a:schemeClr val="tx1"/>
                          </a:solidFill>
                          <a:latin typeface="Dreaming Outloud Pro" pitchFamily="66"/>
                          <a:cs typeface="Dreaming Outloud Pro" pitchFamily="66"/>
                        </a:rPr>
                        <a:t>Y Celfyddydau Mynegiannol</a:t>
                      </a:r>
                    </a:p>
                    <a:p>
                      <a:pPr lvl="0"/>
                      <a:r>
                        <a:rPr lang="cy-GB" sz="1800" b="1" u="none" kern="1200" noProof="0" dirty="0">
                          <a:solidFill>
                            <a:schemeClr val="tx1"/>
                          </a:solidFill>
                          <a:latin typeface="Dreaming Outloud Pro" pitchFamily="66"/>
                          <a:cs typeface="Dreaming Outloud Pro" pitchFamily="66"/>
                        </a:rPr>
                        <a:t>Thema: Fy Ardal – Celf Sir Benfro</a:t>
                      </a:r>
                    </a:p>
                    <a:p>
                      <a:pPr lvl="0"/>
                      <a:r>
                        <a:rPr lang="cy-GB" sz="1800" b="1" u="none" kern="1200" noProof="0" dirty="0">
                          <a:solidFill>
                            <a:schemeClr val="tx1"/>
                          </a:solidFill>
                          <a:latin typeface="Dreaming Outloud Pro" pitchFamily="66"/>
                          <a:cs typeface="Dreaming Outloud Pro" pitchFamily="66"/>
                        </a:rPr>
                        <a:t>Ffocws iaith: Mynegi barn o gelf Sir Benfro </a:t>
                      </a:r>
                    </a:p>
                    <a:p>
                      <a:pPr lvl="0"/>
                      <a:r>
                        <a:rPr lang="cy-GB" sz="1800" b="1" u="none" kern="1200" noProof="0" dirty="0">
                          <a:solidFill>
                            <a:schemeClr val="tx1"/>
                          </a:solidFill>
                          <a:latin typeface="Dreaming Outloud Pro" pitchFamily="66"/>
                          <a:cs typeface="Dreaming Outloud Pro" pitchFamily="66"/>
                        </a:rPr>
                        <a:t>Patrwm / Patrymau:</a:t>
                      </a:r>
                    </a:p>
                    <a:p>
                      <a:pPr lvl="0"/>
                      <a:r>
                        <a:rPr lang="cy-GB" sz="1800" b="1" u="none" kern="1200" noProof="0" dirty="0">
                          <a:solidFill>
                            <a:schemeClr val="tx1"/>
                          </a:solidFill>
                          <a:latin typeface="Dreaming Outloud Pro" pitchFamily="66"/>
                          <a:cs typeface="Dreaming Outloud Pro" pitchFamily="66"/>
                        </a:rPr>
                        <a:t>Beth rwyt ti’n feddwl o’r llun?</a:t>
                      </a:r>
                    </a:p>
                    <a:p>
                      <a:pPr lvl="0"/>
                      <a:r>
                        <a:rPr lang="cy-GB" sz="1800" b="1" u="none" kern="1200" noProof="0" dirty="0">
                          <a:solidFill>
                            <a:schemeClr val="tx1"/>
                          </a:solidFill>
                          <a:latin typeface="Dreaming Outloud Pro" pitchFamily="66"/>
                          <a:cs typeface="Dreaming Outloud Pro" pitchFamily="66"/>
                        </a:rPr>
                        <a:t>Rydw i’n meddwl bod y llun yn ... achos.....</a:t>
                      </a:r>
                    </a:p>
                    <a:p>
                      <a:pPr lvl="0"/>
                      <a:r>
                        <a:rPr lang="cy-GB" sz="1800" b="1" u="none" kern="1200" noProof="0" dirty="0">
                          <a:solidFill>
                            <a:schemeClr val="tx1"/>
                          </a:solidFill>
                          <a:latin typeface="Dreaming Outloud Pro" pitchFamily="66"/>
                          <a:cs typeface="Dreaming Outloud Pro" pitchFamily="66"/>
                        </a:rPr>
                        <a:t>Geirfa:</a:t>
                      </a:r>
                    </a:p>
                    <a:p>
                      <a:pPr lvl="0"/>
                      <a:r>
                        <a:rPr lang="cy-GB" sz="1800" b="1" u="none" kern="1200" noProof="0" dirty="0">
                          <a:solidFill>
                            <a:schemeClr val="tx1"/>
                          </a:solidFill>
                          <a:latin typeface="Dreaming Outloud Pro" pitchFamily="66"/>
                          <a:cs typeface="Dreaming Outloud Pro" pitchFamily="66"/>
                        </a:rPr>
                        <a:t>Diddorol, effeithiol, drawiadol, gwych, lliwgar, tywyll.</a:t>
                      </a:r>
                    </a:p>
                    <a:p>
                      <a:pPr lvl="0"/>
                      <a:r>
                        <a:rPr lang="cy-GB" sz="1800" b="1" u="none" kern="1200" noProof="0" dirty="0">
                          <a:solidFill>
                            <a:schemeClr val="tx1"/>
                          </a:solidFill>
                          <a:latin typeface="Dreaming Outloud Pro" pitchFamily="66"/>
                          <a:cs typeface="Dreaming Outloud Pro" pitchFamily="66"/>
                        </a:rPr>
                        <a:t>Gweithgareddau:</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kern="1200" noProof="0" dirty="0">
                          <a:solidFill>
                            <a:schemeClr val="tx1"/>
                          </a:solidFill>
                          <a:latin typeface="Dreaming Outloud Pro" pitchFamily="66"/>
                          <a:cs typeface="Dreaming Outloud Pro" pitchFamily="66"/>
                        </a:rPr>
                        <a:t>Cardiau Fflach (Gwrando a Siarad)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kern="1200" noProof="0" dirty="0">
                          <a:solidFill>
                            <a:schemeClr val="tx1"/>
                          </a:solidFill>
                          <a:latin typeface="Dreaming Outloud Pro" pitchFamily="66"/>
                          <a:cs typeface="Dreaming Outloud Pro" pitchFamily="66"/>
                        </a:rPr>
                        <a:t>Bingo gyda geirfa</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kern="1200" noProof="0" dirty="0">
                          <a:solidFill>
                            <a:schemeClr val="tx1"/>
                          </a:solidFill>
                          <a:latin typeface="Dreaming Outloud Pro" pitchFamily="66"/>
                          <a:cs typeface="Dreaming Outloud Pro" pitchFamily="66"/>
                        </a:rPr>
                        <a:t>Disgrifio’r llun. (Siarad)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kern="1200" noProof="0" dirty="0">
                          <a:solidFill>
                            <a:schemeClr val="tx1"/>
                          </a:solidFill>
                          <a:latin typeface="Dreaming Outloud Pro" pitchFamily="66"/>
                          <a:cs typeface="Dreaming Outloud Pro" pitchFamily="66"/>
                        </a:rPr>
                        <a:t>Cyfieithu mosaig (Cyfieithu a darllen)</a:t>
                      </a:r>
                    </a:p>
                  </a:txBody>
                  <a:tcPr marL="137160" marR="137160" marT="68580" marB="68580">
                    <a:solidFill>
                      <a:schemeClr val="accent2">
                        <a:lumMod val="60000"/>
                        <a:lumOff val="40000"/>
                      </a:schemeClr>
                    </a:solidFill>
                  </a:tcPr>
                </a:tc>
                <a:tc>
                  <a:txBody>
                    <a:bodyPr/>
                    <a:lstStyle/>
                    <a:p>
                      <a:pPr lvl="0"/>
                      <a:r>
                        <a:rPr lang="cy-GB" sz="1800" b="1" u="sng" kern="1200" noProof="0" dirty="0">
                          <a:solidFill>
                            <a:schemeClr val="tx1"/>
                          </a:solidFill>
                          <a:latin typeface="Dreaming Outloud Pro" pitchFamily="66"/>
                          <a:cs typeface="Dreaming Outloud Pro" pitchFamily="66"/>
                        </a:rPr>
                        <a:t>Iechyd a Lles</a:t>
                      </a:r>
                    </a:p>
                    <a:p>
                      <a:pPr marL="0" lvl="0" indent="0">
                        <a:buFont typeface="+mj-lt"/>
                        <a:buNone/>
                      </a:pPr>
                      <a:r>
                        <a:rPr lang="cy-GB" sz="1800" b="1" u="none" kern="1200" noProof="0" dirty="0">
                          <a:solidFill>
                            <a:schemeClr val="tx1"/>
                          </a:solidFill>
                          <a:latin typeface="Dreaming Outloud Pro" pitchFamily="66"/>
                          <a:cs typeface="Dreaming Outloud Pro" pitchFamily="66"/>
                        </a:rPr>
                        <a:t>Thema: Fy Ardal - Ysbyty Cyffredinol </a:t>
                      </a:r>
                      <a:r>
                        <a:rPr lang="cy-GB" sz="1800" b="1" u="none" kern="1200" noProof="0" dirty="0" err="1">
                          <a:solidFill>
                            <a:schemeClr val="tx1"/>
                          </a:solidFill>
                          <a:latin typeface="Dreaming Outloud Pro" pitchFamily="66"/>
                          <a:cs typeface="Dreaming Outloud Pro" pitchFamily="66"/>
                        </a:rPr>
                        <a:t>Llwynhelyg</a:t>
                      </a:r>
                      <a:endParaRPr lang="cy-GB" sz="1800" b="1" u="none" kern="1200" noProof="0" dirty="0">
                        <a:solidFill>
                          <a:schemeClr val="tx1"/>
                        </a:solidFill>
                        <a:latin typeface="Dreaming Outloud Pro" pitchFamily="66"/>
                        <a:cs typeface="Dreaming Outloud Pro" pitchFamily="66"/>
                      </a:endParaRPr>
                    </a:p>
                    <a:p>
                      <a:pPr marL="0" lvl="0" indent="0">
                        <a:buFont typeface="+mj-lt"/>
                        <a:buNone/>
                      </a:pPr>
                      <a:r>
                        <a:rPr lang="cy-GB" sz="1800" b="1" u="none" kern="1200" noProof="0" dirty="0">
                          <a:solidFill>
                            <a:schemeClr val="tx1"/>
                          </a:solidFill>
                          <a:latin typeface="Dreaming Outloud Pro" pitchFamily="66"/>
                          <a:cs typeface="Dreaming Outloud Pro" pitchFamily="66"/>
                        </a:rPr>
                        <a:t>Ffocws iaith: I ddysgu pryd i ddefnyddio arna i neu gyda fi.</a:t>
                      </a:r>
                    </a:p>
                    <a:p>
                      <a:pPr marL="0" lvl="0" indent="0">
                        <a:buFont typeface="+mj-lt"/>
                        <a:buNone/>
                      </a:pPr>
                      <a:r>
                        <a:rPr lang="cy-GB" sz="1800" b="1" u="none" kern="1200" noProof="0" dirty="0">
                          <a:solidFill>
                            <a:schemeClr val="tx1"/>
                          </a:solidFill>
                          <a:latin typeface="Dreaming Outloud Pro" pitchFamily="66"/>
                          <a:cs typeface="Dreaming Outloud Pro" pitchFamily="66"/>
                        </a:rPr>
                        <a:t>Patrwm / Patrymau: Beth sy'n bod arnat ti? Mae ...arna i. Mae ... gyda fi. </a:t>
                      </a:r>
                    </a:p>
                    <a:p>
                      <a:pPr marL="0" lvl="0" indent="0">
                        <a:buFont typeface="+mj-lt"/>
                        <a:buNone/>
                      </a:pPr>
                      <a:r>
                        <a:rPr lang="cy-GB" sz="1800" b="1" u="none" kern="1200" noProof="0" dirty="0">
                          <a:solidFill>
                            <a:schemeClr val="tx1"/>
                          </a:solidFill>
                          <a:latin typeface="Dreaming Outloud Pro" pitchFamily="66"/>
                          <a:cs typeface="Dreaming Outloud Pro" pitchFamily="66"/>
                        </a:rPr>
                        <a:t>Geirfa: pen/cefn/bola tost, annwyd, brech yr ieir, ffliw, y ddannoedd, yr ig. </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cy-GB" sz="1800" b="1" u="none" kern="1200" noProof="0" dirty="0">
                          <a:solidFill>
                            <a:schemeClr val="tx1"/>
                          </a:solidFill>
                          <a:latin typeface="Dreaming Outloud Pro" pitchFamily="66"/>
                          <a:cs typeface="Dreaming Outloud Pro" pitchFamily="66"/>
                        </a:rPr>
                        <a:t>Gweithgareddau:</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kern="1200" noProof="0" dirty="0">
                          <a:solidFill>
                            <a:schemeClr val="tx1"/>
                          </a:solidFill>
                          <a:latin typeface="Dreaming Outloud Pro" pitchFamily="66"/>
                          <a:cs typeface="Dreaming Outloud Pro" pitchFamily="66"/>
                        </a:rPr>
                        <a:t>Cardiau Fflach (Gwrando a Siarad)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kern="1200" noProof="0" dirty="0">
                          <a:solidFill>
                            <a:schemeClr val="tx1"/>
                          </a:solidFill>
                          <a:latin typeface="Dreaming Outloud Pro" pitchFamily="66"/>
                          <a:cs typeface="Dreaming Outloud Pro" pitchFamily="66"/>
                        </a:rPr>
                        <a:t>Bingo gyda salwch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kern="1200" noProof="0" dirty="0">
                          <a:solidFill>
                            <a:schemeClr val="tx1"/>
                          </a:solidFill>
                          <a:latin typeface="Dreaming Outloud Pro" pitchFamily="66"/>
                          <a:cs typeface="Dreaming Outloud Pro" pitchFamily="66"/>
                        </a:rPr>
                        <a:t>Cadlongau (Siarad)</a:t>
                      </a:r>
                    </a:p>
                    <a:p>
                      <a:pPr marL="285750" lvl="0" indent="-285750">
                        <a:buFont typeface="Arial" panose="020B0604020202020204" pitchFamily="34" charset="0"/>
                        <a:buChar char="•"/>
                      </a:pPr>
                      <a:r>
                        <a:rPr lang="cy-GB" sz="1800" b="1" u="none" kern="1200" noProof="0" dirty="0">
                          <a:solidFill>
                            <a:schemeClr val="tx1"/>
                          </a:solidFill>
                          <a:latin typeface="Dreaming Outloud Pro" pitchFamily="66"/>
                          <a:cs typeface="Dreaming Outloud Pro" pitchFamily="66"/>
                        </a:rPr>
                        <a:t> Darllen y llun. (Darllen)</a:t>
                      </a:r>
                    </a:p>
                    <a:p>
                      <a:pPr marL="285750" lvl="0" indent="-285750">
                        <a:buFont typeface="Arial" panose="020B0604020202020204" pitchFamily="34" charset="0"/>
                        <a:buChar char="•"/>
                      </a:pPr>
                      <a:r>
                        <a:rPr lang="cy-GB" sz="1800" b="1" u="none" kern="1200" noProof="0" dirty="0">
                          <a:solidFill>
                            <a:schemeClr val="tx1"/>
                          </a:solidFill>
                          <a:latin typeface="Dreaming Outloud Pro" pitchFamily="66"/>
                          <a:cs typeface="Dreaming Outloud Pro" pitchFamily="66"/>
                        </a:rPr>
                        <a:t>Cawl brawddegau (Ysgrifennu)</a:t>
                      </a:r>
                      <a:endParaRPr lang="cy-GB" sz="1800" b="1" u="none" noProof="0" dirty="0">
                        <a:solidFill>
                          <a:schemeClr val="tx1"/>
                        </a:solidFill>
                        <a:latin typeface="Dreaming Outloud Pro" pitchFamily="66"/>
                        <a:cs typeface="Dreaming Outloud Pro" pitchFamily="66"/>
                      </a:endParaRPr>
                    </a:p>
                  </a:txBody>
                  <a:tcPr marL="137160" marR="137160" marT="68580" marB="68580">
                    <a:solidFill>
                      <a:schemeClr val="accent5">
                        <a:lumMod val="40000"/>
                        <a:lumOff val="60000"/>
                      </a:schemeClr>
                    </a:solidFill>
                  </a:tcPr>
                </a:tc>
                <a:tc>
                  <a:txBody>
                    <a:bodyPr/>
                    <a:lstStyle/>
                    <a:p>
                      <a:pPr lvl="0"/>
                      <a:r>
                        <a:rPr lang="cy-GB" sz="1800" b="1" u="sng" kern="1200" noProof="0" dirty="0">
                          <a:solidFill>
                            <a:schemeClr val="tx1"/>
                          </a:solidFill>
                          <a:latin typeface="Dreaming Outloud Pro" pitchFamily="66"/>
                          <a:cs typeface="Dreaming Outloud Pro" pitchFamily="66"/>
                        </a:rPr>
                        <a:t>Y Dyniaethau</a:t>
                      </a:r>
                    </a:p>
                    <a:p>
                      <a:pPr marL="0" lvl="0" indent="0">
                        <a:buFont typeface="+mj-lt"/>
                        <a:buNone/>
                      </a:pPr>
                      <a:r>
                        <a:rPr lang="cy-GB" sz="1800" b="1" u="none" kern="1200" noProof="0" dirty="0">
                          <a:solidFill>
                            <a:schemeClr val="tx1"/>
                          </a:solidFill>
                          <a:latin typeface="Dreaming Outloud Pro" pitchFamily="66"/>
                          <a:cs typeface="Dreaming Outloud Pro" pitchFamily="66"/>
                        </a:rPr>
                        <a:t>Thema: Fy Ardal - Atyniadau yn Sir Benfro</a:t>
                      </a:r>
                    </a:p>
                    <a:p>
                      <a:pPr lvl="0"/>
                      <a:r>
                        <a:rPr lang="cy-GB" sz="1800" b="1" u="none" kern="1200" noProof="0" dirty="0">
                          <a:solidFill>
                            <a:schemeClr val="tx1"/>
                          </a:solidFill>
                          <a:latin typeface="Dreaming Outloud Pro" pitchFamily="66"/>
                          <a:cs typeface="Dreaming Outloud Pro" pitchFamily="66"/>
                        </a:rPr>
                        <a:t>Ffocws iaith: I ddweud am lleoedd/anifail/pethau hoffwn i fynd/gweld.</a:t>
                      </a:r>
                    </a:p>
                    <a:p>
                      <a:pPr lvl="0"/>
                      <a:r>
                        <a:rPr lang="cy-GB" sz="1800" b="1" u="none" kern="1200" noProof="0" dirty="0">
                          <a:solidFill>
                            <a:schemeClr val="tx1"/>
                          </a:solidFill>
                          <a:latin typeface="Dreaming Outloud Pro" pitchFamily="66"/>
                          <a:cs typeface="Dreaming Outloud Pro" pitchFamily="66"/>
                        </a:rPr>
                        <a:t>Patrwm / Patrymau: Hoffwn i fynd, hoffwn i weld </a:t>
                      </a:r>
                    </a:p>
                    <a:p>
                      <a:pPr rtl="0"/>
                      <a:r>
                        <a:rPr lang="cy-GB" sz="1800" b="1" u="none" kern="1200" noProof="0" dirty="0">
                          <a:solidFill>
                            <a:schemeClr val="tx1"/>
                          </a:solidFill>
                          <a:latin typeface="Dreaming Outloud Pro" pitchFamily="66"/>
                          <a:cs typeface="Dreaming Outloud Pro" pitchFamily="66"/>
                        </a:rPr>
                        <a:t>Geirfa: </a:t>
                      </a:r>
                      <a:r>
                        <a:rPr lang="cy-GB" sz="1800" b="0" i="0" kern="1200" noProof="0" dirty="0">
                          <a:solidFill>
                            <a:schemeClr val="tx1"/>
                          </a:solidFill>
                          <a:effectLst/>
                          <a:latin typeface="Dreaming Outloud Pro" panose="03050502040302030504" pitchFamily="66" charset="0"/>
                          <a:ea typeface="+mn-ea"/>
                          <a:cs typeface="Dreaming Outloud Pro" panose="03050502040302030504" pitchFamily="66" charset="0"/>
                        </a:rPr>
                        <a:t>Eglwys Gadeiriol Tyddewi, Llwybr Arfordir Sir Benfro, Bae </a:t>
                      </a:r>
                      <a:r>
                        <a:rPr lang="cy-GB" sz="1800" b="0" i="0" kern="1200" noProof="0" dirty="0" err="1">
                          <a:solidFill>
                            <a:schemeClr val="tx1"/>
                          </a:solidFill>
                          <a:effectLst/>
                          <a:latin typeface="Dreaming Outloud Pro" panose="03050502040302030504" pitchFamily="66" charset="0"/>
                          <a:ea typeface="+mn-ea"/>
                          <a:cs typeface="Dreaming Outloud Pro" panose="03050502040302030504" pitchFamily="66" charset="0"/>
                        </a:rPr>
                        <a:t>Barafundle</a:t>
                      </a:r>
                      <a:r>
                        <a:rPr lang="cy-GB" sz="1800" b="0" i="0" kern="1200" noProof="0" dirty="0">
                          <a:solidFill>
                            <a:schemeClr val="tx1"/>
                          </a:solidFill>
                          <a:effectLst/>
                          <a:latin typeface="Dreaming Outloud Pro" panose="03050502040302030504" pitchFamily="66" charset="0"/>
                          <a:ea typeface="+mn-ea"/>
                          <a:cs typeface="Dreaming Outloud Pro" panose="03050502040302030504" pitchFamily="66" charset="0"/>
                        </a:rPr>
                        <a:t>, Castell Penfro, Ynys </a:t>
                      </a:r>
                      <a:r>
                        <a:rPr lang="cy-GB" sz="1800" b="0" i="0" kern="1200" noProof="0" dirty="0" err="1">
                          <a:solidFill>
                            <a:schemeClr val="tx1"/>
                          </a:solidFill>
                          <a:effectLst/>
                          <a:latin typeface="Dreaming Outloud Pro" panose="03050502040302030504" pitchFamily="66" charset="0"/>
                          <a:ea typeface="+mn-ea"/>
                          <a:cs typeface="Dreaming Outloud Pro" panose="03050502040302030504" pitchFamily="66" charset="0"/>
                        </a:rPr>
                        <a:t>Sgomer</a:t>
                      </a:r>
                      <a:r>
                        <a:rPr lang="cy-GB" sz="1800" b="0" i="0" kern="1200" noProof="0" dirty="0">
                          <a:solidFill>
                            <a:schemeClr val="tx1"/>
                          </a:solidFill>
                          <a:effectLst/>
                          <a:latin typeface="Dreaming Outloud Pro" panose="03050502040302030504" pitchFamily="66" charset="0"/>
                          <a:ea typeface="+mn-ea"/>
                          <a:cs typeface="Dreaming Outloud Pro" panose="03050502040302030504" pitchFamily="66" charset="0"/>
                        </a:rPr>
                        <a:t> – Pâl, Canolfan Hamdden, Fferm foli, cerdded, syrffio, nofio, </a:t>
                      </a:r>
                      <a:endParaRPr lang="cy-GB" sz="1800" b="1" u="none" kern="1200" noProof="0" dirty="0">
                        <a:solidFill>
                          <a:schemeClr val="tx1"/>
                        </a:solidFill>
                        <a:latin typeface="Dreaming Outloud Pro" pitchFamily="66"/>
                        <a:cs typeface="Dreaming Outloud Pro" pitchFamily="66"/>
                      </a:endParaRPr>
                    </a:p>
                    <a:p>
                      <a:pPr lvl="0"/>
                      <a:r>
                        <a:rPr lang="cy-GB" sz="1800" b="1" u="none" kern="1200" noProof="0" dirty="0">
                          <a:solidFill>
                            <a:schemeClr val="tx1"/>
                          </a:solidFill>
                          <a:latin typeface="Dreaming Outloud Pro" pitchFamily="66"/>
                          <a:cs typeface="Dreaming Outloud Pro" pitchFamily="66"/>
                        </a:rPr>
                        <a:t>Gweithgareddau:</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kern="1200" noProof="0" dirty="0">
                          <a:solidFill>
                            <a:schemeClr val="tx1"/>
                          </a:solidFill>
                          <a:latin typeface="Dreaming Outloud Pro" pitchFamily="66"/>
                          <a:cs typeface="Dreaming Outloud Pro" pitchFamily="66"/>
                        </a:rPr>
                        <a:t>Cardiau Fflach (Gwrando a Siarad)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kern="1200" noProof="0" dirty="0" err="1">
                          <a:solidFill>
                            <a:schemeClr val="tx1"/>
                          </a:solidFill>
                          <a:latin typeface="Dreaming Outloud Pro" pitchFamily="66"/>
                          <a:cs typeface="Dreaming Outloud Pro" pitchFamily="66"/>
                        </a:rPr>
                        <a:t>Trapddor</a:t>
                      </a:r>
                      <a:r>
                        <a:rPr lang="cy-GB" sz="1800" b="1" u="none" kern="1200" noProof="0" dirty="0">
                          <a:solidFill>
                            <a:schemeClr val="tx1"/>
                          </a:solidFill>
                          <a:latin typeface="Dreaming Outloud Pro" pitchFamily="66"/>
                          <a:cs typeface="Dreaming Outloud Pro" pitchFamily="66"/>
                        </a:rPr>
                        <a:t> (Siarad a Darllen)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kern="1200" noProof="0" dirty="0">
                          <a:solidFill>
                            <a:schemeClr val="tx1"/>
                          </a:solidFill>
                          <a:latin typeface="Dreaming Outloud Pro" pitchFamily="66"/>
                          <a:cs typeface="Dreaming Outloud Pro" pitchFamily="66"/>
                        </a:rPr>
                        <a:t>Cawl brawddegau (Ysgrifennu)</a:t>
                      </a:r>
                      <a:endParaRPr lang="cy-GB" sz="1800" b="1" u="none" noProof="0" dirty="0">
                        <a:solidFill>
                          <a:schemeClr val="tx1"/>
                        </a:solidFill>
                        <a:latin typeface="Dreaming Outloud Pro" pitchFamily="66"/>
                        <a:cs typeface="Dreaming Outloud Pro" pitchFamily="66"/>
                      </a:endParaRPr>
                    </a:p>
                    <a:p>
                      <a:pPr lvl="0"/>
                      <a:endParaRPr lang="cy-GB" sz="1800" b="1" u="none" noProof="0" dirty="0">
                        <a:solidFill>
                          <a:schemeClr val="tx1"/>
                        </a:solidFill>
                        <a:highlight>
                          <a:srgbClr val="FFFF00"/>
                        </a:highlight>
                        <a:latin typeface="Dreaming Outloud Pro" pitchFamily="66"/>
                        <a:ea typeface="MS Mincho" pitchFamily="49"/>
                        <a:cs typeface="Dreaming Outloud Pro" pitchFamily="66"/>
                      </a:endParaRPr>
                    </a:p>
                    <a:p>
                      <a:pPr lvl="0"/>
                      <a:endParaRPr lang="cy-GB" sz="1800" b="1" u="none" noProof="0" dirty="0">
                        <a:solidFill>
                          <a:schemeClr val="tx1"/>
                        </a:solidFill>
                        <a:highlight>
                          <a:srgbClr val="FFFF00"/>
                        </a:highlight>
                        <a:latin typeface="Dreaming Outloud Pro" pitchFamily="66"/>
                        <a:ea typeface="MS Mincho" pitchFamily="49"/>
                        <a:cs typeface="Dreaming Outloud Pro" pitchFamily="66"/>
                      </a:endParaRPr>
                    </a:p>
                  </a:txBody>
                  <a:tcPr marL="102870" marR="102870" marT="0" marB="0">
                    <a:solidFill>
                      <a:srgbClr val="FF6969"/>
                    </a:solidFill>
                  </a:tcPr>
                </a:tc>
                <a:extLst>
                  <a:ext uri="{0D108BD9-81ED-4DB2-BD59-A6C34878D82A}">
                    <a16:rowId xmlns:a16="http://schemas.microsoft.com/office/drawing/2014/main" val="760811030"/>
                  </a:ext>
                </a:extLst>
              </a:tr>
              <a:tr h="4496241">
                <a:tc>
                  <a:txBody>
                    <a:bodyPr/>
                    <a:lstStyle/>
                    <a:p>
                      <a:pPr lvl="0"/>
                      <a:r>
                        <a:rPr lang="cy-GB" sz="1800" b="1" u="sng" kern="1200" noProof="0" dirty="0">
                          <a:solidFill>
                            <a:schemeClr val="tx1"/>
                          </a:solidFill>
                          <a:latin typeface="Dreaming Outloud Pro" pitchFamily="66"/>
                          <a:cs typeface="Dreaming Outloud Pro" pitchFamily="66"/>
                        </a:rPr>
                        <a:t>Ieithoedd, Llythrennedd a Chyfathrebu </a:t>
                      </a:r>
                    </a:p>
                    <a:p>
                      <a:pPr lvl="0"/>
                      <a:r>
                        <a:rPr lang="cy-GB" sz="1800" b="1" u="none" kern="1200" noProof="0" dirty="0">
                          <a:solidFill>
                            <a:schemeClr val="tx1"/>
                          </a:solidFill>
                          <a:latin typeface="Dreaming Outloud Pro" pitchFamily="66"/>
                          <a:cs typeface="Dreaming Outloud Pro" pitchFamily="66"/>
                        </a:rPr>
                        <a:t>Thema: Fy Ardal – Y </a:t>
                      </a:r>
                      <a:r>
                        <a:rPr lang="cy-GB" sz="1800" b="1" u="none" kern="1200" noProof="0" dirty="0" err="1">
                          <a:solidFill>
                            <a:schemeClr val="tx1"/>
                          </a:solidFill>
                          <a:latin typeface="Dreaming Outloud Pro" pitchFamily="66"/>
                          <a:cs typeface="Dreaming Outloud Pro" pitchFamily="66"/>
                        </a:rPr>
                        <a:t>Treath</a:t>
                      </a:r>
                      <a:endParaRPr lang="cy-GB" sz="1800" b="1" u="none" kern="1200" noProof="0" dirty="0">
                        <a:solidFill>
                          <a:schemeClr val="tx1"/>
                        </a:solidFill>
                        <a:latin typeface="Dreaming Outloud Pro" pitchFamily="66"/>
                        <a:cs typeface="Dreaming Outloud Pro" pitchFamily="66"/>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800" b="1" u="none" kern="1200" noProof="0" dirty="0">
                          <a:solidFill>
                            <a:schemeClr val="tx1"/>
                          </a:solidFill>
                          <a:latin typeface="Dreaming Outloud Pro" pitchFamily="66"/>
                          <a:cs typeface="Dreaming Outloud Pro" pitchFamily="66"/>
                        </a:rPr>
                        <a:t>Ffocws iaith: </a:t>
                      </a:r>
                      <a:r>
                        <a:rPr lang="cy-GB" sz="1800" u="none" spc="106" noProof="0" dirty="0">
                          <a:solidFill>
                            <a:srgbClr val="000000"/>
                          </a:solidFill>
                          <a:latin typeface="Dreaming Outloud Sans"/>
                          <a:ea typeface="Dreaming Outloud Sans"/>
                          <a:cs typeface="Dreaming Outloud Sans"/>
                          <a:sym typeface="Dreaming Outloud Sans"/>
                        </a:rPr>
                        <a:t>Arddodiaid</a:t>
                      </a:r>
                      <a:endParaRPr lang="cy-GB" sz="1800" b="1" u="none" kern="1200" noProof="0" dirty="0">
                        <a:solidFill>
                          <a:schemeClr val="tx1"/>
                        </a:solidFill>
                        <a:latin typeface="Dreaming Outloud Pro" pitchFamily="66"/>
                        <a:cs typeface="Dreaming Outloud Pro" pitchFamily="66"/>
                      </a:endParaRPr>
                    </a:p>
                    <a:p>
                      <a:pPr lvl="0"/>
                      <a:r>
                        <a:rPr lang="cy-GB" sz="1800" b="1" u="none" kern="1200" noProof="0" dirty="0">
                          <a:solidFill>
                            <a:schemeClr val="tx1"/>
                          </a:solidFill>
                          <a:latin typeface="Dreaming Outloud Pro" pitchFamily="66"/>
                          <a:cs typeface="Dreaming Outloud Pro" pitchFamily="66"/>
                        </a:rPr>
                        <a:t>Patrwm: Beth sy’n ar y traeth? Ble mae’r ...? Mae’r ...  ....</a:t>
                      </a:r>
                    </a:p>
                    <a:p>
                      <a:pPr lvl="0"/>
                      <a:r>
                        <a:rPr lang="cy-GB" sz="1800" b="1" u="none" kern="1200" noProof="0" dirty="0">
                          <a:solidFill>
                            <a:schemeClr val="tx1"/>
                          </a:solidFill>
                          <a:latin typeface="Dreaming Outloud Pro" pitchFamily="66"/>
                          <a:cs typeface="Dreaming Outloud Pro" pitchFamily="66"/>
                        </a:rPr>
                        <a:t>Geirfa: tu ôl, yn, oflaen, ar ben, o dan, rhwng, wrth ochr, gyferbyn â, </a:t>
                      </a:r>
                      <a:r>
                        <a:rPr lang="cy-GB" sz="1800" b="1" u="none" kern="1200" noProof="0" dirty="0" err="1">
                          <a:solidFill>
                            <a:schemeClr val="tx1"/>
                          </a:solidFill>
                          <a:latin typeface="Dreaming Outloud Pro" pitchFamily="66"/>
                          <a:cs typeface="Dreaming Outloud Pro" pitchFamily="66"/>
                        </a:rPr>
                        <a:t>slefrod</a:t>
                      </a:r>
                      <a:r>
                        <a:rPr lang="cy-GB" sz="1800" b="1" u="none" kern="1200" noProof="0" dirty="0">
                          <a:solidFill>
                            <a:schemeClr val="tx1"/>
                          </a:solidFill>
                          <a:latin typeface="Dreaming Outloud Pro" pitchFamily="66"/>
                          <a:cs typeface="Dreaming Outloud Pro" pitchFamily="66"/>
                        </a:rPr>
                        <a:t>, pâl, seren fôr, cranc, pysgod, aderyn môr, </a:t>
                      </a:r>
                      <a:r>
                        <a:rPr lang="cy-GB" sz="1800" b="1" u="none" kern="1200" noProof="0" dirty="0" err="1">
                          <a:solidFill>
                            <a:schemeClr val="tx1"/>
                          </a:solidFill>
                          <a:latin typeface="Dreaming Outloud Pro" pitchFamily="66"/>
                          <a:cs typeface="Dreaming Outloud Pro" pitchFamily="66"/>
                        </a:rPr>
                        <a:t>anemoni</a:t>
                      </a:r>
                      <a:r>
                        <a:rPr lang="cy-GB" sz="1800" b="1" u="none" kern="1200" noProof="0" dirty="0">
                          <a:solidFill>
                            <a:schemeClr val="tx1"/>
                          </a:solidFill>
                          <a:latin typeface="Dreaming Outloud Pro" pitchFamily="66"/>
                          <a:cs typeface="Dreaming Outloud Pro" pitchFamily="66"/>
                        </a:rPr>
                        <a:t> môr. </a:t>
                      </a:r>
                    </a:p>
                    <a:p>
                      <a:pPr lvl="0"/>
                      <a:r>
                        <a:rPr lang="cy-GB" sz="1800" b="1" u="none" kern="1200" noProof="0" dirty="0">
                          <a:solidFill>
                            <a:schemeClr val="tx1"/>
                          </a:solidFill>
                          <a:latin typeface="Dreaming Outloud Pro" pitchFamily="66"/>
                          <a:cs typeface="Dreaming Outloud Pro" pitchFamily="66"/>
                        </a:rPr>
                        <a:t>Gweithgareddau:</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kern="1200" noProof="0" dirty="0">
                          <a:solidFill>
                            <a:schemeClr val="tx1"/>
                          </a:solidFill>
                          <a:latin typeface="Dreaming Outloud Pro" pitchFamily="66"/>
                          <a:cs typeface="Dreaming Outloud Pro" pitchFamily="66"/>
                        </a:rPr>
                        <a:t>Cardiau Fflach (Gwrando a Siarad)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noProof="0" dirty="0">
                          <a:latin typeface="Dreaming Outloud Pro" panose="03050502040302030504" pitchFamily="66" charset="0"/>
                          <a:cs typeface="Dreaming Outloud Pro" panose="03050502040302030504" pitchFamily="66" charset="0"/>
                        </a:rPr>
                        <a:t>Gêm - </a:t>
                      </a:r>
                      <a:r>
                        <a:rPr lang="cy-GB" sz="1800" b="1" u="none" noProof="0" dirty="0" err="1">
                          <a:latin typeface="Dreaming Outloud Pro" panose="03050502040302030504" pitchFamily="66" charset="0"/>
                          <a:cs typeface="Dreaming Outloud Pro" panose="03050502040302030504" pitchFamily="66" charset="0"/>
                        </a:rPr>
                        <a:t>Sblat</a:t>
                      </a:r>
                      <a:r>
                        <a:rPr lang="cy-GB" sz="1800" b="1" u="none" noProof="0" dirty="0">
                          <a:latin typeface="Dreaming Outloud Pro" panose="03050502040302030504" pitchFamily="66" charset="0"/>
                          <a:cs typeface="Dreaming Outloud Pro" panose="03050502040302030504" pitchFamily="66" charset="0"/>
                        </a:rPr>
                        <a:t>! (Gwrando)</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noProof="0" dirty="0">
                          <a:latin typeface="Dreaming Outloud Pro" panose="03050502040302030504" pitchFamily="66" charset="0"/>
                          <a:cs typeface="Dreaming Outloud Pro" panose="03050502040302030504" pitchFamily="66" charset="0"/>
                        </a:rPr>
                        <a:t>Dweud y brawddeg am y anifeiliaid y traeth. (Siarad)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spc="76" noProof="0" dirty="0">
                          <a:solidFill>
                            <a:srgbClr val="000000"/>
                          </a:solidFill>
                          <a:latin typeface="Dreaming Outloud Pro" panose="03050502040302030504" pitchFamily="66" charset="0"/>
                          <a:ea typeface="DM Sans Bold"/>
                          <a:cs typeface="Dreaming Outloud Pro" panose="03050502040302030504" pitchFamily="66" charset="0"/>
                          <a:sym typeface="DM Sans Bold"/>
                        </a:rPr>
                        <a:t>Gweld y gwahaniaeth (Darllen a gwrando)</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cy-GB" sz="1800" b="1" u="none" kern="1200" noProof="0" dirty="0">
                        <a:solidFill>
                          <a:schemeClr val="tx1"/>
                        </a:solidFill>
                        <a:latin typeface="Dreaming Outloud Pro" pitchFamily="66"/>
                        <a:cs typeface="Dreaming Outloud Pro" pitchFamily="66"/>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cy-GB" sz="1800" b="1" u="none" kern="1200" noProof="0" dirty="0">
                        <a:solidFill>
                          <a:schemeClr val="tx1"/>
                        </a:solidFill>
                        <a:latin typeface="Dreaming Outloud Pro" pitchFamily="66"/>
                        <a:cs typeface="Dreaming Outloud Pro" pitchFamily="66"/>
                      </a:endParaRPr>
                    </a:p>
                    <a:p>
                      <a:pPr lvl="0"/>
                      <a:endParaRPr lang="cy-GB" sz="1800" b="1" u="sng" kern="1200" noProof="0" dirty="0">
                        <a:solidFill>
                          <a:schemeClr val="tx1"/>
                        </a:solidFill>
                        <a:latin typeface="Dreaming Outloud Pro" pitchFamily="66"/>
                        <a:cs typeface="Dreaming Outloud Pro" pitchFamily="66"/>
                      </a:endParaRPr>
                    </a:p>
                  </a:txBody>
                  <a:tcPr marL="137160" marR="137160" marT="68580" marB="68580">
                    <a:solidFill>
                      <a:srgbClr val="FFFFCC"/>
                    </a:solidFill>
                  </a:tcPr>
                </a:tc>
                <a:tc>
                  <a:txBody>
                    <a:bodyPr/>
                    <a:lstStyle/>
                    <a:p>
                      <a:pPr lvl="0"/>
                      <a:r>
                        <a:rPr lang="cy-GB" sz="1800" b="1" u="sng" kern="1200" noProof="0" dirty="0">
                          <a:solidFill>
                            <a:schemeClr val="tx1"/>
                          </a:solidFill>
                          <a:latin typeface="Dreaming Outloud Pro" pitchFamily="66"/>
                          <a:cs typeface="Dreaming Outloud Pro" pitchFamily="66"/>
                        </a:rPr>
                        <a:t>Mathemateg a Rhifedd </a:t>
                      </a:r>
                    </a:p>
                    <a:p>
                      <a:pPr lvl="0"/>
                      <a:r>
                        <a:rPr lang="cy-GB" sz="1800" b="1" u="none" kern="1200" noProof="0" dirty="0">
                          <a:solidFill>
                            <a:schemeClr val="tx1"/>
                          </a:solidFill>
                          <a:latin typeface="Dreaming Outloud Pro" pitchFamily="66"/>
                          <a:cs typeface="Dreaming Outloud Pro" pitchFamily="66"/>
                        </a:rPr>
                        <a:t>Thema: Fy Ardal – Castell </a:t>
                      </a:r>
                      <a:r>
                        <a:rPr lang="cy-GB" sz="1800" b="1" u="none" kern="1200" noProof="0" dirty="0" err="1">
                          <a:solidFill>
                            <a:schemeClr val="tx1"/>
                          </a:solidFill>
                          <a:latin typeface="Dreaming Outloud Pro" pitchFamily="66"/>
                          <a:cs typeface="Dreaming Outloud Pro" pitchFamily="66"/>
                        </a:rPr>
                        <a:t>Pointz</a:t>
                      </a:r>
                      <a:r>
                        <a:rPr lang="cy-GB" sz="1800" b="1" u="none" kern="1200" noProof="0" dirty="0">
                          <a:solidFill>
                            <a:schemeClr val="tx1"/>
                          </a:solidFill>
                          <a:latin typeface="Dreaming Outloud Pro" pitchFamily="66"/>
                          <a:cs typeface="Dreaming Outloud Pro" pitchFamily="66"/>
                        </a:rPr>
                        <a:t> – Prynu hufen iâ</a:t>
                      </a:r>
                    </a:p>
                    <a:p>
                      <a:pPr lvl="0"/>
                      <a:r>
                        <a:rPr lang="cy-GB" sz="1800" b="1" u="none" kern="1200" noProof="0" dirty="0">
                          <a:solidFill>
                            <a:schemeClr val="tx1"/>
                          </a:solidFill>
                          <a:latin typeface="Dreaming Outloud Pro" pitchFamily="66"/>
                          <a:cs typeface="Dreaming Outloud Pro" pitchFamily="66"/>
                        </a:rPr>
                        <a:t>Ffocws iaith: Adio arian i brynu hufen iâ</a:t>
                      </a:r>
                    </a:p>
                    <a:p>
                      <a:pPr lvl="0"/>
                      <a:r>
                        <a:rPr lang="cy-GB" sz="1800" b="1" u="none" kern="1200" noProof="0" dirty="0">
                          <a:solidFill>
                            <a:schemeClr val="tx1"/>
                          </a:solidFill>
                          <a:latin typeface="Dreaming Outloud Pro" pitchFamily="66"/>
                          <a:cs typeface="Dreaming Outloud Pro" pitchFamily="66"/>
                        </a:rPr>
                        <a:t>Patrwm: Faint ydy .... adio ......? </a:t>
                      </a:r>
                    </a:p>
                    <a:p>
                      <a:pPr lvl="0"/>
                      <a:r>
                        <a:rPr lang="cy-GB" sz="1800" b="1" u="none" kern="1200" noProof="0" dirty="0">
                          <a:solidFill>
                            <a:schemeClr val="tx1"/>
                          </a:solidFill>
                          <a:latin typeface="Dreaming Outloud Pro" pitchFamily="66"/>
                          <a:cs typeface="Dreaming Outloud Pro" pitchFamily="66"/>
                        </a:rPr>
                        <a:t>Mae ... Adio ... Yn gwneud ....</a:t>
                      </a:r>
                    </a:p>
                    <a:p>
                      <a:pPr lvl="0"/>
                      <a:r>
                        <a:rPr lang="cy-GB" sz="1800" b="1" u="none" kern="1200" noProof="0" dirty="0">
                          <a:solidFill>
                            <a:schemeClr val="tx1"/>
                          </a:solidFill>
                          <a:latin typeface="Dreaming Outloud Pro" pitchFamily="66"/>
                          <a:cs typeface="Dreaming Outloud Pro" pitchFamily="66"/>
                        </a:rPr>
                        <a:t>Geirfa: Rhifau, hufen iâ - mefus, siocled, fanila, </a:t>
                      </a:r>
                      <a:r>
                        <a:rPr lang="cy-GB" sz="1800" b="1" u="none" kern="1200" noProof="0" dirty="0" err="1">
                          <a:solidFill>
                            <a:schemeClr val="tx1"/>
                          </a:solidFill>
                          <a:latin typeface="Dreaming Outloud Pro" pitchFamily="66"/>
                          <a:cs typeface="Dreaming Outloud Pro" pitchFamily="66"/>
                        </a:rPr>
                        <a:t>malws</a:t>
                      </a:r>
                      <a:r>
                        <a:rPr lang="cy-GB" sz="1800" b="1" u="none" kern="1200" noProof="0" dirty="0">
                          <a:solidFill>
                            <a:schemeClr val="tx1"/>
                          </a:solidFill>
                          <a:latin typeface="Dreaming Outloud Pro" pitchFamily="66"/>
                          <a:cs typeface="Dreaming Outloud Pro" pitchFamily="66"/>
                        </a:rPr>
                        <a:t> melys, caramel</a:t>
                      </a:r>
                    </a:p>
                    <a:p>
                      <a:pPr lvl="0"/>
                      <a:r>
                        <a:rPr lang="cy-GB" sz="1800" b="1" u="none" kern="1200" noProof="0" dirty="0">
                          <a:solidFill>
                            <a:schemeClr val="tx1"/>
                          </a:solidFill>
                          <a:latin typeface="Dreaming Outloud Pro" pitchFamily="66"/>
                          <a:cs typeface="Dreaming Outloud Pro" pitchFamily="66"/>
                        </a:rPr>
                        <a:t>Gweithgareddau:</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kern="1200" noProof="0" dirty="0">
                          <a:solidFill>
                            <a:schemeClr val="tx1"/>
                          </a:solidFill>
                          <a:latin typeface="Dreaming Outloud Pro" pitchFamily="66"/>
                          <a:cs typeface="Dreaming Outloud Pro" pitchFamily="66"/>
                        </a:rPr>
                        <a:t>Cardiau Fflach (Gwrando a Siarad)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i="0" u="none" kern="1200" noProof="0" dirty="0">
                          <a:solidFill>
                            <a:schemeClr val="tx1"/>
                          </a:solidFill>
                          <a:effectLst/>
                          <a:latin typeface="Dreaming Outloud Pro" pitchFamily="66"/>
                          <a:ea typeface="+mn-ea"/>
                          <a:cs typeface="Dreaming Outloud Pro" pitchFamily="66"/>
                        </a:rPr>
                        <a:t>L</a:t>
                      </a:r>
                      <a:r>
                        <a:rPr lang="cy-GB" sz="1800" b="1" i="0" kern="1200" noProof="0" dirty="0">
                          <a:solidFill>
                            <a:schemeClr val="dk1"/>
                          </a:solidFill>
                          <a:effectLst/>
                          <a:latin typeface="Dreaming Outloud Pro" panose="03050502040302030504" pitchFamily="66" charset="0"/>
                          <a:ea typeface="+mn-ea"/>
                          <a:cs typeface="Dreaming Outloud Pro" panose="03050502040302030504" pitchFamily="66" charset="0"/>
                        </a:rPr>
                        <a:t>leidr brawddegau (Siarad)</a:t>
                      </a:r>
                      <a:endParaRPr lang="cy-GB" sz="1800" b="1" u="none" kern="1200" noProof="0" dirty="0">
                        <a:solidFill>
                          <a:schemeClr val="tx1"/>
                        </a:solidFill>
                        <a:latin typeface="Dreaming Outloud Pro" panose="03050502040302030504" pitchFamily="66" charset="0"/>
                        <a:cs typeface="Dreaming Outloud Pro" panose="03050502040302030504" pitchFamily="66"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kern="1200" noProof="0" dirty="0">
                          <a:solidFill>
                            <a:schemeClr val="tx1"/>
                          </a:solidFill>
                          <a:latin typeface="Dreaming Outloud Pro" panose="03050502040302030504" pitchFamily="66" charset="0"/>
                          <a:cs typeface="Dreaming Outloud Pro" panose="03050502040302030504" pitchFamily="66" charset="0"/>
                        </a:rPr>
                        <a:t>Pyramid cyfieithu (siarad/cyfieithu)</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i="0" kern="1200" noProof="0" dirty="0">
                          <a:solidFill>
                            <a:schemeClr val="dk1"/>
                          </a:solidFill>
                          <a:effectLst/>
                          <a:latin typeface="Dreaming Outloud Pro" panose="03050502040302030504" pitchFamily="66" charset="0"/>
                          <a:ea typeface="+mn-ea"/>
                          <a:cs typeface="Dreaming Outloud Pro" panose="03050502040302030504" pitchFamily="66" charset="0"/>
                        </a:rPr>
                        <a:t>Un pen, un dis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cy-GB" sz="1800" b="1" u="none" kern="1200" noProof="0" dirty="0">
                        <a:solidFill>
                          <a:schemeClr val="tx1"/>
                        </a:solidFill>
                        <a:latin typeface="Dreaming Outloud Pro" pitchFamily="66"/>
                        <a:cs typeface="Dreaming Outloud Pro" pitchFamily="66"/>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cy-GB" sz="1800" b="1" u="none" kern="1200" noProof="0" dirty="0">
                        <a:solidFill>
                          <a:schemeClr val="tx1"/>
                        </a:solidFill>
                        <a:latin typeface="Dreaming Outloud Pro" pitchFamily="66"/>
                        <a:cs typeface="Dreaming Outloud Pro" pitchFamily="66"/>
                      </a:endParaRPr>
                    </a:p>
                    <a:p>
                      <a:pPr lvl="0"/>
                      <a:endParaRPr lang="cy-GB" sz="1800" b="1" u="sng" noProof="0" dirty="0">
                        <a:solidFill>
                          <a:schemeClr val="tx1"/>
                        </a:solidFill>
                        <a:latin typeface="Dreaming Outloud Pro" pitchFamily="66"/>
                        <a:cs typeface="Dreaming Outloud Pro" pitchFamily="66"/>
                      </a:endParaRPr>
                    </a:p>
                  </a:txBody>
                  <a:tcPr marL="137160" marR="137160" marT="68580" marB="68580">
                    <a:solidFill>
                      <a:schemeClr val="accent1">
                        <a:lumMod val="20000"/>
                        <a:lumOff val="80000"/>
                      </a:schemeClr>
                    </a:solidFill>
                  </a:tcPr>
                </a:tc>
                <a:tc>
                  <a:txBody>
                    <a:bodyPr/>
                    <a:lstStyle/>
                    <a:p>
                      <a:pPr lvl="0"/>
                      <a:r>
                        <a:rPr lang="cy-GB" sz="1800" b="1" u="sng" kern="1200" noProof="0" dirty="0">
                          <a:solidFill>
                            <a:schemeClr val="tx1"/>
                          </a:solidFill>
                          <a:latin typeface="Dreaming Outloud Pro" pitchFamily="66"/>
                          <a:cs typeface="Dreaming Outloud Pro" pitchFamily="66"/>
                        </a:rPr>
                        <a:t>Gwyddoniaeth a Thechnoleg (tasg darllen)</a:t>
                      </a:r>
                    </a:p>
                    <a:p>
                      <a:pPr rtl="0"/>
                      <a:r>
                        <a:rPr lang="cy-GB" sz="1800" b="1" u="none" kern="1200" noProof="0" dirty="0">
                          <a:solidFill>
                            <a:schemeClr val="tx1"/>
                          </a:solidFill>
                          <a:latin typeface="Dreaming Outloud Pro" pitchFamily="66"/>
                          <a:cs typeface="Dreaming Outloud Pro" pitchFamily="66"/>
                        </a:rPr>
                        <a:t>Thema: Fy Ardal - Fferm Foli</a:t>
                      </a:r>
                    </a:p>
                    <a:p>
                      <a:pPr lvl="0"/>
                      <a:r>
                        <a:rPr lang="cy-GB" sz="1800" b="1" u="none" kern="1200" noProof="0" dirty="0">
                          <a:solidFill>
                            <a:schemeClr val="tx1"/>
                          </a:solidFill>
                          <a:latin typeface="Dreaming Outloud Pro" pitchFamily="66"/>
                          <a:cs typeface="Dreaming Outloud Pro" pitchFamily="66"/>
                        </a:rPr>
                        <a:t>Gwybodaeth flaenorol:</a:t>
                      </a:r>
                    </a:p>
                    <a:p>
                      <a:pPr lvl="0"/>
                      <a:r>
                        <a:rPr lang="cy-GB" sz="1800" b="1" u="none" kern="1200" noProof="0" dirty="0">
                          <a:solidFill>
                            <a:schemeClr val="tx1"/>
                          </a:solidFill>
                          <a:latin typeface="Dreaming Outloud Pro" pitchFamily="66"/>
                          <a:cs typeface="Dreaming Outloud Pro" pitchFamily="66"/>
                        </a:rPr>
                        <a:t>Ffocws iaith: </a:t>
                      </a:r>
                      <a:r>
                        <a:rPr lang="cy-GB" sz="1800" b="0" i="0" u="none" kern="1200" noProof="0" dirty="0">
                          <a:solidFill>
                            <a:schemeClr val="dk1"/>
                          </a:solidFill>
                          <a:effectLst/>
                          <a:latin typeface="Dreaming Outloud Pro" panose="03050502040302030504" pitchFamily="66" charset="0"/>
                          <a:ea typeface="+mn-ea"/>
                          <a:cs typeface="Dreaming Outloud Pro" panose="03050502040302030504" pitchFamily="66" charset="0"/>
                        </a:rPr>
                        <a:t>Cymharu anifeiliaid defnyddio'r 'yn fwy a yn llai' patrwm brawddeg</a:t>
                      </a:r>
                      <a:endParaRPr lang="cy-GB" sz="1800" b="1" u="none" kern="1200" noProof="0" dirty="0">
                        <a:solidFill>
                          <a:schemeClr val="tx1"/>
                        </a:solidFill>
                        <a:latin typeface="Dreaming Outloud Pro" panose="03050502040302030504" pitchFamily="66" charset="0"/>
                        <a:cs typeface="Dreaming Outloud Pro" panose="03050502040302030504" pitchFamily="66" charset="0"/>
                      </a:endParaRPr>
                    </a:p>
                    <a:p>
                      <a:pPr lvl="0"/>
                      <a:r>
                        <a:rPr lang="cy-GB" sz="1800" b="1" u="none" kern="1200" noProof="0" dirty="0">
                          <a:solidFill>
                            <a:schemeClr val="tx1"/>
                          </a:solidFill>
                          <a:latin typeface="Dreaming Outloud Pro" pitchFamily="66"/>
                          <a:cs typeface="Dreaming Outloud Pro" pitchFamily="66"/>
                        </a:rPr>
                        <a:t>Patrwm:</a:t>
                      </a:r>
                    </a:p>
                    <a:p>
                      <a:pPr lvl="0"/>
                      <a:r>
                        <a:rPr lang="cy-GB" sz="1800" b="1" u="none" kern="1200" noProof="0" dirty="0">
                          <a:solidFill>
                            <a:schemeClr val="tx1"/>
                          </a:solidFill>
                          <a:latin typeface="Dreaming Outloud Pro" pitchFamily="66"/>
                          <a:cs typeface="Dreaming Outloud Pro" pitchFamily="66"/>
                        </a:rPr>
                        <a:t>Mae'r </a:t>
                      </a:r>
                      <a:r>
                        <a:rPr lang="cy-GB" sz="1800" b="1" i="1" u="none" kern="1200" noProof="0" dirty="0">
                          <a:solidFill>
                            <a:schemeClr val="tx1"/>
                          </a:solidFill>
                          <a:latin typeface="Dreaming Outloud Pro" pitchFamily="66"/>
                          <a:cs typeface="Dreaming Outloud Pro" pitchFamily="66"/>
                        </a:rPr>
                        <a:t>Llew</a:t>
                      </a:r>
                      <a:r>
                        <a:rPr lang="cy-GB" sz="1800" b="1" u="none" kern="1200" noProof="0" dirty="0">
                          <a:solidFill>
                            <a:schemeClr val="tx1"/>
                          </a:solidFill>
                          <a:latin typeface="Dreaming Outloud Pro" pitchFamily="66"/>
                          <a:cs typeface="Dreaming Outloud Pro" pitchFamily="66"/>
                        </a:rPr>
                        <a:t> yn fwy </a:t>
                      </a:r>
                      <a:r>
                        <a:rPr lang="cy-GB" sz="1800" b="1" i="1" u="none" kern="1200" noProof="0" dirty="0">
                          <a:solidFill>
                            <a:schemeClr val="tx1"/>
                          </a:solidFill>
                          <a:latin typeface="Dreaming Outloud Pro" pitchFamily="66"/>
                          <a:cs typeface="Dreaming Outloud Pro" pitchFamily="66"/>
                        </a:rPr>
                        <a:t>cyflym</a:t>
                      </a:r>
                      <a:r>
                        <a:rPr lang="cy-GB" sz="1800" b="1" u="none" kern="1200" noProof="0" dirty="0">
                          <a:solidFill>
                            <a:schemeClr val="tx1"/>
                          </a:solidFill>
                          <a:latin typeface="Dreaming Outloud Pro" pitchFamily="66"/>
                          <a:cs typeface="Dreaming Outloud Pro" pitchFamily="66"/>
                        </a:rPr>
                        <a:t> na'r </a:t>
                      </a:r>
                      <a:r>
                        <a:rPr lang="cy-GB" sz="1800" b="1" i="1" u="none" kern="1200" noProof="0" dirty="0">
                          <a:solidFill>
                            <a:schemeClr val="tx1"/>
                          </a:solidFill>
                          <a:latin typeface="Dreaming Outloud Pro" pitchFamily="66"/>
                          <a:cs typeface="Dreaming Outloud Pro" pitchFamily="66"/>
                        </a:rPr>
                        <a:t>Crwban.</a:t>
                      </a:r>
                    </a:p>
                    <a:p>
                      <a:pPr lvl="0"/>
                      <a:r>
                        <a:rPr lang="cy-GB" sz="1800" b="1" u="none" kern="1200" noProof="0" dirty="0">
                          <a:solidFill>
                            <a:schemeClr val="tx1"/>
                          </a:solidFill>
                          <a:latin typeface="Dreaming Outloud Pro" pitchFamily="66"/>
                          <a:cs typeface="Dreaming Outloud Pro" pitchFamily="66"/>
                        </a:rPr>
                        <a:t>Mae'r </a:t>
                      </a:r>
                      <a:r>
                        <a:rPr lang="cy-GB" sz="1800" b="1" i="1" u="none" kern="1200" noProof="0" dirty="0">
                          <a:solidFill>
                            <a:schemeClr val="tx1"/>
                          </a:solidFill>
                          <a:latin typeface="Dreaming Outloud Pro" pitchFamily="66"/>
                          <a:cs typeface="Dreaming Outloud Pro" pitchFamily="66"/>
                        </a:rPr>
                        <a:t>Crwban</a:t>
                      </a:r>
                      <a:r>
                        <a:rPr lang="cy-GB" sz="1800" b="1" u="none" kern="1200" noProof="0" dirty="0">
                          <a:solidFill>
                            <a:schemeClr val="tx1"/>
                          </a:solidFill>
                          <a:latin typeface="Dreaming Outloud Pro" pitchFamily="66"/>
                          <a:cs typeface="Dreaming Outloud Pro" pitchFamily="66"/>
                        </a:rPr>
                        <a:t> yn llai </a:t>
                      </a:r>
                      <a:r>
                        <a:rPr lang="cy-GB" sz="1800" b="1" i="1" u="none" kern="1200" noProof="0" dirty="0">
                          <a:solidFill>
                            <a:schemeClr val="tx1"/>
                          </a:solidFill>
                          <a:latin typeface="Dreaming Outloud Pro" pitchFamily="66"/>
                          <a:cs typeface="Dreaming Outloud Pro" pitchFamily="66"/>
                        </a:rPr>
                        <a:t>araf</a:t>
                      </a:r>
                      <a:r>
                        <a:rPr lang="cy-GB" sz="1800" b="1" u="none" kern="1200" noProof="0" dirty="0">
                          <a:solidFill>
                            <a:schemeClr val="tx1"/>
                          </a:solidFill>
                          <a:latin typeface="Dreaming Outloud Pro" pitchFamily="66"/>
                          <a:cs typeface="Dreaming Outloud Pro" pitchFamily="66"/>
                        </a:rPr>
                        <a:t> na'r </a:t>
                      </a:r>
                      <a:r>
                        <a:rPr lang="cy-GB" sz="1800" b="1" i="1" u="none" kern="1200" noProof="0" dirty="0">
                          <a:solidFill>
                            <a:schemeClr val="tx1"/>
                          </a:solidFill>
                          <a:latin typeface="Dreaming Outloud Pro" pitchFamily="66"/>
                          <a:cs typeface="Dreaming Outloud Pro" pitchFamily="66"/>
                        </a:rPr>
                        <a:t>Llew</a:t>
                      </a:r>
                      <a:r>
                        <a:rPr lang="cy-GB" sz="1800" b="1" u="none" kern="1200" noProof="0" dirty="0">
                          <a:solidFill>
                            <a:schemeClr val="tx1"/>
                          </a:solidFill>
                          <a:latin typeface="Dreaming Outloud Pro" pitchFamily="66"/>
                          <a:cs typeface="Dreaming Outloud Pro" pitchFamily="66"/>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800" b="1" u="none" kern="1200" noProof="0" dirty="0">
                          <a:solidFill>
                            <a:schemeClr val="tx1"/>
                          </a:solidFill>
                          <a:latin typeface="Dreaming Outloud Pro" pitchFamily="66"/>
                          <a:cs typeface="Dreaming Outloud Pro" pitchFamily="66"/>
                        </a:rPr>
                        <a:t>Geirfa: yn llai, yn fwy, yn fwy/llai swnllyd, n fwy/llai cyflym. </a:t>
                      </a:r>
                    </a:p>
                    <a:p>
                      <a:pPr lvl="0"/>
                      <a:r>
                        <a:rPr lang="cy-GB" sz="1800" b="1" u="none" kern="1200" noProof="0" dirty="0">
                          <a:solidFill>
                            <a:schemeClr val="tx1"/>
                          </a:solidFill>
                          <a:latin typeface="Dreaming Outloud Pro" pitchFamily="66"/>
                          <a:cs typeface="Dreaming Outloud Pro" pitchFamily="66"/>
                        </a:rPr>
                        <a:t>Gweithgareddau:</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kern="1200" noProof="0" dirty="0">
                          <a:solidFill>
                            <a:schemeClr val="tx1"/>
                          </a:solidFill>
                          <a:latin typeface="Dreaming Outloud Pro" pitchFamily="66"/>
                          <a:cs typeface="Dreaming Outloud Pro" pitchFamily="66"/>
                        </a:rPr>
                        <a:t>Drilio - Cardiau Fflach (Gwrando a Siarad)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kern="1200" noProof="0" dirty="0">
                          <a:solidFill>
                            <a:schemeClr val="tx1"/>
                          </a:solidFill>
                          <a:latin typeface="Dreaming Outloud Pro" pitchFamily="66"/>
                          <a:cs typeface="Dreaming Outloud Pro" pitchFamily="66"/>
                        </a:rPr>
                        <a:t>Llenwi bylchau (Gwrando)</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1800" b="1" u="none" kern="1200" noProof="0" dirty="0">
                          <a:solidFill>
                            <a:schemeClr val="tx1"/>
                          </a:solidFill>
                          <a:latin typeface="Dreaming Outloud Pro" pitchFamily="66"/>
                          <a:cs typeface="Dreaming Outloud Pro" pitchFamily="66"/>
                        </a:rPr>
                        <a:t>Pyramid Cyfieithu (Siarad/cyfieithu)</a:t>
                      </a:r>
                    </a:p>
                    <a:p>
                      <a:pPr marL="285750" lvl="0" indent="-285750">
                        <a:buFont typeface="Arial" panose="020B0604020202020204" pitchFamily="34" charset="0"/>
                        <a:buChar char="•"/>
                      </a:pPr>
                      <a:r>
                        <a:rPr lang="cy-GB" sz="1800" b="1" u="none" kern="1200" noProof="0" dirty="0">
                          <a:solidFill>
                            <a:schemeClr val="tx1"/>
                          </a:solidFill>
                          <a:latin typeface="Dreaming Outloud Pro" pitchFamily="66"/>
                          <a:cs typeface="Dreaming Outloud Pro" pitchFamily="66"/>
                        </a:rPr>
                        <a:t> Darllen y llun (Darllen)</a:t>
                      </a:r>
                    </a:p>
                    <a:p>
                      <a:pPr marL="285750" lvl="0" indent="-285750">
                        <a:buFont typeface="Arial" panose="020B0604020202020204" pitchFamily="34" charset="0"/>
                        <a:buChar char="•"/>
                      </a:pPr>
                      <a:r>
                        <a:rPr lang="cy-GB" sz="1800" b="1" u="none" kern="1200" noProof="0" dirty="0">
                          <a:solidFill>
                            <a:schemeClr val="tx1"/>
                          </a:solidFill>
                          <a:latin typeface="Dreaming Outloud Pro" pitchFamily="66"/>
                          <a:cs typeface="Dreaming Outloud Pro" pitchFamily="66"/>
                        </a:rPr>
                        <a:t>Curo’r ddraig (Ysgrifennu)</a:t>
                      </a:r>
                      <a:endParaRPr lang="cy-GB" sz="1800" b="1" u="none" noProof="0" dirty="0">
                        <a:solidFill>
                          <a:schemeClr val="tx1"/>
                        </a:solidFill>
                        <a:latin typeface="Dreaming Outloud Pro" pitchFamily="66"/>
                        <a:cs typeface="Dreaming Outloud Pro" pitchFamily="66"/>
                      </a:endParaRPr>
                    </a:p>
                  </a:txBody>
                  <a:tcPr marL="137160" marR="137160" marT="68580" marB="68580">
                    <a:solidFill>
                      <a:schemeClr val="accent6">
                        <a:lumMod val="40000"/>
                        <a:lumOff val="60000"/>
                      </a:schemeClr>
                    </a:solidFill>
                  </a:tcPr>
                </a:tc>
                <a:extLst>
                  <a:ext uri="{0D108BD9-81ED-4DB2-BD59-A6C34878D82A}">
                    <a16:rowId xmlns:a16="http://schemas.microsoft.com/office/drawing/2014/main" val="1316166103"/>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6871"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9916" b="-57861"/>
            </a:stretch>
          </a:blipFill>
        </p:spPr>
        <p:txBody>
          <a:bodyPr/>
          <a:lstStyle/>
          <a:p>
            <a:endParaRPr lang="cy-GB" noProof="0" dirty="0"/>
          </a:p>
        </p:txBody>
      </p:sp>
      <p:sp>
        <p:nvSpPr>
          <p:cNvPr id="3" name="TextBox 3"/>
          <p:cNvSpPr txBox="1"/>
          <p:nvPr/>
        </p:nvSpPr>
        <p:spPr>
          <a:xfrm>
            <a:off x="315140" y="154965"/>
            <a:ext cx="11572060" cy="1325106"/>
          </a:xfrm>
          <a:prstGeom prst="rect">
            <a:avLst/>
          </a:prstGeom>
        </p:spPr>
        <p:txBody>
          <a:bodyPr wrap="square" lIns="0" tIns="0" rIns="0" bIns="0" rtlCol="0" anchor="t">
            <a:spAutoFit/>
          </a:bodyPr>
          <a:lstStyle/>
          <a:p>
            <a:pPr algn="just">
              <a:lnSpc>
                <a:spcPts val="3468"/>
              </a:lnSpc>
              <a:spcBef>
                <a:spcPct val="0"/>
              </a:spcBef>
            </a:pPr>
            <a:endParaRPr lang="cy-GB" sz="2477" spc="76" noProof="0" dirty="0">
              <a:solidFill>
                <a:srgbClr val="000000"/>
              </a:solidFill>
              <a:latin typeface="DM Sans"/>
              <a:ea typeface="DM Sans"/>
              <a:cs typeface="DM Sans"/>
              <a:sym typeface="DM Sans"/>
            </a:endParaRPr>
          </a:p>
          <a:p>
            <a:pPr algn="just">
              <a:lnSpc>
                <a:spcPts val="3468"/>
              </a:lnSpc>
              <a:spcBef>
                <a:spcPct val="0"/>
              </a:spcBef>
            </a:pPr>
            <a:endParaRPr lang="cy-GB" sz="2477" spc="76" noProof="0" dirty="0">
              <a:solidFill>
                <a:srgbClr val="000000"/>
              </a:solidFill>
              <a:latin typeface="DM Sans"/>
              <a:ea typeface="DM Sans"/>
              <a:cs typeface="DM Sans"/>
              <a:sym typeface="DM Sans"/>
            </a:endParaRPr>
          </a:p>
          <a:p>
            <a:pPr algn="just">
              <a:lnSpc>
                <a:spcPts val="3468"/>
              </a:lnSpc>
              <a:spcBef>
                <a:spcPct val="0"/>
              </a:spcBef>
            </a:pPr>
            <a:endParaRPr lang="cy-GB" sz="2477" spc="76" noProof="0" dirty="0">
              <a:solidFill>
                <a:srgbClr val="000000"/>
              </a:solidFill>
              <a:latin typeface="DM Sans"/>
              <a:ea typeface="DM Sans"/>
              <a:cs typeface="DM Sans"/>
              <a:sym typeface="DM Sans"/>
            </a:endParaRPr>
          </a:p>
        </p:txBody>
      </p:sp>
      <p:sp>
        <p:nvSpPr>
          <p:cNvPr id="5" name="TextBox 4">
            <a:extLst>
              <a:ext uri="{FF2B5EF4-FFF2-40B4-BE49-F238E27FC236}">
                <a16:creationId xmlns:a16="http://schemas.microsoft.com/office/drawing/2014/main" id="{2DC31203-6E45-AE96-C943-C55697211C4C}"/>
              </a:ext>
            </a:extLst>
          </p:cNvPr>
          <p:cNvSpPr txBox="1"/>
          <p:nvPr/>
        </p:nvSpPr>
        <p:spPr>
          <a:xfrm>
            <a:off x="4800600" y="266700"/>
            <a:ext cx="9166122" cy="707886"/>
          </a:xfrm>
          <a:prstGeom prst="rect">
            <a:avLst/>
          </a:prstGeom>
          <a:noFill/>
        </p:spPr>
        <p:txBody>
          <a:bodyPr wrap="square">
            <a:spAutoFit/>
          </a:bodyPr>
          <a:lstStyle/>
          <a:p>
            <a:r>
              <a:rPr lang="cy-GB" sz="4000" b="1" u="sng" kern="1200" noProof="0" dirty="0">
                <a:solidFill>
                  <a:schemeClr val="tx1"/>
                </a:solidFill>
                <a:latin typeface="Dreaming Outloud Pro" pitchFamily="66"/>
                <a:cs typeface="Dreaming Outloud Pro" pitchFamily="66"/>
              </a:rPr>
              <a:t>Ieithoedd, Llythrennedd a Chyfathrebu </a:t>
            </a:r>
            <a:endParaRPr lang="cy-GB" sz="4000" noProof="0" dirty="0"/>
          </a:p>
        </p:txBody>
      </p:sp>
      <p:sp>
        <p:nvSpPr>
          <p:cNvPr id="6" name="TextBox 5">
            <a:extLst>
              <a:ext uri="{FF2B5EF4-FFF2-40B4-BE49-F238E27FC236}">
                <a16:creationId xmlns:a16="http://schemas.microsoft.com/office/drawing/2014/main" id="{F28D66E6-B5AC-0D69-0FF2-5FE86E1947C3}"/>
              </a:ext>
            </a:extLst>
          </p:cNvPr>
          <p:cNvSpPr txBox="1"/>
          <p:nvPr/>
        </p:nvSpPr>
        <p:spPr>
          <a:xfrm>
            <a:off x="762000" y="1241286"/>
            <a:ext cx="16687800" cy="8056052"/>
          </a:xfrm>
          <a:prstGeom prst="rect">
            <a:avLst/>
          </a:prstGeom>
          <a:noFill/>
        </p:spPr>
        <p:txBody>
          <a:bodyPr wrap="square">
            <a:spAutoFit/>
          </a:bodyPr>
          <a:lstStyle/>
          <a:p>
            <a:pPr algn="just">
              <a:lnSpc>
                <a:spcPts val="3468"/>
              </a:lnSpc>
            </a:pPr>
            <a:r>
              <a:rPr lang="cy-GB" sz="2000" b="1" u="sng"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Pam rydw i wedi dewis y gweithgareddau.</a:t>
            </a:r>
          </a:p>
          <a:p>
            <a:pPr algn="just">
              <a:lnSpc>
                <a:spcPts val="3468"/>
              </a:lnSpc>
            </a:pPr>
            <a:r>
              <a:rPr lang="cy-GB" sz="2000" b="1" u="sng"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Drilio</a:t>
            </a:r>
          </a:p>
          <a:p>
            <a:pPr algn="just">
              <a:lnSpc>
                <a:spcPts val="3468"/>
              </a:lnSpc>
            </a:pPr>
            <a:r>
              <a:rPr lang="cy-GB" sz="2000" b="1"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Rydw i'n credu bod drilio yn bwysig iawn achos mae'n dechrau'r dysgu. Mae </a:t>
            </a:r>
            <a:r>
              <a:rPr lang="cy-GB" sz="2000" b="1" spc="76" noProof="0" dirty="0" err="1">
                <a:solidFill>
                  <a:srgbClr val="000000"/>
                </a:solidFill>
                <a:latin typeface="Dreaming Outloud Pro" panose="03050502040302030504" pitchFamily="66" charset="0"/>
                <a:ea typeface="DM Sans"/>
                <a:cs typeface="Dreaming Outloud Pro" panose="03050502040302030504" pitchFamily="66" charset="0"/>
                <a:sym typeface="DM Sans"/>
              </a:rPr>
              <a:t>e'n</a:t>
            </a:r>
            <a:r>
              <a:rPr lang="cy-GB" sz="2000" b="1"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 bwysig i glywed y plant a dweud yr eirfa yn ofalus. Rhaid y plant  clywed a gweld sut i ynganu'r geiriau yn gywir.  Dysgon ni ar y cwrs bod defnyddio geiriau a lluniau (</a:t>
            </a:r>
            <a:r>
              <a:rPr lang="cy-GB" sz="2000" b="1" spc="76" noProof="0" dirty="0" err="1">
                <a:solidFill>
                  <a:srgbClr val="000000"/>
                </a:solidFill>
                <a:latin typeface="Dreaming Outloud Pro" panose="03050502040302030504" pitchFamily="66" charset="0"/>
                <a:ea typeface="DM Sans"/>
                <a:cs typeface="Dreaming Outloud Pro" panose="03050502040302030504" pitchFamily="66" charset="0"/>
                <a:sym typeface="DM Sans"/>
              </a:rPr>
              <a:t>dual</a:t>
            </a:r>
            <a:r>
              <a:rPr lang="cy-GB" sz="2000" b="1"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 </a:t>
            </a:r>
            <a:r>
              <a:rPr lang="cy-GB" sz="2000" b="1" spc="76" noProof="0" dirty="0" err="1">
                <a:solidFill>
                  <a:srgbClr val="000000"/>
                </a:solidFill>
                <a:latin typeface="Dreaming Outloud Pro" panose="03050502040302030504" pitchFamily="66" charset="0"/>
                <a:ea typeface="DM Sans"/>
                <a:cs typeface="Dreaming Outloud Pro" panose="03050502040302030504" pitchFamily="66" charset="0"/>
                <a:sym typeface="DM Sans"/>
              </a:rPr>
              <a:t>coding</a:t>
            </a:r>
            <a:r>
              <a:rPr lang="cy-GB" sz="2000" b="1"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 helpu'r plant yn bod mwy hyderus, pan y plant yn hyderus  wedyn dangos yn unig y lluniau. Bydd y plant dysgu wyth geirfa newydd. </a:t>
            </a:r>
            <a:endParaRPr lang="cy-GB" sz="2000" spc="76" noProof="0" dirty="0">
              <a:solidFill>
                <a:srgbClr val="000000"/>
              </a:solidFill>
              <a:latin typeface="Dreaming Outloud Pro" panose="03050502040302030504" pitchFamily="66" charset="0"/>
              <a:ea typeface="DM Sans"/>
              <a:cs typeface="Dreaming Outloud Pro" panose="03050502040302030504" pitchFamily="66" charset="0"/>
              <a:sym typeface="DM Sans"/>
            </a:endParaRPr>
          </a:p>
          <a:p>
            <a:pPr algn="just">
              <a:lnSpc>
                <a:spcPts val="3468"/>
              </a:lnSpc>
              <a:spcBef>
                <a:spcPct val="0"/>
              </a:spcBef>
            </a:pPr>
            <a:r>
              <a:rPr lang="cy-GB" sz="2000" b="1" u="sng" noProof="0" dirty="0">
                <a:latin typeface="Dreaming Outloud Pro" panose="03050502040302030504" pitchFamily="66" charset="0"/>
                <a:cs typeface="Dreaming Outloud Pro" panose="03050502040302030504" pitchFamily="66" charset="0"/>
              </a:rPr>
              <a:t>Gweithgaredd: Gêm - </a:t>
            </a:r>
            <a:r>
              <a:rPr lang="cy-GB" sz="2000" b="1" u="sng" noProof="0" dirty="0" err="1">
                <a:latin typeface="Dreaming Outloud Pro" panose="03050502040302030504" pitchFamily="66" charset="0"/>
                <a:cs typeface="Dreaming Outloud Pro" panose="03050502040302030504" pitchFamily="66" charset="0"/>
              </a:rPr>
              <a:t>Sblat</a:t>
            </a:r>
            <a:r>
              <a:rPr lang="cy-GB" sz="2000" b="1" u="sng" noProof="0" dirty="0">
                <a:latin typeface="Dreaming Outloud Pro" panose="03050502040302030504" pitchFamily="66" charset="0"/>
                <a:cs typeface="Dreaming Outloud Pro" panose="03050502040302030504" pitchFamily="66" charset="0"/>
              </a:rPr>
              <a:t>!</a:t>
            </a:r>
          </a:p>
          <a:p>
            <a:pPr algn="just">
              <a:lnSpc>
                <a:spcPts val="3468"/>
              </a:lnSpc>
              <a:spcBef>
                <a:spcPct val="0"/>
              </a:spcBef>
            </a:pPr>
            <a:r>
              <a:rPr lang="cy-GB" sz="2000" noProof="0" dirty="0">
                <a:latin typeface="Dreaming Outloud Pro" panose="03050502040302030504" pitchFamily="66" charset="0"/>
                <a:cs typeface="Dreaming Outloud Pro" panose="03050502040302030504" pitchFamily="66" charset="0"/>
              </a:rPr>
              <a:t>Bydd y dasg yn helpu gyda sgiliau gwrando. Mae'r plant bydd wedi hwyl a chlywed y geiriau. Bydd rhaid i'r plant clywed y geiriau a darllen y geiriau. </a:t>
            </a:r>
          </a:p>
          <a:p>
            <a:pPr algn="just">
              <a:lnSpc>
                <a:spcPts val="3468"/>
              </a:lnSpc>
              <a:spcBef>
                <a:spcPct val="0"/>
              </a:spcBef>
            </a:pPr>
            <a:r>
              <a:rPr lang="cy-GB" sz="2000" b="1" u="sng" noProof="0" dirty="0">
                <a:latin typeface="Dreaming Outloud Pro" panose="03050502040302030504" pitchFamily="66" charset="0"/>
                <a:cs typeface="Dreaming Outloud Pro" panose="03050502040302030504" pitchFamily="66" charset="0"/>
              </a:rPr>
              <a:t>Gweithgaredd - Dweud y brawddeg am y anifeiliaid y traeth. </a:t>
            </a:r>
          </a:p>
          <a:p>
            <a:pPr algn="just">
              <a:lnSpc>
                <a:spcPts val="3468"/>
              </a:lnSpc>
              <a:spcBef>
                <a:spcPct val="0"/>
              </a:spcBef>
            </a:pPr>
            <a:r>
              <a:rPr lang="cy-GB" sz="20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Dewisais i 'Dweud y frawddeg am y llun'  achos mae'n bydd helpu gydag y plant sgiliau siarad. Bydd y plant yn ymarfer yn grwpiau bach ble maen nhw deimlo'n ddiogel. Fyddan nhw ddim bod  nerfus gweithio mewn grŵp bach. Baswn i'n cerdded o gwmpas y dosbarth clywed y plant a gwirio cynanu.</a:t>
            </a:r>
          </a:p>
          <a:p>
            <a:pPr algn="just">
              <a:lnSpc>
                <a:spcPts val="3468"/>
              </a:lnSpc>
            </a:pPr>
            <a:r>
              <a:rPr lang="cy-GB" sz="2000" b="1" u="sng" noProof="0" dirty="0">
                <a:latin typeface="Dreaming Outloud Pro" panose="03050502040302030504" pitchFamily="66" charset="0"/>
                <a:cs typeface="Dreaming Outloud Pro" panose="03050502040302030504" pitchFamily="66" charset="0"/>
              </a:rPr>
              <a:t>Gweithgaredd - </a:t>
            </a:r>
            <a:r>
              <a:rPr lang="cy-GB" sz="2000" b="1" u="sng" spc="76" noProof="0" dirty="0">
                <a:solidFill>
                  <a:srgbClr val="000000"/>
                </a:solidFill>
                <a:latin typeface="Dreaming Outloud Pro" panose="03050502040302030504" pitchFamily="66" charset="0"/>
                <a:ea typeface="DM Sans Bold"/>
                <a:cs typeface="Dreaming Outloud Pro" panose="03050502040302030504" pitchFamily="66" charset="0"/>
                <a:sym typeface="DM Sans Bold"/>
              </a:rPr>
              <a:t>Gweld y gwahaniaeth </a:t>
            </a:r>
          </a:p>
          <a:p>
            <a:pPr algn="just">
              <a:lnSpc>
                <a:spcPts val="3468"/>
              </a:lnSpc>
            </a:pPr>
            <a:r>
              <a:rPr lang="cy-GB" sz="2000" spc="76" noProof="0" dirty="0">
                <a:solidFill>
                  <a:srgbClr val="000000"/>
                </a:solidFill>
                <a:latin typeface="Dreaming Outloud Pro" panose="03050502040302030504" pitchFamily="66" charset="0"/>
                <a:ea typeface="DM Sans Bold"/>
                <a:cs typeface="Dreaming Outloud Pro" panose="03050502040302030504" pitchFamily="66" charset="0"/>
                <a:sym typeface="DM Sans Bold"/>
              </a:rPr>
              <a:t>Mae 'Gweld y gwahaniaeth' gweithgaredd yn syniad da achos rhaid y plant yn canolbwyntio gan wrando ac ysgrifennu'r ateb cywir. Rydw i wedi gwahaniaethu tasg hwn felly'r plant gallu dewis eu her a sut maen nhw'n teimlo'n am y patrwm.</a:t>
            </a:r>
          </a:p>
          <a:p>
            <a:pPr algn="just">
              <a:lnSpc>
                <a:spcPts val="3468"/>
              </a:lnSpc>
            </a:pPr>
            <a:endParaRPr lang="cy-GB" sz="2000" spc="76" noProof="0" dirty="0">
              <a:solidFill>
                <a:srgbClr val="000000"/>
              </a:solidFill>
              <a:latin typeface="Dreaming Outloud Pro" panose="03050502040302030504" pitchFamily="66" charset="0"/>
              <a:ea typeface="DM Sans Bold"/>
              <a:cs typeface="Dreaming Outloud Pro" panose="03050502040302030504" pitchFamily="66" charset="0"/>
              <a:sym typeface="DM Sans Bold"/>
            </a:endParaRPr>
          </a:p>
          <a:p>
            <a:r>
              <a:rPr lang="cy-GB" sz="2000" spc="76" noProof="0" dirty="0">
                <a:solidFill>
                  <a:srgbClr val="000000"/>
                </a:solidFill>
                <a:latin typeface="Dreaming Outloud Pro" panose="03050502040302030504" pitchFamily="66" charset="0"/>
                <a:cs typeface="Dreaming Outloud Pro" panose="03050502040302030504" pitchFamily="66" charset="0"/>
                <a:sym typeface="DM Sans Bold"/>
              </a:rPr>
              <a:t>Mae </a:t>
            </a:r>
            <a:r>
              <a:rPr lang="cy-GB" sz="2000" spc="76" noProof="0" dirty="0" err="1">
                <a:solidFill>
                  <a:srgbClr val="000000"/>
                </a:solidFill>
                <a:latin typeface="Dreaming Outloud Pro" panose="03050502040302030504" pitchFamily="66" charset="0"/>
                <a:cs typeface="Dreaming Outloud Pro" panose="03050502040302030504" pitchFamily="66" charset="0"/>
                <a:sym typeface="DM Sans Bold"/>
              </a:rPr>
              <a:t>e’n</a:t>
            </a:r>
            <a:r>
              <a:rPr lang="cy-GB" sz="2000" spc="76" noProof="0" dirty="0">
                <a:solidFill>
                  <a:srgbClr val="000000"/>
                </a:solidFill>
                <a:latin typeface="Dreaming Outloud Pro" panose="03050502040302030504" pitchFamily="66" charset="0"/>
                <a:cs typeface="Dreaming Outloud Pro" panose="03050502040302030504" pitchFamily="66" charset="0"/>
                <a:sym typeface="DM Sans Bold"/>
              </a:rPr>
              <a:t> bwysig iawn i sgaffald y patrwm newydd i'r plant gan ddefnyddio mat iaith. Hefyd, dydw i ddim eisiau'r plant i wedi gorlwytho gwybyddol, felly matiau iaith a </a:t>
            </a:r>
            <a:r>
              <a:rPr lang="cy-GB" sz="2000" spc="76" noProof="0" dirty="0" err="1">
                <a:solidFill>
                  <a:srgbClr val="000000"/>
                </a:solidFill>
                <a:latin typeface="Dreaming Outloud Pro" panose="03050502040302030504" pitchFamily="66" charset="0"/>
                <a:cs typeface="Dreaming Outloud Pro" panose="03050502040302030504" pitchFamily="66" charset="0"/>
                <a:sym typeface="DM Sans Bold"/>
              </a:rPr>
              <a:t>pwerbwynt</a:t>
            </a:r>
            <a:r>
              <a:rPr lang="cy-GB" sz="2000" spc="76" noProof="0" dirty="0">
                <a:solidFill>
                  <a:srgbClr val="000000"/>
                </a:solidFill>
                <a:latin typeface="Dreaming Outloud Pro" panose="03050502040302030504" pitchFamily="66" charset="0"/>
                <a:cs typeface="Dreaming Outloud Pro" panose="03050502040302030504" pitchFamily="66" charset="0"/>
                <a:sym typeface="DM Sans Bold"/>
              </a:rPr>
              <a:t> rhaid gwneud yn ofalus gydag isel symbyliad. </a:t>
            </a:r>
          </a:p>
          <a:p>
            <a:endParaRPr lang="cy-GB" sz="2000" spc="76" noProof="0" dirty="0">
              <a:solidFill>
                <a:srgbClr val="000000"/>
              </a:solidFill>
              <a:latin typeface="Dreaming Outloud Pro" panose="03050502040302030504" pitchFamily="66" charset="0"/>
              <a:cs typeface="Dreaming Outloud Pro" panose="03050502040302030504" pitchFamily="66" charset="0"/>
              <a:sym typeface="DM Sans Bold"/>
            </a:endParaRPr>
          </a:p>
          <a:p>
            <a:endParaRPr lang="cy-GB" sz="2000" noProof="0" dirty="0">
              <a:latin typeface="Dreaming Outloud Pro" panose="03050502040302030504" pitchFamily="66" charset="0"/>
              <a:cs typeface="Dreaming Outloud Pro" panose="03050502040302030504" pitchFamily="66"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10BEDF-D753-5305-2EEE-5507AF383988}"/>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A7E34BA7-CE81-8BC5-5FC4-E694D97AF451}"/>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9916" b="-57861"/>
            </a:stretch>
          </a:blipFill>
        </p:spPr>
        <p:txBody>
          <a:bodyPr/>
          <a:lstStyle/>
          <a:p>
            <a:endParaRPr lang="cy-GB" noProof="0" dirty="0"/>
          </a:p>
        </p:txBody>
      </p:sp>
      <p:sp>
        <p:nvSpPr>
          <p:cNvPr id="3" name="TextBox 3">
            <a:extLst>
              <a:ext uri="{FF2B5EF4-FFF2-40B4-BE49-F238E27FC236}">
                <a16:creationId xmlns:a16="http://schemas.microsoft.com/office/drawing/2014/main" id="{F2360E6E-5AD2-12AB-FC7F-640E76C8FBF1}"/>
              </a:ext>
            </a:extLst>
          </p:cNvPr>
          <p:cNvSpPr txBox="1"/>
          <p:nvPr/>
        </p:nvSpPr>
        <p:spPr>
          <a:xfrm>
            <a:off x="315140" y="154965"/>
            <a:ext cx="15839260" cy="8617744"/>
          </a:xfrm>
          <a:prstGeom prst="rect">
            <a:avLst/>
          </a:prstGeom>
          <a:solidFill>
            <a:schemeClr val="bg1"/>
          </a:solidFill>
        </p:spPr>
        <p:txBody>
          <a:bodyPr wrap="square" lIns="0" tIns="0" rIns="0" bIns="0" rtlCol="0" anchor="t">
            <a:spAutoFit/>
          </a:bodyPr>
          <a:lstStyle/>
          <a:p>
            <a:r>
              <a:rPr lang="cy-GB" sz="2000" b="1" noProof="0" dirty="0">
                <a:latin typeface="Dreaming Outloud Pro" panose="03050502040302030504" pitchFamily="66" charset="0"/>
                <a:cs typeface="Dreaming Outloud Pro" panose="03050502040302030504" pitchFamily="66" charset="0"/>
              </a:rPr>
              <a:t>Cyfarwyddiadau y Cynorthwyydd Dosbarth</a:t>
            </a:r>
            <a:endParaRPr lang="cy-GB" sz="2000" noProof="0" dirty="0">
              <a:latin typeface="Dreaming Outloud Pro" panose="03050502040302030504" pitchFamily="66" charset="0"/>
              <a:cs typeface="Dreaming Outloud Pro" panose="03050502040302030504" pitchFamily="66" charset="0"/>
            </a:endParaRPr>
          </a:p>
          <a:p>
            <a:r>
              <a:rPr lang="cy-GB" sz="2000" b="1" noProof="0" dirty="0">
                <a:latin typeface="Dreaming Outloud Pro" panose="03050502040302030504" pitchFamily="66" charset="0"/>
                <a:cs typeface="Dreaming Outloud Pro" panose="03050502040302030504" pitchFamily="66" charset="0"/>
              </a:rPr>
              <a:t>Cyn y wers:</a:t>
            </a:r>
            <a:endParaRPr lang="cy-GB" sz="2000" noProof="0" dirty="0">
              <a:latin typeface="Dreaming Outloud Pro" panose="03050502040302030504" pitchFamily="66" charset="0"/>
              <a:cs typeface="Dreaming Outloud Pro" panose="03050502040302030504" pitchFamily="66" charset="0"/>
            </a:endParaRPr>
          </a:p>
          <a:p>
            <a:r>
              <a:rPr lang="cy-GB" sz="2000" noProof="0" dirty="0">
                <a:latin typeface="Dreaming Outloud Pro" panose="03050502040302030504" pitchFamily="66" charset="0"/>
                <a:cs typeface="Dreaming Outloud Pro" panose="03050502040302030504" pitchFamily="66" charset="0"/>
              </a:rPr>
              <a:t>Hoffwn i ti baratoi’r adnoddau cyn y wers, os gweli </a:t>
            </a:r>
            <a:r>
              <a:rPr lang="cy-GB" sz="2000" noProof="0" dirty="0" err="1">
                <a:latin typeface="Dreaming Outloud Pro" panose="03050502040302030504" pitchFamily="66" charset="0"/>
                <a:cs typeface="Dreaming Outloud Pro" panose="03050502040302030504" pitchFamily="66" charset="0"/>
              </a:rPr>
              <a:t>di’n</a:t>
            </a:r>
            <a:r>
              <a:rPr lang="cy-GB" sz="2000" noProof="0" dirty="0">
                <a:latin typeface="Dreaming Outloud Pro" panose="03050502040302030504" pitchFamily="66" charset="0"/>
                <a:cs typeface="Dreaming Outloud Pro" panose="03050502040302030504" pitchFamily="66" charset="0"/>
              </a:rPr>
              <a:t> dda. </a:t>
            </a:r>
          </a:p>
          <a:p>
            <a:r>
              <a:rPr lang="cy-GB" sz="2000" noProof="0" dirty="0">
                <a:latin typeface="Dreaming Outloud Pro" panose="03050502040302030504" pitchFamily="66" charset="0"/>
                <a:cs typeface="Dreaming Outloud Pro" panose="03050502040302030504" pitchFamily="66" charset="0"/>
              </a:rPr>
              <a:t>Byddi di eisiau i brintiau'r mat iaith i’r plant. </a:t>
            </a:r>
          </a:p>
          <a:p>
            <a:r>
              <a:rPr lang="cy-GB" sz="2000" noProof="0" dirty="0">
                <a:latin typeface="Dreaming Outloud Pro" panose="03050502040302030504" pitchFamily="66" charset="0"/>
                <a:cs typeface="Dreaming Outloud Pro" panose="03050502040302030504" pitchFamily="66" charset="0"/>
              </a:rPr>
              <a:t>Hefyd, printiau'r llun pwll glan môr yn A3 i'r plant. Un rhwng dau.</a:t>
            </a:r>
          </a:p>
          <a:p>
            <a:r>
              <a:rPr lang="cy-GB" sz="2000" noProof="0" dirty="0">
                <a:latin typeface="Dreaming Outloud Pro" panose="03050502040302030504" pitchFamily="66" charset="0"/>
                <a:cs typeface="Dreaming Outloud Pro" panose="03050502040302030504" pitchFamily="66" charset="0"/>
              </a:rPr>
              <a:t>Printiau y gêm ‘</a:t>
            </a:r>
            <a:r>
              <a:rPr lang="cy-GB" sz="2000" noProof="0" dirty="0" err="1">
                <a:latin typeface="Dreaming Outloud Pro" panose="03050502040302030504" pitchFamily="66" charset="0"/>
                <a:cs typeface="Dreaming Outloud Pro" panose="03050502040302030504" pitchFamily="66" charset="0"/>
              </a:rPr>
              <a:t>Splat</a:t>
            </a:r>
            <a:r>
              <a:rPr lang="cy-GB" sz="2000" noProof="0" dirty="0">
                <a:latin typeface="Dreaming Outloud Pro" panose="03050502040302030504" pitchFamily="66" charset="0"/>
                <a:cs typeface="Dreaming Outloud Pro" panose="03050502040302030504" pitchFamily="66" charset="0"/>
              </a:rPr>
              <a:t>!’, un rhwng dau. Bydd y plant angen y '</a:t>
            </a:r>
            <a:r>
              <a:rPr lang="cy-GB" sz="2000" noProof="0" dirty="0" err="1">
                <a:latin typeface="Dreaming Outloud Pro" panose="03050502040302030504" pitchFamily="66" charset="0"/>
                <a:cs typeface="Dreaming Outloud Pro" panose="03050502040302030504" pitchFamily="66" charset="0"/>
              </a:rPr>
              <a:t>Sblatter</a:t>
            </a:r>
            <a:r>
              <a:rPr lang="cy-GB" sz="2000" noProof="0" dirty="0">
                <a:latin typeface="Dreaming Outloud Pro" panose="03050502040302030504" pitchFamily="66" charset="0"/>
                <a:cs typeface="Dreaming Outloud Pro" panose="03050502040302030504" pitchFamily="66" charset="0"/>
              </a:rPr>
              <a:t>' yr un i'r gêm.</a:t>
            </a:r>
          </a:p>
          <a:p>
            <a:r>
              <a:rPr lang="cy-GB" sz="2000" noProof="0" dirty="0">
                <a:latin typeface="Dreaming Outloud Pro" panose="03050502040302030504" pitchFamily="66" charset="0"/>
                <a:cs typeface="Dreaming Outloud Pro" panose="03050502040302030504" pitchFamily="66" charset="0"/>
              </a:rPr>
              <a:t>Cardiau fflach -Defnyddia'r lluniau ar sleid pedwar i wneud cardiau fflach. Geiriau a llun ar un ochr (blaen) a llun yn unig ar y cefn. </a:t>
            </a:r>
          </a:p>
          <a:p>
            <a:endParaRPr lang="cy-GB" sz="2000" noProof="0" dirty="0">
              <a:latin typeface="Dreaming Outloud Pro" panose="03050502040302030504" pitchFamily="66" charset="0"/>
              <a:cs typeface="Dreaming Outloud Pro" panose="03050502040302030504" pitchFamily="66" charset="0"/>
            </a:endParaRPr>
          </a:p>
          <a:p>
            <a:r>
              <a:rPr lang="cy-GB" sz="2000" b="1" noProof="0" dirty="0">
                <a:latin typeface="Dreaming Outloud Pro" panose="03050502040302030504" pitchFamily="66" charset="0"/>
                <a:cs typeface="Dreaming Outloud Pro" panose="03050502040302030504" pitchFamily="66" charset="0"/>
              </a:rPr>
              <a:t>Y wers</a:t>
            </a:r>
            <a:endParaRPr lang="cy-GB" sz="2000" noProof="0" dirty="0">
              <a:latin typeface="Dreaming Outloud Pro" panose="03050502040302030504" pitchFamily="66" charset="0"/>
              <a:cs typeface="Dreaming Outloud Pro" panose="03050502040302030504" pitchFamily="66" charset="0"/>
            </a:endParaRPr>
          </a:p>
          <a:p>
            <a:r>
              <a:rPr lang="cy-GB" sz="2000" noProof="0" dirty="0">
                <a:latin typeface="Dreaming Outloud Pro" panose="03050502040302030504" pitchFamily="66" charset="0"/>
                <a:cs typeface="Dreaming Outloud Pro" panose="03050502040302030504" pitchFamily="66" charset="0"/>
              </a:rPr>
              <a:t>Hoffwn i ti ddweud y plant – </a:t>
            </a:r>
            <a:r>
              <a:rPr lang="cy-GB" sz="2000" noProof="0" dirty="0">
                <a:solidFill>
                  <a:srgbClr val="00B0F0"/>
                </a:solidFill>
                <a:latin typeface="Dreaming Outloud Pro" panose="03050502040302030504" pitchFamily="66" charset="0"/>
                <a:cs typeface="Dreaming Outloud Pro" panose="03050502040302030504" pitchFamily="66" charset="0"/>
              </a:rPr>
              <a:t>‘Shwmae, bawb, nod y wers heddiw ymarfer geirfa a dysgu arddodiaid.’</a:t>
            </a:r>
          </a:p>
          <a:p>
            <a:endParaRPr lang="cy-GB" sz="2000" noProof="0" dirty="0">
              <a:solidFill>
                <a:srgbClr val="00B0F0"/>
              </a:solidFill>
              <a:latin typeface="Dreaming Outloud Pro" panose="03050502040302030504" pitchFamily="66" charset="0"/>
              <a:cs typeface="Dreaming Outloud Pro" panose="03050502040302030504" pitchFamily="66" charset="0"/>
            </a:endParaRPr>
          </a:p>
          <a:p>
            <a:r>
              <a:rPr lang="cy-GB" sz="2000" b="1" noProof="0" dirty="0">
                <a:latin typeface="Dreaming Outloud Pro" panose="03050502040302030504" pitchFamily="66" charset="0"/>
                <a:cs typeface="Dreaming Outloud Pro" panose="03050502040302030504" pitchFamily="66" charset="0"/>
              </a:rPr>
              <a:t>Drilio</a:t>
            </a:r>
          </a:p>
          <a:p>
            <a:r>
              <a:rPr lang="cy-GB" sz="2000" noProof="0" dirty="0">
                <a:latin typeface="Dreaming Outloud Pro" panose="03050502040302030504" pitchFamily="66" charset="0"/>
                <a:cs typeface="Dreaming Outloud Pro" panose="03050502040302030504" pitchFamily="66" charset="0"/>
              </a:rPr>
              <a:t>Yn gyntaf, </a:t>
            </a:r>
            <a:r>
              <a:rPr lang="cy-GB" sz="2000" noProof="0" dirty="0" err="1">
                <a:latin typeface="Dreaming Outloud Pro" panose="03050502040302030504" pitchFamily="66" charset="0"/>
                <a:cs typeface="Dreaming Outloud Pro" panose="03050502040302030504" pitchFamily="66" charset="0"/>
              </a:rPr>
              <a:t>sefa</a:t>
            </a:r>
            <a:r>
              <a:rPr lang="cy-GB" sz="2000" noProof="0" dirty="0">
                <a:latin typeface="Dreaming Outloud Pro" panose="03050502040302030504" pitchFamily="66" charset="0"/>
                <a:cs typeface="Dreaming Outloud Pro" panose="03050502040302030504" pitchFamily="66" charset="0"/>
              </a:rPr>
              <a:t> o flaen y plant a dril yr eirfa. Ymarfer gyda'r llun a geiriau, wedyn, ymarfer gydag unig y llun. Dylai'r plant gofio anifeiliaid y traeth o'r wythnos ddiwethaf. Nesaf, defnyddia'r cardiau fflach gyda'r arddodiaid. Ymarfer mwy defnyddio gyda'r llun a geiriau wedyn gydag unig y llun pan y plant yn teimlo'n hyderus. Byddi di angen gwneud i ddweud yr eirfa yn ofalus. </a:t>
            </a:r>
            <a:r>
              <a:rPr lang="cy-GB" sz="2000" noProof="0" dirty="0" err="1">
                <a:latin typeface="Dreaming Outloud Pro" panose="03050502040302030504" pitchFamily="66" charset="0"/>
                <a:cs typeface="Dreaming Outloud Pro" panose="03050502040302030504" pitchFamily="66" charset="0"/>
              </a:rPr>
              <a:t>Clyweda</a:t>
            </a:r>
            <a:r>
              <a:rPr lang="cy-GB" sz="2000" noProof="0" dirty="0">
                <a:latin typeface="Dreaming Outloud Pro" panose="03050502040302030504" pitchFamily="66" charset="0"/>
                <a:cs typeface="Dreaming Outloud Pro" panose="03050502040302030504" pitchFamily="66" charset="0"/>
              </a:rPr>
              <a:t> y plant a </a:t>
            </a:r>
            <a:r>
              <a:rPr lang="cy-GB" sz="2000" noProof="0" dirty="0" err="1">
                <a:latin typeface="Dreaming Outloud Pro" panose="03050502040302030504" pitchFamily="66" charset="0"/>
                <a:cs typeface="Dreaming Outloud Pro" panose="03050502040302030504" pitchFamily="66" charset="0"/>
              </a:rPr>
              <a:t>chwirio</a:t>
            </a:r>
            <a:r>
              <a:rPr lang="cy-GB" sz="2000" noProof="0" dirty="0">
                <a:latin typeface="Dreaming Outloud Pro" panose="03050502040302030504" pitchFamily="66" charset="0"/>
                <a:cs typeface="Dreaming Outloud Pro" panose="03050502040302030504" pitchFamily="66" charset="0"/>
              </a:rPr>
              <a:t> maen nhw wedi dweud yr eirfa yn gywir. </a:t>
            </a:r>
          </a:p>
          <a:p>
            <a:endParaRPr lang="cy-GB" sz="2000" noProof="0" dirty="0">
              <a:latin typeface="Dreaming Outloud Pro" panose="03050502040302030504" pitchFamily="66" charset="0"/>
              <a:cs typeface="Dreaming Outloud Pro" panose="03050502040302030504" pitchFamily="66" charset="0"/>
            </a:endParaRPr>
          </a:p>
          <a:p>
            <a:r>
              <a:rPr lang="cy-GB" sz="2000" b="1" noProof="0" dirty="0">
                <a:latin typeface="Dreaming Outloud Pro" panose="03050502040302030504" pitchFamily="66" charset="0"/>
                <a:cs typeface="Dreaming Outloud Pro" panose="03050502040302030504" pitchFamily="66" charset="0"/>
              </a:rPr>
              <a:t>Gweithgaredd: Gêm - </a:t>
            </a:r>
            <a:r>
              <a:rPr lang="cy-GB" sz="2000" b="1" noProof="0" dirty="0" err="1">
                <a:latin typeface="Dreaming Outloud Pro" panose="03050502040302030504" pitchFamily="66" charset="0"/>
                <a:cs typeface="Dreaming Outloud Pro" panose="03050502040302030504" pitchFamily="66" charset="0"/>
              </a:rPr>
              <a:t>Sblat</a:t>
            </a:r>
            <a:r>
              <a:rPr lang="cy-GB" sz="2000" b="1" noProof="0" dirty="0">
                <a:latin typeface="Dreaming Outloud Pro" panose="03050502040302030504" pitchFamily="66" charset="0"/>
                <a:cs typeface="Dreaming Outloud Pro" panose="03050502040302030504" pitchFamily="66" charset="0"/>
              </a:rPr>
              <a:t>!</a:t>
            </a:r>
            <a:endParaRPr lang="cy-GB" sz="2000" noProof="0" dirty="0">
              <a:latin typeface="Dreaming Outloud Pro" panose="03050502040302030504" pitchFamily="66" charset="0"/>
              <a:cs typeface="Dreaming Outloud Pro" panose="03050502040302030504" pitchFamily="66" charset="0"/>
            </a:endParaRPr>
          </a:p>
          <a:p>
            <a:r>
              <a:rPr lang="cy-GB" sz="2000" noProof="0" dirty="0">
                <a:latin typeface="Dreaming Outloud Pro" panose="03050502040302030504" pitchFamily="66" charset="0"/>
                <a:cs typeface="Dreaming Outloud Pro" panose="03050502040302030504" pitchFamily="66" charset="0"/>
              </a:rPr>
              <a:t>Chwaraea'r gêm ‘</a:t>
            </a:r>
            <a:r>
              <a:rPr lang="cy-GB" sz="2000" noProof="0" dirty="0" err="1">
                <a:latin typeface="Dreaming Outloud Pro" panose="03050502040302030504" pitchFamily="66" charset="0"/>
                <a:cs typeface="Dreaming Outloud Pro" panose="03050502040302030504" pitchFamily="66" charset="0"/>
              </a:rPr>
              <a:t>Sblat</a:t>
            </a:r>
            <a:r>
              <a:rPr lang="cy-GB" sz="2000" noProof="0" dirty="0">
                <a:latin typeface="Dreaming Outloud Pro" panose="03050502040302030504" pitchFamily="66" charset="0"/>
                <a:cs typeface="Dreaming Outloud Pro" panose="03050502040302030504" pitchFamily="66" charset="0"/>
              </a:rPr>
              <a:t>’ gyda’r plant. Mae’r plant yn gweithio mewn parau a nhw angen y ‘</a:t>
            </a:r>
            <a:r>
              <a:rPr lang="cy-GB" sz="2000" noProof="0" dirty="0" err="1">
                <a:latin typeface="Dreaming Outloud Pro" panose="03050502040302030504" pitchFamily="66" charset="0"/>
                <a:cs typeface="Dreaming Outloud Pro" panose="03050502040302030504" pitchFamily="66" charset="0"/>
              </a:rPr>
              <a:t>sblatter</a:t>
            </a:r>
            <a:r>
              <a:rPr lang="cy-GB" sz="2000" noProof="0" dirty="0">
                <a:latin typeface="Dreaming Outloud Pro" panose="03050502040302030504" pitchFamily="66" charset="0"/>
                <a:cs typeface="Dreaming Outloud Pro" panose="03050502040302030504" pitchFamily="66" charset="0"/>
              </a:rPr>
              <a:t>’ yr un. Dweda un arddodiad. Mae'r plant angen i '</a:t>
            </a:r>
            <a:r>
              <a:rPr lang="cy-GB" sz="2000" noProof="0" dirty="0" err="1">
                <a:latin typeface="Dreaming Outloud Pro" panose="03050502040302030504" pitchFamily="66" charset="0"/>
                <a:cs typeface="Dreaming Outloud Pro" panose="03050502040302030504" pitchFamily="66" charset="0"/>
              </a:rPr>
              <a:t>Sblat</a:t>
            </a:r>
            <a:r>
              <a:rPr lang="cy-GB" sz="2000" noProof="0" dirty="0">
                <a:latin typeface="Dreaming Outloud Pro" panose="03050502040302030504" pitchFamily="66" charset="0"/>
                <a:cs typeface="Dreaming Outloud Pro" panose="03050502040302030504" pitchFamily="66" charset="0"/>
              </a:rPr>
              <a:t>' y cywir arddodiad cyn eu partner. </a:t>
            </a:r>
          </a:p>
          <a:p>
            <a:endParaRPr lang="cy-GB" sz="2000" noProof="0" dirty="0">
              <a:latin typeface="Dreaming Outloud Pro" panose="03050502040302030504" pitchFamily="66" charset="0"/>
              <a:cs typeface="Dreaming Outloud Pro" panose="03050502040302030504" pitchFamily="66" charset="0"/>
            </a:endParaRPr>
          </a:p>
          <a:p>
            <a:r>
              <a:rPr lang="cy-GB" sz="2000" b="1" noProof="0" dirty="0">
                <a:latin typeface="Dreaming Outloud Pro" panose="03050502040302030504" pitchFamily="66" charset="0"/>
                <a:cs typeface="Dreaming Outloud Pro" panose="03050502040302030504" pitchFamily="66" charset="0"/>
              </a:rPr>
              <a:t>Gweithgaredd - Dweud y brawddeg am y anifeiliaid y traeth. </a:t>
            </a:r>
            <a:endParaRPr lang="cy-GB" sz="2000" noProof="0" dirty="0">
              <a:latin typeface="Dreaming Outloud Pro" panose="03050502040302030504" pitchFamily="66" charset="0"/>
              <a:cs typeface="Dreaming Outloud Pro" panose="03050502040302030504" pitchFamily="66" charset="0"/>
            </a:endParaRPr>
          </a:p>
          <a:p>
            <a:r>
              <a:rPr lang="cy-GB" sz="2000" noProof="0" dirty="0">
                <a:latin typeface="Dreaming Outloud Pro" panose="03050502040302030504" pitchFamily="66" charset="0"/>
                <a:cs typeface="Dreaming Outloud Pro" panose="03050502040302030504" pitchFamily="66" charset="0"/>
              </a:rPr>
              <a:t>Rhoi y plant i’r llun pwll glan môr. Gofynna’r plant i weithio mewn grŵp bach. Rhaid i'r plant ddweud brawddeg am anifail y traeth a defnyddio arddodiaid.</a:t>
            </a:r>
          </a:p>
          <a:p>
            <a:endParaRPr lang="cy-GB" sz="2000" noProof="0" dirty="0">
              <a:latin typeface="Dreaming Outloud Pro" panose="03050502040302030504" pitchFamily="66" charset="0"/>
              <a:cs typeface="Dreaming Outloud Pro" panose="03050502040302030504" pitchFamily="66" charset="0"/>
            </a:endParaRPr>
          </a:p>
          <a:p>
            <a:r>
              <a:rPr lang="cy-GB" sz="2000" b="1" noProof="0" dirty="0">
                <a:latin typeface="Dreaming Outloud Pro" panose="03050502040302030504" pitchFamily="66" charset="0"/>
                <a:cs typeface="Dreaming Outloud Pro" panose="03050502040302030504" pitchFamily="66" charset="0"/>
              </a:rPr>
              <a:t>Gweithgaredd: Gweld y gwahaniaeth</a:t>
            </a:r>
            <a:endParaRPr lang="cy-GB" sz="2000" noProof="0" dirty="0">
              <a:latin typeface="Dreaming Outloud Pro" panose="03050502040302030504" pitchFamily="66" charset="0"/>
              <a:cs typeface="Dreaming Outloud Pro" panose="03050502040302030504" pitchFamily="66" charset="0"/>
            </a:endParaRPr>
          </a:p>
          <a:p>
            <a:r>
              <a:rPr lang="cy-GB" sz="2000" noProof="0" dirty="0">
                <a:latin typeface="Dreaming Outloud Pro" panose="03050502040302030504" pitchFamily="66" charset="0"/>
                <a:cs typeface="Dreaming Outloud Pro" panose="03050502040302030504" pitchFamily="66" charset="0"/>
              </a:rPr>
              <a:t>Gofynna'r plant i weithio mewn parau. Bydd y plant mynd â thro i ddarllen y frawddeg. Byddan nhw angen ysgrifennu'r arddodiad gwahanol. Dylet ti gerdded o gwmpas y dosbarth a chlywed y plant a gwirio mae'r nhw'n dweud yn y brawddegau yn gywir. </a:t>
            </a:r>
            <a:endParaRPr lang="cy-GB" sz="2400" spc="76" noProof="0" dirty="0">
              <a:solidFill>
                <a:srgbClr val="000000"/>
              </a:solidFill>
              <a:latin typeface="DM Sans"/>
              <a:ea typeface="DM Sans"/>
              <a:cs typeface="DM Sans"/>
              <a:sym typeface="DM Sans"/>
            </a:endParaRPr>
          </a:p>
        </p:txBody>
      </p:sp>
    </p:spTree>
    <p:extLst>
      <p:ext uri="{BB962C8B-B14F-4D97-AF65-F5344CB8AC3E}">
        <p14:creationId xmlns:p14="http://schemas.microsoft.com/office/powerpoint/2010/main" val="37082130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9916" b="-57861"/>
            </a:stretch>
          </a:blipFill>
        </p:spPr>
        <p:txBody>
          <a:bodyPr/>
          <a:lstStyle/>
          <a:p>
            <a:endParaRPr lang="cy-GB" noProof="0" dirty="0"/>
          </a:p>
        </p:txBody>
      </p:sp>
      <p:sp>
        <p:nvSpPr>
          <p:cNvPr id="3" name="TextBox 3"/>
          <p:cNvSpPr txBox="1"/>
          <p:nvPr/>
        </p:nvSpPr>
        <p:spPr>
          <a:xfrm>
            <a:off x="315141" y="154965"/>
            <a:ext cx="8600259" cy="9874498"/>
          </a:xfrm>
          <a:prstGeom prst="rect">
            <a:avLst/>
          </a:prstGeom>
          <a:solidFill>
            <a:schemeClr val="bg1"/>
          </a:solidFill>
        </p:spPr>
        <p:txBody>
          <a:bodyPr wrap="square" lIns="0" tIns="0" rIns="0" bIns="0" rtlCol="0" anchor="t">
            <a:spAutoFit/>
          </a:bodyPr>
          <a:lstStyle/>
          <a:p>
            <a:pPr>
              <a:lnSpc>
                <a:spcPts val="3468"/>
              </a:lnSpc>
            </a:pPr>
            <a:r>
              <a:rPr lang="cy-GB" sz="2800" b="1" u="sng" spc="76" noProof="0" dirty="0">
                <a:solidFill>
                  <a:srgbClr val="000000"/>
                </a:solidFill>
                <a:latin typeface="Dreaming Outloud Pro" panose="03050502040302030504" pitchFamily="66" charset="0"/>
                <a:ea typeface="DM Sans Bold"/>
                <a:cs typeface="Dreaming Outloud Pro" panose="03050502040302030504" pitchFamily="66" charset="0"/>
                <a:sym typeface="DM Sans Bold"/>
              </a:rPr>
              <a:t>Cyfarwyddiadau am blant</a:t>
            </a:r>
          </a:p>
          <a:p>
            <a:pPr>
              <a:lnSpc>
                <a:spcPts val="3468"/>
              </a:lnSpc>
            </a:pPr>
            <a:r>
              <a:rPr lang="cy-GB" sz="2800" b="1" u="sng"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Drilio:</a:t>
            </a:r>
          </a:p>
          <a:p>
            <a:pPr>
              <a:lnSpc>
                <a:spcPts val="3468"/>
              </a:lnSpc>
              <a:spcBef>
                <a:spcPct val="0"/>
              </a:spcBef>
            </a:pPr>
            <a:r>
              <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Ymarferwch yr eirfa a phatrwm brawddegau gydag athro.</a:t>
            </a:r>
          </a:p>
          <a:p>
            <a:pPr marL="514350" indent="-514350">
              <a:lnSpc>
                <a:spcPts val="3468"/>
              </a:lnSpc>
              <a:spcBef>
                <a:spcPct val="0"/>
              </a:spcBef>
              <a:buAutoNum type="arabicPeriod"/>
            </a:pPr>
            <a:endPar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endParaRPr>
          </a:p>
          <a:p>
            <a:pPr>
              <a:lnSpc>
                <a:spcPts val="3468"/>
              </a:lnSpc>
              <a:spcBef>
                <a:spcPct val="0"/>
              </a:spcBef>
            </a:pPr>
            <a:r>
              <a:rPr lang="cy-GB" sz="2800" b="1" u="sng" noProof="0" dirty="0">
                <a:latin typeface="Dreaming Outloud Pro" panose="03050502040302030504" pitchFamily="66" charset="0"/>
                <a:cs typeface="Dreaming Outloud Pro" panose="03050502040302030504" pitchFamily="66" charset="0"/>
              </a:rPr>
              <a:t>Gweithgaredd: Gêm - </a:t>
            </a:r>
            <a:r>
              <a:rPr lang="cy-GB" sz="2800" b="1" u="sng" noProof="0" dirty="0" err="1">
                <a:latin typeface="Dreaming Outloud Pro" panose="03050502040302030504" pitchFamily="66" charset="0"/>
                <a:cs typeface="Dreaming Outloud Pro" panose="03050502040302030504" pitchFamily="66" charset="0"/>
              </a:rPr>
              <a:t>Sblat</a:t>
            </a:r>
            <a:r>
              <a:rPr lang="cy-GB" sz="2800" b="1" u="sng" noProof="0" dirty="0">
                <a:latin typeface="Dreaming Outloud Pro" panose="03050502040302030504" pitchFamily="66" charset="0"/>
                <a:cs typeface="Dreaming Outloud Pro" panose="03050502040302030504" pitchFamily="66" charset="0"/>
              </a:rPr>
              <a:t>!</a:t>
            </a:r>
          </a:p>
          <a:p>
            <a:pPr marL="514350" indent="-514350">
              <a:lnSpc>
                <a:spcPts val="3468"/>
              </a:lnSpc>
              <a:spcBef>
                <a:spcPct val="0"/>
              </a:spcBef>
              <a:buFont typeface="+mj-lt"/>
              <a:buAutoNum type="arabicPeriod"/>
            </a:pPr>
            <a:r>
              <a:rPr lang="cy-GB" sz="2800" noProof="0" dirty="0">
                <a:latin typeface="Dreaming Outloud Pro" panose="03050502040302030504" pitchFamily="66" charset="0"/>
                <a:cs typeface="Dreaming Outloud Pro" panose="03050502040302030504" pitchFamily="66" charset="0"/>
              </a:rPr>
              <a:t>Gweithiwch mewn parau. </a:t>
            </a:r>
          </a:p>
          <a:p>
            <a:pPr marL="514350" indent="-514350">
              <a:lnSpc>
                <a:spcPts val="3468"/>
              </a:lnSpc>
              <a:spcBef>
                <a:spcPct val="0"/>
              </a:spcBef>
              <a:buFont typeface="+mj-lt"/>
              <a:buAutoNum type="arabicPeriod"/>
            </a:pPr>
            <a:r>
              <a:rPr lang="cy-GB" sz="2800" noProof="0" dirty="0">
                <a:latin typeface="Dreaming Outloud Pro" panose="03050502040302030504" pitchFamily="66" charset="0"/>
                <a:cs typeface="Dreaming Outloud Pro" panose="03050502040302030504" pitchFamily="66" charset="0"/>
              </a:rPr>
              <a:t>Byddwch chi'n angen un </a:t>
            </a:r>
            <a:r>
              <a:rPr lang="cy-GB" sz="2800" noProof="0" dirty="0" err="1">
                <a:latin typeface="Dreaming Outloud Pro" panose="03050502040302030504" pitchFamily="66" charset="0"/>
                <a:cs typeface="Dreaming Outloud Pro" panose="03050502040302030504" pitchFamily="66" charset="0"/>
              </a:rPr>
              <a:t>sblatter</a:t>
            </a:r>
            <a:r>
              <a:rPr lang="cy-GB" sz="2800" noProof="0" dirty="0">
                <a:latin typeface="Dreaming Outloud Pro" panose="03050502040302030504" pitchFamily="66" charset="0"/>
                <a:cs typeface="Dreaming Outloud Pro" panose="03050502040302030504" pitchFamily="66" charset="0"/>
              </a:rPr>
              <a:t> yr un. </a:t>
            </a:r>
          </a:p>
          <a:p>
            <a:pPr marL="514350" indent="-514350">
              <a:lnSpc>
                <a:spcPts val="3468"/>
              </a:lnSpc>
              <a:spcBef>
                <a:spcPct val="0"/>
              </a:spcBef>
              <a:buFont typeface="+mj-lt"/>
              <a:buAutoNum type="arabicPeriod"/>
            </a:pPr>
            <a:r>
              <a:rPr lang="cy-GB" sz="2800" noProof="0" dirty="0">
                <a:latin typeface="Dreaming Outloud Pro" panose="03050502040302030504" pitchFamily="66" charset="0"/>
                <a:cs typeface="Dreaming Outloud Pro" panose="03050502040302030504" pitchFamily="66" charset="0"/>
              </a:rPr>
              <a:t>Mae'r athro bydd dweud un arddodiad. Byddwch chi'n angen i </a:t>
            </a:r>
            <a:r>
              <a:rPr lang="cy-GB" sz="2800" noProof="0" dirty="0" err="1">
                <a:latin typeface="Dreaming Outloud Pro" panose="03050502040302030504" pitchFamily="66" charset="0"/>
                <a:cs typeface="Dreaming Outloud Pro" panose="03050502040302030504" pitchFamily="66" charset="0"/>
              </a:rPr>
              <a:t>sblatt</a:t>
            </a:r>
            <a:r>
              <a:rPr lang="cy-GB" sz="2800" noProof="0" dirty="0">
                <a:latin typeface="Dreaming Outloud Pro" panose="03050502040302030504" pitchFamily="66" charset="0"/>
                <a:cs typeface="Dreaming Outloud Pro" panose="03050502040302030504" pitchFamily="66" charset="0"/>
              </a:rPr>
              <a:t> y </a:t>
            </a:r>
            <a:r>
              <a:rPr lang="cy-GB" sz="2800" noProof="0" dirty="0" err="1">
                <a:latin typeface="Dreaming Outloud Pro" panose="03050502040302030504" pitchFamily="66" charset="0"/>
                <a:cs typeface="Dreaming Outloud Pro" panose="03050502040302030504" pitchFamily="66" charset="0"/>
              </a:rPr>
              <a:t>anddodiad</a:t>
            </a:r>
            <a:r>
              <a:rPr lang="cy-GB" sz="2800" noProof="0" dirty="0">
                <a:latin typeface="Dreaming Outloud Pro" panose="03050502040302030504" pitchFamily="66" charset="0"/>
                <a:cs typeface="Dreaming Outloud Pro" panose="03050502040302030504" pitchFamily="66" charset="0"/>
              </a:rPr>
              <a:t> </a:t>
            </a:r>
          </a:p>
          <a:p>
            <a:pPr marL="514350" indent="-514350">
              <a:lnSpc>
                <a:spcPts val="3468"/>
              </a:lnSpc>
              <a:spcBef>
                <a:spcPct val="0"/>
              </a:spcBef>
              <a:buFont typeface="+mj-lt"/>
              <a:buAutoNum type="arabicPeriod"/>
            </a:pPr>
            <a:r>
              <a:rPr lang="cy-GB" sz="2800" noProof="0" dirty="0">
                <a:latin typeface="Dreaming Outloud Pro" panose="03050502040302030504" pitchFamily="66" charset="0"/>
                <a:cs typeface="Dreaming Outloud Pro" panose="03050502040302030504" pitchFamily="66" charset="0"/>
              </a:rPr>
              <a:t>Mae'r cyntaf i </a:t>
            </a:r>
            <a:r>
              <a:rPr lang="cy-GB" sz="2800" noProof="0" dirty="0" err="1">
                <a:latin typeface="Dreaming Outloud Pro" panose="03050502040302030504" pitchFamily="66" charset="0"/>
                <a:cs typeface="Dreaming Outloud Pro" panose="03050502040302030504" pitchFamily="66" charset="0"/>
              </a:rPr>
              <a:t>sblatt</a:t>
            </a:r>
            <a:r>
              <a:rPr lang="cy-GB" sz="2800" noProof="0" dirty="0">
                <a:latin typeface="Dreaming Outloud Pro" panose="03050502040302030504" pitchFamily="66" charset="0"/>
                <a:cs typeface="Dreaming Outloud Pro" panose="03050502040302030504" pitchFamily="66" charset="0"/>
              </a:rPr>
              <a:t> ydy'r </a:t>
            </a:r>
            <a:r>
              <a:rPr lang="cy-GB" sz="2800" noProof="0" dirty="0" err="1">
                <a:latin typeface="Dreaming Outloud Pro" panose="03050502040302030504" pitchFamily="66" charset="0"/>
                <a:cs typeface="Dreaming Outloud Pro" panose="03050502040302030504" pitchFamily="66" charset="0"/>
              </a:rPr>
              <a:t>enill</a:t>
            </a:r>
            <a:r>
              <a:rPr lang="cy-GB" sz="2800" noProof="0" dirty="0">
                <a:latin typeface="Dreaming Outloud Pro" panose="03050502040302030504" pitchFamily="66" charset="0"/>
                <a:cs typeface="Dreaming Outloud Pro" panose="03050502040302030504" pitchFamily="66" charset="0"/>
              </a:rPr>
              <a:t>.</a:t>
            </a:r>
          </a:p>
          <a:p>
            <a:pPr>
              <a:lnSpc>
                <a:spcPts val="3468"/>
              </a:lnSpc>
              <a:spcBef>
                <a:spcPct val="0"/>
              </a:spcBef>
            </a:pPr>
            <a:r>
              <a:rPr lang="cy-GB" sz="2800" b="1" noProof="0" dirty="0">
                <a:latin typeface="Dreaming Outloud Pro" panose="03050502040302030504" pitchFamily="66" charset="0"/>
                <a:cs typeface="Dreaming Outloud Pro" panose="03050502040302030504" pitchFamily="66" charset="0"/>
              </a:rPr>
              <a:t>Eisteddwch yn dawel a gwrandewch yn ofalus.</a:t>
            </a:r>
          </a:p>
          <a:p>
            <a:pPr>
              <a:lnSpc>
                <a:spcPts val="3468"/>
              </a:lnSpc>
              <a:spcBef>
                <a:spcPct val="0"/>
              </a:spcBef>
            </a:pPr>
            <a:endParaRPr lang="cy-GB" sz="2800" b="1" noProof="0" dirty="0">
              <a:latin typeface="Dreaming Outloud Pro" panose="03050502040302030504" pitchFamily="66" charset="0"/>
              <a:cs typeface="Dreaming Outloud Pro" panose="03050502040302030504" pitchFamily="66" charset="0"/>
            </a:endParaRPr>
          </a:p>
          <a:p>
            <a:pPr>
              <a:lnSpc>
                <a:spcPts val="3468"/>
              </a:lnSpc>
              <a:spcBef>
                <a:spcPct val="0"/>
              </a:spcBef>
            </a:pPr>
            <a:r>
              <a:rPr lang="cy-GB" sz="2800" b="1" u="sng" noProof="0" dirty="0">
                <a:latin typeface="Dreaming Outloud Pro" panose="03050502040302030504" pitchFamily="66" charset="0"/>
                <a:cs typeface="Dreaming Outloud Pro" panose="03050502040302030504" pitchFamily="66" charset="0"/>
              </a:rPr>
              <a:t>Gweithgaredd - Dweud y brawddeg am y anifeiliaid y traeth. </a:t>
            </a:r>
          </a:p>
          <a:p>
            <a:pPr marL="514350" indent="-514350">
              <a:lnSpc>
                <a:spcPts val="3468"/>
              </a:lnSpc>
              <a:spcBef>
                <a:spcPct val="0"/>
              </a:spcBef>
              <a:buFont typeface="+mj-lt"/>
              <a:buAutoNum type="arabicPeriod"/>
            </a:pPr>
            <a:r>
              <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Byddwch chi angen a  llun pwll glan môr.</a:t>
            </a:r>
          </a:p>
          <a:p>
            <a:pPr marL="514350" indent="-514350">
              <a:lnSpc>
                <a:spcPts val="3468"/>
              </a:lnSpc>
              <a:spcBef>
                <a:spcPct val="0"/>
              </a:spcBef>
              <a:buFont typeface="+mj-lt"/>
              <a:buAutoNum type="arabicPeriod"/>
            </a:pPr>
            <a:r>
              <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Gweithiwch mewn grŵp bach. </a:t>
            </a:r>
          </a:p>
          <a:p>
            <a:pPr marL="514350" indent="-514350">
              <a:lnSpc>
                <a:spcPts val="3468"/>
              </a:lnSpc>
              <a:spcBef>
                <a:spcPct val="0"/>
              </a:spcBef>
              <a:buFont typeface="+mj-lt"/>
              <a:buAutoNum type="arabicPeriod"/>
            </a:pPr>
            <a:r>
              <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Cymrwch dro i ddweud brawddeg am y llun. </a:t>
            </a:r>
          </a:p>
          <a:p>
            <a:pPr marL="514350" indent="-514350">
              <a:lnSpc>
                <a:spcPts val="3468"/>
              </a:lnSpc>
              <a:spcBef>
                <a:spcPct val="0"/>
              </a:spcBef>
              <a:buFont typeface="+mj-lt"/>
              <a:buAutoNum type="arabicPeriod"/>
            </a:pPr>
            <a:r>
              <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Dim stopio tan yr athro dweud. </a:t>
            </a:r>
          </a:p>
          <a:p>
            <a:pPr marL="514350" indent="-514350">
              <a:lnSpc>
                <a:spcPts val="3468"/>
              </a:lnSpc>
              <a:spcBef>
                <a:spcPct val="0"/>
              </a:spcBef>
              <a:buFont typeface="+mj-lt"/>
              <a:buAutoNum type="arabicPeriod"/>
            </a:pPr>
            <a:r>
              <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Gwelwch sut frawddegau gallwch chi'n gwneud cyn y diwedd.</a:t>
            </a:r>
          </a:p>
          <a:p>
            <a:pPr>
              <a:lnSpc>
                <a:spcPts val="3468"/>
              </a:lnSpc>
              <a:spcBef>
                <a:spcPct val="0"/>
              </a:spcBef>
            </a:pPr>
            <a:r>
              <a:rPr lang="cy-GB" sz="2800" b="1"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Cofiwch - </a:t>
            </a:r>
            <a:r>
              <a:rPr lang="cy-GB" sz="2800" b="1" noProof="0" dirty="0">
                <a:latin typeface="Dreaming Outloud Pro" panose="03050502040302030504" pitchFamily="66" charset="0"/>
                <a:cs typeface="Dreaming Outloud Pro" panose="03050502040302030504" pitchFamily="66" charset="0"/>
              </a:rPr>
              <a:t>Gallwch ddefnyddio'r mat geiriau i helpu.</a:t>
            </a:r>
            <a:endParaRPr lang="cy-GB" sz="2477" spc="76" noProof="0" dirty="0">
              <a:solidFill>
                <a:srgbClr val="000000"/>
              </a:solidFill>
              <a:latin typeface="Dreaming Outloud Pro" panose="03050502040302030504" pitchFamily="66" charset="0"/>
              <a:ea typeface="DM Sans"/>
              <a:cs typeface="Dreaming Outloud Pro" panose="03050502040302030504" pitchFamily="66" charset="0"/>
              <a:sym typeface="DM Sans"/>
            </a:endParaRPr>
          </a:p>
        </p:txBody>
      </p:sp>
      <p:sp>
        <p:nvSpPr>
          <p:cNvPr id="4" name="TextBox 3">
            <a:extLst>
              <a:ext uri="{FF2B5EF4-FFF2-40B4-BE49-F238E27FC236}">
                <a16:creationId xmlns:a16="http://schemas.microsoft.com/office/drawing/2014/main" id="{C7A1FA2D-8C44-E788-D719-1BEC657A6CB2}"/>
              </a:ext>
            </a:extLst>
          </p:cNvPr>
          <p:cNvSpPr txBox="1"/>
          <p:nvPr/>
        </p:nvSpPr>
        <p:spPr>
          <a:xfrm>
            <a:off x="9372601" y="571500"/>
            <a:ext cx="8600258" cy="6653103"/>
          </a:xfrm>
          <a:prstGeom prst="rect">
            <a:avLst/>
          </a:prstGeom>
          <a:solidFill>
            <a:schemeClr val="bg1"/>
          </a:solidFill>
        </p:spPr>
        <p:txBody>
          <a:bodyPr wrap="square" rtlCol="0">
            <a:spAutoFit/>
          </a:bodyPr>
          <a:lstStyle/>
          <a:p>
            <a:pPr algn="just">
              <a:lnSpc>
                <a:spcPts val="3468"/>
              </a:lnSpc>
            </a:pPr>
            <a:r>
              <a:rPr lang="cy-GB" sz="2800" b="1" u="sng" spc="76" noProof="0" dirty="0">
                <a:solidFill>
                  <a:srgbClr val="000000"/>
                </a:solidFill>
                <a:latin typeface="Dreaming Outloud Pro" panose="03050502040302030504" pitchFamily="66" charset="0"/>
                <a:ea typeface="DM Sans Bold"/>
                <a:cs typeface="Dreaming Outloud Pro" panose="03050502040302030504" pitchFamily="66" charset="0"/>
                <a:sym typeface="DM Sans Bold"/>
              </a:rPr>
              <a:t>Gweld y gwahaniaeth </a:t>
            </a:r>
          </a:p>
          <a:p>
            <a:pPr marL="781760" lvl="1" indent="-514350">
              <a:lnSpc>
                <a:spcPts val="3468"/>
              </a:lnSpc>
              <a:buFont typeface="+mj-lt"/>
              <a:buAutoNum type="arabicPeriod"/>
            </a:pPr>
            <a:r>
              <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Dewiswch eich </a:t>
            </a:r>
            <a:r>
              <a:rPr lang="cy-GB" sz="2800" spc="76" noProof="0" dirty="0" err="1">
                <a:solidFill>
                  <a:srgbClr val="000000"/>
                </a:solidFill>
                <a:latin typeface="Dreaming Outloud Pro" panose="03050502040302030504" pitchFamily="66" charset="0"/>
                <a:ea typeface="DM Sans"/>
                <a:cs typeface="Dreaming Outloud Pro" panose="03050502040302030504" pitchFamily="66" charset="0"/>
                <a:sym typeface="DM Sans"/>
              </a:rPr>
              <a:t>hêr</a:t>
            </a:r>
            <a:r>
              <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 </a:t>
            </a:r>
            <a:r>
              <a:rPr lang="cy-GB" sz="2800" spc="76" noProof="0" dirty="0" err="1">
                <a:solidFill>
                  <a:srgbClr val="000000"/>
                </a:solidFill>
                <a:latin typeface="Dreaming Outloud Pro" panose="03050502040302030504" pitchFamily="66" charset="0"/>
                <a:ea typeface="DM Sans"/>
                <a:cs typeface="Dreaming Outloud Pro" panose="03050502040302030504" pitchFamily="66" charset="0"/>
                <a:sym typeface="DM Sans"/>
              </a:rPr>
              <a:t>ser</a:t>
            </a:r>
            <a:r>
              <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 - un neu dau </a:t>
            </a:r>
            <a:r>
              <a:rPr lang="cy-GB" sz="2800" spc="76" noProof="0" dirty="0" err="1">
                <a:solidFill>
                  <a:srgbClr val="000000"/>
                </a:solidFill>
                <a:latin typeface="Dreaming Outloud Pro" panose="03050502040302030504" pitchFamily="66" charset="0"/>
                <a:ea typeface="DM Sans"/>
                <a:cs typeface="Dreaming Outloud Pro" panose="03050502040302030504" pitchFamily="66" charset="0"/>
                <a:sym typeface="DM Sans"/>
              </a:rPr>
              <a:t>ser</a:t>
            </a:r>
            <a:r>
              <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 </a:t>
            </a:r>
          </a:p>
          <a:p>
            <a:pPr marL="781760" lvl="1" indent="-514350" algn="just">
              <a:lnSpc>
                <a:spcPts val="3468"/>
              </a:lnSpc>
              <a:buFont typeface="+mj-lt"/>
              <a:buAutoNum type="arabicPeriod"/>
            </a:pPr>
            <a:r>
              <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Mae'r partner A darllen y frawddeg gyntaf. </a:t>
            </a:r>
          </a:p>
          <a:p>
            <a:pPr marL="781760" lvl="1" indent="-514350" algn="just">
              <a:lnSpc>
                <a:spcPts val="3468"/>
              </a:lnSpc>
              <a:buFont typeface="+mj-lt"/>
              <a:buAutoNum type="arabicPeriod"/>
            </a:pPr>
            <a:r>
              <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Mae'r partner B yn gwrando a gweld y gwahaniaeth. Ysgrifennwch y gwahaniaeth yn y bocs. </a:t>
            </a:r>
          </a:p>
          <a:p>
            <a:pPr marL="781760" lvl="1" indent="-514350" algn="just">
              <a:lnSpc>
                <a:spcPts val="3468"/>
              </a:lnSpc>
              <a:buFont typeface="+mj-lt"/>
              <a:buAutoNum type="arabicPeriod"/>
            </a:pPr>
            <a:r>
              <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Nesaf, mae'r partner B darllen eu brawddeg a phartner A gweld y gwahaniaeth yn y frawddeg ac ysgrifennu yn y bocs. </a:t>
            </a:r>
          </a:p>
          <a:p>
            <a:pPr marL="781760" lvl="1" indent="-514350" algn="just">
              <a:lnSpc>
                <a:spcPts val="3468"/>
              </a:lnSpc>
              <a:buFont typeface="+mj-lt"/>
              <a:buAutoNum type="arabicPeriod"/>
            </a:pPr>
            <a:r>
              <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Gwnewch hwn eto tan chi wedi gorffen. </a:t>
            </a:r>
          </a:p>
          <a:p>
            <a:pPr marL="781760" lvl="1" indent="-514350" algn="just">
              <a:lnSpc>
                <a:spcPts val="3468"/>
              </a:lnSpc>
              <a:buFont typeface="+mj-lt"/>
              <a:buAutoNum type="arabicPeriod"/>
            </a:pPr>
            <a:r>
              <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Cywirwch eich atebion. </a:t>
            </a:r>
          </a:p>
          <a:p>
            <a:pPr marL="781760" lvl="1" indent="-514350" algn="just">
              <a:lnSpc>
                <a:spcPts val="3468"/>
              </a:lnSpc>
              <a:buFont typeface="+mj-lt"/>
              <a:buAutoNum type="arabicPeriod"/>
            </a:pPr>
            <a:r>
              <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Dylet ti wedi wyth gwahaniaeth yn y un her sêr ac un deg chwech yn y ddwy her sêr. </a:t>
            </a:r>
          </a:p>
          <a:p>
            <a:pPr marL="267410" lvl="1" algn="just">
              <a:lnSpc>
                <a:spcPts val="3468"/>
              </a:lnSpc>
            </a:pPr>
            <a:r>
              <a:rPr lang="cy-GB" sz="2800" b="1"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Gwrandewch yn ofalus.</a:t>
            </a:r>
            <a:endParaRPr lang="cy-GB" sz="2800" spc="76" noProof="0" dirty="0">
              <a:solidFill>
                <a:srgbClr val="000000"/>
              </a:solidFill>
              <a:latin typeface="Dreaming Outloud Pro" panose="03050502040302030504" pitchFamily="66" charset="0"/>
              <a:ea typeface="DM Sans"/>
              <a:cs typeface="Dreaming Outloud Pro" panose="03050502040302030504" pitchFamily="66" charset="0"/>
              <a:sym typeface="DM Sans"/>
            </a:endParaRPr>
          </a:p>
          <a:p>
            <a:endParaRPr lang="cy-GB" noProof="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9916" b="-57861"/>
            </a:stretch>
          </a:blipFill>
        </p:spPr>
        <p:txBody>
          <a:bodyPr/>
          <a:lstStyle/>
          <a:p>
            <a:endParaRPr lang="cy-GB" noProof="0" dirty="0"/>
          </a:p>
        </p:txBody>
      </p:sp>
      <p:sp>
        <p:nvSpPr>
          <p:cNvPr id="3" name="Freeform 3"/>
          <p:cNvSpPr/>
          <p:nvPr/>
        </p:nvSpPr>
        <p:spPr>
          <a:xfrm>
            <a:off x="14418914" y="324619"/>
            <a:ext cx="3335607" cy="5006540"/>
          </a:xfrm>
          <a:custGeom>
            <a:avLst/>
            <a:gdLst/>
            <a:ahLst/>
            <a:cxnLst/>
            <a:rect l="l" t="t" r="r" b="b"/>
            <a:pathLst>
              <a:path w="3335607" h="5006540">
                <a:moveTo>
                  <a:pt x="0" y="0"/>
                </a:moveTo>
                <a:lnTo>
                  <a:pt x="3335607" y="0"/>
                </a:lnTo>
                <a:lnTo>
                  <a:pt x="3335607" y="5006539"/>
                </a:lnTo>
                <a:lnTo>
                  <a:pt x="0" y="5006539"/>
                </a:lnTo>
                <a:lnTo>
                  <a:pt x="0" y="0"/>
                </a:lnTo>
                <a:close/>
              </a:path>
            </a:pathLst>
          </a:custGeom>
          <a:blipFill>
            <a:blip r:embed="rId3"/>
            <a:stretch>
              <a:fillRect/>
            </a:stretch>
          </a:blipFill>
        </p:spPr>
        <p:txBody>
          <a:bodyPr/>
          <a:lstStyle/>
          <a:p>
            <a:endParaRPr lang="cy-GB" noProof="0" dirty="0"/>
          </a:p>
        </p:txBody>
      </p:sp>
      <p:grpSp>
        <p:nvGrpSpPr>
          <p:cNvPr id="4" name="Group 4"/>
          <p:cNvGrpSpPr/>
          <p:nvPr/>
        </p:nvGrpSpPr>
        <p:grpSpPr>
          <a:xfrm>
            <a:off x="197589" y="5331158"/>
            <a:ext cx="17259300" cy="2160303"/>
            <a:chOff x="0" y="0"/>
            <a:chExt cx="23012400" cy="2880404"/>
          </a:xfrm>
        </p:grpSpPr>
        <p:sp>
          <p:nvSpPr>
            <p:cNvPr id="5" name="Freeform 5"/>
            <p:cNvSpPr/>
            <p:nvPr/>
          </p:nvSpPr>
          <p:spPr>
            <a:xfrm>
              <a:off x="2503916" y="19175"/>
              <a:ext cx="1786087" cy="1949345"/>
            </a:xfrm>
            <a:custGeom>
              <a:avLst/>
              <a:gdLst/>
              <a:ahLst/>
              <a:cxnLst/>
              <a:rect l="l" t="t" r="r" b="b"/>
              <a:pathLst>
                <a:path w="1786087" h="1949345">
                  <a:moveTo>
                    <a:pt x="0" y="0"/>
                  </a:moveTo>
                  <a:lnTo>
                    <a:pt x="1786088" y="0"/>
                  </a:lnTo>
                  <a:lnTo>
                    <a:pt x="1786088" y="1949345"/>
                  </a:lnTo>
                  <a:lnTo>
                    <a:pt x="0" y="194934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cy-GB" noProof="0" dirty="0"/>
            </a:p>
          </p:txBody>
        </p:sp>
        <p:sp>
          <p:nvSpPr>
            <p:cNvPr id="6" name="Freeform 6"/>
            <p:cNvSpPr/>
            <p:nvPr/>
          </p:nvSpPr>
          <p:spPr>
            <a:xfrm>
              <a:off x="7806327" y="0"/>
              <a:ext cx="1722263" cy="2187000"/>
            </a:xfrm>
            <a:custGeom>
              <a:avLst/>
              <a:gdLst/>
              <a:ahLst/>
              <a:cxnLst/>
              <a:rect l="l" t="t" r="r" b="b"/>
              <a:pathLst>
                <a:path w="1722263" h="2187000">
                  <a:moveTo>
                    <a:pt x="0" y="0"/>
                  </a:moveTo>
                  <a:lnTo>
                    <a:pt x="1722262" y="0"/>
                  </a:lnTo>
                  <a:lnTo>
                    <a:pt x="1722262" y="2187000"/>
                  </a:lnTo>
                  <a:lnTo>
                    <a:pt x="0" y="21870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cy-GB" noProof="0" dirty="0"/>
            </a:p>
          </p:txBody>
        </p:sp>
        <p:sp>
          <p:nvSpPr>
            <p:cNvPr id="7" name="Freeform 7"/>
            <p:cNvSpPr/>
            <p:nvPr/>
          </p:nvSpPr>
          <p:spPr>
            <a:xfrm>
              <a:off x="13371505" y="246621"/>
              <a:ext cx="2563508" cy="1792319"/>
            </a:xfrm>
            <a:custGeom>
              <a:avLst/>
              <a:gdLst/>
              <a:ahLst/>
              <a:cxnLst/>
              <a:rect l="l" t="t" r="r" b="b"/>
              <a:pathLst>
                <a:path w="2563508" h="1792319">
                  <a:moveTo>
                    <a:pt x="0" y="0"/>
                  </a:moveTo>
                  <a:lnTo>
                    <a:pt x="2563507" y="0"/>
                  </a:lnTo>
                  <a:lnTo>
                    <a:pt x="2563507" y="1792319"/>
                  </a:lnTo>
                  <a:lnTo>
                    <a:pt x="0" y="179231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cy-GB" noProof="0" dirty="0"/>
            </a:p>
          </p:txBody>
        </p:sp>
        <p:sp>
          <p:nvSpPr>
            <p:cNvPr id="8" name="Freeform 8"/>
            <p:cNvSpPr/>
            <p:nvPr/>
          </p:nvSpPr>
          <p:spPr>
            <a:xfrm>
              <a:off x="10951592" y="162795"/>
              <a:ext cx="1444661" cy="1959970"/>
            </a:xfrm>
            <a:custGeom>
              <a:avLst/>
              <a:gdLst/>
              <a:ahLst/>
              <a:cxnLst/>
              <a:rect l="l" t="t" r="r" b="b"/>
              <a:pathLst>
                <a:path w="1444661" h="1959970">
                  <a:moveTo>
                    <a:pt x="0" y="0"/>
                  </a:moveTo>
                  <a:lnTo>
                    <a:pt x="1444662" y="0"/>
                  </a:lnTo>
                  <a:lnTo>
                    <a:pt x="1444662" y="1959971"/>
                  </a:lnTo>
                  <a:lnTo>
                    <a:pt x="0" y="1959971"/>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cy-GB" noProof="0" dirty="0"/>
            </a:p>
          </p:txBody>
        </p:sp>
        <p:sp>
          <p:nvSpPr>
            <p:cNvPr id="9" name="Freeform 9"/>
            <p:cNvSpPr/>
            <p:nvPr/>
          </p:nvSpPr>
          <p:spPr>
            <a:xfrm>
              <a:off x="0" y="19175"/>
              <a:ext cx="1846966" cy="1955324"/>
            </a:xfrm>
            <a:custGeom>
              <a:avLst/>
              <a:gdLst/>
              <a:ahLst/>
              <a:cxnLst/>
              <a:rect l="l" t="t" r="r" b="b"/>
              <a:pathLst>
                <a:path w="1846966" h="1955324">
                  <a:moveTo>
                    <a:pt x="0" y="0"/>
                  </a:moveTo>
                  <a:lnTo>
                    <a:pt x="1846966" y="0"/>
                  </a:lnTo>
                  <a:lnTo>
                    <a:pt x="1846966" y="1955323"/>
                  </a:lnTo>
                  <a:lnTo>
                    <a:pt x="0" y="1955323"/>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cy-GB" noProof="0" dirty="0"/>
            </a:p>
          </p:txBody>
        </p:sp>
        <p:sp>
          <p:nvSpPr>
            <p:cNvPr id="10" name="Freeform 10"/>
            <p:cNvSpPr/>
            <p:nvPr/>
          </p:nvSpPr>
          <p:spPr>
            <a:xfrm>
              <a:off x="20179299" y="511223"/>
              <a:ext cx="2516027" cy="1675778"/>
            </a:xfrm>
            <a:custGeom>
              <a:avLst/>
              <a:gdLst/>
              <a:ahLst/>
              <a:cxnLst/>
              <a:rect l="l" t="t" r="r" b="b"/>
              <a:pathLst>
                <a:path w="2516027" h="1675778">
                  <a:moveTo>
                    <a:pt x="0" y="0"/>
                  </a:moveTo>
                  <a:lnTo>
                    <a:pt x="2516026" y="0"/>
                  </a:lnTo>
                  <a:lnTo>
                    <a:pt x="2516026" y="1675777"/>
                  </a:lnTo>
                  <a:lnTo>
                    <a:pt x="0" y="1675777"/>
                  </a:lnTo>
                  <a:lnTo>
                    <a:pt x="0" y="0"/>
                  </a:lnTo>
                  <a:close/>
                </a:path>
              </a:pathLst>
            </a:custGeom>
            <a:blipFill>
              <a:blip r:embed="rId14"/>
              <a:stretch>
                <a:fillRect/>
              </a:stretch>
            </a:blipFill>
          </p:spPr>
          <p:txBody>
            <a:bodyPr/>
            <a:lstStyle/>
            <a:p>
              <a:endParaRPr lang="cy-GB" noProof="0" dirty="0"/>
            </a:p>
          </p:txBody>
        </p:sp>
        <p:sp>
          <p:nvSpPr>
            <p:cNvPr id="11" name="Freeform 11"/>
            <p:cNvSpPr/>
            <p:nvPr/>
          </p:nvSpPr>
          <p:spPr>
            <a:xfrm>
              <a:off x="5065227" y="98561"/>
              <a:ext cx="2088439" cy="2088439"/>
            </a:xfrm>
            <a:custGeom>
              <a:avLst/>
              <a:gdLst/>
              <a:ahLst/>
              <a:cxnLst/>
              <a:rect l="l" t="t" r="r" b="b"/>
              <a:pathLst>
                <a:path w="2088439" h="2088439">
                  <a:moveTo>
                    <a:pt x="0" y="0"/>
                  </a:moveTo>
                  <a:lnTo>
                    <a:pt x="2088440" y="0"/>
                  </a:lnTo>
                  <a:lnTo>
                    <a:pt x="2088440" y="2088439"/>
                  </a:lnTo>
                  <a:lnTo>
                    <a:pt x="0" y="2088439"/>
                  </a:lnTo>
                  <a:lnTo>
                    <a:pt x="0" y="0"/>
                  </a:lnTo>
                  <a:close/>
                </a:path>
              </a:pathLst>
            </a:custGeom>
            <a:blipFill>
              <a:blip r:embed="rId15"/>
              <a:stretch>
                <a:fillRect/>
              </a:stretch>
            </a:blipFill>
          </p:spPr>
          <p:txBody>
            <a:bodyPr/>
            <a:lstStyle/>
            <a:p>
              <a:endParaRPr lang="cy-GB" noProof="0" dirty="0"/>
            </a:p>
          </p:txBody>
        </p:sp>
        <p:sp>
          <p:nvSpPr>
            <p:cNvPr id="12" name="Freeform 12"/>
            <p:cNvSpPr/>
            <p:nvPr/>
          </p:nvSpPr>
          <p:spPr>
            <a:xfrm>
              <a:off x="16551413" y="327689"/>
              <a:ext cx="3011876" cy="2006663"/>
            </a:xfrm>
            <a:custGeom>
              <a:avLst/>
              <a:gdLst/>
              <a:ahLst/>
              <a:cxnLst/>
              <a:rect l="l" t="t" r="r" b="b"/>
              <a:pathLst>
                <a:path w="3011876" h="2006663">
                  <a:moveTo>
                    <a:pt x="0" y="0"/>
                  </a:moveTo>
                  <a:lnTo>
                    <a:pt x="3011877" y="0"/>
                  </a:lnTo>
                  <a:lnTo>
                    <a:pt x="3011877" y="2006663"/>
                  </a:lnTo>
                  <a:lnTo>
                    <a:pt x="0" y="2006663"/>
                  </a:lnTo>
                  <a:lnTo>
                    <a:pt x="0" y="0"/>
                  </a:lnTo>
                  <a:close/>
                </a:path>
              </a:pathLst>
            </a:custGeom>
            <a:blipFill>
              <a:blip r:embed="rId16"/>
              <a:stretch>
                <a:fillRect/>
              </a:stretch>
            </a:blipFill>
          </p:spPr>
          <p:txBody>
            <a:bodyPr/>
            <a:lstStyle/>
            <a:p>
              <a:endParaRPr lang="cy-GB" noProof="0" dirty="0"/>
            </a:p>
          </p:txBody>
        </p:sp>
        <p:sp>
          <p:nvSpPr>
            <p:cNvPr id="13" name="TextBox 13"/>
            <p:cNvSpPr txBox="1"/>
            <p:nvPr/>
          </p:nvSpPr>
          <p:spPr>
            <a:xfrm>
              <a:off x="0" y="1920975"/>
              <a:ext cx="1789527" cy="760079"/>
            </a:xfrm>
            <a:prstGeom prst="rect">
              <a:avLst/>
            </a:prstGeom>
          </p:spPr>
          <p:txBody>
            <a:bodyPr lIns="0" tIns="0" rIns="0" bIns="0" rtlCol="0" anchor="t">
              <a:spAutoFit/>
            </a:bodyPr>
            <a:lstStyle/>
            <a:p>
              <a:pPr algn="ctr">
                <a:lnSpc>
                  <a:spcPts val="4810"/>
                </a:lnSpc>
              </a:pPr>
              <a:r>
                <a:rPr lang="cy-GB" sz="3436" spc="106" noProof="0" dirty="0">
                  <a:solidFill>
                    <a:srgbClr val="000000"/>
                  </a:solidFill>
                  <a:latin typeface="Dreaming Outloud Sans"/>
                  <a:ea typeface="Dreaming Outloud Sans"/>
                  <a:cs typeface="Dreaming Outloud Sans"/>
                  <a:sym typeface="Dreaming Outloud Sans"/>
                </a:rPr>
                <a:t>tu ôl </a:t>
              </a:r>
            </a:p>
          </p:txBody>
        </p:sp>
        <p:sp>
          <p:nvSpPr>
            <p:cNvPr id="14" name="TextBox 14"/>
            <p:cNvSpPr txBox="1"/>
            <p:nvPr/>
          </p:nvSpPr>
          <p:spPr>
            <a:xfrm>
              <a:off x="2532614" y="1920975"/>
              <a:ext cx="1789527" cy="760079"/>
            </a:xfrm>
            <a:prstGeom prst="rect">
              <a:avLst/>
            </a:prstGeom>
          </p:spPr>
          <p:txBody>
            <a:bodyPr lIns="0" tIns="0" rIns="0" bIns="0" rtlCol="0" anchor="t">
              <a:spAutoFit/>
            </a:bodyPr>
            <a:lstStyle/>
            <a:p>
              <a:pPr algn="ctr">
                <a:lnSpc>
                  <a:spcPts val="4810"/>
                </a:lnSpc>
              </a:pPr>
              <a:r>
                <a:rPr lang="cy-GB" sz="3436" spc="106" noProof="0" dirty="0">
                  <a:solidFill>
                    <a:srgbClr val="000000"/>
                  </a:solidFill>
                  <a:latin typeface="Dreaming Outloud Sans"/>
                  <a:ea typeface="Dreaming Outloud Sans"/>
                  <a:cs typeface="Dreaming Outloud Sans"/>
                  <a:sym typeface="Dreaming Outloud Sans"/>
                </a:rPr>
                <a:t>yn</a:t>
              </a:r>
            </a:p>
          </p:txBody>
        </p:sp>
        <p:sp>
          <p:nvSpPr>
            <p:cNvPr id="15" name="TextBox 15"/>
            <p:cNvSpPr txBox="1"/>
            <p:nvPr/>
          </p:nvSpPr>
          <p:spPr>
            <a:xfrm>
              <a:off x="5214684" y="1920975"/>
              <a:ext cx="1789527" cy="760079"/>
            </a:xfrm>
            <a:prstGeom prst="rect">
              <a:avLst/>
            </a:prstGeom>
          </p:spPr>
          <p:txBody>
            <a:bodyPr lIns="0" tIns="0" rIns="0" bIns="0" rtlCol="0" anchor="t">
              <a:spAutoFit/>
            </a:bodyPr>
            <a:lstStyle/>
            <a:p>
              <a:pPr algn="ctr">
                <a:lnSpc>
                  <a:spcPts val="4810"/>
                </a:lnSpc>
              </a:pPr>
              <a:r>
                <a:rPr lang="cy-GB" sz="3436" spc="106" noProof="0" dirty="0">
                  <a:solidFill>
                    <a:srgbClr val="000000"/>
                  </a:solidFill>
                  <a:latin typeface="Dreaming Outloud Sans"/>
                  <a:ea typeface="Dreaming Outloud Sans"/>
                  <a:cs typeface="Dreaming Outloud Sans"/>
                  <a:sym typeface="Dreaming Outloud Sans"/>
                </a:rPr>
                <a:t>oflaen</a:t>
              </a:r>
            </a:p>
          </p:txBody>
        </p:sp>
        <p:sp>
          <p:nvSpPr>
            <p:cNvPr id="16" name="TextBox 16"/>
            <p:cNvSpPr txBox="1"/>
            <p:nvPr/>
          </p:nvSpPr>
          <p:spPr>
            <a:xfrm>
              <a:off x="7806327" y="2120325"/>
              <a:ext cx="1789527" cy="760079"/>
            </a:xfrm>
            <a:prstGeom prst="rect">
              <a:avLst/>
            </a:prstGeom>
          </p:spPr>
          <p:txBody>
            <a:bodyPr lIns="0" tIns="0" rIns="0" bIns="0" rtlCol="0" anchor="t">
              <a:spAutoFit/>
            </a:bodyPr>
            <a:lstStyle/>
            <a:p>
              <a:pPr algn="ctr">
                <a:lnSpc>
                  <a:spcPts val="4810"/>
                </a:lnSpc>
              </a:pPr>
              <a:r>
                <a:rPr lang="cy-GB" sz="3436" spc="106" noProof="0" dirty="0">
                  <a:solidFill>
                    <a:srgbClr val="000000"/>
                  </a:solidFill>
                  <a:latin typeface="Dreaming Outloud Sans"/>
                  <a:ea typeface="Dreaming Outloud Sans"/>
                  <a:cs typeface="Dreaming Outloud Sans"/>
                  <a:sym typeface="Dreaming Outloud Sans"/>
                </a:rPr>
                <a:t>ar ben</a:t>
              </a:r>
            </a:p>
          </p:txBody>
        </p:sp>
        <p:sp>
          <p:nvSpPr>
            <p:cNvPr id="17" name="TextBox 17"/>
            <p:cNvSpPr txBox="1"/>
            <p:nvPr/>
          </p:nvSpPr>
          <p:spPr>
            <a:xfrm>
              <a:off x="10779159" y="2120325"/>
              <a:ext cx="1789527" cy="760079"/>
            </a:xfrm>
            <a:prstGeom prst="rect">
              <a:avLst/>
            </a:prstGeom>
          </p:spPr>
          <p:txBody>
            <a:bodyPr lIns="0" tIns="0" rIns="0" bIns="0" rtlCol="0" anchor="t">
              <a:spAutoFit/>
            </a:bodyPr>
            <a:lstStyle/>
            <a:p>
              <a:pPr algn="ctr">
                <a:lnSpc>
                  <a:spcPts val="4810"/>
                </a:lnSpc>
              </a:pPr>
              <a:r>
                <a:rPr lang="cy-GB" sz="3436" spc="106" noProof="0" dirty="0">
                  <a:solidFill>
                    <a:srgbClr val="000000"/>
                  </a:solidFill>
                  <a:latin typeface="Dreaming Outloud Sans"/>
                  <a:ea typeface="Dreaming Outloud Sans"/>
                  <a:cs typeface="Dreaming Outloud Sans"/>
                  <a:sym typeface="Dreaming Outloud Sans"/>
                </a:rPr>
                <a:t>o dan</a:t>
              </a:r>
            </a:p>
          </p:txBody>
        </p:sp>
        <p:sp>
          <p:nvSpPr>
            <p:cNvPr id="18" name="TextBox 18"/>
            <p:cNvSpPr txBox="1"/>
            <p:nvPr/>
          </p:nvSpPr>
          <p:spPr>
            <a:xfrm>
              <a:off x="13758495" y="1920975"/>
              <a:ext cx="1789527" cy="760079"/>
            </a:xfrm>
            <a:prstGeom prst="rect">
              <a:avLst/>
            </a:prstGeom>
          </p:spPr>
          <p:txBody>
            <a:bodyPr lIns="0" tIns="0" rIns="0" bIns="0" rtlCol="0" anchor="t">
              <a:spAutoFit/>
            </a:bodyPr>
            <a:lstStyle/>
            <a:p>
              <a:pPr algn="ctr">
                <a:lnSpc>
                  <a:spcPts val="4810"/>
                </a:lnSpc>
              </a:pPr>
              <a:r>
                <a:rPr lang="cy-GB" sz="3436" spc="106" noProof="0" dirty="0">
                  <a:solidFill>
                    <a:srgbClr val="000000"/>
                  </a:solidFill>
                  <a:latin typeface="Dreaming Outloud Sans"/>
                  <a:ea typeface="Dreaming Outloud Sans"/>
                  <a:cs typeface="Dreaming Outloud Sans"/>
                  <a:sym typeface="Dreaming Outloud Sans"/>
                </a:rPr>
                <a:t>rhwng</a:t>
              </a:r>
            </a:p>
          </p:txBody>
        </p:sp>
        <p:sp>
          <p:nvSpPr>
            <p:cNvPr id="19" name="TextBox 19"/>
            <p:cNvSpPr txBox="1"/>
            <p:nvPr/>
          </p:nvSpPr>
          <p:spPr>
            <a:xfrm>
              <a:off x="16792910" y="2056091"/>
              <a:ext cx="2589725" cy="760079"/>
            </a:xfrm>
            <a:prstGeom prst="rect">
              <a:avLst/>
            </a:prstGeom>
          </p:spPr>
          <p:txBody>
            <a:bodyPr lIns="0" tIns="0" rIns="0" bIns="0" rtlCol="0" anchor="t">
              <a:spAutoFit/>
            </a:bodyPr>
            <a:lstStyle/>
            <a:p>
              <a:pPr algn="ctr">
                <a:lnSpc>
                  <a:spcPts val="4810"/>
                </a:lnSpc>
              </a:pPr>
              <a:r>
                <a:rPr lang="cy-GB" sz="3436" spc="106" noProof="0" dirty="0">
                  <a:solidFill>
                    <a:srgbClr val="000000"/>
                  </a:solidFill>
                  <a:latin typeface="Dreaming Outloud Sans"/>
                  <a:ea typeface="Dreaming Outloud Sans"/>
                  <a:cs typeface="Dreaming Outloud Sans"/>
                  <a:sym typeface="Dreaming Outloud Sans"/>
                </a:rPr>
                <a:t>wrth ochr</a:t>
              </a:r>
            </a:p>
          </p:txBody>
        </p:sp>
        <p:sp>
          <p:nvSpPr>
            <p:cNvPr id="20" name="TextBox 20"/>
            <p:cNvSpPr txBox="1"/>
            <p:nvPr/>
          </p:nvSpPr>
          <p:spPr>
            <a:xfrm>
              <a:off x="19900160" y="1773623"/>
              <a:ext cx="3112240" cy="760079"/>
            </a:xfrm>
            <a:prstGeom prst="rect">
              <a:avLst/>
            </a:prstGeom>
          </p:spPr>
          <p:txBody>
            <a:bodyPr lIns="0" tIns="0" rIns="0" bIns="0" rtlCol="0" anchor="t">
              <a:spAutoFit/>
            </a:bodyPr>
            <a:lstStyle/>
            <a:p>
              <a:pPr algn="ctr">
                <a:lnSpc>
                  <a:spcPts val="4810"/>
                </a:lnSpc>
              </a:pPr>
              <a:r>
                <a:rPr lang="cy-GB" sz="3436" spc="106" noProof="0" dirty="0">
                  <a:solidFill>
                    <a:srgbClr val="000000"/>
                  </a:solidFill>
                  <a:latin typeface="Dreaming Outloud Sans"/>
                  <a:ea typeface="Dreaming Outloud Sans"/>
                  <a:cs typeface="Dreaming Outloud Sans"/>
                  <a:sym typeface="Dreaming Outloud Sans"/>
                </a:rPr>
                <a:t>gyferbyn â </a:t>
              </a:r>
            </a:p>
          </p:txBody>
        </p:sp>
      </p:grpSp>
      <p:grpSp>
        <p:nvGrpSpPr>
          <p:cNvPr id="21" name="Group 21"/>
          <p:cNvGrpSpPr/>
          <p:nvPr/>
        </p:nvGrpSpPr>
        <p:grpSpPr>
          <a:xfrm>
            <a:off x="356336" y="2483561"/>
            <a:ext cx="10902508" cy="2181231"/>
            <a:chOff x="0" y="0"/>
            <a:chExt cx="14536677" cy="2908308"/>
          </a:xfrm>
        </p:grpSpPr>
        <p:sp>
          <p:nvSpPr>
            <p:cNvPr id="22" name="Freeform 22"/>
            <p:cNvSpPr/>
            <p:nvPr/>
          </p:nvSpPr>
          <p:spPr>
            <a:xfrm>
              <a:off x="6323047" y="327317"/>
              <a:ext cx="1233525" cy="1130217"/>
            </a:xfrm>
            <a:custGeom>
              <a:avLst/>
              <a:gdLst/>
              <a:ahLst/>
              <a:cxnLst/>
              <a:rect l="l" t="t" r="r" b="b"/>
              <a:pathLst>
                <a:path w="1233525" h="1130217">
                  <a:moveTo>
                    <a:pt x="0" y="0"/>
                  </a:moveTo>
                  <a:lnTo>
                    <a:pt x="1233525" y="0"/>
                  </a:lnTo>
                  <a:lnTo>
                    <a:pt x="1233525" y="1130217"/>
                  </a:lnTo>
                  <a:lnTo>
                    <a:pt x="0" y="1130217"/>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cy-GB" noProof="0" dirty="0"/>
            </a:p>
          </p:txBody>
        </p:sp>
        <p:sp>
          <p:nvSpPr>
            <p:cNvPr id="23" name="Freeform 23"/>
            <p:cNvSpPr/>
            <p:nvPr/>
          </p:nvSpPr>
          <p:spPr>
            <a:xfrm>
              <a:off x="4155643" y="234627"/>
              <a:ext cx="1363312" cy="1315596"/>
            </a:xfrm>
            <a:custGeom>
              <a:avLst/>
              <a:gdLst/>
              <a:ahLst/>
              <a:cxnLst/>
              <a:rect l="l" t="t" r="r" b="b"/>
              <a:pathLst>
                <a:path w="1363312" h="1315596">
                  <a:moveTo>
                    <a:pt x="0" y="0"/>
                  </a:moveTo>
                  <a:lnTo>
                    <a:pt x="1363312" y="0"/>
                  </a:lnTo>
                  <a:lnTo>
                    <a:pt x="1363312" y="1315597"/>
                  </a:lnTo>
                  <a:lnTo>
                    <a:pt x="0" y="1315597"/>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txBody>
            <a:bodyPr/>
            <a:lstStyle/>
            <a:p>
              <a:endParaRPr lang="cy-GB" noProof="0" dirty="0"/>
            </a:p>
          </p:txBody>
        </p:sp>
        <p:sp>
          <p:nvSpPr>
            <p:cNvPr id="24" name="Freeform 24"/>
            <p:cNvSpPr/>
            <p:nvPr/>
          </p:nvSpPr>
          <p:spPr>
            <a:xfrm>
              <a:off x="2146793" y="67154"/>
              <a:ext cx="1204759" cy="1569718"/>
            </a:xfrm>
            <a:custGeom>
              <a:avLst/>
              <a:gdLst/>
              <a:ahLst/>
              <a:cxnLst/>
              <a:rect l="l" t="t" r="r" b="b"/>
              <a:pathLst>
                <a:path w="1204759" h="1569718">
                  <a:moveTo>
                    <a:pt x="0" y="0"/>
                  </a:moveTo>
                  <a:lnTo>
                    <a:pt x="1204759" y="0"/>
                  </a:lnTo>
                  <a:lnTo>
                    <a:pt x="1204759" y="1569718"/>
                  </a:lnTo>
                  <a:lnTo>
                    <a:pt x="0" y="1569718"/>
                  </a:lnTo>
                  <a:lnTo>
                    <a:pt x="0" y="0"/>
                  </a:lnTo>
                  <a:close/>
                </a:path>
              </a:pathLst>
            </a:custGeom>
            <a:blipFill>
              <a:blip r:embed="rId21"/>
              <a:stretch>
                <a:fillRect/>
              </a:stretch>
            </a:blipFill>
          </p:spPr>
          <p:txBody>
            <a:bodyPr/>
            <a:lstStyle/>
            <a:p>
              <a:endParaRPr lang="cy-GB" noProof="0" dirty="0"/>
            </a:p>
          </p:txBody>
        </p:sp>
        <p:sp>
          <p:nvSpPr>
            <p:cNvPr id="25" name="Freeform 25"/>
            <p:cNvSpPr/>
            <p:nvPr/>
          </p:nvSpPr>
          <p:spPr>
            <a:xfrm>
              <a:off x="10261146" y="135689"/>
              <a:ext cx="1430955" cy="1321845"/>
            </a:xfrm>
            <a:custGeom>
              <a:avLst/>
              <a:gdLst/>
              <a:ahLst/>
              <a:cxnLst/>
              <a:rect l="l" t="t" r="r" b="b"/>
              <a:pathLst>
                <a:path w="1430955" h="1321845">
                  <a:moveTo>
                    <a:pt x="0" y="0"/>
                  </a:moveTo>
                  <a:lnTo>
                    <a:pt x="1430956" y="0"/>
                  </a:lnTo>
                  <a:lnTo>
                    <a:pt x="1430956" y="1321845"/>
                  </a:lnTo>
                  <a:lnTo>
                    <a:pt x="0" y="1321845"/>
                  </a:lnTo>
                  <a:lnTo>
                    <a:pt x="0" y="0"/>
                  </a:lnTo>
                  <a:close/>
                </a:path>
              </a:pathLst>
            </a:custGeom>
            <a:blipFill>
              <a:blip r:embed="rId22"/>
              <a:stretch>
                <a:fillRect/>
              </a:stretch>
            </a:blipFill>
          </p:spPr>
          <p:txBody>
            <a:bodyPr/>
            <a:lstStyle/>
            <a:p>
              <a:endParaRPr lang="cy-GB" noProof="0" dirty="0"/>
            </a:p>
          </p:txBody>
        </p:sp>
        <p:sp>
          <p:nvSpPr>
            <p:cNvPr id="26" name="Freeform 26"/>
            <p:cNvSpPr/>
            <p:nvPr/>
          </p:nvSpPr>
          <p:spPr>
            <a:xfrm>
              <a:off x="411256" y="0"/>
              <a:ext cx="931529" cy="1636872"/>
            </a:xfrm>
            <a:custGeom>
              <a:avLst/>
              <a:gdLst/>
              <a:ahLst/>
              <a:cxnLst/>
              <a:rect l="l" t="t" r="r" b="b"/>
              <a:pathLst>
                <a:path w="931529" h="1636872">
                  <a:moveTo>
                    <a:pt x="0" y="0"/>
                  </a:moveTo>
                  <a:lnTo>
                    <a:pt x="931529" y="0"/>
                  </a:lnTo>
                  <a:lnTo>
                    <a:pt x="931529" y="1636872"/>
                  </a:lnTo>
                  <a:lnTo>
                    <a:pt x="0" y="1636872"/>
                  </a:lnTo>
                  <a:lnTo>
                    <a:pt x="0" y="0"/>
                  </a:lnTo>
                  <a:close/>
                </a:path>
              </a:pathLst>
            </a:custGeom>
            <a:blipFill>
              <a:blip r:embed="rId23">
                <a:extLst>
                  <a:ext uri="{96DAC541-7B7A-43D3-8B79-37D633B846F1}">
                    <asvg:svgBlip xmlns:asvg="http://schemas.microsoft.com/office/drawing/2016/SVG/main" r:embed="rId24"/>
                  </a:ext>
                </a:extLst>
              </a:blip>
              <a:stretch>
                <a:fillRect/>
              </a:stretch>
            </a:blipFill>
          </p:spPr>
          <p:txBody>
            <a:bodyPr/>
            <a:lstStyle/>
            <a:p>
              <a:endParaRPr lang="cy-GB" noProof="0" dirty="0"/>
            </a:p>
          </p:txBody>
        </p:sp>
        <p:sp>
          <p:nvSpPr>
            <p:cNvPr id="27" name="Freeform 27"/>
            <p:cNvSpPr/>
            <p:nvPr/>
          </p:nvSpPr>
          <p:spPr>
            <a:xfrm>
              <a:off x="8141660" y="350145"/>
              <a:ext cx="1549372" cy="1084560"/>
            </a:xfrm>
            <a:custGeom>
              <a:avLst/>
              <a:gdLst/>
              <a:ahLst/>
              <a:cxnLst/>
              <a:rect l="l" t="t" r="r" b="b"/>
              <a:pathLst>
                <a:path w="1549372" h="1084560">
                  <a:moveTo>
                    <a:pt x="0" y="0"/>
                  </a:moveTo>
                  <a:lnTo>
                    <a:pt x="1549372" y="0"/>
                  </a:lnTo>
                  <a:lnTo>
                    <a:pt x="1549372" y="1084561"/>
                  </a:lnTo>
                  <a:lnTo>
                    <a:pt x="0" y="1084561"/>
                  </a:lnTo>
                  <a:lnTo>
                    <a:pt x="0" y="0"/>
                  </a:lnTo>
                  <a:close/>
                </a:path>
              </a:pathLst>
            </a:custGeom>
            <a:blipFill>
              <a:blip r:embed="rId25"/>
              <a:stretch>
                <a:fillRect/>
              </a:stretch>
            </a:blipFill>
          </p:spPr>
          <p:txBody>
            <a:bodyPr/>
            <a:lstStyle/>
            <a:p>
              <a:endParaRPr lang="cy-GB" noProof="0" dirty="0"/>
            </a:p>
          </p:txBody>
        </p:sp>
        <p:sp>
          <p:nvSpPr>
            <p:cNvPr id="28" name="Freeform 28"/>
            <p:cNvSpPr/>
            <p:nvPr/>
          </p:nvSpPr>
          <p:spPr>
            <a:xfrm>
              <a:off x="12496193" y="83026"/>
              <a:ext cx="2007142" cy="1537973"/>
            </a:xfrm>
            <a:custGeom>
              <a:avLst/>
              <a:gdLst/>
              <a:ahLst/>
              <a:cxnLst/>
              <a:rect l="l" t="t" r="r" b="b"/>
              <a:pathLst>
                <a:path w="2007142" h="1537973">
                  <a:moveTo>
                    <a:pt x="0" y="0"/>
                  </a:moveTo>
                  <a:lnTo>
                    <a:pt x="2007142" y="0"/>
                  </a:lnTo>
                  <a:lnTo>
                    <a:pt x="2007142" y="1537973"/>
                  </a:lnTo>
                  <a:lnTo>
                    <a:pt x="0" y="1537973"/>
                  </a:lnTo>
                  <a:lnTo>
                    <a:pt x="0" y="0"/>
                  </a:lnTo>
                  <a:close/>
                </a:path>
              </a:pathLst>
            </a:custGeom>
            <a:blipFill>
              <a:blip r:embed="rId26"/>
              <a:stretch>
                <a:fillRect/>
              </a:stretch>
            </a:blipFill>
          </p:spPr>
          <p:txBody>
            <a:bodyPr/>
            <a:lstStyle/>
            <a:p>
              <a:endParaRPr lang="cy-GB" noProof="0" dirty="0"/>
            </a:p>
          </p:txBody>
        </p:sp>
        <p:sp>
          <p:nvSpPr>
            <p:cNvPr id="29" name="TextBox 29"/>
            <p:cNvSpPr txBox="1"/>
            <p:nvPr/>
          </p:nvSpPr>
          <p:spPr>
            <a:xfrm>
              <a:off x="0" y="1601086"/>
              <a:ext cx="1829779" cy="633795"/>
            </a:xfrm>
            <a:prstGeom prst="rect">
              <a:avLst/>
            </a:prstGeom>
          </p:spPr>
          <p:txBody>
            <a:bodyPr lIns="0" tIns="0" rIns="0" bIns="0" rtlCol="0" anchor="t">
              <a:spAutoFit/>
            </a:bodyPr>
            <a:lstStyle/>
            <a:p>
              <a:pPr algn="ctr">
                <a:lnSpc>
                  <a:spcPts val="4000"/>
                </a:lnSpc>
              </a:pPr>
              <a:r>
                <a:rPr lang="cy-GB" sz="2857" spc="88" noProof="0" dirty="0" err="1">
                  <a:solidFill>
                    <a:srgbClr val="000000"/>
                  </a:solidFill>
                  <a:latin typeface="Dreaming Outloud Sans"/>
                  <a:ea typeface="Dreaming Outloud Sans"/>
                  <a:cs typeface="Dreaming Outloud Sans"/>
                  <a:sym typeface="Dreaming Outloud Sans"/>
                </a:rPr>
                <a:t>slefrod</a:t>
              </a:r>
              <a:endParaRPr lang="cy-GB" sz="2857" spc="88" noProof="0" dirty="0">
                <a:solidFill>
                  <a:srgbClr val="000000"/>
                </a:solidFill>
                <a:latin typeface="Dreaming Outloud Sans"/>
                <a:ea typeface="Dreaming Outloud Sans"/>
                <a:cs typeface="Dreaming Outloud Sans"/>
                <a:sym typeface="Dreaming Outloud Sans"/>
              </a:endParaRPr>
            </a:p>
          </p:txBody>
        </p:sp>
        <p:sp>
          <p:nvSpPr>
            <p:cNvPr id="30" name="TextBox 30"/>
            <p:cNvSpPr txBox="1"/>
            <p:nvPr/>
          </p:nvSpPr>
          <p:spPr>
            <a:xfrm>
              <a:off x="2146793" y="1601086"/>
              <a:ext cx="1488198" cy="633795"/>
            </a:xfrm>
            <a:prstGeom prst="rect">
              <a:avLst/>
            </a:prstGeom>
          </p:spPr>
          <p:txBody>
            <a:bodyPr lIns="0" tIns="0" rIns="0" bIns="0" rtlCol="0" anchor="t">
              <a:spAutoFit/>
            </a:bodyPr>
            <a:lstStyle/>
            <a:p>
              <a:pPr algn="ctr">
                <a:lnSpc>
                  <a:spcPts val="4000"/>
                </a:lnSpc>
              </a:pPr>
              <a:r>
                <a:rPr lang="cy-GB" sz="2857" spc="88" noProof="0" dirty="0">
                  <a:solidFill>
                    <a:srgbClr val="000000"/>
                  </a:solidFill>
                  <a:latin typeface="Dreaming Outloud Sans"/>
                  <a:ea typeface="Dreaming Outloud Sans"/>
                  <a:cs typeface="Dreaming Outloud Sans"/>
                  <a:sym typeface="Dreaming Outloud Sans"/>
                </a:rPr>
                <a:t>pâl</a:t>
              </a:r>
            </a:p>
          </p:txBody>
        </p:sp>
        <p:sp>
          <p:nvSpPr>
            <p:cNvPr id="31" name="TextBox 31"/>
            <p:cNvSpPr txBox="1"/>
            <p:nvPr/>
          </p:nvSpPr>
          <p:spPr>
            <a:xfrm>
              <a:off x="4164553" y="1601086"/>
              <a:ext cx="1488198" cy="1307222"/>
            </a:xfrm>
            <a:prstGeom prst="rect">
              <a:avLst/>
            </a:prstGeom>
          </p:spPr>
          <p:txBody>
            <a:bodyPr lIns="0" tIns="0" rIns="0" bIns="0" rtlCol="0" anchor="t">
              <a:spAutoFit/>
            </a:bodyPr>
            <a:lstStyle/>
            <a:p>
              <a:pPr algn="ctr">
                <a:lnSpc>
                  <a:spcPts val="4000"/>
                </a:lnSpc>
              </a:pPr>
              <a:r>
                <a:rPr lang="cy-GB" sz="2857" spc="88" noProof="0" dirty="0">
                  <a:solidFill>
                    <a:srgbClr val="000000"/>
                  </a:solidFill>
                  <a:latin typeface="Dreaming Outloud Sans"/>
                  <a:ea typeface="Dreaming Outloud Sans"/>
                  <a:cs typeface="Dreaming Outloud Sans"/>
                  <a:sym typeface="Dreaming Outloud Sans"/>
                </a:rPr>
                <a:t>seren fôr</a:t>
              </a:r>
            </a:p>
          </p:txBody>
        </p:sp>
        <p:sp>
          <p:nvSpPr>
            <p:cNvPr id="32" name="TextBox 32"/>
            <p:cNvSpPr txBox="1"/>
            <p:nvPr/>
          </p:nvSpPr>
          <p:spPr>
            <a:xfrm>
              <a:off x="6182313" y="1601086"/>
              <a:ext cx="1488198" cy="633795"/>
            </a:xfrm>
            <a:prstGeom prst="rect">
              <a:avLst/>
            </a:prstGeom>
          </p:spPr>
          <p:txBody>
            <a:bodyPr lIns="0" tIns="0" rIns="0" bIns="0" rtlCol="0" anchor="t">
              <a:spAutoFit/>
            </a:bodyPr>
            <a:lstStyle/>
            <a:p>
              <a:pPr algn="ctr">
                <a:lnSpc>
                  <a:spcPts val="4000"/>
                </a:lnSpc>
              </a:pPr>
              <a:r>
                <a:rPr lang="cy-GB" sz="2857" spc="88" noProof="0" dirty="0">
                  <a:solidFill>
                    <a:srgbClr val="000000"/>
                  </a:solidFill>
                  <a:latin typeface="Dreaming Outloud Sans"/>
                  <a:ea typeface="Dreaming Outloud Sans"/>
                  <a:cs typeface="Dreaming Outloud Sans"/>
                  <a:sym typeface="Dreaming Outloud Sans"/>
                </a:rPr>
                <a:t>cranc</a:t>
              </a:r>
            </a:p>
          </p:txBody>
        </p:sp>
        <p:sp>
          <p:nvSpPr>
            <p:cNvPr id="33" name="TextBox 33"/>
            <p:cNvSpPr txBox="1"/>
            <p:nvPr/>
          </p:nvSpPr>
          <p:spPr>
            <a:xfrm>
              <a:off x="8141660" y="1601086"/>
              <a:ext cx="1549372" cy="633795"/>
            </a:xfrm>
            <a:prstGeom prst="rect">
              <a:avLst/>
            </a:prstGeom>
          </p:spPr>
          <p:txBody>
            <a:bodyPr lIns="0" tIns="0" rIns="0" bIns="0" rtlCol="0" anchor="t">
              <a:spAutoFit/>
            </a:bodyPr>
            <a:lstStyle/>
            <a:p>
              <a:pPr algn="ctr">
                <a:lnSpc>
                  <a:spcPts val="4000"/>
                </a:lnSpc>
              </a:pPr>
              <a:r>
                <a:rPr lang="cy-GB" sz="2857" spc="88" noProof="0" dirty="0">
                  <a:solidFill>
                    <a:srgbClr val="000000"/>
                  </a:solidFill>
                  <a:latin typeface="Dreaming Outloud Sans"/>
                  <a:ea typeface="Dreaming Outloud Sans"/>
                  <a:cs typeface="Dreaming Outloud Sans"/>
                  <a:sym typeface="Dreaming Outloud Sans"/>
                </a:rPr>
                <a:t>pysgod</a:t>
              </a:r>
            </a:p>
          </p:txBody>
        </p:sp>
        <p:sp>
          <p:nvSpPr>
            <p:cNvPr id="34" name="TextBox 34"/>
            <p:cNvSpPr txBox="1"/>
            <p:nvPr/>
          </p:nvSpPr>
          <p:spPr>
            <a:xfrm>
              <a:off x="10217832" y="1601086"/>
              <a:ext cx="1654472" cy="1307222"/>
            </a:xfrm>
            <a:prstGeom prst="rect">
              <a:avLst/>
            </a:prstGeom>
          </p:spPr>
          <p:txBody>
            <a:bodyPr lIns="0" tIns="0" rIns="0" bIns="0" rtlCol="0" anchor="t">
              <a:spAutoFit/>
            </a:bodyPr>
            <a:lstStyle/>
            <a:p>
              <a:pPr algn="ctr">
                <a:lnSpc>
                  <a:spcPts val="4000"/>
                </a:lnSpc>
              </a:pPr>
              <a:r>
                <a:rPr lang="cy-GB" sz="2857" spc="88" noProof="0" dirty="0">
                  <a:solidFill>
                    <a:srgbClr val="000000"/>
                  </a:solidFill>
                  <a:latin typeface="Dreaming Outloud Sans"/>
                  <a:ea typeface="Dreaming Outloud Sans"/>
                  <a:cs typeface="Dreaming Outloud Sans"/>
                  <a:sym typeface="Dreaming Outloud Sans"/>
                </a:rPr>
                <a:t>aderyn môr</a:t>
              </a:r>
            </a:p>
          </p:txBody>
        </p:sp>
        <p:sp>
          <p:nvSpPr>
            <p:cNvPr id="35" name="TextBox 35"/>
            <p:cNvSpPr txBox="1"/>
            <p:nvPr/>
          </p:nvSpPr>
          <p:spPr>
            <a:xfrm>
              <a:off x="12496193" y="1601086"/>
              <a:ext cx="2040484" cy="1307222"/>
            </a:xfrm>
            <a:prstGeom prst="rect">
              <a:avLst/>
            </a:prstGeom>
          </p:spPr>
          <p:txBody>
            <a:bodyPr lIns="0" tIns="0" rIns="0" bIns="0" rtlCol="0" anchor="t">
              <a:spAutoFit/>
            </a:bodyPr>
            <a:lstStyle/>
            <a:p>
              <a:pPr algn="ctr">
                <a:lnSpc>
                  <a:spcPts val="4000"/>
                </a:lnSpc>
              </a:pPr>
              <a:r>
                <a:rPr lang="cy-GB" sz="2857" spc="88" noProof="0" dirty="0" err="1">
                  <a:solidFill>
                    <a:srgbClr val="000000"/>
                  </a:solidFill>
                  <a:latin typeface="Dreaming Outloud Sans"/>
                  <a:ea typeface="Dreaming Outloud Sans"/>
                  <a:cs typeface="Dreaming Outloud Sans"/>
                  <a:sym typeface="Dreaming Outloud Sans"/>
                </a:rPr>
                <a:t>anemoni</a:t>
              </a:r>
              <a:r>
                <a:rPr lang="cy-GB" sz="2857" spc="88" noProof="0" dirty="0">
                  <a:solidFill>
                    <a:srgbClr val="000000"/>
                  </a:solidFill>
                  <a:latin typeface="Dreaming Outloud Sans"/>
                  <a:ea typeface="Dreaming Outloud Sans"/>
                  <a:cs typeface="Dreaming Outloud Sans"/>
                  <a:sym typeface="Dreaming Outloud Sans"/>
                </a:rPr>
                <a:t> môr</a:t>
              </a:r>
            </a:p>
          </p:txBody>
        </p:sp>
      </p:grpSp>
      <p:sp>
        <p:nvSpPr>
          <p:cNvPr id="36" name="Freeform 36"/>
          <p:cNvSpPr/>
          <p:nvPr/>
        </p:nvSpPr>
        <p:spPr>
          <a:xfrm>
            <a:off x="7326448" y="8053452"/>
            <a:ext cx="2239028" cy="1498562"/>
          </a:xfrm>
          <a:custGeom>
            <a:avLst/>
            <a:gdLst/>
            <a:ahLst/>
            <a:cxnLst/>
            <a:rect l="l" t="t" r="r" b="b"/>
            <a:pathLst>
              <a:path w="2239028" h="1498562">
                <a:moveTo>
                  <a:pt x="0" y="0"/>
                </a:moveTo>
                <a:lnTo>
                  <a:pt x="2239028" y="0"/>
                </a:lnTo>
                <a:lnTo>
                  <a:pt x="2239028" y="1498562"/>
                </a:lnTo>
                <a:lnTo>
                  <a:pt x="0" y="1498562"/>
                </a:lnTo>
                <a:lnTo>
                  <a:pt x="0" y="0"/>
                </a:lnTo>
                <a:close/>
              </a:path>
            </a:pathLst>
          </a:custGeom>
          <a:blipFill>
            <a:blip r:embed="rId27"/>
            <a:stretch>
              <a:fillRect/>
            </a:stretch>
          </a:blipFill>
        </p:spPr>
        <p:txBody>
          <a:bodyPr/>
          <a:lstStyle/>
          <a:p>
            <a:endParaRPr lang="cy-GB" noProof="0" dirty="0"/>
          </a:p>
        </p:txBody>
      </p:sp>
      <p:sp>
        <p:nvSpPr>
          <p:cNvPr id="37" name="TextBox 37"/>
          <p:cNvSpPr txBox="1"/>
          <p:nvPr/>
        </p:nvSpPr>
        <p:spPr>
          <a:xfrm>
            <a:off x="-914884" y="769"/>
            <a:ext cx="13174209" cy="1367803"/>
          </a:xfrm>
          <a:prstGeom prst="rect">
            <a:avLst/>
          </a:prstGeom>
        </p:spPr>
        <p:txBody>
          <a:bodyPr lIns="0" tIns="0" rIns="0" bIns="0" rtlCol="0" anchor="t">
            <a:spAutoFit/>
          </a:bodyPr>
          <a:lstStyle/>
          <a:p>
            <a:pPr algn="ctr">
              <a:lnSpc>
                <a:spcPts val="11234"/>
              </a:lnSpc>
            </a:pPr>
            <a:r>
              <a:rPr lang="cy-GB" sz="8024" u="sng" spc="248" noProof="0" dirty="0">
                <a:solidFill>
                  <a:srgbClr val="000000"/>
                </a:solidFill>
                <a:latin typeface="Dreaming Outloud Sans"/>
                <a:ea typeface="Dreaming Outloud Sans"/>
                <a:cs typeface="Dreaming Outloud Sans"/>
                <a:sym typeface="Dreaming Outloud Sans"/>
              </a:rPr>
              <a:t>Beth sy’n ar y traeth?</a:t>
            </a:r>
          </a:p>
        </p:txBody>
      </p:sp>
      <p:sp>
        <p:nvSpPr>
          <p:cNvPr id="38" name="TextBox 38"/>
          <p:cNvSpPr txBox="1"/>
          <p:nvPr/>
        </p:nvSpPr>
        <p:spPr>
          <a:xfrm>
            <a:off x="-289773" y="1425722"/>
            <a:ext cx="5961994" cy="1060443"/>
          </a:xfrm>
          <a:prstGeom prst="rect">
            <a:avLst/>
          </a:prstGeom>
        </p:spPr>
        <p:txBody>
          <a:bodyPr lIns="0" tIns="0" rIns="0" bIns="0" rtlCol="0" anchor="t">
            <a:spAutoFit/>
          </a:bodyPr>
          <a:lstStyle/>
          <a:p>
            <a:pPr algn="ctr">
              <a:lnSpc>
                <a:spcPts val="8750"/>
              </a:lnSpc>
            </a:pPr>
            <a:r>
              <a:rPr lang="cy-GB" sz="6250" spc="193" noProof="0" dirty="0">
                <a:solidFill>
                  <a:srgbClr val="000000"/>
                </a:solidFill>
                <a:latin typeface="Dreaming Outloud Sans"/>
                <a:ea typeface="Dreaming Outloud Sans"/>
                <a:cs typeface="Dreaming Outloud Sans"/>
                <a:sym typeface="Dreaming Outloud Sans"/>
              </a:rPr>
              <a:t>Ble mae’r ...?</a:t>
            </a:r>
          </a:p>
        </p:txBody>
      </p:sp>
      <p:sp>
        <p:nvSpPr>
          <p:cNvPr id="39" name="TextBox 39"/>
          <p:cNvSpPr txBox="1"/>
          <p:nvPr/>
        </p:nvSpPr>
        <p:spPr>
          <a:xfrm>
            <a:off x="5807590" y="1523575"/>
            <a:ext cx="3558527" cy="874261"/>
          </a:xfrm>
          <a:prstGeom prst="rect">
            <a:avLst/>
          </a:prstGeom>
        </p:spPr>
        <p:txBody>
          <a:bodyPr lIns="0" tIns="0" rIns="0" bIns="0" rtlCol="0" anchor="t">
            <a:spAutoFit/>
          </a:bodyPr>
          <a:lstStyle/>
          <a:p>
            <a:pPr algn="ctr">
              <a:lnSpc>
                <a:spcPts val="7116"/>
              </a:lnSpc>
            </a:pPr>
            <a:r>
              <a:rPr lang="cy-GB" sz="5083" spc="157" noProof="0" dirty="0">
                <a:solidFill>
                  <a:srgbClr val="000000"/>
                </a:solidFill>
                <a:latin typeface="Dreaming Outloud Sans"/>
                <a:ea typeface="Dreaming Outloud Sans"/>
                <a:cs typeface="Dreaming Outloud Sans"/>
                <a:sym typeface="Dreaming Outloud Sans"/>
              </a:rPr>
              <a:t>Mae’r ....</a:t>
            </a:r>
          </a:p>
        </p:txBody>
      </p:sp>
      <p:sp>
        <p:nvSpPr>
          <p:cNvPr id="40" name="AutoShape 40"/>
          <p:cNvSpPr/>
          <p:nvPr/>
        </p:nvSpPr>
        <p:spPr>
          <a:xfrm>
            <a:off x="-190720" y="7681961"/>
            <a:ext cx="18692695" cy="19050"/>
          </a:xfrm>
          <a:prstGeom prst="line">
            <a:avLst/>
          </a:prstGeom>
          <a:ln w="38100" cap="flat">
            <a:solidFill>
              <a:srgbClr val="000000"/>
            </a:solidFill>
            <a:prstDash val="solid"/>
            <a:headEnd type="none" w="sm" len="sm"/>
            <a:tailEnd type="none" w="sm" len="sm"/>
          </a:ln>
        </p:spPr>
        <p:txBody>
          <a:bodyPr/>
          <a:lstStyle/>
          <a:p>
            <a:endParaRPr lang="cy-GB" noProof="0" dirty="0"/>
          </a:p>
        </p:txBody>
      </p:sp>
      <p:sp>
        <p:nvSpPr>
          <p:cNvPr id="41" name="TextBox 41"/>
          <p:cNvSpPr txBox="1"/>
          <p:nvPr/>
        </p:nvSpPr>
        <p:spPr>
          <a:xfrm>
            <a:off x="197589" y="8215361"/>
            <a:ext cx="6817375" cy="1060443"/>
          </a:xfrm>
          <a:prstGeom prst="rect">
            <a:avLst/>
          </a:prstGeom>
        </p:spPr>
        <p:txBody>
          <a:bodyPr lIns="0" tIns="0" rIns="0" bIns="0" rtlCol="0" anchor="t">
            <a:spAutoFit/>
          </a:bodyPr>
          <a:lstStyle/>
          <a:p>
            <a:pPr algn="ctr">
              <a:lnSpc>
                <a:spcPts val="8750"/>
              </a:lnSpc>
            </a:pPr>
            <a:r>
              <a:rPr lang="cy-GB" sz="6250" spc="193" noProof="0" dirty="0">
                <a:solidFill>
                  <a:srgbClr val="000000"/>
                </a:solidFill>
                <a:latin typeface="Dreaming Outloud Sans"/>
                <a:ea typeface="Dreaming Outloud Sans"/>
                <a:cs typeface="Dreaming Outloud Sans"/>
                <a:sym typeface="Dreaming Outloud Sans"/>
              </a:rPr>
              <a:t>Ble mae’r </a:t>
            </a:r>
            <a:r>
              <a:rPr lang="cy-GB" sz="6250" spc="193" noProof="0" dirty="0" err="1">
                <a:solidFill>
                  <a:srgbClr val="000000"/>
                </a:solidFill>
                <a:latin typeface="Dreaming Outloud Sans"/>
                <a:ea typeface="Dreaming Outloud Sans"/>
                <a:cs typeface="Dreaming Outloud Sans"/>
                <a:sym typeface="Dreaming Outloud Sans"/>
              </a:rPr>
              <a:t>slefrod</a:t>
            </a:r>
            <a:r>
              <a:rPr lang="cy-GB" sz="6250" spc="193" noProof="0" dirty="0">
                <a:solidFill>
                  <a:srgbClr val="000000"/>
                </a:solidFill>
                <a:latin typeface="Dreaming Outloud Sans"/>
                <a:ea typeface="Dreaming Outloud Sans"/>
                <a:cs typeface="Dreaming Outloud Sans"/>
                <a:sym typeface="Dreaming Outloud Sans"/>
              </a:rPr>
              <a:t>?</a:t>
            </a:r>
          </a:p>
        </p:txBody>
      </p:sp>
      <p:sp>
        <p:nvSpPr>
          <p:cNvPr id="42" name="TextBox 42"/>
          <p:cNvSpPr txBox="1"/>
          <p:nvPr/>
        </p:nvSpPr>
        <p:spPr>
          <a:xfrm>
            <a:off x="9144000" y="8253461"/>
            <a:ext cx="9144000" cy="590339"/>
          </a:xfrm>
          <a:prstGeom prst="rect">
            <a:avLst/>
          </a:prstGeom>
        </p:spPr>
        <p:txBody>
          <a:bodyPr lIns="0" tIns="0" rIns="0" bIns="0" rtlCol="0" anchor="t">
            <a:spAutoFit/>
          </a:bodyPr>
          <a:lstStyle/>
          <a:p>
            <a:pPr algn="ctr">
              <a:lnSpc>
                <a:spcPts val="4736"/>
              </a:lnSpc>
            </a:pPr>
            <a:r>
              <a:rPr lang="cy-GB" sz="3383" spc="104" noProof="0" dirty="0">
                <a:solidFill>
                  <a:srgbClr val="000000"/>
                </a:solidFill>
                <a:latin typeface="Dreaming Outloud Sans"/>
                <a:ea typeface="Dreaming Outloud Sans"/>
                <a:cs typeface="Dreaming Outloud Sans"/>
                <a:sym typeface="Dreaming Outloud Sans"/>
              </a:rPr>
              <a:t>Mae’r </a:t>
            </a:r>
            <a:r>
              <a:rPr lang="cy-GB" sz="3383" spc="104" noProof="0" dirty="0" err="1">
                <a:solidFill>
                  <a:srgbClr val="000000"/>
                </a:solidFill>
                <a:latin typeface="Dreaming Outloud Sans"/>
                <a:ea typeface="Dreaming Outloud Sans"/>
                <a:cs typeface="Dreaming Outloud Sans"/>
                <a:sym typeface="Dreaming Outloud Sans"/>
              </a:rPr>
              <a:t>slefrod</a:t>
            </a:r>
            <a:r>
              <a:rPr lang="cy-GB" sz="3383" spc="104" noProof="0" dirty="0">
                <a:solidFill>
                  <a:srgbClr val="000000"/>
                </a:solidFill>
                <a:latin typeface="Dreaming Outloud Sans"/>
                <a:ea typeface="Dreaming Outloud Sans"/>
                <a:cs typeface="Dreaming Outloud Sans"/>
                <a:sym typeface="Dreaming Outloud Sans"/>
              </a:rPr>
              <a:t> wrth ochr yr </a:t>
            </a:r>
            <a:r>
              <a:rPr lang="cy-GB" sz="3383" spc="104" noProof="0" dirty="0" err="1">
                <a:solidFill>
                  <a:srgbClr val="000000"/>
                </a:solidFill>
                <a:latin typeface="Dreaming Outloud Sans"/>
                <a:ea typeface="Dreaming Outloud Sans"/>
                <a:cs typeface="Dreaming Outloud Sans"/>
                <a:sym typeface="Dreaming Outloud Sans"/>
              </a:rPr>
              <a:t>anemoni</a:t>
            </a:r>
            <a:r>
              <a:rPr lang="cy-GB" sz="3383" spc="104" noProof="0" dirty="0">
                <a:solidFill>
                  <a:srgbClr val="000000"/>
                </a:solidFill>
                <a:latin typeface="Dreaming Outloud Sans"/>
                <a:ea typeface="Dreaming Outloud Sans"/>
                <a:cs typeface="Dreaming Outloud Sans"/>
                <a:sym typeface="Dreaming Outloud Sans"/>
              </a:rPr>
              <a:t> môr.</a:t>
            </a:r>
          </a:p>
        </p:txBody>
      </p:sp>
      <p:sp>
        <p:nvSpPr>
          <p:cNvPr id="43" name="TextBox 43"/>
          <p:cNvSpPr txBox="1"/>
          <p:nvPr/>
        </p:nvSpPr>
        <p:spPr>
          <a:xfrm>
            <a:off x="9144000" y="8925031"/>
            <a:ext cx="9144000" cy="590339"/>
          </a:xfrm>
          <a:prstGeom prst="rect">
            <a:avLst/>
          </a:prstGeom>
        </p:spPr>
        <p:txBody>
          <a:bodyPr lIns="0" tIns="0" rIns="0" bIns="0" rtlCol="0" anchor="t">
            <a:spAutoFit/>
          </a:bodyPr>
          <a:lstStyle/>
          <a:p>
            <a:pPr algn="ctr">
              <a:lnSpc>
                <a:spcPts val="4736"/>
              </a:lnSpc>
            </a:pPr>
            <a:r>
              <a:rPr lang="cy-GB" sz="3383" spc="104" noProof="0" dirty="0">
                <a:solidFill>
                  <a:srgbClr val="000000"/>
                </a:solidFill>
                <a:latin typeface="Dreaming Outloud Sans"/>
                <a:ea typeface="Dreaming Outloud Sans"/>
                <a:cs typeface="Dreaming Outloud Sans"/>
                <a:sym typeface="Dreaming Outloud Sans"/>
              </a:rPr>
              <a:t>Mae’r </a:t>
            </a:r>
            <a:r>
              <a:rPr lang="cy-GB" sz="3383" spc="104" noProof="0" dirty="0" err="1">
                <a:solidFill>
                  <a:srgbClr val="000000"/>
                </a:solidFill>
                <a:latin typeface="Dreaming Outloud Sans"/>
                <a:ea typeface="Dreaming Outloud Sans"/>
                <a:cs typeface="Dreaming Outloud Sans"/>
                <a:sym typeface="Dreaming Outloud Sans"/>
              </a:rPr>
              <a:t>slefrod</a:t>
            </a:r>
            <a:r>
              <a:rPr lang="cy-GB" sz="3383" spc="104" noProof="0" dirty="0">
                <a:solidFill>
                  <a:srgbClr val="000000"/>
                </a:solidFill>
                <a:latin typeface="Dreaming Outloud Sans"/>
                <a:ea typeface="Dreaming Outloud Sans"/>
                <a:cs typeface="Dreaming Outloud Sans"/>
                <a:sym typeface="Dreaming Outloud Sans"/>
              </a:rPr>
              <a:t> oflaen y cranc.</a:t>
            </a:r>
          </a:p>
        </p:txBody>
      </p:sp>
      <p:sp>
        <p:nvSpPr>
          <p:cNvPr id="44" name="TextBox 44"/>
          <p:cNvSpPr txBox="1"/>
          <p:nvPr/>
        </p:nvSpPr>
        <p:spPr>
          <a:xfrm>
            <a:off x="197588" y="4600721"/>
            <a:ext cx="2393211" cy="615553"/>
          </a:xfrm>
          <a:prstGeom prst="rect">
            <a:avLst/>
          </a:prstGeom>
        </p:spPr>
        <p:txBody>
          <a:bodyPr wrap="square" lIns="0" tIns="0" rIns="0" bIns="0" rtlCol="0" anchor="t">
            <a:spAutoFit/>
          </a:bodyPr>
          <a:lstStyle/>
          <a:p>
            <a:pPr algn="ctr">
              <a:lnSpc>
                <a:spcPts val="4810"/>
              </a:lnSpc>
              <a:spcBef>
                <a:spcPct val="0"/>
              </a:spcBef>
            </a:pPr>
            <a:r>
              <a:rPr lang="cy-GB" sz="3436" u="sng" spc="106" noProof="0" dirty="0">
                <a:solidFill>
                  <a:srgbClr val="000000"/>
                </a:solidFill>
                <a:latin typeface="Dreaming Outloud Sans"/>
                <a:ea typeface="Dreaming Outloud Sans"/>
                <a:cs typeface="Dreaming Outloud Sans"/>
                <a:sym typeface="Dreaming Outloud Sans"/>
              </a:rPr>
              <a:t>Arddodiaid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9916" b="-57861"/>
            </a:stretch>
          </a:blipFill>
        </p:spPr>
        <p:txBody>
          <a:bodyPr/>
          <a:lstStyle/>
          <a:p>
            <a:endParaRPr lang="cy-GB" noProof="0" dirty="0"/>
          </a:p>
        </p:txBody>
      </p:sp>
      <p:sp>
        <p:nvSpPr>
          <p:cNvPr id="3" name="Freeform 3"/>
          <p:cNvSpPr/>
          <p:nvPr/>
        </p:nvSpPr>
        <p:spPr>
          <a:xfrm rot="-5400000">
            <a:off x="6714622" y="-1000330"/>
            <a:ext cx="8903308" cy="13363314"/>
          </a:xfrm>
          <a:custGeom>
            <a:avLst/>
            <a:gdLst/>
            <a:ahLst/>
            <a:cxnLst/>
            <a:rect l="l" t="t" r="r" b="b"/>
            <a:pathLst>
              <a:path w="8903308" h="13363314">
                <a:moveTo>
                  <a:pt x="0" y="0"/>
                </a:moveTo>
                <a:lnTo>
                  <a:pt x="8903308" y="0"/>
                </a:lnTo>
                <a:lnTo>
                  <a:pt x="8903308" y="13363314"/>
                </a:lnTo>
                <a:lnTo>
                  <a:pt x="0" y="13363314"/>
                </a:lnTo>
                <a:lnTo>
                  <a:pt x="0" y="0"/>
                </a:lnTo>
                <a:close/>
              </a:path>
            </a:pathLst>
          </a:custGeom>
          <a:blipFill>
            <a:blip r:embed="rId3"/>
            <a:stretch>
              <a:fillRect/>
            </a:stretch>
          </a:blipFill>
        </p:spPr>
        <p:txBody>
          <a:bodyPr/>
          <a:lstStyle/>
          <a:p>
            <a:endParaRPr lang="cy-GB" noProof="0" dirty="0"/>
          </a:p>
        </p:txBody>
      </p:sp>
      <p:sp>
        <p:nvSpPr>
          <p:cNvPr id="4" name="TextBox 4"/>
          <p:cNvSpPr txBox="1"/>
          <p:nvPr/>
        </p:nvSpPr>
        <p:spPr>
          <a:xfrm>
            <a:off x="698225" y="3086122"/>
            <a:ext cx="3122581" cy="5206554"/>
          </a:xfrm>
          <a:prstGeom prst="rect">
            <a:avLst/>
          </a:prstGeom>
        </p:spPr>
        <p:txBody>
          <a:bodyPr lIns="0" tIns="0" rIns="0" bIns="0" rtlCol="0" anchor="t">
            <a:spAutoFit/>
          </a:bodyPr>
          <a:lstStyle/>
          <a:p>
            <a:pPr algn="ctr">
              <a:lnSpc>
                <a:spcPts val="5791"/>
              </a:lnSpc>
            </a:pPr>
            <a:r>
              <a:rPr lang="cy-GB" sz="4136" spc="128" noProof="0" dirty="0">
                <a:solidFill>
                  <a:srgbClr val="000000"/>
                </a:solidFill>
                <a:latin typeface="Dreaming Outloud Pro" panose="03050502040302030504" pitchFamily="66" charset="0"/>
                <a:ea typeface="DM Sans"/>
                <a:cs typeface="Dreaming Outloud Pro" panose="03050502040302030504" pitchFamily="66" charset="0"/>
                <a:sym typeface="DM Sans"/>
              </a:rPr>
              <a:t>Allwch chi brintiau hwn yn A3 i'r plant? Un rhwng dau. os gweli </a:t>
            </a:r>
            <a:r>
              <a:rPr lang="cy-GB" sz="4136" spc="128" noProof="0" dirty="0" err="1">
                <a:solidFill>
                  <a:srgbClr val="000000"/>
                </a:solidFill>
                <a:latin typeface="Dreaming Outloud Pro" panose="03050502040302030504" pitchFamily="66" charset="0"/>
                <a:ea typeface="DM Sans"/>
                <a:cs typeface="Dreaming Outloud Pro" panose="03050502040302030504" pitchFamily="66" charset="0"/>
                <a:sym typeface="DM Sans"/>
              </a:rPr>
              <a:t>di'n</a:t>
            </a:r>
            <a:r>
              <a:rPr lang="cy-GB" sz="4136" spc="128" noProof="0" dirty="0">
                <a:solidFill>
                  <a:srgbClr val="000000"/>
                </a:solidFill>
                <a:latin typeface="Dreaming Outloud Pro" panose="03050502040302030504" pitchFamily="66" charset="0"/>
                <a:ea typeface="DM Sans"/>
                <a:cs typeface="Dreaming Outloud Pro" panose="03050502040302030504" pitchFamily="66" charset="0"/>
                <a:sym typeface="DM Sans"/>
              </a:rPr>
              <a:t> dda.</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9916" b="-57861"/>
            </a:stretch>
          </a:blipFill>
        </p:spPr>
        <p:txBody>
          <a:bodyPr/>
          <a:lstStyle/>
          <a:p>
            <a:endParaRPr lang="cy-GB" noProof="0" dirty="0"/>
          </a:p>
        </p:txBody>
      </p:sp>
      <p:grpSp>
        <p:nvGrpSpPr>
          <p:cNvPr id="3" name="Group 3"/>
          <p:cNvGrpSpPr/>
          <p:nvPr/>
        </p:nvGrpSpPr>
        <p:grpSpPr>
          <a:xfrm>
            <a:off x="1371600" y="4762500"/>
            <a:ext cx="15182900" cy="2519400"/>
            <a:chOff x="0" y="0"/>
            <a:chExt cx="20243866" cy="3359200"/>
          </a:xfrm>
        </p:grpSpPr>
        <p:sp>
          <p:nvSpPr>
            <p:cNvPr id="4" name="Freeform 4"/>
            <p:cNvSpPr/>
            <p:nvPr/>
          </p:nvSpPr>
          <p:spPr>
            <a:xfrm>
              <a:off x="553960" y="0"/>
              <a:ext cx="1254766" cy="2204861"/>
            </a:xfrm>
            <a:custGeom>
              <a:avLst/>
              <a:gdLst/>
              <a:ahLst/>
              <a:cxnLst/>
              <a:rect l="l" t="t" r="r" b="b"/>
              <a:pathLst>
                <a:path w="1254766" h="2204861">
                  <a:moveTo>
                    <a:pt x="0" y="0"/>
                  </a:moveTo>
                  <a:lnTo>
                    <a:pt x="1254766" y="0"/>
                  </a:lnTo>
                  <a:lnTo>
                    <a:pt x="1254766" y="2204861"/>
                  </a:lnTo>
                  <a:lnTo>
                    <a:pt x="0" y="220486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5" name="TextBox 5"/>
            <p:cNvSpPr txBox="1"/>
            <p:nvPr/>
          </p:nvSpPr>
          <p:spPr>
            <a:xfrm>
              <a:off x="0" y="2157438"/>
              <a:ext cx="2464707" cy="852939"/>
            </a:xfrm>
            <a:prstGeom prst="rect">
              <a:avLst/>
            </a:prstGeom>
          </p:spPr>
          <p:txBody>
            <a:bodyPr lIns="0" tIns="0" rIns="0" bIns="0" rtlCol="0" anchor="t">
              <a:spAutoFit/>
            </a:bodyPr>
            <a:lstStyle/>
            <a:p>
              <a:pPr algn="ctr">
                <a:lnSpc>
                  <a:spcPts val="5389"/>
                </a:lnSpc>
              </a:pPr>
              <a:r>
                <a:rPr lang="cy-GB" sz="3849" spc="119" noProof="0" dirty="0" err="1">
                  <a:solidFill>
                    <a:srgbClr val="000000"/>
                  </a:solidFill>
                  <a:latin typeface="Dreaming Outloud Sans"/>
                  <a:ea typeface="Dreaming Outloud Sans"/>
                  <a:cs typeface="Dreaming Outloud Sans"/>
                  <a:sym typeface="Dreaming Outloud Sans"/>
                </a:rPr>
                <a:t>slefrod</a:t>
              </a:r>
              <a:endParaRPr lang="cy-GB" sz="3849" spc="119" noProof="0" dirty="0">
                <a:solidFill>
                  <a:srgbClr val="000000"/>
                </a:solidFill>
                <a:latin typeface="Dreaming Outloud Sans"/>
                <a:ea typeface="Dreaming Outloud Sans"/>
                <a:cs typeface="Dreaming Outloud Sans"/>
                <a:sym typeface="Dreaming Outloud Sans"/>
              </a:endParaRPr>
            </a:p>
          </p:txBody>
        </p:sp>
        <p:sp>
          <p:nvSpPr>
            <p:cNvPr id="6" name="Freeform 6"/>
            <p:cNvSpPr/>
            <p:nvPr/>
          </p:nvSpPr>
          <p:spPr>
            <a:xfrm>
              <a:off x="3380749" y="40454"/>
              <a:ext cx="1825799" cy="2378891"/>
            </a:xfrm>
            <a:custGeom>
              <a:avLst/>
              <a:gdLst/>
              <a:ahLst/>
              <a:cxnLst/>
              <a:rect l="l" t="t" r="r" b="b"/>
              <a:pathLst>
                <a:path w="1825799" h="2378891">
                  <a:moveTo>
                    <a:pt x="0" y="0"/>
                  </a:moveTo>
                  <a:lnTo>
                    <a:pt x="1825799" y="0"/>
                  </a:lnTo>
                  <a:lnTo>
                    <a:pt x="1825799" y="2378892"/>
                  </a:lnTo>
                  <a:lnTo>
                    <a:pt x="0" y="2378892"/>
                  </a:lnTo>
                  <a:lnTo>
                    <a:pt x="0" y="0"/>
                  </a:lnTo>
                  <a:close/>
                </a:path>
              </a:pathLst>
            </a:custGeom>
            <a:blipFill>
              <a:blip r:embed="rId5"/>
              <a:stretch>
                <a:fillRect/>
              </a:stretch>
            </a:blipFill>
          </p:spPr>
          <p:txBody>
            <a:bodyPr/>
            <a:lstStyle/>
            <a:p>
              <a:endParaRPr lang="cy-GB" noProof="0" dirty="0"/>
            </a:p>
          </p:txBody>
        </p:sp>
        <p:sp>
          <p:nvSpPr>
            <p:cNvPr id="7" name="TextBox 7"/>
            <p:cNvSpPr txBox="1"/>
            <p:nvPr/>
          </p:nvSpPr>
          <p:spPr>
            <a:xfrm>
              <a:off x="3380749" y="2375523"/>
              <a:ext cx="2255348" cy="950100"/>
            </a:xfrm>
            <a:prstGeom prst="rect">
              <a:avLst/>
            </a:prstGeom>
          </p:spPr>
          <p:txBody>
            <a:bodyPr lIns="0" tIns="0" rIns="0" bIns="0" rtlCol="0" anchor="t">
              <a:spAutoFit/>
            </a:bodyPr>
            <a:lstStyle/>
            <a:p>
              <a:pPr algn="ctr">
                <a:lnSpc>
                  <a:spcPts val="6063"/>
                </a:lnSpc>
              </a:pPr>
              <a:r>
                <a:rPr lang="cy-GB" sz="4330" spc="134" noProof="0" dirty="0">
                  <a:solidFill>
                    <a:srgbClr val="000000"/>
                  </a:solidFill>
                  <a:latin typeface="Dreaming Outloud Sans"/>
                  <a:ea typeface="Dreaming Outloud Sans"/>
                  <a:cs typeface="Dreaming Outloud Sans"/>
                  <a:sym typeface="Dreaming Outloud Sans"/>
                </a:rPr>
                <a:t>pâl</a:t>
              </a:r>
            </a:p>
          </p:txBody>
        </p:sp>
        <p:sp>
          <p:nvSpPr>
            <p:cNvPr id="8" name="Freeform 8"/>
            <p:cNvSpPr/>
            <p:nvPr/>
          </p:nvSpPr>
          <p:spPr>
            <a:xfrm>
              <a:off x="6296497" y="0"/>
              <a:ext cx="1534994" cy="1481269"/>
            </a:xfrm>
            <a:custGeom>
              <a:avLst/>
              <a:gdLst/>
              <a:ahLst/>
              <a:cxnLst/>
              <a:rect l="l" t="t" r="r" b="b"/>
              <a:pathLst>
                <a:path w="1534994" h="1481269">
                  <a:moveTo>
                    <a:pt x="0" y="0"/>
                  </a:moveTo>
                  <a:lnTo>
                    <a:pt x="1534994" y="0"/>
                  </a:lnTo>
                  <a:lnTo>
                    <a:pt x="1534994" y="1481269"/>
                  </a:lnTo>
                  <a:lnTo>
                    <a:pt x="0" y="148126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cy-GB" noProof="0" dirty="0"/>
            </a:p>
          </p:txBody>
        </p:sp>
        <p:sp>
          <p:nvSpPr>
            <p:cNvPr id="9" name="TextBox 9"/>
            <p:cNvSpPr txBox="1"/>
            <p:nvPr/>
          </p:nvSpPr>
          <p:spPr>
            <a:xfrm>
              <a:off x="6306528" y="1545734"/>
              <a:ext cx="1675607" cy="1464643"/>
            </a:xfrm>
            <a:prstGeom prst="rect">
              <a:avLst/>
            </a:prstGeom>
          </p:spPr>
          <p:txBody>
            <a:bodyPr lIns="0" tIns="0" rIns="0" bIns="0" rtlCol="0" anchor="t">
              <a:spAutoFit/>
            </a:bodyPr>
            <a:lstStyle/>
            <a:p>
              <a:pPr algn="ctr">
                <a:lnSpc>
                  <a:spcPts val="4504"/>
                </a:lnSpc>
              </a:pPr>
              <a:r>
                <a:rPr lang="cy-GB" sz="3217" spc="99" noProof="0" dirty="0">
                  <a:solidFill>
                    <a:srgbClr val="000000"/>
                  </a:solidFill>
                  <a:latin typeface="Dreaming Outloud Sans"/>
                  <a:ea typeface="Dreaming Outloud Sans"/>
                  <a:cs typeface="Dreaming Outloud Sans"/>
                  <a:sym typeface="Dreaming Outloud Sans"/>
                </a:rPr>
                <a:t>seren fôr</a:t>
              </a:r>
            </a:p>
          </p:txBody>
        </p:sp>
        <p:sp>
          <p:nvSpPr>
            <p:cNvPr id="10" name="Freeform 10"/>
            <p:cNvSpPr/>
            <p:nvPr/>
          </p:nvSpPr>
          <p:spPr>
            <a:xfrm>
              <a:off x="8864632" y="0"/>
              <a:ext cx="1946658" cy="1783626"/>
            </a:xfrm>
            <a:custGeom>
              <a:avLst/>
              <a:gdLst/>
              <a:ahLst/>
              <a:cxnLst/>
              <a:rect l="l" t="t" r="r" b="b"/>
              <a:pathLst>
                <a:path w="1946658" h="1783626">
                  <a:moveTo>
                    <a:pt x="0" y="0"/>
                  </a:moveTo>
                  <a:lnTo>
                    <a:pt x="1946658" y="0"/>
                  </a:lnTo>
                  <a:lnTo>
                    <a:pt x="1946658" y="1783626"/>
                  </a:lnTo>
                  <a:lnTo>
                    <a:pt x="0" y="1783626"/>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cy-GB" noProof="0" dirty="0"/>
            </a:p>
          </p:txBody>
        </p:sp>
        <p:sp>
          <p:nvSpPr>
            <p:cNvPr id="11" name="TextBox 11"/>
            <p:cNvSpPr txBox="1"/>
            <p:nvPr/>
          </p:nvSpPr>
          <p:spPr>
            <a:xfrm>
              <a:off x="8642535" y="2014634"/>
              <a:ext cx="2348564" cy="995744"/>
            </a:xfrm>
            <a:prstGeom prst="rect">
              <a:avLst/>
            </a:prstGeom>
          </p:spPr>
          <p:txBody>
            <a:bodyPr lIns="0" tIns="0" rIns="0" bIns="0" rtlCol="0" anchor="t">
              <a:spAutoFit/>
            </a:bodyPr>
            <a:lstStyle/>
            <a:p>
              <a:pPr algn="ctr">
                <a:lnSpc>
                  <a:spcPts val="6313"/>
                </a:lnSpc>
              </a:pPr>
              <a:r>
                <a:rPr lang="cy-GB" sz="4509" spc="139" noProof="0" dirty="0">
                  <a:solidFill>
                    <a:srgbClr val="000000"/>
                  </a:solidFill>
                  <a:latin typeface="Dreaming Outloud Sans"/>
                  <a:ea typeface="Dreaming Outloud Sans"/>
                  <a:cs typeface="Dreaming Outloud Sans"/>
                  <a:sym typeface="Dreaming Outloud Sans"/>
                </a:rPr>
                <a:t>cranc</a:t>
              </a:r>
            </a:p>
          </p:txBody>
        </p:sp>
        <p:sp>
          <p:nvSpPr>
            <p:cNvPr id="12" name="Freeform 12"/>
            <p:cNvSpPr/>
            <p:nvPr/>
          </p:nvSpPr>
          <p:spPr>
            <a:xfrm>
              <a:off x="11653683" y="33577"/>
              <a:ext cx="2447118" cy="1712983"/>
            </a:xfrm>
            <a:custGeom>
              <a:avLst/>
              <a:gdLst/>
              <a:ahLst/>
              <a:cxnLst/>
              <a:rect l="l" t="t" r="r" b="b"/>
              <a:pathLst>
                <a:path w="2447118" h="1712983">
                  <a:moveTo>
                    <a:pt x="0" y="0"/>
                  </a:moveTo>
                  <a:lnTo>
                    <a:pt x="2447118" y="0"/>
                  </a:lnTo>
                  <a:lnTo>
                    <a:pt x="2447118" y="1712982"/>
                  </a:lnTo>
                  <a:lnTo>
                    <a:pt x="0" y="1712982"/>
                  </a:lnTo>
                  <a:lnTo>
                    <a:pt x="0" y="0"/>
                  </a:lnTo>
                  <a:close/>
                </a:path>
              </a:pathLst>
            </a:custGeom>
            <a:blipFill>
              <a:blip r:embed="rId10"/>
              <a:stretch>
                <a:fillRect/>
              </a:stretch>
            </a:blipFill>
          </p:spPr>
          <p:txBody>
            <a:bodyPr/>
            <a:lstStyle/>
            <a:p>
              <a:endParaRPr lang="cy-GB" noProof="0" dirty="0"/>
            </a:p>
          </p:txBody>
        </p:sp>
        <p:sp>
          <p:nvSpPr>
            <p:cNvPr id="13" name="TextBox 13"/>
            <p:cNvSpPr txBox="1"/>
            <p:nvPr/>
          </p:nvSpPr>
          <p:spPr>
            <a:xfrm>
              <a:off x="11653683" y="2013884"/>
              <a:ext cx="2447118" cy="996493"/>
            </a:xfrm>
            <a:prstGeom prst="rect">
              <a:avLst/>
            </a:prstGeom>
          </p:spPr>
          <p:txBody>
            <a:bodyPr lIns="0" tIns="0" rIns="0" bIns="0" rtlCol="0" anchor="t">
              <a:spAutoFit/>
            </a:bodyPr>
            <a:lstStyle/>
            <a:p>
              <a:pPr algn="ctr">
                <a:lnSpc>
                  <a:spcPts val="6318"/>
                </a:lnSpc>
              </a:pPr>
              <a:r>
                <a:rPr lang="cy-GB" sz="4513" spc="139" noProof="0" dirty="0">
                  <a:solidFill>
                    <a:srgbClr val="000000"/>
                  </a:solidFill>
                  <a:latin typeface="Dreaming Outloud Sans"/>
                  <a:ea typeface="Dreaming Outloud Sans"/>
                  <a:cs typeface="Dreaming Outloud Sans"/>
                  <a:sym typeface="Dreaming Outloud Sans"/>
                </a:rPr>
                <a:t>pysgod</a:t>
              </a:r>
            </a:p>
          </p:txBody>
        </p:sp>
        <p:sp>
          <p:nvSpPr>
            <p:cNvPr id="14" name="Freeform 14"/>
            <p:cNvSpPr/>
            <p:nvPr/>
          </p:nvSpPr>
          <p:spPr>
            <a:xfrm>
              <a:off x="15344953" y="0"/>
              <a:ext cx="1716362" cy="1585489"/>
            </a:xfrm>
            <a:custGeom>
              <a:avLst/>
              <a:gdLst/>
              <a:ahLst/>
              <a:cxnLst/>
              <a:rect l="l" t="t" r="r" b="b"/>
              <a:pathLst>
                <a:path w="1716362" h="1585489">
                  <a:moveTo>
                    <a:pt x="0" y="0"/>
                  </a:moveTo>
                  <a:lnTo>
                    <a:pt x="1716363" y="0"/>
                  </a:lnTo>
                  <a:lnTo>
                    <a:pt x="1716363" y="1585489"/>
                  </a:lnTo>
                  <a:lnTo>
                    <a:pt x="0" y="1585489"/>
                  </a:lnTo>
                  <a:lnTo>
                    <a:pt x="0" y="0"/>
                  </a:lnTo>
                  <a:close/>
                </a:path>
              </a:pathLst>
            </a:custGeom>
            <a:blipFill>
              <a:blip r:embed="rId11"/>
              <a:stretch>
                <a:fillRect/>
              </a:stretch>
            </a:blipFill>
          </p:spPr>
          <p:txBody>
            <a:bodyPr/>
            <a:lstStyle/>
            <a:p>
              <a:endParaRPr lang="cy-GB" noProof="0" dirty="0"/>
            </a:p>
          </p:txBody>
        </p:sp>
        <p:sp>
          <p:nvSpPr>
            <p:cNvPr id="15" name="TextBox 15"/>
            <p:cNvSpPr txBox="1"/>
            <p:nvPr/>
          </p:nvSpPr>
          <p:spPr>
            <a:xfrm>
              <a:off x="15293000" y="1769072"/>
              <a:ext cx="1984459" cy="1556551"/>
            </a:xfrm>
            <a:prstGeom prst="rect">
              <a:avLst/>
            </a:prstGeom>
          </p:spPr>
          <p:txBody>
            <a:bodyPr lIns="0" tIns="0" rIns="0" bIns="0" rtlCol="0" anchor="t">
              <a:spAutoFit/>
            </a:bodyPr>
            <a:lstStyle/>
            <a:p>
              <a:pPr algn="ctr">
                <a:lnSpc>
                  <a:spcPts val="4798"/>
                </a:lnSpc>
              </a:pPr>
              <a:r>
                <a:rPr lang="cy-GB" sz="3427" spc="106" noProof="0" dirty="0">
                  <a:solidFill>
                    <a:srgbClr val="000000"/>
                  </a:solidFill>
                  <a:latin typeface="Dreaming Outloud Sans"/>
                  <a:ea typeface="Dreaming Outloud Sans"/>
                  <a:cs typeface="Dreaming Outloud Sans"/>
                  <a:sym typeface="Dreaming Outloud Sans"/>
                </a:rPr>
                <a:t>aderyn môr</a:t>
              </a:r>
            </a:p>
          </p:txBody>
        </p:sp>
        <p:sp>
          <p:nvSpPr>
            <p:cNvPr id="16" name="Freeform 16"/>
            <p:cNvSpPr/>
            <p:nvPr/>
          </p:nvSpPr>
          <p:spPr>
            <a:xfrm>
              <a:off x="17842025" y="33577"/>
              <a:ext cx="2362595" cy="1810339"/>
            </a:xfrm>
            <a:custGeom>
              <a:avLst/>
              <a:gdLst/>
              <a:ahLst/>
              <a:cxnLst/>
              <a:rect l="l" t="t" r="r" b="b"/>
              <a:pathLst>
                <a:path w="2362595" h="1810339">
                  <a:moveTo>
                    <a:pt x="0" y="0"/>
                  </a:moveTo>
                  <a:lnTo>
                    <a:pt x="2362595" y="0"/>
                  </a:lnTo>
                  <a:lnTo>
                    <a:pt x="2362595" y="1810338"/>
                  </a:lnTo>
                  <a:lnTo>
                    <a:pt x="0" y="1810338"/>
                  </a:lnTo>
                  <a:lnTo>
                    <a:pt x="0" y="0"/>
                  </a:lnTo>
                  <a:close/>
                </a:path>
              </a:pathLst>
            </a:custGeom>
            <a:blipFill>
              <a:blip r:embed="rId12"/>
              <a:stretch>
                <a:fillRect/>
              </a:stretch>
            </a:blipFill>
          </p:spPr>
          <p:txBody>
            <a:bodyPr/>
            <a:lstStyle/>
            <a:p>
              <a:endParaRPr lang="cy-GB" noProof="0" dirty="0"/>
            </a:p>
          </p:txBody>
        </p:sp>
        <p:sp>
          <p:nvSpPr>
            <p:cNvPr id="17" name="TextBox 17"/>
            <p:cNvSpPr txBox="1"/>
            <p:nvPr/>
          </p:nvSpPr>
          <p:spPr>
            <a:xfrm>
              <a:off x="17842025" y="1811547"/>
              <a:ext cx="2401842" cy="1547652"/>
            </a:xfrm>
            <a:prstGeom prst="rect">
              <a:avLst/>
            </a:prstGeom>
          </p:spPr>
          <p:txBody>
            <a:bodyPr lIns="0" tIns="0" rIns="0" bIns="0" rtlCol="0" anchor="t">
              <a:spAutoFit/>
            </a:bodyPr>
            <a:lstStyle/>
            <a:p>
              <a:pPr algn="ctr">
                <a:lnSpc>
                  <a:spcPts val="4709"/>
                </a:lnSpc>
              </a:pPr>
              <a:r>
                <a:rPr lang="cy-GB" sz="3363" spc="104" noProof="0" dirty="0" err="1">
                  <a:solidFill>
                    <a:srgbClr val="000000"/>
                  </a:solidFill>
                  <a:latin typeface="Dreaming Outloud Sans"/>
                  <a:ea typeface="Dreaming Outloud Sans"/>
                  <a:cs typeface="Dreaming Outloud Sans"/>
                  <a:sym typeface="Dreaming Outloud Sans"/>
                </a:rPr>
                <a:t>anemoni</a:t>
              </a:r>
              <a:r>
                <a:rPr lang="cy-GB" sz="3363" spc="104" noProof="0" dirty="0">
                  <a:solidFill>
                    <a:srgbClr val="000000"/>
                  </a:solidFill>
                  <a:latin typeface="Dreaming Outloud Sans"/>
                  <a:ea typeface="Dreaming Outloud Sans"/>
                  <a:cs typeface="Dreaming Outloud Sans"/>
                  <a:sym typeface="Dreaming Outloud Sans"/>
                </a:rPr>
                <a:t> môr</a:t>
              </a:r>
            </a:p>
          </p:txBody>
        </p:sp>
      </p:grpSp>
      <p:sp>
        <p:nvSpPr>
          <p:cNvPr id="35" name="TextBox 35"/>
          <p:cNvSpPr txBox="1"/>
          <p:nvPr/>
        </p:nvSpPr>
        <p:spPr>
          <a:xfrm>
            <a:off x="-914884" y="769"/>
            <a:ext cx="13174209" cy="2744341"/>
          </a:xfrm>
          <a:prstGeom prst="rect">
            <a:avLst/>
          </a:prstGeom>
        </p:spPr>
        <p:txBody>
          <a:bodyPr lIns="0" tIns="0" rIns="0" bIns="0" rtlCol="0" anchor="t">
            <a:spAutoFit/>
          </a:bodyPr>
          <a:lstStyle/>
          <a:p>
            <a:pPr algn="ctr">
              <a:lnSpc>
                <a:spcPts val="11234"/>
              </a:lnSpc>
            </a:pPr>
            <a:r>
              <a:rPr lang="cy-GB" sz="8024" u="sng" spc="248" noProof="0" dirty="0">
                <a:solidFill>
                  <a:srgbClr val="000000"/>
                </a:solidFill>
                <a:latin typeface="Dreaming Outloud Sans"/>
                <a:ea typeface="Dreaming Outloud Sans"/>
                <a:cs typeface="Dreaming Outloud Sans"/>
                <a:sym typeface="Dreaming Outloud Sans"/>
              </a:rPr>
              <a:t>Cardiau Fflach</a:t>
            </a:r>
          </a:p>
          <a:p>
            <a:pPr algn="ctr">
              <a:lnSpc>
                <a:spcPts val="11234"/>
              </a:lnSpc>
            </a:pPr>
            <a:r>
              <a:rPr lang="cy-GB" sz="4400" u="sng" spc="248" dirty="0">
                <a:solidFill>
                  <a:srgbClr val="000000"/>
                </a:solidFill>
                <a:latin typeface="Dreaming Outloud Sans"/>
                <a:ea typeface="Dreaming Outloud Sans"/>
                <a:cs typeface="Dreaming Outloud Sans"/>
                <a:sym typeface="Dreaming Outloud Sans"/>
              </a:rPr>
              <a:t>(dysgu flaenorol)</a:t>
            </a:r>
            <a:r>
              <a:rPr lang="cy-GB" sz="4400" u="sng" spc="248" noProof="0" dirty="0">
                <a:solidFill>
                  <a:srgbClr val="000000"/>
                </a:solidFill>
                <a:latin typeface="Dreaming Outloud Sans"/>
                <a:ea typeface="Dreaming Outloud Sans"/>
                <a:cs typeface="Dreaming Outloud Sans"/>
                <a:sym typeface="Dreaming Outloud Sans"/>
              </a:rPr>
              <a:t> </a:t>
            </a:r>
          </a:p>
        </p:txBody>
      </p:sp>
      <p:sp>
        <p:nvSpPr>
          <p:cNvPr id="36" name="TextBox 36"/>
          <p:cNvSpPr txBox="1"/>
          <p:nvPr/>
        </p:nvSpPr>
        <p:spPr>
          <a:xfrm>
            <a:off x="10382052" y="-57150"/>
            <a:ext cx="7295974" cy="2462622"/>
          </a:xfrm>
          <a:prstGeom prst="rect">
            <a:avLst/>
          </a:prstGeom>
        </p:spPr>
        <p:txBody>
          <a:bodyPr lIns="0" tIns="0" rIns="0" bIns="0" rtlCol="0" anchor="t">
            <a:spAutoFit/>
          </a:bodyPr>
          <a:lstStyle/>
          <a:p>
            <a:pPr algn="ctr">
              <a:lnSpc>
                <a:spcPts val="3914"/>
              </a:lnSpc>
              <a:spcBef>
                <a:spcPct val="0"/>
              </a:spcBef>
            </a:pPr>
            <a:endParaRPr lang="cy-GB" noProof="0" dirty="0"/>
          </a:p>
          <a:p>
            <a:pPr algn="ctr">
              <a:lnSpc>
                <a:spcPts val="3914"/>
              </a:lnSpc>
              <a:spcBef>
                <a:spcPct val="0"/>
              </a:spcBef>
            </a:pPr>
            <a:r>
              <a:rPr lang="cy-GB" sz="2796" spc="86" noProof="0" dirty="0">
                <a:solidFill>
                  <a:srgbClr val="000000"/>
                </a:solidFill>
                <a:latin typeface="DM Sans"/>
                <a:ea typeface="DM Sans"/>
                <a:cs typeface="DM Sans"/>
                <a:sym typeface="DM Sans"/>
              </a:rPr>
              <a:t>Hoffwn i ti baratoi’r adnoddau cyn y wers, os gweli </a:t>
            </a:r>
            <a:r>
              <a:rPr lang="cy-GB" sz="2796" spc="86" noProof="0" dirty="0" err="1">
                <a:solidFill>
                  <a:srgbClr val="000000"/>
                </a:solidFill>
                <a:latin typeface="DM Sans"/>
                <a:ea typeface="DM Sans"/>
                <a:cs typeface="DM Sans"/>
                <a:sym typeface="DM Sans"/>
              </a:rPr>
              <a:t>di’n</a:t>
            </a:r>
            <a:r>
              <a:rPr lang="cy-GB" sz="2796" spc="86" noProof="0" dirty="0">
                <a:solidFill>
                  <a:srgbClr val="000000"/>
                </a:solidFill>
                <a:latin typeface="DM Sans"/>
                <a:ea typeface="DM Sans"/>
                <a:cs typeface="DM Sans"/>
                <a:sym typeface="DM Sans"/>
              </a:rPr>
              <a:t> dda. </a:t>
            </a:r>
            <a:r>
              <a:rPr lang="cy-GB" sz="2796" spc="86" noProof="0" dirty="0" err="1">
                <a:solidFill>
                  <a:srgbClr val="000000"/>
                </a:solidFill>
                <a:latin typeface="DM Sans"/>
                <a:ea typeface="DM Sans"/>
                <a:cs typeface="DM Sans"/>
                <a:sym typeface="DM Sans"/>
              </a:rPr>
              <a:t>Defnydda</a:t>
            </a:r>
            <a:r>
              <a:rPr lang="cy-GB" sz="2796" spc="86" noProof="0" dirty="0">
                <a:solidFill>
                  <a:srgbClr val="000000"/>
                </a:solidFill>
                <a:latin typeface="DM Sans"/>
                <a:ea typeface="DM Sans"/>
                <a:cs typeface="DM Sans"/>
                <a:sym typeface="DM Sans"/>
              </a:rPr>
              <a:t> y lluniau hyn i wneud cardiau fflach</a:t>
            </a:r>
            <a:r>
              <a:rPr lang="cy-GB" sz="2796" spc="86" dirty="0">
                <a:solidFill>
                  <a:srgbClr val="000000"/>
                </a:solidFill>
                <a:latin typeface="DM Sans"/>
                <a:ea typeface="DM Sans"/>
                <a:cs typeface="DM Sans"/>
                <a:sym typeface="DM Sans"/>
              </a:rPr>
              <a:t>. Allet ti eiriau a llun ar un ochr a llun yn unig ar y cefn.</a:t>
            </a:r>
            <a:endParaRPr lang="cy-GB" sz="2796" spc="86" noProof="0" dirty="0">
              <a:solidFill>
                <a:srgbClr val="000000"/>
              </a:solidFill>
              <a:latin typeface="DM Sans"/>
              <a:ea typeface="DM Sans"/>
              <a:cs typeface="DM Sans"/>
              <a:sym typeface="DM San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D1386C-6326-13C7-42AA-C55A6D634209}"/>
            </a:ext>
          </a:extLst>
        </p:cNvPr>
        <p:cNvGrpSpPr/>
        <p:nvPr/>
      </p:nvGrpSpPr>
      <p:grpSpPr>
        <a:xfrm>
          <a:off x="0" y="0"/>
          <a:ext cx="0" cy="0"/>
          <a:chOff x="0" y="0"/>
          <a:chExt cx="0" cy="0"/>
        </a:xfrm>
      </p:grpSpPr>
      <p:pic>
        <p:nvPicPr>
          <p:cNvPr id="58" name="Picture 57">
            <a:extLst>
              <a:ext uri="{FF2B5EF4-FFF2-40B4-BE49-F238E27FC236}">
                <a16:creationId xmlns:a16="http://schemas.microsoft.com/office/drawing/2014/main" id="{63FFFF66-9B29-2B5E-8389-B2712FDECCDE}"/>
              </a:ext>
            </a:extLst>
          </p:cNvPr>
          <p:cNvPicPr>
            <a:picLocks noChangeAspect="1"/>
          </p:cNvPicPr>
          <p:nvPr/>
        </p:nvPicPr>
        <p:blipFill>
          <a:blip r:embed="rId2"/>
          <a:stretch>
            <a:fillRect/>
          </a:stretch>
        </p:blipFill>
        <p:spPr>
          <a:xfrm>
            <a:off x="-1" y="0"/>
            <a:ext cx="18417687" cy="10401300"/>
          </a:xfrm>
          <a:prstGeom prst="rect">
            <a:avLst/>
          </a:prstGeom>
        </p:spPr>
      </p:pic>
    </p:spTree>
    <p:extLst>
      <p:ext uri="{BB962C8B-B14F-4D97-AF65-F5344CB8AC3E}">
        <p14:creationId xmlns:p14="http://schemas.microsoft.com/office/powerpoint/2010/main" val="3832415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22C856-C17A-5AF9-34A2-7D3F9AD36C14}"/>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8AF223B8-5386-D270-D2E4-D3CE6D4E316F}"/>
              </a:ext>
            </a:extLst>
          </p:cNvPr>
          <p:cNvSpPr/>
          <p:nvPr/>
        </p:nvSpPr>
        <p:spPr>
          <a:xfrm>
            <a:off x="0" y="-5715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9916" b="-57861"/>
            </a:stretch>
          </a:blipFill>
        </p:spPr>
        <p:txBody>
          <a:bodyPr/>
          <a:lstStyle/>
          <a:p>
            <a:endParaRPr lang="cy-GB" noProof="0" dirty="0"/>
          </a:p>
        </p:txBody>
      </p:sp>
      <p:sp>
        <p:nvSpPr>
          <p:cNvPr id="19" name="Freeform 19">
            <a:extLst>
              <a:ext uri="{FF2B5EF4-FFF2-40B4-BE49-F238E27FC236}">
                <a16:creationId xmlns:a16="http://schemas.microsoft.com/office/drawing/2014/main" id="{A6A0B668-C8A1-D3F5-C8C3-7E7EDD0DD6A4}"/>
              </a:ext>
            </a:extLst>
          </p:cNvPr>
          <p:cNvSpPr/>
          <p:nvPr/>
        </p:nvSpPr>
        <p:spPr>
          <a:xfrm>
            <a:off x="7590130" y="2174203"/>
            <a:ext cx="1339565" cy="1462009"/>
          </a:xfrm>
          <a:custGeom>
            <a:avLst/>
            <a:gdLst/>
            <a:ahLst/>
            <a:cxnLst/>
            <a:rect l="l" t="t" r="r" b="b"/>
            <a:pathLst>
              <a:path w="1786087" h="1949345">
                <a:moveTo>
                  <a:pt x="0" y="0"/>
                </a:moveTo>
                <a:lnTo>
                  <a:pt x="1786088" y="0"/>
                </a:lnTo>
                <a:lnTo>
                  <a:pt x="1786088" y="1949345"/>
                </a:lnTo>
                <a:lnTo>
                  <a:pt x="0" y="194934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20" name="Freeform 20">
            <a:extLst>
              <a:ext uri="{FF2B5EF4-FFF2-40B4-BE49-F238E27FC236}">
                <a16:creationId xmlns:a16="http://schemas.microsoft.com/office/drawing/2014/main" id="{409B09CE-5639-06B9-CD48-A6241CFB69A6}"/>
              </a:ext>
            </a:extLst>
          </p:cNvPr>
          <p:cNvSpPr/>
          <p:nvPr/>
        </p:nvSpPr>
        <p:spPr>
          <a:xfrm>
            <a:off x="1686896" y="6979277"/>
            <a:ext cx="1291697" cy="1640250"/>
          </a:xfrm>
          <a:custGeom>
            <a:avLst/>
            <a:gdLst/>
            <a:ahLst/>
            <a:cxnLst/>
            <a:rect l="l" t="t" r="r" b="b"/>
            <a:pathLst>
              <a:path w="1722263" h="2187000">
                <a:moveTo>
                  <a:pt x="0" y="0"/>
                </a:moveTo>
                <a:lnTo>
                  <a:pt x="1722262" y="0"/>
                </a:lnTo>
                <a:lnTo>
                  <a:pt x="1722262" y="2187000"/>
                </a:lnTo>
                <a:lnTo>
                  <a:pt x="0" y="21870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cy-GB" noProof="0" dirty="0"/>
          </a:p>
        </p:txBody>
      </p:sp>
      <p:sp>
        <p:nvSpPr>
          <p:cNvPr id="21" name="Freeform 21">
            <a:extLst>
              <a:ext uri="{FF2B5EF4-FFF2-40B4-BE49-F238E27FC236}">
                <a16:creationId xmlns:a16="http://schemas.microsoft.com/office/drawing/2014/main" id="{F3B75588-91CE-EF19-F370-0651F9235D2A}"/>
              </a:ext>
            </a:extLst>
          </p:cNvPr>
          <p:cNvSpPr/>
          <p:nvPr/>
        </p:nvSpPr>
        <p:spPr>
          <a:xfrm>
            <a:off x="13871919" y="1218320"/>
            <a:ext cx="1922631" cy="1344239"/>
          </a:xfrm>
          <a:custGeom>
            <a:avLst/>
            <a:gdLst/>
            <a:ahLst/>
            <a:cxnLst/>
            <a:rect l="l" t="t" r="r" b="b"/>
            <a:pathLst>
              <a:path w="2563508" h="1792319">
                <a:moveTo>
                  <a:pt x="0" y="0"/>
                </a:moveTo>
                <a:lnTo>
                  <a:pt x="2563507" y="0"/>
                </a:lnTo>
                <a:lnTo>
                  <a:pt x="2563507" y="1792319"/>
                </a:lnTo>
                <a:lnTo>
                  <a:pt x="0" y="179231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22" name="Freeform 22">
            <a:extLst>
              <a:ext uri="{FF2B5EF4-FFF2-40B4-BE49-F238E27FC236}">
                <a16:creationId xmlns:a16="http://schemas.microsoft.com/office/drawing/2014/main" id="{267D1894-9471-B136-7FBB-CA59D315551C}"/>
              </a:ext>
            </a:extLst>
          </p:cNvPr>
          <p:cNvSpPr/>
          <p:nvPr/>
        </p:nvSpPr>
        <p:spPr>
          <a:xfrm>
            <a:off x="9064074" y="6916407"/>
            <a:ext cx="1083496" cy="1469978"/>
          </a:xfrm>
          <a:custGeom>
            <a:avLst/>
            <a:gdLst/>
            <a:ahLst/>
            <a:cxnLst/>
            <a:rect l="l" t="t" r="r" b="b"/>
            <a:pathLst>
              <a:path w="1444661" h="1959970">
                <a:moveTo>
                  <a:pt x="0" y="0"/>
                </a:moveTo>
                <a:lnTo>
                  <a:pt x="1444662" y="0"/>
                </a:lnTo>
                <a:lnTo>
                  <a:pt x="1444662" y="1959971"/>
                </a:lnTo>
                <a:lnTo>
                  <a:pt x="0" y="1959971"/>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23" name="Freeform 23">
            <a:extLst>
              <a:ext uri="{FF2B5EF4-FFF2-40B4-BE49-F238E27FC236}">
                <a16:creationId xmlns:a16="http://schemas.microsoft.com/office/drawing/2014/main" id="{13831A33-1105-7CB0-D453-53F743D3F243}"/>
              </a:ext>
            </a:extLst>
          </p:cNvPr>
          <p:cNvSpPr/>
          <p:nvPr/>
        </p:nvSpPr>
        <p:spPr>
          <a:xfrm>
            <a:off x="990600" y="1890440"/>
            <a:ext cx="1385225" cy="1466493"/>
          </a:xfrm>
          <a:custGeom>
            <a:avLst/>
            <a:gdLst/>
            <a:ahLst/>
            <a:cxnLst/>
            <a:rect l="l" t="t" r="r" b="b"/>
            <a:pathLst>
              <a:path w="1846966" h="1955324">
                <a:moveTo>
                  <a:pt x="0" y="0"/>
                </a:moveTo>
                <a:lnTo>
                  <a:pt x="1846966" y="0"/>
                </a:lnTo>
                <a:lnTo>
                  <a:pt x="1846966" y="1955323"/>
                </a:lnTo>
                <a:lnTo>
                  <a:pt x="0" y="1955323"/>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cy-GB" noProof="0" dirty="0"/>
          </a:p>
        </p:txBody>
      </p:sp>
      <p:sp>
        <p:nvSpPr>
          <p:cNvPr id="24" name="Freeform 24">
            <a:extLst>
              <a:ext uri="{FF2B5EF4-FFF2-40B4-BE49-F238E27FC236}">
                <a16:creationId xmlns:a16="http://schemas.microsoft.com/office/drawing/2014/main" id="{7E68C301-1689-DE54-5174-4504ABB6A370}"/>
              </a:ext>
            </a:extLst>
          </p:cNvPr>
          <p:cNvSpPr/>
          <p:nvPr/>
        </p:nvSpPr>
        <p:spPr>
          <a:xfrm>
            <a:off x="15021308" y="7242857"/>
            <a:ext cx="1887020" cy="1256834"/>
          </a:xfrm>
          <a:custGeom>
            <a:avLst/>
            <a:gdLst/>
            <a:ahLst/>
            <a:cxnLst/>
            <a:rect l="l" t="t" r="r" b="b"/>
            <a:pathLst>
              <a:path w="2516027" h="1675778">
                <a:moveTo>
                  <a:pt x="0" y="0"/>
                </a:moveTo>
                <a:lnTo>
                  <a:pt x="2516026" y="0"/>
                </a:lnTo>
                <a:lnTo>
                  <a:pt x="2516026" y="1675777"/>
                </a:lnTo>
                <a:lnTo>
                  <a:pt x="0" y="1675777"/>
                </a:lnTo>
                <a:lnTo>
                  <a:pt x="0" y="0"/>
                </a:lnTo>
                <a:close/>
              </a:path>
            </a:pathLst>
          </a:custGeom>
          <a:blipFill>
            <a:blip r:embed="rId13"/>
            <a:stretch>
              <a:fillRect/>
            </a:stretch>
          </a:blipFill>
        </p:spPr>
        <p:txBody>
          <a:bodyPr/>
          <a:lstStyle/>
          <a:p>
            <a:endParaRPr lang="cy-GB" noProof="0" dirty="0"/>
          </a:p>
        </p:txBody>
      </p:sp>
      <p:sp>
        <p:nvSpPr>
          <p:cNvPr id="25" name="Freeform 25">
            <a:extLst>
              <a:ext uri="{FF2B5EF4-FFF2-40B4-BE49-F238E27FC236}">
                <a16:creationId xmlns:a16="http://schemas.microsoft.com/office/drawing/2014/main" id="{7F81228C-53B3-549A-77C2-38378A93106F}"/>
              </a:ext>
            </a:extLst>
          </p:cNvPr>
          <p:cNvSpPr/>
          <p:nvPr/>
        </p:nvSpPr>
        <p:spPr>
          <a:xfrm>
            <a:off x="3810000" y="4360335"/>
            <a:ext cx="1566329" cy="1566329"/>
          </a:xfrm>
          <a:custGeom>
            <a:avLst/>
            <a:gdLst/>
            <a:ahLst/>
            <a:cxnLst/>
            <a:rect l="l" t="t" r="r" b="b"/>
            <a:pathLst>
              <a:path w="2088439" h="2088439">
                <a:moveTo>
                  <a:pt x="0" y="0"/>
                </a:moveTo>
                <a:lnTo>
                  <a:pt x="2088440" y="0"/>
                </a:lnTo>
                <a:lnTo>
                  <a:pt x="2088440" y="2088439"/>
                </a:lnTo>
                <a:lnTo>
                  <a:pt x="0" y="2088439"/>
                </a:lnTo>
                <a:lnTo>
                  <a:pt x="0" y="0"/>
                </a:lnTo>
                <a:close/>
              </a:path>
            </a:pathLst>
          </a:custGeom>
          <a:blipFill>
            <a:blip r:embed="rId14"/>
            <a:stretch>
              <a:fillRect/>
            </a:stretch>
          </a:blipFill>
        </p:spPr>
        <p:txBody>
          <a:bodyPr/>
          <a:lstStyle/>
          <a:p>
            <a:endParaRPr lang="cy-GB" noProof="0" dirty="0"/>
          </a:p>
        </p:txBody>
      </p:sp>
      <p:sp>
        <p:nvSpPr>
          <p:cNvPr id="26" name="Freeform 26">
            <a:extLst>
              <a:ext uri="{FF2B5EF4-FFF2-40B4-BE49-F238E27FC236}">
                <a16:creationId xmlns:a16="http://schemas.microsoft.com/office/drawing/2014/main" id="{73D94834-BD07-5E45-97B5-1C9BA065E0FF}"/>
              </a:ext>
            </a:extLst>
          </p:cNvPr>
          <p:cNvSpPr/>
          <p:nvPr/>
        </p:nvSpPr>
        <p:spPr>
          <a:xfrm>
            <a:off x="12366107" y="4170612"/>
            <a:ext cx="2258907" cy="1504997"/>
          </a:xfrm>
          <a:custGeom>
            <a:avLst/>
            <a:gdLst/>
            <a:ahLst/>
            <a:cxnLst/>
            <a:rect l="l" t="t" r="r" b="b"/>
            <a:pathLst>
              <a:path w="3011876" h="2006663">
                <a:moveTo>
                  <a:pt x="0" y="0"/>
                </a:moveTo>
                <a:lnTo>
                  <a:pt x="3011877" y="0"/>
                </a:lnTo>
                <a:lnTo>
                  <a:pt x="3011877" y="2006663"/>
                </a:lnTo>
                <a:lnTo>
                  <a:pt x="0" y="2006663"/>
                </a:lnTo>
                <a:lnTo>
                  <a:pt x="0" y="0"/>
                </a:lnTo>
                <a:close/>
              </a:path>
            </a:pathLst>
          </a:custGeom>
          <a:blipFill>
            <a:blip r:embed="rId15"/>
            <a:stretch>
              <a:fillRect/>
            </a:stretch>
          </a:blipFill>
        </p:spPr>
        <p:txBody>
          <a:bodyPr/>
          <a:lstStyle/>
          <a:p>
            <a:endParaRPr lang="cy-GB" noProof="0" dirty="0"/>
          </a:p>
        </p:txBody>
      </p:sp>
      <p:sp>
        <p:nvSpPr>
          <p:cNvPr id="27" name="TextBox 27">
            <a:extLst>
              <a:ext uri="{FF2B5EF4-FFF2-40B4-BE49-F238E27FC236}">
                <a16:creationId xmlns:a16="http://schemas.microsoft.com/office/drawing/2014/main" id="{92E7040C-376D-0000-E1C0-ABEC247907C3}"/>
              </a:ext>
            </a:extLst>
          </p:cNvPr>
          <p:cNvSpPr txBox="1"/>
          <p:nvPr/>
        </p:nvSpPr>
        <p:spPr>
          <a:xfrm>
            <a:off x="990600" y="3316790"/>
            <a:ext cx="1342145" cy="570059"/>
          </a:xfrm>
          <a:prstGeom prst="rect">
            <a:avLst/>
          </a:prstGeom>
        </p:spPr>
        <p:txBody>
          <a:bodyPr lIns="0" tIns="0" rIns="0" bIns="0" rtlCol="0" anchor="t">
            <a:spAutoFit/>
          </a:bodyPr>
          <a:lstStyle/>
          <a:p>
            <a:pPr algn="ctr">
              <a:lnSpc>
                <a:spcPts val="4810"/>
              </a:lnSpc>
            </a:pPr>
            <a:r>
              <a:rPr lang="cy-GB" sz="3436" spc="106" noProof="0" dirty="0">
                <a:solidFill>
                  <a:srgbClr val="000000"/>
                </a:solidFill>
                <a:latin typeface="Dreaming Outloud Sans"/>
                <a:ea typeface="Dreaming Outloud Sans"/>
                <a:cs typeface="Dreaming Outloud Sans"/>
                <a:sym typeface="Dreaming Outloud Sans"/>
              </a:rPr>
              <a:t>tu ôl </a:t>
            </a:r>
          </a:p>
        </p:txBody>
      </p:sp>
      <p:sp>
        <p:nvSpPr>
          <p:cNvPr id="28" name="TextBox 28">
            <a:extLst>
              <a:ext uri="{FF2B5EF4-FFF2-40B4-BE49-F238E27FC236}">
                <a16:creationId xmlns:a16="http://schemas.microsoft.com/office/drawing/2014/main" id="{B95919A4-3BE0-3503-F857-597C01AFE375}"/>
              </a:ext>
            </a:extLst>
          </p:cNvPr>
          <p:cNvSpPr txBox="1"/>
          <p:nvPr/>
        </p:nvSpPr>
        <p:spPr>
          <a:xfrm>
            <a:off x="7611654" y="3600553"/>
            <a:ext cx="1342145" cy="570059"/>
          </a:xfrm>
          <a:prstGeom prst="rect">
            <a:avLst/>
          </a:prstGeom>
        </p:spPr>
        <p:txBody>
          <a:bodyPr lIns="0" tIns="0" rIns="0" bIns="0" rtlCol="0" anchor="t">
            <a:spAutoFit/>
          </a:bodyPr>
          <a:lstStyle/>
          <a:p>
            <a:pPr algn="ctr">
              <a:lnSpc>
                <a:spcPts val="4810"/>
              </a:lnSpc>
            </a:pPr>
            <a:r>
              <a:rPr lang="cy-GB" sz="3436" spc="106" noProof="0" dirty="0">
                <a:solidFill>
                  <a:srgbClr val="000000"/>
                </a:solidFill>
                <a:latin typeface="Dreaming Outloud Sans"/>
                <a:ea typeface="Dreaming Outloud Sans"/>
                <a:cs typeface="Dreaming Outloud Sans"/>
                <a:sym typeface="Dreaming Outloud Sans"/>
              </a:rPr>
              <a:t>yn</a:t>
            </a:r>
          </a:p>
        </p:txBody>
      </p:sp>
      <p:sp>
        <p:nvSpPr>
          <p:cNvPr id="29" name="TextBox 29">
            <a:extLst>
              <a:ext uri="{FF2B5EF4-FFF2-40B4-BE49-F238E27FC236}">
                <a16:creationId xmlns:a16="http://schemas.microsoft.com/office/drawing/2014/main" id="{0DF0A5DF-B3CB-D265-95A9-E1FCD7DED0B7}"/>
              </a:ext>
            </a:extLst>
          </p:cNvPr>
          <p:cNvSpPr txBox="1"/>
          <p:nvPr/>
        </p:nvSpPr>
        <p:spPr>
          <a:xfrm>
            <a:off x="3922093" y="5727145"/>
            <a:ext cx="1342145" cy="570059"/>
          </a:xfrm>
          <a:prstGeom prst="rect">
            <a:avLst/>
          </a:prstGeom>
        </p:spPr>
        <p:txBody>
          <a:bodyPr lIns="0" tIns="0" rIns="0" bIns="0" rtlCol="0" anchor="t">
            <a:spAutoFit/>
          </a:bodyPr>
          <a:lstStyle/>
          <a:p>
            <a:pPr algn="ctr">
              <a:lnSpc>
                <a:spcPts val="4810"/>
              </a:lnSpc>
            </a:pPr>
            <a:r>
              <a:rPr lang="cy-GB" sz="3436" spc="106" noProof="0" dirty="0">
                <a:solidFill>
                  <a:srgbClr val="000000"/>
                </a:solidFill>
                <a:latin typeface="Dreaming Outloud Sans"/>
                <a:ea typeface="Dreaming Outloud Sans"/>
                <a:cs typeface="Dreaming Outloud Sans"/>
                <a:sym typeface="Dreaming Outloud Sans"/>
              </a:rPr>
              <a:t>oflaen</a:t>
            </a:r>
          </a:p>
        </p:txBody>
      </p:sp>
      <p:sp>
        <p:nvSpPr>
          <p:cNvPr id="30" name="TextBox 30">
            <a:extLst>
              <a:ext uri="{FF2B5EF4-FFF2-40B4-BE49-F238E27FC236}">
                <a16:creationId xmlns:a16="http://schemas.microsoft.com/office/drawing/2014/main" id="{65A424F6-2F75-EBD3-AC73-BB540A2F88B0}"/>
              </a:ext>
            </a:extLst>
          </p:cNvPr>
          <p:cNvSpPr txBox="1"/>
          <p:nvPr/>
        </p:nvSpPr>
        <p:spPr>
          <a:xfrm>
            <a:off x="1686896" y="8569521"/>
            <a:ext cx="1342145" cy="570059"/>
          </a:xfrm>
          <a:prstGeom prst="rect">
            <a:avLst/>
          </a:prstGeom>
        </p:spPr>
        <p:txBody>
          <a:bodyPr lIns="0" tIns="0" rIns="0" bIns="0" rtlCol="0" anchor="t">
            <a:spAutoFit/>
          </a:bodyPr>
          <a:lstStyle/>
          <a:p>
            <a:pPr algn="ctr">
              <a:lnSpc>
                <a:spcPts val="4810"/>
              </a:lnSpc>
            </a:pPr>
            <a:r>
              <a:rPr lang="cy-GB" sz="3436" spc="106" noProof="0" dirty="0">
                <a:solidFill>
                  <a:srgbClr val="000000"/>
                </a:solidFill>
                <a:latin typeface="Dreaming Outloud Sans"/>
                <a:ea typeface="Dreaming Outloud Sans"/>
                <a:cs typeface="Dreaming Outloud Sans"/>
                <a:sym typeface="Dreaming Outloud Sans"/>
              </a:rPr>
              <a:t>ar ben</a:t>
            </a:r>
          </a:p>
        </p:txBody>
      </p:sp>
      <p:sp>
        <p:nvSpPr>
          <p:cNvPr id="31" name="TextBox 31">
            <a:extLst>
              <a:ext uri="{FF2B5EF4-FFF2-40B4-BE49-F238E27FC236}">
                <a16:creationId xmlns:a16="http://schemas.microsoft.com/office/drawing/2014/main" id="{93A0BFE7-73CA-67E1-E0FE-F359888EEAAA}"/>
              </a:ext>
            </a:extLst>
          </p:cNvPr>
          <p:cNvSpPr txBox="1"/>
          <p:nvPr/>
        </p:nvSpPr>
        <p:spPr>
          <a:xfrm>
            <a:off x="8934749" y="8384555"/>
            <a:ext cx="1342145" cy="570059"/>
          </a:xfrm>
          <a:prstGeom prst="rect">
            <a:avLst/>
          </a:prstGeom>
        </p:spPr>
        <p:txBody>
          <a:bodyPr lIns="0" tIns="0" rIns="0" bIns="0" rtlCol="0" anchor="t">
            <a:spAutoFit/>
          </a:bodyPr>
          <a:lstStyle/>
          <a:p>
            <a:pPr algn="ctr">
              <a:lnSpc>
                <a:spcPts val="4810"/>
              </a:lnSpc>
            </a:pPr>
            <a:r>
              <a:rPr lang="cy-GB" sz="3436" spc="106" noProof="0" dirty="0">
                <a:solidFill>
                  <a:srgbClr val="000000"/>
                </a:solidFill>
                <a:latin typeface="Dreaming Outloud Sans"/>
                <a:ea typeface="Dreaming Outloud Sans"/>
                <a:cs typeface="Dreaming Outloud Sans"/>
                <a:sym typeface="Dreaming Outloud Sans"/>
              </a:rPr>
              <a:t>o dan</a:t>
            </a:r>
          </a:p>
        </p:txBody>
      </p:sp>
      <p:sp>
        <p:nvSpPr>
          <p:cNvPr id="32" name="TextBox 32">
            <a:extLst>
              <a:ext uri="{FF2B5EF4-FFF2-40B4-BE49-F238E27FC236}">
                <a16:creationId xmlns:a16="http://schemas.microsoft.com/office/drawing/2014/main" id="{5BB5C5CC-A7FA-5C21-77EE-0630D4B8CD2B}"/>
              </a:ext>
            </a:extLst>
          </p:cNvPr>
          <p:cNvSpPr txBox="1"/>
          <p:nvPr/>
        </p:nvSpPr>
        <p:spPr>
          <a:xfrm>
            <a:off x="14162161" y="2474085"/>
            <a:ext cx="1342145" cy="570059"/>
          </a:xfrm>
          <a:prstGeom prst="rect">
            <a:avLst/>
          </a:prstGeom>
        </p:spPr>
        <p:txBody>
          <a:bodyPr lIns="0" tIns="0" rIns="0" bIns="0" rtlCol="0" anchor="t">
            <a:spAutoFit/>
          </a:bodyPr>
          <a:lstStyle/>
          <a:p>
            <a:pPr algn="ctr">
              <a:lnSpc>
                <a:spcPts val="4810"/>
              </a:lnSpc>
            </a:pPr>
            <a:r>
              <a:rPr lang="cy-GB" sz="3436" spc="106" noProof="0" dirty="0">
                <a:solidFill>
                  <a:srgbClr val="000000"/>
                </a:solidFill>
                <a:latin typeface="Dreaming Outloud Sans"/>
                <a:ea typeface="Dreaming Outloud Sans"/>
                <a:cs typeface="Dreaming Outloud Sans"/>
                <a:sym typeface="Dreaming Outloud Sans"/>
              </a:rPr>
              <a:t>rhwng</a:t>
            </a:r>
          </a:p>
        </p:txBody>
      </p:sp>
      <p:sp>
        <p:nvSpPr>
          <p:cNvPr id="33" name="TextBox 33">
            <a:extLst>
              <a:ext uri="{FF2B5EF4-FFF2-40B4-BE49-F238E27FC236}">
                <a16:creationId xmlns:a16="http://schemas.microsoft.com/office/drawing/2014/main" id="{CA556491-288B-F420-1757-DCEA1990F266}"/>
              </a:ext>
            </a:extLst>
          </p:cNvPr>
          <p:cNvSpPr txBox="1"/>
          <p:nvPr/>
        </p:nvSpPr>
        <p:spPr>
          <a:xfrm>
            <a:off x="12547230" y="5466913"/>
            <a:ext cx="1942294" cy="570059"/>
          </a:xfrm>
          <a:prstGeom prst="rect">
            <a:avLst/>
          </a:prstGeom>
        </p:spPr>
        <p:txBody>
          <a:bodyPr lIns="0" tIns="0" rIns="0" bIns="0" rtlCol="0" anchor="t">
            <a:spAutoFit/>
          </a:bodyPr>
          <a:lstStyle/>
          <a:p>
            <a:pPr algn="ctr">
              <a:lnSpc>
                <a:spcPts val="4810"/>
              </a:lnSpc>
            </a:pPr>
            <a:r>
              <a:rPr lang="cy-GB" sz="3436" spc="106" noProof="0" dirty="0">
                <a:solidFill>
                  <a:srgbClr val="000000"/>
                </a:solidFill>
                <a:latin typeface="Dreaming Outloud Sans"/>
                <a:ea typeface="Dreaming Outloud Sans"/>
                <a:cs typeface="Dreaming Outloud Sans"/>
                <a:sym typeface="Dreaming Outloud Sans"/>
              </a:rPr>
              <a:t>wrth ochr</a:t>
            </a:r>
          </a:p>
        </p:txBody>
      </p:sp>
      <p:sp>
        <p:nvSpPr>
          <p:cNvPr id="34" name="TextBox 34">
            <a:extLst>
              <a:ext uri="{FF2B5EF4-FFF2-40B4-BE49-F238E27FC236}">
                <a16:creationId xmlns:a16="http://schemas.microsoft.com/office/drawing/2014/main" id="{148BBE09-08CD-D4C8-70BC-0449DFE51324}"/>
              </a:ext>
            </a:extLst>
          </p:cNvPr>
          <p:cNvSpPr txBox="1"/>
          <p:nvPr/>
        </p:nvSpPr>
        <p:spPr>
          <a:xfrm>
            <a:off x="14811954" y="8189657"/>
            <a:ext cx="2334180" cy="570059"/>
          </a:xfrm>
          <a:prstGeom prst="rect">
            <a:avLst/>
          </a:prstGeom>
        </p:spPr>
        <p:txBody>
          <a:bodyPr lIns="0" tIns="0" rIns="0" bIns="0" rtlCol="0" anchor="t">
            <a:spAutoFit/>
          </a:bodyPr>
          <a:lstStyle/>
          <a:p>
            <a:pPr algn="ctr">
              <a:lnSpc>
                <a:spcPts val="4810"/>
              </a:lnSpc>
            </a:pPr>
            <a:r>
              <a:rPr lang="cy-GB" sz="3436" spc="106" noProof="0" dirty="0">
                <a:solidFill>
                  <a:srgbClr val="000000"/>
                </a:solidFill>
                <a:latin typeface="Dreaming Outloud Sans"/>
                <a:ea typeface="Dreaming Outloud Sans"/>
                <a:cs typeface="Dreaming Outloud Sans"/>
                <a:sym typeface="Dreaming Outloud Sans"/>
              </a:rPr>
              <a:t>gyferbyn â </a:t>
            </a:r>
          </a:p>
        </p:txBody>
      </p:sp>
      <p:sp>
        <p:nvSpPr>
          <p:cNvPr id="35" name="TextBox 35">
            <a:extLst>
              <a:ext uri="{FF2B5EF4-FFF2-40B4-BE49-F238E27FC236}">
                <a16:creationId xmlns:a16="http://schemas.microsoft.com/office/drawing/2014/main" id="{99697B88-0B13-6BC2-E97D-44B20330D68D}"/>
              </a:ext>
            </a:extLst>
          </p:cNvPr>
          <p:cNvSpPr txBox="1"/>
          <p:nvPr/>
        </p:nvSpPr>
        <p:spPr>
          <a:xfrm>
            <a:off x="-914884" y="769"/>
            <a:ext cx="13174209" cy="1436291"/>
          </a:xfrm>
          <a:prstGeom prst="rect">
            <a:avLst/>
          </a:prstGeom>
        </p:spPr>
        <p:txBody>
          <a:bodyPr lIns="0" tIns="0" rIns="0" bIns="0" rtlCol="0" anchor="t">
            <a:spAutoFit/>
          </a:bodyPr>
          <a:lstStyle/>
          <a:p>
            <a:pPr algn="ctr">
              <a:lnSpc>
                <a:spcPts val="11234"/>
              </a:lnSpc>
            </a:pPr>
            <a:r>
              <a:rPr lang="cy-GB" sz="8024" u="sng" spc="248" noProof="0" dirty="0">
                <a:solidFill>
                  <a:srgbClr val="000000"/>
                </a:solidFill>
                <a:latin typeface="Dreaming Outloud Sans"/>
                <a:ea typeface="Dreaming Outloud Sans"/>
                <a:cs typeface="Dreaming Outloud Sans"/>
                <a:sym typeface="Dreaming Outloud Sans"/>
              </a:rPr>
              <a:t>Gêm – </a:t>
            </a:r>
            <a:r>
              <a:rPr lang="cy-GB" sz="8024" u="sng" spc="248" noProof="0" dirty="0" err="1">
                <a:solidFill>
                  <a:srgbClr val="000000"/>
                </a:solidFill>
                <a:latin typeface="Dreaming Outloud Sans"/>
                <a:ea typeface="Dreaming Outloud Sans"/>
                <a:cs typeface="Dreaming Outloud Sans"/>
                <a:sym typeface="Dreaming Outloud Sans"/>
              </a:rPr>
              <a:t>Sblat</a:t>
            </a:r>
            <a:r>
              <a:rPr lang="cy-GB" sz="8024" u="sng" spc="248" noProof="0" dirty="0">
                <a:solidFill>
                  <a:srgbClr val="000000"/>
                </a:solidFill>
                <a:latin typeface="Dreaming Outloud Sans"/>
                <a:ea typeface="Dreaming Outloud Sans"/>
                <a:cs typeface="Dreaming Outloud Sans"/>
                <a:sym typeface="Dreaming Outloud Sans"/>
              </a:rPr>
              <a:t> </a:t>
            </a:r>
          </a:p>
        </p:txBody>
      </p:sp>
    </p:spTree>
    <p:extLst>
      <p:ext uri="{BB962C8B-B14F-4D97-AF65-F5344CB8AC3E}">
        <p14:creationId xmlns:p14="http://schemas.microsoft.com/office/powerpoint/2010/main" val="6454127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9916" b="-57861"/>
            </a:stretch>
          </a:blipFill>
        </p:spPr>
        <p:txBody>
          <a:bodyPr/>
          <a:lstStyle/>
          <a:p>
            <a:endParaRPr lang="cy-GB" noProof="0" dirty="0"/>
          </a:p>
        </p:txBody>
      </p:sp>
      <p:sp>
        <p:nvSpPr>
          <p:cNvPr id="3" name="Freeform 3"/>
          <p:cNvSpPr/>
          <p:nvPr/>
        </p:nvSpPr>
        <p:spPr>
          <a:xfrm>
            <a:off x="8277029" y="8046849"/>
            <a:ext cx="1161541" cy="1104916"/>
          </a:xfrm>
          <a:custGeom>
            <a:avLst/>
            <a:gdLst/>
            <a:ahLst/>
            <a:cxnLst/>
            <a:rect l="l" t="t" r="r" b="b"/>
            <a:pathLst>
              <a:path w="1161541" h="1104916">
                <a:moveTo>
                  <a:pt x="0" y="0"/>
                </a:moveTo>
                <a:lnTo>
                  <a:pt x="1161540" y="0"/>
                </a:lnTo>
                <a:lnTo>
                  <a:pt x="1161540" y="1104916"/>
                </a:lnTo>
                <a:lnTo>
                  <a:pt x="0" y="110491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4" name="Freeform 4"/>
          <p:cNvSpPr/>
          <p:nvPr/>
        </p:nvSpPr>
        <p:spPr>
          <a:xfrm rot="5400000">
            <a:off x="5414581" y="2885665"/>
            <a:ext cx="7315200" cy="1901952"/>
          </a:xfrm>
          <a:custGeom>
            <a:avLst/>
            <a:gdLst/>
            <a:ahLst/>
            <a:cxnLst/>
            <a:rect l="l" t="t" r="r" b="b"/>
            <a:pathLst>
              <a:path w="7315200" h="1901952">
                <a:moveTo>
                  <a:pt x="0" y="0"/>
                </a:moveTo>
                <a:lnTo>
                  <a:pt x="7315200" y="0"/>
                </a:lnTo>
                <a:lnTo>
                  <a:pt x="7315200" y="1901952"/>
                </a:lnTo>
                <a:lnTo>
                  <a:pt x="0" y="190195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cy-GB" noProof="0" dirty="0"/>
          </a:p>
        </p:txBody>
      </p:sp>
      <p:graphicFrame>
        <p:nvGraphicFramePr>
          <p:cNvPr id="5" name="Table 5"/>
          <p:cNvGraphicFramePr>
            <a:graphicFrameLocks noGrp="1"/>
          </p:cNvGraphicFramePr>
          <p:nvPr>
            <p:extLst>
              <p:ext uri="{D42A27DB-BD31-4B8C-83A1-F6EECF244321}">
                <p14:modId xmlns:p14="http://schemas.microsoft.com/office/powerpoint/2010/main" val="744532380"/>
              </p:ext>
            </p:extLst>
          </p:nvPr>
        </p:nvGraphicFramePr>
        <p:xfrm>
          <a:off x="534191" y="6503799"/>
          <a:ext cx="6688122" cy="3086100"/>
        </p:xfrm>
        <a:graphic>
          <a:graphicData uri="http://schemas.openxmlformats.org/drawingml/2006/table">
            <a:tbl>
              <a:tblPr/>
              <a:tblGrid>
                <a:gridCol w="3344061">
                  <a:extLst>
                    <a:ext uri="{9D8B030D-6E8A-4147-A177-3AD203B41FA5}">
                      <a16:colId xmlns:a16="http://schemas.microsoft.com/office/drawing/2014/main" val="20000"/>
                    </a:ext>
                  </a:extLst>
                </a:gridCol>
                <a:gridCol w="3344061">
                  <a:extLst>
                    <a:ext uri="{9D8B030D-6E8A-4147-A177-3AD203B41FA5}">
                      <a16:colId xmlns:a16="http://schemas.microsoft.com/office/drawing/2014/main" val="20001"/>
                    </a:ext>
                  </a:extLst>
                </a:gridCol>
              </a:tblGrid>
              <a:tr h="771525">
                <a:tc>
                  <a:txBody>
                    <a:bodyPr/>
                    <a:lstStyle/>
                    <a:p>
                      <a:pPr algn="ctr">
                        <a:lnSpc>
                          <a:spcPts val="2520"/>
                        </a:lnSpc>
                        <a:defRPr/>
                      </a:pPr>
                      <a:endParaRPr lang="cy-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endParaRPr lang="cy-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771525">
                <a:tc>
                  <a:txBody>
                    <a:bodyPr/>
                    <a:lstStyle/>
                    <a:p>
                      <a:pPr algn="ctr">
                        <a:lnSpc>
                          <a:spcPts val="2520"/>
                        </a:lnSpc>
                        <a:defRPr/>
                      </a:pPr>
                      <a:endParaRPr lang="cy-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endParaRPr lang="cy-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771525">
                <a:tc>
                  <a:txBody>
                    <a:bodyPr/>
                    <a:lstStyle/>
                    <a:p>
                      <a:pPr algn="ctr">
                        <a:lnSpc>
                          <a:spcPts val="2520"/>
                        </a:lnSpc>
                        <a:defRPr/>
                      </a:pPr>
                      <a:endParaRPr lang="cy-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endParaRPr lang="cy-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771525">
                <a:tc>
                  <a:txBody>
                    <a:bodyPr/>
                    <a:lstStyle/>
                    <a:p>
                      <a:pPr algn="ctr">
                        <a:lnSpc>
                          <a:spcPts val="2520"/>
                        </a:lnSpc>
                        <a:defRPr/>
                      </a:pPr>
                      <a:endParaRPr lang="cy-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endParaRPr lang="cy-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6" name="TextBox 6"/>
          <p:cNvSpPr txBox="1"/>
          <p:nvPr/>
        </p:nvSpPr>
        <p:spPr>
          <a:xfrm>
            <a:off x="484249" y="1445235"/>
            <a:ext cx="7364135" cy="4781165"/>
          </a:xfrm>
          <a:prstGeom prst="rect">
            <a:avLst/>
          </a:prstGeom>
        </p:spPr>
        <p:txBody>
          <a:bodyPr lIns="0" tIns="0" rIns="0" bIns="0" rtlCol="0" anchor="t">
            <a:spAutoFit/>
          </a:bodyPr>
          <a:lstStyle/>
          <a:p>
            <a:pPr algn="ctr">
              <a:lnSpc>
                <a:spcPts val="4221"/>
              </a:lnSpc>
            </a:pPr>
            <a:r>
              <a:rPr lang="cy-GB" sz="3015" u="sng" spc="93" noProof="0" dirty="0">
                <a:solidFill>
                  <a:srgbClr val="000000"/>
                </a:solidFill>
                <a:latin typeface="Dreaming Outloud Sans"/>
                <a:ea typeface="Dreaming Outloud Sans"/>
                <a:cs typeface="Dreaming Outloud Sans"/>
                <a:sym typeface="Dreaming Outloud Sans"/>
              </a:rPr>
              <a:t>Partner A</a:t>
            </a:r>
          </a:p>
          <a:p>
            <a:pPr marL="650974" lvl="1" indent="-325487" algn="just">
              <a:lnSpc>
                <a:spcPts val="4221"/>
              </a:lnSpc>
              <a:spcBef>
                <a:spcPct val="0"/>
              </a:spcBef>
              <a:buAutoNum type="arabicPeriod"/>
            </a:pPr>
            <a:r>
              <a:rPr lang="cy-GB" sz="3015" spc="93" noProof="0" dirty="0">
                <a:solidFill>
                  <a:srgbClr val="000000"/>
                </a:solidFill>
                <a:latin typeface="Dreaming Outloud Sans"/>
                <a:ea typeface="Dreaming Outloud Sans"/>
                <a:cs typeface="Dreaming Outloud Sans"/>
                <a:sym typeface="Dreaming Outloud Sans"/>
              </a:rPr>
              <a:t>Mae’r pâl ar ben y graig.</a:t>
            </a:r>
          </a:p>
          <a:p>
            <a:pPr marL="650974" lvl="1" indent="-325487" algn="just">
              <a:lnSpc>
                <a:spcPts val="4221"/>
              </a:lnSpc>
              <a:spcBef>
                <a:spcPct val="0"/>
              </a:spcBef>
              <a:buAutoNum type="arabicPeriod"/>
            </a:pPr>
            <a:r>
              <a:rPr lang="cy-GB" sz="3015" spc="93" noProof="0" dirty="0">
                <a:solidFill>
                  <a:srgbClr val="000000"/>
                </a:solidFill>
                <a:latin typeface="Dreaming Outloud Sans"/>
                <a:ea typeface="Dreaming Outloud Sans"/>
                <a:cs typeface="Dreaming Outloud Sans"/>
                <a:sym typeface="Dreaming Outloud Sans"/>
              </a:rPr>
              <a:t>Mae’r aderyn môr gyferbyn â’r môr.</a:t>
            </a:r>
          </a:p>
          <a:p>
            <a:pPr marL="650974" lvl="1" indent="-325487" algn="just">
              <a:lnSpc>
                <a:spcPts val="4221"/>
              </a:lnSpc>
              <a:spcBef>
                <a:spcPct val="0"/>
              </a:spcBef>
              <a:buAutoNum type="arabicPeriod"/>
            </a:pPr>
            <a:r>
              <a:rPr lang="cy-GB" sz="3015" spc="93" noProof="0" dirty="0">
                <a:solidFill>
                  <a:srgbClr val="000000"/>
                </a:solidFill>
                <a:latin typeface="Dreaming Outloud Sans"/>
                <a:ea typeface="Dreaming Outloud Sans"/>
                <a:cs typeface="Dreaming Outloud Sans"/>
                <a:sym typeface="Dreaming Outloud Sans"/>
              </a:rPr>
              <a:t>Mae’r cranc yn y pwll glan môr.</a:t>
            </a:r>
          </a:p>
          <a:p>
            <a:pPr marL="650974" lvl="1" indent="-325487" algn="just">
              <a:lnSpc>
                <a:spcPts val="4221"/>
              </a:lnSpc>
              <a:spcBef>
                <a:spcPct val="0"/>
              </a:spcBef>
              <a:buAutoNum type="arabicPeriod"/>
            </a:pPr>
            <a:r>
              <a:rPr lang="cy-GB" sz="3015" spc="93" noProof="0" dirty="0">
                <a:solidFill>
                  <a:srgbClr val="000000"/>
                </a:solidFill>
                <a:latin typeface="Dreaming Outloud Sans"/>
                <a:ea typeface="Dreaming Outloud Sans"/>
                <a:cs typeface="Dreaming Outloud Sans"/>
                <a:sym typeface="Dreaming Outloud Sans"/>
              </a:rPr>
              <a:t>Mae’r seren fôr rhwng y cerrig.</a:t>
            </a:r>
          </a:p>
          <a:p>
            <a:pPr marL="647700" lvl="1" indent="-323850" algn="just">
              <a:lnSpc>
                <a:spcPts val="4200"/>
              </a:lnSpc>
              <a:spcBef>
                <a:spcPct val="0"/>
              </a:spcBef>
              <a:buAutoNum type="arabicPeriod"/>
            </a:pPr>
            <a:r>
              <a:rPr lang="cy-GB" sz="3000" spc="93" noProof="0" dirty="0">
                <a:solidFill>
                  <a:srgbClr val="000000"/>
                </a:solidFill>
                <a:latin typeface="Dreaming Outloud Sans"/>
                <a:ea typeface="Dreaming Outloud Sans"/>
                <a:cs typeface="Dreaming Outloud Sans"/>
                <a:sym typeface="Dreaming Outloud Sans"/>
              </a:rPr>
              <a:t>Mae’r </a:t>
            </a:r>
            <a:r>
              <a:rPr lang="cy-GB" sz="3000" spc="93" noProof="0" dirty="0" err="1">
                <a:solidFill>
                  <a:srgbClr val="000000"/>
                </a:solidFill>
                <a:latin typeface="Dreaming Outloud Sans"/>
                <a:ea typeface="Dreaming Outloud Sans"/>
                <a:cs typeface="Dreaming Outloud Sans"/>
                <a:sym typeface="Dreaming Outloud Sans"/>
              </a:rPr>
              <a:t>slefrod</a:t>
            </a:r>
            <a:r>
              <a:rPr lang="cy-GB" sz="3000" spc="93" noProof="0" dirty="0">
                <a:solidFill>
                  <a:srgbClr val="000000"/>
                </a:solidFill>
                <a:latin typeface="Dreaming Outloud Sans"/>
                <a:ea typeface="Dreaming Outloud Sans"/>
                <a:cs typeface="Dreaming Outloud Sans"/>
                <a:sym typeface="Dreaming Outloud Sans"/>
              </a:rPr>
              <a:t> o dan y dŵr.</a:t>
            </a:r>
          </a:p>
          <a:p>
            <a:pPr marL="650974" lvl="1" indent="-325487" algn="just">
              <a:lnSpc>
                <a:spcPts val="4221"/>
              </a:lnSpc>
              <a:spcBef>
                <a:spcPct val="0"/>
              </a:spcBef>
              <a:buAutoNum type="arabicPeriod"/>
            </a:pPr>
            <a:r>
              <a:rPr lang="cy-GB" sz="3015" spc="93" noProof="0" dirty="0">
                <a:solidFill>
                  <a:srgbClr val="000000"/>
                </a:solidFill>
                <a:latin typeface="Dreaming Outloud Sans"/>
                <a:ea typeface="Dreaming Outloud Sans"/>
                <a:cs typeface="Dreaming Outloud Sans"/>
                <a:sym typeface="Dreaming Outloud Sans"/>
              </a:rPr>
              <a:t>Mae’r pysgod o flaen y graig.</a:t>
            </a:r>
          </a:p>
          <a:p>
            <a:pPr marL="650974" lvl="1" indent="-325487" algn="just">
              <a:lnSpc>
                <a:spcPts val="4221"/>
              </a:lnSpc>
              <a:spcBef>
                <a:spcPct val="0"/>
              </a:spcBef>
              <a:buAutoNum type="arabicPeriod"/>
            </a:pPr>
            <a:r>
              <a:rPr lang="cy-GB" sz="3015" spc="93" noProof="0" dirty="0">
                <a:solidFill>
                  <a:srgbClr val="000000"/>
                </a:solidFill>
                <a:latin typeface="Dreaming Outloud Sans"/>
                <a:ea typeface="Dreaming Outloud Sans"/>
                <a:cs typeface="Dreaming Outloud Sans"/>
                <a:sym typeface="Dreaming Outloud Sans"/>
              </a:rPr>
              <a:t>Mae’r </a:t>
            </a:r>
            <a:r>
              <a:rPr lang="cy-GB" sz="3015" spc="93" noProof="0" dirty="0" err="1">
                <a:solidFill>
                  <a:srgbClr val="000000"/>
                </a:solidFill>
                <a:latin typeface="Dreaming Outloud Sans"/>
                <a:ea typeface="Dreaming Outloud Sans"/>
                <a:cs typeface="Dreaming Outloud Sans"/>
                <a:sym typeface="Dreaming Outloud Sans"/>
              </a:rPr>
              <a:t>anemoni</a:t>
            </a:r>
            <a:r>
              <a:rPr lang="cy-GB" sz="3015" spc="93" noProof="0" dirty="0">
                <a:solidFill>
                  <a:srgbClr val="000000"/>
                </a:solidFill>
                <a:latin typeface="Dreaming Outloud Sans"/>
                <a:ea typeface="Dreaming Outloud Sans"/>
                <a:cs typeface="Dreaming Outloud Sans"/>
                <a:sym typeface="Dreaming Outloud Sans"/>
              </a:rPr>
              <a:t> môr wrth ochr y cranc.</a:t>
            </a:r>
          </a:p>
          <a:p>
            <a:pPr marL="650974" lvl="1" indent="-325487" algn="just">
              <a:lnSpc>
                <a:spcPts val="4221"/>
              </a:lnSpc>
              <a:spcBef>
                <a:spcPct val="0"/>
              </a:spcBef>
              <a:buAutoNum type="arabicPeriod"/>
            </a:pPr>
            <a:r>
              <a:rPr lang="cy-GB" sz="3015" spc="93" noProof="0" dirty="0">
                <a:solidFill>
                  <a:srgbClr val="000000"/>
                </a:solidFill>
                <a:latin typeface="Dreaming Outloud Sans"/>
                <a:ea typeface="Dreaming Outloud Sans"/>
                <a:cs typeface="Dreaming Outloud Sans"/>
                <a:sym typeface="Dreaming Outloud Sans"/>
              </a:rPr>
              <a:t>Mae’r pysgod tu ôl i’r garreg.</a:t>
            </a:r>
          </a:p>
        </p:txBody>
      </p:sp>
      <p:sp>
        <p:nvSpPr>
          <p:cNvPr id="7" name="TextBox 7"/>
          <p:cNvSpPr txBox="1"/>
          <p:nvPr/>
        </p:nvSpPr>
        <p:spPr>
          <a:xfrm>
            <a:off x="10260355" y="1444850"/>
            <a:ext cx="6991112" cy="4781550"/>
          </a:xfrm>
          <a:prstGeom prst="rect">
            <a:avLst/>
          </a:prstGeom>
        </p:spPr>
        <p:txBody>
          <a:bodyPr lIns="0" tIns="0" rIns="0" bIns="0" rtlCol="0" anchor="t">
            <a:spAutoFit/>
          </a:bodyPr>
          <a:lstStyle/>
          <a:p>
            <a:pPr algn="ctr">
              <a:lnSpc>
                <a:spcPts val="4200"/>
              </a:lnSpc>
            </a:pPr>
            <a:r>
              <a:rPr lang="cy-GB" sz="3000" u="sng" spc="93" noProof="0" dirty="0">
                <a:solidFill>
                  <a:srgbClr val="000000"/>
                </a:solidFill>
                <a:latin typeface="Dreaming Outloud Sans"/>
                <a:ea typeface="Dreaming Outloud Sans"/>
                <a:cs typeface="Dreaming Outloud Sans"/>
                <a:sym typeface="Dreaming Outloud Sans"/>
              </a:rPr>
              <a:t>Partner B</a:t>
            </a:r>
          </a:p>
          <a:p>
            <a:pPr marL="647700" lvl="1" indent="-323850" algn="l">
              <a:lnSpc>
                <a:spcPts val="4200"/>
              </a:lnSpc>
              <a:spcBef>
                <a:spcPct val="0"/>
              </a:spcBef>
              <a:buAutoNum type="arabicPeriod"/>
            </a:pPr>
            <a:r>
              <a:rPr lang="cy-GB" sz="3000" spc="93" noProof="0" dirty="0">
                <a:solidFill>
                  <a:srgbClr val="000000"/>
                </a:solidFill>
                <a:latin typeface="Dreaming Outloud Sans"/>
                <a:ea typeface="Dreaming Outloud Sans"/>
                <a:cs typeface="Dreaming Outloud Sans"/>
                <a:sym typeface="Dreaming Outloud Sans"/>
              </a:rPr>
              <a:t>Mae’r pâl tu ôl i’r graig.</a:t>
            </a:r>
          </a:p>
          <a:p>
            <a:pPr marL="647700" lvl="1" indent="-323850" algn="l">
              <a:lnSpc>
                <a:spcPts val="4200"/>
              </a:lnSpc>
              <a:spcBef>
                <a:spcPct val="0"/>
              </a:spcBef>
              <a:buAutoNum type="arabicPeriod"/>
            </a:pPr>
            <a:r>
              <a:rPr lang="cy-GB" sz="3000" spc="93" noProof="0" dirty="0">
                <a:solidFill>
                  <a:srgbClr val="000000"/>
                </a:solidFill>
                <a:latin typeface="Dreaming Outloud Sans"/>
                <a:ea typeface="Dreaming Outloud Sans"/>
                <a:cs typeface="Dreaming Outloud Sans"/>
                <a:sym typeface="Dreaming Outloud Sans"/>
              </a:rPr>
              <a:t>Mae’r aderyn môr ar ben y garreg.</a:t>
            </a:r>
          </a:p>
          <a:p>
            <a:pPr marL="647700" lvl="1" indent="-323850" algn="l">
              <a:lnSpc>
                <a:spcPts val="4200"/>
              </a:lnSpc>
              <a:spcBef>
                <a:spcPct val="0"/>
              </a:spcBef>
              <a:buAutoNum type="arabicPeriod"/>
            </a:pPr>
            <a:r>
              <a:rPr lang="cy-GB" sz="3000" spc="93" noProof="0" dirty="0">
                <a:solidFill>
                  <a:srgbClr val="000000"/>
                </a:solidFill>
                <a:latin typeface="Dreaming Outloud Sans"/>
                <a:ea typeface="Dreaming Outloud Sans"/>
                <a:cs typeface="Dreaming Outloud Sans"/>
                <a:sym typeface="Dreaming Outloud Sans"/>
              </a:rPr>
              <a:t> Mae’r cranc rhwng y cerrig.</a:t>
            </a:r>
          </a:p>
          <a:p>
            <a:pPr marL="647700" lvl="1" indent="-323850" algn="l">
              <a:lnSpc>
                <a:spcPts val="4200"/>
              </a:lnSpc>
              <a:spcBef>
                <a:spcPct val="0"/>
              </a:spcBef>
              <a:buAutoNum type="arabicPeriod"/>
            </a:pPr>
            <a:r>
              <a:rPr lang="cy-GB" sz="3000" spc="93" noProof="0" dirty="0">
                <a:solidFill>
                  <a:srgbClr val="000000"/>
                </a:solidFill>
                <a:latin typeface="Dreaming Outloud Sans"/>
                <a:ea typeface="Dreaming Outloud Sans"/>
                <a:cs typeface="Dreaming Outloud Sans"/>
                <a:sym typeface="Dreaming Outloud Sans"/>
              </a:rPr>
              <a:t> Mae’r seren fôr o dan y dŵr.</a:t>
            </a:r>
          </a:p>
          <a:p>
            <a:pPr marL="647700" lvl="1" indent="-323850" algn="l">
              <a:lnSpc>
                <a:spcPts val="4200"/>
              </a:lnSpc>
              <a:spcBef>
                <a:spcPct val="0"/>
              </a:spcBef>
              <a:buAutoNum type="arabicPeriod"/>
            </a:pPr>
            <a:r>
              <a:rPr lang="cy-GB" sz="3000" spc="93" noProof="0" dirty="0">
                <a:solidFill>
                  <a:srgbClr val="000000"/>
                </a:solidFill>
                <a:latin typeface="Dreaming Outloud Sans"/>
                <a:ea typeface="Dreaming Outloud Sans"/>
                <a:cs typeface="Dreaming Outloud Sans"/>
                <a:sym typeface="Dreaming Outloud Sans"/>
              </a:rPr>
              <a:t> Mae’r </a:t>
            </a:r>
            <a:r>
              <a:rPr lang="cy-GB" sz="3000" spc="93" noProof="0" dirty="0" err="1">
                <a:solidFill>
                  <a:srgbClr val="000000"/>
                </a:solidFill>
                <a:latin typeface="Dreaming Outloud Sans"/>
                <a:ea typeface="Dreaming Outloud Sans"/>
                <a:cs typeface="Dreaming Outloud Sans"/>
                <a:sym typeface="Dreaming Outloud Sans"/>
              </a:rPr>
              <a:t>slefrod</a:t>
            </a:r>
            <a:r>
              <a:rPr lang="cy-GB" sz="3000" spc="93" noProof="0" dirty="0">
                <a:solidFill>
                  <a:srgbClr val="000000"/>
                </a:solidFill>
                <a:latin typeface="Dreaming Outloud Sans"/>
                <a:ea typeface="Dreaming Outloud Sans"/>
                <a:cs typeface="Dreaming Outloud Sans"/>
                <a:sym typeface="Dreaming Outloud Sans"/>
              </a:rPr>
              <a:t> yn y pwll glan môr.</a:t>
            </a:r>
          </a:p>
          <a:p>
            <a:pPr algn="l">
              <a:lnSpc>
                <a:spcPts val="4200"/>
              </a:lnSpc>
              <a:spcBef>
                <a:spcPct val="0"/>
              </a:spcBef>
            </a:pPr>
            <a:r>
              <a:rPr lang="cy-GB" sz="3000" spc="93" noProof="0" dirty="0">
                <a:solidFill>
                  <a:srgbClr val="000000"/>
                </a:solidFill>
                <a:latin typeface="Dreaming Outloud Sans"/>
                <a:ea typeface="Dreaming Outloud Sans"/>
                <a:cs typeface="Dreaming Outloud Sans"/>
                <a:sym typeface="Dreaming Outloud Sans"/>
              </a:rPr>
              <a:t> 6. Mae’r pysgod wrth ochr y graig.</a:t>
            </a:r>
          </a:p>
          <a:p>
            <a:pPr marL="647700" lvl="1" indent="-323850" algn="l">
              <a:lnSpc>
                <a:spcPts val="4200"/>
              </a:lnSpc>
              <a:spcBef>
                <a:spcPct val="0"/>
              </a:spcBef>
              <a:buAutoNum type="arabicPeriod"/>
            </a:pPr>
            <a:r>
              <a:rPr lang="cy-GB" sz="3000" spc="93" noProof="0" dirty="0">
                <a:solidFill>
                  <a:srgbClr val="000000"/>
                </a:solidFill>
                <a:latin typeface="Dreaming Outloud Sans"/>
                <a:ea typeface="Dreaming Outloud Sans"/>
                <a:cs typeface="Dreaming Outloud Sans"/>
                <a:sym typeface="Dreaming Outloud Sans"/>
              </a:rPr>
              <a:t> Mae’r </a:t>
            </a:r>
            <a:r>
              <a:rPr lang="cy-GB" sz="3000" spc="93" noProof="0" dirty="0" err="1">
                <a:solidFill>
                  <a:srgbClr val="000000"/>
                </a:solidFill>
                <a:latin typeface="Dreaming Outloud Sans"/>
                <a:ea typeface="Dreaming Outloud Sans"/>
                <a:cs typeface="Dreaming Outloud Sans"/>
                <a:sym typeface="Dreaming Outloud Sans"/>
              </a:rPr>
              <a:t>anemoni</a:t>
            </a:r>
            <a:r>
              <a:rPr lang="cy-GB" sz="3000" spc="93" noProof="0" dirty="0">
                <a:solidFill>
                  <a:srgbClr val="000000"/>
                </a:solidFill>
                <a:latin typeface="Dreaming Outloud Sans"/>
                <a:ea typeface="Dreaming Outloud Sans"/>
                <a:cs typeface="Dreaming Outloud Sans"/>
                <a:sym typeface="Dreaming Outloud Sans"/>
              </a:rPr>
              <a:t> môr o flaen y cranc.</a:t>
            </a:r>
          </a:p>
          <a:p>
            <a:pPr algn="l">
              <a:lnSpc>
                <a:spcPts val="4200"/>
              </a:lnSpc>
              <a:spcBef>
                <a:spcPct val="0"/>
              </a:spcBef>
            </a:pPr>
            <a:r>
              <a:rPr lang="cy-GB" sz="3000" spc="93" noProof="0" dirty="0">
                <a:solidFill>
                  <a:srgbClr val="000000"/>
                </a:solidFill>
                <a:latin typeface="Dreaming Outloud Sans"/>
                <a:ea typeface="Dreaming Outloud Sans"/>
                <a:cs typeface="Dreaming Outloud Sans"/>
                <a:sym typeface="Dreaming Outloud Sans"/>
              </a:rPr>
              <a:t> 8. Mae’r pysgod gyferbyn â’r garreg.</a:t>
            </a:r>
          </a:p>
        </p:txBody>
      </p:sp>
      <p:graphicFrame>
        <p:nvGraphicFramePr>
          <p:cNvPr id="8" name="Table 8"/>
          <p:cNvGraphicFramePr>
            <a:graphicFrameLocks noGrp="1"/>
          </p:cNvGraphicFramePr>
          <p:nvPr>
            <p:extLst>
              <p:ext uri="{D42A27DB-BD31-4B8C-83A1-F6EECF244321}">
                <p14:modId xmlns:p14="http://schemas.microsoft.com/office/powerpoint/2010/main" val="2333900829"/>
              </p:ext>
            </p:extLst>
          </p:nvPr>
        </p:nvGraphicFramePr>
        <p:xfrm>
          <a:off x="10493285" y="6503799"/>
          <a:ext cx="6688122" cy="3086100"/>
        </p:xfrm>
        <a:graphic>
          <a:graphicData uri="http://schemas.openxmlformats.org/drawingml/2006/table">
            <a:tbl>
              <a:tblPr/>
              <a:tblGrid>
                <a:gridCol w="3344061">
                  <a:extLst>
                    <a:ext uri="{9D8B030D-6E8A-4147-A177-3AD203B41FA5}">
                      <a16:colId xmlns:a16="http://schemas.microsoft.com/office/drawing/2014/main" val="20000"/>
                    </a:ext>
                  </a:extLst>
                </a:gridCol>
                <a:gridCol w="3344061">
                  <a:extLst>
                    <a:ext uri="{9D8B030D-6E8A-4147-A177-3AD203B41FA5}">
                      <a16:colId xmlns:a16="http://schemas.microsoft.com/office/drawing/2014/main" val="20001"/>
                    </a:ext>
                  </a:extLst>
                </a:gridCol>
              </a:tblGrid>
              <a:tr h="771525">
                <a:tc>
                  <a:txBody>
                    <a:bodyPr/>
                    <a:lstStyle/>
                    <a:p>
                      <a:pPr algn="ctr">
                        <a:lnSpc>
                          <a:spcPts val="2520"/>
                        </a:lnSpc>
                        <a:defRPr/>
                      </a:pPr>
                      <a:endParaRPr lang="cy-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endParaRPr lang="cy-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771525">
                <a:tc>
                  <a:txBody>
                    <a:bodyPr/>
                    <a:lstStyle/>
                    <a:p>
                      <a:pPr algn="ctr">
                        <a:lnSpc>
                          <a:spcPts val="2520"/>
                        </a:lnSpc>
                        <a:defRPr/>
                      </a:pPr>
                      <a:endParaRPr lang="cy-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endParaRPr lang="cy-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771525">
                <a:tc>
                  <a:txBody>
                    <a:bodyPr/>
                    <a:lstStyle/>
                    <a:p>
                      <a:pPr algn="ctr">
                        <a:lnSpc>
                          <a:spcPts val="2520"/>
                        </a:lnSpc>
                        <a:defRPr/>
                      </a:pPr>
                      <a:endParaRPr lang="cy-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endParaRPr lang="cy-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771525">
                <a:tc>
                  <a:txBody>
                    <a:bodyPr/>
                    <a:lstStyle/>
                    <a:p>
                      <a:pPr algn="ctr">
                        <a:lnSpc>
                          <a:spcPts val="2520"/>
                        </a:lnSpc>
                        <a:defRPr/>
                      </a:pPr>
                      <a:endParaRPr lang="cy-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endParaRPr lang="cy-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grpSp>
        <p:nvGrpSpPr>
          <p:cNvPr id="9" name="Group 9"/>
          <p:cNvGrpSpPr/>
          <p:nvPr/>
        </p:nvGrpSpPr>
        <p:grpSpPr>
          <a:xfrm>
            <a:off x="484249" y="143322"/>
            <a:ext cx="7749696" cy="1583872"/>
            <a:chOff x="0" y="-47625"/>
            <a:chExt cx="10332928" cy="2111829"/>
          </a:xfrm>
        </p:grpSpPr>
        <p:sp>
          <p:nvSpPr>
            <p:cNvPr id="10" name="Freeform 10"/>
            <p:cNvSpPr/>
            <p:nvPr/>
          </p:nvSpPr>
          <p:spPr>
            <a:xfrm>
              <a:off x="1916789" y="189769"/>
              <a:ext cx="981708" cy="1013376"/>
            </a:xfrm>
            <a:custGeom>
              <a:avLst/>
              <a:gdLst/>
              <a:ahLst/>
              <a:cxnLst/>
              <a:rect l="l" t="t" r="r" b="b"/>
              <a:pathLst>
                <a:path w="981708" h="1013376">
                  <a:moveTo>
                    <a:pt x="0" y="0"/>
                  </a:moveTo>
                  <a:lnTo>
                    <a:pt x="981708" y="0"/>
                  </a:lnTo>
                  <a:lnTo>
                    <a:pt x="981708" y="1013376"/>
                  </a:lnTo>
                  <a:lnTo>
                    <a:pt x="0" y="1013376"/>
                  </a:lnTo>
                  <a:lnTo>
                    <a:pt x="0" y="0"/>
                  </a:lnTo>
                  <a:close/>
                </a:path>
              </a:pathLst>
            </a:custGeom>
            <a:blipFill>
              <a:blip r:embed="rId7"/>
              <a:stretch>
                <a:fillRect/>
              </a:stretch>
            </a:blipFill>
          </p:spPr>
          <p:txBody>
            <a:bodyPr/>
            <a:lstStyle/>
            <a:p>
              <a:endParaRPr lang="cy-GB" noProof="0" dirty="0"/>
            </a:p>
          </p:txBody>
        </p:sp>
        <p:sp>
          <p:nvSpPr>
            <p:cNvPr id="11" name="Freeform 11"/>
            <p:cNvSpPr/>
            <p:nvPr/>
          </p:nvSpPr>
          <p:spPr>
            <a:xfrm>
              <a:off x="0" y="189769"/>
              <a:ext cx="1333624" cy="825180"/>
            </a:xfrm>
            <a:custGeom>
              <a:avLst/>
              <a:gdLst/>
              <a:ahLst/>
              <a:cxnLst/>
              <a:rect l="l" t="t" r="r" b="b"/>
              <a:pathLst>
                <a:path w="1333624" h="825180">
                  <a:moveTo>
                    <a:pt x="0" y="0"/>
                  </a:moveTo>
                  <a:lnTo>
                    <a:pt x="1333624" y="0"/>
                  </a:lnTo>
                  <a:lnTo>
                    <a:pt x="1333624" y="825180"/>
                  </a:lnTo>
                  <a:lnTo>
                    <a:pt x="0" y="825180"/>
                  </a:lnTo>
                  <a:lnTo>
                    <a:pt x="0" y="0"/>
                  </a:lnTo>
                  <a:close/>
                </a:path>
              </a:pathLst>
            </a:custGeom>
            <a:blipFill>
              <a:blip r:embed="rId8"/>
              <a:stretch>
                <a:fillRect/>
              </a:stretch>
            </a:blipFill>
          </p:spPr>
          <p:txBody>
            <a:bodyPr/>
            <a:lstStyle/>
            <a:p>
              <a:endParaRPr lang="cy-GB" noProof="0" dirty="0"/>
            </a:p>
          </p:txBody>
        </p:sp>
        <p:sp>
          <p:nvSpPr>
            <p:cNvPr id="12" name="Freeform 12"/>
            <p:cNvSpPr/>
            <p:nvPr/>
          </p:nvSpPr>
          <p:spPr>
            <a:xfrm>
              <a:off x="6840981" y="610010"/>
              <a:ext cx="1169977" cy="1052980"/>
            </a:xfrm>
            <a:custGeom>
              <a:avLst/>
              <a:gdLst/>
              <a:ahLst/>
              <a:cxnLst/>
              <a:rect l="l" t="t" r="r" b="b"/>
              <a:pathLst>
                <a:path w="1169977" h="1052980">
                  <a:moveTo>
                    <a:pt x="0" y="0"/>
                  </a:moveTo>
                  <a:lnTo>
                    <a:pt x="1169977" y="0"/>
                  </a:lnTo>
                  <a:lnTo>
                    <a:pt x="1169977" y="1052980"/>
                  </a:lnTo>
                  <a:lnTo>
                    <a:pt x="0" y="105298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13" name="Freeform 13"/>
            <p:cNvSpPr/>
            <p:nvPr/>
          </p:nvSpPr>
          <p:spPr>
            <a:xfrm>
              <a:off x="9106146" y="235155"/>
              <a:ext cx="1226782" cy="1234497"/>
            </a:xfrm>
            <a:custGeom>
              <a:avLst/>
              <a:gdLst/>
              <a:ahLst/>
              <a:cxnLst/>
              <a:rect l="l" t="t" r="r" b="b"/>
              <a:pathLst>
                <a:path w="1226782" h="1234497">
                  <a:moveTo>
                    <a:pt x="0" y="0"/>
                  </a:moveTo>
                  <a:lnTo>
                    <a:pt x="1226782" y="0"/>
                  </a:lnTo>
                  <a:lnTo>
                    <a:pt x="1226782" y="1234497"/>
                  </a:lnTo>
                  <a:lnTo>
                    <a:pt x="0" y="1234497"/>
                  </a:lnTo>
                  <a:lnTo>
                    <a:pt x="0" y="0"/>
                  </a:lnTo>
                  <a:close/>
                </a:path>
              </a:pathLst>
            </a:custGeom>
            <a:blipFill>
              <a:blip r:embed="rId11"/>
              <a:stretch>
                <a:fillRect/>
              </a:stretch>
            </a:blipFill>
          </p:spPr>
          <p:txBody>
            <a:bodyPr/>
            <a:lstStyle/>
            <a:p>
              <a:endParaRPr lang="cy-GB" noProof="0" dirty="0"/>
            </a:p>
          </p:txBody>
        </p:sp>
        <p:sp>
          <p:nvSpPr>
            <p:cNvPr id="14" name="TextBox 14"/>
            <p:cNvSpPr txBox="1"/>
            <p:nvPr/>
          </p:nvSpPr>
          <p:spPr>
            <a:xfrm>
              <a:off x="39101" y="1082201"/>
              <a:ext cx="981708" cy="632652"/>
            </a:xfrm>
            <a:prstGeom prst="rect">
              <a:avLst/>
            </a:prstGeom>
          </p:spPr>
          <p:txBody>
            <a:bodyPr wrap="square" lIns="0" tIns="0" rIns="0" bIns="0" rtlCol="0" anchor="t">
              <a:spAutoFit/>
            </a:bodyPr>
            <a:lstStyle/>
            <a:p>
              <a:pPr algn="ctr">
                <a:lnSpc>
                  <a:spcPts val="3690"/>
                </a:lnSpc>
                <a:spcBef>
                  <a:spcPct val="0"/>
                </a:spcBef>
              </a:pPr>
              <a:r>
                <a:rPr lang="cy-GB" sz="2636" spc="81" noProof="0" dirty="0">
                  <a:solidFill>
                    <a:srgbClr val="000000"/>
                  </a:solidFill>
                  <a:latin typeface="Dreaming Outloud Sans"/>
                  <a:ea typeface="Dreaming Outloud Sans"/>
                  <a:cs typeface="Dreaming Outloud Sans"/>
                  <a:sym typeface="Dreaming Outloud Sans"/>
                </a:rPr>
                <a:t>môr</a:t>
              </a:r>
            </a:p>
          </p:txBody>
        </p:sp>
        <p:sp>
          <p:nvSpPr>
            <p:cNvPr id="15" name="TextBox 15"/>
            <p:cNvSpPr txBox="1"/>
            <p:nvPr/>
          </p:nvSpPr>
          <p:spPr>
            <a:xfrm>
              <a:off x="1807173" y="1165044"/>
              <a:ext cx="1169976" cy="632652"/>
            </a:xfrm>
            <a:prstGeom prst="rect">
              <a:avLst/>
            </a:prstGeom>
          </p:spPr>
          <p:txBody>
            <a:bodyPr wrap="square" lIns="0" tIns="0" rIns="0" bIns="0" rtlCol="0" anchor="t">
              <a:spAutoFit/>
            </a:bodyPr>
            <a:lstStyle/>
            <a:p>
              <a:pPr algn="ctr">
                <a:lnSpc>
                  <a:spcPts val="3690"/>
                </a:lnSpc>
                <a:spcBef>
                  <a:spcPct val="0"/>
                </a:spcBef>
              </a:pPr>
              <a:r>
                <a:rPr lang="cy-GB" sz="2636" spc="81" noProof="0" dirty="0">
                  <a:solidFill>
                    <a:srgbClr val="E62323"/>
                  </a:solidFill>
                  <a:latin typeface="Dreaming Outloud Sans"/>
                  <a:ea typeface="Dreaming Outloud Sans"/>
                  <a:cs typeface="Dreaming Outloud Sans"/>
                  <a:sym typeface="Dreaming Outloud Sans"/>
                </a:rPr>
                <a:t>c</a:t>
              </a:r>
              <a:r>
                <a:rPr lang="cy-GB" sz="2636" spc="81" noProof="0" dirty="0">
                  <a:solidFill>
                    <a:srgbClr val="000000"/>
                  </a:solidFill>
                  <a:latin typeface="Dreaming Outloud Sans"/>
                  <a:ea typeface="Dreaming Outloud Sans"/>
                  <a:cs typeface="Dreaming Outloud Sans"/>
                  <a:sym typeface="Dreaming Outloud Sans"/>
                </a:rPr>
                <a:t>raig</a:t>
              </a:r>
            </a:p>
          </p:txBody>
        </p:sp>
        <p:sp>
          <p:nvSpPr>
            <p:cNvPr id="16" name="TextBox 16"/>
            <p:cNvSpPr txBox="1"/>
            <p:nvPr/>
          </p:nvSpPr>
          <p:spPr>
            <a:xfrm>
              <a:off x="5170392" y="-47625"/>
              <a:ext cx="4471188" cy="515216"/>
            </a:xfrm>
            <a:prstGeom prst="rect">
              <a:avLst/>
            </a:prstGeom>
          </p:spPr>
          <p:txBody>
            <a:bodyPr lIns="0" tIns="0" rIns="0" bIns="0" rtlCol="0" anchor="t">
              <a:spAutoFit/>
            </a:bodyPr>
            <a:lstStyle/>
            <a:p>
              <a:pPr algn="ctr">
                <a:lnSpc>
                  <a:spcPts val="3245"/>
                </a:lnSpc>
                <a:spcBef>
                  <a:spcPct val="0"/>
                </a:spcBef>
              </a:pPr>
              <a:r>
                <a:rPr lang="cy-GB" sz="2318" spc="71" noProof="0" dirty="0">
                  <a:solidFill>
                    <a:srgbClr val="000000"/>
                  </a:solidFill>
                  <a:latin typeface="Dreaming Outloud Sans"/>
                  <a:ea typeface="Dreaming Outloud Sans"/>
                  <a:cs typeface="Dreaming Outloud Sans"/>
                  <a:sym typeface="Dreaming Outloud Sans"/>
                </a:rPr>
                <a:t>pwll glan môr</a:t>
              </a:r>
            </a:p>
          </p:txBody>
        </p:sp>
        <p:sp>
          <p:nvSpPr>
            <p:cNvPr id="17" name="TextBox 17"/>
            <p:cNvSpPr txBox="1"/>
            <p:nvPr/>
          </p:nvSpPr>
          <p:spPr>
            <a:xfrm>
              <a:off x="8843595" y="1431552"/>
              <a:ext cx="1420475" cy="632652"/>
            </a:xfrm>
            <a:prstGeom prst="rect">
              <a:avLst/>
            </a:prstGeom>
          </p:spPr>
          <p:txBody>
            <a:bodyPr wrap="square" lIns="0" tIns="0" rIns="0" bIns="0" rtlCol="0" anchor="t">
              <a:spAutoFit/>
            </a:bodyPr>
            <a:lstStyle/>
            <a:p>
              <a:pPr algn="ctr">
                <a:lnSpc>
                  <a:spcPts val="3690"/>
                </a:lnSpc>
                <a:spcBef>
                  <a:spcPct val="0"/>
                </a:spcBef>
              </a:pPr>
              <a:r>
                <a:rPr lang="cy-GB" sz="2636" spc="81" noProof="0" dirty="0">
                  <a:solidFill>
                    <a:srgbClr val="E62323"/>
                  </a:solidFill>
                  <a:latin typeface="Dreaming Outloud Sans"/>
                  <a:ea typeface="Dreaming Outloud Sans"/>
                  <a:cs typeface="Dreaming Outloud Sans"/>
                  <a:sym typeface="Dreaming Outloud Sans"/>
                </a:rPr>
                <a:t>c</a:t>
              </a:r>
              <a:r>
                <a:rPr lang="cy-GB" sz="2636" spc="81" noProof="0" dirty="0">
                  <a:solidFill>
                    <a:srgbClr val="000000"/>
                  </a:solidFill>
                  <a:latin typeface="Dreaming Outloud Sans"/>
                  <a:ea typeface="Dreaming Outloud Sans"/>
                  <a:cs typeface="Dreaming Outloud Sans"/>
                  <a:sym typeface="Dreaming Outloud Sans"/>
                </a:rPr>
                <a:t>errig</a:t>
              </a:r>
            </a:p>
          </p:txBody>
        </p:sp>
      </p:grpSp>
      <p:grpSp>
        <p:nvGrpSpPr>
          <p:cNvPr id="18" name="Group 18"/>
          <p:cNvGrpSpPr/>
          <p:nvPr/>
        </p:nvGrpSpPr>
        <p:grpSpPr>
          <a:xfrm>
            <a:off x="10220071" y="-35719"/>
            <a:ext cx="7749696" cy="1583872"/>
            <a:chOff x="0" y="-47625"/>
            <a:chExt cx="10332928" cy="2111829"/>
          </a:xfrm>
        </p:grpSpPr>
        <p:sp>
          <p:nvSpPr>
            <p:cNvPr id="19" name="Freeform 19"/>
            <p:cNvSpPr/>
            <p:nvPr/>
          </p:nvSpPr>
          <p:spPr>
            <a:xfrm>
              <a:off x="1916789" y="189769"/>
              <a:ext cx="981708" cy="1013376"/>
            </a:xfrm>
            <a:custGeom>
              <a:avLst/>
              <a:gdLst/>
              <a:ahLst/>
              <a:cxnLst/>
              <a:rect l="l" t="t" r="r" b="b"/>
              <a:pathLst>
                <a:path w="981708" h="1013376">
                  <a:moveTo>
                    <a:pt x="0" y="0"/>
                  </a:moveTo>
                  <a:lnTo>
                    <a:pt x="981708" y="0"/>
                  </a:lnTo>
                  <a:lnTo>
                    <a:pt x="981708" y="1013376"/>
                  </a:lnTo>
                  <a:lnTo>
                    <a:pt x="0" y="1013376"/>
                  </a:lnTo>
                  <a:lnTo>
                    <a:pt x="0" y="0"/>
                  </a:lnTo>
                  <a:close/>
                </a:path>
              </a:pathLst>
            </a:custGeom>
            <a:blipFill>
              <a:blip r:embed="rId7"/>
              <a:stretch>
                <a:fillRect/>
              </a:stretch>
            </a:blipFill>
          </p:spPr>
          <p:txBody>
            <a:bodyPr/>
            <a:lstStyle/>
            <a:p>
              <a:endParaRPr lang="cy-GB" noProof="0" dirty="0"/>
            </a:p>
          </p:txBody>
        </p:sp>
        <p:sp>
          <p:nvSpPr>
            <p:cNvPr id="20" name="Freeform 20"/>
            <p:cNvSpPr/>
            <p:nvPr/>
          </p:nvSpPr>
          <p:spPr>
            <a:xfrm>
              <a:off x="0" y="189769"/>
              <a:ext cx="1333624" cy="825180"/>
            </a:xfrm>
            <a:custGeom>
              <a:avLst/>
              <a:gdLst/>
              <a:ahLst/>
              <a:cxnLst/>
              <a:rect l="l" t="t" r="r" b="b"/>
              <a:pathLst>
                <a:path w="1333624" h="825180">
                  <a:moveTo>
                    <a:pt x="0" y="0"/>
                  </a:moveTo>
                  <a:lnTo>
                    <a:pt x="1333624" y="0"/>
                  </a:lnTo>
                  <a:lnTo>
                    <a:pt x="1333624" y="825180"/>
                  </a:lnTo>
                  <a:lnTo>
                    <a:pt x="0" y="825180"/>
                  </a:lnTo>
                  <a:lnTo>
                    <a:pt x="0" y="0"/>
                  </a:lnTo>
                  <a:close/>
                </a:path>
              </a:pathLst>
            </a:custGeom>
            <a:blipFill>
              <a:blip r:embed="rId8"/>
              <a:stretch>
                <a:fillRect/>
              </a:stretch>
            </a:blipFill>
          </p:spPr>
          <p:txBody>
            <a:bodyPr/>
            <a:lstStyle/>
            <a:p>
              <a:endParaRPr lang="cy-GB" noProof="0" dirty="0"/>
            </a:p>
          </p:txBody>
        </p:sp>
        <p:sp>
          <p:nvSpPr>
            <p:cNvPr id="21" name="Freeform 21"/>
            <p:cNvSpPr/>
            <p:nvPr/>
          </p:nvSpPr>
          <p:spPr>
            <a:xfrm>
              <a:off x="6840981" y="610010"/>
              <a:ext cx="1169977" cy="1052980"/>
            </a:xfrm>
            <a:custGeom>
              <a:avLst/>
              <a:gdLst/>
              <a:ahLst/>
              <a:cxnLst/>
              <a:rect l="l" t="t" r="r" b="b"/>
              <a:pathLst>
                <a:path w="1169977" h="1052980">
                  <a:moveTo>
                    <a:pt x="0" y="0"/>
                  </a:moveTo>
                  <a:lnTo>
                    <a:pt x="1169977" y="0"/>
                  </a:lnTo>
                  <a:lnTo>
                    <a:pt x="1169977" y="1052980"/>
                  </a:lnTo>
                  <a:lnTo>
                    <a:pt x="0" y="105298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22" name="Freeform 22"/>
            <p:cNvSpPr/>
            <p:nvPr/>
          </p:nvSpPr>
          <p:spPr>
            <a:xfrm>
              <a:off x="9106146" y="235155"/>
              <a:ext cx="1226782" cy="1234497"/>
            </a:xfrm>
            <a:custGeom>
              <a:avLst/>
              <a:gdLst/>
              <a:ahLst/>
              <a:cxnLst/>
              <a:rect l="l" t="t" r="r" b="b"/>
              <a:pathLst>
                <a:path w="1226782" h="1234497">
                  <a:moveTo>
                    <a:pt x="0" y="0"/>
                  </a:moveTo>
                  <a:lnTo>
                    <a:pt x="1226782" y="0"/>
                  </a:lnTo>
                  <a:lnTo>
                    <a:pt x="1226782" y="1234497"/>
                  </a:lnTo>
                  <a:lnTo>
                    <a:pt x="0" y="1234497"/>
                  </a:lnTo>
                  <a:lnTo>
                    <a:pt x="0" y="0"/>
                  </a:lnTo>
                  <a:close/>
                </a:path>
              </a:pathLst>
            </a:custGeom>
            <a:blipFill>
              <a:blip r:embed="rId11"/>
              <a:stretch>
                <a:fillRect/>
              </a:stretch>
            </a:blipFill>
          </p:spPr>
          <p:txBody>
            <a:bodyPr/>
            <a:lstStyle/>
            <a:p>
              <a:endParaRPr lang="cy-GB" noProof="0" dirty="0"/>
            </a:p>
          </p:txBody>
        </p:sp>
        <p:sp>
          <p:nvSpPr>
            <p:cNvPr id="23" name="TextBox 23"/>
            <p:cNvSpPr txBox="1"/>
            <p:nvPr/>
          </p:nvSpPr>
          <p:spPr>
            <a:xfrm>
              <a:off x="53712" y="1082203"/>
              <a:ext cx="967097" cy="632652"/>
            </a:xfrm>
            <a:prstGeom prst="rect">
              <a:avLst/>
            </a:prstGeom>
          </p:spPr>
          <p:txBody>
            <a:bodyPr wrap="square" lIns="0" tIns="0" rIns="0" bIns="0" rtlCol="0" anchor="t">
              <a:spAutoFit/>
            </a:bodyPr>
            <a:lstStyle/>
            <a:p>
              <a:pPr algn="ctr">
                <a:lnSpc>
                  <a:spcPts val="3690"/>
                </a:lnSpc>
                <a:spcBef>
                  <a:spcPct val="0"/>
                </a:spcBef>
              </a:pPr>
              <a:r>
                <a:rPr lang="cy-GB" sz="2636" spc="81" noProof="0" dirty="0">
                  <a:solidFill>
                    <a:srgbClr val="000000"/>
                  </a:solidFill>
                  <a:latin typeface="Dreaming Outloud Sans"/>
                  <a:ea typeface="Dreaming Outloud Sans"/>
                  <a:cs typeface="Dreaming Outloud Sans"/>
                  <a:sym typeface="Dreaming Outloud Sans"/>
                </a:rPr>
                <a:t>môr</a:t>
              </a:r>
            </a:p>
          </p:txBody>
        </p:sp>
        <p:sp>
          <p:nvSpPr>
            <p:cNvPr id="24" name="TextBox 24"/>
            <p:cNvSpPr txBox="1"/>
            <p:nvPr/>
          </p:nvSpPr>
          <p:spPr>
            <a:xfrm>
              <a:off x="1651440" y="1165046"/>
              <a:ext cx="1157923" cy="632652"/>
            </a:xfrm>
            <a:prstGeom prst="rect">
              <a:avLst/>
            </a:prstGeom>
          </p:spPr>
          <p:txBody>
            <a:bodyPr wrap="square" lIns="0" tIns="0" rIns="0" bIns="0" rtlCol="0" anchor="t">
              <a:spAutoFit/>
            </a:bodyPr>
            <a:lstStyle/>
            <a:p>
              <a:pPr algn="ctr">
                <a:lnSpc>
                  <a:spcPts val="3690"/>
                </a:lnSpc>
                <a:spcBef>
                  <a:spcPct val="0"/>
                </a:spcBef>
              </a:pPr>
              <a:r>
                <a:rPr lang="cy-GB" sz="2636" spc="81" noProof="0" dirty="0">
                  <a:solidFill>
                    <a:srgbClr val="E62323"/>
                  </a:solidFill>
                  <a:latin typeface="Dreaming Outloud Sans"/>
                  <a:ea typeface="Dreaming Outloud Sans"/>
                  <a:cs typeface="Dreaming Outloud Sans"/>
                  <a:sym typeface="Dreaming Outloud Sans"/>
                </a:rPr>
                <a:t>c</a:t>
              </a:r>
              <a:r>
                <a:rPr lang="cy-GB" sz="2636" spc="81" noProof="0" dirty="0">
                  <a:solidFill>
                    <a:srgbClr val="000000"/>
                  </a:solidFill>
                  <a:latin typeface="Dreaming Outloud Sans"/>
                  <a:ea typeface="Dreaming Outloud Sans"/>
                  <a:cs typeface="Dreaming Outloud Sans"/>
                  <a:sym typeface="Dreaming Outloud Sans"/>
                </a:rPr>
                <a:t>raig</a:t>
              </a:r>
            </a:p>
          </p:txBody>
        </p:sp>
        <p:sp>
          <p:nvSpPr>
            <p:cNvPr id="25" name="TextBox 25"/>
            <p:cNvSpPr txBox="1"/>
            <p:nvPr/>
          </p:nvSpPr>
          <p:spPr>
            <a:xfrm>
              <a:off x="5170392" y="-47625"/>
              <a:ext cx="4471188" cy="515216"/>
            </a:xfrm>
            <a:prstGeom prst="rect">
              <a:avLst/>
            </a:prstGeom>
          </p:spPr>
          <p:txBody>
            <a:bodyPr lIns="0" tIns="0" rIns="0" bIns="0" rtlCol="0" anchor="t">
              <a:spAutoFit/>
            </a:bodyPr>
            <a:lstStyle/>
            <a:p>
              <a:pPr algn="ctr">
                <a:lnSpc>
                  <a:spcPts val="3245"/>
                </a:lnSpc>
                <a:spcBef>
                  <a:spcPct val="0"/>
                </a:spcBef>
              </a:pPr>
              <a:r>
                <a:rPr lang="cy-GB" sz="2318" spc="71" noProof="0" dirty="0">
                  <a:solidFill>
                    <a:srgbClr val="000000"/>
                  </a:solidFill>
                  <a:latin typeface="Dreaming Outloud Sans"/>
                  <a:ea typeface="Dreaming Outloud Sans"/>
                  <a:cs typeface="Dreaming Outloud Sans"/>
                  <a:sym typeface="Dreaming Outloud Sans"/>
                </a:rPr>
                <a:t>pwll glan môr</a:t>
              </a:r>
            </a:p>
          </p:txBody>
        </p:sp>
        <p:sp>
          <p:nvSpPr>
            <p:cNvPr id="26" name="TextBox 26"/>
            <p:cNvSpPr txBox="1"/>
            <p:nvPr/>
          </p:nvSpPr>
          <p:spPr>
            <a:xfrm>
              <a:off x="9017012" y="1431552"/>
              <a:ext cx="1247057" cy="632652"/>
            </a:xfrm>
            <a:prstGeom prst="rect">
              <a:avLst/>
            </a:prstGeom>
          </p:spPr>
          <p:txBody>
            <a:bodyPr wrap="square" lIns="0" tIns="0" rIns="0" bIns="0" rtlCol="0" anchor="t">
              <a:spAutoFit/>
            </a:bodyPr>
            <a:lstStyle/>
            <a:p>
              <a:pPr algn="ctr">
                <a:lnSpc>
                  <a:spcPts val="3690"/>
                </a:lnSpc>
                <a:spcBef>
                  <a:spcPct val="0"/>
                </a:spcBef>
              </a:pPr>
              <a:r>
                <a:rPr lang="cy-GB" sz="2636" spc="81" noProof="0" dirty="0">
                  <a:solidFill>
                    <a:srgbClr val="E62323"/>
                  </a:solidFill>
                  <a:latin typeface="Dreaming Outloud Sans"/>
                  <a:ea typeface="Dreaming Outloud Sans"/>
                  <a:cs typeface="Dreaming Outloud Sans"/>
                  <a:sym typeface="Dreaming Outloud Sans"/>
                </a:rPr>
                <a:t>c</a:t>
              </a:r>
              <a:r>
                <a:rPr lang="cy-GB" sz="2636" spc="81" noProof="0" dirty="0">
                  <a:solidFill>
                    <a:srgbClr val="000000"/>
                  </a:solidFill>
                  <a:latin typeface="Dreaming Outloud Sans"/>
                  <a:ea typeface="Dreaming Outloud Sans"/>
                  <a:cs typeface="Dreaming Outloud Sans"/>
                  <a:sym typeface="Dreaming Outloud Sans"/>
                </a:rPr>
                <a:t>errig</a:t>
              </a: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9916" b="-57861"/>
            </a:stretch>
          </a:blipFill>
        </p:spPr>
        <p:txBody>
          <a:bodyPr/>
          <a:lstStyle/>
          <a:p>
            <a:endParaRPr lang="cy-GB" noProof="0" dirty="0"/>
          </a:p>
        </p:txBody>
      </p:sp>
      <p:sp>
        <p:nvSpPr>
          <p:cNvPr id="3" name="Freeform 3"/>
          <p:cNvSpPr/>
          <p:nvPr/>
        </p:nvSpPr>
        <p:spPr>
          <a:xfrm>
            <a:off x="8360241" y="7524200"/>
            <a:ext cx="1161541" cy="1104916"/>
          </a:xfrm>
          <a:custGeom>
            <a:avLst/>
            <a:gdLst/>
            <a:ahLst/>
            <a:cxnLst/>
            <a:rect l="l" t="t" r="r" b="b"/>
            <a:pathLst>
              <a:path w="1161541" h="1104916">
                <a:moveTo>
                  <a:pt x="0" y="0"/>
                </a:moveTo>
                <a:lnTo>
                  <a:pt x="1161541" y="0"/>
                </a:lnTo>
                <a:lnTo>
                  <a:pt x="1161541" y="1104916"/>
                </a:lnTo>
                <a:lnTo>
                  <a:pt x="0" y="110491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4" name="Freeform 4"/>
          <p:cNvSpPr/>
          <p:nvPr/>
        </p:nvSpPr>
        <p:spPr>
          <a:xfrm>
            <a:off x="8360241" y="8799984"/>
            <a:ext cx="1161541" cy="1104916"/>
          </a:xfrm>
          <a:custGeom>
            <a:avLst/>
            <a:gdLst/>
            <a:ahLst/>
            <a:cxnLst/>
            <a:rect l="l" t="t" r="r" b="b"/>
            <a:pathLst>
              <a:path w="1161541" h="1104916">
                <a:moveTo>
                  <a:pt x="0" y="0"/>
                </a:moveTo>
                <a:lnTo>
                  <a:pt x="1161541" y="0"/>
                </a:lnTo>
                <a:lnTo>
                  <a:pt x="1161541" y="1104916"/>
                </a:lnTo>
                <a:lnTo>
                  <a:pt x="0" y="110491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cy-GB" noProof="0" dirty="0"/>
          </a:p>
        </p:txBody>
      </p:sp>
      <p:graphicFrame>
        <p:nvGraphicFramePr>
          <p:cNvPr id="5" name="Table 5"/>
          <p:cNvGraphicFramePr>
            <a:graphicFrameLocks noGrp="1"/>
          </p:cNvGraphicFramePr>
          <p:nvPr>
            <p:extLst>
              <p:ext uri="{D42A27DB-BD31-4B8C-83A1-F6EECF244321}">
                <p14:modId xmlns:p14="http://schemas.microsoft.com/office/powerpoint/2010/main" val="683707129"/>
              </p:ext>
            </p:extLst>
          </p:nvPr>
        </p:nvGraphicFramePr>
        <p:xfrm>
          <a:off x="556701" y="5143500"/>
          <a:ext cx="6478098" cy="4761401"/>
        </p:xfrm>
        <a:graphic>
          <a:graphicData uri="http://schemas.openxmlformats.org/drawingml/2006/table">
            <a:tbl>
              <a:tblPr/>
              <a:tblGrid>
                <a:gridCol w="3239049">
                  <a:extLst>
                    <a:ext uri="{9D8B030D-6E8A-4147-A177-3AD203B41FA5}">
                      <a16:colId xmlns:a16="http://schemas.microsoft.com/office/drawing/2014/main" val="20000"/>
                    </a:ext>
                  </a:extLst>
                </a:gridCol>
                <a:gridCol w="3239049">
                  <a:extLst>
                    <a:ext uri="{9D8B030D-6E8A-4147-A177-3AD203B41FA5}">
                      <a16:colId xmlns:a16="http://schemas.microsoft.com/office/drawing/2014/main" val="20001"/>
                    </a:ext>
                  </a:extLst>
                </a:gridCol>
              </a:tblGrid>
              <a:tr h="1173380">
                <a:tc>
                  <a:txBody>
                    <a:bodyPr/>
                    <a:lstStyle/>
                    <a:p>
                      <a:pPr marL="431801" lvl="1" indent="-215900" algn="l">
                        <a:lnSpc>
                          <a:spcPts val="2800"/>
                        </a:lnSpc>
                        <a:buAutoNum type="arabicPeriod"/>
                        <a:defRPr/>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p>
                    <a:p>
                      <a:pPr marL="431801" lvl="1" indent="-215900" algn="l">
                        <a:lnSpc>
                          <a:spcPts val="2800"/>
                        </a:lnSpc>
                        <a:buAutoNum type="arabicPeriod"/>
                        <a:defRPr/>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endParaRPr lang="cy-GB" sz="2000" noProof="0" dirty="0">
                        <a:latin typeface="Dreaming Outloud Pro" panose="03050502040302030504" pitchFamily="66" charset="0"/>
                        <a:cs typeface="Dreaming Outloud Pro" panose="03050502040302030504" pitchFamily="66"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marL="388620" lvl="1" indent="-194310" algn="l">
                        <a:lnSpc>
                          <a:spcPts val="2520"/>
                        </a:lnSpc>
                        <a:buAutoNum type="arabicPeriod"/>
                        <a:defRPr/>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p>
                    <a:p>
                      <a:pPr marL="388620" lvl="1" indent="-194310" algn="l">
                        <a:lnSpc>
                          <a:spcPts val="2520"/>
                        </a:lnSpc>
                        <a:buAutoNum type="arabicPeriod"/>
                        <a:defRPr/>
                      </a:pPr>
                      <a:r>
                        <a:rPr lang="cy-GB" sz="2000" noProof="0" dirty="0">
                          <a:solidFill>
                            <a:srgbClr val="000000"/>
                          </a:solidFill>
                          <a:latin typeface="Dreaming Outloud Pro" panose="03050502040302030504" pitchFamily="66" charset="0"/>
                          <a:cs typeface="Dreaming Outloud Pro" panose="03050502040302030504" pitchFamily="66" charset="0"/>
                          <a:sym typeface="Dreaming Outloud Sans"/>
                        </a:rPr>
                        <a:t> </a:t>
                      </a:r>
                      <a:endParaRPr lang="cy-GB" sz="2000" noProof="0" dirty="0">
                        <a:latin typeface="Dreaming Outloud Pro" panose="03050502040302030504" pitchFamily="66" charset="0"/>
                        <a:cs typeface="Dreaming Outloud Pro" panose="03050502040302030504" pitchFamily="66"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202472">
                <a:tc>
                  <a:txBody>
                    <a:bodyPr/>
                    <a:lstStyle/>
                    <a:p>
                      <a:pPr marL="673101" lvl="1" indent="-457200" algn="l">
                        <a:lnSpc>
                          <a:spcPts val="2800"/>
                        </a:lnSpc>
                        <a:buFont typeface="+mj-lt"/>
                        <a:buAutoNum type="arabicPeriod"/>
                        <a:defRPr/>
                      </a:pPr>
                      <a:r>
                        <a:rPr lang="cy-GB" sz="2000" noProof="0" dirty="0">
                          <a:solidFill>
                            <a:srgbClr val="000000"/>
                          </a:solidFill>
                          <a:latin typeface="Dreaming Outloud Pro" panose="03050502040302030504" pitchFamily="66" charset="0"/>
                          <a:ea typeface="Arimo"/>
                          <a:cs typeface="Dreaming Outloud Pro" panose="03050502040302030504" pitchFamily="66" charset="0"/>
                          <a:sym typeface="Arimo"/>
                        </a:rPr>
                        <a:t>  </a:t>
                      </a:r>
                    </a:p>
                    <a:p>
                      <a:pPr marL="673101" lvl="1" indent="-457200" algn="l">
                        <a:lnSpc>
                          <a:spcPts val="2800"/>
                        </a:lnSpc>
                        <a:buFont typeface="+mj-lt"/>
                        <a:buAutoNum type="arabicPeriod"/>
                        <a:defRPr/>
                      </a:pPr>
                      <a:r>
                        <a:rPr lang="cy-GB" sz="2000" noProof="0" dirty="0">
                          <a:solidFill>
                            <a:srgbClr val="000000"/>
                          </a:solidFill>
                          <a:latin typeface="Dreaming Outloud Pro" panose="03050502040302030504" pitchFamily="66" charset="0"/>
                          <a:ea typeface="Arimo"/>
                          <a:cs typeface="Dreaming Outloud Pro" panose="03050502040302030504" pitchFamily="66" charset="0"/>
                          <a:sym typeface="Arimo"/>
                        </a:rPr>
                        <a:t> </a:t>
                      </a:r>
                      <a:endParaRPr lang="cy-GB" sz="2000" noProof="0" dirty="0">
                        <a:latin typeface="Dreaming Outloud Pro" panose="03050502040302030504" pitchFamily="66" charset="0"/>
                        <a:cs typeface="Dreaming Outloud Pro" panose="03050502040302030504" pitchFamily="66"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marL="388620" lvl="1" indent="-194310" algn="l">
                        <a:lnSpc>
                          <a:spcPts val="2520"/>
                        </a:lnSpc>
                        <a:buAutoNum type="arabicPeriod"/>
                        <a:defRPr/>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endParaRPr lang="cy-GB" sz="2000" noProof="0" dirty="0">
                        <a:latin typeface="Dreaming Outloud Pro" panose="03050502040302030504" pitchFamily="66" charset="0"/>
                        <a:cs typeface="Dreaming Outloud Pro" panose="03050502040302030504" pitchFamily="66" charset="0"/>
                      </a:endParaRPr>
                    </a:p>
                    <a:p>
                      <a:pPr marL="388620" lvl="1" indent="-194310" algn="l">
                        <a:lnSpc>
                          <a:spcPts val="2520"/>
                        </a:lnSpc>
                        <a:buAutoNum type="arabicPeriod"/>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173380">
                <a:tc>
                  <a:txBody>
                    <a:bodyPr/>
                    <a:lstStyle/>
                    <a:p>
                      <a:pPr marL="431801" lvl="1" indent="-215900" algn="l">
                        <a:lnSpc>
                          <a:spcPts val="2800"/>
                        </a:lnSpc>
                        <a:buAutoNum type="arabicPeriod"/>
                        <a:defRPr/>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p>
                    <a:p>
                      <a:pPr marL="431801" lvl="1" indent="-215900" algn="l">
                        <a:lnSpc>
                          <a:spcPts val="2800"/>
                        </a:lnSpc>
                        <a:buAutoNum type="arabicPeriod"/>
                        <a:defRPr/>
                      </a:pPr>
                      <a:r>
                        <a:rPr lang="cy-GB" sz="2000" noProof="0" dirty="0">
                          <a:solidFill>
                            <a:srgbClr val="000000"/>
                          </a:solidFill>
                          <a:latin typeface="Dreaming Outloud Pro" panose="03050502040302030504" pitchFamily="66" charset="0"/>
                          <a:cs typeface="Dreaming Outloud Pro" panose="03050502040302030504" pitchFamily="66" charset="0"/>
                          <a:sym typeface="Dreaming Outloud Sans"/>
                        </a:rPr>
                        <a:t> </a:t>
                      </a:r>
                      <a:endParaRPr lang="cy-GB" sz="2000" noProof="0" dirty="0">
                        <a:latin typeface="Dreaming Outloud Pro" panose="03050502040302030504" pitchFamily="66" charset="0"/>
                        <a:cs typeface="Dreaming Outloud Pro" panose="03050502040302030504" pitchFamily="66"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marL="388620" lvl="1" indent="-194310" algn="l">
                        <a:lnSpc>
                          <a:spcPts val="2520"/>
                        </a:lnSpc>
                        <a:buAutoNum type="arabicPeriod"/>
                        <a:defRPr/>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endParaRPr lang="cy-GB" sz="2000" noProof="0" dirty="0">
                        <a:latin typeface="Dreaming Outloud Pro" panose="03050502040302030504" pitchFamily="66" charset="0"/>
                        <a:cs typeface="Dreaming Outloud Pro" panose="03050502040302030504" pitchFamily="66" charset="0"/>
                      </a:endParaRPr>
                    </a:p>
                    <a:p>
                      <a:pPr marL="388620" lvl="1" indent="-194310" algn="l">
                        <a:lnSpc>
                          <a:spcPts val="2520"/>
                        </a:lnSpc>
                        <a:buAutoNum type="arabicPeriod"/>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212169">
                <a:tc>
                  <a:txBody>
                    <a:bodyPr/>
                    <a:lstStyle/>
                    <a:p>
                      <a:pPr marL="431801" lvl="1" indent="-215900" algn="l">
                        <a:lnSpc>
                          <a:spcPts val="2800"/>
                        </a:lnSpc>
                        <a:buAutoNum type="arabicPeriod"/>
                        <a:defRPr/>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p>
                    <a:p>
                      <a:pPr marL="431801" lvl="1" indent="-215900" algn="l">
                        <a:lnSpc>
                          <a:spcPts val="2800"/>
                        </a:lnSpc>
                        <a:buAutoNum type="arabicPeriod"/>
                        <a:defRPr/>
                      </a:pPr>
                      <a:r>
                        <a:rPr lang="cy-GB" sz="2000" noProof="0" dirty="0">
                          <a:solidFill>
                            <a:srgbClr val="000000"/>
                          </a:solidFill>
                          <a:latin typeface="Dreaming Outloud Pro" panose="03050502040302030504" pitchFamily="66" charset="0"/>
                          <a:cs typeface="Dreaming Outloud Pro" panose="03050502040302030504" pitchFamily="66" charset="0"/>
                          <a:sym typeface="Dreaming Outloud Sans"/>
                        </a:rPr>
                        <a:t> </a:t>
                      </a:r>
                      <a:endParaRPr lang="cy-GB" sz="2000" noProof="0" dirty="0">
                        <a:latin typeface="Dreaming Outloud Pro" panose="03050502040302030504" pitchFamily="66" charset="0"/>
                        <a:cs typeface="Dreaming Outloud Pro" panose="03050502040302030504" pitchFamily="66"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marL="453388" lvl="1" indent="-226694" algn="l">
                        <a:lnSpc>
                          <a:spcPts val="2939"/>
                        </a:lnSpc>
                        <a:buAutoNum type="arabicPeriod"/>
                        <a:defRPr/>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p>
                    <a:p>
                      <a:pPr marL="453388" lvl="1" indent="-226694" algn="l">
                        <a:lnSpc>
                          <a:spcPts val="2939"/>
                        </a:lnSpc>
                        <a:buAutoNum type="arabicPeriod"/>
                        <a:defRPr/>
                      </a:pPr>
                      <a:r>
                        <a:rPr lang="cy-GB" sz="2000" noProof="0" dirty="0">
                          <a:solidFill>
                            <a:srgbClr val="000000"/>
                          </a:solidFill>
                          <a:latin typeface="Dreaming Outloud Pro" panose="03050502040302030504" pitchFamily="66" charset="0"/>
                          <a:cs typeface="Dreaming Outloud Pro" panose="03050502040302030504" pitchFamily="66" charset="0"/>
                          <a:sym typeface="Dreaming Outloud Sans"/>
                        </a:rPr>
                        <a:t> </a:t>
                      </a:r>
                      <a:endParaRPr lang="cy-GB" sz="2000" noProof="0" dirty="0">
                        <a:latin typeface="Dreaming Outloud Pro" panose="03050502040302030504" pitchFamily="66" charset="0"/>
                        <a:cs typeface="Dreaming Outloud Pro" panose="03050502040302030504" pitchFamily="66"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6" name="TextBox 6"/>
          <p:cNvSpPr txBox="1"/>
          <p:nvPr/>
        </p:nvSpPr>
        <p:spPr>
          <a:xfrm>
            <a:off x="72021" y="1382395"/>
            <a:ext cx="8868991" cy="3589655"/>
          </a:xfrm>
          <a:prstGeom prst="rect">
            <a:avLst/>
          </a:prstGeom>
        </p:spPr>
        <p:txBody>
          <a:bodyPr lIns="0" tIns="0" rIns="0" bIns="0" rtlCol="0" anchor="t">
            <a:spAutoFit/>
          </a:bodyPr>
          <a:lstStyle/>
          <a:p>
            <a:pPr algn="ctr">
              <a:lnSpc>
                <a:spcPts val="3220"/>
              </a:lnSpc>
            </a:pPr>
            <a:r>
              <a:rPr lang="cy-GB" sz="2300" u="sng" spc="71" noProof="0" dirty="0">
                <a:solidFill>
                  <a:srgbClr val="000000"/>
                </a:solidFill>
                <a:latin typeface="Dreaming Outloud Sans"/>
                <a:ea typeface="Dreaming Outloud Sans"/>
                <a:cs typeface="Dreaming Outloud Sans"/>
                <a:sym typeface="Dreaming Outloud Sans"/>
              </a:rPr>
              <a:t>Partner A</a:t>
            </a:r>
          </a:p>
          <a:p>
            <a:pPr marL="496572" lvl="1" indent="-248286" algn="l">
              <a:lnSpc>
                <a:spcPts val="3220"/>
              </a:lnSpc>
              <a:buAutoNum type="arabicPeriod"/>
            </a:pPr>
            <a:r>
              <a:rPr lang="cy-GB" sz="2300" spc="71" noProof="0" dirty="0">
                <a:solidFill>
                  <a:srgbClr val="000000"/>
                </a:solidFill>
                <a:latin typeface="Dreaming Outloud Sans"/>
                <a:ea typeface="Dreaming Outloud Sans"/>
                <a:cs typeface="Dreaming Outloud Sans"/>
                <a:sym typeface="Dreaming Outloud Sans"/>
              </a:rPr>
              <a:t>Mae’r pâl ar ben y graig wrth ochr y môr.</a:t>
            </a:r>
          </a:p>
          <a:p>
            <a:pPr marL="496572" lvl="1" indent="-248286" algn="l">
              <a:lnSpc>
                <a:spcPts val="3220"/>
              </a:lnSpc>
              <a:buAutoNum type="arabicPeriod"/>
            </a:pPr>
            <a:r>
              <a:rPr lang="cy-GB" sz="2300" spc="71" noProof="0" dirty="0">
                <a:solidFill>
                  <a:srgbClr val="000000"/>
                </a:solidFill>
                <a:latin typeface="Dreaming Outloud Sans"/>
                <a:ea typeface="Dreaming Outloud Sans"/>
                <a:cs typeface="Dreaming Outloud Sans"/>
                <a:sym typeface="Dreaming Outloud Sans"/>
              </a:rPr>
              <a:t> Mae’r aderyn môr gyferbyn â’r môr tu ôl i’r graig.</a:t>
            </a:r>
          </a:p>
          <a:p>
            <a:pPr marL="496572" lvl="1" indent="-248286" algn="l">
              <a:lnSpc>
                <a:spcPts val="3220"/>
              </a:lnSpc>
              <a:buAutoNum type="arabicPeriod"/>
            </a:pPr>
            <a:r>
              <a:rPr lang="cy-GB" sz="2300" spc="71" noProof="0" dirty="0">
                <a:solidFill>
                  <a:srgbClr val="000000"/>
                </a:solidFill>
                <a:latin typeface="Dreaming Outloud Sans"/>
                <a:ea typeface="Dreaming Outloud Sans"/>
                <a:cs typeface="Dreaming Outloud Sans"/>
                <a:sym typeface="Dreaming Outloud Sans"/>
              </a:rPr>
              <a:t> Mae’r cranc yn y pwll glan môr rhwng y cerrig.</a:t>
            </a:r>
          </a:p>
          <a:p>
            <a:pPr marL="496572" lvl="1" indent="-248286" algn="l">
              <a:lnSpc>
                <a:spcPts val="3220"/>
              </a:lnSpc>
              <a:buAutoNum type="arabicPeriod"/>
            </a:pPr>
            <a:r>
              <a:rPr lang="cy-GB" sz="2300" spc="71" noProof="0" dirty="0">
                <a:solidFill>
                  <a:srgbClr val="000000"/>
                </a:solidFill>
                <a:latin typeface="Dreaming Outloud Sans"/>
                <a:ea typeface="Dreaming Outloud Sans"/>
                <a:cs typeface="Dreaming Outloud Sans"/>
                <a:sym typeface="Dreaming Outloud Sans"/>
              </a:rPr>
              <a:t> Mae’r seren fôr rhwng y cerrig o dan y dŵr.</a:t>
            </a:r>
          </a:p>
          <a:p>
            <a:pPr marL="496572" lvl="1" indent="-248286" algn="l">
              <a:lnSpc>
                <a:spcPts val="3220"/>
              </a:lnSpc>
              <a:buAutoNum type="arabicPeriod"/>
            </a:pPr>
            <a:r>
              <a:rPr lang="cy-GB" sz="2300" spc="71" noProof="0" dirty="0">
                <a:solidFill>
                  <a:srgbClr val="000000"/>
                </a:solidFill>
                <a:latin typeface="Dreaming Outloud Sans"/>
                <a:ea typeface="Dreaming Outloud Sans"/>
                <a:cs typeface="Dreaming Outloud Sans"/>
                <a:sym typeface="Dreaming Outloud Sans"/>
              </a:rPr>
              <a:t> Mae’r </a:t>
            </a:r>
            <a:r>
              <a:rPr lang="cy-GB" sz="2300" spc="71" noProof="0" dirty="0" err="1">
                <a:solidFill>
                  <a:srgbClr val="000000"/>
                </a:solidFill>
                <a:latin typeface="Dreaming Outloud Sans"/>
                <a:ea typeface="Dreaming Outloud Sans"/>
                <a:cs typeface="Dreaming Outloud Sans"/>
                <a:sym typeface="Dreaming Outloud Sans"/>
              </a:rPr>
              <a:t>slefrod</a:t>
            </a:r>
            <a:r>
              <a:rPr lang="cy-GB" sz="2300" spc="71" noProof="0" dirty="0">
                <a:solidFill>
                  <a:srgbClr val="000000"/>
                </a:solidFill>
                <a:latin typeface="Dreaming Outloud Sans"/>
                <a:ea typeface="Dreaming Outloud Sans"/>
                <a:cs typeface="Dreaming Outloud Sans"/>
                <a:sym typeface="Dreaming Outloud Sans"/>
              </a:rPr>
              <a:t> o dan y dŵr wrth ochr y graig.</a:t>
            </a:r>
          </a:p>
          <a:p>
            <a:pPr marL="496572" lvl="1" indent="-248286" algn="l">
              <a:lnSpc>
                <a:spcPts val="3220"/>
              </a:lnSpc>
              <a:buAutoNum type="arabicPeriod"/>
            </a:pPr>
            <a:r>
              <a:rPr lang="cy-GB" sz="2300" spc="71" noProof="0" dirty="0">
                <a:solidFill>
                  <a:srgbClr val="000000"/>
                </a:solidFill>
                <a:latin typeface="Dreaming Outloud Sans"/>
                <a:ea typeface="Dreaming Outloud Sans"/>
                <a:cs typeface="Dreaming Outloud Sans"/>
                <a:sym typeface="Dreaming Outloud Sans"/>
              </a:rPr>
              <a:t> Mae’r pysgod o flaen y graig yn y pwll glan môr.</a:t>
            </a:r>
          </a:p>
          <a:p>
            <a:pPr marL="496572" lvl="1" indent="-248286" algn="l">
              <a:lnSpc>
                <a:spcPts val="3220"/>
              </a:lnSpc>
              <a:buAutoNum type="arabicPeriod"/>
            </a:pPr>
            <a:r>
              <a:rPr lang="cy-GB" sz="2300" spc="71" noProof="0" dirty="0">
                <a:solidFill>
                  <a:srgbClr val="000000"/>
                </a:solidFill>
                <a:latin typeface="Dreaming Outloud Sans"/>
                <a:ea typeface="Dreaming Outloud Sans"/>
                <a:cs typeface="Dreaming Outloud Sans"/>
                <a:sym typeface="Dreaming Outloud Sans"/>
              </a:rPr>
              <a:t> Mae’r </a:t>
            </a:r>
            <a:r>
              <a:rPr lang="cy-GB" sz="2300" spc="71" noProof="0" dirty="0" err="1">
                <a:solidFill>
                  <a:srgbClr val="000000"/>
                </a:solidFill>
                <a:latin typeface="Dreaming Outloud Sans"/>
                <a:ea typeface="Dreaming Outloud Sans"/>
                <a:cs typeface="Dreaming Outloud Sans"/>
                <a:sym typeface="Dreaming Outloud Sans"/>
              </a:rPr>
              <a:t>anemoni</a:t>
            </a:r>
            <a:r>
              <a:rPr lang="cy-GB" sz="2300" spc="71" noProof="0" dirty="0">
                <a:solidFill>
                  <a:srgbClr val="000000"/>
                </a:solidFill>
                <a:latin typeface="Dreaming Outloud Sans"/>
                <a:ea typeface="Dreaming Outloud Sans"/>
                <a:cs typeface="Dreaming Outloud Sans"/>
                <a:sym typeface="Dreaming Outloud Sans"/>
              </a:rPr>
              <a:t> môr wrth ochr y cranc ar ben y garreg.</a:t>
            </a:r>
          </a:p>
          <a:p>
            <a:pPr marL="496572" lvl="1" indent="-248286" algn="l">
              <a:lnSpc>
                <a:spcPts val="3220"/>
              </a:lnSpc>
              <a:buAutoNum type="arabicPeriod"/>
            </a:pPr>
            <a:r>
              <a:rPr lang="cy-GB" sz="2300" spc="71" noProof="0" dirty="0">
                <a:solidFill>
                  <a:srgbClr val="000000"/>
                </a:solidFill>
                <a:latin typeface="Dreaming Outloud Sans"/>
                <a:ea typeface="Dreaming Outloud Sans"/>
                <a:cs typeface="Dreaming Outloud Sans"/>
                <a:sym typeface="Dreaming Outloud Sans"/>
              </a:rPr>
              <a:t> Mae’r pysgod tu ôl i’r garreg yn y dŵr.</a:t>
            </a:r>
          </a:p>
        </p:txBody>
      </p:sp>
      <p:sp>
        <p:nvSpPr>
          <p:cNvPr id="7" name="TextBox 7"/>
          <p:cNvSpPr txBox="1"/>
          <p:nvPr/>
        </p:nvSpPr>
        <p:spPr>
          <a:xfrm>
            <a:off x="9521782" y="1382395"/>
            <a:ext cx="9094127" cy="3589655"/>
          </a:xfrm>
          <a:prstGeom prst="rect">
            <a:avLst/>
          </a:prstGeom>
        </p:spPr>
        <p:txBody>
          <a:bodyPr lIns="0" tIns="0" rIns="0" bIns="0" rtlCol="0" anchor="t">
            <a:spAutoFit/>
          </a:bodyPr>
          <a:lstStyle/>
          <a:p>
            <a:pPr algn="ctr">
              <a:lnSpc>
                <a:spcPts val="3220"/>
              </a:lnSpc>
            </a:pPr>
            <a:r>
              <a:rPr lang="cy-GB" sz="2300" u="sng" spc="71" noProof="0" dirty="0">
                <a:solidFill>
                  <a:srgbClr val="000000"/>
                </a:solidFill>
                <a:latin typeface="Dreaming Outloud Sans"/>
                <a:ea typeface="Dreaming Outloud Sans"/>
                <a:cs typeface="Dreaming Outloud Sans"/>
                <a:sym typeface="Dreaming Outloud Sans"/>
              </a:rPr>
              <a:t>Partner B</a:t>
            </a:r>
          </a:p>
          <a:p>
            <a:pPr marL="496572" lvl="1" indent="-248286" algn="l">
              <a:lnSpc>
                <a:spcPts val="3220"/>
              </a:lnSpc>
              <a:buAutoNum type="arabicPeriod"/>
            </a:pPr>
            <a:r>
              <a:rPr lang="cy-GB" sz="2300" spc="71" noProof="0" dirty="0">
                <a:solidFill>
                  <a:srgbClr val="000000"/>
                </a:solidFill>
                <a:latin typeface="Dreaming Outloud Sans"/>
                <a:ea typeface="Dreaming Outloud Sans"/>
                <a:cs typeface="Dreaming Outloud Sans"/>
                <a:sym typeface="Dreaming Outloud Sans"/>
              </a:rPr>
              <a:t>Mae’r pâl tu ôl i’r graig ar ben y clogwyn.</a:t>
            </a:r>
          </a:p>
          <a:p>
            <a:pPr marL="496572" lvl="1" indent="-248286" algn="l">
              <a:lnSpc>
                <a:spcPts val="3220"/>
              </a:lnSpc>
              <a:buAutoNum type="arabicPeriod"/>
            </a:pPr>
            <a:r>
              <a:rPr lang="cy-GB" sz="2300" spc="71" noProof="0" dirty="0">
                <a:solidFill>
                  <a:srgbClr val="000000"/>
                </a:solidFill>
                <a:latin typeface="Dreaming Outloud Sans"/>
                <a:ea typeface="Dreaming Outloud Sans"/>
                <a:cs typeface="Dreaming Outloud Sans"/>
                <a:sym typeface="Dreaming Outloud Sans"/>
              </a:rPr>
              <a:t> Mae’r aderyn môr ar ben y garreg gyferbyn â’r môr.</a:t>
            </a:r>
          </a:p>
          <a:p>
            <a:pPr marL="496572" lvl="1" indent="-248286" algn="l">
              <a:lnSpc>
                <a:spcPts val="3220"/>
              </a:lnSpc>
              <a:buAutoNum type="arabicPeriod"/>
            </a:pPr>
            <a:r>
              <a:rPr lang="cy-GB" sz="2300" spc="71" noProof="0" dirty="0">
                <a:solidFill>
                  <a:srgbClr val="000000"/>
                </a:solidFill>
                <a:latin typeface="Dreaming Outloud Sans"/>
                <a:ea typeface="Dreaming Outloud Sans"/>
                <a:cs typeface="Dreaming Outloud Sans"/>
                <a:sym typeface="Dreaming Outloud Sans"/>
              </a:rPr>
              <a:t> Mae’r cranc rhwng y cerrig o dan y graig.</a:t>
            </a:r>
          </a:p>
          <a:p>
            <a:pPr marL="496572" lvl="1" indent="-248286" algn="l">
              <a:lnSpc>
                <a:spcPts val="3220"/>
              </a:lnSpc>
              <a:buAutoNum type="arabicPeriod"/>
            </a:pPr>
            <a:r>
              <a:rPr lang="cy-GB" sz="2300" spc="71" noProof="0" dirty="0">
                <a:solidFill>
                  <a:srgbClr val="000000"/>
                </a:solidFill>
                <a:latin typeface="Dreaming Outloud Sans"/>
                <a:ea typeface="Dreaming Outloud Sans"/>
                <a:cs typeface="Dreaming Outloud Sans"/>
                <a:sym typeface="Dreaming Outloud Sans"/>
              </a:rPr>
              <a:t> Mae’r seren fôr o dan y dŵr wrth ochr y pwll.</a:t>
            </a:r>
          </a:p>
          <a:p>
            <a:pPr marL="496572" lvl="1" indent="-248286" algn="l">
              <a:lnSpc>
                <a:spcPts val="3220"/>
              </a:lnSpc>
              <a:buAutoNum type="arabicPeriod"/>
            </a:pPr>
            <a:r>
              <a:rPr lang="cy-GB" sz="2300" spc="71" noProof="0" dirty="0">
                <a:solidFill>
                  <a:srgbClr val="000000"/>
                </a:solidFill>
                <a:latin typeface="Dreaming Outloud Sans"/>
                <a:ea typeface="Dreaming Outloud Sans"/>
                <a:cs typeface="Dreaming Outloud Sans"/>
                <a:sym typeface="Dreaming Outloud Sans"/>
              </a:rPr>
              <a:t> Mae’r </a:t>
            </a:r>
            <a:r>
              <a:rPr lang="cy-GB" sz="2300" spc="71" noProof="0" dirty="0" err="1">
                <a:solidFill>
                  <a:srgbClr val="000000"/>
                </a:solidFill>
                <a:latin typeface="Dreaming Outloud Sans"/>
                <a:ea typeface="Dreaming Outloud Sans"/>
                <a:cs typeface="Dreaming Outloud Sans"/>
                <a:sym typeface="Dreaming Outloud Sans"/>
              </a:rPr>
              <a:t>slefrod</a:t>
            </a:r>
            <a:r>
              <a:rPr lang="cy-GB" sz="2300" spc="71" noProof="0" dirty="0">
                <a:solidFill>
                  <a:srgbClr val="000000"/>
                </a:solidFill>
                <a:latin typeface="Dreaming Outloud Sans"/>
                <a:ea typeface="Dreaming Outloud Sans"/>
                <a:cs typeface="Dreaming Outloud Sans"/>
                <a:sym typeface="Dreaming Outloud Sans"/>
              </a:rPr>
              <a:t> yn y pwll glan môr tu ôl i’r garreg.</a:t>
            </a:r>
          </a:p>
          <a:p>
            <a:pPr marL="496572" lvl="1" indent="-248286" algn="l">
              <a:lnSpc>
                <a:spcPts val="3220"/>
              </a:lnSpc>
              <a:buAutoNum type="arabicPeriod"/>
            </a:pPr>
            <a:r>
              <a:rPr lang="cy-GB" sz="2300" spc="71" noProof="0" dirty="0">
                <a:solidFill>
                  <a:srgbClr val="000000"/>
                </a:solidFill>
                <a:latin typeface="Dreaming Outloud Sans"/>
                <a:ea typeface="Dreaming Outloud Sans"/>
                <a:cs typeface="Dreaming Outloud Sans"/>
                <a:sym typeface="Dreaming Outloud Sans"/>
              </a:rPr>
              <a:t> Mae’r pysgod wrth ochr y graig o flaen y cerrig.</a:t>
            </a:r>
          </a:p>
          <a:p>
            <a:pPr marL="496572" lvl="1" indent="-248286" algn="l">
              <a:lnSpc>
                <a:spcPts val="3220"/>
              </a:lnSpc>
              <a:buAutoNum type="arabicPeriod"/>
            </a:pPr>
            <a:r>
              <a:rPr lang="cy-GB" sz="2300" spc="71" noProof="0" dirty="0">
                <a:solidFill>
                  <a:srgbClr val="000000"/>
                </a:solidFill>
                <a:latin typeface="Dreaming Outloud Sans"/>
                <a:ea typeface="Dreaming Outloud Sans"/>
                <a:cs typeface="Dreaming Outloud Sans"/>
                <a:sym typeface="Dreaming Outloud Sans"/>
              </a:rPr>
              <a:t> Mae’r </a:t>
            </a:r>
            <a:r>
              <a:rPr lang="cy-GB" sz="2300" spc="71" noProof="0" dirty="0" err="1">
                <a:solidFill>
                  <a:srgbClr val="000000"/>
                </a:solidFill>
                <a:latin typeface="Dreaming Outloud Sans"/>
                <a:ea typeface="Dreaming Outloud Sans"/>
                <a:cs typeface="Dreaming Outloud Sans"/>
                <a:sym typeface="Dreaming Outloud Sans"/>
              </a:rPr>
              <a:t>anemoni</a:t>
            </a:r>
            <a:r>
              <a:rPr lang="cy-GB" sz="2300" spc="71" noProof="0" dirty="0">
                <a:solidFill>
                  <a:srgbClr val="000000"/>
                </a:solidFill>
                <a:latin typeface="Dreaming Outloud Sans"/>
                <a:ea typeface="Dreaming Outloud Sans"/>
                <a:cs typeface="Dreaming Outloud Sans"/>
                <a:sym typeface="Dreaming Outloud Sans"/>
              </a:rPr>
              <a:t> môr o flaen y cranc rhwng y cerrig.</a:t>
            </a:r>
          </a:p>
          <a:p>
            <a:pPr marL="496572" lvl="1" indent="-248286" algn="l">
              <a:lnSpc>
                <a:spcPts val="3220"/>
              </a:lnSpc>
              <a:buAutoNum type="arabicPeriod"/>
            </a:pPr>
            <a:r>
              <a:rPr lang="cy-GB" sz="2300" spc="71" noProof="0" dirty="0">
                <a:solidFill>
                  <a:srgbClr val="000000"/>
                </a:solidFill>
                <a:latin typeface="Dreaming Outloud Sans"/>
                <a:ea typeface="Dreaming Outloud Sans"/>
                <a:cs typeface="Dreaming Outloud Sans"/>
                <a:sym typeface="Dreaming Outloud Sans"/>
              </a:rPr>
              <a:t> Mae’r pysgod gyferbyn â’r garreg yn y dŵr.</a:t>
            </a:r>
          </a:p>
        </p:txBody>
      </p:sp>
      <p:graphicFrame>
        <p:nvGraphicFramePr>
          <p:cNvPr id="8" name="Table 8"/>
          <p:cNvGraphicFramePr>
            <a:graphicFrameLocks noGrp="1"/>
          </p:cNvGraphicFramePr>
          <p:nvPr>
            <p:extLst>
              <p:ext uri="{D42A27DB-BD31-4B8C-83A1-F6EECF244321}">
                <p14:modId xmlns:p14="http://schemas.microsoft.com/office/powerpoint/2010/main" val="1547604561"/>
              </p:ext>
            </p:extLst>
          </p:nvPr>
        </p:nvGraphicFramePr>
        <p:xfrm>
          <a:off x="10135896" y="5143500"/>
          <a:ext cx="6478098" cy="4761401"/>
        </p:xfrm>
        <a:graphic>
          <a:graphicData uri="http://schemas.openxmlformats.org/drawingml/2006/table">
            <a:tbl>
              <a:tblPr/>
              <a:tblGrid>
                <a:gridCol w="3239049">
                  <a:extLst>
                    <a:ext uri="{9D8B030D-6E8A-4147-A177-3AD203B41FA5}">
                      <a16:colId xmlns:a16="http://schemas.microsoft.com/office/drawing/2014/main" val="20000"/>
                    </a:ext>
                  </a:extLst>
                </a:gridCol>
                <a:gridCol w="3239049">
                  <a:extLst>
                    <a:ext uri="{9D8B030D-6E8A-4147-A177-3AD203B41FA5}">
                      <a16:colId xmlns:a16="http://schemas.microsoft.com/office/drawing/2014/main" val="20001"/>
                    </a:ext>
                  </a:extLst>
                </a:gridCol>
              </a:tblGrid>
              <a:tr h="1173380">
                <a:tc>
                  <a:txBody>
                    <a:bodyPr/>
                    <a:lstStyle/>
                    <a:p>
                      <a:pPr marL="431801" lvl="1" indent="-215900" algn="l">
                        <a:lnSpc>
                          <a:spcPts val="2800"/>
                        </a:lnSpc>
                        <a:buAutoNum type="arabicPeriod"/>
                        <a:defRPr/>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p>
                    <a:p>
                      <a:pPr marL="431801" lvl="1" indent="-215900" algn="l">
                        <a:lnSpc>
                          <a:spcPts val="2800"/>
                        </a:lnSpc>
                        <a:buAutoNum type="arabicPeriod"/>
                        <a:defRPr/>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endParaRPr lang="cy-GB" sz="2000" noProof="0" dirty="0">
                        <a:latin typeface="Dreaming Outloud Pro" panose="03050502040302030504" pitchFamily="66" charset="0"/>
                        <a:cs typeface="Dreaming Outloud Pro" panose="03050502040302030504" pitchFamily="66"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marL="388620" lvl="1" indent="-194310" algn="l">
                        <a:lnSpc>
                          <a:spcPts val="2520"/>
                        </a:lnSpc>
                        <a:buAutoNum type="arabicPeriod"/>
                        <a:defRPr/>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p>
                    <a:p>
                      <a:pPr marL="388620" lvl="1" indent="-194310" algn="l">
                        <a:lnSpc>
                          <a:spcPts val="2520"/>
                        </a:lnSpc>
                        <a:buAutoNum type="arabicPeriod"/>
                        <a:defRPr/>
                      </a:pPr>
                      <a:r>
                        <a:rPr lang="cy-GB" sz="2000" noProof="0" dirty="0">
                          <a:solidFill>
                            <a:srgbClr val="000000"/>
                          </a:solidFill>
                          <a:latin typeface="Dreaming Outloud Pro" panose="03050502040302030504" pitchFamily="66" charset="0"/>
                          <a:cs typeface="Dreaming Outloud Pro" panose="03050502040302030504" pitchFamily="66" charset="0"/>
                          <a:sym typeface="Dreaming Outloud Sans"/>
                        </a:rPr>
                        <a:t> </a:t>
                      </a:r>
                      <a:endParaRPr lang="cy-GB" sz="2000" noProof="0" dirty="0">
                        <a:latin typeface="Dreaming Outloud Pro" panose="03050502040302030504" pitchFamily="66" charset="0"/>
                        <a:cs typeface="Dreaming Outloud Pro" panose="03050502040302030504" pitchFamily="66"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202472">
                <a:tc>
                  <a:txBody>
                    <a:bodyPr/>
                    <a:lstStyle/>
                    <a:p>
                      <a:pPr marL="673101" lvl="1" indent="-457200" algn="l">
                        <a:lnSpc>
                          <a:spcPts val="2800"/>
                        </a:lnSpc>
                        <a:buFont typeface="+mj-lt"/>
                        <a:buAutoNum type="arabicPeriod"/>
                        <a:defRPr/>
                      </a:pPr>
                      <a:r>
                        <a:rPr lang="cy-GB" sz="2000" noProof="0" dirty="0">
                          <a:solidFill>
                            <a:srgbClr val="000000"/>
                          </a:solidFill>
                          <a:latin typeface="Dreaming Outloud Pro" panose="03050502040302030504" pitchFamily="66" charset="0"/>
                          <a:ea typeface="Arimo"/>
                          <a:cs typeface="Dreaming Outloud Pro" panose="03050502040302030504" pitchFamily="66" charset="0"/>
                          <a:sym typeface="Arimo"/>
                        </a:rPr>
                        <a:t>  </a:t>
                      </a:r>
                    </a:p>
                    <a:p>
                      <a:pPr marL="673101" lvl="1" indent="-457200" algn="l">
                        <a:lnSpc>
                          <a:spcPts val="2800"/>
                        </a:lnSpc>
                        <a:buFont typeface="+mj-lt"/>
                        <a:buAutoNum type="arabicPeriod"/>
                        <a:defRPr/>
                      </a:pPr>
                      <a:r>
                        <a:rPr lang="cy-GB" sz="2000" noProof="0" dirty="0">
                          <a:solidFill>
                            <a:srgbClr val="000000"/>
                          </a:solidFill>
                          <a:latin typeface="Dreaming Outloud Pro" panose="03050502040302030504" pitchFamily="66" charset="0"/>
                          <a:ea typeface="Arimo"/>
                          <a:cs typeface="Dreaming Outloud Pro" panose="03050502040302030504" pitchFamily="66" charset="0"/>
                          <a:sym typeface="Arimo"/>
                        </a:rPr>
                        <a:t> </a:t>
                      </a:r>
                      <a:endParaRPr lang="cy-GB" sz="2000" noProof="0" dirty="0">
                        <a:latin typeface="Dreaming Outloud Pro" panose="03050502040302030504" pitchFamily="66" charset="0"/>
                        <a:cs typeface="Dreaming Outloud Pro" panose="03050502040302030504" pitchFamily="66"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marL="388620" lvl="1" indent="-194310" algn="l">
                        <a:lnSpc>
                          <a:spcPts val="2520"/>
                        </a:lnSpc>
                        <a:buAutoNum type="arabicPeriod"/>
                        <a:defRPr/>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endParaRPr lang="cy-GB" sz="2000" noProof="0" dirty="0">
                        <a:latin typeface="Dreaming Outloud Pro" panose="03050502040302030504" pitchFamily="66" charset="0"/>
                        <a:cs typeface="Dreaming Outloud Pro" panose="03050502040302030504" pitchFamily="66" charset="0"/>
                      </a:endParaRPr>
                    </a:p>
                    <a:p>
                      <a:pPr marL="388620" lvl="1" indent="-194310" algn="l">
                        <a:lnSpc>
                          <a:spcPts val="2520"/>
                        </a:lnSpc>
                        <a:buAutoNum type="arabicPeriod"/>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173380">
                <a:tc>
                  <a:txBody>
                    <a:bodyPr/>
                    <a:lstStyle/>
                    <a:p>
                      <a:pPr marL="431801" lvl="1" indent="-215900" algn="l">
                        <a:lnSpc>
                          <a:spcPts val="2800"/>
                        </a:lnSpc>
                        <a:buAutoNum type="arabicPeriod"/>
                        <a:defRPr/>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p>
                    <a:p>
                      <a:pPr marL="431801" lvl="1" indent="-215900" algn="l">
                        <a:lnSpc>
                          <a:spcPts val="2800"/>
                        </a:lnSpc>
                        <a:buAutoNum type="arabicPeriod"/>
                        <a:defRPr/>
                      </a:pPr>
                      <a:r>
                        <a:rPr lang="cy-GB" sz="2000" noProof="0" dirty="0">
                          <a:solidFill>
                            <a:srgbClr val="000000"/>
                          </a:solidFill>
                          <a:latin typeface="Dreaming Outloud Pro" panose="03050502040302030504" pitchFamily="66" charset="0"/>
                          <a:cs typeface="Dreaming Outloud Pro" panose="03050502040302030504" pitchFamily="66" charset="0"/>
                          <a:sym typeface="Dreaming Outloud Sans"/>
                        </a:rPr>
                        <a:t> </a:t>
                      </a:r>
                      <a:endParaRPr lang="cy-GB" sz="2000" noProof="0" dirty="0">
                        <a:latin typeface="Dreaming Outloud Pro" panose="03050502040302030504" pitchFamily="66" charset="0"/>
                        <a:cs typeface="Dreaming Outloud Pro" panose="03050502040302030504" pitchFamily="66"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marL="388620" lvl="1" indent="-194310" algn="l">
                        <a:lnSpc>
                          <a:spcPts val="2520"/>
                        </a:lnSpc>
                        <a:buAutoNum type="arabicPeriod"/>
                        <a:defRPr/>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endParaRPr lang="cy-GB" sz="2000" noProof="0" dirty="0">
                        <a:latin typeface="Dreaming Outloud Pro" panose="03050502040302030504" pitchFamily="66" charset="0"/>
                        <a:cs typeface="Dreaming Outloud Pro" panose="03050502040302030504" pitchFamily="66" charset="0"/>
                      </a:endParaRPr>
                    </a:p>
                    <a:p>
                      <a:pPr marL="388620" lvl="1" indent="-194310" algn="l">
                        <a:lnSpc>
                          <a:spcPts val="2520"/>
                        </a:lnSpc>
                        <a:buAutoNum type="arabicPeriod"/>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212169">
                <a:tc>
                  <a:txBody>
                    <a:bodyPr/>
                    <a:lstStyle/>
                    <a:p>
                      <a:pPr marL="431801" lvl="1" indent="-215900" algn="l">
                        <a:lnSpc>
                          <a:spcPts val="2800"/>
                        </a:lnSpc>
                        <a:buAutoNum type="arabicPeriod"/>
                        <a:defRPr/>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p>
                    <a:p>
                      <a:pPr marL="431801" lvl="1" indent="-215900" algn="l">
                        <a:lnSpc>
                          <a:spcPts val="2800"/>
                        </a:lnSpc>
                        <a:buAutoNum type="arabicPeriod"/>
                        <a:defRPr/>
                      </a:pPr>
                      <a:r>
                        <a:rPr lang="cy-GB" sz="2000" noProof="0" dirty="0">
                          <a:solidFill>
                            <a:srgbClr val="000000"/>
                          </a:solidFill>
                          <a:latin typeface="Dreaming Outloud Pro" panose="03050502040302030504" pitchFamily="66" charset="0"/>
                          <a:cs typeface="Dreaming Outloud Pro" panose="03050502040302030504" pitchFamily="66" charset="0"/>
                          <a:sym typeface="Dreaming Outloud Sans"/>
                        </a:rPr>
                        <a:t> </a:t>
                      </a:r>
                      <a:endParaRPr lang="cy-GB" sz="2000" noProof="0" dirty="0">
                        <a:latin typeface="Dreaming Outloud Pro" panose="03050502040302030504" pitchFamily="66" charset="0"/>
                        <a:cs typeface="Dreaming Outloud Pro" panose="03050502040302030504" pitchFamily="66"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marL="453388" lvl="1" indent="-226694" algn="l">
                        <a:lnSpc>
                          <a:spcPts val="2939"/>
                        </a:lnSpc>
                        <a:buAutoNum type="arabicPeriod"/>
                        <a:defRPr/>
                      </a:pPr>
                      <a:r>
                        <a:rPr lang="cy-GB" sz="20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    </a:t>
                      </a:r>
                    </a:p>
                    <a:p>
                      <a:pPr marL="453388" lvl="1" indent="-226694" algn="l">
                        <a:lnSpc>
                          <a:spcPts val="2939"/>
                        </a:lnSpc>
                        <a:buAutoNum type="arabicPeriod"/>
                        <a:defRPr/>
                      </a:pPr>
                      <a:r>
                        <a:rPr lang="cy-GB" sz="2000" noProof="0" dirty="0">
                          <a:solidFill>
                            <a:srgbClr val="000000"/>
                          </a:solidFill>
                          <a:latin typeface="Dreaming Outloud Pro" panose="03050502040302030504" pitchFamily="66" charset="0"/>
                          <a:cs typeface="Dreaming Outloud Pro" panose="03050502040302030504" pitchFamily="66" charset="0"/>
                          <a:sym typeface="Dreaming Outloud Sans"/>
                        </a:rPr>
                        <a:t> </a:t>
                      </a:r>
                      <a:endParaRPr lang="cy-GB" sz="2000" noProof="0" dirty="0">
                        <a:latin typeface="Dreaming Outloud Pro" panose="03050502040302030504" pitchFamily="66" charset="0"/>
                        <a:cs typeface="Dreaming Outloud Pro" panose="03050502040302030504" pitchFamily="66"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9" name="Freeform 9"/>
          <p:cNvSpPr/>
          <p:nvPr/>
        </p:nvSpPr>
        <p:spPr>
          <a:xfrm rot="5400000">
            <a:off x="5527320" y="2885665"/>
            <a:ext cx="7315200" cy="1901952"/>
          </a:xfrm>
          <a:custGeom>
            <a:avLst/>
            <a:gdLst/>
            <a:ahLst/>
            <a:cxnLst/>
            <a:rect l="l" t="t" r="r" b="b"/>
            <a:pathLst>
              <a:path w="7315200" h="1901952">
                <a:moveTo>
                  <a:pt x="0" y="0"/>
                </a:moveTo>
                <a:lnTo>
                  <a:pt x="7315200" y="0"/>
                </a:lnTo>
                <a:lnTo>
                  <a:pt x="7315200" y="1901952"/>
                </a:lnTo>
                <a:lnTo>
                  <a:pt x="0" y="190195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cy-GB" noProof="0" dirty="0"/>
          </a:p>
        </p:txBody>
      </p:sp>
      <p:grpSp>
        <p:nvGrpSpPr>
          <p:cNvPr id="10" name="Group 10"/>
          <p:cNvGrpSpPr/>
          <p:nvPr/>
        </p:nvGrpSpPr>
        <p:grpSpPr>
          <a:xfrm>
            <a:off x="10135896" y="0"/>
            <a:ext cx="7749696" cy="1502000"/>
            <a:chOff x="0" y="0"/>
            <a:chExt cx="10332928" cy="2002667"/>
          </a:xfrm>
        </p:grpSpPr>
        <p:sp>
          <p:nvSpPr>
            <p:cNvPr id="11" name="Freeform 11"/>
            <p:cNvSpPr/>
            <p:nvPr/>
          </p:nvSpPr>
          <p:spPr>
            <a:xfrm>
              <a:off x="1916789" y="189769"/>
              <a:ext cx="981708" cy="1013376"/>
            </a:xfrm>
            <a:custGeom>
              <a:avLst/>
              <a:gdLst/>
              <a:ahLst/>
              <a:cxnLst/>
              <a:rect l="l" t="t" r="r" b="b"/>
              <a:pathLst>
                <a:path w="981708" h="1013376">
                  <a:moveTo>
                    <a:pt x="0" y="0"/>
                  </a:moveTo>
                  <a:lnTo>
                    <a:pt x="981708" y="0"/>
                  </a:lnTo>
                  <a:lnTo>
                    <a:pt x="981708" y="1013376"/>
                  </a:lnTo>
                  <a:lnTo>
                    <a:pt x="0" y="1013376"/>
                  </a:lnTo>
                  <a:lnTo>
                    <a:pt x="0" y="0"/>
                  </a:lnTo>
                  <a:close/>
                </a:path>
              </a:pathLst>
            </a:custGeom>
            <a:blipFill>
              <a:blip r:embed="rId7"/>
              <a:stretch>
                <a:fillRect/>
              </a:stretch>
            </a:blipFill>
          </p:spPr>
          <p:txBody>
            <a:bodyPr/>
            <a:lstStyle/>
            <a:p>
              <a:endParaRPr lang="cy-GB" noProof="0" dirty="0"/>
            </a:p>
          </p:txBody>
        </p:sp>
        <p:sp>
          <p:nvSpPr>
            <p:cNvPr id="12" name="Freeform 12"/>
            <p:cNvSpPr/>
            <p:nvPr/>
          </p:nvSpPr>
          <p:spPr>
            <a:xfrm>
              <a:off x="0" y="189769"/>
              <a:ext cx="1333624" cy="825180"/>
            </a:xfrm>
            <a:custGeom>
              <a:avLst/>
              <a:gdLst/>
              <a:ahLst/>
              <a:cxnLst/>
              <a:rect l="l" t="t" r="r" b="b"/>
              <a:pathLst>
                <a:path w="1333624" h="825180">
                  <a:moveTo>
                    <a:pt x="0" y="0"/>
                  </a:moveTo>
                  <a:lnTo>
                    <a:pt x="1333624" y="0"/>
                  </a:lnTo>
                  <a:lnTo>
                    <a:pt x="1333624" y="825180"/>
                  </a:lnTo>
                  <a:lnTo>
                    <a:pt x="0" y="825180"/>
                  </a:lnTo>
                  <a:lnTo>
                    <a:pt x="0" y="0"/>
                  </a:lnTo>
                  <a:close/>
                </a:path>
              </a:pathLst>
            </a:custGeom>
            <a:blipFill>
              <a:blip r:embed="rId8"/>
              <a:stretch>
                <a:fillRect/>
              </a:stretch>
            </a:blipFill>
          </p:spPr>
          <p:txBody>
            <a:bodyPr/>
            <a:lstStyle/>
            <a:p>
              <a:endParaRPr lang="cy-GB" noProof="0" dirty="0"/>
            </a:p>
          </p:txBody>
        </p:sp>
        <p:sp>
          <p:nvSpPr>
            <p:cNvPr id="13" name="Freeform 13"/>
            <p:cNvSpPr/>
            <p:nvPr/>
          </p:nvSpPr>
          <p:spPr>
            <a:xfrm>
              <a:off x="6840981" y="610010"/>
              <a:ext cx="1169977" cy="1052980"/>
            </a:xfrm>
            <a:custGeom>
              <a:avLst/>
              <a:gdLst/>
              <a:ahLst/>
              <a:cxnLst/>
              <a:rect l="l" t="t" r="r" b="b"/>
              <a:pathLst>
                <a:path w="1169977" h="1052980">
                  <a:moveTo>
                    <a:pt x="0" y="0"/>
                  </a:moveTo>
                  <a:lnTo>
                    <a:pt x="1169977" y="0"/>
                  </a:lnTo>
                  <a:lnTo>
                    <a:pt x="1169977" y="1052980"/>
                  </a:lnTo>
                  <a:lnTo>
                    <a:pt x="0" y="105298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14" name="Freeform 14"/>
            <p:cNvSpPr/>
            <p:nvPr/>
          </p:nvSpPr>
          <p:spPr>
            <a:xfrm>
              <a:off x="9106146" y="235155"/>
              <a:ext cx="1226782" cy="1234497"/>
            </a:xfrm>
            <a:custGeom>
              <a:avLst/>
              <a:gdLst/>
              <a:ahLst/>
              <a:cxnLst/>
              <a:rect l="l" t="t" r="r" b="b"/>
              <a:pathLst>
                <a:path w="1226782" h="1234497">
                  <a:moveTo>
                    <a:pt x="0" y="0"/>
                  </a:moveTo>
                  <a:lnTo>
                    <a:pt x="1226782" y="0"/>
                  </a:lnTo>
                  <a:lnTo>
                    <a:pt x="1226782" y="1234497"/>
                  </a:lnTo>
                  <a:lnTo>
                    <a:pt x="0" y="1234497"/>
                  </a:lnTo>
                  <a:lnTo>
                    <a:pt x="0" y="0"/>
                  </a:lnTo>
                  <a:close/>
                </a:path>
              </a:pathLst>
            </a:custGeom>
            <a:blipFill>
              <a:blip r:embed="rId11"/>
              <a:stretch>
                <a:fillRect/>
              </a:stretch>
            </a:blipFill>
          </p:spPr>
          <p:txBody>
            <a:bodyPr/>
            <a:lstStyle/>
            <a:p>
              <a:endParaRPr lang="cy-GB" noProof="0" dirty="0"/>
            </a:p>
          </p:txBody>
        </p:sp>
        <p:sp>
          <p:nvSpPr>
            <p:cNvPr id="15" name="TextBox 15"/>
            <p:cNvSpPr txBox="1"/>
            <p:nvPr/>
          </p:nvSpPr>
          <p:spPr>
            <a:xfrm>
              <a:off x="237854" y="1082203"/>
              <a:ext cx="782955" cy="571115"/>
            </a:xfrm>
            <a:prstGeom prst="rect">
              <a:avLst/>
            </a:prstGeom>
          </p:spPr>
          <p:txBody>
            <a:bodyPr lIns="0" tIns="0" rIns="0" bIns="0" rtlCol="0" anchor="t">
              <a:spAutoFit/>
            </a:bodyPr>
            <a:lstStyle/>
            <a:p>
              <a:pPr algn="ctr">
                <a:lnSpc>
                  <a:spcPts val="3690"/>
                </a:lnSpc>
                <a:spcBef>
                  <a:spcPct val="0"/>
                </a:spcBef>
              </a:pPr>
              <a:r>
                <a:rPr lang="cy-GB" sz="2636" spc="81" noProof="0" dirty="0">
                  <a:solidFill>
                    <a:srgbClr val="000000"/>
                  </a:solidFill>
                  <a:latin typeface="Dreaming Outloud Sans"/>
                  <a:ea typeface="Dreaming Outloud Sans"/>
                  <a:cs typeface="Dreaming Outloud Sans"/>
                  <a:sym typeface="Dreaming Outloud Sans"/>
                </a:rPr>
                <a:t>môr</a:t>
              </a:r>
            </a:p>
          </p:txBody>
        </p:sp>
        <p:sp>
          <p:nvSpPr>
            <p:cNvPr id="16" name="TextBox 16"/>
            <p:cNvSpPr txBox="1"/>
            <p:nvPr/>
          </p:nvSpPr>
          <p:spPr>
            <a:xfrm>
              <a:off x="1807173" y="1165045"/>
              <a:ext cx="1002189" cy="571115"/>
            </a:xfrm>
            <a:prstGeom prst="rect">
              <a:avLst/>
            </a:prstGeom>
          </p:spPr>
          <p:txBody>
            <a:bodyPr lIns="0" tIns="0" rIns="0" bIns="0" rtlCol="0" anchor="t">
              <a:spAutoFit/>
            </a:bodyPr>
            <a:lstStyle/>
            <a:p>
              <a:pPr algn="ctr">
                <a:lnSpc>
                  <a:spcPts val="3690"/>
                </a:lnSpc>
                <a:spcBef>
                  <a:spcPct val="0"/>
                </a:spcBef>
              </a:pPr>
              <a:r>
                <a:rPr lang="cy-GB" sz="2636" spc="81" noProof="0" dirty="0">
                  <a:solidFill>
                    <a:srgbClr val="E62323"/>
                  </a:solidFill>
                  <a:latin typeface="Dreaming Outloud Sans"/>
                  <a:ea typeface="Dreaming Outloud Sans"/>
                  <a:cs typeface="Dreaming Outloud Sans"/>
                  <a:sym typeface="Dreaming Outloud Sans"/>
                </a:rPr>
                <a:t>c</a:t>
              </a:r>
              <a:r>
                <a:rPr lang="cy-GB" sz="2636" spc="81" noProof="0" dirty="0">
                  <a:solidFill>
                    <a:srgbClr val="000000"/>
                  </a:solidFill>
                  <a:latin typeface="Dreaming Outloud Sans"/>
                  <a:ea typeface="Dreaming Outloud Sans"/>
                  <a:cs typeface="Dreaming Outloud Sans"/>
                  <a:sym typeface="Dreaming Outloud Sans"/>
                </a:rPr>
                <a:t>raig</a:t>
              </a:r>
            </a:p>
          </p:txBody>
        </p:sp>
        <p:sp>
          <p:nvSpPr>
            <p:cNvPr id="17" name="TextBox 17"/>
            <p:cNvSpPr txBox="1"/>
            <p:nvPr/>
          </p:nvSpPr>
          <p:spPr>
            <a:xfrm>
              <a:off x="5170392" y="-47625"/>
              <a:ext cx="4471188" cy="515216"/>
            </a:xfrm>
            <a:prstGeom prst="rect">
              <a:avLst/>
            </a:prstGeom>
          </p:spPr>
          <p:txBody>
            <a:bodyPr lIns="0" tIns="0" rIns="0" bIns="0" rtlCol="0" anchor="t">
              <a:spAutoFit/>
            </a:bodyPr>
            <a:lstStyle/>
            <a:p>
              <a:pPr algn="ctr">
                <a:lnSpc>
                  <a:spcPts val="3245"/>
                </a:lnSpc>
                <a:spcBef>
                  <a:spcPct val="0"/>
                </a:spcBef>
              </a:pPr>
              <a:r>
                <a:rPr lang="cy-GB" sz="2318" spc="71" noProof="0" dirty="0">
                  <a:solidFill>
                    <a:srgbClr val="000000"/>
                  </a:solidFill>
                  <a:latin typeface="Dreaming Outloud Sans"/>
                  <a:ea typeface="Dreaming Outloud Sans"/>
                  <a:cs typeface="Dreaming Outloud Sans"/>
                  <a:sym typeface="Dreaming Outloud Sans"/>
                </a:rPr>
                <a:t>pwll glan môr</a:t>
              </a:r>
            </a:p>
          </p:txBody>
        </p:sp>
        <p:sp>
          <p:nvSpPr>
            <p:cNvPr id="18" name="TextBox 18"/>
            <p:cNvSpPr txBox="1"/>
            <p:nvPr/>
          </p:nvSpPr>
          <p:spPr>
            <a:xfrm>
              <a:off x="9106146" y="1431552"/>
              <a:ext cx="1157923" cy="571115"/>
            </a:xfrm>
            <a:prstGeom prst="rect">
              <a:avLst/>
            </a:prstGeom>
          </p:spPr>
          <p:txBody>
            <a:bodyPr lIns="0" tIns="0" rIns="0" bIns="0" rtlCol="0" anchor="t">
              <a:spAutoFit/>
            </a:bodyPr>
            <a:lstStyle/>
            <a:p>
              <a:pPr algn="ctr">
                <a:lnSpc>
                  <a:spcPts val="3690"/>
                </a:lnSpc>
                <a:spcBef>
                  <a:spcPct val="0"/>
                </a:spcBef>
              </a:pPr>
              <a:r>
                <a:rPr lang="cy-GB" sz="2636" spc="81" noProof="0" dirty="0">
                  <a:solidFill>
                    <a:srgbClr val="E62323"/>
                  </a:solidFill>
                  <a:latin typeface="Dreaming Outloud Sans"/>
                  <a:ea typeface="Dreaming Outloud Sans"/>
                  <a:cs typeface="Dreaming Outloud Sans"/>
                  <a:sym typeface="Dreaming Outloud Sans"/>
                </a:rPr>
                <a:t>c</a:t>
              </a:r>
              <a:r>
                <a:rPr lang="cy-GB" sz="2636" spc="81" noProof="0" dirty="0">
                  <a:solidFill>
                    <a:srgbClr val="000000"/>
                  </a:solidFill>
                  <a:latin typeface="Dreaming Outloud Sans"/>
                  <a:ea typeface="Dreaming Outloud Sans"/>
                  <a:cs typeface="Dreaming Outloud Sans"/>
                  <a:sym typeface="Dreaming Outloud Sans"/>
                </a:rPr>
                <a:t>errig</a:t>
              </a:r>
            </a:p>
          </p:txBody>
        </p:sp>
      </p:grpSp>
      <p:grpSp>
        <p:nvGrpSpPr>
          <p:cNvPr id="19" name="Group 19"/>
          <p:cNvGrpSpPr/>
          <p:nvPr/>
        </p:nvGrpSpPr>
        <p:grpSpPr>
          <a:xfrm>
            <a:off x="484249" y="143322"/>
            <a:ext cx="7749696" cy="1537719"/>
            <a:chOff x="0" y="-47625"/>
            <a:chExt cx="10332928" cy="2050292"/>
          </a:xfrm>
        </p:grpSpPr>
        <p:sp>
          <p:nvSpPr>
            <p:cNvPr id="20" name="Freeform 20"/>
            <p:cNvSpPr/>
            <p:nvPr/>
          </p:nvSpPr>
          <p:spPr>
            <a:xfrm>
              <a:off x="1916789" y="189769"/>
              <a:ext cx="981708" cy="1013376"/>
            </a:xfrm>
            <a:custGeom>
              <a:avLst/>
              <a:gdLst/>
              <a:ahLst/>
              <a:cxnLst/>
              <a:rect l="l" t="t" r="r" b="b"/>
              <a:pathLst>
                <a:path w="981708" h="1013376">
                  <a:moveTo>
                    <a:pt x="0" y="0"/>
                  </a:moveTo>
                  <a:lnTo>
                    <a:pt x="981708" y="0"/>
                  </a:lnTo>
                  <a:lnTo>
                    <a:pt x="981708" y="1013376"/>
                  </a:lnTo>
                  <a:lnTo>
                    <a:pt x="0" y="1013376"/>
                  </a:lnTo>
                  <a:lnTo>
                    <a:pt x="0" y="0"/>
                  </a:lnTo>
                  <a:close/>
                </a:path>
              </a:pathLst>
            </a:custGeom>
            <a:blipFill>
              <a:blip r:embed="rId7"/>
              <a:stretch>
                <a:fillRect/>
              </a:stretch>
            </a:blipFill>
          </p:spPr>
          <p:txBody>
            <a:bodyPr/>
            <a:lstStyle/>
            <a:p>
              <a:endParaRPr lang="cy-GB" noProof="0" dirty="0"/>
            </a:p>
          </p:txBody>
        </p:sp>
        <p:sp>
          <p:nvSpPr>
            <p:cNvPr id="21" name="Freeform 21"/>
            <p:cNvSpPr/>
            <p:nvPr/>
          </p:nvSpPr>
          <p:spPr>
            <a:xfrm>
              <a:off x="0" y="189769"/>
              <a:ext cx="1333624" cy="825180"/>
            </a:xfrm>
            <a:custGeom>
              <a:avLst/>
              <a:gdLst/>
              <a:ahLst/>
              <a:cxnLst/>
              <a:rect l="l" t="t" r="r" b="b"/>
              <a:pathLst>
                <a:path w="1333624" h="825180">
                  <a:moveTo>
                    <a:pt x="0" y="0"/>
                  </a:moveTo>
                  <a:lnTo>
                    <a:pt x="1333624" y="0"/>
                  </a:lnTo>
                  <a:lnTo>
                    <a:pt x="1333624" y="825180"/>
                  </a:lnTo>
                  <a:lnTo>
                    <a:pt x="0" y="825180"/>
                  </a:lnTo>
                  <a:lnTo>
                    <a:pt x="0" y="0"/>
                  </a:lnTo>
                  <a:close/>
                </a:path>
              </a:pathLst>
            </a:custGeom>
            <a:blipFill>
              <a:blip r:embed="rId8"/>
              <a:stretch>
                <a:fillRect/>
              </a:stretch>
            </a:blipFill>
          </p:spPr>
          <p:txBody>
            <a:bodyPr/>
            <a:lstStyle/>
            <a:p>
              <a:endParaRPr lang="cy-GB" noProof="0" dirty="0"/>
            </a:p>
          </p:txBody>
        </p:sp>
        <p:sp>
          <p:nvSpPr>
            <p:cNvPr id="22" name="Freeform 22"/>
            <p:cNvSpPr/>
            <p:nvPr/>
          </p:nvSpPr>
          <p:spPr>
            <a:xfrm>
              <a:off x="6840981" y="610010"/>
              <a:ext cx="1169977" cy="1052980"/>
            </a:xfrm>
            <a:custGeom>
              <a:avLst/>
              <a:gdLst/>
              <a:ahLst/>
              <a:cxnLst/>
              <a:rect l="l" t="t" r="r" b="b"/>
              <a:pathLst>
                <a:path w="1169977" h="1052980">
                  <a:moveTo>
                    <a:pt x="0" y="0"/>
                  </a:moveTo>
                  <a:lnTo>
                    <a:pt x="1169977" y="0"/>
                  </a:lnTo>
                  <a:lnTo>
                    <a:pt x="1169977" y="1052980"/>
                  </a:lnTo>
                  <a:lnTo>
                    <a:pt x="0" y="105298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23" name="Freeform 23"/>
            <p:cNvSpPr/>
            <p:nvPr/>
          </p:nvSpPr>
          <p:spPr>
            <a:xfrm>
              <a:off x="9106146" y="235155"/>
              <a:ext cx="1226782" cy="1234497"/>
            </a:xfrm>
            <a:custGeom>
              <a:avLst/>
              <a:gdLst/>
              <a:ahLst/>
              <a:cxnLst/>
              <a:rect l="l" t="t" r="r" b="b"/>
              <a:pathLst>
                <a:path w="1226782" h="1234497">
                  <a:moveTo>
                    <a:pt x="0" y="0"/>
                  </a:moveTo>
                  <a:lnTo>
                    <a:pt x="1226782" y="0"/>
                  </a:lnTo>
                  <a:lnTo>
                    <a:pt x="1226782" y="1234497"/>
                  </a:lnTo>
                  <a:lnTo>
                    <a:pt x="0" y="1234497"/>
                  </a:lnTo>
                  <a:lnTo>
                    <a:pt x="0" y="0"/>
                  </a:lnTo>
                  <a:close/>
                </a:path>
              </a:pathLst>
            </a:custGeom>
            <a:blipFill>
              <a:blip r:embed="rId11"/>
              <a:stretch>
                <a:fillRect/>
              </a:stretch>
            </a:blipFill>
          </p:spPr>
          <p:txBody>
            <a:bodyPr/>
            <a:lstStyle/>
            <a:p>
              <a:endParaRPr lang="cy-GB" noProof="0" dirty="0"/>
            </a:p>
          </p:txBody>
        </p:sp>
        <p:sp>
          <p:nvSpPr>
            <p:cNvPr id="24" name="TextBox 24"/>
            <p:cNvSpPr txBox="1"/>
            <p:nvPr/>
          </p:nvSpPr>
          <p:spPr>
            <a:xfrm>
              <a:off x="237854" y="1082203"/>
              <a:ext cx="782955" cy="571115"/>
            </a:xfrm>
            <a:prstGeom prst="rect">
              <a:avLst/>
            </a:prstGeom>
          </p:spPr>
          <p:txBody>
            <a:bodyPr lIns="0" tIns="0" rIns="0" bIns="0" rtlCol="0" anchor="t">
              <a:spAutoFit/>
            </a:bodyPr>
            <a:lstStyle/>
            <a:p>
              <a:pPr algn="ctr">
                <a:lnSpc>
                  <a:spcPts val="3690"/>
                </a:lnSpc>
                <a:spcBef>
                  <a:spcPct val="0"/>
                </a:spcBef>
              </a:pPr>
              <a:r>
                <a:rPr lang="cy-GB" sz="2636" spc="81" noProof="0" dirty="0">
                  <a:solidFill>
                    <a:srgbClr val="000000"/>
                  </a:solidFill>
                  <a:latin typeface="Dreaming Outloud Sans"/>
                  <a:ea typeface="Dreaming Outloud Sans"/>
                  <a:cs typeface="Dreaming Outloud Sans"/>
                  <a:sym typeface="Dreaming Outloud Sans"/>
                </a:rPr>
                <a:t>môr</a:t>
              </a:r>
            </a:p>
          </p:txBody>
        </p:sp>
        <p:sp>
          <p:nvSpPr>
            <p:cNvPr id="25" name="TextBox 25"/>
            <p:cNvSpPr txBox="1"/>
            <p:nvPr/>
          </p:nvSpPr>
          <p:spPr>
            <a:xfrm>
              <a:off x="1651440" y="1165044"/>
              <a:ext cx="1157923" cy="627623"/>
            </a:xfrm>
            <a:prstGeom prst="rect">
              <a:avLst/>
            </a:prstGeom>
          </p:spPr>
          <p:txBody>
            <a:bodyPr wrap="square" lIns="0" tIns="0" rIns="0" bIns="0" rtlCol="0" anchor="t">
              <a:spAutoFit/>
            </a:bodyPr>
            <a:lstStyle/>
            <a:p>
              <a:pPr algn="ctr">
                <a:lnSpc>
                  <a:spcPts val="3690"/>
                </a:lnSpc>
                <a:spcBef>
                  <a:spcPct val="0"/>
                </a:spcBef>
              </a:pPr>
              <a:r>
                <a:rPr lang="cy-GB" sz="2636" spc="81" noProof="0" dirty="0">
                  <a:solidFill>
                    <a:srgbClr val="E62323"/>
                  </a:solidFill>
                  <a:latin typeface="Dreaming Outloud Sans"/>
                  <a:ea typeface="Dreaming Outloud Sans"/>
                  <a:cs typeface="Dreaming Outloud Sans"/>
                  <a:sym typeface="Dreaming Outloud Sans"/>
                </a:rPr>
                <a:t>c</a:t>
              </a:r>
              <a:r>
                <a:rPr lang="cy-GB" sz="2636" spc="81" noProof="0" dirty="0">
                  <a:solidFill>
                    <a:srgbClr val="000000"/>
                  </a:solidFill>
                  <a:latin typeface="Dreaming Outloud Sans"/>
                  <a:ea typeface="Dreaming Outloud Sans"/>
                  <a:cs typeface="Dreaming Outloud Sans"/>
                  <a:sym typeface="Dreaming Outloud Sans"/>
                </a:rPr>
                <a:t>raig</a:t>
              </a:r>
            </a:p>
          </p:txBody>
        </p:sp>
        <p:sp>
          <p:nvSpPr>
            <p:cNvPr id="26" name="TextBox 26"/>
            <p:cNvSpPr txBox="1"/>
            <p:nvPr/>
          </p:nvSpPr>
          <p:spPr>
            <a:xfrm>
              <a:off x="5170392" y="-47625"/>
              <a:ext cx="4471188" cy="515216"/>
            </a:xfrm>
            <a:prstGeom prst="rect">
              <a:avLst/>
            </a:prstGeom>
          </p:spPr>
          <p:txBody>
            <a:bodyPr lIns="0" tIns="0" rIns="0" bIns="0" rtlCol="0" anchor="t">
              <a:spAutoFit/>
            </a:bodyPr>
            <a:lstStyle/>
            <a:p>
              <a:pPr algn="ctr">
                <a:lnSpc>
                  <a:spcPts val="3245"/>
                </a:lnSpc>
                <a:spcBef>
                  <a:spcPct val="0"/>
                </a:spcBef>
              </a:pPr>
              <a:r>
                <a:rPr lang="cy-GB" sz="2318" spc="71" noProof="0" dirty="0">
                  <a:solidFill>
                    <a:srgbClr val="000000"/>
                  </a:solidFill>
                  <a:latin typeface="Dreaming Outloud Sans"/>
                  <a:ea typeface="Dreaming Outloud Sans"/>
                  <a:cs typeface="Dreaming Outloud Sans"/>
                  <a:sym typeface="Dreaming Outloud Sans"/>
                </a:rPr>
                <a:t>pwll glan môr</a:t>
              </a:r>
            </a:p>
          </p:txBody>
        </p:sp>
        <p:sp>
          <p:nvSpPr>
            <p:cNvPr id="27" name="TextBox 27"/>
            <p:cNvSpPr txBox="1"/>
            <p:nvPr/>
          </p:nvSpPr>
          <p:spPr>
            <a:xfrm>
              <a:off x="9106146" y="1431552"/>
              <a:ext cx="1157923" cy="571115"/>
            </a:xfrm>
            <a:prstGeom prst="rect">
              <a:avLst/>
            </a:prstGeom>
          </p:spPr>
          <p:txBody>
            <a:bodyPr lIns="0" tIns="0" rIns="0" bIns="0" rtlCol="0" anchor="t">
              <a:spAutoFit/>
            </a:bodyPr>
            <a:lstStyle/>
            <a:p>
              <a:pPr algn="ctr">
                <a:lnSpc>
                  <a:spcPts val="3690"/>
                </a:lnSpc>
                <a:spcBef>
                  <a:spcPct val="0"/>
                </a:spcBef>
              </a:pPr>
              <a:r>
                <a:rPr lang="cy-GB" sz="2636" spc="81" noProof="0" dirty="0">
                  <a:solidFill>
                    <a:srgbClr val="E62323"/>
                  </a:solidFill>
                  <a:latin typeface="Dreaming Outloud Sans"/>
                  <a:ea typeface="Dreaming Outloud Sans"/>
                  <a:cs typeface="Dreaming Outloud Sans"/>
                  <a:sym typeface="Dreaming Outloud Sans"/>
                </a:rPr>
                <a:t>c</a:t>
              </a:r>
              <a:r>
                <a:rPr lang="cy-GB" sz="2636" spc="81" noProof="0" dirty="0">
                  <a:solidFill>
                    <a:srgbClr val="000000"/>
                  </a:solidFill>
                  <a:latin typeface="Dreaming Outloud Sans"/>
                  <a:ea typeface="Dreaming Outloud Sans"/>
                  <a:cs typeface="Dreaming Outloud Sans"/>
                  <a:sym typeface="Dreaming Outloud Sans"/>
                </a:rPr>
                <a:t>errig</a:t>
              </a:r>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Freeform 2"/>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3">
              <a:alphaModFix amt="42000"/>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3" name="Freeform 3"/>
          <p:cNvSpPr/>
          <p:nvPr/>
        </p:nvSpPr>
        <p:spPr>
          <a:xfrm rot="-7458197">
            <a:off x="15251149" y="4388023"/>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3">
              <a:alphaModFix amt="42000"/>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4" name="Freeform 4"/>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5">
              <a:alphaModFix amt="42000"/>
              <a:extLst>
                <a:ext uri="{96DAC541-7B7A-43D3-8B79-37D633B846F1}">
                  <asvg:svgBlip xmlns:asvg="http://schemas.microsoft.com/office/drawing/2016/SVG/main" r:embed="rId6"/>
                </a:ext>
              </a:extLst>
            </a:blip>
            <a:stretch>
              <a:fillRect/>
            </a:stretch>
          </a:blipFill>
        </p:spPr>
        <p:txBody>
          <a:bodyPr/>
          <a:lstStyle/>
          <a:p>
            <a:endParaRPr lang="cy-GB" noProof="0" dirty="0"/>
          </a:p>
        </p:txBody>
      </p:sp>
      <p:sp>
        <p:nvSpPr>
          <p:cNvPr id="5" name="Freeform 5"/>
          <p:cNvSpPr/>
          <p:nvPr/>
        </p:nvSpPr>
        <p:spPr>
          <a:xfrm>
            <a:off x="6983962" y="-1492597"/>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7">
              <a:alphaModFix amt="42000"/>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6" name="Freeform 6"/>
          <p:cNvSpPr/>
          <p:nvPr/>
        </p:nvSpPr>
        <p:spPr>
          <a:xfrm flipV="1">
            <a:off x="6323166" y="7619130"/>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7">
              <a:alphaModFix amt="42000"/>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7" name="Freeform 7"/>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9">
              <a:alphaModFix amt="42000"/>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8" name="Freeform 8"/>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9">
              <a:alphaModFix amt="42000"/>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9" name="Freeform 9"/>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1">
              <a:alphaModFix amt="42000"/>
              <a:extLst>
                <a:ext uri="{96DAC541-7B7A-43D3-8B79-37D633B846F1}">
                  <asvg:svgBlip xmlns:asvg="http://schemas.microsoft.com/office/drawing/2016/SVG/main" r:embed="rId12"/>
                </a:ext>
              </a:extLst>
            </a:blip>
            <a:stretch>
              <a:fillRect/>
            </a:stretch>
          </a:blipFill>
        </p:spPr>
        <p:txBody>
          <a:bodyPr/>
          <a:lstStyle/>
          <a:p>
            <a:endParaRPr lang="cy-GB" noProof="0" dirty="0"/>
          </a:p>
        </p:txBody>
      </p:sp>
      <p:sp>
        <p:nvSpPr>
          <p:cNvPr id="11" name="TextBox 10">
            <a:extLst>
              <a:ext uri="{FF2B5EF4-FFF2-40B4-BE49-F238E27FC236}">
                <a16:creationId xmlns:a16="http://schemas.microsoft.com/office/drawing/2014/main" id="{C0CAE3C3-A128-450D-198E-EDFD3C9B5B2B}"/>
              </a:ext>
            </a:extLst>
          </p:cNvPr>
          <p:cNvSpPr txBox="1"/>
          <p:nvPr/>
        </p:nvSpPr>
        <p:spPr>
          <a:xfrm>
            <a:off x="5827224" y="90834"/>
            <a:ext cx="6792503" cy="707886"/>
          </a:xfrm>
          <a:prstGeom prst="rect">
            <a:avLst/>
          </a:prstGeom>
          <a:noFill/>
        </p:spPr>
        <p:txBody>
          <a:bodyPr wrap="square">
            <a:spAutoFit/>
          </a:bodyPr>
          <a:lstStyle/>
          <a:p>
            <a:r>
              <a:rPr lang="cy-GB" sz="4000" b="1" u="sng" kern="1200" noProof="0" dirty="0">
                <a:solidFill>
                  <a:schemeClr val="tx1"/>
                </a:solidFill>
                <a:latin typeface="Dreaming Outloud Pro" pitchFamily="66"/>
                <a:cs typeface="Dreaming Outloud Pro" pitchFamily="66"/>
              </a:rPr>
              <a:t>Gwyddoniaeth a Thechnoleg </a:t>
            </a:r>
            <a:endParaRPr lang="cy-GB" sz="4000" noProof="0" dirty="0"/>
          </a:p>
        </p:txBody>
      </p:sp>
      <p:sp>
        <p:nvSpPr>
          <p:cNvPr id="12" name="TextBox 11">
            <a:extLst>
              <a:ext uri="{FF2B5EF4-FFF2-40B4-BE49-F238E27FC236}">
                <a16:creationId xmlns:a16="http://schemas.microsoft.com/office/drawing/2014/main" id="{7FD9E0D6-30F5-5A47-8479-758F094C0ED2}"/>
              </a:ext>
            </a:extLst>
          </p:cNvPr>
          <p:cNvSpPr txBox="1"/>
          <p:nvPr/>
        </p:nvSpPr>
        <p:spPr>
          <a:xfrm>
            <a:off x="553294" y="1316588"/>
            <a:ext cx="17048905" cy="6604372"/>
          </a:xfrm>
          <a:prstGeom prst="rect">
            <a:avLst/>
          </a:prstGeom>
          <a:solidFill>
            <a:schemeClr val="bg1"/>
          </a:solidFill>
        </p:spPr>
        <p:txBody>
          <a:bodyPr wrap="square">
            <a:spAutoFit/>
          </a:bodyPr>
          <a:lstStyle/>
          <a:p>
            <a:pPr algn="just">
              <a:lnSpc>
                <a:spcPts val="3468"/>
              </a:lnSpc>
            </a:pPr>
            <a:r>
              <a:rPr lang="cy-GB" sz="2200" b="1" u="sng"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Pam rydw i wedi dewis y gweithgareddau.</a:t>
            </a:r>
          </a:p>
          <a:p>
            <a:pPr algn="just">
              <a:lnSpc>
                <a:spcPts val="3468"/>
              </a:lnSpc>
            </a:pPr>
            <a:r>
              <a:rPr lang="cy-GB" sz="2200" b="1" u="sng"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Drilio</a:t>
            </a:r>
          </a:p>
          <a:p>
            <a:pPr algn="just">
              <a:lnSpc>
                <a:spcPts val="3468"/>
              </a:lnSpc>
            </a:pPr>
            <a:r>
              <a:rPr lang="cy-GB" sz="22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Rydw i'n credu bod drilio yn bwysig iawn achos mae'n dechrau'r dysgu. Mae </a:t>
            </a:r>
            <a:r>
              <a:rPr lang="cy-GB" sz="2200" spc="76" noProof="0" dirty="0" err="1">
                <a:solidFill>
                  <a:srgbClr val="000000"/>
                </a:solidFill>
                <a:latin typeface="Dreaming Outloud Pro" panose="03050502040302030504" pitchFamily="66" charset="0"/>
                <a:ea typeface="DM Sans"/>
                <a:cs typeface="Dreaming Outloud Pro" panose="03050502040302030504" pitchFamily="66" charset="0"/>
                <a:sym typeface="DM Sans"/>
              </a:rPr>
              <a:t>e'n</a:t>
            </a:r>
            <a:r>
              <a:rPr lang="cy-GB" sz="22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 bwysig i glywed y plant a dweud yr eirfa yn ofalus. Rhaid y plant  clywed a gweld sut i ynganu'r geiriau yn gywir.  Dysgon ni ar y cwrs bod defnyddio geiriau a lluniau (</a:t>
            </a:r>
            <a:r>
              <a:rPr lang="cy-GB" sz="2200" spc="76" noProof="0" dirty="0" err="1">
                <a:solidFill>
                  <a:srgbClr val="000000"/>
                </a:solidFill>
                <a:latin typeface="Dreaming Outloud Pro" panose="03050502040302030504" pitchFamily="66" charset="0"/>
                <a:ea typeface="DM Sans"/>
                <a:cs typeface="Dreaming Outloud Pro" panose="03050502040302030504" pitchFamily="66" charset="0"/>
                <a:sym typeface="DM Sans"/>
              </a:rPr>
              <a:t>dual</a:t>
            </a:r>
            <a:r>
              <a:rPr lang="cy-GB" sz="22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 </a:t>
            </a:r>
            <a:r>
              <a:rPr lang="cy-GB" sz="2200" spc="76" noProof="0" dirty="0" err="1">
                <a:solidFill>
                  <a:srgbClr val="000000"/>
                </a:solidFill>
                <a:latin typeface="Dreaming Outloud Pro" panose="03050502040302030504" pitchFamily="66" charset="0"/>
                <a:ea typeface="DM Sans"/>
                <a:cs typeface="Dreaming Outloud Pro" panose="03050502040302030504" pitchFamily="66" charset="0"/>
                <a:sym typeface="DM Sans"/>
              </a:rPr>
              <a:t>coding</a:t>
            </a:r>
            <a:r>
              <a:rPr lang="cy-GB" sz="22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 helpu'r plant yn bod mwy hyderus, pan y plant yn hyderus  wedyn dangos yn unig y lluniau. </a:t>
            </a:r>
          </a:p>
          <a:p>
            <a:pPr algn="just">
              <a:lnSpc>
                <a:spcPts val="3468"/>
              </a:lnSpc>
              <a:spcBef>
                <a:spcPct val="0"/>
              </a:spcBef>
            </a:pPr>
            <a:r>
              <a:rPr lang="cy-GB" sz="2200" b="1" u="sng" noProof="0" dirty="0">
                <a:latin typeface="Dreaming Outloud Pro" panose="03050502040302030504" pitchFamily="66" charset="0"/>
                <a:cs typeface="Dreaming Outloud Pro" panose="03050502040302030504" pitchFamily="66" charset="0"/>
              </a:rPr>
              <a:t>Gweithgaredd: Sgwrs</a:t>
            </a:r>
          </a:p>
          <a:p>
            <a:pPr algn="just">
              <a:lnSpc>
                <a:spcPts val="3468"/>
              </a:lnSpc>
              <a:spcBef>
                <a:spcPct val="0"/>
              </a:spcBef>
            </a:pPr>
            <a:r>
              <a:rPr lang="cy-GB" sz="2200" noProof="0" dirty="0">
                <a:latin typeface="Dreaming Outloud Pro" panose="03050502040302030504" pitchFamily="66" charset="0"/>
                <a:cs typeface="Dreaming Outloud Pro" panose="03050502040302030504" pitchFamily="66" charset="0"/>
              </a:rPr>
              <a:t>Rwyd i wedi defnyddio sgwrs gyda gweithgaredd hwn achos mae'r plant yn gallu fi clywed dweud y frawddeg ac maen nhw'n ei dweud yn ôl .</a:t>
            </a:r>
          </a:p>
          <a:p>
            <a:pPr algn="just">
              <a:lnSpc>
                <a:spcPts val="3468"/>
              </a:lnSpc>
              <a:spcBef>
                <a:spcPct val="0"/>
              </a:spcBef>
            </a:pPr>
            <a:r>
              <a:rPr lang="cy-GB" sz="2200" noProof="0" dirty="0">
                <a:latin typeface="Dreaming Outloud Pro" panose="03050502040302030504" pitchFamily="66" charset="0"/>
                <a:cs typeface="Dreaming Outloud Pro" panose="03050502040302030504" pitchFamily="66" charset="0"/>
              </a:rPr>
              <a:t>Gweithgaredd: Cyfieithu Pyramid</a:t>
            </a:r>
          </a:p>
          <a:p>
            <a:pPr algn="just">
              <a:lnSpc>
                <a:spcPts val="3468"/>
              </a:lnSpc>
            </a:pPr>
            <a:r>
              <a:rPr lang="cy-GB" sz="2200" b="1" u="sng" noProof="0" dirty="0">
                <a:latin typeface="Dreaming Outloud Pro" panose="03050502040302030504" pitchFamily="66" charset="0"/>
                <a:cs typeface="Dreaming Outloud Pro" panose="03050502040302030504" pitchFamily="66" charset="0"/>
              </a:rPr>
              <a:t>Gweithgaredd: </a:t>
            </a:r>
            <a:r>
              <a:rPr lang="cy-GB" sz="2200" b="1" u="sng" spc="76" noProof="0" dirty="0">
                <a:solidFill>
                  <a:srgbClr val="000000"/>
                </a:solidFill>
                <a:latin typeface="Dreaming Outloud Pro" panose="03050502040302030504" pitchFamily="66" charset="0"/>
                <a:ea typeface="DM Sans Bold"/>
                <a:cs typeface="Dreaming Outloud Pro" panose="03050502040302030504" pitchFamily="66" charset="0"/>
                <a:sym typeface="DM Sans Bold"/>
              </a:rPr>
              <a:t>Darllen y llun</a:t>
            </a:r>
          </a:p>
          <a:p>
            <a:pPr algn="just">
              <a:lnSpc>
                <a:spcPts val="3468"/>
              </a:lnSpc>
            </a:pPr>
            <a:r>
              <a:rPr lang="cy-GB" sz="2200" spc="76" noProof="0" dirty="0">
                <a:solidFill>
                  <a:srgbClr val="000000"/>
                </a:solidFill>
                <a:latin typeface="Dreaming Outloud Pro" panose="03050502040302030504" pitchFamily="66" charset="0"/>
                <a:ea typeface="DM Sans Bold"/>
                <a:cs typeface="Dreaming Outloud Pro" panose="03050502040302030504" pitchFamily="66" charset="0"/>
                <a:sym typeface="DM Sans Bold"/>
              </a:rPr>
              <a:t>Rydw i wedi dewis 'darllen y llun' gweithgaredd achos rhaid y plant rhaid darllen y brawddegau llawer o waith. Byddan nhw i ddatblygu eu sgiliau darllen a byddan nhw ddefnyddio eu cof i helpu. Rydw i wedi gwahaniaethu gweithgaredd hyn achos y plant gallu dewis eu her. Mae'r plant yn dysgu, ysgrifennu a darllen yn wahanol. Eto, mae'r plant gallu teimlo'n ddiogel chwarae'r gêm. </a:t>
            </a:r>
          </a:p>
          <a:p>
            <a:pPr algn="just">
              <a:lnSpc>
                <a:spcPts val="3468"/>
              </a:lnSpc>
            </a:pPr>
            <a:r>
              <a:rPr lang="cy-GB" sz="2200" b="1" u="sng" noProof="0" dirty="0">
                <a:latin typeface="Dreaming Outloud Pro" panose="03050502040302030504" pitchFamily="66" charset="0"/>
                <a:cs typeface="Dreaming Outloud Pro" panose="03050502040302030504" pitchFamily="66" charset="0"/>
              </a:rPr>
              <a:t>Gweithgaredd: Curo’r ddraig.</a:t>
            </a:r>
            <a:endParaRPr lang="cy-GB" sz="2200" b="1" u="sng" spc="76" noProof="0" dirty="0">
              <a:solidFill>
                <a:srgbClr val="000000"/>
              </a:solidFill>
              <a:latin typeface="Dreaming Outloud Pro" panose="03050502040302030504" pitchFamily="66" charset="0"/>
              <a:ea typeface="DM Sans Bold"/>
              <a:cs typeface="Dreaming Outloud Pro" panose="03050502040302030504" pitchFamily="66" charset="0"/>
              <a:sym typeface="DM Sans Bold"/>
            </a:endParaRPr>
          </a:p>
          <a:p>
            <a:r>
              <a:rPr lang="cy-GB" sz="2200" noProof="0" dirty="0">
                <a:latin typeface="Dreaming Outloud Pro" panose="03050502040302030504" pitchFamily="66" charset="0"/>
                <a:cs typeface="Dreaming Outloud Pro" panose="03050502040302030504" pitchFamily="66" charset="0"/>
              </a:rPr>
              <a:t>Dewisais i weithgaredd hyn achos mae </a:t>
            </a:r>
            <a:r>
              <a:rPr lang="cy-GB" sz="2200" noProof="0" dirty="0" err="1">
                <a:latin typeface="Dreaming Outloud Pro" panose="03050502040302030504" pitchFamily="66" charset="0"/>
                <a:cs typeface="Dreaming Outloud Pro" panose="03050502040302030504" pitchFamily="66" charset="0"/>
              </a:rPr>
              <a:t>e'n</a:t>
            </a:r>
            <a:r>
              <a:rPr lang="cy-GB" sz="2200" noProof="0" dirty="0">
                <a:latin typeface="Dreaming Outloud Pro" panose="03050502040302030504" pitchFamily="66" charset="0"/>
                <a:cs typeface="Dreaming Outloud Pro" panose="03050502040302030504" pitchFamily="66" charset="0"/>
              </a:rPr>
              <a:t> llawer o hwyl, a'r plant yn mwynhau iawn. Mae'r dasg yn helpu dysgu geirfa, ymarfer ysgrifennu brawddegau a rhaid y plant defnyddiau eu cof.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CF79329D-CD06-9CC1-8B01-2FB6FCB1066D}"/>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BC17D51-7E2E-937B-ECE4-6068072FC0B6}"/>
              </a:ext>
            </a:extLst>
          </p:cNvPr>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3">
              <a:alphaModFix amt="42000"/>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3" name="Freeform 3">
            <a:extLst>
              <a:ext uri="{FF2B5EF4-FFF2-40B4-BE49-F238E27FC236}">
                <a16:creationId xmlns:a16="http://schemas.microsoft.com/office/drawing/2014/main" id="{2CBB4021-8633-8E5B-C499-DFD370C4064D}"/>
              </a:ext>
            </a:extLst>
          </p:cNvPr>
          <p:cNvSpPr/>
          <p:nvPr/>
        </p:nvSpPr>
        <p:spPr>
          <a:xfrm rot="-7458197">
            <a:off x="15322201" y="4388081"/>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3">
              <a:alphaModFix amt="42000"/>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4" name="Freeform 4">
            <a:extLst>
              <a:ext uri="{FF2B5EF4-FFF2-40B4-BE49-F238E27FC236}">
                <a16:creationId xmlns:a16="http://schemas.microsoft.com/office/drawing/2014/main" id="{4B9D3809-53F2-F234-802A-44F3677A2B3C}"/>
              </a:ext>
            </a:extLst>
          </p:cNvPr>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5">
              <a:alphaModFix amt="42000"/>
              <a:extLst>
                <a:ext uri="{96DAC541-7B7A-43D3-8B79-37D633B846F1}">
                  <asvg:svgBlip xmlns:asvg="http://schemas.microsoft.com/office/drawing/2016/SVG/main" r:embed="rId6"/>
                </a:ext>
              </a:extLst>
            </a:blip>
            <a:stretch>
              <a:fillRect/>
            </a:stretch>
          </a:blipFill>
        </p:spPr>
        <p:txBody>
          <a:bodyPr/>
          <a:lstStyle/>
          <a:p>
            <a:endParaRPr lang="cy-GB" noProof="0" dirty="0"/>
          </a:p>
        </p:txBody>
      </p:sp>
      <p:sp>
        <p:nvSpPr>
          <p:cNvPr id="5" name="Freeform 5">
            <a:extLst>
              <a:ext uri="{FF2B5EF4-FFF2-40B4-BE49-F238E27FC236}">
                <a16:creationId xmlns:a16="http://schemas.microsoft.com/office/drawing/2014/main" id="{1B2F462F-E584-4C20-12D8-4333EED5ADA0}"/>
              </a:ext>
            </a:extLst>
          </p:cNvPr>
          <p:cNvSpPr/>
          <p:nvPr/>
        </p:nvSpPr>
        <p:spPr>
          <a:xfrm>
            <a:off x="6983962" y="-1492597"/>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7">
              <a:alphaModFix amt="42000"/>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6" name="Freeform 6">
            <a:extLst>
              <a:ext uri="{FF2B5EF4-FFF2-40B4-BE49-F238E27FC236}">
                <a16:creationId xmlns:a16="http://schemas.microsoft.com/office/drawing/2014/main" id="{44A6175A-3FC0-55D3-46BB-A45433F631A3}"/>
              </a:ext>
            </a:extLst>
          </p:cNvPr>
          <p:cNvSpPr/>
          <p:nvPr/>
        </p:nvSpPr>
        <p:spPr>
          <a:xfrm flipV="1">
            <a:off x="6323166" y="7619130"/>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7">
              <a:alphaModFix amt="42000"/>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7" name="Freeform 7">
            <a:extLst>
              <a:ext uri="{FF2B5EF4-FFF2-40B4-BE49-F238E27FC236}">
                <a16:creationId xmlns:a16="http://schemas.microsoft.com/office/drawing/2014/main" id="{82FD0DC7-2F32-F5FB-E1E3-AD6FE92298F1}"/>
              </a:ext>
            </a:extLst>
          </p:cNvPr>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9">
              <a:alphaModFix amt="42000"/>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8" name="Freeform 8">
            <a:extLst>
              <a:ext uri="{FF2B5EF4-FFF2-40B4-BE49-F238E27FC236}">
                <a16:creationId xmlns:a16="http://schemas.microsoft.com/office/drawing/2014/main" id="{77C593C3-44AF-796B-BA28-DB95BB99AA03}"/>
              </a:ext>
            </a:extLst>
          </p:cNvPr>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9">
              <a:alphaModFix amt="42000"/>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9" name="Freeform 9">
            <a:extLst>
              <a:ext uri="{FF2B5EF4-FFF2-40B4-BE49-F238E27FC236}">
                <a16:creationId xmlns:a16="http://schemas.microsoft.com/office/drawing/2014/main" id="{FA3FAA63-CFBB-67F5-34D6-BF8036A0645A}"/>
              </a:ext>
            </a:extLst>
          </p:cNvPr>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1">
              <a:alphaModFix amt="42000"/>
              <a:extLst>
                <a:ext uri="{96DAC541-7B7A-43D3-8B79-37D633B846F1}">
                  <asvg:svgBlip xmlns:asvg="http://schemas.microsoft.com/office/drawing/2016/SVG/main" r:embed="rId12"/>
                </a:ext>
              </a:extLst>
            </a:blip>
            <a:stretch>
              <a:fillRect/>
            </a:stretch>
          </a:blipFill>
        </p:spPr>
        <p:txBody>
          <a:bodyPr/>
          <a:lstStyle/>
          <a:p>
            <a:endParaRPr lang="cy-GB" noProof="0" dirty="0"/>
          </a:p>
        </p:txBody>
      </p:sp>
      <p:sp>
        <p:nvSpPr>
          <p:cNvPr id="10" name="TextBox 3">
            <a:extLst>
              <a:ext uri="{FF2B5EF4-FFF2-40B4-BE49-F238E27FC236}">
                <a16:creationId xmlns:a16="http://schemas.microsoft.com/office/drawing/2014/main" id="{A3BF1B42-FD19-84A1-811F-F008AE563785}"/>
              </a:ext>
            </a:extLst>
          </p:cNvPr>
          <p:cNvSpPr txBox="1"/>
          <p:nvPr/>
        </p:nvSpPr>
        <p:spPr>
          <a:xfrm>
            <a:off x="338941" y="229264"/>
            <a:ext cx="17633919" cy="9121087"/>
          </a:xfrm>
          <a:prstGeom prst="rect">
            <a:avLst/>
          </a:prstGeom>
          <a:solidFill>
            <a:schemeClr val="bg1"/>
          </a:solidFill>
        </p:spPr>
        <p:txBody>
          <a:bodyPr wrap="square" lIns="0" tIns="0" rIns="0" bIns="0" rtlCol="0" anchor="t">
            <a:spAutoFit/>
          </a:bodyPr>
          <a:lstStyle/>
          <a:p>
            <a:r>
              <a:rPr lang="cy-GB" sz="2000" noProof="0" dirty="0">
                <a:latin typeface="Dreaming Outloud Pro" panose="03050502040302030504" pitchFamily="66" charset="0"/>
                <a:cs typeface="Dreaming Outloud Pro" panose="03050502040302030504" pitchFamily="66" charset="0"/>
              </a:rPr>
              <a:t>Cyfarwyddiadau y Cynorthwyydd Dosbarth</a:t>
            </a:r>
          </a:p>
          <a:p>
            <a:r>
              <a:rPr lang="cy-GB" sz="2000" noProof="0" dirty="0">
                <a:latin typeface="Dreaming Outloud Pro" panose="03050502040302030504" pitchFamily="66" charset="0"/>
                <a:cs typeface="Dreaming Outloud Pro" panose="03050502040302030504" pitchFamily="66" charset="0"/>
              </a:rPr>
              <a:t>Cyn y wers:</a:t>
            </a:r>
          </a:p>
          <a:p>
            <a:r>
              <a:rPr lang="cy-GB" sz="2000" noProof="0" dirty="0">
                <a:latin typeface="Dreaming Outloud Pro" panose="03050502040302030504" pitchFamily="66" charset="0"/>
                <a:cs typeface="Dreaming Outloud Pro" panose="03050502040302030504" pitchFamily="66" charset="0"/>
              </a:rPr>
              <a:t>Hoffwn i ti baratoi’r adnoddau cyn y wers, os gweli </a:t>
            </a:r>
            <a:r>
              <a:rPr lang="cy-GB" sz="2000" noProof="0" dirty="0" err="1">
                <a:latin typeface="Dreaming Outloud Pro" panose="03050502040302030504" pitchFamily="66" charset="0"/>
                <a:cs typeface="Dreaming Outloud Pro" panose="03050502040302030504" pitchFamily="66" charset="0"/>
              </a:rPr>
              <a:t>di’n</a:t>
            </a:r>
            <a:r>
              <a:rPr lang="cy-GB" sz="2000" noProof="0" dirty="0">
                <a:latin typeface="Dreaming Outloud Pro" panose="03050502040302030504" pitchFamily="66" charset="0"/>
                <a:cs typeface="Dreaming Outloud Pro" panose="03050502040302030504" pitchFamily="66" charset="0"/>
              </a:rPr>
              <a:t> dda. </a:t>
            </a:r>
          </a:p>
          <a:p>
            <a:r>
              <a:rPr lang="cy-GB" sz="2000" noProof="0" dirty="0">
                <a:latin typeface="Dreaming Outloud Pro" panose="03050502040302030504" pitchFamily="66" charset="0"/>
                <a:cs typeface="Dreaming Outloud Pro" panose="03050502040302030504" pitchFamily="66" charset="0"/>
              </a:rPr>
              <a:t>Bydd y plant angen dalen sgwrs anifeiliaid gyda'r bylchau, pyramid cyfieithu (un rhwng dau), darllen y llun dalen (un rhwng dau) a bwrdd gwyn bach pan chwarae curo'r ddraig gêm. Cardiau fflach -Printia'r cardiau fflach. Geiriau a llun ar un ochr (blaen) a llun yn unig ar y cefn. </a:t>
            </a:r>
          </a:p>
          <a:p>
            <a:endParaRPr lang="cy-GB" sz="2000" noProof="0" dirty="0">
              <a:latin typeface="Dreaming Outloud Pro" panose="03050502040302030504" pitchFamily="66" charset="0"/>
              <a:cs typeface="Dreaming Outloud Pro" panose="03050502040302030504" pitchFamily="66" charset="0"/>
            </a:endParaRPr>
          </a:p>
          <a:p>
            <a:r>
              <a:rPr lang="cy-GB" sz="2000" noProof="0" dirty="0">
                <a:latin typeface="Dreaming Outloud Pro" panose="03050502040302030504" pitchFamily="66" charset="0"/>
                <a:cs typeface="Dreaming Outloud Pro" panose="03050502040302030504" pitchFamily="66" charset="0"/>
              </a:rPr>
              <a:t>Y wers - Eglura ddysgu heddiw i'r plant. </a:t>
            </a:r>
          </a:p>
          <a:p>
            <a:r>
              <a:rPr lang="cy-GB" sz="2000" noProof="0" dirty="0">
                <a:solidFill>
                  <a:srgbClr val="00B0F0"/>
                </a:solidFill>
                <a:latin typeface="Dreaming Outloud Pro" panose="03050502040302030504" pitchFamily="66" charset="0"/>
                <a:cs typeface="Dreaming Outloud Pro" panose="03050502040302030504" pitchFamily="66" charset="0"/>
              </a:rPr>
              <a:t>‘Nod y wers i gymharu anifeiliaid defnyddio'n patrwm brawddeg 'yn fwy....na'r .....neu yn llai ......na'r. </a:t>
            </a:r>
          </a:p>
          <a:p>
            <a:r>
              <a:rPr lang="cy-GB" sz="2000" noProof="0" dirty="0">
                <a:solidFill>
                  <a:srgbClr val="00B0F0"/>
                </a:solidFill>
                <a:latin typeface="Dreaming Outloud Pro" panose="03050502040302030504" pitchFamily="66" charset="0"/>
                <a:cs typeface="Dreaming Outloud Pro" panose="03050502040302030504" pitchFamily="66" charset="0"/>
              </a:rPr>
              <a:t>Rydyn ni'n mynd cofio enwau o anifeiliaid a dysgu enwau o anifeiliaid newydd.’</a:t>
            </a:r>
          </a:p>
          <a:p>
            <a:endParaRPr lang="cy-GB" sz="2000" noProof="0" dirty="0">
              <a:latin typeface="Dreaming Outloud Pro" panose="03050502040302030504" pitchFamily="66" charset="0"/>
              <a:cs typeface="Dreaming Outloud Pro" panose="03050502040302030504" pitchFamily="66" charset="0"/>
            </a:endParaRPr>
          </a:p>
          <a:p>
            <a:r>
              <a:rPr lang="cy-GB" sz="2000" noProof="0" dirty="0">
                <a:latin typeface="Dreaming Outloud Pro" panose="03050502040302030504" pitchFamily="66" charset="0"/>
                <a:cs typeface="Dreaming Outloud Pro" panose="03050502040302030504" pitchFamily="66" charset="0"/>
              </a:rPr>
              <a:t>Drilio - Defnyddia'r cardiau fflach to ymarfer enwau o anifail a dysgu'r eirfa newydd.</a:t>
            </a:r>
          </a:p>
          <a:p>
            <a:endParaRPr lang="cy-GB" sz="2000" noProof="0" dirty="0">
              <a:latin typeface="Dreaming Outloud Pro" panose="03050502040302030504" pitchFamily="66" charset="0"/>
              <a:cs typeface="Dreaming Outloud Pro" panose="03050502040302030504" pitchFamily="66" charset="0"/>
            </a:endParaRPr>
          </a:p>
          <a:p>
            <a:r>
              <a:rPr lang="cy-GB" sz="2000" noProof="0" dirty="0">
                <a:latin typeface="Dreaming Outloud Pro" panose="03050502040302030504" pitchFamily="66" charset="0"/>
                <a:cs typeface="Dreaming Outloud Pro" panose="03050502040302030504" pitchFamily="66" charset="0"/>
              </a:rPr>
              <a:t>Gweithgaredd: Gêm – Sgwrs anifeiliaid.</a:t>
            </a:r>
          </a:p>
          <a:p>
            <a:r>
              <a:rPr lang="cy-GB" sz="2000" noProof="0" dirty="0">
                <a:latin typeface="Dreaming Outloud Pro" panose="03050502040302030504" pitchFamily="66" charset="0"/>
                <a:cs typeface="Dreaming Outloud Pro" panose="03050502040302030504" pitchFamily="66" charset="0"/>
              </a:rPr>
              <a:t>Darllena'r sgwrs gyda'r dosbarth. Gofynna'r plant dweud ar ôl ti. Wedyn, dangos y sleid gyda'r bylchau a gofyn y plant i gymryd tro darllen y frawddeg. Darllena ac ymarfer tan y plant yn teimlo hapus. </a:t>
            </a:r>
          </a:p>
          <a:p>
            <a:r>
              <a:rPr lang="cy-GB" sz="2000" noProof="0" dirty="0">
                <a:latin typeface="Dreaming Outloud Pro" panose="03050502040302030504" pitchFamily="66" charset="0"/>
                <a:cs typeface="Dreaming Outloud Pro" panose="03050502040302030504" pitchFamily="66" charset="0"/>
              </a:rPr>
              <a:t>Nesaf, rhoi'r plant dalen sgwrs anifeiliaid gyda'r bylchau a gofyn y plant i lenwi'r bylchau. Gyda'r dosbarth darllen y sgwrs a gofyn am yr atebion.</a:t>
            </a:r>
          </a:p>
          <a:p>
            <a:endParaRPr lang="cy-GB" sz="2000" noProof="0" dirty="0">
              <a:latin typeface="Dreaming Outloud Pro" panose="03050502040302030504" pitchFamily="66" charset="0"/>
              <a:cs typeface="Dreaming Outloud Pro" panose="03050502040302030504" pitchFamily="66" charset="0"/>
            </a:endParaRPr>
          </a:p>
          <a:p>
            <a:r>
              <a:rPr lang="cy-GB" sz="2000" noProof="0" dirty="0">
                <a:latin typeface="Dreaming Outloud Pro" panose="03050502040302030504" pitchFamily="66" charset="0"/>
                <a:cs typeface="Dreaming Outloud Pro" panose="03050502040302030504" pitchFamily="66" charset="0"/>
              </a:rPr>
              <a:t>Gweithgaredd – Pyramid Cyfieithu </a:t>
            </a:r>
          </a:p>
          <a:p>
            <a:r>
              <a:rPr lang="cy-GB" sz="2000" noProof="0" dirty="0">
                <a:latin typeface="Dreaming Outloud Pro" panose="03050502040302030504" pitchFamily="66" charset="0"/>
                <a:cs typeface="Dreaming Outloud Pro" panose="03050502040302030504" pitchFamily="66" charset="0"/>
              </a:rPr>
              <a:t>Yn gyntaf, disgrifio'r rheolau i'r plant. Dweda wrthyn nhw'n dewis pwy yw pwy - dau chwaraewr ac un dyfarnwr.</a:t>
            </a:r>
          </a:p>
          <a:p>
            <a:r>
              <a:rPr lang="cy-GB" sz="2000" noProof="0" dirty="0">
                <a:latin typeface="Dreaming Outloud Pro" panose="03050502040302030504" pitchFamily="66" charset="0"/>
                <a:cs typeface="Dreaming Outloud Pro" panose="03050502040302030504" pitchFamily="66" charset="0"/>
              </a:rPr>
              <a:t>Hoffwn i ti gwrando ar y plant a cherdded o gwmpas y dosbarth. </a:t>
            </a:r>
          </a:p>
          <a:p>
            <a:r>
              <a:rPr lang="cy-GB" sz="2000" noProof="0" dirty="0">
                <a:latin typeface="Dreaming Outloud Pro" panose="03050502040302030504" pitchFamily="66" charset="0"/>
                <a:cs typeface="Dreaming Outloud Pro" panose="03050502040302030504" pitchFamily="66" charset="0"/>
              </a:rPr>
              <a:t>Gweithgaredd: Darllen y llun</a:t>
            </a:r>
          </a:p>
          <a:p>
            <a:pPr algn="just">
              <a:lnSpc>
                <a:spcPts val="3468"/>
              </a:lnSpc>
              <a:spcBef>
                <a:spcPct val="0"/>
              </a:spcBef>
            </a:pPr>
            <a:endParaRPr lang="cy-GB" sz="2000" spc="76" noProof="0" dirty="0">
              <a:solidFill>
                <a:srgbClr val="000000"/>
              </a:solidFill>
              <a:latin typeface="DM Sans"/>
              <a:ea typeface="DM Sans"/>
              <a:cs typeface="DM Sans"/>
              <a:sym typeface="DM Sans"/>
            </a:endParaRPr>
          </a:p>
          <a:p>
            <a:pPr algn="just">
              <a:lnSpc>
                <a:spcPts val="3468"/>
              </a:lnSpc>
              <a:spcBef>
                <a:spcPct val="0"/>
              </a:spcBef>
            </a:pPr>
            <a:r>
              <a:rPr lang="cy-GB" sz="2000" noProof="0" dirty="0">
                <a:latin typeface="Dreaming Outloud Pro" panose="03050502040302030504" pitchFamily="66" charset="0"/>
                <a:cs typeface="Dreaming Outloud Pro" panose="03050502040302030504" pitchFamily="66" charset="0"/>
              </a:rPr>
              <a:t>Gweithgaredd: Curo’r y ddraig.</a:t>
            </a:r>
          </a:p>
          <a:p>
            <a:pPr algn="just">
              <a:lnSpc>
                <a:spcPts val="3468"/>
              </a:lnSpc>
              <a:spcBef>
                <a:spcPct val="0"/>
              </a:spcBef>
            </a:pPr>
            <a:r>
              <a:rPr lang="cy-GB" sz="2000" noProof="0" dirty="0">
                <a:latin typeface="Dreaming Outloud Pro" panose="03050502040302030504" pitchFamily="66" charset="0"/>
                <a:cs typeface="Dreaming Outloud Pro" panose="03050502040302030504" pitchFamily="66" charset="0"/>
              </a:rPr>
              <a:t>Yn olaf, chwaraea'r gêm - curo'r ddraig. Dweda'r frawddeg. Gofynna'r plant i ddweud y frawddeg gyda'n gilydd. Clicia’r sleid i guddio'r frawddeg. Arhosa deg i bymtheg eiliad, wedyn, dweda - 'Ysgrifennwch’. Gofynna i'r plant dangos eu bwrdd gwyn. Bydd y plant gwirio eu hatebion.</a:t>
            </a:r>
          </a:p>
          <a:p>
            <a:pPr algn="just">
              <a:lnSpc>
                <a:spcPts val="3468"/>
              </a:lnSpc>
              <a:spcBef>
                <a:spcPct val="0"/>
              </a:spcBef>
            </a:pPr>
            <a:endParaRPr lang="cy-GB" sz="2000" spc="76" noProof="0" dirty="0">
              <a:solidFill>
                <a:srgbClr val="000000"/>
              </a:solidFill>
              <a:latin typeface="Dreaming Outloud Pro" panose="03050502040302030504" pitchFamily="66" charset="0"/>
              <a:ea typeface="DM Sans"/>
              <a:cs typeface="Dreaming Outloud Pro" panose="03050502040302030504" pitchFamily="66" charset="0"/>
              <a:sym typeface="DM Sans"/>
            </a:endParaRPr>
          </a:p>
          <a:p>
            <a:pPr algn="just">
              <a:lnSpc>
                <a:spcPts val="3468"/>
              </a:lnSpc>
              <a:spcBef>
                <a:spcPct val="0"/>
              </a:spcBef>
            </a:pPr>
            <a:r>
              <a:rPr lang="cy-GB" sz="20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Dweda'r plant wers nesaf, ‘</a:t>
            </a:r>
            <a:r>
              <a:rPr lang="cy-GB" sz="2000" spc="76" noProof="0" dirty="0">
                <a:solidFill>
                  <a:srgbClr val="00B0F0"/>
                </a:solidFill>
                <a:latin typeface="Dreaming Outloud Pro" panose="03050502040302030504" pitchFamily="66" charset="0"/>
                <a:ea typeface="DM Sans"/>
                <a:cs typeface="Dreaming Outloud Pro" panose="03050502040302030504" pitchFamily="66" charset="0"/>
                <a:sym typeface="DM Sans"/>
              </a:rPr>
              <a:t>Byddwn ni'n dysgu cymharu gyda phatrwm newydd - 'mwyaf neu lleiaf'</a:t>
            </a:r>
            <a:endParaRPr lang="cy-GB" sz="2000" spc="76" noProof="0" dirty="0">
              <a:solidFill>
                <a:srgbClr val="00B0F0"/>
              </a:solidFill>
              <a:latin typeface="DM Sans"/>
              <a:ea typeface="DM Sans"/>
              <a:cs typeface="DM Sans"/>
              <a:sym typeface="DM Sans"/>
            </a:endParaRPr>
          </a:p>
        </p:txBody>
      </p:sp>
    </p:spTree>
    <p:extLst>
      <p:ext uri="{BB962C8B-B14F-4D97-AF65-F5344CB8AC3E}">
        <p14:creationId xmlns:p14="http://schemas.microsoft.com/office/powerpoint/2010/main" val="15824903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5D193AC1-6D0D-63A8-885E-70A8D7B7EE4C}"/>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F402EE25-C66D-2091-7308-B1421FCD9E17}"/>
              </a:ext>
            </a:extLst>
          </p:cNvPr>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2">
              <a:alphaModFix amt="42000"/>
              <a:extLst>
                <a:ext uri="{96DAC541-7B7A-43D3-8B79-37D633B846F1}">
                  <asvg:svgBlip xmlns:asvg="http://schemas.microsoft.com/office/drawing/2016/SVG/main" r:embed="rId3"/>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3" name="Freeform 3">
            <a:extLst>
              <a:ext uri="{FF2B5EF4-FFF2-40B4-BE49-F238E27FC236}">
                <a16:creationId xmlns:a16="http://schemas.microsoft.com/office/drawing/2014/main" id="{0EAF7541-3F16-A1D3-F712-F052B55D0466}"/>
              </a:ext>
            </a:extLst>
          </p:cNvPr>
          <p:cNvSpPr/>
          <p:nvPr/>
        </p:nvSpPr>
        <p:spPr>
          <a:xfrm rot="-7458197">
            <a:off x="15251149" y="4388023"/>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2">
              <a:alphaModFix amt="42000"/>
              <a:extLst>
                <a:ext uri="{96DAC541-7B7A-43D3-8B79-37D633B846F1}">
                  <asvg:svgBlip xmlns:asvg="http://schemas.microsoft.com/office/drawing/2016/SVG/main" r:embed="rId3"/>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4" name="Freeform 4">
            <a:extLst>
              <a:ext uri="{FF2B5EF4-FFF2-40B4-BE49-F238E27FC236}">
                <a16:creationId xmlns:a16="http://schemas.microsoft.com/office/drawing/2014/main" id="{B9899FB6-D9BB-4F36-5751-10212A2960E2}"/>
              </a:ext>
            </a:extLst>
          </p:cNvPr>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4">
              <a:alphaModFix amt="42000"/>
              <a:extLst>
                <a:ext uri="{96DAC541-7B7A-43D3-8B79-37D633B846F1}">
                  <asvg:svgBlip xmlns:asvg="http://schemas.microsoft.com/office/drawing/2016/SVG/main" r:embed="rId5"/>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5" name="Freeform 5">
            <a:extLst>
              <a:ext uri="{FF2B5EF4-FFF2-40B4-BE49-F238E27FC236}">
                <a16:creationId xmlns:a16="http://schemas.microsoft.com/office/drawing/2014/main" id="{7AAB79C0-316A-ECA2-662B-9C2EBAAA42AD}"/>
              </a:ext>
            </a:extLst>
          </p:cNvPr>
          <p:cNvSpPr/>
          <p:nvPr/>
        </p:nvSpPr>
        <p:spPr>
          <a:xfrm>
            <a:off x="6983962" y="-1492597"/>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6">
              <a:alphaModFix amt="42000"/>
              <a:extLst>
                <a:ext uri="{96DAC541-7B7A-43D3-8B79-37D633B846F1}">
                  <asvg:svgBlip xmlns:asvg="http://schemas.microsoft.com/office/drawing/2016/SVG/main" r:embed="rId7"/>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6" name="Freeform 6">
            <a:extLst>
              <a:ext uri="{FF2B5EF4-FFF2-40B4-BE49-F238E27FC236}">
                <a16:creationId xmlns:a16="http://schemas.microsoft.com/office/drawing/2014/main" id="{4265C016-D1F8-E695-8D92-4B8830072D05}"/>
              </a:ext>
            </a:extLst>
          </p:cNvPr>
          <p:cNvSpPr/>
          <p:nvPr/>
        </p:nvSpPr>
        <p:spPr>
          <a:xfrm flipV="1">
            <a:off x="6323166" y="7619130"/>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6">
              <a:alphaModFix amt="42000"/>
              <a:extLst>
                <a:ext uri="{96DAC541-7B7A-43D3-8B79-37D633B846F1}">
                  <asvg:svgBlip xmlns:asvg="http://schemas.microsoft.com/office/drawing/2016/SVG/main" r:embed="rId7"/>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7" name="Freeform 7">
            <a:extLst>
              <a:ext uri="{FF2B5EF4-FFF2-40B4-BE49-F238E27FC236}">
                <a16:creationId xmlns:a16="http://schemas.microsoft.com/office/drawing/2014/main" id="{FC47EDDA-7572-F00C-CF54-3EE20B07EEE5}"/>
              </a:ext>
            </a:extLst>
          </p:cNvPr>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8" name="Freeform 8">
            <a:extLst>
              <a:ext uri="{FF2B5EF4-FFF2-40B4-BE49-F238E27FC236}">
                <a16:creationId xmlns:a16="http://schemas.microsoft.com/office/drawing/2014/main" id="{43B9937D-9925-68DC-ABED-63D4C52061E5}"/>
              </a:ext>
            </a:extLst>
          </p:cNvPr>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9" name="Freeform 9">
            <a:extLst>
              <a:ext uri="{FF2B5EF4-FFF2-40B4-BE49-F238E27FC236}">
                <a16:creationId xmlns:a16="http://schemas.microsoft.com/office/drawing/2014/main" id="{EA4B2EB8-A352-278A-26DA-6E96F9A46BD0}"/>
              </a:ext>
            </a:extLst>
          </p:cNvPr>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0">
              <a:alphaModFix amt="42000"/>
              <a:extLst>
                <a:ext uri="{96DAC541-7B7A-43D3-8B79-37D633B846F1}">
                  <asvg:svgBlip xmlns:asvg="http://schemas.microsoft.com/office/drawing/2016/SVG/main" r:embed="rId11"/>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0" name="AutoShape 10">
            <a:extLst>
              <a:ext uri="{FF2B5EF4-FFF2-40B4-BE49-F238E27FC236}">
                <a16:creationId xmlns:a16="http://schemas.microsoft.com/office/drawing/2014/main" id="{B243B9B6-35EF-51A2-81C7-1A4FAFA8FF94}"/>
              </a:ext>
            </a:extLst>
          </p:cNvPr>
          <p:cNvSpPr/>
          <p:nvPr/>
        </p:nvSpPr>
        <p:spPr>
          <a:xfrm>
            <a:off x="2238767" y="995536"/>
            <a:ext cx="0" cy="10306432"/>
          </a:xfrm>
          <a:prstGeom prst="line">
            <a:avLst/>
          </a:prstGeom>
          <a:ln w="38100" cap="flat">
            <a:solidFill>
              <a:srgbClr val="000000"/>
            </a:solidFill>
            <a:prstDash val="solid"/>
            <a:headEnd type="none" w="sm" len="sm"/>
            <a:tailEnd type="none" w="sm" len="sm"/>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1" name="AutoShape 11">
            <a:extLst>
              <a:ext uri="{FF2B5EF4-FFF2-40B4-BE49-F238E27FC236}">
                <a16:creationId xmlns:a16="http://schemas.microsoft.com/office/drawing/2014/main" id="{DB9A49E3-6BD3-4181-4BF9-6673E7F76992}"/>
              </a:ext>
            </a:extLst>
          </p:cNvPr>
          <p:cNvSpPr/>
          <p:nvPr/>
        </p:nvSpPr>
        <p:spPr>
          <a:xfrm>
            <a:off x="6541716" y="938138"/>
            <a:ext cx="0" cy="10306432"/>
          </a:xfrm>
          <a:prstGeom prst="line">
            <a:avLst/>
          </a:prstGeom>
          <a:ln w="38100" cap="flat">
            <a:solidFill>
              <a:srgbClr val="000000"/>
            </a:solidFill>
            <a:prstDash val="solid"/>
            <a:headEnd type="none" w="sm" len="sm"/>
            <a:tailEnd type="none" w="sm" len="sm"/>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2" name="AutoShape 12">
            <a:extLst>
              <a:ext uri="{FF2B5EF4-FFF2-40B4-BE49-F238E27FC236}">
                <a16:creationId xmlns:a16="http://schemas.microsoft.com/office/drawing/2014/main" id="{BB65D0A3-6220-3D25-D89A-EE4C800B3950}"/>
              </a:ext>
            </a:extLst>
          </p:cNvPr>
          <p:cNvSpPr/>
          <p:nvPr/>
        </p:nvSpPr>
        <p:spPr>
          <a:xfrm>
            <a:off x="13782347" y="938138"/>
            <a:ext cx="0" cy="10306432"/>
          </a:xfrm>
          <a:prstGeom prst="line">
            <a:avLst/>
          </a:prstGeom>
          <a:ln w="38100" cap="flat">
            <a:solidFill>
              <a:srgbClr val="000000"/>
            </a:solidFill>
            <a:prstDash val="solid"/>
            <a:headEnd type="none" w="sm" len="sm"/>
            <a:tailEnd type="none" w="sm" len="sm"/>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3" name="AutoShape 13">
            <a:extLst>
              <a:ext uri="{FF2B5EF4-FFF2-40B4-BE49-F238E27FC236}">
                <a16:creationId xmlns:a16="http://schemas.microsoft.com/office/drawing/2014/main" id="{FC47498E-E700-AC72-9A6A-5F8A75EDC6F5}"/>
              </a:ext>
            </a:extLst>
          </p:cNvPr>
          <p:cNvSpPr/>
          <p:nvPr/>
        </p:nvSpPr>
        <p:spPr>
          <a:xfrm flipH="1">
            <a:off x="-198583" y="7790010"/>
            <a:ext cx="19267873" cy="0"/>
          </a:xfrm>
          <a:prstGeom prst="line">
            <a:avLst/>
          </a:prstGeom>
          <a:ln w="38100" cap="flat">
            <a:solidFill>
              <a:srgbClr val="000000"/>
            </a:solidFill>
            <a:prstDash val="solid"/>
            <a:headEnd type="none" w="sm" len="sm"/>
            <a:tailEnd type="none" w="sm" len="sm"/>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4" name="AutoShape 14">
            <a:extLst>
              <a:ext uri="{FF2B5EF4-FFF2-40B4-BE49-F238E27FC236}">
                <a16:creationId xmlns:a16="http://schemas.microsoft.com/office/drawing/2014/main" id="{415201CE-6FA3-AB26-509B-270E54D6599A}"/>
              </a:ext>
            </a:extLst>
          </p:cNvPr>
          <p:cNvSpPr/>
          <p:nvPr/>
        </p:nvSpPr>
        <p:spPr>
          <a:xfrm>
            <a:off x="11773601" y="938138"/>
            <a:ext cx="0" cy="10306432"/>
          </a:xfrm>
          <a:prstGeom prst="line">
            <a:avLst/>
          </a:prstGeom>
          <a:ln w="38100" cap="flat">
            <a:solidFill>
              <a:srgbClr val="000000"/>
            </a:solidFill>
            <a:prstDash val="solid"/>
            <a:headEnd type="none" w="sm" len="sm"/>
            <a:tailEnd type="none" w="sm" len="sm"/>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6" name="TextBox 16">
            <a:extLst>
              <a:ext uri="{FF2B5EF4-FFF2-40B4-BE49-F238E27FC236}">
                <a16:creationId xmlns:a16="http://schemas.microsoft.com/office/drawing/2014/main" id="{8E73263A-6C54-A7A2-DADB-CB865E5A7B0A}"/>
              </a:ext>
            </a:extLst>
          </p:cNvPr>
          <p:cNvSpPr txBox="1"/>
          <p:nvPr/>
        </p:nvSpPr>
        <p:spPr>
          <a:xfrm>
            <a:off x="51327" y="-114300"/>
            <a:ext cx="3205785" cy="1077218"/>
          </a:xfrm>
          <a:prstGeom prst="rect">
            <a:avLst/>
          </a:prstGeom>
        </p:spPr>
        <p:txBody>
          <a:bodyPr wrap="square" lIns="0" tIns="0" rIns="0" bIns="0" rtlCol="0" anchor="t">
            <a:spAutoFit/>
          </a:bodyPr>
          <a:lstStyle/>
          <a:p>
            <a:pPr algn="ctr">
              <a:lnSpc>
                <a:spcPts val="8766"/>
              </a:lnSpc>
              <a:spcBef>
                <a:spcPct val="0"/>
              </a:spcBef>
            </a:pPr>
            <a:r>
              <a:rPr lang="cy-GB" sz="6000"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Mat Iaith</a:t>
            </a:r>
          </a:p>
        </p:txBody>
      </p:sp>
      <p:sp>
        <p:nvSpPr>
          <p:cNvPr id="17" name="Freeform 17">
            <a:extLst>
              <a:ext uri="{FF2B5EF4-FFF2-40B4-BE49-F238E27FC236}">
                <a16:creationId xmlns:a16="http://schemas.microsoft.com/office/drawing/2014/main" id="{BA431FE8-52D9-2783-A867-D865BCAF5B61}"/>
              </a:ext>
            </a:extLst>
          </p:cNvPr>
          <p:cNvSpPr/>
          <p:nvPr/>
        </p:nvSpPr>
        <p:spPr>
          <a:xfrm>
            <a:off x="2838842" y="1329147"/>
            <a:ext cx="988635" cy="988635"/>
          </a:xfrm>
          <a:custGeom>
            <a:avLst/>
            <a:gdLst/>
            <a:ahLst/>
            <a:cxnLst/>
            <a:rect l="l" t="t" r="r" b="b"/>
            <a:pathLst>
              <a:path w="988635" h="988635">
                <a:moveTo>
                  <a:pt x="0" y="0"/>
                </a:moveTo>
                <a:lnTo>
                  <a:pt x="988635" y="0"/>
                </a:lnTo>
                <a:lnTo>
                  <a:pt x="988635" y="988635"/>
                </a:lnTo>
                <a:lnTo>
                  <a:pt x="0" y="988635"/>
                </a:lnTo>
                <a:lnTo>
                  <a:pt x="0" y="0"/>
                </a:lnTo>
                <a:close/>
              </a:path>
            </a:pathLst>
          </a:custGeom>
          <a:blipFill>
            <a:blip r:embed="rId12"/>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8" name="Freeform 18">
            <a:extLst>
              <a:ext uri="{FF2B5EF4-FFF2-40B4-BE49-F238E27FC236}">
                <a16:creationId xmlns:a16="http://schemas.microsoft.com/office/drawing/2014/main" id="{178DB389-FA7B-FBBD-CFEC-DD4F6BA47AD4}"/>
              </a:ext>
            </a:extLst>
          </p:cNvPr>
          <p:cNvSpPr/>
          <p:nvPr/>
        </p:nvSpPr>
        <p:spPr>
          <a:xfrm>
            <a:off x="2882236" y="2896133"/>
            <a:ext cx="1010629" cy="1010629"/>
          </a:xfrm>
          <a:custGeom>
            <a:avLst/>
            <a:gdLst/>
            <a:ahLst/>
            <a:cxnLst/>
            <a:rect l="l" t="t" r="r" b="b"/>
            <a:pathLst>
              <a:path w="1010629" h="1010629">
                <a:moveTo>
                  <a:pt x="0" y="0"/>
                </a:moveTo>
                <a:lnTo>
                  <a:pt x="1010629" y="0"/>
                </a:lnTo>
                <a:lnTo>
                  <a:pt x="1010629" y="1010629"/>
                </a:lnTo>
                <a:lnTo>
                  <a:pt x="0" y="1010629"/>
                </a:lnTo>
                <a:lnTo>
                  <a:pt x="0" y="0"/>
                </a:lnTo>
                <a:close/>
              </a:path>
            </a:pathLst>
          </a:custGeom>
          <a:blipFill>
            <a:blip r:embed="rId13"/>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9" name="Freeform 19">
            <a:extLst>
              <a:ext uri="{FF2B5EF4-FFF2-40B4-BE49-F238E27FC236}">
                <a16:creationId xmlns:a16="http://schemas.microsoft.com/office/drawing/2014/main" id="{F9F4C9D5-2F4D-1A2B-C72C-25C9C7769DEF}"/>
              </a:ext>
            </a:extLst>
          </p:cNvPr>
          <p:cNvSpPr/>
          <p:nvPr/>
        </p:nvSpPr>
        <p:spPr>
          <a:xfrm>
            <a:off x="2869927" y="4516477"/>
            <a:ext cx="1010629" cy="1010629"/>
          </a:xfrm>
          <a:custGeom>
            <a:avLst/>
            <a:gdLst/>
            <a:ahLst/>
            <a:cxnLst/>
            <a:rect l="l" t="t" r="r" b="b"/>
            <a:pathLst>
              <a:path w="1010629" h="1010629">
                <a:moveTo>
                  <a:pt x="0" y="0"/>
                </a:moveTo>
                <a:lnTo>
                  <a:pt x="1010629" y="0"/>
                </a:lnTo>
                <a:lnTo>
                  <a:pt x="1010629" y="1010629"/>
                </a:lnTo>
                <a:lnTo>
                  <a:pt x="0" y="1010629"/>
                </a:lnTo>
                <a:lnTo>
                  <a:pt x="0" y="0"/>
                </a:lnTo>
                <a:close/>
              </a:path>
            </a:pathLst>
          </a:custGeom>
          <a:blipFill>
            <a:blip r:embed="rId14"/>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0" name="Freeform 20">
            <a:extLst>
              <a:ext uri="{FF2B5EF4-FFF2-40B4-BE49-F238E27FC236}">
                <a16:creationId xmlns:a16="http://schemas.microsoft.com/office/drawing/2014/main" id="{EEBABFA6-4A4B-AEAA-466B-7860A35FF742}"/>
              </a:ext>
            </a:extLst>
          </p:cNvPr>
          <p:cNvSpPr/>
          <p:nvPr/>
        </p:nvSpPr>
        <p:spPr>
          <a:xfrm>
            <a:off x="2882236" y="6173983"/>
            <a:ext cx="1010629" cy="1010629"/>
          </a:xfrm>
          <a:custGeom>
            <a:avLst/>
            <a:gdLst/>
            <a:ahLst/>
            <a:cxnLst/>
            <a:rect l="l" t="t" r="r" b="b"/>
            <a:pathLst>
              <a:path w="1010629" h="1010629">
                <a:moveTo>
                  <a:pt x="0" y="0"/>
                </a:moveTo>
                <a:lnTo>
                  <a:pt x="1010629" y="0"/>
                </a:lnTo>
                <a:lnTo>
                  <a:pt x="1010629" y="1010629"/>
                </a:lnTo>
                <a:lnTo>
                  <a:pt x="0" y="1010629"/>
                </a:lnTo>
                <a:lnTo>
                  <a:pt x="0" y="0"/>
                </a:lnTo>
                <a:close/>
              </a:path>
            </a:pathLst>
          </a:custGeom>
          <a:blipFill>
            <a:blip r:embed="rId15"/>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1" name="Freeform 21">
            <a:extLst>
              <a:ext uri="{FF2B5EF4-FFF2-40B4-BE49-F238E27FC236}">
                <a16:creationId xmlns:a16="http://schemas.microsoft.com/office/drawing/2014/main" id="{B7ED8365-551E-C51A-F710-DD6B1BB47BA3}"/>
              </a:ext>
            </a:extLst>
          </p:cNvPr>
          <p:cNvSpPr/>
          <p:nvPr/>
        </p:nvSpPr>
        <p:spPr>
          <a:xfrm>
            <a:off x="4832533" y="6224905"/>
            <a:ext cx="1010629" cy="1010629"/>
          </a:xfrm>
          <a:custGeom>
            <a:avLst/>
            <a:gdLst/>
            <a:ahLst/>
            <a:cxnLst/>
            <a:rect l="l" t="t" r="r" b="b"/>
            <a:pathLst>
              <a:path w="1010629" h="1010629">
                <a:moveTo>
                  <a:pt x="0" y="0"/>
                </a:moveTo>
                <a:lnTo>
                  <a:pt x="1010629" y="0"/>
                </a:lnTo>
                <a:lnTo>
                  <a:pt x="1010629" y="1010629"/>
                </a:lnTo>
                <a:lnTo>
                  <a:pt x="0" y="1010629"/>
                </a:lnTo>
                <a:lnTo>
                  <a:pt x="0" y="0"/>
                </a:lnTo>
                <a:close/>
              </a:path>
            </a:pathLst>
          </a:custGeom>
          <a:blipFill>
            <a:blip r:embed="rId16"/>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2" name="Freeform 22">
            <a:extLst>
              <a:ext uri="{FF2B5EF4-FFF2-40B4-BE49-F238E27FC236}">
                <a16:creationId xmlns:a16="http://schemas.microsoft.com/office/drawing/2014/main" id="{94AFABC4-BC5A-3801-622E-930DC3B50F52}"/>
              </a:ext>
            </a:extLst>
          </p:cNvPr>
          <p:cNvSpPr/>
          <p:nvPr/>
        </p:nvSpPr>
        <p:spPr>
          <a:xfrm>
            <a:off x="4718756" y="4555855"/>
            <a:ext cx="1003777" cy="1003777"/>
          </a:xfrm>
          <a:custGeom>
            <a:avLst/>
            <a:gdLst/>
            <a:ahLst/>
            <a:cxnLst/>
            <a:rect l="l" t="t" r="r" b="b"/>
            <a:pathLst>
              <a:path w="1003777" h="1003777">
                <a:moveTo>
                  <a:pt x="0" y="0"/>
                </a:moveTo>
                <a:lnTo>
                  <a:pt x="1003777" y="0"/>
                </a:lnTo>
                <a:lnTo>
                  <a:pt x="1003777" y="1003777"/>
                </a:lnTo>
                <a:lnTo>
                  <a:pt x="0" y="1003777"/>
                </a:lnTo>
                <a:lnTo>
                  <a:pt x="0" y="0"/>
                </a:lnTo>
                <a:close/>
              </a:path>
            </a:pathLst>
          </a:custGeom>
          <a:blipFill>
            <a:blip r:embed="rId17"/>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3" name="Freeform 23">
            <a:extLst>
              <a:ext uri="{FF2B5EF4-FFF2-40B4-BE49-F238E27FC236}">
                <a16:creationId xmlns:a16="http://schemas.microsoft.com/office/drawing/2014/main" id="{351AAFF7-46AD-F0E2-6547-4A0FEBAFB774}"/>
              </a:ext>
            </a:extLst>
          </p:cNvPr>
          <p:cNvSpPr/>
          <p:nvPr/>
        </p:nvSpPr>
        <p:spPr>
          <a:xfrm>
            <a:off x="4745946" y="1306350"/>
            <a:ext cx="950214" cy="973332"/>
          </a:xfrm>
          <a:custGeom>
            <a:avLst/>
            <a:gdLst/>
            <a:ahLst/>
            <a:cxnLst/>
            <a:rect l="l" t="t" r="r" b="b"/>
            <a:pathLst>
              <a:path w="950214" h="973332">
                <a:moveTo>
                  <a:pt x="0" y="0"/>
                </a:moveTo>
                <a:lnTo>
                  <a:pt x="950214" y="0"/>
                </a:lnTo>
                <a:lnTo>
                  <a:pt x="950214" y="973332"/>
                </a:lnTo>
                <a:lnTo>
                  <a:pt x="0" y="973332"/>
                </a:lnTo>
                <a:lnTo>
                  <a:pt x="0" y="0"/>
                </a:lnTo>
                <a:close/>
              </a:path>
            </a:pathLst>
          </a:custGeom>
          <a:blipFill>
            <a:blip r:embed="rId18"/>
            <a:stretch>
              <a:fillRect l="-1216" r="-1216"/>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4" name="Freeform 24">
            <a:extLst>
              <a:ext uri="{FF2B5EF4-FFF2-40B4-BE49-F238E27FC236}">
                <a16:creationId xmlns:a16="http://schemas.microsoft.com/office/drawing/2014/main" id="{B77A4054-A5F3-68CF-BBB5-7C9F37BBA951}"/>
              </a:ext>
            </a:extLst>
          </p:cNvPr>
          <p:cNvSpPr/>
          <p:nvPr/>
        </p:nvSpPr>
        <p:spPr>
          <a:xfrm>
            <a:off x="14481445" y="1329147"/>
            <a:ext cx="988635" cy="988635"/>
          </a:xfrm>
          <a:custGeom>
            <a:avLst/>
            <a:gdLst/>
            <a:ahLst/>
            <a:cxnLst/>
            <a:rect l="l" t="t" r="r" b="b"/>
            <a:pathLst>
              <a:path w="988635" h="988635">
                <a:moveTo>
                  <a:pt x="0" y="0"/>
                </a:moveTo>
                <a:lnTo>
                  <a:pt x="988635" y="0"/>
                </a:lnTo>
                <a:lnTo>
                  <a:pt x="988635" y="988635"/>
                </a:lnTo>
                <a:lnTo>
                  <a:pt x="0" y="988635"/>
                </a:lnTo>
                <a:lnTo>
                  <a:pt x="0" y="0"/>
                </a:lnTo>
                <a:close/>
              </a:path>
            </a:pathLst>
          </a:custGeom>
          <a:blipFill>
            <a:blip r:embed="rId12"/>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5" name="Freeform 25">
            <a:extLst>
              <a:ext uri="{FF2B5EF4-FFF2-40B4-BE49-F238E27FC236}">
                <a16:creationId xmlns:a16="http://schemas.microsoft.com/office/drawing/2014/main" id="{AEB5D4A1-C96E-35AA-6A0A-164ECCE842BE}"/>
              </a:ext>
            </a:extLst>
          </p:cNvPr>
          <p:cNvSpPr/>
          <p:nvPr/>
        </p:nvSpPr>
        <p:spPr>
          <a:xfrm>
            <a:off x="14524839" y="2896133"/>
            <a:ext cx="1010629" cy="1010629"/>
          </a:xfrm>
          <a:custGeom>
            <a:avLst/>
            <a:gdLst/>
            <a:ahLst/>
            <a:cxnLst/>
            <a:rect l="l" t="t" r="r" b="b"/>
            <a:pathLst>
              <a:path w="1010629" h="1010629">
                <a:moveTo>
                  <a:pt x="0" y="0"/>
                </a:moveTo>
                <a:lnTo>
                  <a:pt x="1010629" y="0"/>
                </a:lnTo>
                <a:lnTo>
                  <a:pt x="1010629" y="1010629"/>
                </a:lnTo>
                <a:lnTo>
                  <a:pt x="0" y="1010629"/>
                </a:lnTo>
                <a:lnTo>
                  <a:pt x="0" y="0"/>
                </a:lnTo>
                <a:close/>
              </a:path>
            </a:pathLst>
          </a:custGeom>
          <a:blipFill>
            <a:blip r:embed="rId13"/>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6" name="Freeform 26">
            <a:extLst>
              <a:ext uri="{FF2B5EF4-FFF2-40B4-BE49-F238E27FC236}">
                <a16:creationId xmlns:a16="http://schemas.microsoft.com/office/drawing/2014/main" id="{99C91738-2BB6-8E82-124E-9EE7B82F6257}"/>
              </a:ext>
            </a:extLst>
          </p:cNvPr>
          <p:cNvSpPr/>
          <p:nvPr/>
        </p:nvSpPr>
        <p:spPr>
          <a:xfrm>
            <a:off x="14512530" y="4516477"/>
            <a:ext cx="1010629" cy="1010629"/>
          </a:xfrm>
          <a:custGeom>
            <a:avLst/>
            <a:gdLst/>
            <a:ahLst/>
            <a:cxnLst/>
            <a:rect l="l" t="t" r="r" b="b"/>
            <a:pathLst>
              <a:path w="1010629" h="1010629">
                <a:moveTo>
                  <a:pt x="0" y="0"/>
                </a:moveTo>
                <a:lnTo>
                  <a:pt x="1010629" y="0"/>
                </a:lnTo>
                <a:lnTo>
                  <a:pt x="1010629" y="1010629"/>
                </a:lnTo>
                <a:lnTo>
                  <a:pt x="0" y="1010629"/>
                </a:lnTo>
                <a:lnTo>
                  <a:pt x="0" y="0"/>
                </a:lnTo>
                <a:close/>
              </a:path>
            </a:pathLst>
          </a:custGeom>
          <a:blipFill>
            <a:blip r:embed="rId14"/>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7" name="Freeform 27">
            <a:extLst>
              <a:ext uri="{FF2B5EF4-FFF2-40B4-BE49-F238E27FC236}">
                <a16:creationId xmlns:a16="http://schemas.microsoft.com/office/drawing/2014/main" id="{3F48BB5A-1720-D647-E881-FE0AA0EEEA49}"/>
              </a:ext>
            </a:extLst>
          </p:cNvPr>
          <p:cNvSpPr/>
          <p:nvPr/>
        </p:nvSpPr>
        <p:spPr>
          <a:xfrm>
            <a:off x="14524839" y="6173983"/>
            <a:ext cx="1010629" cy="1010629"/>
          </a:xfrm>
          <a:custGeom>
            <a:avLst/>
            <a:gdLst/>
            <a:ahLst/>
            <a:cxnLst/>
            <a:rect l="l" t="t" r="r" b="b"/>
            <a:pathLst>
              <a:path w="1010629" h="1010629">
                <a:moveTo>
                  <a:pt x="0" y="0"/>
                </a:moveTo>
                <a:lnTo>
                  <a:pt x="1010629" y="0"/>
                </a:lnTo>
                <a:lnTo>
                  <a:pt x="1010629" y="1010629"/>
                </a:lnTo>
                <a:lnTo>
                  <a:pt x="0" y="1010629"/>
                </a:lnTo>
                <a:lnTo>
                  <a:pt x="0" y="0"/>
                </a:lnTo>
                <a:close/>
              </a:path>
            </a:pathLst>
          </a:custGeom>
          <a:blipFill>
            <a:blip r:embed="rId15"/>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8" name="Freeform 28">
            <a:extLst>
              <a:ext uri="{FF2B5EF4-FFF2-40B4-BE49-F238E27FC236}">
                <a16:creationId xmlns:a16="http://schemas.microsoft.com/office/drawing/2014/main" id="{78E74B78-0671-2AC5-EC14-BB2D3D02EF39}"/>
              </a:ext>
            </a:extLst>
          </p:cNvPr>
          <p:cNvSpPr/>
          <p:nvPr/>
        </p:nvSpPr>
        <p:spPr>
          <a:xfrm>
            <a:off x="16475136" y="6224905"/>
            <a:ext cx="1010629" cy="1010629"/>
          </a:xfrm>
          <a:custGeom>
            <a:avLst/>
            <a:gdLst/>
            <a:ahLst/>
            <a:cxnLst/>
            <a:rect l="l" t="t" r="r" b="b"/>
            <a:pathLst>
              <a:path w="1010629" h="1010629">
                <a:moveTo>
                  <a:pt x="0" y="0"/>
                </a:moveTo>
                <a:lnTo>
                  <a:pt x="1010629" y="0"/>
                </a:lnTo>
                <a:lnTo>
                  <a:pt x="1010629" y="1010629"/>
                </a:lnTo>
                <a:lnTo>
                  <a:pt x="0" y="1010629"/>
                </a:lnTo>
                <a:lnTo>
                  <a:pt x="0" y="0"/>
                </a:lnTo>
                <a:close/>
              </a:path>
            </a:pathLst>
          </a:custGeom>
          <a:blipFill>
            <a:blip r:embed="rId16"/>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9" name="Freeform 29">
            <a:extLst>
              <a:ext uri="{FF2B5EF4-FFF2-40B4-BE49-F238E27FC236}">
                <a16:creationId xmlns:a16="http://schemas.microsoft.com/office/drawing/2014/main" id="{EBA9DFB7-91AA-98B0-A119-8A0177FC0CCE}"/>
              </a:ext>
            </a:extLst>
          </p:cNvPr>
          <p:cNvSpPr/>
          <p:nvPr/>
        </p:nvSpPr>
        <p:spPr>
          <a:xfrm>
            <a:off x="16361359" y="4555855"/>
            <a:ext cx="1003777" cy="1003777"/>
          </a:xfrm>
          <a:custGeom>
            <a:avLst/>
            <a:gdLst/>
            <a:ahLst/>
            <a:cxnLst/>
            <a:rect l="l" t="t" r="r" b="b"/>
            <a:pathLst>
              <a:path w="1003777" h="1003777">
                <a:moveTo>
                  <a:pt x="0" y="0"/>
                </a:moveTo>
                <a:lnTo>
                  <a:pt x="1003777" y="0"/>
                </a:lnTo>
                <a:lnTo>
                  <a:pt x="1003777" y="1003777"/>
                </a:lnTo>
                <a:lnTo>
                  <a:pt x="0" y="1003777"/>
                </a:lnTo>
                <a:lnTo>
                  <a:pt x="0" y="0"/>
                </a:lnTo>
                <a:close/>
              </a:path>
            </a:pathLst>
          </a:custGeom>
          <a:blipFill>
            <a:blip r:embed="rId17"/>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30" name="Freeform 30">
            <a:extLst>
              <a:ext uri="{FF2B5EF4-FFF2-40B4-BE49-F238E27FC236}">
                <a16:creationId xmlns:a16="http://schemas.microsoft.com/office/drawing/2014/main" id="{435ADC35-7CDB-F34D-1AEF-CEFBA94AED73}"/>
              </a:ext>
            </a:extLst>
          </p:cNvPr>
          <p:cNvSpPr/>
          <p:nvPr/>
        </p:nvSpPr>
        <p:spPr>
          <a:xfrm>
            <a:off x="16388549" y="1306350"/>
            <a:ext cx="950214" cy="973332"/>
          </a:xfrm>
          <a:custGeom>
            <a:avLst/>
            <a:gdLst/>
            <a:ahLst/>
            <a:cxnLst/>
            <a:rect l="l" t="t" r="r" b="b"/>
            <a:pathLst>
              <a:path w="950214" h="973332">
                <a:moveTo>
                  <a:pt x="0" y="0"/>
                </a:moveTo>
                <a:lnTo>
                  <a:pt x="950214" y="0"/>
                </a:lnTo>
                <a:lnTo>
                  <a:pt x="950214" y="973332"/>
                </a:lnTo>
                <a:lnTo>
                  <a:pt x="0" y="973332"/>
                </a:lnTo>
                <a:lnTo>
                  <a:pt x="0" y="0"/>
                </a:lnTo>
                <a:close/>
              </a:path>
            </a:pathLst>
          </a:custGeom>
          <a:blipFill>
            <a:blip r:embed="rId18"/>
            <a:stretch>
              <a:fillRect l="-1216" r="-1216"/>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31" name="AutoShape 31">
            <a:extLst>
              <a:ext uri="{FF2B5EF4-FFF2-40B4-BE49-F238E27FC236}">
                <a16:creationId xmlns:a16="http://schemas.microsoft.com/office/drawing/2014/main" id="{6856F461-21AF-392A-2399-C3D2B87DA7D9}"/>
              </a:ext>
            </a:extLst>
          </p:cNvPr>
          <p:cNvSpPr/>
          <p:nvPr/>
        </p:nvSpPr>
        <p:spPr>
          <a:xfrm>
            <a:off x="-198583" y="858376"/>
            <a:ext cx="18692929" cy="0"/>
          </a:xfrm>
          <a:prstGeom prst="line">
            <a:avLst/>
          </a:prstGeom>
          <a:ln w="38100" cap="flat">
            <a:solidFill>
              <a:srgbClr val="000000"/>
            </a:solidFill>
            <a:prstDash val="solid"/>
            <a:headEnd type="none" w="sm" len="sm"/>
            <a:tailEnd type="none" w="sm" len="sm"/>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32" name="Freeform 32">
            <a:extLst>
              <a:ext uri="{FF2B5EF4-FFF2-40B4-BE49-F238E27FC236}">
                <a16:creationId xmlns:a16="http://schemas.microsoft.com/office/drawing/2014/main" id="{EA8DC08A-6A09-1104-8A68-00616D64C335}"/>
              </a:ext>
            </a:extLst>
          </p:cNvPr>
          <p:cNvSpPr/>
          <p:nvPr/>
        </p:nvSpPr>
        <p:spPr>
          <a:xfrm>
            <a:off x="4653087" y="2869128"/>
            <a:ext cx="1134277" cy="1134277"/>
          </a:xfrm>
          <a:custGeom>
            <a:avLst/>
            <a:gdLst/>
            <a:ahLst/>
            <a:cxnLst/>
            <a:rect l="l" t="t" r="r" b="b"/>
            <a:pathLst>
              <a:path w="1134277" h="1134277">
                <a:moveTo>
                  <a:pt x="0" y="0"/>
                </a:moveTo>
                <a:lnTo>
                  <a:pt x="1134277" y="0"/>
                </a:lnTo>
                <a:lnTo>
                  <a:pt x="1134277" y="1134277"/>
                </a:lnTo>
                <a:lnTo>
                  <a:pt x="0" y="1134277"/>
                </a:lnTo>
                <a:lnTo>
                  <a:pt x="0" y="0"/>
                </a:lnTo>
                <a:close/>
              </a:path>
            </a:pathLst>
          </a:custGeom>
          <a:blipFill>
            <a:blip r:embed="rId19"/>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33" name="TextBox 33">
            <a:extLst>
              <a:ext uri="{FF2B5EF4-FFF2-40B4-BE49-F238E27FC236}">
                <a16:creationId xmlns:a16="http://schemas.microsoft.com/office/drawing/2014/main" id="{C4591513-E4A3-22ED-D6DD-5E33E6CD33A2}"/>
              </a:ext>
            </a:extLst>
          </p:cNvPr>
          <p:cNvSpPr txBox="1"/>
          <p:nvPr/>
        </p:nvSpPr>
        <p:spPr>
          <a:xfrm>
            <a:off x="2681013" y="2327815"/>
            <a:ext cx="1358003"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jiráff </a:t>
            </a:r>
          </a:p>
        </p:txBody>
      </p:sp>
      <p:sp>
        <p:nvSpPr>
          <p:cNvPr id="34" name="TextBox 34">
            <a:extLst>
              <a:ext uri="{FF2B5EF4-FFF2-40B4-BE49-F238E27FC236}">
                <a16:creationId xmlns:a16="http://schemas.microsoft.com/office/drawing/2014/main" id="{2FF7F2D0-C55A-8E16-50D5-C30491DF04CF}"/>
              </a:ext>
            </a:extLst>
          </p:cNvPr>
          <p:cNvSpPr txBox="1"/>
          <p:nvPr/>
        </p:nvSpPr>
        <p:spPr>
          <a:xfrm>
            <a:off x="4548279" y="2279682"/>
            <a:ext cx="1263220"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mochyn </a:t>
            </a:r>
          </a:p>
        </p:txBody>
      </p:sp>
      <p:sp>
        <p:nvSpPr>
          <p:cNvPr id="35" name="TextBox 35">
            <a:extLst>
              <a:ext uri="{FF2B5EF4-FFF2-40B4-BE49-F238E27FC236}">
                <a16:creationId xmlns:a16="http://schemas.microsoft.com/office/drawing/2014/main" id="{34EE8846-25E7-EC91-6299-6784EFB58BF0}"/>
              </a:ext>
            </a:extLst>
          </p:cNvPr>
          <p:cNvSpPr txBox="1"/>
          <p:nvPr/>
        </p:nvSpPr>
        <p:spPr>
          <a:xfrm>
            <a:off x="2682833" y="3889990"/>
            <a:ext cx="1322913" cy="511679"/>
          </a:xfrm>
          <a:prstGeom prst="rect">
            <a:avLst/>
          </a:prstGeom>
        </p:spPr>
        <p:txBody>
          <a:bodyPr wrap="square" lIns="0" tIns="0" rIns="0" bIns="0" rtlCol="0" anchor="t">
            <a:spAutoFit/>
          </a:bodyPr>
          <a:lstStyle/>
          <a:p>
            <a:pPr algn="ctr">
              <a:lnSpc>
                <a:spcPts val="4207"/>
              </a:lnSpc>
              <a:spcBef>
                <a:spcPct val="0"/>
              </a:spcBef>
            </a:pPr>
            <a:r>
              <a:rPr lang="cy-GB" sz="28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cheetah</a:t>
            </a:r>
            <a:endPar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endParaRPr>
          </a:p>
        </p:txBody>
      </p:sp>
      <p:sp>
        <p:nvSpPr>
          <p:cNvPr id="36" name="TextBox 36">
            <a:extLst>
              <a:ext uri="{FF2B5EF4-FFF2-40B4-BE49-F238E27FC236}">
                <a16:creationId xmlns:a16="http://schemas.microsoft.com/office/drawing/2014/main" id="{55D3D2F2-0047-B545-4B3A-105978BBE30A}"/>
              </a:ext>
            </a:extLst>
          </p:cNvPr>
          <p:cNvSpPr txBox="1"/>
          <p:nvPr/>
        </p:nvSpPr>
        <p:spPr>
          <a:xfrm>
            <a:off x="4488986" y="3930129"/>
            <a:ext cx="1483076"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pengwin</a:t>
            </a:r>
          </a:p>
        </p:txBody>
      </p:sp>
      <p:sp>
        <p:nvSpPr>
          <p:cNvPr id="37" name="TextBox 37">
            <a:extLst>
              <a:ext uri="{FF2B5EF4-FFF2-40B4-BE49-F238E27FC236}">
                <a16:creationId xmlns:a16="http://schemas.microsoft.com/office/drawing/2014/main" id="{99C68E65-7F9D-251F-BF40-FA202BFDAFD4}"/>
              </a:ext>
            </a:extLst>
          </p:cNvPr>
          <p:cNvSpPr txBox="1"/>
          <p:nvPr/>
        </p:nvSpPr>
        <p:spPr>
          <a:xfrm>
            <a:off x="3093385" y="5536631"/>
            <a:ext cx="675669" cy="511168"/>
          </a:xfrm>
          <a:prstGeom prst="rect">
            <a:avLst/>
          </a:prstGeom>
        </p:spPr>
        <p:txBody>
          <a:bodyPr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llew </a:t>
            </a:r>
          </a:p>
        </p:txBody>
      </p:sp>
      <p:sp>
        <p:nvSpPr>
          <p:cNvPr id="38" name="TextBox 38">
            <a:extLst>
              <a:ext uri="{FF2B5EF4-FFF2-40B4-BE49-F238E27FC236}">
                <a16:creationId xmlns:a16="http://schemas.microsoft.com/office/drawing/2014/main" id="{1D8CF0C9-8F51-2A84-4173-1C4C1F072235}"/>
              </a:ext>
            </a:extLst>
          </p:cNvPr>
          <p:cNvSpPr txBox="1"/>
          <p:nvPr/>
        </p:nvSpPr>
        <p:spPr>
          <a:xfrm>
            <a:off x="4575185" y="5596140"/>
            <a:ext cx="1227813"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eliffant</a:t>
            </a:r>
          </a:p>
        </p:txBody>
      </p:sp>
      <p:sp>
        <p:nvSpPr>
          <p:cNvPr id="39" name="TextBox 39">
            <a:extLst>
              <a:ext uri="{FF2B5EF4-FFF2-40B4-BE49-F238E27FC236}">
                <a16:creationId xmlns:a16="http://schemas.microsoft.com/office/drawing/2014/main" id="{5F763246-9184-4884-77AE-E491C7164E46}"/>
              </a:ext>
            </a:extLst>
          </p:cNvPr>
          <p:cNvSpPr txBox="1"/>
          <p:nvPr/>
        </p:nvSpPr>
        <p:spPr>
          <a:xfrm>
            <a:off x="2921088" y="7144664"/>
            <a:ext cx="873179"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sebra</a:t>
            </a:r>
          </a:p>
        </p:txBody>
      </p:sp>
      <p:sp>
        <p:nvSpPr>
          <p:cNvPr id="40" name="TextBox 40">
            <a:extLst>
              <a:ext uri="{FF2B5EF4-FFF2-40B4-BE49-F238E27FC236}">
                <a16:creationId xmlns:a16="http://schemas.microsoft.com/office/drawing/2014/main" id="{B824714F-406A-C378-4027-D84BF9B35748}"/>
              </a:ext>
            </a:extLst>
          </p:cNvPr>
          <p:cNvSpPr txBox="1"/>
          <p:nvPr/>
        </p:nvSpPr>
        <p:spPr>
          <a:xfrm>
            <a:off x="4740672" y="7211497"/>
            <a:ext cx="1150096"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crwban</a:t>
            </a:r>
          </a:p>
        </p:txBody>
      </p:sp>
      <p:sp>
        <p:nvSpPr>
          <p:cNvPr id="41" name="TextBox 41">
            <a:extLst>
              <a:ext uri="{FF2B5EF4-FFF2-40B4-BE49-F238E27FC236}">
                <a16:creationId xmlns:a16="http://schemas.microsoft.com/office/drawing/2014/main" id="{DEE3E20F-4E94-23C8-DAE7-0BD0E7C2C1CA}"/>
              </a:ext>
            </a:extLst>
          </p:cNvPr>
          <p:cNvSpPr txBox="1"/>
          <p:nvPr/>
        </p:nvSpPr>
        <p:spPr>
          <a:xfrm>
            <a:off x="14673066" y="2327815"/>
            <a:ext cx="763465" cy="1050288"/>
          </a:xfrm>
          <a:prstGeom prst="rect">
            <a:avLst/>
          </a:prstGeom>
        </p:spPr>
        <p:txBody>
          <a:bodyPr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jiráff </a:t>
            </a:r>
          </a:p>
        </p:txBody>
      </p:sp>
      <p:sp>
        <p:nvSpPr>
          <p:cNvPr id="42" name="TextBox 42">
            <a:extLst>
              <a:ext uri="{FF2B5EF4-FFF2-40B4-BE49-F238E27FC236}">
                <a16:creationId xmlns:a16="http://schemas.microsoft.com/office/drawing/2014/main" id="{3612F09A-071C-95AE-8B98-46E22C1654F7}"/>
              </a:ext>
            </a:extLst>
          </p:cNvPr>
          <p:cNvSpPr txBox="1"/>
          <p:nvPr/>
        </p:nvSpPr>
        <p:spPr>
          <a:xfrm>
            <a:off x="16061861" y="2318302"/>
            <a:ext cx="1423903"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mochyn </a:t>
            </a:r>
          </a:p>
        </p:txBody>
      </p:sp>
      <p:sp>
        <p:nvSpPr>
          <p:cNvPr id="43" name="TextBox 43">
            <a:extLst>
              <a:ext uri="{FF2B5EF4-FFF2-40B4-BE49-F238E27FC236}">
                <a16:creationId xmlns:a16="http://schemas.microsoft.com/office/drawing/2014/main" id="{2A45B9A1-4DF7-1F35-2C79-3A69D3A7831E}"/>
              </a:ext>
            </a:extLst>
          </p:cNvPr>
          <p:cNvSpPr txBox="1"/>
          <p:nvPr/>
        </p:nvSpPr>
        <p:spPr>
          <a:xfrm>
            <a:off x="14254071" y="3910059"/>
            <a:ext cx="1537022" cy="511679"/>
          </a:xfrm>
          <a:prstGeom prst="rect">
            <a:avLst/>
          </a:prstGeom>
        </p:spPr>
        <p:txBody>
          <a:bodyPr wrap="square" lIns="0" tIns="0" rIns="0" bIns="0" rtlCol="0" anchor="t">
            <a:spAutoFit/>
          </a:bodyPr>
          <a:lstStyle/>
          <a:p>
            <a:pPr algn="ctr">
              <a:lnSpc>
                <a:spcPts val="4207"/>
              </a:lnSpc>
              <a:spcBef>
                <a:spcPct val="0"/>
              </a:spcBef>
            </a:pPr>
            <a:r>
              <a:rPr lang="cy-GB" sz="28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cheetah</a:t>
            </a:r>
            <a:endPar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endParaRPr>
          </a:p>
        </p:txBody>
      </p:sp>
      <p:sp>
        <p:nvSpPr>
          <p:cNvPr id="44" name="TextBox 44">
            <a:extLst>
              <a:ext uri="{FF2B5EF4-FFF2-40B4-BE49-F238E27FC236}">
                <a16:creationId xmlns:a16="http://schemas.microsoft.com/office/drawing/2014/main" id="{536510E5-B504-4F70-DDD4-F8F4138D30F2}"/>
              </a:ext>
            </a:extLst>
          </p:cNvPr>
          <p:cNvSpPr txBox="1"/>
          <p:nvPr/>
        </p:nvSpPr>
        <p:spPr>
          <a:xfrm>
            <a:off x="16061862" y="3910059"/>
            <a:ext cx="1400980"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pengwin</a:t>
            </a:r>
          </a:p>
        </p:txBody>
      </p:sp>
      <p:sp>
        <p:nvSpPr>
          <p:cNvPr id="45" name="TextBox 45">
            <a:extLst>
              <a:ext uri="{FF2B5EF4-FFF2-40B4-BE49-F238E27FC236}">
                <a16:creationId xmlns:a16="http://schemas.microsoft.com/office/drawing/2014/main" id="{1AA79983-F63D-1CDE-23E1-53DB04077A4C}"/>
              </a:ext>
            </a:extLst>
          </p:cNvPr>
          <p:cNvSpPr txBox="1"/>
          <p:nvPr/>
        </p:nvSpPr>
        <p:spPr>
          <a:xfrm>
            <a:off x="14735988" y="5536631"/>
            <a:ext cx="675669" cy="511168"/>
          </a:xfrm>
          <a:prstGeom prst="rect">
            <a:avLst/>
          </a:prstGeom>
        </p:spPr>
        <p:txBody>
          <a:bodyPr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llew </a:t>
            </a:r>
          </a:p>
        </p:txBody>
      </p:sp>
      <p:sp>
        <p:nvSpPr>
          <p:cNvPr id="46" name="TextBox 46">
            <a:extLst>
              <a:ext uri="{FF2B5EF4-FFF2-40B4-BE49-F238E27FC236}">
                <a16:creationId xmlns:a16="http://schemas.microsoft.com/office/drawing/2014/main" id="{A5398FF5-4B1E-F186-FF66-15C5FEF1E64A}"/>
              </a:ext>
            </a:extLst>
          </p:cNvPr>
          <p:cNvSpPr txBox="1"/>
          <p:nvPr/>
        </p:nvSpPr>
        <p:spPr>
          <a:xfrm>
            <a:off x="16262816" y="5596140"/>
            <a:ext cx="1182786"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eliffant</a:t>
            </a:r>
          </a:p>
        </p:txBody>
      </p:sp>
      <p:sp>
        <p:nvSpPr>
          <p:cNvPr id="47" name="TextBox 47">
            <a:extLst>
              <a:ext uri="{FF2B5EF4-FFF2-40B4-BE49-F238E27FC236}">
                <a16:creationId xmlns:a16="http://schemas.microsoft.com/office/drawing/2014/main" id="{F19DD126-F9AB-90C8-6404-34CEA3BEB101}"/>
              </a:ext>
            </a:extLst>
          </p:cNvPr>
          <p:cNvSpPr txBox="1"/>
          <p:nvPr/>
        </p:nvSpPr>
        <p:spPr>
          <a:xfrm>
            <a:off x="14512531" y="7144663"/>
            <a:ext cx="924340"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sebra</a:t>
            </a:r>
          </a:p>
        </p:txBody>
      </p:sp>
      <p:sp>
        <p:nvSpPr>
          <p:cNvPr id="48" name="TextBox 48">
            <a:extLst>
              <a:ext uri="{FF2B5EF4-FFF2-40B4-BE49-F238E27FC236}">
                <a16:creationId xmlns:a16="http://schemas.microsoft.com/office/drawing/2014/main" id="{F8E56B59-D2F6-6FE5-1BE5-EEE7A6F9E8EA}"/>
              </a:ext>
            </a:extLst>
          </p:cNvPr>
          <p:cNvSpPr txBox="1"/>
          <p:nvPr/>
        </p:nvSpPr>
        <p:spPr>
          <a:xfrm>
            <a:off x="16292531" y="7197433"/>
            <a:ext cx="1161572"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crwban</a:t>
            </a:r>
          </a:p>
        </p:txBody>
      </p:sp>
      <p:sp>
        <p:nvSpPr>
          <p:cNvPr id="49" name="TextBox 49">
            <a:extLst>
              <a:ext uri="{FF2B5EF4-FFF2-40B4-BE49-F238E27FC236}">
                <a16:creationId xmlns:a16="http://schemas.microsoft.com/office/drawing/2014/main" id="{B61CF659-0A70-8327-494B-DF9DACB9DD6F}"/>
              </a:ext>
            </a:extLst>
          </p:cNvPr>
          <p:cNvSpPr txBox="1"/>
          <p:nvPr/>
        </p:nvSpPr>
        <p:spPr>
          <a:xfrm>
            <a:off x="97265" y="4685232"/>
            <a:ext cx="1874587" cy="986809"/>
          </a:xfrm>
          <a:prstGeom prst="rect">
            <a:avLst/>
          </a:prstGeom>
        </p:spPr>
        <p:txBody>
          <a:bodyPr wrap="square" lIns="0" tIns="0" rIns="0" bIns="0" rtlCol="0" anchor="t">
            <a:spAutoFit/>
          </a:bodyPr>
          <a:lstStyle/>
          <a:p>
            <a:pPr algn="ctr">
              <a:lnSpc>
                <a:spcPts val="8104"/>
              </a:lnSpc>
              <a:spcBef>
                <a:spcPct val="0"/>
              </a:spcBef>
            </a:pPr>
            <a:r>
              <a:rPr lang="cy-GB" sz="4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Mae’r</a:t>
            </a:r>
            <a:r>
              <a:rPr lang="cy-GB" sz="5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p>
        </p:txBody>
      </p:sp>
      <p:sp>
        <p:nvSpPr>
          <p:cNvPr id="50" name="TextBox 50">
            <a:extLst>
              <a:ext uri="{FF2B5EF4-FFF2-40B4-BE49-F238E27FC236}">
                <a16:creationId xmlns:a16="http://schemas.microsoft.com/office/drawing/2014/main" id="{4D873C92-D2A6-DF77-BC09-A096A4BA189B}"/>
              </a:ext>
            </a:extLst>
          </p:cNvPr>
          <p:cNvSpPr txBox="1"/>
          <p:nvPr/>
        </p:nvSpPr>
        <p:spPr>
          <a:xfrm>
            <a:off x="6016831" y="1538732"/>
            <a:ext cx="3042530" cy="1034899"/>
          </a:xfrm>
          <a:prstGeom prst="rect">
            <a:avLst/>
          </a:prstGeom>
        </p:spPr>
        <p:txBody>
          <a:bodyPr wrap="square" lIns="0" tIns="0" rIns="0" bIns="0" rtlCol="0" anchor="t">
            <a:spAutoFit/>
          </a:bodyPr>
          <a:lstStyle/>
          <a:p>
            <a:pPr algn="ctr">
              <a:lnSpc>
                <a:spcPts val="8578"/>
              </a:lnSpc>
              <a:spcBef>
                <a:spcPct val="0"/>
              </a:spcBef>
            </a:pPr>
            <a:r>
              <a:rPr lang="cy-GB" sz="4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yn </a:t>
            </a:r>
            <a:r>
              <a:rPr lang="cy-GB" sz="4800" noProof="0" dirty="0">
                <a:solidFill>
                  <a:srgbClr val="E62323"/>
                </a:solidFill>
                <a:latin typeface="Dreaming Outloud Pro" panose="03050502040302030504" pitchFamily="66" charset="0"/>
                <a:ea typeface="Berthold Block"/>
                <a:cs typeface="Dreaming Outloud Pro" panose="03050502040302030504" pitchFamily="66" charset="0"/>
                <a:sym typeface="Berthold Block"/>
              </a:rPr>
              <a:t>f</a:t>
            </a:r>
            <a:r>
              <a:rPr lang="cy-GB" sz="4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wy</a:t>
            </a:r>
          </a:p>
        </p:txBody>
      </p:sp>
      <p:sp>
        <p:nvSpPr>
          <p:cNvPr id="51" name="TextBox 51">
            <a:extLst>
              <a:ext uri="{FF2B5EF4-FFF2-40B4-BE49-F238E27FC236}">
                <a16:creationId xmlns:a16="http://schemas.microsoft.com/office/drawing/2014/main" id="{86A80F1C-B1D3-8289-12A6-4516C9CF8767}"/>
              </a:ext>
            </a:extLst>
          </p:cNvPr>
          <p:cNvSpPr txBox="1"/>
          <p:nvPr/>
        </p:nvSpPr>
        <p:spPr>
          <a:xfrm>
            <a:off x="6045483" y="2494655"/>
            <a:ext cx="5046592" cy="1011815"/>
          </a:xfrm>
          <a:prstGeom prst="rect">
            <a:avLst/>
          </a:prstGeom>
        </p:spPr>
        <p:txBody>
          <a:bodyPr wrap="square" lIns="0" tIns="0" rIns="0" bIns="0" rtlCol="0" anchor="t">
            <a:spAutoFit/>
          </a:bodyPr>
          <a:lstStyle/>
          <a:p>
            <a:pPr algn="ctr">
              <a:lnSpc>
                <a:spcPts val="8578"/>
              </a:lnSpc>
              <a:spcBef>
                <a:spcPct val="0"/>
              </a:spcBef>
            </a:pPr>
            <a:r>
              <a:rPr lang="cy-GB" sz="4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yn </a:t>
            </a:r>
            <a:r>
              <a:rPr lang="cy-GB" sz="4800" noProof="0" dirty="0">
                <a:solidFill>
                  <a:srgbClr val="E62323"/>
                </a:solidFill>
                <a:latin typeface="Dreaming Outloud Pro" panose="03050502040302030504" pitchFamily="66" charset="0"/>
                <a:ea typeface="Berthold Block"/>
                <a:cs typeface="Dreaming Outloud Pro" panose="03050502040302030504" pitchFamily="66" charset="0"/>
                <a:sym typeface="Berthold Block"/>
              </a:rPr>
              <a:t>f</a:t>
            </a:r>
            <a:r>
              <a:rPr lang="cy-GB" sz="4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wy swnllyd</a:t>
            </a:r>
          </a:p>
        </p:txBody>
      </p:sp>
      <p:sp>
        <p:nvSpPr>
          <p:cNvPr id="52" name="TextBox 52">
            <a:extLst>
              <a:ext uri="{FF2B5EF4-FFF2-40B4-BE49-F238E27FC236}">
                <a16:creationId xmlns:a16="http://schemas.microsoft.com/office/drawing/2014/main" id="{AE978E56-6ABC-B9E6-443F-83015D4C0F42}"/>
              </a:ext>
            </a:extLst>
          </p:cNvPr>
          <p:cNvSpPr txBox="1"/>
          <p:nvPr/>
        </p:nvSpPr>
        <p:spPr>
          <a:xfrm>
            <a:off x="12078378" y="3769144"/>
            <a:ext cx="1421077" cy="1034899"/>
          </a:xfrm>
          <a:prstGeom prst="rect">
            <a:avLst/>
          </a:prstGeom>
        </p:spPr>
        <p:txBody>
          <a:bodyPr wrap="square" lIns="0" tIns="0" rIns="0" bIns="0" rtlCol="0" anchor="t">
            <a:spAutoFit/>
          </a:bodyPr>
          <a:lstStyle/>
          <a:p>
            <a:pPr algn="ctr">
              <a:lnSpc>
                <a:spcPts val="8578"/>
              </a:lnSpc>
              <a:spcBef>
                <a:spcPct val="0"/>
              </a:spcBef>
            </a:pPr>
            <a:r>
              <a:rPr lang="cy-GB" sz="4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na’r</a:t>
            </a:r>
            <a:endParaRPr lang="cy-GB" sz="6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endParaRPr>
          </a:p>
        </p:txBody>
      </p:sp>
      <p:sp>
        <p:nvSpPr>
          <p:cNvPr id="53" name="TextBox 53">
            <a:extLst>
              <a:ext uri="{FF2B5EF4-FFF2-40B4-BE49-F238E27FC236}">
                <a16:creationId xmlns:a16="http://schemas.microsoft.com/office/drawing/2014/main" id="{57FFE8BB-2C91-A91D-B003-C70F81FA37FE}"/>
              </a:ext>
            </a:extLst>
          </p:cNvPr>
          <p:cNvSpPr txBox="1"/>
          <p:nvPr/>
        </p:nvSpPr>
        <p:spPr>
          <a:xfrm>
            <a:off x="230022" y="7921837"/>
            <a:ext cx="1797274" cy="986809"/>
          </a:xfrm>
          <a:prstGeom prst="rect">
            <a:avLst/>
          </a:prstGeom>
        </p:spPr>
        <p:txBody>
          <a:bodyPr wrap="square" lIns="0" tIns="0" rIns="0" bIns="0" rtlCol="0" anchor="t">
            <a:spAutoFit/>
          </a:bodyPr>
          <a:lstStyle/>
          <a:p>
            <a:pPr algn="ctr">
              <a:lnSpc>
                <a:spcPts val="8104"/>
              </a:lnSpc>
              <a:spcBef>
                <a:spcPct val="0"/>
              </a:spcBef>
            </a:pPr>
            <a:r>
              <a:rPr lang="cy-GB" sz="5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Mae’r </a:t>
            </a:r>
          </a:p>
        </p:txBody>
      </p:sp>
      <p:sp>
        <p:nvSpPr>
          <p:cNvPr id="54" name="TextBox 54">
            <a:extLst>
              <a:ext uri="{FF2B5EF4-FFF2-40B4-BE49-F238E27FC236}">
                <a16:creationId xmlns:a16="http://schemas.microsoft.com/office/drawing/2014/main" id="{22B8C569-353C-5661-25F8-979AB5A73226}"/>
              </a:ext>
            </a:extLst>
          </p:cNvPr>
          <p:cNvSpPr txBox="1"/>
          <p:nvPr/>
        </p:nvSpPr>
        <p:spPr>
          <a:xfrm>
            <a:off x="3581884" y="7961460"/>
            <a:ext cx="1347341" cy="986809"/>
          </a:xfrm>
          <a:prstGeom prst="rect">
            <a:avLst/>
          </a:prstGeom>
        </p:spPr>
        <p:txBody>
          <a:bodyPr wrap="square" lIns="0" tIns="0" rIns="0" bIns="0" rtlCol="0" anchor="t">
            <a:spAutoFit/>
          </a:bodyPr>
          <a:lstStyle/>
          <a:p>
            <a:pPr algn="ctr">
              <a:lnSpc>
                <a:spcPts val="8104"/>
              </a:lnSpc>
              <a:spcBef>
                <a:spcPct val="0"/>
              </a:spcBef>
            </a:pPr>
            <a:r>
              <a:rPr lang="cy-GB" sz="5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llew</a:t>
            </a:r>
          </a:p>
        </p:txBody>
      </p:sp>
      <p:sp>
        <p:nvSpPr>
          <p:cNvPr id="55" name="TextBox 55">
            <a:extLst>
              <a:ext uri="{FF2B5EF4-FFF2-40B4-BE49-F238E27FC236}">
                <a16:creationId xmlns:a16="http://schemas.microsoft.com/office/drawing/2014/main" id="{BB429636-D7E4-2697-9445-9334A1FE157A}"/>
              </a:ext>
            </a:extLst>
          </p:cNvPr>
          <p:cNvSpPr txBox="1"/>
          <p:nvPr/>
        </p:nvSpPr>
        <p:spPr>
          <a:xfrm>
            <a:off x="6960816" y="7945444"/>
            <a:ext cx="2470744" cy="1102866"/>
          </a:xfrm>
          <a:prstGeom prst="rect">
            <a:avLst/>
          </a:prstGeom>
        </p:spPr>
        <p:txBody>
          <a:bodyPr wrap="square" lIns="0" tIns="0" rIns="0" bIns="0" rtlCol="0" anchor="t">
            <a:spAutoFit/>
          </a:bodyPr>
          <a:lstStyle/>
          <a:p>
            <a:pPr algn="ctr">
              <a:lnSpc>
                <a:spcPts val="8578"/>
              </a:lnSpc>
              <a:spcBef>
                <a:spcPct val="0"/>
              </a:spcBef>
            </a:pPr>
            <a:r>
              <a:rPr lang="cy-GB" sz="6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yn </a:t>
            </a:r>
            <a:r>
              <a:rPr lang="cy-GB" sz="6000" noProof="0" dirty="0">
                <a:solidFill>
                  <a:srgbClr val="E62323"/>
                </a:solidFill>
                <a:latin typeface="Dreaming Outloud Pro" panose="03050502040302030504" pitchFamily="66" charset="0"/>
                <a:ea typeface="Berthold Block"/>
                <a:cs typeface="Dreaming Outloud Pro" panose="03050502040302030504" pitchFamily="66" charset="0"/>
                <a:sym typeface="Berthold Block"/>
              </a:rPr>
              <a:t>f</a:t>
            </a:r>
            <a:r>
              <a:rPr lang="cy-GB" sz="6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wy</a:t>
            </a:r>
          </a:p>
        </p:txBody>
      </p:sp>
      <p:sp>
        <p:nvSpPr>
          <p:cNvPr id="56" name="TextBox 56">
            <a:extLst>
              <a:ext uri="{FF2B5EF4-FFF2-40B4-BE49-F238E27FC236}">
                <a16:creationId xmlns:a16="http://schemas.microsoft.com/office/drawing/2014/main" id="{99535FBE-0341-41B2-1F9F-6BC450B157D9}"/>
              </a:ext>
            </a:extLst>
          </p:cNvPr>
          <p:cNvSpPr txBox="1"/>
          <p:nvPr/>
        </p:nvSpPr>
        <p:spPr>
          <a:xfrm>
            <a:off x="12021228" y="7880280"/>
            <a:ext cx="1344613" cy="1034899"/>
          </a:xfrm>
          <a:prstGeom prst="rect">
            <a:avLst/>
          </a:prstGeom>
        </p:spPr>
        <p:txBody>
          <a:bodyPr wrap="square" lIns="0" tIns="0" rIns="0" bIns="0" rtlCol="0" anchor="t">
            <a:spAutoFit/>
          </a:bodyPr>
          <a:lstStyle/>
          <a:p>
            <a:pPr algn="ctr">
              <a:lnSpc>
                <a:spcPts val="8578"/>
              </a:lnSpc>
              <a:spcBef>
                <a:spcPct val="0"/>
              </a:spcBef>
            </a:pPr>
            <a:r>
              <a:rPr lang="cy-GB" sz="5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na’r</a:t>
            </a:r>
            <a:endParaRPr lang="cy-GB" sz="6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endParaRPr>
          </a:p>
        </p:txBody>
      </p:sp>
      <p:sp>
        <p:nvSpPr>
          <p:cNvPr id="57" name="TextBox 57">
            <a:extLst>
              <a:ext uri="{FF2B5EF4-FFF2-40B4-BE49-F238E27FC236}">
                <a16:creationId xmlns:a16="http://schemas.microsoft.com/office/drawing/2014/main" id="{E7B79D87-ED2B-295F-E6A2-B223EB62A31E}"/>
              </a:ext>
            </a:extLst>
          </p:cNvPr>
          <p:cNvSpPr txBox="1"/>
          <p:nvPr/>
        </p:nvSpPr>
        <p:spPr>
          <a:xfrm>
            <a:off x="6263497" y="5130377"/>
            <a:ext cx="2520070" cy="1034899"/>
          </a:xfrm>
          <a:prstGeom prst="rect">
            <a:avLst/>
          </a:prstGeom>
        </p:spPr>
        <p:txBody>
          <a:bodyPr wrap="square" lIns="0" tIns="0" rIns="0" bIns="0" rtlCol="0" anchor="t">
            <a:spAutoFit/>
          </a:bodyPr>
          <a:lstStyle/>
          <a:p>
            <a:pPr algn="ctr">
              <a:lnSpc>
                <a:spcPts val="8578"/>
              </a:lnSpc>
              <a:spcBef>
                <a:spcPct val="0"/>
              </a:spcBef>
            </a:pPr>
            <a:r>
              <a:rPr lang="cy-GB" sz="4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yn llai</a:t>
            </a:r>
          </a:p>
        </p:txBody>
      </p:sp>
      <p:sp>
        <p:nvSpPr>
          <p:cNvPr id="58" name="TextBox 58">
            <a:extLst>
              <a:ext uri="{FF2B5EF4-FFF2-40B4-BE49-F238E27FC236}">
                <a16:creationId xmlns:a16="http://schemas.microsoft.com/office/drawing/2014/main" id="{5373625D-D5A1-A085-7917-23A1CBFA3318}"/>
              </a:ext>
            </a:extLst>
          </p:cNvPr>
          <p:cNvSpPr txBox="1"/>
          <p:nvPr/>
        </p:nvSpPr>
        <p:spPr>
          <a:xfrm>
            <a:off x="6162275" y="3324601"/>
            <a:ext cx="4807112" cy="1034899"/>
          </a:xfrm>
          <a:prstGeom prst="rect">
            <a:avLst/>
          </a:prstGeom>
        </p:spPr>
        <p:txBody>
          <a:bodyPr wrap="square" lIns="0" tIns="0" rIns="0" bIns="0" rtlCol="0" anchor="t">
            <a:spAutoFit/>
          </a:bodyPr>
          <a:lstStyle/>
          <a:p>
            <a:pPr algn="ctr">
              <a:lnSpc>
                <a:spcPts val="8578"/>
              </a:lnSpc>
              <a:spcBef>
                <a:spcPct val="0"/>
              </a:spcBef>
            </a:pPr>
            <a:r>
              <a:rPr lang="cy-GB" sz="4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yn </a:t>
            </a:r>
            <a:r>
              <a:rPr lang="cy-GB" sz="4800" noProof="0" dirty="0">
                <a:solidFill>
                  <a:srgbClr val="E62323"/>
                </a:solidFill>
                <a:latin typeface="Dreaming Outloud Pro" panose="03050502040302030504" pitchFamily="66" charset="0"/>
                <a:ea typeface="Berthold Block"/>
                <a:cs typeface="Dreaming Outloud Pro" panose="03050502040302030504" pitchFamily="66" charset="0"/>
                <a:sym typeface="Berthold Block"/>
              </a:rPr>
              <a:t>f</a:t>
            </a:r>
            <a:r>
              <a:rPr lang="cy-GB" sz="4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wy cyflym</a:t>
            </a:r>
          </a:p>
        </p:txBody>
      </p:sp>
      <p:sp>
        <p:nvSpPr>
          <p:cNvPr id="59" name="TextBox 59">
            <a:extLst>
              <a:ext uri="{FF2B5EF4-FFF2-40B4-BE49-F238E27FC236}">
                <a16:creationId xmlns:a16="http://schemas.microsoft.com/office/drawing/2014/main" id="{84C0DF44-FD14-9C78-BC21-DF4989CEB3B4}"/>
              </a:ext>
            </a:extLst>
          </p:cNvPr>
          <p:cNvSpPr txBox="1"/>
          <p:nvPr/>
        </p:nvSpPr>
        <p:spPr>
          <a:xfrm>
            <a:off x="6019800" y="5854752"/>
            <a:ext cx="4989399" cy="1034899"/>
          </a:xfrm>
          <a:prstGeom prst="rect">
            <a:avLst/>
          </a:prstGeom>
        </p:spPr>
        <p:txBody>
          <a:bodyPr wrap="square" lIns="0" tIns="0" rIns="0" bIns="0" rtlCol="0" anchor="t">
            <a:spAutoFit/>
          </a:bodyPr>
          <a:lstStyle/>
          <a:p>
            <a:pPr algn="ctr">
              <a:lnSpc>
                <a:spcPts val="8578"/>
              </a:lnSpc>
              <a:spcBef>
                <a:spcPct val="0"/>
              </a:spcBef>
            </a:pPr>
            <a:r>
              <a:rPr lang="cy-GB" sz="4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yn llai swnllyd</a:t>
            </a:r>
          </a:p>
        </p:txBody>
      </p:sp>
      <p:sp>
        <p:nvSpPr>
          <p:cNvPr id="60" name="TextBox 60">
            <a:extLst>
              <a:ext uri="{FF2B5EF4-FFF2-40B4-BE49-F238E27FC236}">
                <a16:creationId xmlns:a16="http://schemas.microsoft.com/office/drawing/2014/main" id="{E9A3F15F-9931-1944-FD90-3F35DE0606C7}"/>
              </a:ext>
            </a:extLst>
          </p:cNvPr>
          <p:cNvSpPr txBox="1"/>
          <p:nvPr/>
        </p:nvSpPr>
        <p:spPr>
          <a:xfrm>
            <a:off x="6071140" y="6623201"/>
            <a:ext cx="4749852" cy="1034899"/>
          </a:xfrm>
          <a:prstGeom prst="rect">
            <a:avLst/>
          </a:prstGeom>
        </p:spPr>
        <p:txBody>
          <a:bodyPr wrap="square" lIns="0" tIns="0" rIns="0" bIns="0" rtlCol="0" anchor="t">
            <a:spAutoFit/>
          </a:bodyPr>
          <a:lstStyle/>
          <a:p>
            <a:pPr algn="ctr">
              <a:lnSpc>
                <a:spcPts val="8578"/>
              </a:lnSpc>
              <a:spcBef>
                <a:spcPct val="0"/>
              </a:spcBef>
            </a:pPr>
            <a:r>
              <a:rPr lang="cy-GB" sz="4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yn llai cyflym</a:t>
            </a:r>
          </a:p>
        </p:txBody>
      </p:sp>
      <p:sp>
        <p:nvSpPr>
          <p:cNvPr id="61" name="TextBox 61">
            <a:extLst>
              <a:ext uri="{FF2B5EF4-FFF2-40B4-BE49-F238E27FC236}">
                <a16:creationId xmlns:a16="http://schemas.microsoft.com/office/drawing/2014/main" id="{DAD037D5-1100-4869-E8E4-A50EE6B383B6}"/>
              </a:ext>
            </a:extLst>
          </p:cNvPr>
          <p:cNvSpPr txBox="1"/>
          <p:nvPr/>
        </p:nvSpPr>
        <p:spPr>
          <a:xfrm>
            <a:off x="13991634" y="7893295"/>
            <a:ext cx="3664204" cy="1102866"/>
          </a:xfrm>
          <a:prstGeom prst="rect">
            <a:avLst/>
          </a:prstGeom>
        </p:spPr>
        <p:txBody>
          <a:bodyPr wrap="square" lIns="0" tIns="0" rIns="0" bIns="0" rtlCol="0" anchor="t">
            <a:spAutoFit/>
          </a:bodyPr>
          <a:lstStyle/>
          <a:p>
            <a:pPr algn="ctr">
              <a:lnSpc>
                <a:spcPts val="8578"/>
              </a:lnSpc>
              <a:spcBef>
                <a:spcPct val="0"/>
              </a:spcBef>
            </a:pPr>
            <a:r>
              <a:rPr lang="cy-GB" sz="6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c</a:t>
            </a:r>
            <a:r>
              <a:rPr lang="cy-GB" sz="5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r</a:t>
            </a:r>
            <a:r>
              <a:rPr lang="cy-GB" sz="6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wban</a:t>
            </a:r>
          </a:p>
        </p:txBody>
      </p:sp>
      <p:sp>
        <p:nvSpPr>
          <p:cNvPr id="62" name="TextBox 62">
            <a:extLst>
              <a:ext uri="{FF2B5EF4-FFF2-40B4-BE49-F238E27FC236}">
                <a16:creationId xmlns:a16="http://schemas.microsoft.com/office/drawing/2014/main" id="{796479EA-AD1F-BD44-F4BF-223CD40F8519}"/>
              </a:ext>
            </a:extLst>
          </p:cNvPr>
          <p:cNvSpPr txBox="1"/>
          <p:nvPr/>
        </p:nvSpPr>
        <p:spPr>
          <a:xfrm>
            <a:off x="195892" y="8861532"/>
            <a:ext cx="1831404" cy="986809"/>
          </a:xfrm>
          <a:prstGeom prst="rect">
            <a:avLst/>
          </a:prstGeom>
        </p:spPr>
        <p:txBody>
          <a:bodyPr wrap="square" lIns="0" tIns="0" rIns="0" bIns="0" rtlCol="0" anchor="t">
            <a:spAutoFit/>
          </a:bodyPr>
          <a:lstStyle/>
          <a:p>
            <a:pPr algn="ctr">
              <a:lnSpc>
                <a:spcPts val="8104"/>
              </a:lnSpc>
              <a:spcBef>
                <a:spcPct val="0"/>
              </a:spcBef>
            </a:pPr>
            <a:r>
              <a:rPr lang="cy-GB" sz="5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Mae’r </a:t>
            </a:r>
          </a:p>
        </p:txBody>
      </p:sp>
      <p:sp>
        <p:nvSpPr>
          <p:cNvPr id="63" name="TextBox 63">
            <a:extLst>
              <a:ext uri="{FF2B5EF4-FFF2-40B4-BE49-F238E27FC236}">
                <a16:creationId xmlns:a16="http://schemas.microsoft.com/office/drawing/2014/main" id="{EDD73977-6E27-6FD1-0AFD-BE93E6B6B348}"/>
              </a:ext>
            </a:extLst>
          </p:cNvPr>
          <p:cNvSpPr txBox="1"/>
          <p:nvPr/>
        </p:nvSpPr>
        <p:spPr>
          <a:xfrm>
            <a:off x="3081187" y="8794158"/>
            <a:ext cx="2428962" cy="986809"/>
          </a:xfrm>
          <a:prstGeom prst="rect">
            <a:avLst/>
          </a:prstGeom>
        </p:spPr>
        <p:txBody>
          <a:bodyPr wrap="square" lIns="0" tIns="0" rIns="0" bIns="0" rtlCol="0" anchor="t">
            <a:spAutoFit/>
          </a:bodyPr>
          <a:lstStyle/>
          <a:p>
            <a:pPr algn="ctr">
              <a:lnSpc>
                <a:spcPts val="8104"/>
              </a:lnSpc>
              <a:spcBef>
                <a:spcPct val="0"/>
              </a:spcBef>
            </a:pPr>
            <a:r>
              <a:rPr lang="cy-GB" sz="5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eliffant</a:t>
            </a:r>
          </a:p>
        </p:txBody>
      </p:sp>
      <p:sp>
        <p:nvSpPr>
          <p:cNvPr id="64" name="TextBox 64">
            <a:extLst>
              <a:ext uri="{FF2B5EF4-FFF2-40B4-BE49-F238E27FC236}">
                <a16:creationId xmlns:a16="http://schemas.microsoft.com/office/drawing/2014/main" id="{4FC7FB6E-73DB-1311-A76A-FCDD12CC1C8C}"/>
              </a:ext>
            </a:extLst>
          </p:cNvPr>
          <p:cNvSpPr txBox="1"/>
          <p:nvPr/>
        </p:nvSpPr>
        <p:spPr>
          <a:xfrm>
            <a:off x="6618080" y="8898255"/>
            <a:ext cx="2950115" cy="1102866"/>
          </a:xfrm>
          <a:prstGeom prst="rect">
            <a:avLst/>
          </a:prstGeom>
        </p:spPr>
        <p:txBody>
          <a:bodyPr wrap="square" lIns="0" tIns="0" rIns="0" bIns="0" rtlCol="0" anchor="t">
            <a:spAutoFit/>
          </a:bodyPr>
          <a:lstStyle/>
          <a:p>
            <a:pPr algn="ctr">
              <a:lnSpc>
                <a:spcPts val="8578"/>
              </a:lnSpc>
              <a:spcBef>
                <a:spcPct val="0"/>
              </a:spcBef>
            </a:pPr>
            <a:r>
              <a:rPr lang="cy-GB" sz="6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yn llai</a:t>
            </a:r>
          </a:p>
        </p:txBody>
      </p:sp>
      <p:sp>
        <p:nvSpPr>
          <p:cNvPr id="65" name="TextBox 65">
            <a:extLst>
              <a:ext uri="{FF2B5EF4-FFF2-40B4-BE49-F238E27FC236}">
                <a16:creationId xmlns:a16="http://schemas.microsoft.com/office/drawing/2014/main" id="{DB0DFF49-AEAE-A000-871F-58586EBC41DD}"/>
              </a:ext>
            </a:extLst>
          </p:cNvPr>
          <p:cNvSpPr txBox="1"/>
          <p:nvPr/>
        </p:nvSpPr>
        <p:spPr>
          <a:xfrm>
            <a:off x="11982995" y="8827025"/>
            <a:ext cx="1421077" cy="1034899"/>
          </a:xfrm>
          <a:prstGeom prst="rect">
            <a:avLst/>
          </a:prstGeom>
        </p:spPr>
        <p:txBody>
          <a:bodyPr wrap="square" lIns="0" tIns="0" rIns="0" bIns="0" rtlCol="0" anchor="t">
            <a:spAutoFit/>
          </a:bodyPr>
          <a:lstStyle/>
          <a:p>
            <a:pPr algn="ctr">
              <a:lnSpc>
                <a:spcPts val="8578"/>
              </a:lnSpc>
              <a:spcBef>
                <a:spcPct val="0"/>
              </a:spcBef>
            </a:pPr>
            <a:r>
              <a:rPr lang="cy-GB" sz="5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na’r</a:t>
            </a:r>
            <a:endParaRPr lang="cy-GB" sz="6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endParaRPr>
          </a:p>
        </p:txBody>
      </p:sp>
      <p:sp>
        <p:nvSpPr>
          <p:cNvPr id="66" name="TextBox 66">
            <a:extLst>
              <a:ext uri="{FF2B5EF4-FFF2-40B4-BE49-F238E27FC236}">
                <a16:creationId xmlns:a16="http://schemas.microsoft.com/office/drawing/2014/main" id="{74A94207-758B-FAC6-11AD-8C214EF7E76D}"/>
              </a:ext>
            </a:extLst>
          </p:cNvPr>
          <p:cNvSpPr txBox="1"/>
          <p:nvPr/>
        </p:nvSpPr>
        <p:spPr>
          <a:xfrm>
            <a:off x="14384430" y="8820398"/>
            <a:ext cx="3101334" cy="1034899"/>
          </a:xfrm>
          <a:prstGeom prst="rect">
            <a:avLst/>
          </a:prstGeom>
        </p:spPr>
        <p:txBody>
          <a:bodyPr wrap="square" lIns="0" tIns="0" rIns="0" bIns="0" rtlCol="0" anchor="t">
            <a:spAutoFit/>
          </a:bodyPr>
          <a:lstStyle/>
          <a:p>
            <a:pPr algn="ctr">
              <a:lnSpc>
                <a:spcPts val="8578"/>
              </a:lnSpc>
              <a:spcBef>
                <a:spcPct val="0"/>
              </a:spcBef>
            </a:pPr>
            <a:r>
              <a:rPr lang="cy-GB" sz="54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cheetah</a:t>
            </a:r>
            <a:endParaRPr lang="cy-GB" sz="6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endParaRPr>
          </a:p>
        </p:txBody>
      </p:sp>
      <p:sp>
        <p:nvSpPr>
          <p:cNvPr id="67" name="TextBox 67">
            <a:extLst>
              <a:ext uri="{FF2B5EF4-FFF2-40B4-BE49-F238E27FC236}">
                <a16:creationId xmlns:a16="http://schemas.microsoft.com/office/drawing/2014/main" id="{823D3FA9-B90C-3DE6-7A91-2225E8512E25}"/>
              </a:ext>
            </a:extLst>
          </p:cNvPr>
          <p:cNvSpPr txBox="1"/>
          <p:nvPr/>
        </p:nvSpPr>
        <p:spPr>
          <a:xfrm>
            <a:off x="4443866" y="-76200"/>
            <a:ext cx="11818949" cy="784830"/>
          </a:xfrm>
          <a:prstGeom prst="rect">
            <a:avLst/>
          </a:prstGeom>
        </p:spPr>
        <p:txBody>
          <a:bodyPr wrap="square" lIns="0" tIns="0" rIns="0" bIns="0" rtlCol="0" anchor="t">
            <a:spAutoFit/>
          </a:bodyPr>
          <a:lstStyle/>
          <a:p>
            <a:pPr algn="ctr">
              <a:lnSpc>
                <a:spcPts val="6391"/>
              </a:lnSpc>
              <a:spcBef>
                <a:spcPct val="0"/>
              </a:spcBef>
            </a:pPr>
            <a:r>
              <a:rPr lang="cy-GB" sz="4400"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Cofiwch -</a:t>
            </a:r>
            <a:r>
              <a:rPr lang="cy-GB" sz="4400" u="sng" noProof="0" dirty="0">
                <a:solidFill>
                  <a:srgbClr val="E62323"/>
                </a:solidFill>
                <a:latin typeface="Dreaming Outloud Pro" panose="03050502040302030504" pitchFamily="66" charset="0"/>
                <a:ea typeface="Berthold Block"/>
                <a:cs typeface="Dreaming Outloud Pro" panose="03050502040302030504" pitchFamily="66" charset="0"/>
                <a:sym typeface="Berthold Block"/>
              </a:rPr>
              <a:t>TM </a:t>
            </a:r>
            <a:r>
              <a:rPr lang="cy-GB" sz="4400"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ar ôl ‘yn’     Dim TM gyda </a:t>
            </a:r>
            <a:r>
              <a:rPr lang="cy-GB" sz="4400" u="sng"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ll</a:t>
            </a:r>
            <a:r>
              <a:rPr lang="cy-GB" sz="4400"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 </a:t>
            </a:r>
            <a:r>
              <a:rPr lang="cy-GB" sz="4400" u="sng"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rh</a:t>
            </a:r>
            <a:r>
              <a:rPr lang="cy-GB" sz="4400"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p>
        </p:txBody>
      </p:sp>
      <p:sp>
        <p:nvSpPr>
          <p:cNvPr id="68" name="Freeform 68">
            <a:extLst>
              <a:ext uri="{FF2B5EF4-FFF2-40B4-BE49-F238E27FC236}">
                <a16:creationId xmlns:a16="http://schemas.microsoft.com/office/drawing/2014/main" id="{3BD12A8D-C3AC-3F3D-D602-43C78E2C5486}"/>
              </a:ext>
            </a:extLst>
          </p:cNvPr>
          <p:cNvSpPr/>
          <p:nvPr/>
        </p:nvSpPr>
        <p:spPr>
          <a:xfrm>
            <a:off x="16280879" y="2881501"/>
            <a:ext cx="1134277" cy="1134277"/>
          </a:xfrm>
          <a:custGeom>
            <a:avLst/>
            <a:gdLst/>
            <a:ahLst/>
            <a:cxnLst/>
            <a:rect l="l" t="t" r="r" b="b"/>
            <a:pathLst>
              <a:path w="1134277" h="1134277">
                <a:moveTo>
                  <a:pt x="0" y="0"/>
                </a:moveTo>
                <a:lnTo>
                  <a:pt x="1134277" y="0"/>
                </a:lnTo>
                <a:lnTo>
                  <a:pt x="1134277" y="1134278"/>
                </a:lnTo>
                <a:lnTo>
                  <a:pt x="0" y="1134278"/>
                </a:lnTo>
                <a:lnTo>
                  <a:pt x="0" y="0"/>
                </a:lnTo>
                <a:close/>
              </a:path>
            </a:pathLst>
          </a:custGeom>
          <a:blipFill>
            <a:blip r:embed="rId19"/>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pic>
        <p:nvPicPr>
          <p:cNvPr id="76" name="Picture 75">
            <a:extLst>
              <a:ext uri="{FF2B5EF4-FFF2-40B4-BE49-F238E27FC236}">
                <a16:creationId xmlns:a16="http://schemas.microsoft.com/office/drawing/2014/main" id="{AF044FDF-F3C9-6BC9-BABA-40A66FA40E25}"/>
              </a:ext>
            </a:extLst>
          </p:cNvPr>
          <p:cNvPicPr>
            <a:picLocks noChangeAspect="1"/>
          </p:cNvPicPr>
          <p:nvPr/>
        </p:nvPicPr>
        <p:blipFill>
          <a:blip r:embed="rId20"/>
          <a:stretch>
            <a:fillRect/>
          </a:stretch>
        </p:blipFill>
        <p:spPr>
          <a:xfrm>
            <a:off x="10564951" y="3594915"/>
            <a:ext cx="834152" cy="816683"/>
          </a:xfrm>
          <a:prstGeom prst="rect">
            <a:avLst/>
          </a:prstGeom>
        </p:spPr>
      </p:pic>
      <p:pic>
        <p:nvPicPr>
          <p:cNvPr id="77" name="Picture 76">
            <a:extLst>
              <a:ext uri="{FF2B5EF4-FFF2-40B4-BE49-F238E27FC236}">
                <a16:creationId xmlns:a16="http://schemas.microsoft.com/office/drawing/2014/main" id="{02E7EDA4-2C9F-400A-D451-ED413AFAF72A}"/>
              </a:ext>
            </a:extLst>
          </p:cNvPr>
          <p:cNvPicPr>
            <a:picLocks noChangeAspect="1"/>
          </p:cNvPicPr>
          <p:nvPr/>
        </p:nvPicPr>
        <p:blipFill>
          <a:blip r:embed="rId20"/>
          <a:stretch>
            <a:fillRect/>
          </a:stretch>
        </p:blipFill>
        <p:spPr>
          <a:xfrm>
            <a:off x="10453215" y="6872388"/>
            <a:ext cx="834152" cy="816683"/>
          </a:xfrm>
          <a:prstGeom prst="rect">
            <a:avLst/>
          </a:prstGeom>
        </p:spPr>
      </p:pic>
      <p:grpSp>
        <p:nvGrpSpPr>
          <p:cNvPr id="71" name="Group 70">
            <a:extLst>
              <a:ext uri="{FF2B5EF4-FFF2-40B4-BE49-F238E27FC236}">
                <a16:creationId xmlns:a16="http://schemas.microsoft.com/office/drawing/2014/main" id="{2150DAD0-F86C-5F8C-2945-61DC4B908B93}"/>
              </a:ext>
            </a:extLst>
          </p:cNvPr>
          <p:cNvGrpSpPr/>
          <p:nvPr/>
        </p:nvGrpSpPr>
        <p:grpSpPr>
          <a:xfrm>
            <a:off x="9279490" y="938138"/>
            <a:ext cx="1284233" cy="1622931"/>
            <a:chOff x="9279490" y="938138"/>
            <a:chExt cx="1284233" cy="1622931"/>
          </a:xfrm>
        </p:grpSpPr>
        <p:pic>
          <p:nvPicPr>
            <p:cNvPr id="80" name="Picture 79">
              <a:extLst>
                <a:ext uri="{FF2B5EF4-FFF2-40B4-BE49-F238E27FC236}">
                  <a16:creationId xmlns:a16="http://schemas.microsoft.com/office/drawing/2014/main" id="{02F880E8-BA32-F32A-174E-23DF3B00AB39}"/>
                </a:ext>
              </a:extLst>
            </p:cNvPr>
            <p:cNvPicPr>
              <a:picLocks noChangeAspect="1"/>
            </p:cNvPicPr>
            <p:nvPr/>
          </p:nvPicPr>
          <p:blipFill>
            <a:blip r:embed="rId21"/>
            <a:stretch>
              <a:fillRect/>
            </a:stretch>
          </p:blipFill>
          <p:spPr>
            <a:xfrm>
              <a:off x="9279490" y="1355947"/>
              <a:ext cx="1284233" cy="1205122"/>
            </a:xfrm>
            <a:prstGeom prst="rect">
              <a:avLst/>
            </a:prstGeom>
          </p:spPr>
        </p:pic>
        <p:sp>
          <p:nvSpPr>
            <p:cNvPr id="81" name="Arrow: Down 80">
              <a:extLst>
                <a:ext uri="{FF2B5EF4-FFF2-40B4-BE49-F238E27FC236}">
                  <a16:creationId xmlns:a16="http://schemas.microsoft.com/office/drawing/2014/main" id="{55F95E98-2FB2-8158-87CB-A3CC06F5D322}"/>
                </a:ext>
              </a:extLst>
            </p:cNvPr>
            <p:cNvSpPr/>
            <p:nvPr/>
          </p:nvSpPr>
          <p:spPr>
            <a:xfrm>
              <a:off x="10118769" y="938138"/>
              <a:ext cx="433640" cy="583639"/>
            </a:xfrm>
            <a:prstGeom prst="down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cy-GB" noProof="0" dirty="0"/>
            </a:p>
          </p:txBody>
        </p:sp>
      </p:grpSp>
      <p:grpSp>
        <p:nvGrpSpPr>
          <p:cNvPr id="70" name="Group 69">
            <a:extLst>
              <a:ext uri="{FF2B5EF4-FFF2-40B4-BE49-F238E27FC236}">
                <a16:creationId xmlns:a16="http://schemas.microsoft.com/office/drawing/2014/main" id="{FAD8A362-C7A4-D516-3C0E-0DE75632024B}"/>
              </a:ext>
            </a:extLst>
          </p:cNvPr>
          <p:cNvGrpSpPr/>
          <p:nvPr/>
        </p:nvGrpSpPr>
        <p:grpSpPr>
          <a:xfrm>
            <a:off x="8763000" y="4700378"/>
            <a:ext cx="1284233" cy="1205122"/>
            <a:chOff x="8763000" y="4700378"/>
            <a:chExt cx="1284233" cy="1205122"/>
          </a:xfrm>
        </p:grpSpPr>
        <p:pic>
          <p:nvPicPr>
            <p:cNvPr id="82" name="Picture 81">
              <a:extLst>
                <a:ext uri="{FF2B5EF4-FFF2-40B4-BE49-F238E27FC236}">
                  <a16:creationId xmlns:a16="http://schemas.microsoft.com/office/drawing/2014/main" id="{AF3BBC97-61DE-512A-3714-33C469A6CDA0}"/>
                </a:ext>
              </a:extLst>
            </p:cNvPr>
            <p:cNvPicPr>
              <a:picLocks noChangeAspect="1"/>
            </p:cNvPicPr>
            <p:nvPr/>
          </p:nvPicPr>
          <p:blipFill>
            <a:blip r:embed="rId21"/>
            <a:stretch>
              <a:fillRect/>
            </a:stretch>
          </p:blipFill>
          <p:spPr>
            <a:xfrm>
              <a:off x="8763000" y="4700378"/>
              <a:ext cx="1284233" cy="1205122"/>
            </a:xfrm>
            <a:prstGeom prst="rect">
              <a:avLst/>
            </a:prstGeom>
          </p:spPr>
        </p:pic>
        <p:sp>
          <p:nvSpPr>
            <p:cNvPr id="83" name="Arrow: Down 82">
              <a:extLst>
                <a:ext uri="{FF2B5EF4-FFF2-40B4-BE49-F238E27FC236}">
                  <a16:creationId xmlns:a16="http://schemas.microsoft.com/office/drawing/2014/main" id="{61178815-C77F-626C-46DD-4999F54216CF}"/>
                </a:ext>
              </a:extLst>
            </p:cNvPr>
            <p:cNvSpPr/>
            <p:nvPr/>
          </p:nvSpPr>
          <p:spPr>
            <a:xfrm>
              <a:off x="9080075" y="4811770"/>
              <a:ext cx="433640" cy="583639"/>
            </a:xfrm>
            <a:prstGeom prst="down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cy-GB" noProof="0" dirty="0"/>
            </a:p>
          </p:txBody>
        </p:sp>
      </p:grpSp>
      <p:pic>
        <p:nvPicPr>
          <p:cNvPr id="85" name="Picture 84">
            <a:extLst>
              <a:ext uri="{FF2B5EF4-FFF2-40B4-BE49-F238E27FC236}">
                <a16:creationId xmlns:a16="http://schemas.microsoft.com/office/drawing/2014/main" id="{07A91196-6032-7522-A96F-05049C99F2C5}"/>
              </a:ext>
            </a:extLst>
          </p:cNvPr>
          <p:cNvPicPr>
            <a:picLocks noChangeAspect="1"/>
          </p:cNvPicPr>
          <p:nvPr/>
        </p:nvPicPr>
        <p:blipFill>
          <a:blip r:embed="rId22"/>
          <a:stretch>
            <a:fillRect/>
          </a:stretch>
        </p:blipFill>
        <p:spPr>
          <a:xfrm>
            <a:off x="10542753" y="5823781"/>
            <a:ext cx="833056" cy="900124"/>
          </a:xfrm>
          <a:prstGeom prst="rect">
            <a:avLst/>
          </a:prstGeom>
        </p:spPr>
      </p:pic>
      <p:pic>
        <p:nvPicPr>
          <p:cNvPr id="86" name="Picture 85">
            <a:extLst>
              <a:ext uri="{FF2B5EF4-FFF2-40B4-BE49-F238E27FC236}">
                <a16:creationId xmlns:a16="http://schemas.microsoft.com/office/drawing/2014/main" id="{3758CD99-840A-BC59-E4C3-61B581756676}"/>
              </a:ext>
            </a:extLst>
          </p:cNvPr>
          <p:cNvPicPr>
            <a:picLocks noChangeAspect="1"/>
          </p:cNvPicPr>
          <p:nvPr/>
        </p:nvPicPr>
        <p:blipFill>
          <a:blip r:embed="rId22"/>
          <a:stretch>
            <a:fillRect/>
          </a:stretch>
        </p:blipFill>
        <p:spPr>
          <a:xfrm>
            <a:off x="10751282" y="2603992"/>
            <a:ext cx="833056" cy="900124"/>
          </a:xfrm>
          <a:prstGeom prst="rect">
            <a:avLst/>
          </a:prstGeom>
        </p:spPr>
      </p:pic>
      <p:sp>
        <p:nvSpPr>
          <p:cNvPr id="15" name="Freeform 3">
            <a:extLst>
              <a:ext uri="{FF2B5EF4-FFF2-40B4-BE49-F238E27FC236}">
                <a16:creationId xmlns:a16="http://schemas.microsoft.com/office/drawing/2014/main" id="{98E8FECD-9B23-A238-6BF6-DDE5B55FE41C}"/>
              </a:ext>
            </a:extLst>
          </p:cNvPr>
          <p:cNvSpPr/>
          <p:nvPr/>
        </p:nvSpPr>
        <p:spPr>
          <a:xfrm>
            <a:off x="118812" y="908719"/>
            <a:ext cx="798360" cy="903462"/>
          </a:xfrm>
          <a:custGeom>
            <a:avLst/>
            <a:gdLst/>
            <a:ahLst/>
            <a:cxnLst/>
            <a:rect l="l" t="t" r="r" b="b"/>
            <a:pathLst>
              <a:path w="1161541" h="1104916">
                <a:moveTo>
                  <a:pt x="0" y="0"/>
                </a:moveTo>
                <a:lnTo>
                  <a:pt x="1161541" y="0"/>
                </a:lnTo>
                <a:lnTo>
                  <a:pt x="1161541" y="1104916"/>
                </a:lnTo>
                <a:lnTo>
                  <a:pt x="0" y="1104916"/>
                </a:lnTo>
                <a:lnTo>
                  <a:pt x="0" y="0"/>
                </a:lnTo>
                <a:close/>
              </a:path>
            </a:pathLst>
          </a:custGeom>
          <a:blipFill>
            <a:blip r:embed="rId23">
              <a:extLst>
                <a:ext uri="{96DAC541-7B7A-43D3-8B79-37D633B846F1}">
                  <asvg:svgBlip xmlns:asvg="http://schemas.microsoft.com/office/drawing/2016/SVG/main" r:embed="rId24"/>
                </a:ext>
              </a:extLst>
            </a:blip>
            <a:stretch>
              <a:fillRect/>
            </a:stretch>
          </a:blipFill>
        </p:spPr>
        <p:txBody>
          <a:bodyPr/>
          <a:lstStyle/>
          <a:p>
            <a:endParaRPr lang="cy-GB" noProof="0" dirty="0"/>
          </a:p>
        </p:txBody>
      </p:sp>
      <p:sp>
        <p:nvSpPr>
          <p:cNvPr id="69" name="Freeform 3">
            <a:extLst>
              <a:ext uri="{FF2B5EF4-FFF2-40B4-BE49-F238E27FC236}">
                <a16:creationId xmlns:a16="http://schemas.microsoft.com/office/drawing/2014/main" id="{D8681A56-649A-29B0-96E0-80A050C7E7B9}"/>
              </a:ext>
            </a:extLst>
          </p:cNvPr>
          <p:cNvSpPr/>
          <p:nvPr/>
        </p:nvSpPr>
        <p:spPr>
          <a:xfrm>
            <a:off x="976403" y="889554"/>
            <a:ext cx="798360" cy="903462"/>
          </a:xfrm>
          <a:custGeom>
            <a:avLst/>
            <a:gdLst/>
            <a:ahLst/>
            <a:cxnLst/>
            <a:rect l="l" t="t" r="r" b="b"/>
            <a:pathLst>
              <a:path w="1161541" h="1104916">
                <a:moveTo>
                  <a:pt x="0" y="0"/>
                </a:moveTo>
                <a:lnTo>
                  <a:pt x="1161541" y="0"/>
                </a:lnTo>
                <a:lnTo>
                  <a:pt x="1161541" y="1104916"/>
                </a:lnTo>
                <a:lnTo>
                  <a:pt x="0" y="1104916"/>
                </a:lnTo>
                <a:lnTo>
                  <a:pt x="0" y="0"/>
                </a:lnTo>
                <a:close/>
              </a:path>
            </a:pathLst>
          </a:custGeom>
          <a:blipFill>
            <a:blip r:embed="rId23">
              <a:extLst>
                <a:ext uri="{96DAC541-7B7A-43D3-8B79-37D633B846F1}">
                  <asvg:svgBlip xmlns:asvg="http://schemas.microsoft.com/office/drawing/2016/SVG/main" r:embed="rId24"/>
                </a:ext>
              </a:extLst>
            </a:blip>
            <a:stretch>
              <a:fillRect/>
            </a:stretch>
          </a:blipFill>
        </p:spPr>
        <p:txBody>
          <a:bodyPr/>
          <a:lstStyle/>
          <a:p>
            <a:endParaRPr lang="cy-GB" noProof="0" dirty="0"/>
          </a:p>
        </p:txBody>
      </p:sp>
      <p:grpSp>
        <p:nvGrpSpPr>
          <p:cNvPr id="72" name="Group 71">
            <a:extLst>
              <a:ext uri="{FF2B5EF4-FFF2-40B4-BE49-F238E27FC236}">
                <a16:creationId xmlns:a16="http://schemas.microsoft.com/office/drawing/2014/main" id="{48710BEE-A5B0-3CC0-EB65-BBC8B9809A04}"/>
              </a:ext>
            </a:extLst>
          </p:cNvPr>
          <p:cNvGrpSpPr/>
          <p:nvPr/>
        </p:nvGrpSpPr>
        <p:grpSpPr>
          <a:xfrm>
            <a:off x="9355580" y="938138"/>
            <a:ext cx="1284233" cy="1622931"/>
            <a:chOff x="9279490" y="938138"/>
            <a:chExt cx="1284233" cy="1622931"/>
          </a:xfrm>
        </p:grpSpPr>
        <p:pic>
          <p:nvPicPr>
            <p:cNvPr id="73" name="Picture 72">
              <a:extLst>
                <a:ext uri="{FF2B5EF4-FFF2-40B4-BE49-F238E27FC236}">
                  <a16:creationId xmlns:a16="http://schemas.microsoft.com/office/drawing/2014/main" id="{CD9039AE-0597-218F-46C2-800F72DA0792}"/>
                </a:ext>
              </a:extLst>
            </p:cNvPr>
            <p:cNvPicPr>
              <a:picLocks noChangeAspect="1"/>
            </p:cNvPicPr>
            <p:nvPr/>
          </p:nvPicPr>
          <p:blipFill>
            <a:blip r:embed="rId21"/>
            <a:stretch>
              <a:fillRect/>
            </a:stretch>
          </p:blipFill>
          <p:spPr>
            <a:xfrm>
              <a:off x="9279490" y="1355947"/>
              <a:ext cx="1284233" cy="1205122"/>
            </a:xfrm>
            <a:prstGeom prst="rect">
              <a:avLst/>
            </a:prstGeom>
          </p:spPr>
        </p:pic>
        <p:sp>
          <p:nvSpPr>
            <p:cNvPr id="74" name="Arrow: Down 73">
              <a:extLst>
                <a:ext uri="{FF2B5EF4-FFF2-40B4-BE49-F238E27FC236}">
                  <a16:creationId xmlns:a16="http://schemas.microsoft.com/office/drawing/2014/main" id="{B6C32D98-C888-EB92-A68A-D2456343EBA4}"/>
                </a:ext>
              </a:extLst>
            </p:cNvPr>
            <p:cNvSpPr/>
            <p:nvPr/>
          </p:nvSpPr>
          <p:spPr>
            <a:xfrm>
              <a:off x="10118769" y="938138"/>
              <a:ext cx="433640" cy="583639"/>
            </a:xfrm>
            <a:prstGeom prst="down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cy-GB" noProof="0" dirty="0"/>
            </a:p>
          </p:txBody>
        </p:sp>
      </p:grpSp>
      <p:grpSp>
        <p:nvGrpSpPr>
          <p:cNvPr id="75" name="Group 74">
            <a:extLst>
              <a:ext uri="{FF2B5EF4-FFF2-40B4-BE49-F238E27FC236}">
                <a16:creationId xmlns:a16="http://schemas.microsoft.com/office/drawing/2014/main" id="{904824F5-B4DB-163A-9BBA-B224FDBBD3DE}"/>
              </a:ext>
            </a:extLst>
          </p:cNvPr>
          <p:cNvGrpSpPr/>
          <p:nvPr/>
        </p:nvGrpSpPr>
        <p:grpSpPr>
          <a:xfrm>
            <a:off x="8839090" y="4700378"/>
            <a:ext cx="1284233" cy="1205122"/>
            <a:chOff x="8763000" y="4700378"/>
            <a:chExt cx="1284233" cy="1205122"/>
          </a:xfrm>
        </p:grpSpPr>
        <p:pic>
          <p:nvPicPr>
            <p:cNvPr id="78" name="Picture 77">
              <a:extLst>
                <a:ext uri="{FF2B5EF4-FFF2-40B4-BE49-F238E27FC236}">
                  <a16:creationId xmlns:a16="http://schemas.microsoft.com/office/drawing/2014/main" id="{B395ABCA-CBC8-42DC-709A-740452921432}"/>
                </a:ext>
              </a:extLst>
            </p:cNvPr>
            <p:cNvPicPr>
              <a:picLocks noChangeAspect="1"/>
            </p:cNvPicPr>
            <p:nvPr/>
          </p:nvPicPr>
          <p:blipFill>
            <a:blip r:embed="rId21"/>
            <a:stretch>
              <a:fillRect/>
            </a:stretch>
          </p:blipFill>
          <p:spPr>
            <a:xfrm>
              <a:off x="8763000" y="4700378"/>
              <a:ext cx="1284233" cy="1205122"/>
            </a:xfrm>
            <a:prstGeom prst="rect">
              <a:avLst/>
            </a:prstGeom>
          </p:spPr>
        </p:pic>
        <p:sp>
          <p:nvSpPr>
            <p:cNvPr id="79" name="Arrow: Down 78">
              <a:extLst>
                <a:ext uri="{FF2B5EF4-FFF2-40B4-BE49-F238E27FC236}">
                  <a16:creationId xmlns:a16="http://schemas.microsoft.com/office/drawing/2014/main" id="{A1BF32AC-4505-EC1B-EDDC-28BACDBF8E28}"/>
                </a:ext>
              </a:extLst>
            </p:cNvPr>
            <p:cNvSpPr/>
            <p:nvPr/>
          </p:nvSpPr>
          <p:spPr>
            <a:xfrm>
              <a:off x="9080075" y="4811770"/>
              <a:ext cx="433640" cy="583639"/>
            </a:xfrm>
            <a:prstGeom prst="down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cy-GB" noProof="0" dirty="0"/>
            </a:p>
          </p:txBody>
        </p:sp>
      </p:grpSp>
    </p:spTree>
    <p:extLst>
      <p:ext uri="{BB962C8B-B14F-4D97-AF65-F5344CB8AC3E}">
        <p14:creationId xmlns:p14="http://schemas.microsoft.com/office/powerpoint/2010/main" val="12708521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CF0E35E-77AE-8428-4FCB-23EE517235F3}"/>
              </a:ext>
            </a:extLst>
          </p:cNvPr>
          <p:cNvPicPr>
            <a:picLocks noChangeAspect="1"/>
          </p:cNvPicPr>
          <p:nvPr/>
        </p:nvPicPr>
        <p:blipFill>
          <a:blip r:embed="rId2"/>
          <a:stretch>
            <a:fillRect/>
          </a:stretch>
        </p:blipFill>
        <p:spPr>
          <a:xfrm>
            <a:off x="-76200" y="0"/>
            <a:ext cx="18566780" cy="10287000"/>
          </a:xfrm>
          <a:prstGeom prst="rect">
            <a:avLst/>
          </a:prstGeom>
        </p:spPr>
      </p:pic>
    </p:spTree>
    <p:extLst>
      <p:ext uri="{BB962C8B-B14F-4D97-AF65-F5344CB8AC3E}">
        <p14:creationId xmlns:p14="http://schemas.microsoft.com/office/powerpoint/2010/main" val="5722860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5775A337-3503-5E62-D3C3-834AD56B120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E83D7C4-4459-82E1-36B8-77A42AC6F1A9}"/>
              </a:ext>
            </a:extLst>
          </p:cNvPr>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3">
              <a:alphaModFix amt="42000"/>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3" name="Freeform 3">
            <a:extLst>
              <a:ext uri="{FF2B5EF4-FFF2-40B4-BE49-F238E27FC236}">
                <a16:creationId xmlns:a16="http://schemas.microsoft.com/office/drawing/2014/main" id="{01466432-7FF0-C409-3CC1-257CCD28A247}"/>
              </a:ext>
            </a:extLst>
          </p:cNvPr>
          <p:cNvSpPr/>
          <p:nvPr/>
        </p:nvSpPr>
        <p:spPr>
          <a:xfrm rot="-7458197">
            <a:off x="15251149" y="4388023"/>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3">
              <a:alphaModFix amt="42000"/>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4" name="Freeform 4">
            <a:extLst>
              <a:ext uri="{FF2B5EF4-FFF2-40B4-BE49-F238E27FC236}">
                <a16:creationId xmlns:a16="http://schemas.microsoft.com/office/drawing/2014/main" id="{6A286758-4D6D-B00B-0067-8B0FFA0744AB}"/>
              </a:ext>
            </a:extLst>
          </p:cNvPr>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5">
              <a:alphaModFix amt="42000"/>
              <a:extLst>
                <a:ext uri="{96DAC541-7B7A-43D3-8B79-37D633B846F1}">
                  <asvg:svgBlip xmlns:asvg="http://schemas.microsoft.com/office/drawing/2016/SVG/main" r:embed="rId6"/>
                </a:ext>
              </a:extLst>
            </a:blip>
            <a:stretch>
              <a:fillRect/>
            </a:stretch>
          </a:blipFill>
        </p:spPr>
        <p:txBody>
          <a:bodyPr/>
          <a:lstStyle/>
          <a:p>
            <a:endParaRPr lang="cy-GB" noProof="0" dirty="0"/>
          </a:p>
        </p:txBody>
      </p:sp>
      <p:sp>
        <p:nvSpPr>
          <p:cNvPr id="5" name="Freeform 5">
            <a:extLst>
              <a:ext uri="{FF2B5EF4-FFF2-40B4-BE49-F238E27FC236}">
                <a16:creationId xmlns:a16="http://schemas.microsoft.com/office/drawing/2014/main" id="{8AAA5EA5-9AE0-6D9F-E019-08F8F32AE068}"/>
              </a:ext>
            </a:extLst>
          </p:cNvPr>
          <p:cNvSpPr/>
          <p:nvPr/>
        </p:nvSpPr>
        <p:spPr>
          <a:xfrm>
            <a:off x="6983962" y="-1492597"/>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7">
              <a:alphaModFix amt="42000"/>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6" name="Freeform 6">
            <a:extLst>
              <a:ext uri="{FF2B5EF4-FFF2-40B4-BE49-F238E27FC236}">
                <a16:creationId xmlns:a16="http://schemas.microsoft.com/office/drawing/2014/main" id="{FD400EB4-F41E-EAAF-973B-46F30B5B75DA}"/>
              </a:ext>
            </a:extLst>
          </p:cNvPr>
          <p:cNvSpPr/>
          <p:nvPr/>
        </p:nvSpPr>
        <p:spPr>
          <a:xfrm flipV="1">
            <a:off x="4592462" y="8619492"/>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7">
              <a:alphaModFix amt="42000"/>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7" name="Freeform 7">
            <a:extLst>
              <a:ext uri="{FF2B5EF4-FFF2-40B4-BE49-F238E27FC236}">
                <a16:creationId xmlns:a16="http://schemas.microsoft.com/office/drawing/2014/main" id="{7112FACA-E5F4-4F55-9512-B0557CFA1C44}"/>
              </a:ext>
            </a:extLst>
          </p:cNvPr>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9">
              <a:alphaModFix amt="42000"/>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8" name="Freeform 8">
            <a:extLst>
              <a:ext uri="{FF2B5EF4-FFF2-40B4-BE49-F238E27FC236}">
                <a16:creationId xmlns:a16="http://schemas.microsoft.com/office/drawing/2014/main" id="{AFA7BB96-FC5D-3BA0-D870-9E1FC52CB88A}"/>
              </a:ext>
            </a:extLst>
          </p:cNvPr>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9">
              <a:alphaModFix amt="42000"/>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9" name="Freeform 9">
            <a:extLst>
              <a:ext uri="{FF2B5EF4-FFF2-40B4-BE49-F238E27FC236}">
                <a16:creationId xmlns:a16="http://schemas.microsoft.com/office/drawing/2014/main" id="{667B6415-38D2-221A-A45F-1DD1908C0E2C}"/>
              </a:ext>
            </a:extLst>
          </p:cNvPr>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1">
              <a:alphaModFix amt="42000"/>
              <a:extLst>
                <a:ext uri="{96DAC541-7B7A-43D3-8B79-37D633B846F1}">
                  <asvg:svgBlip xmlns:asvg="http://schemas.microsoft.com/office/drawing/2016/SVG/main" r:embed="rId12"/>
                </a:ext>
              </a:extLst>
            </a:blip>
            <a:stretch>
              <a:fillRect/>
            </a:stretch>
          </a:blipFill>
        </p:spPr>
        <p:txBody>
          <a:bodyPr/>
          <a:lstStyle/>
          <a:p>
            <a:endParaRPr lang="cy-GB" noProof="0" dirty="0"/>
          </a:p>
        </p:txBody>
      </p:sp>
      <p:sp>
        <p:nvSpPr>
          <p:cNvPr id="10" name="TextBox 35">
            <a:extLst>
              <a:ext uri="{FF2B5EF4-FFF2-40B4-BE49-F238E27FC236}">
                <a16:creationId xmlns:a16="http://schemas.microsoft.com/office/drawing/2014/main" id="{E3CA4215-591E-4080-60F7-D8EF43D7AD94}"/>
              </a:ext>
            </a:extLst>
          </p:cNvPr>
          <p:cNvSpPr txBox="1"/>
          <p:nvPr/>
        </p:nvSpPr>
        <p:spPr>
          <a:xfrm>
            <a:off x="-2740364" y="-95635"/>
            <a:ext cx="13174209" cy="1367803"/>
          </a:xfrm>
          <a:prstGeom prst="rect">
            <a:avLst/>
          </a:prstGeom>
        </p:spPr>
        <p:txBody>
          <a:bodyPr lIns="0" tIns="0" rIns="0" bIns="0" rtlCol="0" anchor="t">
            <a:spAutoFit/>
          </a:bodyPr>
          <a:lstStyle/>
          <a:p>
            <a:pPr algn="ctr">
              <a:lnSpc>
                <a:spcPts val="11234"/>
              </a:lnSpc>
            </a:pPr>
            <a:r>
              <a:rPr lang="cy-GB" sz="8024" u="sng" spc="248" noProof="0" dirty="0">
                <a:solidFill>
                  <a:srgbClr val="000000"/>
                </a:solidFill>
                <a:latin typeface="Dreaming Outloud Sans"/>
                <a:ea typeface="Dreaming Outloud Sans"/>
                <a:cs typeface="Dreaming Outloud Sans"/>
                <a:sym typeface="Dreaming Outloud Sans"/>
              </a:rPr>
              <a:t>Cardiau Fflach</a:t>
            </a:r>
          </a:p>
        </p:txBody>
      </p:sp>
      <p:sp>
        <p:nvSpPr>
          <p:cNvPr id="14" name="Freeform 18">
            <a:extLst>
              <a:ext uri="{FF2B5EF4-FFF2-40B4-BE49-F238E27FC236}">
                <a16:creationId xmlns:a16="http://schemas.microsoft.com/office/drawing/2014/main" id="{9FC9120F-6AB4-35D7-54FF-30C73B641A6A}"/>
              </a:ext>
            </a:extLst>
          </p:cNvPr>
          <p:cNvSpPr/>
          <p:nvPr/>
        </p:nvSpPr>
        <p:spPr>
          <a:xfrm>
            <a:off x="395717" y="1537497"/>
            <a:ext cx="1661683" cy="1801704"/>
          </a:xfrm>
          <a:custGeom>
            <a:avLst/>
            <a:gdLst/>
            <a:ahLst/>
            <a:cxnLst/>
            <a:rect l="l" t="t" r="r" b="b"/>
            <a:pathLst>
              <a:path w="1010629" h="1010629">
                <a:moveTo>
                  <a:pt x="0" y="0"/>
                </a:moveTo>
                <a:lnTo>
                  <a:pt x="1010629" y="0"/>
                </a:lnTo>
                <a:lnTo>
                  <a:pt x="1010629" y="1010629"/>
                </a:lnTo>
                <a:lnTo>
                  <a:pt x="0" y="1010629"/>
                </a:lnTo>
                <a:lnTo>
                  <a:pt x="0" y="0"/>
                </a:lnTo>
                <a:close/>
              </a:path>
            </a:pathLst>
          </a:custGeom>
          <a:blipFill>
            <a:blip r:embed="rId13"/>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5" name="Freeform 19">
            <a:extLst>
              <a:ext uri="{FF2B5EF4-FFF2-40B4-BE49-F238E27FC236}">
                <a16:creationId xmlns:a16="http://schemas.microsoft.com/office/drawing/2014/main" id="{62F7171D-A3B8-E477-AC0E-B739F8FD4115}"/>
              </a:ext>
            </a:extLst>
          </p:cNvPr>
          <p:cNvSpPr/>
          <p:nvPr/>
        </p:nvSpPr>
        <p:spPr>
          <a:xfrm>
            <a:off x="426465" y="4387241"/>
            <a:ext cx="1908728" cy="1815213"/>
          </a:xfrm>
          <a:custGeom>
            <a:avLst/>
            <a:gdLst/>
            <a:ahLst/>
            <a:cxnLst/>
            <a:rect l="l" t="t" r="r" b="b"/>
            <a:pathLst>
              <a:path w="1010629" h="1010629">
                <a:moveTo>
                  <a:pt x="0" y="0"/>
                </a:moveTo>
                <a:lnTo>
                  <a:pt x="1010629" y="0"/>
                </a:lnTo>
                <a:lnTo>
                  <a:pt x="1010629" y="1010629"/>
                </a:lnTo>
                <a:lnTo>
                  <a:pt x="0" y="1010629"/>
                </a:lnTo>
                <a:lnTo>
                  <a:pt x="0" y="0"/>
                </a:lnTo>
                <a:close/>
              </a:path>
            </a:pathLst>
          </a:custGeom>
          <a:blipFill>
            <a:blip r:embed="rId14"/>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6" name="Freeform 20">
            <a:extLst>
              <a:ext uri="{FF2B5EF4-FFF2-40B4-BE49-F238E27FC236}">
                <a16:creationId xmlns:a16="http://schemas.microsoft.com/office/drawing/2014/main" id="{94CEB39F-6235-D2AC-2356-E7D51F768AC3}"/>
              </a:ext>
            </a:extLst>
          </p:cNvPr>
          <p:cNvSpPr/>
          <p:nvPr/>
        </p:nvSpPr>
        <p:spPr>
          <a:xfrm>
            <a:off x="488056" y="7243259"/>
            <a:ext cx="1971361" cy="2113449"/>
          </a:xfrm>
          <a:custGeom>
            <a:avLst/>
            <a:gdLst/>
            <a:ahLst/>
            <a:cxnLst/>
            <a:rect l="l" t="t" r="r" b="b"/>
            <a:pathLst>
              <a:path w="1010629" h="1010629">
                <a:moveTo>
                  <a:pt x="0" y="0"/>
                </a:moveTo>
                <a:lnTo>
                  <a:pt x="1010629" y="0"/>
                </a:lnTo>
                <a:lnTo>
                  <a:pt x="1010629" y="1010629"/>
                </a:lnTo>
                <a:lnTo>
                  <a:pt x="0" y="1010629"/>
                </a:lnTo>
                <a:lnTo>
                  <a:pt x="0" y="0"/>
                </a:lnTo>
                <a:close/>
              </a:path>
            </a:pathLst>
          </a:custGeom>
          <a:blipFill>
            <a:blip r:embed="rId15"/>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7" name="Freeform 21">
            <a:extLst>
              <a:ext uri="{FF2B5EF4-FFF2-40B4-BE49-F238E27FC236}">
                <a16:creationId xmlns:a16="http://schemas.microsoft.com/office/drawing/2014/main" id="{2640127A-7F95-C273-C7B5-D8A9FDF541AA}"/>
              </a:ext>
            </a:extLst>
          </p:cNvPr>
          <p:cNvSpPr/>
          <p:nvPr/>
        </p:nvSpPr>
        <p:spPr>
          <a:xfrm>
            <a:off x="14832285" y="3534231"/>
            <a:ext cx="2180785" cy="2286691"/>
          </a:xfrm>
          <a:custGeom>
            <a:avLst/>
            <a:gdLst/>
            <a:ahLst/>
            <a:cxnLst/>
            <a:rect l="l" t="t" r="r" b="b"/>
            <a:pathLst>
              <a:path w="1010629" h="1010629">
                <a:moveTo>
                  <a:pt x="0" y="0"/>
                </a:moveTo>
                <a:lnTo>
                  <a:pt x="1010629" y="0"/>
                </a:lnTo>
                <a:lnTo>
                  <a:pt x="1010629" y="1010629"/>
                </a:lnTo>
                <a:lnTo>
                  <a:pt x="0" y="1010629"/>
                </a:lnTo>
                <a:lnTo>
                  <a:pt x="0" y="0"/>
                </a:lnTo>
                <a:close/>
              </a:path>
            </a:pathLst>
          </a:custGeom>
          <a:blipFill>
            <a:blip r:embed="rId16"/>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8" name="Freeform 22">
            <a:extLst>
              <a:ext uri="{FF2B5EF4-FFF2-40B4-BE49-F238E27FC236}">
                <a16:creationId xmlns:a16="http://schemas.microsoft.com/office/drawing/2014/main" id="{E1719E0E-A90A-DEB9-17B5-CE05B4FABC93}"/>
              </a:ext>
            </a:extLst>
          </p:cNvPr>
          <p:cNvSpPr/>
          <p:nvPr/>
        </p:nvSpPr>
        <p:spPr>
          <a:xfrm>
            <a:off x="12117838" y="571501"/>
            <a:ext cx="2204341" cy="2094182"/>
          </a:xfrm>
          <a:custGeom>
            <a:avLst/>
            <a:gdLst/>
            <a:ahLst/>
            <a:cxnLst/>
            <a:rect l="l" t="t" r="r" b="b"/>
            <a:pathLst>
              <a:path w="1003777" h="1003777">
                <a:moveTo>
                  <a:pt x="0" y="0"/>
                </a:moveTo>
                <a:lnTo>
                  <a:pt x="1003777" y="0"/>
                </a:lnTo>
                <a:lnTo>
                  <a:pt x="1003777" y="1003777"/>
                </a:lnTo>
                <a:lnTo>
                  <a:pt x="0" y="1003777"/>
                </a:lnTo>
                <a:lnTo>
                  <a:pt x="0" y="0"/>
                </a:lnTo>
                <a:close/>
              </a:path>
            </a:pathLst>
          </a:custGeom>
          <a:blipFill>
            <a:blip r:embed="rId17"/>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9" name="Freeform 23">
            <a:extLst>
              <a:ext uri="{FF2B5EF4-FFF2-40B4-BE49-F238E27FC236}">
                <a16:creationId xmlns:a16="http://schemas.microsoft.com/office/drawing/2014/main" id="{F15402A9-3768-32F3-4363-503069C288BB}"/>
              </a:ext>
            </a:extLst>
          </p:cNvPr>
          <p:cNvSpPr/>
          <p:nvPr/>
        </p:nvSpPr>
        <p:spPr>
          <a:xfrm>
            <a:off x="11885329" y="6741899"/>
            <a:ext cx="2436850" cy="1935013"/>
          </a:xfrm>
          <a:custGeom>
            <a:avLst/>
            <a:gdLst/>
            <a:ahLst/>
            <a:cxnLst/>
            <a:rect l="l" t="t" r="r" b="b"/>
            <a:pathLst>
              <a:path w="950214" h="973332">
                <a:moveTo>
                  <a:pt x="0" y="0"/>
                </a:moveTo>
                <a:lnTo>
                  <a:pt x="950214" y="0"/>
                </a:lnTo>
                <a:lnTo>
                  <a:pt x="950214" y="973332"/>
                </a:lnTo>
                <a:lnTo>
                  <a:pt x="0" y="973332"/>
                </a:lnTo>
                <a:lnTo>
                  <a:pt x="0" y="0"/>
                </a:lnTo>
                <a:close/>
              </a:path>
            </a:pathLst>
          </a:custGeom>
          <a:blipFill>
            <a:blip r:embed="rId18"/>
            <a:stretch>
              <a:fillRect l="-1216" r="-1216"/>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0" name="Freeform 32">
            <a:extLst>
              <a:ext uri="{FF2B5EF4-FFF2-40B4-BE49-F238E27FC236}">
                <a16:creationId xmlns:a16="http://schemas.microsoft.com/office/drawing/2014/main" id="{E15BB0A4-4C27-8B3A-BA50-B99B542126FB}"/>
              </a:ext>
            </a:extLst>
          </p:cNvPr>
          <p:cNvSpPr/>
          <p:nvPr/>
        </p:nvSpPr>
        <p:spPr>
          <a:xfrm>
            <a:off x="8900761" y="3525025"/>
            <a:ext cx="2267544" cy="2055269"/>
          </a:xfrm>
          <a:custGeom>
            <a:avLst/>
            <a:gdLst/>
            <a:ahLst/>
            <a:cxnLst/>
            <a:rect l="l" t="t" r="r" b="b"/>
            <a:pathLst>
              <a:path w="1134277" h="1134277">
                <a:moveTo>
                  <a:pt x="0" y="0"/>
                </a:moveTo>
                <a:lnTo>
                  <a:pt x="1134277" y="0"/>
                </a:lnTo>
                <a:lnTo>
                  <a:pt x="1134277" y="1134277"/>
                </a:lnTo>
                <a:lnTo>
                  <a:pt x="0" y="1134277"/>
                </a:lnTo>
                <a:lnTo>
                  <a:pt x="0" y="0"/>
                </a:lnTo>
                <a:close/>
              </a:path>
            </a:pathLst>
          </a:custGeom>
          <a:blipFill>
            <a:blip r:embed="rId19"/>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2" name="TextBox 34">
            <a:extLst>
              <a:ext uri="{FF2B5EF4-FFF2-40B4-BE49-F238E27FC236}">
                <a16:creationId xmlns:a16="http://schemas.microsoft.com/office/drawing/2014/main" id="{14A7E2CF-3D50-6F2D-DC5A-58C870FDC83B}"/>
              </a:ext>
            </a:extLst>
          </p:cNvPr>
          <p:cNvSpPr txBox="1"/>
          <p:nvPr/>
        </p:nvSpPr>
        <p:spPr>
          <a:xfrm>
            <a:off x="11410420" y="8845029"/>
            <a:ext cx="3239563"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mochyn </a:t>
            </a:r>
          </a:p>
        </p:txBody>
      </p:sp>
      <p:sp>
        <p:nvSpPr>
          <p:cNvPr id="23" name="TextBox 35">
            <a:extLst>
              <a:ext uri="{FF2B5EF4-FFF2-40B4-BE49-F238E27FC236}">
                <a16:creationId xmlns:a16="http://schemas.microsoft.com/office/drawing/2014/main" id="{C04090A6-E4D0-D87B-17A3-001A4D261E78}"/>
              </a:ext>
            </a:extLst>
          </p:cNvPr>
          <p:cNvSpPr txBox="1"/>
          <p:nvPr/>
        </p:nvSpPr>
        <p:spPr>
          <a:xfrm>
            <a:off x="521556" y="3389708"/>
            <a:ext cx="1322913" cy="511679"/>
          </a:xfrm>
          <a:prstGeom prst="rect">
            <a:avLst/>
          </a:prstGeom>
        </p:spPr>
        <p:txBody>
          <a:bodyPr wrap="square" lIns="0" tIns="0" rIns="0" bIns="0" rtlCol="0" anchor="t">
            <a:spAutoFit/>
          </a:bodyPr>
          <a:lstStyle/>
          <a:p>
            <a:pPr algn="ctr">
              <a:lnSpc>
                <a:spcPts val="4207"/>
              </a:lnSpc>
              <a:spcBef>
                <a:spcPct val="0"/>
              </a:spcBef>
            </a:pPr>
            <a:r>
              <a:rPr lang="cy-GB" sz="28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cheetah</a:t>
            </a:r>
            <a:endPar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endParaRPr>
          </a:p>
        </p:txBody>
      </p:sp>
      <p:sp>
        <p:nvSpPr>
          <p:cNvPr id="25" name="TextBox 37">
            <a:extLst>
              <a:ext uri="{FF2B5EF4-FFF2-40B4-BE49-F238E27FC236}">
                <a16:creationId xmlns:a16="http://schemas.microsoft.com/office/drawing/2014/main" id="{C68A6B23-B156-2978-9723-6DEAE69EE624}"/>
              </a:ext>
            </a:extLst>
          </p:cNvPr>
          <p:cNvSpPr txBox="1"/>
          <p:nvPr/>
        </p:nvSpPr>
        <p:spPr>
          <a:xfrm>
            <a:off x="898417" y="6168129"/>
            <a:ext cx="675669" cy="511168"/>
          </a:xfrm>
          <a:prstGeom prst="rect">
            <a:avLst/>
          </a:prstGeom>
        </p:spPr>
        <p:txBody>
          <a:bodyPr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llew </a:t>
            </a:r>
          </a:p>
        </p:txBody>
      </p:sp>
      <p:sp>
        <p:nvSpPr>
          <p:cNvPr id="26" name="TextBox 38">
            <a:extLst>
              <a:ext uri="{FF2B5EF4-FFF2-40B4-BE49-F238E27FC236}">
                <a16:creationId xmlns:a16="http://schemas.microsoft.com/office/drawing/2014/main" id="{00024B5E-F9F1-0B06-C378-D829FC0101D0}"/>
              </a:ext>
            </a:extLst>
          </p:cNvPr>
          <p:cNvSpPr txBox="1"/>
          <p:nvPr/>
        </p:nvSpPr>
        <p:spPr>
          <a:xfrm>
            <a:off x="12552415" y="2723652"/>
            <a:ext cx="1227813"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eliffant</a:t>
            </a:r>
          </a:p>
        </p:txBody>
      </p:sp>
      <p:sp>
        <p:nvSpPr>
          <p:cNvPr id="27" name="TextBox 39">
            <a:extLst>
              <a:ext uri="{FF2B5EF4-FFF2-40B4-BE49-F238E27FC236}">
                <a16:creationId xmlns:a16="http://schemas.microsoft.com/office/drawing/2014/main" id="{29020A88-6707-BD41-5CFC-EBBB9C23A8A6}"/>
              </a:ext>
            </a:extLst>
          </p:cNvPr>
          <p:cNvSpPr txBox="1"/>
          <p:nvPr/>
        </p:nvSpPr>
        <p:spPr>
          <a:xfrm>
            <a:off x="1037146" y="9356708"/>
            <a:ext cx="873179"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sebra</a:t>
            </a:r>
          </a:p>
        </p:txBody>
      </p:sp>
      <p:sp>
        <p:nvSpPr>
          <p:cNvPr id="28" name="TextBox 40">
            <a:extLst>
              <a:ext uri="{FF2B5EF4-FFF2-40B4-BE49-F238E27FC236}">
                <a16:creationId xmlns:a16="http://schemas.microsoft.com/office/drawing/2014/main" id="{37BA2812-A8CE-BD50-57C2-DA1980A5530D}"/>
              </a:ext>
            </a:extLst>
          </p:cNvPr>
          <p:cNvSpPr txBox="1"/>
          <p:nvPr/>
        </p:nvSpPr>
        <p:spPr>
          <a:xfrm>
            <a:off x="12649182" y="5809513"/>
            <a:ext cx="1150096"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crwban</a:t>
            </a:r>
          </a:p>
        </p:txBody>
      </p:sp>
      <p:sp>
        <p:nvSpPr>
          <p:cNvPr id="29" name="Freeform 23">
            <a:extLst>
              <a:ext uri="{FF2B5EF4-FFF2-40B4-BE49-F238E27FC236}">
                <a16:creationId xmlns:a16="http://schemas.microsoft.com/office/drawing/2014/main" id="{36239FB3-5694-9DF1-8EC3-1E11A3B4A647}"/>
              </a:ext>
            </a:extLst>
          </p:cNvPr>
          <p:cNvSpPr/>
          <p:nvPr/>
        </p:nvSpPr>
        <p:spPr>
          <a:xfrm>
            <a:off x="14783850" y="6768319"/>
            <a:ext cx="2436850" cy="1935013"/>
          </a:xfrm>
          <a:custGeom>
            <a:avLst/>
            <a:gdLst/>
            <a:ahLst/>
            <a:cxnLst/>
            <a:rect l="l" t="t" r="r" b="b"/>
            <a:pathLst>
              <a:path w="950214" h="973332">
                <a:moveTo>
                  <a:pt x="0" y="0"/>
                </a:moveTo>
                <a:lnTo>
                  <a:pt x="950214" y="0"/>
                </a:lnTo>
                <a:lnTo>
                  <a:pt x="950214" y="973332"/>
                </a:lnTo>
                <a:lnTo>
                  <a:pt x="0" y="973332"/>
                </a:lnTo>
                <a:lnTo>
                  <a:pt x="0" y="0"/>
                </a:lnTo>
                <a:close/>
              </a:path>
            </a:pathLst>
          </a:custGeom>
          <a:blipFill>
            <a:blip r:embed="rId18"/>
            <a:stretch>
              <a:fillRect l="-1216" r="-1216"/>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30" name="TextBox 29">
            <a:extLst>
              <a:ext uri="{FF2B5EF4-FFF2-40B4-BE49-F238E27FC236}">
                <a16:creationId xmlns:a16="http://schemas.microsoft.com/office/drawing/2014/main" id="{35AB608B-C55D-C647-1F09-01E8F0559BC1}"/>
              </a:ext>
            </a:extLst>
          </p:cNvPr>
          <p:cNvSpPr txBox="1"/>
          <p:nvPr/>
        </p:nvSpPr>
        <p:spPr>
          <a:xfrm>
            <a:off x="11619868" y="6349899"/>
            <a:ext cx="5745664" cy="3034962"/>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endParaRPr lang="cy-GB" noProof="0" dirty="0"/>
          </a:p>
        </p:txBody>
      </p:sp>
      <p:sp>
        <p:nvSpPr>
          <p:cNvPr id="32" name="Freeform 21">
            <a:extLst>
              <a:ext uri="{FF2B5EF4-FFF2-40B4-BE49-F238E27FC236}">
                <a16:creationId xmlns:a16="http://schemas.microsoft.com/office/drawing/2014/main" id="{2B4462A0-7478-C5E9-D114-526C7E9EAA1C}"/>
              </a:ext>
            </a:extLst>
          </p:cNvPr>
          <p:cNvSpPr/>
          <p:nvPr/>
        </p:nvSpPr>
        <p:spPr>
          <a:xfrm>
            <a:off x="12073709" y="3505524"/>
            <a:ext cx="2180785" cy="2286691"/>
          </a:xfrm>
          <a:custGeom>
            <a:avLst/>
            <a:gdLst/>
            <a:ahLst/>
            <a:cxnLst/>
            <a:rect l="l" t="t" r="r" b="b"/>
            <a:pathLst>
              <a:path w="1010629" h="1010629">
                <a:moveTo>
                  <a:pt x="0" y="0"/>
                </a:moveTo>
                <a:lnTo>
                  <a:pt x="1010629" y="0"/>
                </a:lnTo>
                <a:lnTo>
                  <a:pt x="1010629" y="1010629"/>
                </a:lnTo>
                <a:lnTo>
                  <a:pt x="0" y="1010629"/>
                </a:lnTo>
                <a:lnTo>
                  <a:pt x="0" y="0"/>
                </a:lnTo>
                <a:close/>
              </a:path>
            </a:pathLst>
          </a:custGeom>
          <a:blipFill>
            <a:blip r:embed="rId16"/>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33" name="Freeform 22">
            <a:extLst>
              <a:ext uri="{FF2B5EF4-FFF2-40B4-BE49-F238E27FC236}">
                <a16:creationId xmlns:a16="http://schemas.microsoft.com/office/drawing/2014/main" id="{1AEE4051-B669-8BA1-1268-FD2EF3A97741}"/>
              </a:ext>
            </a:extLst>
          </p:cNvPr>
          <p:cNvSpPr/>
          <p:nvPr/>
        </p:nvSpPr>
        <p:spPr>
          <a:xfrm>
            <a:off x="14737978" y="549362"/>
            <a:ext cx="2204341" cy="2094182"/>
          </a:xfrm>
          <a:custGeom>
            <a:avLst/>
            <a:gdLst/>
            <a:ahLst/>
            <a:cxnLst/>
            <a:rect l="l" t="t" r="r" b="b"/>
            <a:pathLst>
              <a:path w="1003777" h="1003777">
                <a:moveTo>
                  <a:pt x="0" y="0"/>
                </a:moveTo>
                <a:lnTo>
                  <a:pt x="1003777" y="0"/>
                </a:lnTo>
                <a:lnTo>
                  <a:pt x="1003777" y="1003777"/>
                </a:lnTo>
                <a:lnTo>
                  <a:pt x="0" y="1003777"/>
                </a:lnTo>
                <a:lnTo>
                  <a:pt x="0" y="0"/>
                </a:lnTo>
                <a:close/>
              </a:path>
            </a:pathLst>
          </a:custGeom>
          <a:blipFill>
            <a:blip r:embed="rId17"/>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34" name="TextBox 33">
            <a:extLst>
              <a:ext uri="{FF2B5EF4-FFF2-40B4-BE49-F238E27FC236}">
                <a16:creationId xmlns:a16="http://schemas.microsoft.com/office/drawing/2014/main" id="{C9B442EE-1AD7-DF27-EAE4-7C4EFE9CF049}"/>
              </a:ext>
            </a:extLst>
          </p:cNvPr>
          <p:cNvSpPr txBox="1"/>
          <p:nvPr/>
        </p:nvSpPr>
        <p:spPr>
          <a:xfrm>
            <a:off x="11627936" y="156045"/>
            <a:ext cx="5745664" cy="3034962"/>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endParaRPr lang="cy-GB" noProof="0" dirty="0"/>
          </a:p>
        </p:txBody>
      </p:sp>
      <p:sp>
        <p:nvSpPr>
          <p:cNvPr id="35" name="TextBox 34">
            <a:extLst>
              <a:ext uri="{FF2B5EF4-FFF2-40B4-BE49-F238E27FC236}">
                <a16:creationId xmlns:a16="http://schemas.microsoft.com/office/drawing/2014/main" id="{543F3881-69DD-646A-DB31-6CFA34C3B55B}"/>
              </a:ext>
            </a:extLst>
          </p:cNvPr>
          <p:cNvSpPr txBox="1"/>
          <p:nvPr/>
        </p:nvSpPr>
        <p:spPr>
          <a:xfrm>
            <a:off x="11627936" y="3251538"/>
            <a:ext cx="5745664" cy="3034962"/>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endParaRPr lang="cy-GB" noProof="0" dirty="0"/>
          </a:p>
        </p:txBody>
      </p:sp>
      <p:grpSp>
        <p:nvGrpSpPr>
          <p:cNvPr id="41" name="Group 40">
            <a:extLst>
              <a:ext uri="{FF2B5EF4-FFF2-40B4-BE49-F238E27FC236}">
                <a16:creationId xmlns:a16="http://schemas.microsoft.com/office/drawing/2014/main" id="{D144D665-3996-8AC4-4FDA-FA9E115AB6A5}"/>
              </a:ext>
            </a:extLst>
          </p:cNvPr>
          <p:cNvGrpSpPr/>
          <p:nvPr/>
        </p:nvGrpSpPr>
        <p:grpSpPr>
          <a:xfrm>
            <a:off x="6095945" y="3339201"/>
            <a:ext cx="5268432" cy="2936581"/>
            <a:chOff x="4470656" y="1286067"/>
            <a:chExt cx="5268432" cy="2936581"/>
          </a:xfrm>
        </p:grpSpPr>
        <p:sp>
          <p:nvSpPr>
            <p:cNvPr id="24" name="TextBox 36">
              <a:extLst>
                <a:ext uri="{FF2B5EF4-FFF2-40B4-BE49-F238E27FC236}">
                  <a16:creationId xmlns:a16="http://schemas.microsoft.com/office/drawing/2014/main" id="{13353C58-0399-684D-18F5-AE03E73C350A}"/>
                </a:ext>
              </a:extLst>
            </p:cNvPr>
            <p:cNvSpPr txBox="1"/>
            <p:nvPr/>
          </p:nvSpPr>
          <p:spPr>
            <a:xfrm>
              <a:off x="5014391" y="3546210"/>
              <a:ext cx="1483076"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pengwin</a:t>
              </a:r>
            </a:p>
          </p:txBody>
        </p:sp>
        <p:sp>
          <p:nvSpPr>
            <p:cNvPr id="36" name="TextBox 35">
              <a:extLst>
                <a:ext uri="{FF2B5EF4-FFF2-40B4-BE49-F238E27FC236}">
                  <a16:creationId xmlns:a16="http://schemas.microsoft.com/office/drawing/2014/main" id="{B1DE90CC-BE8F-E7DA-B56D-11F967E8B3BE}"/>
                </a:ext>
              </a:extLst>
            </p:cNvPr>
            <p:cNvSpPr txBox="1"/>
            <p:nvPr/>
          </p:nvSpPr>
          <p:spPr>
            <a:xfrm>
              <a:off x="4470656" y="1286067"/>
              <a:ext cx="5268432" cy="2936581"/>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endParaRPr lang="cy-GB" noProof="0" dirty="0"/>
            </a:p>
          </p:txBody>
        </p:sp>
        <p:sp>
          <p:nvSpPr>
            <p:cNvPr id="37" name="Freeform 32">
              <a:extLst>
                <a:ext uri="{FF2B5EF4-FFF2-40B4-BE49-F238E27FC236}">
                  <a16:creationId xmlns:a16="http://schemas.microsoft.com/office/drawing/2014/main" id="{0318C324-3730-EC6C-CA57-F752CE9D5453}"/>
                </a:ext>
              </a:extLst>
            </p:cNvPr>
            <p:cNvSpPr/>
            <p:nvPr/>
          </p:nvSpPr>
          <p:spPr>
            <a:xfrm>
              <a:off x="4748172" y="1481363"/>
              <a:ext cx="2267544" cy="2055269"/>
            </a:xfrm>
            <a:custGeom>
              <a:avLst/>
              <a:gdLst/>
              <a:ahLst/>
              <a:cxnLst/>
              <a:rect l="l" t="t" r="r" b="b"/>
              <a:pathLst>
                <a:path w="1134277" h="1134277">
                  <a:moveTo>
                    <a:pt x="0" y="0"/>
                  </a:moveTo>
                  <a:lnTo>
                    <a:pt x="1134277" y="0"/>
                  </a:lnTo>
                  <a:lnTo>
                    <a:pt x="1134277" y="1134277"/>
                  </a:lnTo>
                  <a:lnTo>
                    <a:pt x="0" y="1134277"/>
                  </a:lnTo>
                  <a:lnTo>
                    <a:pt x="0" y="0"/>
                  </a:lnTo>
                  <a:close/>
                </a:path>
              </a:pathLst>
            </a:custGeom>
            <a:blipFill>
              <a:blip r:embed="rId19"/>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grpSp>
      <p:sp>
        <p:nvSpPr>
          <p:cNvPr id="13" name="Freeform 17">
            <a:extLst>
              <a:ext uri="{FF2B5EF4-FFF2-40B4-BE49-F238E27FC236}">
                <a16:creationId xmlns:a16="http://schemas.microsoft.com/office/drawing/2014/main" id="{BBF4F0FB-9595-7DAB-7CB1-0F6B69CC272B}"/>
              </a:ext>
            </a:extLst>
          </p:cNvPr>
          <p:cNvSpPr/>
          <p:nvPr/>
        </p:nvSpPr>
        <p:spPr>
          <a:xfrm>
            <a:off x="9137384" y="6685775"/>
            <a:ext cx="2064338" cy="1944272"/>
          </a:xfrm>
          <a:custGeom>
            <a:avLst/>
            <a:gdLst/>
            <a:ahLst/>
            <a:cxnLst/>
            <a:rect l="l" t="t" r="r" b="b"/>
            <a:pathLst>
              <a:path w="988635" h="988635">
                <a:moveTo>
                  <a:pt x="0" y="0"/>
                </a:moveTo>
                <a:lnTo>
                  <a:pt x="988635" y="0"/>
                </a:lnTo>
                <a:lnTo>
                  <a:pt x="988635" y="988635"/>
                </a:lnTo>
                <a:lnTo>
                  <a:pt x="0" y="988635"/>
                </a:lnTo>
                <a:lnTo>
                  <a:pt x="0" y="0"/>
                </a:lnTo>
                <a:close/>
              </a:path>
            </a:pathLst>
          </a:custGeom>
          <a:blipFill>
            <a:blip r:embed="rId20"/>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1" name="TextBox 33">
            <a:extLst>
              <a:ext uri="{FF2B5EF4-FFF2-40B4-BE49-F238E27FC236}">
                <a16:creationId xmlns:a16="http://schemas.microsoft.com/office/drawing/2014/main" id="{965DC7C7-7A9E-BB04-037C-22911B6AC8F7}"/>
              </a:ext>
            </a:extLst>
          </p:cNvPr>
          <p:cNvSpPr txBox="1"/>
          <p:nvPr/>
        </p:nvSpPr>
        <p:spPr>
          <a:xfrm>
            <a:off x="6996187" y="8574708"/>
            <a:ext cx="1322912" cy="511679"/>
          </a:xfrm>
          <a:prstGeom prst="rect">
            <a:avLst/>
          </a:prstGeom>
        </p:spPr>
        <p:txBody>
          <a:bodyPr wrap="square" lIns="0" tIns="0" rIns="0" bIns="0" rtlCol="0" anchor="t">
            <a:spAutoFit/>
          </a:bodyPr>
          <a:lstStyle/>
          <a:p>
            <a:pPr algn="ctr">
              <a:lnSpc>
                <a:spcPts val="4207"/>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jiráff </a:t>
            </a:r>
          </a:p>
        </p:txBody>
      </p:sp>
      <p:sp>
        <p:nvSpPr>
          <p:cNvPr id="38" name="Freeform 17">
            <a:extLst>
              <a:ext uri="{FF2B5EF4-FFF2-40B4-BE49-F238E27FC236}">
                <a16:creationId xmlns:a16="http://schemas.microsoft.com/office/drawing/2014/main" id="{96C6B070-6ABB-B025-E6AC-B3939A93FA4F}"/>
              </a:ext>
            </a:extLst>
          </p:cNvPr>
          <p:cNvSpPr/>
          <p:nvPr/>
        </p:nvSpPr>
        <p:spPr>
          <a:xfrm>
            <a:off x="6697993" y="6656769"/>
            <a:ext cx="2064338" cy="1944272"/>
          </a:xfrm>
          <a:custGeom>
            <a:avLst/>
            <a:gdLst/>
            <a:ahLst/>
            <a:cxnLst/>
            <a:rect l="l" t="t" r="r" b="b"/>
            <a:pathLst>
              <a:path w="988635" h="988635">
                <a:moveTo>
                  <a:pt x="0" y="0"/>
                </a:moveTo>
                <a:lnTo>
                  <a:pt x="988635" y="0"/>
                </a:lnTo>
                <a:lnTo>
                  <a:pt x="988635" y="988635"/>
                </a:lnTo>
                <a:lnTo>
                  <a:pt x="0" y="988635"/>
                </a:lnTo>
                <a:lnTo>
                  <a:pt x="0" y="0"/>
                </a:lnTo>
                <a:close/>
              </a:path>
            </a:pathLst>
          </a:custGeom>
          <a:blipFill>
            <a:blip r:embed="rId20"/>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39" name="TextBox 38">
            <a:extLst>
              <a:ext uri="{FF2B5EF4-FFF2-40B4-BE49-F238E27FC236}">
                <a16:creationId xmlns:a16="http://schemas.microsoft.com/office/drawing/2014/main" id="{F66CD1A4-2F4F-D5B9-FC5F-116B55B84EAF}"/>
              </a:ext>
            </a:extLst>
          </p:cNvPr>
          <p:cNvSpPr txBox="1"/>
          <p:nvPr/>
        </p:nvSpPr>
        <p:spPr>
          <a:xfrm>
            <a:off x="6128115" y="6456287"/>
            <a:ext cx="5268432" cy="2936581"/>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endParaRPr lang="cy-GB" noProof="0" dirty="0"/>
          </a:p>
        </p:txBody>
      </p:sp>
      <p:sp>
        <p:nvSpPr>
          <p:cNvPr id="42" name="Freeform 18">
            <a:extLst>
              <a:ext uri="{FF2B5EF4-FFF2-40B4-BE49-F238E27FC236}">
                <a16:creationId xmlns:a16="http://schemas.microsoft.com/office/drawing/2014/main" id="{25CBED4B-BE1E-E797-12A8-00627EB38309}"/>
              </a:ext>
            </a:extLst>
          </p:cNvPr>
          <p:cNvSpPr/>
          <p:nvPr/>
        </p:nvSpPr>
        <p:spPr>
          <a:xfrm>
            <a:off x="2556708" y="1543548"/>
            <a:ext cx="1661683" cy="1801704"/>
          </a:xfrm>
          <a:custGeom>
            <a:avLst/>
            <a:gdLst/>
            <a:ahLst/>
            <a:cxnLst/>
            <a:rect l="l" t="t" r="r" b="b"/>
            <a:pathLst>
              <a:path w="1010629" h="1010629">
                <a:moveTo>
                  <a:pt x="0" y="0"/>
                </a:moveTo>
                <a:lnTo>
                  <a:pt x="1010629" y="0"/>
                </a:lnTo>
                <a:lnTo>
                  <a:pt x="1010629" y="1010629"/>
                </a:lnTo>
                <a:lnTo>
                  <a:pt x="0" y="1010629"/>
                </a:lnTo>
                <a:lnTo>
                  <a:pt x="0" y="0"/>
                </a:lnTo>
                <a:close/>
              </a:path>
            </a:pathLst>
          </a:custGeom>
          <a:blipFill>
            <a:blip r:embed="rId13"/>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43" name="Freeform 19">
            <a:extLst>
              <a:ext uri="{FF2B5EF4-FFF2-40B4-BE49-F238E27FC236}">
                <a16:creationId xmlns:a16="http://schemas.microsoft.com/office/drawing/2014/main" id="{18C54983-05EB-429C-7688-7020F3B914EF}"/>
              </a:ext>
            </a:extLst>
          </p:cNvPr>
          <p:cNvSpPr/>
          <p:nvPr/>
        </p:nvSpPr>
        <p:spPr>
          <a:xfrm>
            <a:off x="2617086" y="4372603"/>
            <a:ext cx="1908728" cy="1815213"/>
          </a:xfrm>
          <a:custGeom>
            <a:avLst/>
            <a:gdLst/>
            <a:ahLst/>
            <a:cxnLst/>
            <a:rect l="l" t="t" r="r" b="b"/>
            <a:pathLst>
              <a:path w="1010629" h="1010629">
                <a:moveTo>
                  <a:pt x="0" y="0"/>
                </a:moveTo>
                <a:lnTo>
                  <a:pt x="1010629" y="0"/>
                </a:lnTo>
                <a:lnTo>
                  <a:pt x="1010629" y="1010629"/>
                </a:lnTo>
                <a:lnTo>
                  <a:pt x="0" y="1010629"/>
                </a:lnTo>
                <a:lnTo>
                  <a:pt x="0" y="0"/>
                </a:lnTo>
                <a:close/>
              </a:path>
            </a:pathLst>
          </a:custGeom>
          <a:blipFill>
            <a:blip r:embed="rId14"/>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44" name="Freeform 20">
            <a:extLst>
              <a:ext uri="{FF2B5EF4-FFF2-40B4-BE49-F238E27FC236}">
                <a16:creationId xmlns:a16="http://schemas.microsoft.com/office/drawing/2014/main" id="{C7CFC9D0-5C15-152C-2AC5-05D46E1818CF}"/>
              </a:ext>
            </a:extLst>
          </p:cNvPr>
          <p:cNvSpPr/>
          <p:nvPr/>
        </p:nvSpPr>
        <p:spPr>
          <a:xfrm>
            <a:off x="2695948" y="7215167"/>
            <a:ext cx="1971361" cy="2113449"/>
          </a:xfrm>
          <a:custGeom>
            <a:avLst/>
            <a:gdLst/>
            <a:ahLst/>
            <a:cxnLst/>
            <a:rect l="l" t="t" r="r" b="b"/>
            <a:pathLst>
              <a:path w="1010629" h="1010629">
                <a:moveTo>
                  <a:pt x="0" y="0"/>
                </a:moveTo>
                <a:lnTo>
                  <a:pt x="1010629" y="0"/>
                </a:lnTo>
                <a:lnTo>
                  <a:pt x="1010629" y="1010629"/>
                </a:lnTo>
                <a:lnTo>
                  <a:pt x="0" y="1010629"/>
                </a:lnTo>
                <a:lnTo>
                  <a:pt x="0" y="0"/>
                </a:lnTo>
                <a:close/>
              </a:path>
            </a:pathLst>
          </a:custGeom>
          <a:blipFill>
            <a:blip r:embed="rId15"/>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45" name="TextBox 44">
            <a:extLst>
              <a:ext uri="{FF2B5EF4-FFF2-40B4-BE49-F238E27FC236}">
                <a16:creationId xmlns:a16="http://schemas.microsoft.com/office/drawing/2014/main" id="{12B2EB82-B774-B7CD-8A16-E36D1CDE9147}"/>
              </a:ext>
            </a:extLst>
          </p:cNvPr>
          <p:cNvSpPr txBox="1"/>
          <p:nvPr/>
        </p:nvSpPr>
        <p:spPr>
          <a:xfrm>
            <a:off x="148767" y="1315571"/>
            <a:ext cx="4756522" cy="2700223"/>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endParaRPr lang="cy-GB" noProof="0" dirty="0"/>
          </a:p>
        </p:txBody>
      </p:sp>
      <p:sp>
        <p:nvSpPr>
          <p:cNvPr id="46" name="TextBox 45">
            <a:extLst>
              <a:ext uri="{FF2B5EF4-FFF2-40B4-BE49-F238E27FC236}">
                <a16:creationId xmlns:a16="http://schemas.microsoft.com/office/drawing/2014/main" id="{036C2E9E-71F5-97A8-ACFC-26D46DF0D267}"/>
              </a:ext>
            </a:extLst>
          </p:cNvPr>
          <p:cNvSpPr txBox="1"/>
          <p:nvPr/>
        </p:nvSpPr>
        <p:spPr>
          <a:xfrm>
            <a:off x="77902" y="4167784"/>
            <a:ext cx="4866423" cy="2531729"/>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endParaRPr lang="cy-GB" noProof="0" dirty="0"/>
          </a:p>
        </p:txBody>
      </p:sp>
      <p:sp>
        <p:nvSpPr>
          <p:cNvPr id="47" name="TextBox 46">
            <a:extLst>
              <a:ext uri="{FF2B5EF4-FFF2-40B4-BE49-F238E27FC236}">
                <a16:creationId xmlns:a16="http://schemas.microsoft.com/office/drawing/2014/main" id="{496EBB42-4BAF-839D-8041-9879C3570E53}"/>
              </a:ext>
            </a:extLst>
          </p:cNvPr>
          <p:cNvSpPr txBox="1"/>
          <p:nvPr/>
        </p:nvSpPr>
        <p:spPr>
          <a:xfrm>
            <a:off x="38866" y="6833425"/>
            <a:ext cx="4866423" cy="3034962"/>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endParaRPr lang="cy-GB" noProof="0" dirty="0"/>
          </a:p>
        </p:txBody>
      </p:sp>
      <p:sp>
        <p:nvSpPr>
          <p:cNvPr id="49" name="TextBox 48">
            <a:extLst>
              <a:ext uri="{FF2B5EF4-FFF2-40B4-BE49-F238E27FC236}">
                <a16:creationId xmlns:a16="http://schemas.microsoft.com/office/drawing/2014/main" id="{0A0F58BE-F2C1-0C96-1B37-84B51F438439}"/>
              </a:ext>
            </a:extLst>
          </p:cNvPr>
          <p:cNvSpPr txBox="1"/>
          <p:nvPr/>
        </p:nvSpPr>
        <p:spPr>
          <a:xfrm>
            <a:off x="6155226" y="1445461"/>
            <a:ext cx="4512774" cy="1200329"/>
          </a:xfrm>
          <a:prstGeom prst="rect">
            <a:avLst/>
          </a:prstGeom>
          <a:noFill/>
        </p:spPr>
        <p:txBody>
          <a:bodyPr wrap="square">
            <a:spAutoFit/>
          </a:bodyPr>
          <a:lstStyle/>
          <a:p>
            <a:r>
              <a:rPr lang="cy-GB" sz="2400" noProof="0" dirty="0">
                <a:latin typeface="Dreaming Outloud Pro" panose="03050502040302030504" pitchFamily="66" charset="0"/>
                <a:cs typeface="Dreaming Outloud Pro" panose="03050502040302030504" pitchFamily="66" charset="0"/>
              </a:rPr>
              <a:t>Cardiau fflach. Printia yn A4. Geiriau a llun ar un ochr a llun yn unig ar y cefn</a:t>
            </a:r>
            <a:r>
              <a:rPr lang="cy-GB" sz="2000" noProof="0" dirty="0"/>
              <a:t>. </a:t>
            </a:r>
          </a:p>
        </p:txBody>
      </p:sp>
    </p:spTree>
    <p:extLst>
      <p:ext uri="{BB962C8B-B14F-4D97-AF65-F5344CB8AC3E}">
        <p14:creationId xmlns:p14="http://schemas.microsoft.com/office/powerpoint/2010/main" val="6089693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CDB038DC-DD9B-088C-2C28-420860D6E481}"/>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8FC61FD-70CB-6E9F-6773-270C5564A5D8}"/>
              </a:ext>
            </a:extLst>
          </p:cNvPr>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3">
              <a:alphaModFix amt="42000"/>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3" name="Freeform 3">
            <a:extLst>
              <a:ext uri="{FF2B5EF4-FFF2-40B4-BE49-F238E27FC236}">
                <a16:creationId xmlns:a16="http://schemas.microsoft.com/office/drawing/2014/main" id="{9245987A-74AB-E6EE-CE0B-C33F06B3E448}"/>
              </a:ext>
            </a:extLst>
          </p:cNvPr>
          <p:cNvSpPr/>
          <p:nvPr/>
        </p:nvSpPr>
        <p:spPr>
          <a:xfrm rot="-7458197">
            <a:off x="15251149" y="4388023"/>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3">
              <a:alphaModFix amt="42000"/>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4" name="Freeform 4">
            <a:extLst>
              <a:ext uri="{FF2B5EF4-FFF2-40B4-BE49-F238E27FC236}">
                <a16:creationId xmlns:a16="http://schemas.microsoft.com/office/drawing/2014/main" id="{7DBCA4B9-A0AB-292D-B168-3FC446D21FA8}"/>
              </a:ext>
            </a:extLst>
          </p:cNvPr>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5">
              <a:alphaModFix amt="42000"/>
              <a:extLst>
                <a:ext uri="{96DAC541-7B7A-43D3-8B79-37D633B846F1}">
                  <asvg:svgBlip xmlns:asvg="http://schemas.microsoft.com/office/drawing/2016/SVG/main" r:embed="rId6"/>
                </a:ext>
              </a:extLst>
            </a:blip>
            <a:stretch>
              <a:fillRect/>
            </a:stretch>
          </a:blipFill>
        </p:spPr>
        <p:txBody>
          <a:bodyPr/>
          <a:lstStyle/>
          <a:p>
            <a:endParaRPr lang="cy-GB" noProof="0" dirty="0"/>
          </a:p>
        </p:txBody>
      </p:sp>
      <p:sp>
        <p:nvSpPr>
          <p:cNvPr id="5" name="Freeform 5">
            <a:extLst>
              <a:ext uri="{FF2B5EF4-FFF2-40B4-BE49-F238E27FC236}">
                <a16:creationId xmlns:a16="http://schemas.microsoft.com/office/drawing/2014/main" id="{33B4E3BF-26A1-41E2-489B-A54F24805B83}"/>
              </a:ext>
            </a:extLst>
          </p:cNvPr>
          <p:cNvSpPr/>
          <p:nvPr/>
        </p:nvSpPr>
        <p:spPr>
          <a:xfrm>
            <a:off x="7313230" y="-1415840"/>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7">
              <a:alphaModFix amt="42000"/>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6" name="Freeform 6">
            <a:extLst>
              <a:ext uri="{FF2B5EF4-FFF2-40B4-BE49-F238E27FC236}">
                <a16:creationId xmlns:a16="http://schemas.microsoft.com/office/drawing/2014/main" id="{DAA0420D-1F14-71C9-6E48-13BA06BB3994}"/>
              </a:ext>
            </a:extLst>
          </p:cNvPr>
          <p:cNvSpPr/>
          <p:nvPr/>
        </p:nvSpPr>
        <p:spPr>
          <a:xfrm flipV="1">
            <a:off x="4592462" y="8619492"/>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7">
              <a:alphaModFix amt="42000"/>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7" name="Freeform 7">
            <a:extLst>
              <a:ext uri="{FF2B5EF4-FFF2-40B4-BE49-F238E27FC236}">
                <a16:creationId xmlns:a16="http://schemas.microsoft.com/office/drawing/2014/main" id="{B8300C82-2CBD-2029-1158-1174ECEE780A}"/>
              </a:ext>
            </a:extLst>
          </p:cNvPr>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9">
              <a:alphaModFix amt="42000"/>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8" name="Freeform 8">
            <a:extLst>
              <a:ext uri="{FF2B5EF4-FFF2-40B4-BE49-F238E27FC236}">
                <a16:creationId xmlns:a16="http://schemas.microsoft.com/office/drawing/2014/main" id="{C0F90AC7-3634-A09C-55B2-D1D53C91CC51}"/>
              </a:ext>
            </a:extLst>
          </p:cNvPr>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9">
              <a:alphaModFix amt="42000"/>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9" name="Freeform 9">
            <a:extLst>
              <a:ext uri="{FF2B5EF4-FFF2-40B4-BE49-F238E27FC236}">
                <a16:creationId xmlns:a16="http://schemas.microsoft.com/office/drawing/2014/main" id="{263A50C4-172B-F77C-A354-3832508A9770}"/>
              </a:ext>
            </a:extLst>
          </p:cNvPr>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1">
              <a:alphaModFix amt="42000"/>
              <a:extLst>
                <a:ext uri="{96DAC541-7B7A-43D3-8B79-37D633B846F1}">
                  <asvg:svgBlip xmlns:asvg="http://schemas.microsoft.com/office/drawing/2016/SVG/main" r:embed="rId12"/>
                </a:ext>
              </a:extLst>
            </a:blip>
            <a:stretch>
              <a:fillRect/>
            </a:stretch>
          </a:blipFill>
        </p:spPr>
        <p:txBody>
          <a:bodyPr/>
          <a:lstStyle/>
          <a:p>
            <a:endParaRPr lang="cy-GB" noProof="0" dirty="0"/>
          </a:p>
        </p:txBody>
      </p:sp>
      <p:sp>
        <p:nvSpPr>
          <p:cNvPr id="10" name="TextBox 35">
            <a:extLst>
              <a:ext uri="{FF2B5EF4-FFF2-40B4-BE49-F238E27FC236}">
                <a16:creationId xmlns:a16="http://schemas.microsoft.com/office/drawing/2014/main" id="{1DF9294E-7512-21DF-2789-38B939884637}"/>
              </a:ext>
            </a:extLst>
          </p:cNvPr>
          <p:cNvSpPr txBox="1"/>
          <p:nvPr/>
        </p:nvSpPr>
        <p:spPr>
          <a:xfrm>
            <a:off x="-750958" y="-76585"/>
            <a:ext cx="17895958" cy="1436291"/>
          </a:xfrm>
          <a:prstGeom prst="rect">
            <a:avLst/>
          </a:prstGeom>
        </p:spPr>
        <p:txBody>
          <a:bodyPr wrap="square" lIns="0" tIns="0" rIns="0" bIns="0" rtlCol="0" anchor="t">
            <a:spAutoFit/>
          </a:bodyPr>
          <a:lstStyle/>
          <a:p>
            <a:pPr algn="ctr">
              <a:lnSpc>
                <a:spcPts val="11234"/>
              </a:lnSpc>
            </a:pPr>
            <a:r>
              <a:rPr lang="cy-GB" sz="8024" u="sng" spc="248" noProof="0" dirty="0">
                <a:solidFill>
                  <a:srgbClr val="000000"/>
                </a:solidFill>
                <a:latin typeface="Dreaming Outloud Sans"/>
                <a:ea typeface="Dreaming Outloud Sans"/>
                <a:cs typeface="Dreaming Outloud Sans"/>
                <a:sym typeface="Dreaming Outloud Sans"/>
              </a:rPr>
              <a:t>Cardiau Fflach – Patrwm newydd </a:t>
            </a:r>
          </a:p>
        </p:txBody>
      </p:sp>
      <p:sp>
        <p:nvSpPr>
          <p:cNvPr id="34" name="TextBox 33">
            <a:extLst>
              <a:ext uri="{FF2B5EF4-FFF2-40B4-BE49-F238E27FC236}">
                <a16:creationId xmlns:a16="http://schemas.microsoft.com/office/drawing/2014/main" id="{A7A0D322-71BF-7277-EB4D-F1AA7420F1F4}"/>
              </a:ext>
            </a:extLst>
          </p:cNvPr>
          <p:cNvSpPr txBox="1"/>
          <p:nvPr/>
        </p:nvSpPr>
        <p:spPr>
          <a:xfrm>
            <a:off x="5710276" y="5560261"/>
            <a:ext cx="5745664" cy="3034962"/>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endParaRPr lang="cy-GB" noProof="0" dirty="0"/>
          </a:p>
        </p:txBody>
      </p:sp>
      <p:sp>
        <p:nvSpPr>
          <p:cNvPr id="35" name="TextBox 34">
            <a:extLst>
              <a:ext uri="{FF2B5EF4-FFF2-40B4-BE49-F238E27FC236}">
                <a16:creationId xmlns:a16="http://schemas.microsoft.com/office/drawing/2014/main" id="{C0FDE000-2592-F47C-C553-D800A584DD66}"/>
              </a:ext>
            </a:extLst>
          </p:cNvPr>
          <p:cNvSpPr txBox="1"/>
          <p:nvPr/>
        </p:nvSpPr>
        <p:spPr>
          <a:xfrm>
            <a:off x="430528" y="5524571"/>
            <a:ext cx="4866423" cy="3034962"/>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endParaRPr lang="cy-GB" noProof="0" dirty="0"/>
          </a:p>
        </p:txBody>
      </p:sp>
      <p:sp>
        <p:nvSpPr>
          <p:cNvPr id="47" name="TextBox 46">
            <a:extLst>
              <a:ext uri="{FF2B5EF4-FFF2-40B4-BE49-F238E27FC236}">
                <a16:creationId xmlns:a16="http://schemas.microsoft.com/office/drawing/2014/main" id="{AACE6410-8B1C-3EB2-30D2-048D96835623}"/>
              </a:ext>
            </a:extLst>
          </p:cNvPr>
          <p:cNvSpPr txBox="1"/>
          <p:nvPr/>
        </p:nvSpPr>
        <p:spPr>
          <a:xfrm>
            <a:off x="421916" y="2199231"/>
            <a:ext cx="4866423" cy="3034962"/>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endParaRPr lang="cy-GB" noProof="0" dirty="0"/>
          </a:p>
        </p:txBody>
      </p:sp>
      <p:sp>
        <p:nvSpPr>
          <p:cNvPr id="49" name="TextBox 48">
            <a:extLst>
              <a:ext uri="{FF2B5EF4-FFF2-40B4-BE49-F238E27FC236}">
                <a16:creationId xmlns:a16="http://schemas.microsoft.com/office/drawing/2014/main" id="{E6148614-B0CC-E822-9FA2-C697CF859F2F}"/>
              </a:ext>
            </a:extLst>
          </p:cNvPr>
          <p:cNvSpPr txBox="1"/>
          <p:nvPr/>
        </p:nvSpPr>
        <p:spPr>
          <a:xfrm>
            <a:off x="12291654" y="7375844"/>
            <a:ext cx="4512774" cy="1200329"/>
          </a:xfrm>
          <a:prstGeom prst="rect">
            <a:avLst/>
          </a:prstGeom>
          <a:noFill/>
        </p:spPr>
        <p:txBody>
          <a:bodyPr wrap="square">
            <a:spAutoFit/>
          </a:bodyPr>
          <a:lstStyle/>
          <a:p>
            <a:r>
              <a:rPr lang="cy-GB" sz="2400" noProof="0" dirty="0">
                <a:latin typeface="Dreaming Outloud Pro" panose="03050502040302030504" pitchFamily="66" charset="0"/>
                <a:cs typeface="Dreaming Outloud Pro" panose="03050502040302030504" pitchFamily="66" charset="0"/>
              </a:rPr>
              <a:t>Cardiau fflach. Printia yn A4. Geiriau a llun ar un ochr a llun yn unig ar y cefn</a:t>
            </a:r>
            <a:r>
              <a:rPr lang="cy-GB" sz="2000" noProof="0" dirty="0"/>
              <a:t>. </a:t>
            </a:r>
          </a:p>
        </p:txBody>
      </p:sp>
      <p:pic>
        <p:nvPicPr>
          <p:cNvPr id="11" name="Picture 10">
            <a:extLst>
              <a:ext uri="{FF2B5EF4-FFF2-40B4-BE49-F238E27FC236}">
                <a16:creationId xmlns:a16="http://schemas.microsoft.com/office/drawing/2014/main" id="{65B78822-7C41-85BC-88F3-E0923198228D}"/>
              </a:ext>
            </a:extLst>
          </p:cNvPr>
          <p:cNvPicPr>
            <a:picLocks noChangeAspect="1"/>
          </p:cNvPicPr>
          <p:nvPr/>
        </p:nvPicPr>
        <p:blipFill>
          <a:blip r:embed="rId13"/>
          <a:stretch>
            <a:fillRect/>
          </a:stretch>
        </p:blipFill>
        <p:spPr>
          <a:xfrm>
            <a:off x="6354516" y="5905501"/>
            <a:ext cx="1704292" cy="1618322"/>
          </a:xfrm>
          <a:prstGeom prst="rect">
            <a:avLst/>
          </a:prstGeom>
        </p:spPr>
      </p:pic>
      <p:pic>
        <p:nvPicPr>
          <p:cNvPr id="12" name="Picture 11">
            <a:extLst>
              <a:ext uri="{FF2B5EF4-FFF2-40B4-BE49-F238E27FC236}">
                <a16:creationId xmlns:a16="http://schemas.microsoft.com/office/drawing/2014/main" id="{45A5D582-9288-868C-E271-05412A094570}"/>
              </a:ext>
            </a:extLst>
          </p:cNvPr>
          <p:cNvPicPr>
            <a:picLocks noChangeAspect="1"/>
          </p:cNvPicPr>
          <p:nvPr/>
        </p:nvPicPr>
        <p:blipFill>
          <a:blip r:embed="rId14"/>
          <a:stretch>
            <a:fillRect/>
          </a:stretch>
        </p:blipFill>
        <p:spPr>
          <a:xfrm>
            <a:off x="745454" y="5727599"/>
            <a:ext cx="1683501" cy="1648245"/>
          </a:xfrm>
          <a:prstGeom prst="rect">
            <a:avLst/>
          </a:prstGeom>
        </p:spPr>
      </p:pic>
      <p:pic>
        <p:nvPicPr>
          <p:cNvPr id="31" name="Picture 30">
            <a:extLst>
              <a:ext uri="{FF2B5EF4-FFF2-40B4-BE49-F238E27FC236}">
                <a16:creationId xmlns:a16="http://schemas.microsoft.com/office/drawing/2014/main" id="{B6AB4ED8-8B22-852A-AE13-62C78F3E4F7C}"/>
              </a:ext>
            </a:extLst>
          </p:cNvPr>
          <p:cNvPicPr>
            <a:picLocks noChangeAspect="1"/>
          </p:cNvPicPr>
          <p:nvPr/>
        </p:nvPicPr>
        <p:blipFill>
          <a:blip r:embed="rId13"/>
          <a:stretch>
            <a:fillRect/>
          </a:stretch>
        </p:blipFill>
        <p:spPr>
          <a:xfrm>
            <a:off x="8745133" y="5905501"/>
            <a:ext cx="1704292" cy="1618322"/>
          </a:xfrm>
          <a:prstGeom prst="rect">
            <a:avLst/>
          </a:prstGeom>
        </p:spPr>
      </p:pic>
      <p:pic>
        <p:nvPicPr>
          <p:cNvPr id="40" name="Picture 39">
            <a:extLst>
              <a:ext uri="{FF2B5EF4-FFF2-40B4-BE49-F238E27FC236}">
                <a16:creationId xmlns:a16="http://schemas.microsoft.com/office/drawing/2014/main" id="{F8E40D2E-2AC0-1EDA-E975-0C7E02A95DE4}"/>
              </a:ext>
            </a:extLst>
          </p:cNvPr>
          <p:cNvPicPr>
            <a:picLocks noChangeAspect="1"/>
          </p:cNvPicPr>
          <p:nvPr/>
        </p:nvPicPr>
        <p:blipFill>
          <a:blip r:embed="rId14"/>
          <a:stretch>
            <a:fillRect/>
          </a:stretch>
        </p:blipFill>
        <p:spPr>
          <a:xfrm>
            <a:off x="3208607" y="5720001"/>
            <a:ext cx="1683501" cy="1648245"/>
          </a:xfrm>
          <a:prstGeom prst="rect">
            <a:avLst/>
          </a:prstGeom>
        </p:spPr>
      </p:pic>
      <p:grpSp>
        <p:nvGrpSpPr>
          <p:cNvPr id="50" name="Group 49">
            <a:extLst>
              <a:ext uri="{FF2B5EF4-FFF2-40B4-BE49-F238E27FC236}">
                <a16:creationId xmlns:a16="http://schemas.microsoft.com/office/drawing/2014/main" id="{16512900-9056-D2FC-F110-0138AEF5E5BB}"/>
              </a:ext>
            </a:extLst>
          </p:cNvPr>
          <p:cNvGrpSpPr/>
          <p:nvPr/>
        </p:nvGrpSpPr>
        <p:grpSpPr>
          <a:xfrm>
            <a:off x="784978" y="2463826"/>
            <a:ext cx="1643977" cy="1877056"/>
            <a:chOff x="9279490" y="938138"/>
            <a:chExt cx="1284233" cy="1622931"/>
          </a:xfrm>
        </p:grpSpPr>
        <p:pic>
          <p:nvPicPr>
            <p:cNvPr id="51" name="Picture 50">
              <a:extLst>
                <a:ext uri="{FF2B5EF4-FFF2-40B4-BE49-F238E27FC236}">
                  <a16:creationId xmlns:a16="http://schemas.microsoft.com/office/drawing/2014/main" id="{5BD814D4-8D58-4EE9-FD28-16FF60655809}"/>
                </a:ext>
              </a:extLst>
            </p:cNvPr>
            <p:cNvPicPr>
              <a:picLocks noChangeAspect="1"/>
            </p:cNvPicPr>
            <p:nvPr/>
          </p:nvPicPr>
          <p:blipFill>
            <a:blip r:embed="rId15"/>
            <a:stretch>
              <a:fillRect/>
            </a:stretch>
          </p:blipFill>
          <p:spPr>
            <a:xfrm>
              <a:off x="9279490" y="1355947"/>
              <a:ext cx="1284233" cy="1205122"/>
            </a:xfrm>
            <a:prstGeom prst="rect">
              <a:avLst/>
            </a:prstGeom>
          </p:spPr>
        </p:pic>
        <p:sp>
          <p:nvSpPr>
            <p:cNvPr id="52" name="Arrow: Down 51">
              <a:extLst>
                <a:ext uri="{FF2B5EF4-FFF2-40B4-BE49-F238E27FC236}">
                  <a16:creationId xmlns:a16="http://schemas.microsoft.com/office/drawing/2014/main" id="{6EBB8DCA-31E6-8637-159B-9B3860586DCF}"/>
                </a:ext>
              </a:extLst>
            </p:cNvPr>
            <p:cNvSpPr/>
            <p:nvPr/>
          </p:nvSpPr>
          <p:spPr>
            <a:xfrm>
              <a:off x="10118769" y="938138"/>
              <a:ext cx="433640" cy="583639"/>
            </a:xfrm>
            <a:prstGeom prst="down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cy-GB" noProof="0" dirty="0"/>
            </a:p>
          </p:txBody>
        </p:sp>
      </p:grpSp>
      <p:grpSp>
        <p:nvGrpSpPr>
          <p:cNvPr id="53" name="Group 52">
            <a:extLst>
              <a:ext uri="{FF2B5EF4-FFF2-40B4-BE49-F238E27FC236}">
                <a16:creationId xmlns:a16="http://schemas.microsoft.com/office/drawing/2014/main" id="{76B225EC-173D-0CCD-8C0D-0609A10B2B27}"/>
              </a:ext>
            </a:extLst>
          </p:cNvPr>
          <p:cNvGrpSpPr/>
          <p:nvPr/>
        </p:nvGrpSpPr>
        <p:grpSpPr>
          <a:xfrm>
            <a:off x="6218237" y="2728040"/>
            <a:ext cx="1797726" cy="1524000"/>
            <a:chOff x="8763000" y="4700378"/>
            <a:chExt cx="1284233" cy="1205122"/>
          </a:xfrm>
        </p:grpSpPr>
        <p:pic>
          <p:nvPicPr>
            <p:cNvPr id="54" name="Picture 53">
              <a:extLst>
                <a:ext uri="{FF2B5EF4-FFF2-40B4-BE49-F238E27FC236}">
                  <a16:creationId xmlns:a16="http://schemas.microsoft.com/office/drawing/2014/main" id="{50594C68-5F2B-9C33-271C-E39BDA182E74}"/>
                </a:ext>
              </a:extLst>
            </p:cNvPr>
            <p:cNvPicPr>
              <a:picLocks noChangeAspect="1"/>
            </p:cNvPicPr>
            <p:nvPr/>
          </p:nvPicPr>
          <p:blipFill>
            <a:blip r:embed="rId15"/>
            <a:stretch>
              <a:fillRect/>
            </a:stretch>
          </p:blipFill>
          <p:spPr>
            <a:xfrm>
              <a:off x="8763000" y="4700378"/>
              <a:ext cx="1284233" cy="1205122"/>
            </a:xfrm>
            <a:prstGeom prst="rect">
              <a:avLst/>
            </a:prstGeom>
          </p:spPr>
        </p:pic>
        <p:sp>
          <p:nvSpPr>
            <p:cNvPr id="55" name="Arrow: Down 54">
              <a:extLst>
                <a:ext uri="{FF2B5EF4-FFF2-40B4-BE49-F238E27FC236}">
                  <a16:creationId xmlns:a16="http://schemas.microsoft.com/office/drawing/2014/main" id="{E5ED03C6-3DAA-C866-0A30-65AB51C18FD0}"/>
                </a:ext>
              </a:extLst>
            </p:cNvPr>
            <p:cNvSpPr/>
            <p:nvPr/>
          </p:nvSpPr>
          <p:spPr>
            <a:xfrm>
              <a:off x="9080075" y="4811770"/>
              <a:ext cx="433640" cy="583639"/>
            </a:xfrm>
            <a:prstGeom prst="down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cy-GB" noProof="0" dirty="0"/>
            </a:p>
          </p:txBody>
        </p:sp>
      </p:grpSp>
      <p:grpSp>
        <p:nvGrpSpPr>
          <p:cNvPr id="56" name="Group 55">
            <a:extLst>
              <a:ext uri="{FF2B5EF4-FFF2-40B4-BE49-F238E27FC236}">
                <a16:creationId xmlns:a16="http://schemas.microsoft.com/office/drawing/2014/main" id="{F89EB239-9AFD-91FE-00D0-5309B48DC49B}"/>
              </a:ext>
            </a:extLst>
          </p:cNvPr>
          <p:cNvGrpSpPr/>
          <p:nvPr/>
        </p:nvGrpSpPr>
        <p:grpSpPr>
          <a:xfrm>
            <a:off x="3079338" y="2453815"/>
            <a:ext cx="1609464" cy="1887067"/>
            <a:chOff x="9279490" y="938138"/>
            <a:chExt cx="1284233" cy="1622931"/>
          </a:xfrm>
        </p:grpSpPr>
        <p:pic>
          <p:nvPicPr>
            <p:cNvPr id="57" name="Picture 56">
              <a:extLst>
                <a:ext uri="{FF2B5EF4-FFF2-40B4-BE49-F238E27FC236}">
                  <a16:creationId xmlns:a16="http://schemas.microsoft.com/office/drawing/2014/main" id="{699A8087-5CEC-4594-FC5B-1D7BA7D82109}"/>
                </a:ext>
              </a:extLst>
            </p:cNvPr>
            <p:cNvPicPr>
              <a:picLocks noChangeAspect="1"/>
            </p:cNvPicPr>
            <p:nvPr/>
          </p:nvPicPr>
          <p:blipFill>
            <a:blip r:embed="rId15"/>
            <a:stretch>
              <a:fillRect/>
            </a:stretch>
          </p:blipFill>
          <p:spPr>
            <a:xfrm>
              <a:off x="9279490" y="1355947"/>
              <a:ext cx="1284233" cy="1205122"/>
            </a:xfrm>
            <a:prstGeom prst="rect">
              <a:avLst/>
            </a:prstGeom>
          </p:spPr>
        </p:pic>
        <p:sp>
          <p:nvSpPr>
            <p:cNvPr id="58" name="Arrow: Down 57">
              <a:extLst>
                <a:ext uri="{FF2B5EF4-FFF2-40B4-BE49-F238E27FC236}">
                  <a16:creationId xmlns:a16="http://schemas.microsoft.com/office/drawing/2014/main" id="{B9CF6071-4F79-21F8-24C6-EC7AAFBAF922}"/>
                </a:ext>
              </a:extLst>
            </p:cNvPr>
            <p:cNvSpPr/>
            <p:nvPr/>
          </p:nvSpPr>
          <p:spPr>
            <a:xfrm>
              <a:off x="10118769" y="938138"/>
              <a:ext cx="433640" cy="583639"/>
            </a:xfrm>
            <a:prstGeom prst="down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cy-GB" noProof="0" dirty="0"/>
            </a:p>
          </p:txBody>
        </p:sp>
      </p:grpSp>
      <p:sp>
        <p:nvSpPr>
          <p:cNvPr id="59" name="TextBox 58">
            <a:extLst>
              <a:ext uri="{FF2B5EF4-FFF2-40B4-BE49-F238E27FC236}">
                <a16:creationId xmlns:a16="http://schemas.microsoft.com/office/drawing/2014/main" id="{A4ADE54E-2447-2801-A1E3-26A9FE8F489F}"/>
              </a:ext>
            </a:extLst>
          </p:cNvPr>
          <p:cNvSpPr txBox="1"/>
          <p:nvPr/>
        </p:nvSpPr>
        <p:spPr>
          <a:xfrm>
            <a:off x="5732454" y="2199231"/>
            <a:ext cx="4866423" cy="3034962"/>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endParaRPr lang="cy-GB" noProof="0" dirty="0"/>
          </a:p>
        </p:txBody>
      </p:sp>
      <p:grpSp>
        <p:nvGrpSpPr>
          <p:cNvPr id="60" name="Group 59">
            <a:extLst>
              <a:ext uri="{FF2B5EF4-FFF2-40B4-BE49-F238E27FC236}">
                <a16:creationId xmlns:a16="http://schemas.microsoft.com/office/drawing/2014/main" id="{72169022-1A79-7EA6-82BC-9E116212A28B}"/>
              </a:ext>
            </a:extLst>
          </p:cNvPr>
          <p:cNvGrpSpPr/>
          <p:nvPr/>
        </p:nvGrpSpPr>
        <p:grpSpPr>
          <a:xfrm>
            <a:off x="8666345" y="2697005"/>
            <a:ext cx="1563749" cy="1524001"/>
            <a:chOff x="8763000" y="4700378"/>
            <a:chExt cx="1284233" cy="1205122"/>
          </a:xfrm>
        </p:grpSpPr>
        <p:pic>
          <p:nvPicPr>
            <p:cNvPr id="61" name="Picture 60">
              <a:extLst>
                <a:ext uri="{FF2B5EF4-FFF2-40B4-BE49-F238E27FC236}">
                  <a16:creationId xmlns:a16="http://schemas.microsoft.com/office/drawing/2014/main" id="{3AA6C885-D338-DBD2-5707-21672F1FE373}"/>
                </a:ext>
              </a:extLst>
            </p:cNvPr>
            <p:cNvPicPr>
              <a:picLocks noChangeAspect="1"/>
            </p:cNvPicPr>
            <p:nvPr/>
          </p:nvPicPr>
          <p:blipFill>
            <a:blip r:embed="rId15"/>
            <a:stretch>
              <a:fillRect/>
            </a:stretch>
          </p:blipFill>
          <p:spPr>
            <a:xfrm>
              <a:off x="8763000" y="4700378"/>
              <a:ext cx="1284233" cy="1205122"/>
            </a:xfrm>
            <a:prstGeom prst="rect">
              <a:avLst/>
            </a:prstGeom>
          </p:spPr>
        </p:pic>
        <p:sp>
          <p:nvSpPr>
            <p:cNvPr id="62" name="Arrow: Down 61">
              <a:extLst>
                <a:ext uri="{FF2B5EF4-FFF2-40B4-BE49-F238E27FC236}">
                  <a16:creationId xmlns:a16="http://schemas.microsoft.com/office/drawing/2014/main" id="{8C6FB039-D652-A334-1530-3135A2E050A3}"/>
                </a:ext>
              </a:extLst>
            </p:cNvPr>
            <p:cNvSpPr/>
            <p:nvPr/>
          </p:nvSpPr>
          <p:spPr>
            <a:xfrm>
              <a:off x="9080075" y="4811770"/>
              <a:ext cx="433640" cy="583639"/>
            </a:xfrm>
            <a:prstGeom prst="down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cy-GB" noProof="0" dirty="0"/>
            </a:p>
          </p:txBody>
        </p:sp>
      </p:grpSp>
      <p:sp>
        <p:nvSpPr>
          <p:cNvPr id="63" name="TextBox 50">
            <a:extLst>
              <a:ext uri="{FF2B5EF4-FFF2-40B4-BE49-F238E27FC236}">
                <a16:creationId xmlns:a16="http://schemas.microsoft.com/office/drawing/2014/main" id="{595CFCCE-0C72-69CE-DD59-40B58A64EA34}"/>
              </a:ext>
            </a:extLst>
          </p:cNvPr>
          <p:cNvSpPr txBox="1"/>
          <p:nvPr/>
        </p:nvSpPr>
        <p:spPr>
          <a:xfrm>
            <a:off x="85701" y="4056340"/>
            <a:ext cx="3042530" cy="981038"/>
          </a:xfrm>
          <a:prstGeom prst="rect">
            <a:avLst/>
          </a:prstGeom>
        </p:spPr>
        <p:txBody>
          <a:bodyPr wrap="square" lIns="0" tIns="0" rIns="0" bIns="0" rtlCol="0" anchor="t">
            <a:spAutoFit/>
          </a:bodyPr>
          <a:lstStyle/>
          <a:p>
            <a:pPr algn="ctr">
              <a:lnSpc>
                <a:spcPts val="8578"/>
              </a:lnSpc>
              <a:spcBef>
                <a:spcPct val="0"/>
              </a:spcBef>
            </a:pPr>
            <a:r>
              <a:rPr lang="cy-GB" sz="32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yn </a:t>
            </a:r>
            <a:r>
              <a:rPr lang="cy-GB" sz="3200" noProof="0" dirty="0">
                <a:solidFill>
                  <a:srgbClr val="E62323"/>
                </a:solidFill>
                <a:latin typeface="Dreaming Outloud Pro" panose="03050502040302030504" pitchFamily="66" charset="0"/>
                <a:ea typeface="Berthold Block"/>
                <a:cs typeface="Dreaming Outloud Pro" panose="03050502040302030504" pitchFamily="66" charset="0"/>
                <a:sym typeface="Berthold Block"/>
              </a:rPr>
              <a:t>f</a:t>
            </a:r>
            <a:r>
              <a:rPr lang="cy-GB" sz="32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wy</a:t>
            </a:r>
          </a:p>
        </p:txBody>
      </p:sp>
      <p:sp>
        <p:nvSpPr>
          <p:cNvPr id="64" name="TextBox 51">
            <a:extLst>
              <a:ext uri="{FF2B5EF4-FFF2-40B4-BE49-F238E27FC236}">
                <a16:creationId xmlns:a16="http://schemas.microsoft.com/office/drawing/2014/main" id="{6FD35581-7C38-EFEE-2DC7-221F33A11DAD}"/>
              </a:ext>
            </a:extLst>
          </p:cNvPr>
          <p:cNvSpPr txBox="1"/>
          <p:nvPr/>
        </p:nvSpPr>
        <p:spPr>
          <a:xfrm>
            <a:off x="5621275" y="7324708"/>
            <a:ext cx="3280569" cy="965649"/>
          </a:xfrm>
          <a:prstGeom prst="rect">
            <a:avLst/>
          </a:prstGeom>
        </p:spPr>
        <p:txBody>
          <a:bodyPr wrap="square" lIns="0" tIns="0" rIns="0" bIns="0" rtlCol="0" anchor="t">
            <a:spAutoFit/>
          </a:bodyPr>
          <a:lstStyle/>
          <a:p>
            <a:pPr algn="ctr">
              <a:lnSpc>
                <a:spcPts val="8578"/>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swnllyd</a:t>
            </a:r>
          </a:p>
        </p:txBody>
      </p:sp>
      <p:sp>
        <p:nvSpPr>
          <p:cNvPr id="65" name="TextBox 58">
            <a:extLst>
              <a:ext uri="{FF2B5EF4-FFF2-40B4-BE49-F238E27FC236}">
                <a16:creationId xmlns:a16="http://schemas.microsoft.com/office/drawing/2014/main" id="{62517888-3E85-BF59-BC83-7AE36BC4929A}"/>
              </a:ext>
            </a:extLst>
          </p:cNvPr>
          <p:cNvSpPr txBox="1"/>
          <p:nvPr/>
        </p:nvSpPr>
        <p:spPr>
          <a:xfrm>
            <a:off x="393421" y="7245512"/>
            <a:ext cx="2571127" cy="934871"/>
          </a:xfrm>
          <a:prstGeom prst="rect">
            <a:avLst/>
          </a:prstGeom>
        </p:spPr>
        <p:txBody>
          <a:bodyPr wrap="square" lIns="0" tIns="0" rIns="0" bIns="0" rtlCol="0" anchor="t">
            <a:spAutoFit/>
          </a:bodyPr>
          <a:lstStyle/>
          <a:p>
            <a:pPr algn="ctr">
              <a:lnSpc>
                <a:spcPts val="8578"/>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cyflym</a:t>
            </a:r>
          </a:p>
        </p:txBody>
      </p:sp>
      <p:sp>
        <p:nvSpPr>
          <p:cNvPr id="66" name="TextBox 57">
            <a:extLst>
              <a:ext uri="{FF2B5EF4-FFF2-40B4-BE49-F238E27FC236}">
                <a16:creationId xmlns:a16="http://schemas.microsoft.com/office/drawing/2014/main" id="{84C9144D-4B21-EF56-A053-43D68DAA6B4A}"/>
              </a:ext>
            </a:extLst>
          </p:cNvPr>
          <p:cNvSpPr txBox="1"/>
          <p:nvPr/>
        </p:nvSpPr>
        <p:spPr>
          <a:xfrm>
            <a:off x="5924218" y="3952218"/>
            <a:ext cx="2520070" cy="981038"/>
          </a:xfrm>
          <a:prstGeom prst="rect">
            <a:avLst/>
          </a:prstGeom>
        </p:spPr>
        <p:txBody>
          <a:bodyPr wrap="square" lIns="0" tIns="0" rIns="0" bIns="0" rtlCol="0" anchor="t">
            <a:spAutoFit/>
          </a:bodyPr>
          <a:lstStyle/>
          <a:p>
            <a:pPr algn="ctr">
              <a:lnSpc>
                <a:spcPts val="8578"/>
              </a:lnSpc>
              <a:spcBef>
                <a:spcPct val="0"/>
              </a:spcBef>
            </a:pPr>
            <a:r>
              <a:rPr lang="cy-GB" sz="32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yn llai</a:t>
            </a:r>
          </a:p>
        </p:txBody>
      </p:sp>
    </p:spTree>
    <p:extLst>
      <p:ext uri="{BB962C8B-B14F-4D97-AF65-F5344CB8AC3E}">
        <p14:creationId xmlns:p14="http://schemas.microsoft.com/office/powerpoint/2010/main" val="3792474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46E76480-FE56-7D08-945C-CA5B36A745F1}"/>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4C1D392D-5D85-28F5-4427-8FF00172A99D}"/>
              </a:ext>
            </a:extLst>
          </p:cNvPr>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3">
              <a:alphaModFix amt="42000"/>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3" name="Freeform 3">
            <a:extLst>
              <a:ext uri="{FF2B5EF4-FFF2-40B4-BE49-F238E27FC236}">
                <a16:creationId xmlns:a16="http://schemas.microsoft.com/office/drawing/2014/main" id="{F617F474-9DED-C1C8-C8EE-3704D44B1132}"/>
              </a:ext>
            </a:extLst>
          </p:cNvPr>
          <p:cNvSpPr/>
          <p:nvPr/>
        </p:nvSpPr>
        <p:spPr>
          <a:xfrm rot="-7458197">
            <a:off x="15251149" y="4388023"/>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3">
              <a:alphaModFix amt="42000"/>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4" name="Freeform 4">
            <a:extLst>
              <a:ext uri="{FF2B5EF4-FFF2-40B4-BE49-F238E27FC236}">
                <a16:creationId xmlns:a16="http://schemas.microsoft.com/office/drawing/2014/main" id="{47BD5B4A-5203-6E3E-956C-BB419A6C722D}"/>
              </a:ext>
            </a:extLst>
          </p:cNvPr>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5">
              <a:alphaModFix amt="42000"/>
              <a:extLst>
                <a:ext uri="{96DAC541-7B7A-43D3-8B79-37D633B846F1}">
                  <asvg:svgBlip xmlns:asvg="http://schemas.microsoft.com/office/drawing/2016/SVG/main" r:embed="rId6"/>
                </a:ext>
              </a:extLst>
            </a:blip>
            <a:stretch>
              <a:fillRect/>
            </a:stretch>
          </a:blipFill>
        </p:spPr>
        <p:txBody>
          <a:bodyPr/>
          <a:lstStyle/>
          <a:p>
            <a:endParaRPr lang="cy-GB" noProof="0" dirty="0"/>
          </a:p>
        </p:txBody>
      </p:sp>
      <p:sp>
        <p:nvSpPr>
          <p:cNvPr id="5" name="Freeform 5">
            <a:extLst>
              <a:ext uri="{FF2B5EF4-FFF2-40B4-BE49-F238E27FC236}">
                <a16:creationId xmlns:a16="http://schemas.microsoft.com/office/drawing/2014/main" id="{2D3B56AF-C41E-B510-D933-5D00468FB596}"/>
              </a:ext>
            </a:extLst>
          </p:cNvPr>
          <p:cNvSpPr/>
          <p:nvPr/>
        </p:nvSpPr>
        <p:spPr>
          <a:xfrm>
            <a:off x="6983962" y="-1492597"/>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7">
              <a:alphaModFix amt="42000"/>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6" name="Freeform 6">
            <a:extLst>
              <a:ext uri="{FF2B5EF4-FFF2-40B4-BE49-F238E27FC236}">
                <a16:creationId xmlns:a16="http://schemas.microsoft.com/office/drawing/2014/main" id="{ADE28603-31B8-D99D-83B8-096CF391CEA3}"/>
              </a:ext>
            </a:extLst>
          </p:cNvPr>
          <p:cNvSpPr/>
          <p:nvPr/>
        </p:nvSpPr>
        <p:spPr>
          <a:xfrm flipV="1">
            <a:off x="6323166" y="7619130"/>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7">
              <a:alphaModFix amt="42000"/>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7" name="Freeform 7">
            <a:extLst>
              <a:ext uri="{FF2B5EF4-FFF2-40B4-BE49-F238E27FC236}">
                <a16:creationId xmlns:a16="http://schemas.microsoft.com/office/drawing/2014/main" id="{851AD289-7F44-C2C9-3101-6D0630BE008F}"/>
              </a:ext>
            </a:extLst>
          </p:cNvPr>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9">
              <a:alphaModFix amt="42000"/>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8" name="Freeform 8">
            <a:extLst>
              <a:ext uri="{FF2B5EF4-FFF2-40B4-BE49-F238E27FC236}">
                <a16:creationId xmlns:a16="http://schemas.microsoft.com/office/drawing/2014/main" id="{EBD80930-793E-6A17-2320-A6B9159B8E69}"/>
              </a:ext>
            </a:extLst>
          </p:cNvPr>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9">
              <a:alphaModFix amt="42000"/>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9" name="Freeform 9">
            <a:extLst>
              <a:ext uri="{FF2B5EF4-FFF2-40B4-BE49-F238E27FC236}">
                <a16:creationId xmlns:a16="http://schemas.microsoft.com/office/drawing/2014/main" id="{E7C6EE1F-4096-B138-7055-45400DA45C15}"/>
              </a:ext>
            </a:extLst>
          </p:cNvPr>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1">
              <a:alphaModFix amt="42000"/>
              <a:extLst>
                <a:ext uri="{96DAC541-7B7A-43D3-8B79-37D633B846F1}">
                  <asvg:svgBlip xmlns:asvg="http://schemas.microsoft.com/office/drawing/2016/SVG/main" r:embed="rId12"/>
                </a:ext>
              </a:extLst>
            </a:blip>
            <a:stretch>
              <a:fillRect/>
            </a:stretch>
          </a:blipFill>
        </p:spPr>
        <p:txBody>
          <a:bodyPr/>
          <a:lstStyle/>
          <a:p>
            <a:endParaRPr lang="cy-GB" noProof="0" dirty="0"/>
          </a:p>
        </p:txBody>
      </p:sp>
      <p:sp>
        <p:nvSpPr>
          <p:cNvPr id="10" name="TextBox 9">
            <a:extLst>
              <a:ext uri="{FF2B5EF4-FFF2-40B4-BE49-F238E27FC236}">
                <a16:creationId xmlns:a16="http://schemas.microsoft.com/office/drawing/2014/main" id="{10486824-4BDA-764D-2DC6-0B90D3CCFE65}"/>
              </a:ext>
            </a:extLst>
          </p:cNvPr>
          <p:cNvSpPr txBox="1"/>
          <p:nvPr/>
        </p:nvSpPr>
        <p:spPr>
          <a:xfrm>
            <a:off x="933609" y="931774"/>
            <a:ext cx="15601791" cy="8094524"/>
          </a:xfrm>
          <a:prstGeom prst="rect">
            <a:avLst/>
          </a:prstGeom>
          <a:solidFill>
            <a:schemeClr val="bg1"/>
          </a:solidFill>
        </p:spPr>
        <p:txBody>
          <a:bodyPr wrap="square" rtlCol="0">
            <a:spAutoFit/>
          </a:bodyPr>
          <a:lstStyle/>
          <a:p>
            <a:r>
              <a:rPr lang="cy-GB" sz="4000" b="1"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Sgwrs</a:t>
            </a:r>
          </a:p>
          <a:p>
            <a:endPar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endParaRPr>
          </a:p>
          <a:p>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Eliffant:  Mae'r eliffant yn fwy na'r crwban! Rydw i'n mawr iawn.</a:t>
            </a:r>
          </a:p>
          <a:p>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Jiráff: Wel… mae'r jiráff yn fwy na'r eliffant! Rydw i'n dal iawn.</a:t>
            </a:r>
          </a:p>
          <a:p>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Llew: Gwrandewch i fi! Mae'r llew yn fwy swnllyd na'r pengwin! Mae'r pengwin yn dawel.</a:t>
            </a:r>
          </a:p>
          <a:p>
            <a:r>
              <a:rPr lang="cy-GB" sz="40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Cheetah</a:t>
            </a:r>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Beth am gyflymder? Mae'r </a:t>
            </a:r>
            <a:r>
              <a:rPr lang="cy-GB" sz="40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cheetah</a:t>
            </a:r>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yn fwy cyflym na'r sebra! </a:t>
            </a:r>
          </a:p>
          <a:p>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Mochyn: Peidiwch ag anghofio fi. Mae'r mochyn yn llai na'r pengwin! Rydw i’n fach ond yn bwysig.</a:t>
            </a:r>
          </a:p>
          <a:p>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Crwban: Ac yn olaf… mae'r crwban yn llai na'r eliffant. Ond rydw i’n hapus iawn.</a:t>
            </a:r>
          </a:p>
          <a:p>
            <a:endPar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endParaRPr>
          </a:p>
          <a:p>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Roedd y anifeiliaid hapus achos roeddwn nhw'n i gyd yn arbennig.</a:t>
            </a:r>
            <a:endParaRPr lang="cy-GB" sz="4000" noProof="0" dirty="0"/>
          </a:p>
        </p:txBody>
      </p:sp>
    </p:spTree>
    <p:extLst>
      <p:ext uri="{BB962C8B-B14F-4D97-AF65-F5344CB8AC3E}">
        <p14:creationId xmlns:p14="http://schemas.microsoft.com/office/powerpoint/2010/main" val="18779886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88FA4345-8A41-9E2A-6475-8AD3FD04CB4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44B36CAD-C645-BAA6-996B-AFE07EEB0257}"/>
              </a:ext>
            </a:extLst>
          </p:cNvPr>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3">
              <a:alphaModFix amt="42000"/>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3" name="Freeform 3">
            <a:extLst>
              <a:ext uri="{FF2B5EF4-FFF2-40B4-BE49-F238E27FC236}">
                <a16:creationId xmlns:a16="http://schemas.microsoft.com/office/drawing/2014/main" id="{52D33C70-BEFA-CE8D-4CA1-5CEF60BA281A}"/>
              </a:ext>
            </a:extLst>
          </p:cNvPr>
          <p:cNvSpPr/>
          <p:nvPr/>
        </p:nvSpPr>
        <p:spPr>
          <a:xfrm rot="-7458197">
            <a:off x="15251149" y="4388023"/>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3">
              <a:alphaModFix amt="42000"/>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4" name="Freeform 4">
            <a:extLst>
              <a:ext uri="{FF2B5EF4-FFF2-40B4-BE49-F238E27FC236}">
                <a16:creationId xmlns:a16="http://schemas.microsoft.com/office/drawing/2014/main" id="{BB6A5529-46BB-D142-FC71-5048849773B1}"/>
              </a:ext>
            </a:extLst>
          </p:cNvPr>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5">
              <a:alphaModFix amt="42000"/>
              <a:extLst>
                <a:ext uri="{96DAC541-7B7A-43D3-8B79-37D633B846F1}">
                  <asvg:svgBlip xmlns:asvg="http://schemas.microsoft.com/office/drawing/2016/SVG/main" r:embed="rId6"/>
                </a:ext>
              </a:extLst>
            </a:blip>
            <a:stretch>
              <a:fillRect/>
            </a:stretch>
          </a:blipFill>
        </p:spPr>
        <p:txBody>
          <a:bodyPr/>
          <a:lstStyle/>
          <a:p>
            <a:endParaRPr lang="cy-GB" noProof="0" dirty="0"/>
          </a:p>
        </p:txBody>
      </p:sp>
      <p:sp>
        <p:nvSpPr>
          <p:cNvPr id="5" name="Freeform 5">
            <a:extLst>
              <a:ext uri="{FF2B5EF4-FFF2-40B4-BE49-F238E27FC236}">
                <a16:creationId xmlns:a16="http://schemas.microsoft.com/office/drawing/2014/main" id="{81DBD8D4-6887-0EEF-DFC6-0DC8C79DFC24}"/>
              </a:ext>
            </a:extLst>
          </p:cNvPr>
          <p:cNvSpPr/>
          <p:nvPr/>
        </p:nvSpPr>
        <p:spPr>
          <a:xfrm>
            <a:off x="6983962" y="-1492597"/>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7">
              <a:alphaModFix amt="42000"/>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6" name="Freeform 6">
            <a:extLst>
              <a:ext uri="{FF2B5EF4-FFF2-40B4-BE49-F238E27FC236}">
                <a16:creationId xmlns:a16="http://schemas.microsoft.com/office/drawing/2014/main" id="{DD2E80B8-6B9D-3AF3-964A-E3A47176FB3C}"/>
              </a:ext>
            </a:extLst>
          </p:cNvPr>
          <p:cNvSpPr/>
          <p:nvPr/>
        </p:nvSpPr>
        <p:spPr>
          <a:xfrm flipV="1">
            <a:off x="6323166" y="7619130"/>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7">
              <a:alphaModFix amt="42000"/>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7" name="Freeform 7">
            <a:extLst>
              <a:ext uri="{FF2B5EF4-FFF2-40B4-BE49-F238E27FC236}">
                <a16:creationId xmlns:a16="http://schemas.microsoft.com/office/drawing/2014/main" id="{2F0D45CB-27D8-D097-C0B7-47FA5032383A}"/>
              </a:ext>
            </a:extLst>
          </p:cNvPr>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9">
              <a:alphaModFix amt="42000"/>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8" name="Freeform 8">
            <a:extLst>
              <a:ext uri="{FF2B5EF4-FFF2-40B4-BE49-F238E27FC236}">
                <a16:creationId xmlns:a16="http://schemas.microsoft.com/office/drawing/2014/main" id="{E4AFBB25-F252-4394-11B8-38711AFDE06D}"/>
              </a:ext>
            </a:extLst>
          </p:cNvPr>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9">
              <a:alphaModFix amt="42000"/>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9" name="Freeform 9">
            <a:extLst>
              <a:ext uri="{FF2B5EF4-FFF2-40B4-BE49-F238E27FC236}">
                <a16:creationId xmlns:a16="http://schemas.microsoft.com/office/drawing/2014/main" id="{F781F86A-8E47-D290-805F-160D351A5D5F}"/>
              </a:ext>
            </a:extLst>
          </p:cNvPr>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1">
              <a:alphaModFix amt="42000"/>
              <a:extLst>
                <a:ext uri="{96DAC541-7B7A-43D3-8B79-37D633B846F1}">
                  <asvg:svgBlip xmlns:asvg="http://schemas.microsoft.com/office/drawing/2016/SVG/main" r:embed="rId12"/>
                </a:ext>
              </a:extLst>
            </a:blip>
            <a:stretch>
              <a:fillRect/>
            </a:stretch>
          </a:blipFill>
        </p:spPr>
        <p:txBody>
          <a:bodyPr/>
          <a:lstStyle/>
          <a:p>
            <a:endParaRPr lang="cy-GB" noProof="0" dirty="0"/>
          </a:p>
        </p:txBody>
      </p:sp>
      <p:sp>
        <p:nvSpPr>
          <p:cNvPr id="10" name="TextBox 9">
            <a:extLst>
              <a:ext uri="{FF2B5EF4-FFF2-40B4-BE49-F238E27FC236}">
                <a16:creationId xmlns:a16="http://schemas.microsoft.com/office/drawing/2014/main" id="{5B6D8D17-3C27-543C-5E67-7096817D1247}"/>
              </a:ext>
            </a:extLst>
          </p:cNvPr>
          <p:cNvSpPr txBox="1"/>
          <p:nvPr/>
        </p:nvSpPr>
        <p:spPr>
          <a:xfrm>
            <a:off x="933609" y="931774"/>
            <a:ext cx="15601791" cy="8094524"/>
          </a:xfrm>
          <a:prstGeom prst="rect">
            <a:avLst/>
          </a:prstGeom>
          <a:solidFill>
            <a:schemeClr val="bg1"/>
          </a:solidFill>
        </p:spPr>
        <p:txBody>
          <a:bodyPr wrap="square" rtlCol="0">
            <a:spAutoFit/>
          </a:bodyPr>
          <a:lstStyle/>
          <a:p>
            <a:r>
              <a:rPr lang="cy-GB" sz="4000" b="1"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Sgwrs</a:t>
            </a:r>
          </a:p>
          <a:p>
            <a:endPar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endParaRPr>
          </a:p>
          <a:p>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Eliffant:  Mae'r eliffant </a:t>
            </a:r>
            <a:r>
              <a:rPr lang="cy-GB" sz="4000"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r>
              <a:rPr lang="cy-GB" sz="4000"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na'r crwban! Rydw i'n mawr iawn.</a:t>
            </a:r>
          </a:p>
          <a:p>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Jiráff: Wel… mae'r jiráff yn fwy na'r eliffant! Rydw i'n dal iawn.</a:t>
            </a:r>
          </a:p>
          <a:p>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Llew: Gwrandewch i fi! Mae'r llew yn </a:t>
            </a:r>
            <a:r>
              <a:rPr lang="cy-GB" sz="4000"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r>
              <a:rPr lang="cy-GB" sz="4000"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na'r pengwin! Mae'r pengwin yn dawel.</a:t>
            </a:r>
          </a:p>
          <a:p>
            <a:r>
              <a:rPr lang="cy-GB" sz="40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Cheetah</a:t>
            </a:r>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Beth am gyflymder? Mae’r </a:t>
            </a:r>
            <a:r>
              <a:rPr lang="cy-GB" sz="4000"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yn fwy </a:t>
            </a:r>
            <a:r>
              <a:rPr lang="cy-GB" sz="4000"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na'r sebra! </a:t>
            </a:r>
          </a:p>
          <a:p>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Mochyn: Peidiwch ag anghofio fi. Mae'r mochyn yn </a:t>
            </a:r>
            <a:r>
              <a:rPr lang="cy-GB" sz="4000"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na’r </a:t>
            </a:r>
            <a:r>
              <a:rPr lang="cy-GB" sz="4000"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Rydw i’n fach ond yn bwysig.</a:t>
            </a:r>
          </a:p>
          <a:p>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Crwban: Ac yn olaf… mae'r crwban </a:t>
            </a:r>
            <a:r>
              <a:rPr lang="cy-GB" sz="4000"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r>
              <a:rPr lang="cy-GB" sz="4000"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na’r </a:t>
            </a:r>
            <a:r>
              <a:rPr lang="cy-GB" sz="4000" u="sng"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Ond rydw i’n hapus iawn.</a:t>
            </a:r>
          </a:p>
          <a:p>
            <a:endPar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endParaRPr>
          </a:p>
          <a:p>
            <a:r>
              <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Roedd y anifeiliaid hapus achos roeddwn nhw'n i gyd yn arbennig.</a:t>
            </a:r>
            <a:endParaRPr lang="cy-GB" sz="4000" noProof="0" dirty="0"/>
          </a:p>
        </p:txBody>
      </p:sp>
    </p:spTree>
    <p:extLst>
      <p:ext uri="{BB962C8B-B14F-4D97-AF65-F5344CB8AC3E}">
        <p14:creationId xmlns:p14="http://schemas.microsoft.com/office/powerpoint/2010/main" val="18779271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2D8D3FF4-6475-F329-B201-63AFFA021955}"/>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8C3EF034-6F9C-5F4F-11D4-A9CBB3413B55}"/>
              </a:ext>
            </a:extLst>
          </p:cNvPr>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3">
              <a:alphaModFix amt="42000"/>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3" name="Freeform 3">
            <a:extLst>
              <a:ext uri="{FF2B5EF4-FFF2-40B4-BE49-F238E27FC236}">
                <a16:creationId xmlns:a16="http://schemas.microsoft.com/office/drawing/2014/main" id="{8BEE208F-687B-E21A-64A4-D429C30A4094}"/>
              </a:ext>
            </a:extLst>
          </p:cNvPr>
          <p:cNvSpPr/>
          <p:nvPr/>
        </p:nvSpPr>
        <p:spPr>
          <a:xfrm rot="-7458197">
            <a:off x="15251149" y="4388023"/>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3">
              <a:alphaModFix amt="42000"/>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4" name="Freeform 4">
            <a:extLst>
              <a:ext uri="{FF2B5EF4-FFF2-40B4-BE49-F238E27FC236}">
                <a16:creationId xmlns:a16="http://schemas.microsoft.com/office/drawing/2014/main" id="{34CE0995-BEA7-1CDC-1A09-97E89DDB57E9}"/>
              </a:ext>
            </a:extLst>
          </p:cNvPr>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5">
              <a:alphaModFix amt="42000"/>
              <a:extLst>
                <a:ext uri="{96DAC541-7B7A-43D3-8B79-37D633B846F1}">
                  <asvg:svgBlip xmlns:asvg="http://schemas.microsoft.com/office/drawing/2016/SVG/main" r:embed="rId6"/>
                </a:ext>
              </a:extLst>
            </a:blip>
            <a:stretch>
              <a:fillRect/>
            </a:stretch>
          </a:blipFill>
        </p:spPr>
        <p:txBody>
          <a:bodyPr/>
          <a:lstStyle/>
          <a:p>
            <a:endParaRPr lang="cy-GB" noProof="0" dirty="0"/>
          </a:p>
        </p:txBody>
      </p:sp>
      <p:sp>
        <p:nvSpPr>
          <p:cNvPr id="5" name="Freeform 5">
            <a:extLst>
              <a:ext uri="{FF2B5EF4-FFF2-40B4-BE49-F238E27FC236}">
                <a16:creationId xmlns:a16="http://schemas.microsoft.com/office/drawing/2014/main" id="{9859BB75-3315-4301-CCD4-E9D5653D2E56}"/>
              </a:ext>
            </a:extLst>
          </p:cNvPr>
          <p:cNvSpPr/>
          <p:nvPr/>
        </p:nvSpPr>
        <p:spPr>
          <a:xfrm>
            <a:off x="6983962" y="-1492597"/>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7">
              <a:alphaModFix amt="42000"/>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6" name="Freeform 6">
            <a:extLst>
              <a:ext uri="{FF2B5EF4-FFF2-40B4-BE49-F238E27FC236}">
                <a16:creationId xmlns:a16="http://schemas.microsoft.com/office/drawing/2014/main" id="{C76AF6DC-F899-FE55-A0F4-A72DB634F1F2}"/>
              </a:ext>
            </a:extLst>
          </p:cNvPr>
          <p:cNvSpPr/>
          <p:nvPr/>
        </p:nvSpPr>
        <p:spPr>
          <a:xfrm flipV="1">
            <a:off x="6323166" y="7619130"/>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7">
              <a:alphaModFix amt="42000"/>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7" name="Freeform 7">
            <a:extLst>
              <a:ext uri="{FF2B5EF4-FFF2-40B4-BE49-F238E27FC236}">
                <a16:creationId xmlns:a16="http://schemas.microsoft.com/office/drawing/2014/main" id="{04920D7A-49E5-9AA5-C388-E6EC0ACC73CD}"/>
              </a:ext>
            </a:extLst>
          </p:cNvPr>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9">
              <a:alphaModFix amt="42000"/>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8" name="Freeform 8">
            <a:extLst>
              <a:ext uri="{FF2B5EF4-FFF2-40B4-BE49-F238E27FC236}">
                <a16:creationId xmlns:a16="http://schemas.microsoft.com/office/drawing/2014/main" id="{37B9340F-F079-5E27-C7D8-076F4C365BCB}"/>
              </a:ext>
            </a:extLst>
          </p:cNvPr>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9">
              <a:alphaModFix amt="42000"/>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9" name="Freeform 9">
            <a:extLst>
              <a:ext uri="{FF2B5EF4-FFF2-40B4-BE49-F238E27FC236}">
                <a16:creationId xmlns:a16="http://schemas.microsoft.com/office/drawing/2014/main" id="{7E1DA429-26DE-B76E-7E27-7C98D9F2DBF4}"/>
              </a:ext>
            </a:extLst>
          </p:cNvPr>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1">
              <a:alphaModFix amt="42000"/>
              <a:extLst>
                <a:ext uri="{96DAC541-7B7A-43D3-8B79-37D633B846F1}">
                  <asvg:svgBlip xmlns:asvg="http://schemas.microsoft.com/office/drawing/2016/SVG/main" r:embed="rId12"/>
                </a:ext>
              </a:extLst>
            </a:blip>
            <a:stretch>
              <a:fillRect/>
            </a:stretch>
          </a:blipFill>
        </p:spPr>
        <p:txBody>
          <a:bodyPr/>
          <a:lstStyle/>
          <a:p>
            <a:endParaRPr lang="cy-GB" noProof="0" dirty="0"/>
          </a:p>
        </p:txBody>
      </p:sp>
      <p:sp>
        <p:nvSpPr>
          <p:cNvPr id="29" name="Text Box 6">
            <a:extLst>
              <a:ext uri="{FF2B5EF4-FFF2-40B4-BE49-F238E27FC236}">
                <a16:creationId xmlns:a16="http://schemas.microsoft.com/office/drawing/2014/main" id="{CF48ECD7-6998-4317-F701-F1ADEE823625}"/>
              </a:ext>
            </a:extLst>
          </p:cNvPr>
          <p:cNvSpPr txBox="1"/>
          <p:nvPr/>
        </p:nvSpPr>
        <p:spPr>
          <a:xfrm>
            <a:off x="80193" y="0"/>
            <a:ext cx="5012459" cy="1922852"/>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cy-GB" sz="2000" noProof="0" dirty="0">
                <a:latin typeface="Dreaming Outloud Pro" panose="03050502040302030504" pitchFamily="66" charset="0"/>
                <a:cs typeface="Dreaming Outloud Pro" panose="03050502040302030504" pitchFamily="66" charset="0"/>
              </a:rPr>
              <a:t>Mae’r jiráff yn fwy na’r mochyn.</a:t>
            </a:r>
          </a:p>
          <a:p>
            <a:pPr>
              <a:spcAft>
                <a:spcPts val="0"/>
              </a:spcAft>
            </a:pPr>
            <a:r>
              <a:rPr lang="cy-GB" sz="2000" noProof="0" dirty="0">
                <a:latin typeface="Dreaming Outloud Pro" panose="03050502040302030504" pitchFamily="66" charset="0"/>
                <a:cs typeface="Dreaming Outloud Pro" panose="03050502040302030504" pitchFamily="66" charset="0"/>
              </a:rPr>
              <a:t>Mae’r </a:t>
            </a:r>
            <a:r>
              <a:rPr lang="cy-GB" sz="2000" noProof="0" dirty="0" err="1">
                <a:latin typeface="Dreaming Outloud Pro" panose="03050502040302030504" pitchFamily="66" charset="0"/>
                <a:cs typeface="Dreaming Outloud Pro" panose="03050502040302030504" pitchFamily="66" charset="0"/>
              </a:rPr>
              <a:t>cheetah</a:t>
            </a:r>
            <a:r>
              <a:rPr lang="cy-GB" sz="2000" noProof="0" dirty="0">
                <a:latin typeface="Dreaming Outloud Pro" panose="03050502040302030504" pitchFamily="66" charset="0"/>
                <a:cs typeface="Dreaming Outloud Pro" panose="03050502040302030504" pitchFamily="66" charset="0"/>
              </a:rPr>
              <a:t> yn fwy cyflym na’r pengwin.</a:t>
            </a:r>
          </a:p>
          <a:p>
            <a:pPr>
              <a:spcAft>
                <a:spcPts val="0"/>
              </a:spcAft>
            </a:pPr>
            <a:r>
              <a:rPr lang="cy-GB" sz="2000" noProof="0" dirty="0">
                <a:latin typeface="Dreaming Outloud Pro" panose="03050502040302030504" pitchFamily="66" charset="0"/>
                <a:cs typeface="Dreaming Outloud Pro" panose="03050502040302030504" pitchFamily="66" charset="0"/>
              </a:rPr>
              <a:t>Mae’r eliffant yn fwy swnllyd na’r ceffyl.</a:t>
            </a:r>
          </a:p>
          <a:p>
            <a:pPr>
              <a:spcAft>
                <a:spcPts val="0"/>
              </a:spcAft>
            </a:pPr>
            <a:r>
              <a:rPr lang="cy-GB" sz="2000" noProof="0" dirty="0">
                <a:latin typeface="Dreaming Outloud Pro" panose="03050502040302030504" pitchFamily="66" charset="0"/>
                <a:cs typeface="Dreaming Outloud Pro" panose="03050502040302030504" pitchFamily="66" charset="0"/>
              </a:rPr>
              <a:t>Mae’r pengwin yn llai  na’r llew.</a:t>
            </a:r>
          </a:p>
          <a:p>
            <a:pPr>
              <a:spcAft>
                <a:spcPts val="0"/>
              </a:spcAft>
            </a:pPr>
            <a:r>
              <a:rPr lang="cy-GB" sz="2000" noProof="0" dirty="0">
                <a:latin typeface="Dreaming Outloud Pro" panose="03050502040302030504" pitchFamily="66" charset="0"/>
                <a:cs typeface="Dreaming Outloud Pro" panose="03050502040302030504" pitchFamily="66" charset="0"/>
              </a:rPr>
              <a:t>Mae’r mochyn yn llai na’r sebra.</a:t>
            </a:r>
          </a:p>
          <a:p>
            <a:pPr>
              <a:spcAft>
                <a:spcPts val="0"/>
              </a:spcAft>
            </a:pPr>
            <a:r>
              <a:rPr lang="cy-GB" sz="2000" noProof="0" dirty="0">
                <a:latin typeface="Dreaming Outloud Pro" panose="03050502040302030504" pitchFamily="66" charset="0"/>
                <a:cs typeface="Dreaming Outloud Pro" panose="03050502040302030504" pitchFamily="66" charset="0"/>
              </a:rPr>
              <a:t>Mae'r llew yn fwy cyflym na’r crwban.</a:t>
            </a:r>
          </a:p>
        </p:txBody>
      </p:sp>
      <p:pic>
        <p:nvPicPr>
          <p:cNvPr id="33" name="Picture 32">
            <a:extLst>
              <a:ext uri="{FF2B5EF4-FFF2-40B4-BE49-F238E27FC236}">
                <a16:creationId xmlns:a16="http://schemas.microsoft.com/office/drawing/2014/main" id="{D4125D49-E90A-5969-ACA5-749BEF7CE446}"/>
              </a:ext>
            </a:extLst>
          </p:cNvPr>
          <p:cNvPicPr>
            <a:picLocks noChangeAspect="1"/>
          </p:cNvPicPr>
          <p:nvPr/>
        </p:nvPicPr>
        <p:blipFill>
          <a:blip r:embed="rId13"/>
          <a:stretch>
            <a:fillRect/>
          </a:stretch>
        </p:blipFill>
        <p:spPr>
          <a:xfrm>
            <a:off x="15339617" y="2478527"/>
            <a:ext cx="2572657" cy="2572657"/>
          </a:xfrm>
          <a:prstGeom prst="rect">
            <a:avLst/>
          </a:prstGeom>
        </p:spPr>
      </p:pic>
      <p:pic>
        <p:nvPicPr>
          <p:cNvPr id="34" name="Picture 33">
            <a:extLst>
              <a:ext uri="{FF2B5EF4-FFF2-40B4-BE49-F238E27FC236}">
                <a16:creationId xmlns:a16="http://schemas.microsoft.com/office/drawing/2014/main" id="{313251B6-8112-84E9-3828-3DAB75489504}"/>
              </a:ext>
            </a:extLst>
          </p:cNvPr>
          <p:cNvPicPr>
            <a:picLocks noChangeAspect="1"/>
          </p:cNvPicPr>
          <p:nvPr/>
        </p:nvPicPr>
        <p:blipFill>
          <a:blip r:embed="rId14">
            <a:extLst>
              <a:ext uri="{BEBA8EAE-BF5A-486C-A8C5-ECC9F3942E4B}">
                <a14:imgProps xmlns:a14="http://schemas.microsoft.com/office/drawing/2010/main">
                  <a14:imgLayer r:embed="rId15">
                    <a14:imgEffect>
                      <a14:backgroundRemoval t="9639" b="94578" l="5763" r="92203">
                        <a14:foregroundMark x1="10508" y1="53614" x2="34576" y2="59036"/>
                        <a14:foregroundMark x1="34576" y1="59036" x2="73559" y2="54819"/>
                        <a14:foregroundMark x1="19661" y1="51807" x2="72881" y2="42771"/>
                        <a14:foregroundMark x1="72881" y1="42771" x2="53559" y2="31325"/>
                        <a14:foregroundMark x1="53559" y1="31325" x2="16610" y2="31928"/>
                        <a14:foregroundMark x1="16610" y1="31928" x2="5763" y2="46386"/>
                        <a14:foregroundMark x1="5763" y1="46386" x2="5763" y2="64458"/>
                        <a14:foregroundMark x1="65085" y1="65060" x2="81356" y2="65060"/>
                        <a14:foregroundMark x1="81356" y1="65060" x2="82712" y2="32530"/>
                        <a14:foregroundMark x1="82712" y1="32530" x2="75932" y2="28916"/>
                        <a14:foregroundMark x1="87458" y1="15060" x2="83390" y2="16867"/>
                        <a14:foregroundMark x1="92542" y1="28916" x2="87458" y2="31928"/>
                        <a14:foregroundMark x1="20339" y1="47590" x2="73898" y2="28916"/>
                        <a14:foregroundMark x1="74915" y1="46386" x2="74915" y2="46386"/>
                        <a14:foregroundMark x1="21695" y1="46988" x2="21695" y2="46988"/>
                        <a14:foregroundMark x1="20339" y1="43976" x2="20339" y2="43976"/>
                        <a14:foregroundMark x1="32542" y1="43976" x2="11525" y2="41566"/>
                        <a14:foregroundMark x1="46441" y1="89157" x2="46441" y2="94578"/>
                      </a14:backgroundRemoval>
                    </a14:imgEffect>
                  </a14:imgLayer>
                </a14:imgProps>
              </a:ext>
            </a:extLst>
          </a:blip>
          <a:stretch>
            <a:fillRect/>
          </a:stretch>
        </p:blipFill>
        <p:spPr>
          <a:xfrm rot="19872093">
            <a:off x="14249064" y="2045826"/>
            <a:ext cx="2434904" cy="1370149"/>
          </a:xfrm>
          <a:prstGeom prst="rect">
            <a:avLst/>
          </a:prstGeom>
        </p:spPr>
      </p:pic>
      <p:sp>
        <p:nvSpPr>
          <p:cNvPr id="35" name="TextBox 4">
            <a:extLst>
              <a:ext uri="{FF2B5EF4-FFF2-40B4-BE49-F238E27FC236}">
                <a16:creationId xmlns:a16="http://schemas.microsoft.com/office/drawing/2014/main" id="{29888401-4E7C-E537-5922-E1D58B207E6D}"/>
              </a:ext>
            </a:extLst>
          </p:cNvPr>
          <p:cNvSpPr txBox="1"/>
          <p:nvPr/>
        </p:nvSpPr>
        <p:spPr>
          <a:xfrm rot="18453409">
            <a:off x="1274516" y="3318047"/>
            <a:ext cx="7812779" cy="1038746"/>
          </a:xfrm>
          <a:prstGeom prst="rect">
            <a:avLst/>
          </a:prstGeom>
        </p:spPr>
        <p:txBody>
          <a:bodyPr lIns="0" tIns="0" rIns="0" bIns="0" rtlCol="0" anchor="t">
            <a:spAutoFit/>
          </a:bodyPr>
          <a:lstStyle/>
          <a:p>
            <a:pPr algn="ctr">
              <a:lnSpc>
                <a:spcPts val="9230"/>
              </a:lnSpc>
              <a:spcBef>
                <a:spcPct val="0"/>
              </a:spcBef>
            </a:pPr>
            <a:r>
              <a:rPr lang="cy-GB" sz="4000" b="1" u="sng" noProof="0" dirty="0">
                <a:latin typeface="Dreaming Outloud Pro" panose="03050502040302030504" pitchFamily="66" charset="0"/>
                <a:cs typeface="Dreaming Outloud Pro" panose="03050502040302030504" pitchFamily="66" charset="0"/>
              </a:rPr>
              <a:t>Pyramid Cyfieithu</a:t>
            </a:r>
            <a:endParaRPr lang="cy-GB" sz="44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endParaRPr>
          </a:p>
        </p:txBody>
      </p:sp>
      <p:sp>
        <p:nvSpPr>
          <p:cNvPr id="36" name="Freeform 3">
            <a:extLst>
              <a:ext uri="{FF2B5EF4-FFF2-40B4-BE49-F238E27FC236}">
                <a16:creationId xmlns:a16="http://schemas.microsoft.com/office/drawing/2014/main" id="{5534E2D7-2DAD-887E-0D86-E4B1C86090D1}"/>
              </a:ext>
            </a:extLst>
          </p:cNvPr>
          <p:cNvSpPr/>
          <p:nvPr/>
        </p:nvSpPr>
        <p:spPr>
          <a:xfrm>
            <a:off x="10729062" y="244041"/>
            <a:ext cx="1161541" cy="1104916"/>
          </a:xfrm>
          <a:custGeom>
            <a:avLst/>
            <a:gdLst/>
            <a:ahLst/>
            <a:cxnLst/>
            <a:rect l="l" t="t" r="r" b="b"/>
            <a:pathLst>
              <a:path w="1161541" h="1104916">
                <a:moveTo>
                  <a:pt x="0" y="0"/>
                </a:moveTo>
                <a:lnTo>
                  <a:pt x="1161541" y="0"/>
                </a:lnTo>
                <a:lnTo>
                  <a:pt x="1161541" y="1104916"/>
                </a:lnTo>
                <a:lnTo>
                  <a:pt x="0" y="1104916"/>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cy-GB" noProof="0" dirty="0"/>
          </a:p>
        </p:txBody>
      </p:sp>
      <p:pic>
        <p:nvPicPr>
          <p:cNvPr id="15" name="Picture 14">
            <a:extLst>
              <a:ext uri="{FF2B5EF4-FFF2-40B4-BE49-F238E27FC236}">
                <a16:creationId xmlns:a16="http://schemas.microsoft.com/office/drawing/2014/main" id="{FC2C1BA2-89CA-E3EE-D3F3-4AB55249027E}"/>
              </a:ext>
            </a:extLst>
          </p:cNvPr>
          <p:cNvPicPr>
            <a:picLocks noChangeAspect="1"/>
          </p:cNvPicPr>
          <p:nvPr/>
        </p:nvPicPr>
        <p:blipFill>
          <a:blip r:embed="rId18">
            <a:extLst>
              <a:ext uri="{BEBA8EAE-BF5A-486C-A8C5-ECC9F3942E4B}">
                <a14:imgProps xmlns:a14="http://schemas.microsoft.com/office/drawing/2010/main">
                  <a14:imgLayer r:embed="rId19">
                    <a14:imgEffect>
                      <a14:backgroundRemoval t="7224" b="93343" l="4060" r="90555">
                        <a14:foregroundMark x1="47722" y1="7365" x2="50787" y2="32861"/>
                        <a14:foregroundMark x1="8616" y1="87819" x2="8616" y2="87819"/>
                        <a14:foregroundMark x1="5468" y1="89943" x2="5468" y2="89943"/>
                        <a14:foregroundMark x1="4060" y1="93484" x2="8616" y2="93059"/>
                        <a14:foregroundMark x1="24938" y1="90652" x2="52858" y2="92776"/>
                        <a14:foregroundMark x1="89561" y1="89518" x2="89561" y2="89518"/>
                        <a14:foregroundMark x1="90555" y1="92776" x2="90555" y2="92776"/>
                        <a14:foregroundMark x1="40099" y1="21246" x2="43165" y2="15864"/>
                      </a14:backgroundRemoval>
                    </a14:imgEffect>
                  </a14:imgLayer>
                </a14:imgProps>
              </a:ext>
            </a:extLst>
          </a:blip>
          <a:stretch>
            <a:fillRect/>
          </a:stretch>
        </p:blipFill>
        <p:spPr>
          <a:xfrm>
            <a:off x="1219201" y="1023516"/>
            <a:ext cx="15011399" cy="8780487"/>
          </a:xfrm>
          <a:prstGeom prst="rect">
            <a:avLst/>
          </a:prstGeom>
        </p:spPr>
      </p:pic>
    </p:spTree>
    <p:extLst>
      <p:ext uri="{BB962C8B-B14F-4D97-AF65-F5344CB8AC3E}">
        <p14:creationId xmlns:p14="http://schemas.microsoft.com/office/powerpoint/2010/main" val="27268187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24AF95F5-FAC4-57A2-BAAF-BD6374741561}"/>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11BF677-CD94-B47F-1B85-403BFA8E6BBF}"/>
              </a:ext>
            </a:extLst>
          </p:cNvPr>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3">
              <a:alphaModFix amt="42000"/>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3" name="Freeform 3">
            <a:extLst>
              <a:ext uri="{FF2B5EF4-FFF2-40B4-BE49-F238E27FC236}">
                <a16:creationId xmlns:a16="http://schemas.microsoft.com/office/drawing/2014/main" id="{93D50583-25D5-CA30-F170-A5FB02B8ECC3}"/>
              </a:ext>
            </a:extLst>
          </p:cNvPr>
          <p:cNvSpPr/>
          <p:nvPr/>
        </p:nvSpPr>
        <p:spPr>
          <a:xfrm rot="-7458197">
            <a:off x="15251149" y="4388023"/>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3">
              <a:alphaModFix amt="42000"/>
              <a:extLst>
                <a:ext uri="{96DAC541-7B7A-43D3-8B79-37D633B846F1}">
                  <asvg:svgBlip xmlns:asvg="http://schemas.microsoft.com/office/drawing/2016/SVG/main" r:embed="rId4"/>
                </a:ext>
              </a:extLst>
            </a:blip>
            <a:stretch>
              <a:fillRect/>
            </a:stretch>
          </a:blipFill>
        </p:spPr>
        <p:txBody>
          <a:bodyPr/>
          <a:lstStyle/>
          <a:p>
            <a:endParaRPr lang="cy-GB" noProof="0" dirty="0"/>
          </a:p>
        </p:txBody>
      </p:sp>
      <p:sp>
        <p:nvSpPr>
          <p:cNvPr id="4" name="Freeform 4">
            <a:extLst>
              <a:ext uri="{FF2B5EF4-FFF2-40B4-BE49-F238E27FC236}">
                <a16:creationId xmlns:a16="http://schemas.microsoft.com/office/drawing/2014/main" id="{295C44DE-5EA8-ED84-688B-4F29C95217EA}"/>
              </a:ext>
            </a:extLst>
          </p:cNvPr>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5">
              <a:alphaModFix amt="42000"/>
              <a:extLst>
                <a:ext uri="{96DAC541-7B7A-43D3-8B79-37D633B846F1}">
                  <asvg:svgBlip xmlns:asvg="http://schemas.microsoft.com/office/drawing/2016/SVG/main" r:embed="rId6"/>
                </a:ext>
              </a:extLst>
            </a:blip>
            <a:stretch>
              <a:fillRect/>
            </a:stretch>
          </a:blipFill>
        </p:spPr>
        <p:txBody>
          <a:bodyPr/>
          <a:lstStyle/>
          <a:p>
            <a:endParaRPr lang="cy-GB" noProof="0" dirty="0"/>
          </a:p>
        </p:txBody>
      </p:sp>
      <p:sp>
        <p:nvSpPr>
          <p:cNvPr id="5" name="Freeform 5">
            <a:extLst>
              <a:ext uri="{FF2B5EF4-FFF2-40B4-BE49-F238E27FC236}">
                <a16:creationId xmlns:a16="http://schemas.microsoft.com/office/drawing/2014/main" id="{635587D9-0B92-7352-17F0-B1C0066A4C53}"/>
              </a:ext>
            </a:extLst>
          </p:cNvPr>
          <p:cNvSpPr/>
          <p:nvPr/>
        </p:nvSpPr>
        <p:spPr>
          <a:xfrm>
            <a:off x="6983962" y="-1492597"/>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7">
              <a:alphaModFix amt="42000"/>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6" name="Freeform 6">
            <a:extLst>
              <a:ext uri="{FF2B5EF4-FFF2-40B4-BE49-F238E27FC236}">
                <a16:creationId xmlns:a16="http://schemas.microsoft.com/office/drawing/2014/main" id="{EC7EE7C9-4292-2DC8-9A48-CEAFFEDE8DE5}"/>
              </a:ext>
            </a:extLst>
          </p:cNvPr>
          <p:cNvSpPr/>
          <p:nvPr/>
        </p:nvSpPr>
        <p:spPr>
          <a:xfrm flipV="1">
            <a:off x="6323166" y="7619130"/>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7">
              <a:alphaModFix amt="42000"/>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7" name="Freeform 7">
            <a:extLst>
              <a:ext uri="{FF2B5EF4-FFF2-40B4-BE49-F238E27FC236}">
                <a16:creationId xmlns:a16="http://schemas.microsoft.com/office/drawing/2014/main" id="{70199494-4424-C7BC-0161-BAF47361AA32}"/>
              </a:ext>
            </a:extLst>
          </p:cNvPr>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9">
              <a:alphaModFix amt="42000"/>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8" name="Freeform 8">
            <a:extLst>
              <a:ext uri="{FF2B5EF4-FFF2-40B4-BE49-F238E27FC236}">
                <a16:creationId xmlns:a16="http://schemas.microsoft.com/office/drawing/2014/main" id="{73F52528-EADB-6BDA-4265-BBE9E38353CE}"/>
              </a:ext>
            </a:extLst>
          </p:cNvPr>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9">
              <a:alphaModFix amt="42000"/>
              <a:extLst>
                <a:ext uri="{96DAC541-7B7A-43D3-8B79-37D633B846F1}">
                  <asvg:svgBlip xmlns:asvg="http://schemas.microsoft.com/office/drawing/2016/SVG/main" r:embed="rId10"/>
                </a:ext>
              </a:extLst>
            </a:blip>
            <a:stretch>
              <a:fillRect/>
            </a:stretch>
          </a:blipFill>
        </p:spPr>
        <p:txBody>
          <a:bodyPr/>
          <a:lstStyle/>
          <a:p>
            <a:endParaRPr lang="cy-GB" noProof="0" dirty="0"/>
          </a:p>
        </p:txBody>
      </p:sp>
      <p:sp>
        <p:nvSpPr>
          <p:cNvPr id="9" name="Freeform 9">
            <a:extLst>
              <a:ext uri="{FF2B5EF4-FFF2-40B4-BE49-F238E27FC236}">
                <a16:creationId xmlns:a16="http://schemas.microsoft.com/office/drawing/2014/main" id="{B7004E54-20CE-D9D7-CF4F-1F9DD65FC8BA}"/>
              </a:ext>
            </a:extLst>
          </p:cNvPr>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1">
              <a:alphaModFix amt="42000"/>
              <a:extLst>
                <a:ext uri="{96DAC541-7B7A-43D3-8B79-37D633B846F1}">
                  <asvg:svgBlip xmlns:asvg="http://schemas.microsoft.com/office/drawing/2016/SVG/main" r:embed="rId12"/>
                </a:ext>
              </a:extLst>
            </a:blip>
            <a:stretch>
              <a:fillRect/>
            </a:stretch>
          </a:blipFill>
        </p:spPr>
        <p:txBody>
          <a:bodyPr/>
          <a:lstStyle/>
          <a:p>
            <a:endParaRPr lang="cy-GB" noProof="0" dirty="0"/>
          </a:p>
        </p:txBody>
      </p:sp>
      <p:pic>
        <p:nvPicPr>
          <p:cNvPr id="33" name="Picture 32">
            <a:extLst>
              <a:ext uri="{FF2B5EF4-FFF2-40B4-BE49-F238E27FC236}">
                <a16:creationId xmlns:a16="http://schemas.microsoft.com/office/drawing/2014/main" id="{22068C4D-F225-1D84-0A24-A7DC0E49F818}"/>
              </a:ext>
            </a:extLst>
          </p:cNvPr>
          <p:cNvPicPr>
            <a:picLocks noChangeAspect="1"/>
          </p:cNvPicPr>
          <p:nvPr/>
        </p:nvPicPr>
        <p:blipFill>
          <a:blip r:embed="rId13"/>
          <a:stretch>
            <a:fillRect/>
          </a:stretch>
        </p:blipFill>
        <p:spPr>
          <a:xfrm>
            <a:off x="15449483" y="2759056"/>
            <a:ext cx="2572657" cy="2572657"/>
          </a:xfrm>
          <a:prstGeom prst="rect">
            <a:avLst/>
          </a:prstGeom>
        </p:spPr>
      </p:pic>
      <p:pic>
        <p:nvPicPr>
          <p:cNvPr id="34" name="Picture 33">
            <a:extLst>
              <a:ext uri="{FF2B5EF4-FFF2-40B4-BE49-F238E27FC236}">
                <a16:creationId xmlns:a16="http://schemas.microsoft.com/office/drawing/2014/main" id="{A18A3634-CD8C-8D99-0E6D-2427D0CBE1B0}"/>
              </a:ext>
            </a:extLst>
          </p:cNvPr>
          <p:cNvPicPr>
            <a:picLocks noChangeAspect="1"/>
          </p:cNvPicPr>
          <p:nvPr/>
        </p:nvPicPr>
        <p:blipFill>
          <a:blip r:embed="rId14">
            <a:extLst>
              <a:ext uri="{BEBA8EAE-BF5A-486C-A8C5-ECC9F3942E4B}">
                <a14:imgProps xmlns:a14="http://schemas.microsoft.com/office/drawing/2010/main">
                  <a14:imgLayer r:embed="rId15">
                    <a14:imgEffect>
                      <a14:backgroundRemoval t="9639" b="94578" l="5763" r="92203">
                        <a14:foregroundMark x1="10508" y1="53614" x2="34576" y2="59036"/>
                        <a14:foregroundMark x1="34576" y1="59036" x2="73559" y2="54819"/>
                        <a14:foregroundMark x1="19661" y1="51807" x2="72881" y2="42771"/>
                        <a14:foregroundMark x1="72881" y1="42771" x2="53559" y2="31325"/>
                        <a14:foregroundMark x1="53559" y1="31325" x2="16610" y2="31928"/>
                        <a14:foregroundMark x1="16610" y1="31928" x2="5763" y2="46386"/>
                        <a14:foregroundMark x1="5763" y1="46386" x2="5763" y2="64458"/>
                        <a14:foregroundMark x1="65085" y1="65060" x2="81356" y2="65060"/>
                        <a14:foregroundMark x1="81356" y1="65060" x2="82712" y2="32530"/>
                        <a14:foregroundMark x1="82712" y1="32530" x2="75932" y2="28916"/>
                        <a14:foregroundMark x1="87458" y1="15060" x2="83390" y2="16867"/>
                        <a14:foregroundMark x1="92542" y1="28916" x2="87458" y2="31928"/>
                        <a14:foregroundMark x1="20339" y1="47590" x2="73898" y2="28916"/>
                        <a14:foregroundMark x1="74915" y1="46386" x2="74915" y2="46386"/>
                        <a14:foregroundMark x1="21695" y1="46988" x2="21695" y2="46988"/>
                        <a14:foregroundMark x1="20339" y1="43976" x2="20339" y2="43976"/>
                        <a14:foregroundMark x1="32542" y1="43976" x2="11525" y2="41566"/>
                        <a14:foregroundMark x1="46441" y1="89157" x2="46441" y2="94578"/>
                      </a14:backgroundRemoval>
                    </a14:imgEffect>
                  </a14:imgLayer>
                </a14:imgProps>
              </a:ext>
            </a:extLst>
          </a:blip>
          <a:stretch>
            <a:fillRect/>
          </a:stretch>
        </p:blipFill>
        <p:spPr>
          <a:xfrm rot="19872093">
            <a:off x="14383222" y="2116764"/>
            <a:ext cx="2434904" cy="1370149"/>
          </a:xfrm>
          <a:prstGeom prst="rect">
            <a:avLst/>
          </a:prstGeom>
        </p:spPr>
      </p:pic>
      <p:sp>
        <p:nvSpPr>
          <p:cNvPr id="35" name="TextBox 4">
            <a:extLst>
              <a:ext uri="{FF2B5EF4-FFF2-40B4-BE49-F238E27FC236}">
                <a16:creationId xmlns:a16="http://schemas.microsoft.com/office/drawing/2014/main" id="{F6E4BEB8-1864-4AB9-81C5-93AC01C74347}"/>
              </a:ext>
            </a:extLst>
          </p:cNvPr>
          <p:cNvSpPr txBox="1"/>
          <p:nvPr/>
        </p:nvSpPr>
        <p:spPr>
          <a:xfrm rot="18453409">
            <a:off x="1274516" y="3318047"/>
            <a:ext cx="7812779" cy="1038746"/>
          </a:xfrm>
          <a:prstGeom prst="rect">
            <a:avLst/>
          </a:prstGeom>
        </p:spPr>
        <p:txBody>
          <a:bodyPr lIns="0" tIns="0" rIns="0" bIns="0" rtlCol="0" anchor="t">
            <a:spAutoFit/>
          </a:bodyPr>
          <a:lstStyle/>
          <a:p>
            <a:pPr algn="ctr">
              <a:lnSpc>
                <a:spcPts val="9230"/>
              </a:lnSpc>
              <a:spcBef>
                <a:spcPct val="0"/>
              </a:spcBef>
            </a:pPr>
            <a:r>
              <a:rPr lang="cy-GB" sz="4000" b="1" u="sng" noProof="0" dirty="0">
                <a:latin typeface="Dreaming Outloud Pro" panose="03050502040302030504" pitchFamily="66" charset="0"/>
                <a:cs typeface="Dreaming Outloud Pro" panose="03050502040302030504" pitchFamily="66" charset="0"/>
              </a:rPr>
              <a:t>Pyramid Cyfieithu</a:t>
            </a:r>
            <a:endParaRPr lang="cy-GB" sz="4400"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endParaRPr>
          </a:p>
        </p:txBody>
      </p:sp>
      <p:sp>
        <p:nvSpPr>
          <p:cNvPr id="36" name="Freeform 3">
            <a:extLst>
              <a:ext uri="{FF2B5EF4-FFF2-40B4-BE49-F238E27FC236}">
                <a16:creationId xmlns:a16="http://schemas.microsoft.com/office/drawing/2014/main" id="{39792084-D6FB-56CA-5E67-C6B8D13AEF12}"/>
              </a:ext>
            </a:extLst>
          </p:cNvPr>
          <p:cNvSpPr/>
          <p:nvPr/>
        </p:nvSpPr>
        <p:spPr>
          <a:xfrm>
            <a:off x="10729062" y="244041"/>
            <a:ext cx="1161541" cy="1104916"/>
          </a:xfrm>
          <a:custGeom>
            <a:avLst/>
            <a:gdLst/>
            <a:ahLst/>
            <a:cxnLst/>
            <a:rect l="l" t="t" r="r" b="b"/>
            <a:pathLst>
              <a:path w="1161541" h="1104916">
                <a:moveTo>
                  <a:pt x="0" y="0"/>
                </a:moveTo>
                <a:lnTo>
                  <a:pt x="1161541" y="0"/>
                </a:lnTo>
                <a:lnTo>
                  <a:pt x="1161541" y="1104916"/>
                </a:lnTo>
                <a:lnTo>
                  <a:pt x="0" y="1104916"/>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cy-GB" noProof="0" dirty="0"/>
          </a:p>
        </p:txBody>
      </p:sp>
      <p:sp>
        <p:nvSpPr>
          <p:cNvPr id="10" name="Freeform 3">
            <a:extLst>
              <a:ext uri="{FF2B5EF4-FFF2-40B4-BE49-F238E27FC236}">
                <a16:creationId xmlns:a16="http://schemas.microsoft.com/office/drawing/2014/main" id="{B527E7DD-4DE9-2C1D-F891-91954990A211}"/>
              </a:ext>
            </a:extLst>
          </p:cNvPr>
          <p:cNvSpPr/>
          <p:nvPr/>
        </p:nvSpPr>
        <p:spPr>
          <a:xfrm>
            <a:off x="11989877" y="244041"/>
            <a:ext cx="1161541" cy="1104916"/>
          </a:xfrm>
          <a:custGeom>
            <a:avLst/>
            <a:gdLst/>
            <a:ahLst/>
            <a:cxnLst/>
            <a:rect l="l" t="t" r="r" b="b"/>
            <a:pathLst>
              <a:path w="1161541" h="1104916">
                <a:moveTo>
                  <a:pt x="0" y="0"/>
                </a:moveTo>
                <a:lnTo>
                  <a:pt x="1161541" y="0"/>
                </a:lnTo>
                <a:lnTo>
                  <a:pt x="1161541" y="1104916"/>
                </a:lnTo>
                <a:lnTo>
                  <a:pt x="0" y="1104916"/>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cy-GB" noProof="0" dirty="0"/>
          </a:p>
        </p:txBody>
      </p:sp>
      <p:sp>
        <p:nvSpPr>
          <p:cNvPr id="12" name="Text Box 6">
            <a:extLst>
              <a:ext uri="{FF2B5EF4-FFF2-40B4-BE49-F238E27FC236}">
                <a16:creationId xmlns:a16="http://schemas.microsoft.com/office/drawing/2014/main" id="{E0513958-28FF-8237-8C86-59D0A8DE6602}"/>
              </a:ext>
            </a:extLst>
          </p:cNvPr>
          <p:cNvSpPr txBox="1"/>
          <p:nvPr/>
        </p:nvSpPr>
        <p:spPr>
          <a:xfrm>
            <a:off x="338941" y="433911"/>
            <a:ext cx="5257800" cy="2362200"/>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r>
              <a:rPr lang="cy-GB" b="1" noProof="0" dirty="0">
                <a:latin typeface="Dreaming Outloud Pro" panose="03050502040302030504" pitchFamily="66" charset="0"/>
                <a:cs typeface="Dreaming Outloud Pro" panose="03050502040302030504" pitchFamily="66" charset="0"/>
              </a:rPr>
              <a:t>Mae'r llew yn fwy cyflym na’r crwban.</a:t>
            </a:r>
          </a:p>
          <a:p>
            <a:r>
              <a:rPr lang="cy-GB" b="1" noProof="0" dirty="0">
                <a:latin typeface="Dreaming Outloud Pro" panose="03050502040302030504" pitchFamily="66" charset="0"/>
                <a:cs typeface="Dreaming Outloud Pro" panose="03050502040302030504" pitchFamily="66" charset="0"/>
              </a:rPr>
              <a:t>Mae’r pengwin yn llai cyflym na’r </a:t>
            </a:r>
            <a:r>
              <a:rPr lang="cy-GB" b="1" noProof="0" dirty="0" err="1">
                <a:latin typeface="Dreaming Outloud Pro" panose="03050502040302030504" pitchFamily="66" charset="0"/>
                <a:cs typeface="Dreaming Outloud Pro" panose="03050502040302030504" pitchFamily="66" charset="0"/>
              </a:rPr>
              <a:t>cheetah</a:t>
            </a:r>
            <a:r>
              <a:rPr lang="cy-GB" b="1" noProof="0" dirty="0">
                <a:latin typeface="Dreaming Outloud Pro" panose="03050502040302030504" pitchFamily="66" charset="0"/>
                <a:cs typeface="Dreaming Outloud Pro" panose="03050502040302030504" pitchFamily="66" charset="0"/>
              </a:rPr>
              <a:t>.</a:t>
            </a:r>
          </a:p>
          <a:p>
            <a:r>
              <a:rPr lang="cy-GB" b="1" noProof="0" dirty="0">
                <a:latin typeface="Dreaming Outloud Pro" panose="03050502040302030504" pitchFamily="66" charset="0"/>
                <a:cs typeface="Dreaming Outloud Pro" panose="03050502040302030504" pitchFamily="66" charset="0"/>
              </a:rPr>
              <a:t>Mae’r eliffant yn fwy na’r mochyn.</a:t>
            </a:r>
          </a:p>
          <a:p>
            <a:r>
              <a:rPr lang="cy-GB" b="1" noProof="0" dirty="0">
                <a:latin typeface="Dreaming Outloud Pro" panose="03050502040302030504" pitchFamily="66" charset="0"/>
                <a:cs typeface="Dreaming Outloud Pro" panose="03050502040302030504" pitchFamily="66" charset="0"/>
              </a:rPr>
              <a:t>Mae’r crwban yn llai na’r eliffant.</a:t>
            </a:r>
          </a:p>
          <a:p>
            <a:r>
              <a:rPr lang="cy-GB" b="1" noProof="0" dirty="0">
                <a:latin typeface="Dreaming Outloud Pro" panose="03050502040302030504" pitchFamily="66" charset="0"/>
                <a:cs typeface="Dreaming Outloud Pro" panose="03050502040302030504" pitchFamily="66" charset="0"/>
              </a:rPr>
              <a:t>Mae’r jiráff yn fwy na’r mochyn.</a:t>
            </a:r>
          </a:p>
          <a:p>
            <a:r>
              <a:rPr lang="cy-GB" b="1" noProof="0" dirty="0">
                <a:latin typeface="Dreaming Outloud Pro" panose="03050502040302030504" pitchFamily="66" charset="0"/>
                <a:cs typeface="Dreaming Outloud Pro" panose="03050502040302030504" pitchFamily="66" charset="0"/>
              </a:rPr>
              <a:t>Mae’r mochyn yn llai na’r sebra.</a:t>
            </a:r>
          </a:p>
          <a:p>
            <a:r>
              <a:rPr lang="cy-GB" b="1" noProof="0" dirty="0">
                <a:latin typeface="Dreaming Outloud Pro" panose="03050502040302030504" pitchFamily="66" charset="0"/>
                <a:cs typeface="Dreaming Outloud Pro" panose="03050502040302030504" pitchFamily="66" charset="0"/>
              </a:rPr>
              <a:t>Mae’r llew yn fwy swnllyd na’r crwban.</a:t>
            </a:r>
          </a:p>
          <a:p>
            <a:r>
              <a:rPr lang="cy-GB" b="1" noProof="0" dirty="0">
                <a:latin typeface="Dreaming Outloud Pro" panose="03050502040302030504" pitchFamily="66" charset="0"/>
                <a:cs typeface="Dreaming Outloud Pro" panose="03050502040302030504" pitchFamily="66" charset="0"/>
              </a:rPr>
              <a:t>Mae’r pengwin yn llai swnllyd na’r mochyn.</a:t>
            </a:r>
          </a:p>
          <a:p>
            <a:endParaRPr lang="cy-GB" noProof="0" dirty="0">
              <a:latin typeface="Dreaming Outloud Pro" panose="03050502040302030504" pitchFamily="66" charset="0"/>
              <a:cs typeface="Dreaming Outloud Pro" panose="03050502040302030504" pitchFamily="66" charset="0"/>
            </a:endParaRPr>
          </a:p>
          <a:p>
            <a:pPr>
              <a:spcAft>
                <a:spcPts val="0"/>
              </a:spcAft>
            </a:pPr>
            <a:endParaRPr lang="cy-GB" sz="2000" noProof="0" dirty="0">
              <a:latin typeface="Dreaming Outloud Pro" panose="03050502040302030504" pitchFamily="66" charset="0"/>
              <a:cs typeface="Dreaming Outloud Pro" panose="03050502040302030504" pitchFamily="66" charset="0"/>
            </a:endParaRPr>
          </a:p>
        </p:txBody>
      </p:sp>
      <p:pic>
        <p:nvPicPr>
          <p:cNvPr id="16" name="Picture 15">
            <a:extLst>
              <a:ext uri="{FF2B5EF4-FFF2-40B4-BE49-F238E27FC236}">
                <a16:creationId xmlns:a16="http://schemas.microsoft.com/office/drawing/2014/main" id="{6F6AFAE9-8E74-1A4E-26D0-E4FE37FC2E5D}"/>
              </a:ext>
            </a:extLst>
          </p:cNvPr>
          <p:cNvPicPr>
            <a:picLocks noChangeAspect="1"/>
          </p:cNvPicPr>
          <p:nvPr/>
        </p:nvPicPr>
        <p:blipFill>
          <a:blip r:embed="rId18">
            <a:extLst>
              <a:ext uri="{BEBA8EAE-BF5A-486C-A8C5-ECC9F3942E4B}">
                <a14:imgProps xmlns:a14="http://schemas.microsoft.com/office/drawing/2010/main">
                  <a14:imgLayer r:embed="rId19">
                    <a14:imgEffect>
                      <a14:backgroundRemoval t="3437" b="95417" l="5993" r="94195">
                        <a14:foregroundMark x1="51404" y1="3437" x2="50468" y2="34534"/>
                        <a14:foregroundMark x1="50468" y1="34534" x2="50468" y2="34534"/>
                        <a14:foregroundMark x1="15169" y1="94108" x2="29213" y2="79869"/>
                        <a14:foregroundMark x1="94195" y1="94599" x2="90262" y2="89198"/>
                        <a14:foregroundMark x1="22659" y1="90016" x2="73876" y2="85597"/>
                        <a14:foregroundMark x1="73876" y1="85597" x2="73876" y2="85597"/>
                        <a14:foregroundMark x1="5993" y1="95417" x2="5993" y2="95417"/>
                      </a14:backgroundRemoval>
                    </a14:imgEffect>
                  </a14:imgLayer>
                </a14:imgProps>
              </a:ext>
            </a:extLst>
          </a:blip>
          <a:stretch>
            <a:fillRect/>
          </a:stretch>
        </p:blipFill>
        <p:spPr>
          <a:xfrm>
            <a:off x="1066801" y="571500"/>
            <a:ext cx="16160108" cy="9245155"/>
          </a:xfrm>
          <a:prstGeom prst="rect">
            <a:avLst/>
          </a:prstGeom>
        </p:spPr>
      </p:pic>
    </p:spTree>
    <p:extLst>
      <p:ext uri="{BB962C8B-B14F-4D97-AF65-F5344CB8AC3E}">
        <p14:creationId xmlns:p14="http://schemas.microsoft.com/office/powerpoint/2010/main" val="38311750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Freeform 2"/>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2">
              <a:alphaModFix amt="42000"/>
              <a:extLst>
                <a:ext uri="{96DAC541-7B7A-43D3-8B79-37D633B846F1}">
                  <asvg:svgBlip xmlns:asvg="http://schemas.microsoft.com/office/drawing/2016/SVG/main" r:embed="rId3"/>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3" name="Freeform 3"/>
          <p:cNvSpPr/>
          <p:nvPr/>
        </p:nvSpPr>
        <p:spPr>
          <a:xfrm rot="-7458197">
            <a:off x="15251149" y="4388023"/>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2">
              <a:alphaModFix amt="42000"/>
              <a:extLst>
                <a:ext uri="{96DAC541-7B7A-43D3-8B79-37D633B846F1}">
                  <asvg:svgBlip xmlns:asvg="http://schemas.microsoft.com/office/drawing/2016/SVG/main" r:embed="rId3"/>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4" name="Freeform 4"/>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4">
              <a:alphaModFix amt="42000"/>
              <a:extLst>
                <a:ext uri="{96DAC541-7B7A-43D3-8B79-37D633B846F1}">
                  <asvg:svgBlip xmlns:asvg="http://schemas.microsoft.com/office/drawing/2016/SVG/main" r:embed="rId5"/>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5" name="Freeform 5"/>
          <p:cNvSpPr/>
          <p:nvPr/>
        </p:nvSpPr>
        <p:spPr>
          <a:xfrm>
            <a:off x="6983962" y="-1492597"/>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6">
              <a:alphaModFix amt="42000"/>
              <a:extLst>
                <a:ext uri="{96DAC541-7B7A-43D3-8B79-37D633B846F1}">
                  <asvg:svgBlip xmlns:asvg="http://schemas.microsoft.com/office/drawing/2016/SVG/main" r:embed="rId7"/>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6" name="Freeform 6"/>
          <p:cNvSpPr/>
          <p:nvPr/>
        </p:nvSpPr>
        <p:spPr>
          <a:xfrm flipV="1">
            <a:off x="6323166" y="7619130"/>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6">
              <a:alphaModFix amt="42000"/>
              <a:extLst>
                <a:ext uri="{96DAC541-7B7A-43D3-8B79-37D633B846F1}">
                  <asvg:svgBlip xmlns:asvg="http://schemas.microsoft.com/office/drawing/2016/SVG/main" r:embed="rId7"/>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7" name="Freeform 7"/>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8" name="Freeform 8"/>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9" name="Freeform 9"/>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0">
              <a:alphaModFix amt="42000"/>
              <a:extLst>
                <a:ext uri="{96DAC541-7B7A-43D3-8B79-37D633B846F1}">
                  <asvg:svgBlip xmlns:asvg="http://schemas.microsoft.com/office/drawing/2016/SVG/main" r:embed="rId11"/>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grpSp>
        <p:nvGrpSpPr>
          <p:cNvPr id="10" name="Group 10"/>
          <p:cNvGrpSpPr/>
          <p:nvPr/>
        </p:nvGrpSpPr>
        <p:grpSpPr>
          <a:xfrm>
            <a:off x="217877" y="4449857"/>
            <a:ext cx="5810014" cy="5519687"/>
            <a:chOff x="0" y="0"/>
            <a:chExt cx="1349516" cy="1282081"/>
          </a:xfrm>
        </p:grpSpPr>
        <p:sp>
          <p:nvSpPr>
            <p:cNvPr id="11" name="Freeform 11"/>
            <p:cNvSpPr/>
            <p:nvPr/>
          </p:nvSpPr>
          <p:spPr>
            <a:xfrm>
              <a:off x="0" y="0"/>
              <a:ext cx="1349516" cy="1282081"/>
            </a:xfrm>
            <a:custGeom>
              <a:avLst/>
              <a:gdLst/>
              <a:ahLst/>
              <a:cxnLst/>
              <a:rect l="l" t="t" r="r" b="b"/>
              <a:pathLst>
                <a:path w="1349516" h="1282081">
                  <a:moveTo>
                    <a:pt x="38643" y="0"/>
                  </a:moveTo>
                  <a:lnTo>
                    <a:pt x="1310874" y="0"/>
                  </a:lnTo>
                  <a:cubicBezTo>
                    <a:pt x="1321122" y="0"/>
                    <a:pt x="1330951" y="4071"/>
                    <a:pt x="1338198" y="11318"/>
                  </a:cubicBezTo>
                  <a:cubicBezTo>
                    <a:pt x="1345445" y="18565"/>
                    <a:pt x="1349516" y="28394"/>
                    <a:pt x="1349516" y="38643"/>
                  </a:cubicBezTo>
                  <a:lnTo>
                    <a:pt x="1349516" y="1243438"/>
                  </a:lnTo>
                  <a:cubicBezTo>
                    <a:pt x="1349516" y="1264780"/>
                    <a:pt x="1332215" y="1282081"/>
                    <a:pt x="1310874" y="1282081"/>
                  </a:cubicBezTo>
                  <a:lnTo>
                    <a:pt x="38643" y="1282081"/>
                  </a:lnTo>
                  <a:cubicBezTo>
                    <a:pt x="17301" y="1282081"/>
                    <a:pt x="0" y="1264780"/>
                    <a:pt x="0" y="1243438"/>
                  </a:cubicBezTo>
                  <a:lnTo>
                    <a:pt x="0" y="38643"/>
                  </a:lnTo>
                  <a:cubicBezTo>
                    <a:pt x="0" y="17301"/>
                    <a:pt x="17301" y="0"/>
                    <a:pt x="38643" y="0"/>
                  </a:cubicBezTo>
                  <a:close/>
                </a:path>
              </a:pathLst>
            </a:custGeom>
            <a:solidFill>
              <a:srgbClr val="FFF4E3"/>
            </a:solidFill>
            <a:ln w="85725" cap="rnd">
              <a:solidFill>
                <a:srgbClr val="26221E"/>
              </a:solidFill>
              <a:prstDash val="solid"/>
              <a:round/>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2" name="TextBox 12"/>
            <p:cNvSpPr txBox="1"/>
            <p:nvPr/>
          </p:nvSpPr>
          <p:spPr>
            <a:xfrm>
              <a:off x="0" y="-38100"/>
              <a:ext cx="1349516" cy="1320181"/>
            </a:xfrm>
            <a:prstGeom prst="rect">
              <a:avLst/>
            </a:prstGeom>
          </p:spPr>
          <p:txBody>
            <a:bodyPr lIns="57602" tIns="57602" rIns="57602" bIns="57602" rtlCol="0" anchor="ctr"/>
            <a:lstStyle/>
            <a:p>
              <a:pPr algn="ctr">
                <a:lnSpc>
                  <a:spcPts val="2660"/>
                </a:lnSpc>
                <a:spcBef>
                  <a:spcPct val="0"/>
                </a:spcBef>
              </a:pPr>
              <a:endParaRPr lang="cy-GB" sz="1600" noProof="0" dirty="0">
                <a:latin typeface="Dreaming Outloud Pro" panose="03050502040302030504" pitchFamily="66" charset="0"/>
                <a:cs typeface="Dreaming Outloud Pro" panose="03050502040302030504" pitchFamily="66" charset="0"/>
              </a:endParaRPr>
            </a:p>
          </p:txBody>
        </p:sp>
      </p:grpSp>
      <p:grpSp>
        <p:nvGrpSpPr>
          <p:cNvPr id="13" name="Group 13"/>
          <p:cNvGrpSpPr/>
          <p:nvPr/>
        </p:nvGrpSpPr>
        <p:grpSpPr>
          <a:xfrm>
            <a:off x="338941" y="104246"/>
            <a:ext cx="4579431" cy="924454"/>
            <a:chOff x="0" y="0"/>
            <a:chExt cx="6105908" cy="1232606"/>
          </a:xfrm>
        </p:grpSpPr>
        <p:grpSp>
          <p:nvGrpSpPr>
            <p:cNvPr id="14" name="Group 14"/>
            <p:cNvGrpSpPr/>
            <p:nvPr/>
          </p:nvGrpSpPr>
          <p:grpSpPr>
            <a:xfrm>
              <a:off x="0" y="0"/>
              <a:ext cx="6105908" cy="1232606"/>
              <a:chOff x="0" y="0"/>
              <a:chExt cx="1559869" cy="314892"/>
            </a:xfrm>
          </p:grpSpPr>
          <p:sp>
            <p:nvSpPr>
              <p:cNvPr id="15" name="Freeform 15"/>
              <p:cNvSpPr/>
              <p:nvPr/>
            </p:nvSpPr>
            <p:spPr>
              <a:xfrm>
                <a:off x="0" y="0"/>
                <a:ext cx="1559869" cy="314892"/>
              </a:xfrm>
              <a:custGeom>
                <a:avLst/>
                <a:gdLst/>
                <a:ahLst/>
                <a:cxnLst/>
                <a:rect l="l" t="t" r="r" b="b"/>
                <a:pathLst>
                  <a:path w="1559869" h="314892">
                    <a:moveTo>
                      <a:pt x="18445" y="0"/>
                    </a:moveTo>
                    <a:lnTo>
                      <a:pt x="1541424" y="0"/>
                    </a:lnTo>
                    <a:cubicBezTo>
                      <a:pt x="1546316" y="0"/>
                      <a:pt x="1551008" y="1943"/>
                      <a:pt x="1554467" y="5402"/>
                    </a:cubicBezTo>
                    <a:cubicBezTo>
                      <a:pt x="1557926" y="8862"/>
                      <a:pt x="1559869" y="13553"/>
                      <a:pt x="1559869" y="18445"/>
                    </a:cubicBezTo>
                    <a:lnTo>
                      <a:pt x="1559869" y="296447"/>
                    </a:lnTo>
                    <a:cubicBezTo>
                      <a:pt x="1559869" y="306634"/>
                      <a:pt x="1551611" y="314892"/>
                      <a:pt x="1541424" y="314892"/>
                    </a:cubicBezTo>
                    <a:lnTo>
                      <a:pt x="18445" y="314892"/>
                    </a:lnTo>
                    <a:cubicBezTo>
                      <a:pt x="13553" y="314892"/>
                      <a:pt x="8862" y="312949"/>
                      <a:pt x="5402" y="309490"/>
                    </a:cubicBezTo>
                    <a:cubicBezTo>
                      <a:pt x="1943" y="306031"/>
                      <a:pt x="0" y="301339"/>
                      <a:pt x="0" y="296447"/>
                    </a:cubicBezTo>
                    <a:lnTo>
                      <a:pt x="0" y="18445"/>
                    </a:lnTo>
                    <a:cubicBezTo>
                      <a:pt x="0" y="8258"/>
                      <a:pt x="8258" y="0"/>
                      <a:pt x="18445" y="0"/>
                    </a:cubicBezTo>
                    <a:close/>
                  </a:path>
                </a:pathLst>
              </a:custGeom>
              <a:solidFill>
                <a:srgbClr val="FF751F"/>
              </a:solidFill>
              <a:ln w="38100" cap="sq">
                <a:solidFill>
                  <a:srgbClr val="26221E"/>
                </a:solidFill>
                <a:prstDash val="solid"/>
                <a:miter/>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6" name="TextBox 16"/>
              <p:cNvSpPr txBox="1"/>
              <p:nvPr/>
            </p:nvSpPr>
            <p:spPr>
              <a:xfrm>
                <a:off x="0" y="-38100"/>
                <a:ext cx="1559869" cy="352992"/>
              </a:xfrm>
              <a:prstGeom prst="rect">
                <a:avLst/>
              </a:prstGeom>
            </p:spPr>
            <p:txBody>
              <a:bodyPr lIns="57602" tIns="57602" rIns="57602" bIns="57602" rtlCol="0" anchor="ctr"/>
              <a:lstStyle/>
              <a:p>
                <a:pPr algn="ctr">
                  <a:lnSpc>
                    <a:spcPts val="2660"/>
                  </a:lnSpc>
                  <a:spcBef>
                    <a:spcPct val="0"/>
                  </a:spcBef>
                </a:pPr>
                <a:endParaRPr lang="cy-GB" sz="1600" noProof="0" dirty="0">
                  <a:latin typeface="Dreaming Outloud Pro" panose="03050502040302030504" pitchFamily="66" charset="0"/>
                  <a:cs typeface="Dreaming Outloud Pro" panose="03050502040302030504" pitchFamily="66" charset="0"/>
                </a:endParaRPr>
              </a:p>
            </p:txBody>
          </p:sp>
        </p:grpSp>
        <p:sp>
          <p:nvSpPr>
            <p:cNvPr id="17" name="TextBox 17"/>
            <p:cNvSpPr txBox="1"/>
            <p:nvPr/>
          </p:nvSpPr>
          <p:spPr>
            <a:xfrm>
              <a:off x="386036" y="354942"/>
              <a:ext cx="5333837" cy="731483"/>
            </a:xfrm>
            <a:prstGeom prst="rect">
              <a:avLst/>
            </a:prstGeom>
          </p:spPr>
          <p:txBody>
            <a:bodyPr lIns="0" tIns="0" rIns="0" bIns="0" rtlCol="0" anchor="t">
              <a:spAutoFit/>
            </a:bodyPr>
            <a:lstStyle/>
            <a:p>
              <a:pPr algn="ctr">
                <a:lnSpc>
                  <a:spcPts val="3809"/>
                </a:lnSpc>
              </a:pPr>
              <a:r>
                <a:rPr lang="cy-GB" sz="4400" noProof="0" dirty="0">
                  <a:solidFill>
                    <a:srgbClr val="F8ED48"/>
                  </a:solidFill>
                  <a:latin typeface="Dreaming Outloud Pro" panose="03050502040302030504" pitchFamily="66" charset="0"/>
                  <a:ea typeface="Balloon Extra Bold"/>
                  <a:cs typeface="Dreaming Outloud Pro" panose="03050502040302030504" pitchFamily="66" charset="0"/>
                  <a:sym typeface="Balloon Extra Bold"/>
                </a:rPr>
                <a:t>Fferm Foli</a:t>
              </a:r>
            </a:p>
          </p:txBody>
        </p:sp>
      </p:grpSp>
      <p:grpSp>
        <p:nvGrpSpPr>
          <p:cNvPr id="18" name="Group 18"/>
          <p:cNvGrpSpPr/>
          <p:nvPr/>
        </p:nvGrpSpPr>
        <p:grpSpPr>
          <a:xfrm>
            <a:off x="6323166" y="4449857"/>
            <a:ext cx="5810014" cy="5519687"/>
            <a:chOff x="0" y="0"/>
            <a:chExt cx="1349516" cy="1282081"/>
          </a:xfrm>
        </p:grpSpPr>
        <p:sp>
          <p:nvSpPr>
            <p:cNvPr id="19" name="Freeform 19"/>
            <p:cNvSpPr/>
            <p:nvPr/>
          </p:nvSpPr>
          <p:spPr>
            <a:xfrm>
              <a:off x="0" y="0"/>
              <a:ext cx="1349516" cy="1282081"/>
            </a:xfrm>
            <a:custGeom>
              <a:avLst/>
              <a:gdLst/>
              <a:ahLst/>
              <a:cxnLst/>
              <a:rect l="l" t="t" r="r" b="b"/>
              <a:pathLst>
                <a:path w="1349516" h="1282081">
                  <a:moveTo>
                    <a:pt x="38643" y="0"/>
                  </a:moveTo>
                  <a:lnTo>
                    <a:pt x="1310874" y="0"/>
                  </a:lnTo>
                  <a:cubicBezTo>
                    <a:pt x="1321122" y="0"/>
                    <a:pt x="1330951" y="4071"/>
                    <a:pt x="1338198" y="11318"/>
                  </a:cubicBezTo>
                  <a:cubicBezTo>
                    <a:pt x="1345445" y="18565"/>
                    <a:pt x="1349516" y="28394"/>
                    <a:pt x="1349516" y="38643"/>
                  </a:cubicBezTo>
                  <a:lnTo>
                    <a:pt x="1349516" y="1243438"/>
                  </a:lnTo>
                  <a:cubicBezTo>
                    <a:pt x="1349516" y="1264780"/>
                    <a:pt x="1332215" y="1282081"/>
                    <a:pt x="1310874" y="1282081"/>
                  </a:cubicBezTo>
                  <a:lnTo>
                    <a:pt x="38643" y="1282081"/>
                  </a:lnTo>
                  <a:cubicBezTo>
                    <a:pt x="17301" y="1282081"/>
                    <a:pt x="0" y="1264780"/>
                    <a:pt x="0" y="1243438"/>
                  </a:cubicBezTo>
                  <a:lnTo>
                    <a:pt x="0" y="38643"/>
                  </a:lnTo>
                  <a:cubicBezTo>
                    <a:pt x="0" y="17301"/>
                    <a:pt x="17301" y="0"/>
                    <a:pt x="38643" y="0"/>
                  </a:cubicBezTo>
                  <a:close/>
                </a:path>
              </a:pathLst>
            </a:custGeom>
            <a:solidFill>
              <a:srgbClr val="FFF4E3"/>
            </a:solidFill>
            <a:ln w="85725" cap="rnd">
              <a:solidFill>
                <a:srgbClr val="26221E"/>
              </a:solidFill>
              <a:prstDash val="solid"/>
              <a:round/>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0" name="TextBox 20"/>
            <p:cNvSpPr txBox="1"/>
            <p:nvPr/>
          </p:nvSpPr>
          <p:spPr>
            <a:xfrm>
              <a:off x="0" y="-38100"/>
              <a:ext cx="1349516" cy="1320181"/>
            </a:xfrm>
            <a:prstGeom prst="rect">
              <a:avLst/>
            </a:prstGeom>
          </p:spPr>
          <p:txBody>
            <a:bodyPr lIns="57602" tIns="57602" rIns="57602" bIns="57602" rtlCol="0" anchor="ctr"/>
            <a:lstStyle/>
            <a:p>
              <a:pPr algn="ctr">
                <a:lnSpc>
                  <a:spcPts val="2660"/>
                </a:lnSpc>
                <a:spcBef>
                  <a:spcPct val="0"/>
                </a:spcBef>
              </a:pPr>
              <a:endParaRPr lang="cy-GB" sz="1600" noProof="0" dirty="0">
                <a:latin typeface="Dreaming Outloud Pro" panose="03050502040302030504" pitchFamily="66" charset="0"/>
                <a:cs typeface="Dreaming Outloud Pro" panose="03050502040302030504" pitchFamily="66" charset="0"/>
              </a:endParaRPr>
            </a:p>
          </p:txBody>
        </p:sp>
      </p:grpSp>
      <p:grpSp>
        <p:nvGrpSpPr>
          <p:cNvPr id="21" name="Group 21"/>
          <p:cNvGrpSpPr/>
          <p:nvPr/>
        </p:nvGrpSpPr>
        <p:grpSpPr>
          <a:xfrm>
            <a:off x="12428455" y="4449857"/>
            <a:ext cx="5810014" cy="5519687"/>
            <a:chOff x="0" y="0"/>
            <a:chExt cx="1349516" cy="1282081"/>
          </a:xfrm>
        </p:grpSpPr>
        <p:sp>
          <p:nvSpPr>
            <p:cNvPr id="22" name="Freeform 22"/>
            <p:cNvSpPr/>
            <p:nvPr/>
          </p:nvSpPr>
          <p:spPr>
            <a:xfrm>
              <a:off x="0" y="0"/>
              <a:ext cx="1349516" cy="1282081"/>
            </a:xfrm>
            <a:custGeom>
              <a:avLst/>
              <a:gdLst/>
              <a:ahLst/>
              <a:cxnLst/>
              <a:rect l="l" t="t" r="r" b="b"/>
              <a:pathLst>
                <a:path w="1349516" h="1282081">
                  <a:moveTo>
                    <a:pt x="38643" y="0"/>
                  </a:moveTo>
                  <a:lnTo>
                    <a:pt x="1310874" y="0"/>
                  </a:lnTo>
                  <a:cubicBezTo>
                    <a:pt x="1321122" y="0"/>
                    <a:pt x="1330951" y="4071"/>
                    <a:pt x="1338198" y="11318"/>
                  </a:cubicBezTo>
                  <a:cubicBezTo>
                    <a:pt x="1345445" y="18565"/>
                    <a:pt x="1349516" y="28394"/>
                    <a:pt x="1349516" y="38643"/>
                  </a:cubicBezTo>
                  <a:lnTo>
                    <a:pt x="1349516" y="1243438"/>
                  </a:lnTo>
                  <a:cubicBezTo>
                    <a:pt x="1349516" y="1264780"/>
                    <a:pt x="1332215" y="1282081"/>
                    <a:pt x="1310874" y="1282081"/>
                  </a:cubicBezTo>
                  <a:lnTo>
                    <a:pt x="38643" y="1282081"/>
                  </a:lnTo>
                  <a:cubicBezTo>
                    <a:pt x="17301" y="1282081"/>
                    <a:pt x="0" y="1264780"/>
                    <a:pt x="0" y="1243438"/>
                  </a:cubicBezTo>
                  <a:lnTo>
                    <a:pt x="0" y="38643"/>
                  </a:lnTo>
                  <a:cubicBezTo>
                    <a:pt x="0" y="17301"/>
                    <a:pt x="17301" y="0"/>
                    <a:pt x="38643" y="0"/>
                  </a:cubicBezTo>
                  <a:close/>
                </a:path>
              </a:pathLst>
            </a:custGeom>
            <a:solidFill>
              <a:srgbClr val="FFF4E3"/>
            </a:solidFill>
            <a:ln w="85725" cap="rnd">
              <a:solidFill>
                <a:srgbClr val="26221E"/>
              </a:solidFill>
              <a:prstDash val="solid"/>
              <a:round/>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3" name="TextBox 23"/>
            <p:cNvSpPr txBox="1"/>
            <p:nvPr/>
          </p:nvSpPr>
          <p:spPr>
            <a:xfrm>
              <a:off x="0" y="-38100"/>
              <a:ext cx="1349516" cy="1320181"/>
            </a:xfrm>
            <a:prstGeom prst="rect">
              <a:avLst/>
            </a:prstGeom>
          </p:spPr>
          <p:txBody>
            <a:bodyPr lIns="57602" tIns="57602" rIns="57602" bIns="57602" rtlCol="0" anchor="ctr"/>
            <a:lstStyle/>
            <a:p>
              <a:pPr algn="ctr">
                <a:lnSpc>
                  <a:spcPts val="2660"/>
                </a:lnSpc>
                <a:spcBef>
                  <a:spcPct val="0"/>
                </a:spcBef>
              </a:pPr>
              <a:endParaRPr lang="cy-GB" sz="1600" noProof="0" dirty="0">
                <a:latin typeface="Dreaming Outloud Pro" panose="03050502040302030504" pitchFamily="66" charset="0"/>
                <a:cs typeface="Dreaming Outloud Pro" panose="03050502040302030504" pitchFamily="66" charset="0"/>
              </a:endParaRPr>
            </a:p>
          </p:txBody>
        </p:sp>
      </p:grpSp>
      <p:sp>
        <p:nvSpPr>
          <p:cNvPr id="24" name="Freeform 24"/>
          <p:cNvSpPr/>
          <p:nvPr/>
        </p:nvSpPr>
        <p:spPr>
          <a:xfrm>
            <a:off x="5963859" y="153788"/>
            <a:ext cx="6464596" cy="4102766"/>
          </a:xfrm>
          <a:custGeom>
            <a:avLst/>
            <a:gdLst/>
            <a:ahLst/>
            <a:cxnLst/>
            <a:rect l="l" t="t" r="r" b="b"/>
            <a:pathLst>
              <a:path w="6464596" h="4102766">
                <a:moveTo>
                  <a:pt x="0" y="0"/>
                </a:moveTo>
                <a:lnTo>
                  <a:pt x="6464596" y="0"/>
                </a:lnTo>
                <a:lnTo>
                  <a:pt x="6464596" y="4102766"/>
                </a:lnTo>
                <a:lnTo>
                  <a:pt x="0" y="4102766"/>
                </a:lnTo>
                <a:lnTo>
                  <a:pt x="0" y="0"/>
                </a:lnTo>
                <a:close/>
              </a:path>
            </a:pathLst>
          </a:custGeom>
          <a:blipFill>
            <a:blip r:embed="rId12"/>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5" name="TextBox 25"/>
          <p:cNvSpPr txBox="1"/>
          <p:nvPr/>
        </p:nvSpPr>
        <p:spPr>
          <a:xfrm>
            <a:off x="6474295" y="4843578"/>
            <a:ext cx="5339410" cy="5475858"/>
          </a:xfrm>
          <a:prstGeom prst="rect">
            <a:avLst/>
          </a:prstGeom>
        </p:spPr>
        <p:txBody>
          <a:bodyPr lIns="0" tIns="0" rIns="0" bIns="0" rtlCol="0" anchor="t">
            <a:spAutoFit/>
          </a:bodyPr>
          <a:lstStyle/>
          <a:p>
            <a:pPr algn="ctr">
              <a:lnSpc>
                <a:spcPts val="4759"/>
              </a:lnSpc>
            </a:pPr>
            <a:r>
              <a:rPr lang="cy-GB" sz="32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Mae'r eliffant yn fwy na'r crwban. Mae'r jiráff yn fwy na'r eliffant Mae'r llew yn fwy swnllyd na'r pengwin. Mae'r </a:t>
            </a:r>
            <a:r>
              <a:rPr lang="cy-GB" sz="32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cheetah</a:t>
            </a:r>
            <a:r>
              <a:rPr lang="cy-GB" sz="32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yn fwy cyflym na'r sebra. Mae'r mochyn yn llai na'r pengwin. Mae'r crwban yn llai na'r eliffant.</a:t>
            </a:r>
          </a:p>
          <a:p>
            <a:pPr algn="ctr">
              <a:lnSpc>
                <a:spcPts val="4339"/>
              </a:lnSpc>
              <a:spcBef>
                <a:spcPct val="0"/>
              </a:spcBef>
            </a:pPr>
            <a:r>
              <a:rPr lang="cy-GB" sz="28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t>
            </a:r>
          </a:p>
        </p:txBody>
      </p:sp>
      <p:sp>
        <p:nvSpPr>
          <p:cNvPr id="26" name="TextBox 26"/>
          <p:cNvSpPr txBox="1"/>
          <p:nvPr/>
        </p:nvSpPr>
        <p:spPr>
          <a:xfrm>
            <a:off x="443951" y="4776380"/>
            <a:ext cx="5357866" cy="5509200"/>
          </a:xfrm>
          <a:prstGeom prst="rect">
            <a:avLst/>
          </a:prstGeom>
        </p:spPr>
        <p:txBody>
          <a:bodyPr lIns="0" tIns="0" rIns="0" bIns="0" rtlCol="0" anchor="t">
            <a:spAutoFit/>
          </a:bodyPr>
          <a:lstStyle/>
          <a:p>
            <a:pPr algn="ctr">
              <a:lnSpc>
                <a:spcPts val="4759"/>
              </a:lnSpc>
              <a:spcBef>
                <a:spcPct val="0"/>
              </a:spcBef>
            </a:pPr>
            <a:r>
              <a:rPr lang="cy-GB" sz="32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Mae'r eliffant yn fwy na'r crwban. Mae'r jiráff yn llai na'r eliffant Mae'r llew yn fwy swnllyd na'r pengwin. Mae'r </a:t>
            </a:r>
            <a:r>
              <a:rPr lang="cy-GB" sz="32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cheetah</a:t>
            </a:r>
            <a:r>
              <a:rPr lang="cy-GB" sz="32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yn fwy cyflym na'r sebra. Mae'r mochyn yn fwy na'r pengwin. Mae'r crwban yn llai na'r eliffant.</a:t>
            </a:r>
          </a:p>
          <a:p>
            <a:pPr algn="ctr">
              <a:lnSpc>
                <a:spcPts val="4759"/>
              </a:lnSpc>
              <a:spcBef>
                <a:spcPct val="0"/>
              </a:spcBef>
            </a:pPr>
            <a:endParaRPr lang="cy-GB" sz="32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endParaRPr>
          </a:p>
        </p:txBody>
      </p:sp>
      <p:sp>
        <p:nvSpPr>
          <p:cNvPr id="27" name="TextBox 27"/>
          <p:cNvSpPr txBox="1"/>
          <p:nvPr/>
        </p:nvSpPr>
        <p:spPr>
          <a:xfrm>
            <a:off x="12657055" y="4843578"/>
            <a:ext cx="5200038" cy="4893647"/>
          </a:xfrm>
          <a:prstGeom prst="rect">
            <a:avLst/>
          </a:prstGeom>
        </p:spPr>
        <p:txBody>
          <a:bodyPr lIns="0" tIns="0" rIns="0" bIns="0" rtlCol="0" anchor="t">
            <a:spAutoFit/>
          </a:bodyPr>
          <a:lstStyle/>
          <a:p>
            <a:pPr algn="ctr">
              <a:lnSpc>
                <a:spcPts val="4759"/>
              </a:lnSpc>
              <a:spcBef>
                <a:spcPct val="0"/>
              </a:spcBef>
            </a:pPr>
            <a:r>
              <a:rPr lang="cy-GB" sz="32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Mae'r eliffant yn fwy na'r crwban. Mae'r jiráff yn fwy na'r eliffant Mae'r pengwin yn fwy swnllyd na llew. Mae'r crwban yn fwy cyflym na'r sebra. Mae'r mochyn yn llai na'r pengwin. Mae'r crwban yn llai na'r eliffant.</a:t>
            </a:r>
          </a:p>
        </p:txBody>
      </p:sp>
      <p:grpSp>
        <p:nvGrpSpPr>
          <p:cNvPr id="28" name="Group 13">
            <a:extLst>
              <a:ext uri="{FF2B5EF4-FFF2-40B4-BE49-F238E27FC236}">
                <a16:creationId xmlns:a16="http://schemas.microsoft.com/office/drawing/2014/main" id="{C3CC710D-DFB5-D44F-6178-F2B143D699CA}"/>
              </a:ext>
            </a:extLst>
          </p:cNvPr>
          <p:cNvGrpSpPr/>
          <p:nvPr/>
        </p:nvGrpSpPr>
        <p:grpSpPr>
          <a:xfrm>
            <a:off x="439452" y="1596119"/>
            <a:ext cx="4696736" cy="1787459"/>
            <a:chOff x="0" y="-149138"/>
            <a:chExt cx="6262314" cy="1685196"/>
          </a:xfrm>
        </p:grpSpPr>
        <p:grpSp>
          <p:nvGrpSpPr>
            <p:cNvPr id="29" name="Group 14">
              <a:extLst>
                <a:ext uri="{FF2B5EF4-FFF2-40B4-BE49-F238E27FC236}">
                  <a16:creationId xmlns:a16="http://schemas.microsoft.com/office/drawing/2014/main" id="{104A03B8-E10C-AF49-8CE4-8DA84C6B77F4}"/>
                </a:ext>
              </a:extLst>
            </p:cNvPr>
            <p:cNvGrpSpPr/>
            <p:nvPr/>
          </p:nvGrpSpPr>
          <p:grpSpPr>
            <a:xfrm>
              <a:off x="0" y="-149138"/>
              <a:ext cx="6262314" cy="1395104"/>
              <a:chOff x="0" y="-38100"/>
              <a:chExt cx="1599826" cy="356405"/>
            </a:xfrm>
          </p:grpSpPr>
          <p:sp>
            <p:nvSpPr>
              <p:cNvPr id="31" name="Freeform 15">
                <a:extLst>
                  <a:ext uri="{FF2B5EF4-FFF2-40B4-BE49-F238E27FC236}">
                    <a16:creationId xmlns:a16="http://schemas.microsoft.com/office/drawing/2014/main" id="{F5A95999-CFF2-A0C2-CCAB-62D198BDE6BC}"/>
                  </a:ext>
                </a:extLst>
              </p:cNvPr>
              <p:cNvSpPr/>
              <p:nvPr/>
            </p:nvSpPr>
            <p:spPr>
              <a:xfrm>
                <a:off x="39957" y="3413"/>
                <a:ext cx="1559869" cy="314892"/>
              </a:xfrm>
              <a:custGeom>
                <a:avLst/>
                <a:gdLst/>
                <a:ahLst/>
                <a:cxnLst/>
                <a:rect l="l" t="t" r="r" b="b"/>
                <a:pathLst>
                  <a:path w="1559869" h="314892">
                    <a:moveTo>
                      <a:pt x="18445" y="0"/>
                    </a:moveTo>
                    <a:lnTo>
                      <a:pt x="1541424" y="0"/>
                    </a:lnTo>
                    <a:cubicBezTo>
                      <a:pt x="1546316" y="0"/>
                      <a:pt x="1551008" y="1943"/>
                      <a:pt x="1554467" y="5402"/>
                    </a:cubicBezTo>
                    <a:cubicBezTo>
                      <a:pt x="1557926" y="8862"/>
                      <a:pt x="1559869" y="13553"/>
                      <a:pt x="1559869" y="18445"/>
                    </a:cubicBezTo>
                    <a:lnTo>
                      <a:pt x="1559869" y="296447"/>
                    </a:lnTo>
                    <a:cubicBezTo>
                      <a:pt x="1559869" y="306634"/>
                      <a:pt x="1551611" y="314892"/>
                      <a:pt x="1541424" y="314892"/>
                    </a:cubicBezTo>
                    <a:lnTo>
                      <a:pt x="18445" y="314892"/>
                    </a:lnTo>
                    <a:cubicBezTo>
                      <a:pt x="13553" y="314892"/>
                      <a:pt x="8862" y="312949"/>
                      <a:pt x="5402" y="309490"/>
                    </a:cubicBezTo>
                    <a:cubicBezTo>
                      <a:pt x="1943" y="306031"/>
                      <a:pt x="0" y="301339"/>
                      <a:pt x="0" y="296447"/>
                    </a:cubicBezTo>
                    <a:lnTo>
                      <a:pt x="0" y="18445"/>
                    </a:lnTo>
                    <a:cubicBezTo>
                      <a:pt x="0" y="8258"/>
                      <a:pt x="8258" y="0"/>
                      <a:pt x="18445" y="0"/>
                    </a:cubicBezTo>
                    <a:close/>
                  </a:path>
                </a:pathLst>
              </a:custGeom>
              <a:solidFill>
                <a:srgbClr val="FF751F"/>
              </a:solidFill>
              <a:ln w="38100" cap="sq">
                <a:solidFill>
                  <a:srgbClr val="26221E"/>
                </a:solidFill>
                <a:prstDash val="solid"/>
                <a:miter/>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32" name="TextBox 16">
                <a:extLst>
                  <a:ext uri="{FF2B5EF4-FFF2-40B4-BE49-F238E27FC236}">
                    <a16:creationId xmlns:a16="http://schemas.microsoft.com/office/drawing/2014/main" id="{1B37C5E4-6B5F-2425-A935-210F75CF3091}"/>
                  </a:ext>
                </a:extLst>
              </p:cNvPr>
              <p:cNvSpPr txBox="1"/>
              <p:nvPr/>
            </p:nvSpPr>
            <p:spPr>
              <a:xfrm>
                <a:off x="0" y="-38100"/>
                <a:ext cx="1559869" cy="352992"/>
              </a:xfrm>
              <a:prstGeom prst="rect">
                <a:avLst/>
              </a:prstGeom>
            </p:spPr>
            <p:txBody>
              <a:bodyPr lIns="57602" tIns="57602" rIns="57602" bIns="57602" rtlCol="0" anchor="ctr"/>
              <a:lstStyle/>
              <a:p>
                <a:pPr algn="ctr">
                  <a:lnSpc>
                    <a:spcPts val="2660"/>
                  </a:lnSpc>
                  <a:spcBef>
                    <a:spcPct val="0"/>
                  </a:spcBef>
                </a:pPr>
                <a:endParaRPr lang="cy-GB" sz="1600" noProof="0" dirty="0">
                  <a:latin typeface="Dreaming Outloud Pro" panose="03050502040302030504" pitchFamily="66" charset="0"/>
                  <a:cs typeface="Dreaming Outloud Pro" panose="03050502040302030504" pitchFamily="66" charset="0"/>
                </a:endParaRPr>
              </a:p>
            </p:txBody>
          </p:sp>
        </p:grpSp>
        <p:sp>
          <p:nvSpPr>
            <p:cNvPr id="30" name="TextBox 17">
              <a:extLst>
                <a:ext uri="{FF2B5EF4-FFF2-40B4-BE49-F238E27FC236}">
                  <a16:creationId xmlns:a16="http://schemas.microsoft.com/office/drawing/2014/main" id="{42F201C2-2FE0-CB73-EBF4-5B47B4FC8E55}"/>
                </a:ext>
              </a:extLst>
            </p:cNvPr>
            <p:cNvSpPr txBox="1"/>
            <p:nvPr/>
          </p:nvSpPr>
          <p:spPr>
            <a:xfrm>
              <a:off x="542441" y="173290"/>
              <a:ext cx="5333837" cy="1362768"/>
            </a:xfrm>
            <a:prstGeom prst="rect">
              <a:avLst/>
            </a:prstGeom>
          </p:spPr>
          <p:txBody>
            <a:bodyPr lIns="0" tIns="0" rIns="0" bIns="0" rtlCol="0" anchor="t">
              <a:spAutoFit/>
            </a:bodyPr>
            <a:lstStyle/>
            <a:p>
              <a:pPr algn="ctr">
                <a:lnSpc>
                  <a:spcPts val="3809"/>
                </a:lnSpc>
              </a:pPr>
              <a:r>
                <a:rPr lang="cy-GB" sz="4400" noProof="0" dirty="0">
                  <a:solidFill>
                    <a:srgbClr val="F8ED48"/>
                  </a:solidFill>
                  <a:latin typeface="Dreaming Outloud Pro" panose="03050502040302030504" pitchFamily="66" charset="0"/>
                  <a:ea typeface="Balloon Extra Bold"/>
                  <a:cs typeface="Dreaming Outloud Pro" panose="03050502040302030504" pitchFamily="66" charset="0"/>
                  <a:sym typeface="Balloon Extra Bold"/>
                </a:rPr>
                <a:t>Gêm:</a:t>
              </a:r>
            </a:p>
            <a:p>
              <a:pPr algn="ctr">
                <a:lnSpc>
                  <a:spcPts val="3809"/>
                </a:lnSpc>
              </a:pPr>
              <a:r>
                <a:rPr lang="cy-GB" sz="4400" noProof="0" dirty="0">
                  <a:solidFill>
                    <a:srgbClr val="F8ED48"/>
                  </a:solidFill>
                  <a:latin typeface="Dreaming Outloud Pro" panose="03050502040302030504" pitchFamily="66" charset="0"/>
                  <a:ea typeface="Balloon Extra Bold"/>
                  <a:cs typeface="Dreaming Outloud Pro" panose="03050502040302030504" pitchFamily="66" charset="0"/>
                  <a:sym typeface="Balloon Extra Bold"/>
                </a:rPr>
                <a:t>Darllen y Llun</a:t>
              </a:r>
            </a:p>
          </p:txBody>
        </p:sp>
      </p:grpSp>
      <p:sp>
        <p:nvSpPr>
          <p:cNvPr id="33" name="Freeform 3">
            <a:extLst>
              <a:ext uri="{FF2B5EF4-FFF2-40B4-BE49-F238E27FC236}">
                <a16:creationId xmlns:a16="http://schemas.microsoft.com/office/drawing/2014/main" id="{A9F186BE-9FFA-381C-9B13-E25B42989A46}"/>
              </a:ext>
            </a:extLst>
          </p:cNvPr>
          <p:cNvSpPr/>
          <p:nvPr/>
        </p:nvSpPr>
        <p:spPr>
          <a:xfrm>
            <a:off x="16517041" y="153788"/>
            <a:ext cx="1161541" cy="1104916"/>
          </a:xfrm>
          <a:custGeom>
            <a:avLst/>
            <a:gdLst/>
            <a:ahLst/>
            <a:cxnLst/>
            <a:rect l="l" t="t" r="r" b="b"/>
            <a:pathLst>
              <a:path w="1161541" h="1104916">
                <a:moveTo>
                  <a:pt x="0" y="0"/>
                </a:moveTo>
                <a:lnTo>
                  <a:pt x="1161541" y="0"/>
                </a:lnTo>
                <a:lnTo>
                  <a:pt x="1161541" y="1104916"/>
                </a:lnTo>
                <a:lnTo>
                  <a:pt x="0" y="110491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cy-GB" noProof="0" dirty="0"/>
          </a:p>
        </p:txBody>
      </p:sp>
      <p:sp>
        <p:nvSpPr>
          <p:cNvPr id="34" name="Freeform 3">
            <a:extLst>
              <a:ext uri="{FF2B5EF4-FFF2-40B4-BE49-F238E27FC236}">
                <a16:creationId xmlns:a16="http://schemas.microsoft.com/office/drawing/2014/main" id="{0A6E47E9-9ACF-CE84-9859-E7829EDCC5D8}"/>
              </a:ext>
            </a:extLst>
          </p:cNvPr>
          <p:cNvSpPr/>
          <p:nvPr/>
        </p:nvSpPr>
        <p:spPr>
          <a:xfrm>
            <a:off x="15257074" y="153788"/>
            <a:ext cx="1161541" cy="1104916"/>
          </a:xfrm>
          <a:custGeom>
            <a:avLst/>
            <a:gdLst/>
            <a:ahLst/>
            <a:cxnLst/>
            <a:rect l="l" t="t" r="r" b="b"/>
            <a:pathLst>
              <a:path w="1161541" h="1104916">
                <a:moveTo>
                  <a:pt x="0" y="0"/>
                </a:moveTo>
                <a:lnTo>
                  <a:pt x="1161541" y="0"/>
                </a:lnTo>
                <a:lnTo>
                  <a:pt x="1161541" y="1104916"/>
                </a:lnTo>
                <a:lnTo>
                  <a:pt x="0" y="110491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cy-GB" noProof="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48FE5A28-C5BB-F606-3BCB-CCDB9A2078E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AE73D5AB-DCE2-6A03-99B9-B5EDE0D42B3A}"/>
              </a:ext>
            </a:extLst>
          </p:cNvPr>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2">
              <a:alphaModFix amt="42000"/>
              <a:extLst>
                <a:ext uri="{96DAC541-7B7A-43D3-8B79-37D633B846F1}">
                  <asvg:svgBlip xmlns:asvg="http://schemas.microsoft.com/office/drawing/2016/SVG/main" r:embed="rId3"/>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3" name="Freeform 3">
            <a:extLst>
              <a:ext uri="{FF2B5EF4-FFF2-40B4-BE49-F238E27FC236}">
                <a16:creationId xmlns:a16="http://schemas.microsoft.com/office/drawing/2014/main" id="{009D5F2E-50A0-B3C2-FAA3-1468C03FD018}"/>
              </a:ext>
            </a:extLst>
          </p:cNvPr>
          <p:cNvSpPr/>
          <p:nvPr/>
        </p:nvSpPr>
        <p:spPr>
          <a:xfrm rot="-7458197">
            <a:off x="15251149" y="4388023"/>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2">
              <a:alphaModFix amt="42000"/>
              <a:extLst>
                <a:ext uri="{96DAC541-7B7A-43D3-8B79-37D633B846F1}">
                  <asvg:svgBlip xmlns:asvg="http://schemas.microsoft.com/office/drawing/2016/SVG/main" r:embed="rId3"/>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4" name="Freeform 4">
            <a:extLst>
              <a:ext uri="{FF2B5EF4-FFF2-40B4-BE49-F238E27FC236}">
                <a16:creationId xmlns:a16="http://schemas.microsoft.com/office/drawing/2014/main" id="{113B4ED4-7E45-A1AD-7BC0-9C382E6BE3BE}"/>
              </a:ext>
            </a:extLst>
          </p:cNvPr>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4">
              <a:alphaModFix amt="42000"/>
              <a:extLst>
                <a:ext uri="{96DAC541-7B7A-43D3-8B79-37D633B846F1}">
                  <asvg:svgBlip xmlns:asvg="http://schemas.microsoft.com/office/drawing/2016/SVG/main" r:embed="rId5"/>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5" name="Freeform 5">
            <a:extLst>
              <a:ext uri="{FF2B5EF4-FFF2-40B4-BE49-F238E27FC236}">
                <a16:creationId xmlns:a16="http://schemas.microsoft.com/office/drawing/2014/main" id="{173120D0-5C64-31D2-A688-8E148E4977DD}"/>
              </a:ext>
            </a:extLst>
          </p:cNvPr>
          <p:cNvSpPr/>
          <p:nvPr/>
        </p:nvSpPr>
        <p:spPr>
          <a:xfrm>
            <a:off x="6983962" y="-1492597"/>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6">
              <a:alphaModFix amt="42000"/>
              <a:extLst>
                <a:ext uri="{96DAC541-7B7A-43D3-8B79-37D633B846F1}">
                  <asvg:svgBlip xmlns:asvg="http://schemas.microsoft.com/office/drawing/2016/SVG/main" r:embed="rId7"/>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6" name="Freeform 6">
            <a:extLst>
              <a:ext uri="{FF2B5EF4-FFF2-40B4-BE49-F238E27FC236}">
                <a16:creationId xmlns:a16="http://schemas.microsoft.com/office/drawing/2014/main" id="{1D1DAD5B-4E59-AA30-3C78-78780AC20C5B}"/>
              </a:ext>
            </a:extLst>
          </p:cNvPr>
          <p:cNvSpPr/>
          <p:nvPr/>
        </p:nvSpPr>
        <p:spPr>
          <a:xfrm flipV="1">
            <a:off x="6323166" y="7619130"/>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6">
              <a:alphaModFix amt="42000"/>
              <a:extLst>
                <a:ext uri="{96DAC541-7B7A-43D3-8B79-37D633B846F1}">
                  <asvg:svgBlip xmlns:asvg="http://schemas.microsoft.com/office/drawing/2016/SVG/main" r:embed="rId7"/>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7" name="Freeform 7">
            <a:extLst>
              <a:ext uri="{FF2B5EF4-FFF2-40B4-BE49-F238E27FC236}">
                <a16:creationId xmlns:a16="http://schemas.microsoft.com/office/drawing/2014/main" id="{B4D6A6E9-59C3-1B5F-D626-275EC19E4152}"/>
              </a:ext>
            </a:extLst>
          </p:cNvPr>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8" name="Freeform 8">
            <a:extLst>
              <a:ext uri="{FF2B5EF4-FFF2-40B4-BE49-F238E27FC236}">
                <a16:creationId xmlns:a16="http://schemas.microsoft.com/office/drawing/2014/main" id="{E35DF560-83E3-A8EE-1B03-0B3AA94051A1}"/>
              </a:ext>
            </a:extLst>
          </p:cNvPr>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9" name="Freeform 9">
            <a:extLst>
              <a:ext uri="{FF2B5EF4-FFF2-40B4-BE49-F238E27FC236}">
                <a16:creationId xmlns:a16="http://schemas.microsoft.com/office/drawing/2014/main" id="{0BC39333-7D1A-5961-CE58-C7FECD7335A4}"/>
              </a:ext>
            </a:extLst>
          </p:cNvPr>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0">
              <a:alphaModFix amt="42000"/>
              <a:extLst>
                <a:ext uri="{96DAC541-7B7A-43D3-8B79-37D633B846F1}">
                  <asvg:svgBlip xmlns:asvg="http://schemas.microsoft.com/office/drawing/2016/SVG/main" r:embed="rId11"/>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grpSp>
        <p:nvGrpSpPr>
          <p:cNvPr id="10" name="Group 10">
            <a:extLst>
              <a:ext uri="{FF2B5EF4-FFF2-40B4-BE49-F238E27FC236}">
                <a16:creationId xmlns:a16="http://schemas.microsoft.com/office/drawing/2014/main" id="{794FFD4A-1CD2-F460-0821-55A86AAD1429}"/>
              </a:ext>
            </a:extLst>
          </p:cNvPr>
          <p:cNvGrpSpPr/>
          <p:nvPr/>
        </p:nvGrpSpPr>
        <p:grpSpPr>
          <a:xfrm>
            <a:off x="217877" y="4449857"/>
            <a:ext cx="5810014" cy="5519687"/>
            <a:chOff x="0" y="0"/>
            <a:chExt cx="1349516" cy="1282081"/>
          </a:xfrm>
        </p:grpSpPr>
        <p:sp>
          <p:nvSpPr>
            <p:cNvPr id="11" name="Freeform 11">
              <a:extLst>
                <a:ext uri="{FF2B5EF4-FFF2-40B4-BE49-F238E27FC236}">
                  <a16:creationId xmlns:a16="http://schemas.microsoft.com/office/drawing/2014/main" id="{4D1B2DC5-8332-5F01-E10B-48DB012856DA}"/>
                </a:ext>
              </a:extLst>
            </p:cNvPr>
            <p:cNvSpPr/>
            <p:nvPr/>
          </p:nvSpPr>
          <p:spPr>
            <a:xfrm>
              <a:off x="0" y="0"/>
              <a:ext cx="1349516" cy="1282081"/>
            </a:xfrm>
            <a:custGeom>
              <a:avLst/>
              <a:gdLst/>
              <a:ahLst/>
              <a:cxnLst/>
              <a:rect l="l" t="t" r="r" b="b"/>
              <a:pathLst>
                <a:path w="1349516" h="1282081">
                  <a:moveTo>
                    <a:pt x="38643" y="0"/>
                  </a:moveTo>
                  <a:lnTo>
                    <a:pt x="1310874" y="0"/>
                  </a:lnTo>
                  <a:cubicBezTo>
                    <a:pt x="1321122" y="0"/>
                    <a:pt x="1330951" y="4071"/>
                    <a:pt x="1338198" y="11318"/>
                  </a:cubicBezTo>
                  <a:cubicBezTo>
                    <a:pt x="1345445" y="18565"/>
                    <a:pt x="1349516" y="28394"/>
                    <a:pt x="1349516" y="38643"/>
                  </a:cubicBezTo>
                  <a:lnTo>
                    <a:pt x="1349516" y="1243438"/>
                  </a:lnTo>
                  <a:cubicBezTo>
                    <a:pt x="1349516" y="1264780"/>
                    <a:pt x="1332215" y="1282081"/>
                    <a:pt x="1310874" y="1282081"/>
                  </a:cubicBezTo>
                  <a:lnTo>
                    <a:pt x="38643" y="1282081"/>
                  </a:lnTo>
                  <a:cubicBezTo>
                    <a:pt x="17301" y="1282081"/>
                    <a:pt x="0" y="1264780"/>
                    <a:pt x="0" y="1243438"/>
                  </a:cubicBezTo>
                  <a:lnTo>
                    <a:pt x="0" y="38643"/>
                  </a:lnTo>
                  <a:cubicBezTo>
                    <a:pt x="0" y="17301"/>
                    <a:pt x="17301" y="0"/>
                    <a:pt x="38643" y="0"/>
                  </a:cubicBezTo>
                  <a:close/>
                </a:path>
              </a:pathLst>
            </a:custGeom>
            <a:solidFill>
              <a:srgbClr val="FFF4E3"/>
            </a:solidFill>
            <a:ln w="85725" cap="rnd">
              <a:solidFill>
                <a:srgbClr val="26221E"/>
              </a:solidFill>
              <a:prstDash val="solid"/>
              <a:round/>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2" name="TextBox 12">
              <a:extLst>
                <a:ext uri="{FF2B5EF4-FFF2-40B4-BE49-F238E27FC236}">
                  <a16:creationId xmlns:a16="http://schemas.microsoft.com/office/drawing/2014/main" id="{FBA344C6-ABBB-D7EF-4C34-B92A6EC33531}"/>
                </a:ext>
              </a:extLst>
            </p:cNvPr>
            <p:cNvSpPr txBox="1"/>
            <p:nvPr/>
          </p:nvSpPr>
          <p:spPr>
            <a:xfrm>
              <a:off x="0" y="-38100"/>
              <a:ext cx="1349516" cy="1320181"/>
            </a:xfrm>
            <a:prstGeom prst="rect">
              <a:avLst/>
            </a:prstGeom>
          </p:spPr>
          <p:txBody>
            <a:bodyPr lIns="57602" tIns="57602" rIns="57602" bIns="57602" rtlCol="0" anchor="ctr"/>
            <a:lstStyle/>
            <a:p>
              <a:pPr algn="ctr">
                <a:lnSpc>
                  <a:spcPts val="2660"/>
                </a:lnSpc>
                <a:spcBef>
                  <a:spcPct val="0"/>
                </a:spcBef>
              </a:pPr>
              <a:endParaRPr lang="cy-GB" sz="1600" noProof="0" dirty="0">
                <a:latin typeface="Dreaming Outloud Pro" panose="03050502040302030504" pitchFamily="66" charset="0"/>
                <a:cs typeface="Dreaming Outloud Pro" panose="03050502040302030504" pitchFamily="66" charset="0"/>
              </a:endParaRPr>
            </a:p>
          </p:txBody>
        </p:sp>
      </p:grpSp>
      <p:grpSp>
        <p:nvGrpSpPr>
          <p:cNvPr id="13" name="Group 13">
            <a:extLst>
              <a:ext uri="{FF2B5EF4-FFF2-40B4-BE49-F238E27FC236}">
                <a16:creationId xmlns:a16="http://schemas.microsoft.com/office/drawing/2014/main" id="{E46ED85D-1E49-D39F-94CE-AB5ED9C0EA0B}"/>
              </a:ext>
            </a:extLst>
          </p:cNvPr>
          <p:cNvGrpSpPr/>
          <p:nvPr/>
        </p:nvGrpSpPr>
        <p:grpSpPr>
          <a:xfrm>
            <a:off x="338941" y="104246"/>
            <a:ext cx="4579431" cy="924454"/>
            <a:chOff x="0" y="0"/>
            <a:chExt cx="6105908" cy="1232606"/>
          </a:xfrm>
        </p:grpSpPr>
        <p:grpSp>
          <p:nvGrpSpPr>
            <p:cNvPr id="14" name="Group 14">
              <a:extLst>
                <a:ext uri="{FF2B5EF4-FFF2-40B4-BE49-F238E27FC236}">
                  <a16:creationId xmlns:a16="http://schemas.microsoft.com/office/drawing/2014/main" id="{FCEFDB2E-F1B0-34B7-9ACA-26305E4A8C14}"/>
                </a:ext>
              </a:extLst>
            </p:cNvPr>
            <p:cNvGrpSpPr/>
            <p:nvPr/>
          </p:nvGrpSpPr>
          <p:grpSpPr>
            <a:xfrm>
              <a:off x="0" y="0"/>
              <a:ext cx="6105908" cy="1232606"/>
              <a:chOff x="0" y="0"/>
              <a:chExt cx="1559869" cy="314892"/>
            </a:xfrm>
          </p:grpSpPr>
          <p:sp>
            <p:nvSpPr>
              <p:cNvPr id="15" name="Freeform 15">
                <a:extLst>
                  <a:ext uri="{FF2B5EF4-FFF2-40B4-BE49-F238E27FC236}">
                    <a16:creationId xmlns:a16="http://schemas.microsoft.com/office/drawing/2014/main" id="{1E7994B0-B894-3FEA-6D92-190F216EB595}"/>
                  </a:ext>
                </a:extLst>
              </p:cNvPr>
              <p:cNvSpPr/>
              <p:nvPr/>
            </p:nvSpPr>
            <p:spPr>
              <a:xfrm>
                <a:off x="0" y="0"/>
                <a:ext cx="1559869" cy="314892"/>
              </a:xfrm>
              <a:custGeom>
                <a:avLst/>
                <a:gdLst/>
                <a:ahLst/>
                <a:cxnLst/>
                <a:rect l="l" t="t" r="r" b="b"/>
                <a:pathLst>
                  <a:path w="1559869" h="314892">
                    <a:moveTo>
                      <a:pt x="18445" y="0"/>
                    </a:moveTo>
                    <a:lnTo>
                      <a:pt x="1541424" y="0"/>
                    </a:lnTo>
                    <a:cubicBezTo>
                      <a:pt x="1546316" y="0"/>
                      <a:pt x="1551008" y="1943"/>
                      <a:pt x="1554467" y="5402"/>
                    </a:cubicBezTo>
                    <a:cubicBezTo>
                      <a:pt x="1557926" y="8862"/>
                      <a:pt x="1559869" y="13553"/>
                      <a:pt x="1559869" y="18445"/>
                    </a:cubicBezTo>
                    <a:lnTo>
                      <a:pt x="1559869" y="296447"/>
                    </a:lnTo>
                    <a:cubicBezTo>
                      <a:pt x="1559869" y="306634"/>
                      <a:pt x="1551611" y="314892"/>
                      <a:pt x="1541424" y="314892"/>
                    </a:cubicBezTo>
                    <a:lnTo>
                      <a:pt x="18445" y="314892"/>
                    </a:lnTo>
                    <a:cubicBezTo>
                      <a:pt x="13553" y="314892"/>
                      <a:pt x="8862" y="312949"/>
                      <a:pt x="5402" y="309490"/>
                    </a:cubicBezTo>
                    <a:cubicBezTo>
                      <a:pt x="1943" y="306031"/>
                      <a:pt x="0" y="301339"/>
                      <a:pt x="0" y="296447"/>
                    </a:cubicBezTo>
                    <a:lnTo>
                      <a:pt x="0" y="18445"/>
                    </a:lnTo>
                    <a:cubicBezTo>
                      <a:pt x="0" y="8258"/>
                      <a:pt x="8258" y="0"/>
                      <a:pt x="18445" y="0"/>
                    </a:cubicBezTo>
                    <a:close/>
                  </a:path>
                </a:pathLst>
              </a:custGeom>
              <a:solidFill>
                <a:srgbClr val="FF751F"/>
              </a:solidFill>
              <a:ln w="38100" cap="sq">
                <a:solidFill>
                  <a:srgbClr val="26221E"/>
                </a:solidFill>
                <a:prstDash val="solid"/>
                <a:miter/>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6" name="TextBox 16">
                <a:extLst>
                  <a:ext uri="{FF2B5EF4-FFF2-40B4-BE49-F238E27FC236}">
                    <a16:creationId xmlns:a16="http://schemas.microsoft.com/office/drawing/2014/main" id="{62653717-8E8A-7F3D-1E25-66ACCA5C9141}"/>
                  </a:ext>
                </a:extLst>
              </p:cNvPr>
              <p:cNvSpPr txBox="1"/>
              <p:nvPr/>
            </p:nvSpPr>
            <p:spPr>
              <a:xfrm>
                <a:off x="0" y="-38100"/>
                <a:ext cx="1559869" cy="352992"/>
              </a:xfrm>
              <a:prstGeom prst="rect">
                <a:avLst/>
              </a:prstGeom>
            </p:spPr>
            <p:txBody>
              <a:bodyPr lIns="57602" tIns="57602" rIns="57602" bIns="57602" rtlCol="0" anchor="ctr"/>
              <a:lstStyle/>
              <a:p>
                <a:pPr algn="ctr">
                  <a:lnSpc>
                    <a:spcPts val="2660"/>
                  </a:lnSpc>
                  <a:spcBef>
                    <a:spcPct val="0"/>
                  </a:spcBef>
                </a:pPr>
                <a:endParaRPr lang="cy-GB" sz="1600" noProof="0" dirty="0">
                  <a:latin typeface="Dreaming Outloud Pro" panose="03050502040302030504" pitchFamily="66" charset="0"/>
                  <a:cs typeface="Dreaming Outloud Pro" panose="03050502040302030504" pitchFamily="66" charset="0"/>
                </a:endParaRPr>
              </a:p>
            </p:txBody>
          </p:sp>
        </p:grpSp>
        <p:sp>
          <p:nvSpPr>
            <p:cNvPr id="17" name="TextBox 17">
              <a:extLst>
                <a:ext uri="{FF2B5EF4-FFF2-40B4-BE49-F238E27FC236}">
                  <a16:creationId xmlns:a16="http://schemas.microsoft.com/office/drawing/2014/main" id="{4A8D1714-33DB-5EED-8305-C558B1202120}"/>
                </a:ext>
              </a:extLst>
            </p:cNvPr>
            <p:cNvSpPr txBox="1"/>
            <p:nvPr/>
          </p:nvSpPr>
          <p:spPr>
            <a:xfrm>
              <a:off x="386036" y="354942"/>
              <a:ext cx="5333837" cy="731483"/>
            </a:xfrm>
            <a:prstGeom prst="rect">
              <a:avLst/>
            </a:prstGeom>
          </p:spPr>
          <p:txBody>
            <a:bodyPr lIns="0" tIns="0" rIns="0" bIns="0" rtlCol="0" anchor="t">
              <a:spAutoFit/>
            </a:bodyPr>
            <a:lstStyle/>
            <a:p>
              <a:pPr algn="ctr">
                <a:lnSpc>
                  <a:spcPts val="3809"/>
                </a:lnSpc>
              </a:pPr>
              <a:r>
                <a:rPr lang="cy-GB" sz="4400" noProof="0" dirty="0">
                  <a:solidFill>
                    <a:srgbClr val="F8ED48"/>
                  </a:solidFill>
                  <a:latin typeface="Dreaming Outloud Pro" panose="03050502040302030504" pitchFamily="66" charset="0"/>
                  <a:ea typeface="Balloon Extra Bold"/>
                  <a:cs typeface="Dreaming Outloud Pro" panose="03050502040302030504" pitchFamily="66" charset="0"/>
                  <a:sym typeface="Balloon Extra Bold"/>
                </a:rPr>
                <a:t>Fferm Foli</a:t>
              </a:r>
            </a:p>
          </p:txBody>
        </p:sp>
      </p:grpSp>
      <p:grpSp>
        <p:nvGrpSpPr>
          <p:cNvPr id="18" name="Group 18">
            <a:extLst>
              <a:ext uri="{FF2B5EF4-FFF2-40B4-BE49-F238E27FC236}">
                <a16:creationId xmlns:a16="http://schemas.microsoft.com/office/drawing/2014/main" id="{8E201B7A-A74E-D151-7CEC-4BED74C823E4}"/>
              </a:ext>
            </a:extLst>
          </p:cNvPr>
          <p:cNvGrpSpPr/>
          <p:nvPr/>
        </p:nvGrpSpPr>
        <p:grpSpPr>
          <a:xfrm>
            <a:off x="6323166" y="4449857"/>
            <a:ext cx="5810014" cy="5519687"/>
            <a:chOff x="0" y="0"/>
            <a:chExt cx="1349516" cy="1282081"/>
          </a:xfrm>
        </p:grpSpPr>
        <p:sp>
          <p:nvSpPr>
            <p:cNvPr id="19" name="Freeform 19">
              <a:extLst>
                <a:ext uri="{FF2B5EF4-FFF2-40B4-BE49-F238E27FC236}">
                  <a16:creationId xmlns:a16="http://schemas.microsoft.com/office/drawing/2014/main" id="{886B5634-EBF3-61F1-D518-707487804355}"/>
                </a:ext>
              </a:extLst>
            </p:cNvPr>
            <p:cNvSpPr/>
            <p:nvPr/>
          </p:nvSpPr>
          <p:spPr>
            <a:xfrm>
              <a:off x="0" y="0"/>
              <a:ext cx="1349516" cy="1282081"/>
            </a:xfrm>
            <a:custGeom>
              <a:avLst/>
              <a:gdLst/>
              <a:ahLst/>
              <a:cxnLst/>
              <a:rect l="l" t="t" r="r" b="b"/>
              <a:pathLst>
                <a:path w="1349516" h="1282081">
                  <a:moveTo>
                    <a:pt x="38643" y="0"/>
                  </a:moveTo>
                  <a:lnTo>
                    <a:pt x="1310874" y="0"/>
                  </a:lnTo>
                  <a:cubicBezTo>
                    <a:pt x="1321122" y="0"/>
                    <a:pt x="1330951" y="4071"/>
                    <a:pt x="1338198" y="11318"/>
                  </a:cubicBezTo>
                  <a:cubicBezTo>
                    <a:pt x="1345445" y="18565"/>
                    <a:pt x="1349516" y="28394"/>
                    <a:pt x="1349516" y="38643"/>
                  </a:cubicBezTo>
                  <a:lnTo>
                    <a:pt x="1349516" y="1243438"/>
                  </a:lnTo>
                  <a:cubicBezTo>
                    <a:pt x="1349516" y="1264780"/>
                    <a:pt x="1332215" y="1282081"/>
                    <a:pt x="1310874" y="1282081"/>
                  </a:cubicBezTo>
                  <a:lnTo>
                    <a:pt x="38643" y="1282081"/>
                  </a:lnTo>
                  <a:cubicBezTo>
                    <a:pt x="17301" y="1282081"/>
                    <a:pt x="0" y="1264780"/>
                    <a:pt x="0" y="1243438"/>
                  </a:cubicBezTo>
                  <a:lnTo>
                    <a:pt x="0" y="38643"/>
                  </a:lnTo>
                  <a:cubicBezTo>
                    <a:pt x="0" y="17301"/>
                    <a:pt x="17301" y="0"/>
                    <a:pt x="38643" y="0"/>
                  </a:cubicBezTo>
                  <a:close/>
                </a:path>
              </a:pathLst>
            </a:custGeom>
            <a:solidFill>
              <a:srgbClr val="FFF4E3"/>
            </a:solidFill>
            <a:ln w="85725" cap="rnd">
              <a:solidFill>
                <a:srgbClr val="26221E"/>
              </a:solidFill>
              <a:prstDash val="solid"/>
              <a:round/>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0" name="TextBox 20">
              <a:extLst>
                <a:ext uri="{FF2B5EF4-FFF2-40B4-BE49-F238E27FC236}">
                  <a16:creationId xmlns:a16="http://schemas.microsoft.com/office/drawing/2014/main" id="{0255ED9E-9D72-7AF6-86F9-86619720D68F}"/>
                </a:ext>
              </a:extLst>
            </p:cNvPr>
            <p:cNvSpPr txBox="1"/>
            <p:nvPr/>
          </p:nvSpPr>
          <p:spPr>
            <a:xfrm>
              <a:off x="0" y="-38100"/>
              <a:ext cx="1349516" cy="1320181"/>
            </a:xfrm>
            <a:prstGeom prst="rect">
              <a:avLst/>
            </a:prstGeom>
          </p:spPr>
          <p:txBody>
            <a:bodyPr lIns="57602" tIns="57602" rIns="57602" bIns="57602" rtlCol="0" anchor="ctr"/>
            <a:lstStyle/>
            <a:p>
              <a:pPr algn="ctr">
                <a:lnSpc>
                  <a:spcPts val="2660"/>
                </a:lnSpc>
                <a:spcBef>
                  <a:spcPct val="0"/>
                </a:spcBef>
              </a:pPr>
              <a:endParaRPr lang="cy-GB" sz="1600" noProof="0" dirty="0">
                <a:latin typeface="Dreaming Outloud Pro" panose="03050502040302030504" pitchFamily="66" charset="0"/>
                <a:cs typeface="Dreaming Outloud Pro" panose="03050502040302030504" pitchFamily="66" charset="0"/>
              </a:endParaRPr>
            </a:p>
          </p:txBody>
        </p:sp>
      </p:grpSp>
      <p:grpSp>
        <p:nvGrpSpPr>
          <p:cNvPr id="21" name="Group 21">
            <a:extLst>
              <a:ext uri="{FF2B5EF4-FFF2-40B4-BE49-F238E27FC236}">
                <a16:creationId xmlns:a16="http://schemas.microsoft.com/office/drawing/2014/main" id="{088E5D6C-6695-5F3E-3AAE-F5D3A904D531}"/>
              </a:ext>
            </a:extLst>
          </p:cNvPr>
          <p:cNvGrpSpPr/>
          <p:nvPr/>
        </p:nvGrpSpPr>
        <p:grpSpPr>
          <a:xfrm>
            <a:off x="12428455" y="4449857"/>
            <a:ext cx="5810014" cy="5519687"/>
            <a:chOff x="0" y="0"/>
            <a:chExt cx="1349516" cy="1282081"/>
          </a:xfrm>
        </p:grpSpPr>
        <p:sp>
          <p:nvSpPr>
            <p:cNvPr id="22" name="Freeform 22">
              <a:extLst>
                <a:ext uri="{FF2B5EF4-FFF2-40B4-BE49-F238E27FC236}">
                  <a16:creationId xmlns:a16="http://schemas.microsoft.com/office/drawing/2014/main" id="{8251EAE2-0520-C9CC-B4E6-CCE093066C97}"/>
                </a:ext>
              </a:extLst>
            </p:cNvPr>
            <p:cNvSpPr/>
            <p:nvPr/>
          </p:nvSpPr>
          <p:spPr>
            <a:xfrm>
              <a:off x="0" y="0"/>
              <a:ext cx="1349516" cy="1282081"/>
            </a:xfrm>
            <a:custGeom>
              <a:avLst/>
              <a:gdLst/>
              <a:ahLst/>
              <a:cxnLst/>
              <a:rect l="l" t="t" r="r" b="b"/>
              <a:pathLst>
                <a:path w="1349516" h="1282081">
                  <a:moveTo>
                    <a:pt x="38643" y="0"/>
                  </a:moveTo>
                  <a:lnTo>
                    <a:pt x="1310874" y="0"/>
                  </a:lnTo>
                  <a:cubicBezTo>
                    <a:pt x="1321122" y="0"/>
                    <a:pt x="1330951" y="4071"/>
                    <a:pt x="1338198" y="11318"/>
                  </a:cubicBezTo>
                  <a:cubicBezTo>
                    <a:pt x="1345445" y="18565"/>
                    <a:pt x="1349516" y="28394"/>
                    <a:pt x="1349516" y="38643"/>
                  </a:cubicBezTo>
                  <a:lnTo>
                    <a:pt x="1349516" y="1243438"/>
                  </a:lnTo>
                  <a:cubicBezTo>
                    <a:pt x="1349516" y="1264780"/>
                    <a:pt x="1332215" y="1282081"/>
                    <a:pt x="1310874" y="1282081"/>
                  </a:cubicBezTo>
                  <a:lnTo>
                    <a:pt x="38643" y="1282081"/>
                  </a:lnTo>
                  <a:cubicBezTo>
                    <a:pt x="17301" y="1282081"/>
                    <a:pt x="0" y="1264780"/>
                    <a:pt x="0" y="1243438"/>
                  </a:cubicBezTo>
                  <a:lnTo>
                    <a:pt x="0" y="38643"/>
                  </a:lnTo>
                  <a:cubicBezTo>
                    <a:pt x="0" y="17301"/>
                    <a:pt x="17301" y="0"/>
                    <a:pt x="38643" y="0"/>
                  </a:cubicBezTo>
                  <a:close/>
                </a:path>
              </a:pathLst>
            </a:custGeom>
            <a:solidFill>
              <a:srgbClr val="FFF4E3"/>
            </a:solidFill>
            <a:ln w="85725" cap="rnd">
              <a:solidFill>
                <a:srgbClr val="26221E"/>
              </a:solidFill>
              <a:prstDash val="solid"/>
              <a:round/>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3" name="TextBox 23">
              <a:extLst>
                <a:ext uri="{FF2B5EF4-FFF2-40B4-BE49-F238E27FC236}">
                  <a16:creationId xmlns:a16="http://schemas.microsoft.com/office/drawing/2014/main" id="{83A073CB-4D3E-A309-78AB-E742DE85B7CB}"/>
                </a:ext>
              </a:extLst>
            </p:cNvPr>
            <p:cNvSpPr txBox="1"/>
            <p:nvPr/>
          </p:nvSpPr>
          <p:spPr>
            <a:xfrm>
              <a:off x="0" y="-38100"/>
              <a:ext cx="1349516" cy="1320181"/>
            </a:xfrm>
            <a:prstGeom prst="rect">
              <a:avLst/>
            </a:prstGeom>
          </p:spPr>
          <p:txBody>
            <a:bodyPr lIns="57602" tIns="57602" rIns="57602" bIns="57602" rtlCol="0" anchor="ctr"/>
            <a:lstStyle/>
            <a:p>
              <a:pPr algn="ctr">
                <a:lnSpc>
                  <a:spcPts val="2660"/>
                </a:lnSpc>
                <a:spcBef>
                  <a:spcPct val="0"/>
                </a:spcBef>
              </a:pPr>
              <a:endParaRPr lang="cy-GB" sz="1600" noProof="0" dirty="0">
                <a:latin typeface="Dreaming Outloud Pro" panose="03050502040302030504" pitchFamily="66" charset="0"/>
                <a:cs typeface="Dreaming Outloud Pro" panose="03050502040302030504" pitchFamily="66" charset="0"/>
              </a:endParaRPr>
            </a:p>
          </p:txBody>
        </p:sp>
      </p:grpSp>
      <p:sp>
        <p:nvSpPr>
          <p:cNvPr id="24" name="Freeform 24">
            <a:extLst>
              <a:ext uri="{FF2B5EF4-FFF2-40B4-BE49-F238E27FC236}">
                <a16:creationId xmlns:a16="http://schemas.microsoft.com/office/drawing/2014/main" id="{56499945-AB84-2855-4BE3-F4A5CC880730}"/>
              </a:ext>
            </a:extLst>
          </p:cNvPr>
          <p:cNvSpPr/>
          <p:nvPr/>
        </p:nvSpPr>
        <p:spPr>
          <a:xfrm>
            <a:off x="5963859" y="153788"/>
            <a:ext cx="6464596" cy="4102766"/>
          </a:xfrm>
          <a:custGeom>
            <a:avLst/>
            <a:gdLst/>
            <a:ahLst/>
            <a:cxnLst/>
            <a:rect l="l" t="t" r="r" b="b"/>
            <a:pathLst>
              <a:path w="6464596" h="4102766">
                <a:moveTo>
                  <a:pt x="0" y="0"/>
                </a:moveTo>
                <a:lnTo>
                  <a:pt x="6464596" y="0"/>
                </a:lnTo>
                <a:lnTo>
                  <a:pt x="6464596" y="4102766"/>
                </a:lnTo>
                <a:lnTo>
                  <a:pt x="0" y="4102766"/>
                </a:lnTo>
                <a:lnTo>
                  <a:pt x="0" y="0"/>
                </a:lnTo>
                <a:close/>
              </a:path>
            </a:pathLst>
          </a:custGeom>
          <a:blipFill>
            <a:blip r:embed="rId12"/>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5" name="TextBox 25">
            <a:extLst>
              <a:ext uri="{FF2B5EF4-FFF2-40B4-BE49-F238E27FC236}">
                <a16:creationId xmlns:a16="http://schemas.microsoft.com/office/drawing/2014/main" id="{41BDE48D-218E-B2B4-881B-9EEB9F68A411}"/>
              </a:ext>
            </a:extLst>
          </p:cNvPr>
          <p:cNvSpPr txBox="1"/>
          <p:nvPr/>
        </p:nvSpPr>
        <p:spPr>
          <a:xfrm>
            <a:off x="6474295" y="4843578"/>
            <a:ext cx="5339410" cy="4324261"/>
          </a:xfrm>
          <a:prstGeom prst="rect">
            <a:avLst/>
          </a:prstGeom>
        </p:spPr>
        <p:txBody>
          <a:bodyPr lIns="0" tIns="0" rIns="0" bIns="0" rtlCol="0" anchor="t">
            <a:spAutoFit/>
          </a:bodyPr>
          <a:lstStyle/>
          <a:p>
            <a:pPr algn="ctr">
              <a:lnSpc>
                <a:spcPts val="4759"/>
              </a:lnSpc>
            </a:pPr>
            <a:r>
              <a:rPr lang="cy-GB" sz="4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Mae'r eliffant yn fwy na'r crwban. Mae'r crwban yn llai na'r eliffant. Mae'r jiráff yn fwy na’r </a:t>
            </a:r>
            <a:r>
              <a:rPr lang="cy-GB" sz="44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cheetah</a:t>
            </a:r>
            <a:r>
              <a:rPr lang="cy-GB" sz="4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Mae'r </a:t>
            </a:r>
            <a:r>
              <a:rPr lang="cy-GB" sz="44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cheetah</a:t>
            </a:r>
            <a:r>
              <a:rPr lang="cy-GB" sz="4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yn llai na’r llew. </a:t>
            </a:r>
            <a:endPar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endParaRPr>
          </a:p>
        </p:txBody>
      </p:sp>
      <p:sp>
        <p:nvSpPr>
          <p:cNvPr id="26" name="TextBox 26">
            <a:extLst>
              <a:ext uri="{FF2B5EF4-FFF2-40B4-BE49-F238E27FC236}">
                <a16:creationId xmlns:a16="http://schemas.microsoft.com/office/drawing/2014/main" id="{E05FFC9B-7DB3-6690-A9BA-96C8C0C3EE0B}"/>
              </a:ext>
            </a:extLst>
          </p:cNvPr>
          <p:cNvSpPr txBox="1"/>
          <p:nvPr/>
        </p:nvSpPr>
        <p:spPr>
          <a:xfrm>
            <a:off x="443951" y="4776380"/>
            <a:ext cx="5357866" cy="4893647"/>
          </a:xfrm>
          <a:prstGeom prst="rect">
            <a:avLst/>
          </a:prstGeom>
        </p:spPr>
        <p:txBody>
          <a:bodyPr lIns="0" tIns="0" rIns="0" bIns="0" rtlCol="0" anchor="t">
            <a:spAutoFit/>
          </a:bodyPr>
          <a:lstStyle/>
          <a:p>
            <a:pPr algn="ctr">
              <a:lnSpc>
                <a:spcPts val="4759"/>
              </a:lnSpc>
            </a:pPr>
            <a:r>
              <a:rPr lang="cy-GB" sz="4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Mae'r eliffant yn fwy na'r crwban. Mae'r crwban yn fwy na'r eliffant. Mae'r jiráff yn llai na’r </a:t>
            </a:r>
            <a:r>
              <a:rPr lang="cy-GB" sz="44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cheetah</a:t>
            </a:r>
            <a:r>
              <a:rPr lang="cy-GB" sz="4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Mae'r </a:t>
            </a:r>
            <a:r>
              <a:rPr lang="cy-GB" sz="44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cheetah</a:t>
            </a:r>
            <a:r>
              <a:rPr lang="cy-GB" sz="4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yn llai na’r llew. </a:t>
            </a:r>
          </a:p>
          <a:p>
            <a:pPr algn="ctr">
              <a:lnSpc>
                <a:spcPts val="4759"/>
              </a:lnSpc>
              <a:spcBef>
                <a:spcPct val="0"/>
              </a:spcBef>
            </a:pPr>
            <a:endParaRPr lang="cy-GB" sz="32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endParaRPr>
          </a:p>
        </p:txBody>
      </p:sp>
      <p:sp>
        <p:nvSpPr>
          <p:cNvPr id="27" name="TextBox 27">
            <a:extLst>
              <a:ext uri="{FF2B5EF4-FFF2-40B4-BE49-F238E27FC236}">
                <a16:creationId xmlns:a16="http://schemas.microsoft.com/office/drawing/2014/main" id="{A0AFA270-384C-796B-AEBF-E7CC855BE065}"/>
              </a:ext>
            </a:extLst>
          </p:cNvPr>
          <p:cNvSpPr txBox="1"/>
          <p:nvPr/>
        </p:nvSpPr>
        <p:spPr>
          <a:xfrm>
            <a:off x="12657055" y="4843578"/>
            <a:ext cx="5200038" cy="4308872"/>
          </a:xfrm>
          <a:prstGeom prst="rect">
            <a:avLst/>
          </a:prstGeom>
        </p:spPr>
        <p:txBody>
          <a:bodyPr lIns="0" tIns="0" rIns="0" bIns="0" rtlCol="0" anchor="t">
            <a:spAutoFit/>
          </a:bodyPr>
          <a:lstStyle/>
          <a:p>
            <a:pPr algn="ctr">
              <a:lnSpc>
                <a:spcPts val="4759"/>
              </a:lnSpc>
            </a:pPr>
            <a:r>
              <a:rPr lang="cy-GB" sz="4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Mae'r eliffant yn fwy na'r crwban. Mae'r crwban yn fwy na'r eliffant. Mae'r jiráff yn fwy na’r </a:t>
            </a:r>
            <a:r>
              <a:rPr lang="cy-GB" sz="44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cheetah</a:t>
            </a:r>
            <a:r>
              <a:rPr lang="cy-GB" sz="4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Mae'r </a:t>
            </a:r>
            <a:r>
              <a:rPr lang="cy-GB" sz="44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cheetah</a:t>
            </a:r>
            <a:r>
              <a:rPr lang="cy-GB" sz="4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yn llai na’r llew. </a:t>
            </a:r>
            <a:endParaRPr lang="cy-GB" sz="40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endParaRPr>
          </a:p>
        </p:txBody>
      </p:sp>
      <p:grpSp>
        <p:nvGrpSpPr>
          <p:cNvPr id="28" name="Group 13">
            <a:extLst>
              <a:ext uri="{FF2B5EF4-FFF2-40B4-BE49-F238E27FC236}">
                <a16:creationId xmlns:a16="http://schemas.microsoft.com/office/drawing/2014/main" id="{9ADD5AE9-419E-8599-26BB-0B8A206020E7}"/>
              </a:ext>
            </a:extLst>
          </p:cNvPr>
          <p:cNvGrpSpPr/>
          <p:nvPr/>
        </p:nvGrpSpPr>
        <p:grpSpPr>
          <a:xfrm>
            <a:off x="439452" y="1596119"/>
            <a:ext cx="4696736" cy="1787459"/>
            <a:chOff x="0" y="-149138"/>
            <a:chExt cx="6262314" cy="1685196"/>
          </a:xfrm>
        </p:grpSpPr>
        <p:grpSp>
          <p:nvGrpSpPr>
            <p:cNvPr id="29" name="Group 14">
              <a:extLst>
                <a:ext uri="{FF2B5EF4-FFF2-40B4-BE49-F238E27FC236}">
                  <a16:creationId xmlns:a16="http://schemas.microsoft.com/office/drawing/2014/main" id="{7A9A8A38-6BCC-D078-1ED2-35E09C11E620}"/>
                </a:ext>
              </a:extLst>
            </p:cNvPr>
            <p:cNvGrpSpPr/>
            <p:nvPr/>
          </p:nvGrpSpPr>
          <p:grpSpPr>
            <a:xfrm>
              <a:off x="0" y="-149138"/>
              <a:ext cx="6262314" cy="1395104"/>
              <a:chOff x="0" y="-38100"/>
              <a:chExt cx="1599826" cy="356405"/>
            </a:xfrm>
          </p:grpSpPr>
          <p:sp>
            <p:nvSpPr>
              <p:cNvPr id="31" name="Freeform 15">
                <a:extLst>
                  <a:ext uri="{FF2B5EF4-FFF2-40B4-BE49-F238E27FC236}">
                    <a16:creationId xmlns:a16="http://schemas.microsoft.com/office/drawing/2014/main" id="{12551B5F-484B-22E9-1A15-DFE9F00A33B9}"/>
                  </a:ext>
                </a:extLst>
              </p:cNvPr>
              <p:cNvSpPr/>
              <p:nvPr/>
            </p:nvSpPr>
            <p:spPr>
              <a:xfrm>
                <a:off x="39957" y="3413"/>
                <a:ext cx="1559869" cy="314892"/>
              </a:xfrm>
              <a:custGeom>
                <a:avLst/>
                <a:gdLst/>
                <a:ahLst/>
                <a:cxnLst/>
                <a:rect l="l" t="t" r="r" b="b"/>
                <a:pathLst>
                  <a:path w="1559869" h="314892">
                    <a:moveTo>
                      <a:pt x="18445" y="0"/>
                    </a:moveTo>
                    <a:lnTo>
                      <a:pt x="1541424" y="0"/>
                    </a:lnTo>
                    <a:cubicBezTo>
                      <a:pt x="1546316" y="0"/>
                      <a:pt x="1551008" y="1943"/>
                      <a:pt x="1554467" y="5402"/>
                    </a:cubicBezTo>
                    <a:cubicBezTo>
                      <a:pt x="1557926" y="8862"/>
                      <a:pt x="1559869" y="13553"/>
                      <a:pt x="1559869" y="18445"/>
                    </a:cubicBezTo>
                    <a:lnTo>
                      <a:pt x="1559869" y="296447"/>
                    </a:lnTo>
                    <a:cubicBezTo>
                      <a:pt x="1559869" y="306634"/>
                      <a:pt x="1551611" y="314892"/>
                      <a:pt x="1541424" y="314892"/>
                    </a:cubicBezTo>
                    <a:lnTo>
                      <a:pt x="18445" y="314892"/>
                    </a:lnTo>
                    <a:cubicBezTo>
                      <a:pt x="13553" y="314892"/>
                      <a:pt x="8862" y="312949"/>
                      <a:pt x="5402" y="309490"/>
                    </a:cubicBezTo>
                    <a:cubicBezTo>
                      <a:pt x="1943" y="306031"/>
                      <a:pt x="0" y="301339"/>
                      <a:pt x="0" y="296447"/>
                    </a:cubicBezTo>
                    <a:lnTo>
                      <a:pt x="0" y="18445"/>
                    </a:lnTo>
                    <a:cubicBezTo>
                      <a:pt x="0" y="8258"/>
                      <a:pt x="8258" y="0"/>
                      <a:pt x="18445" y="0"/>
                    </a:cubicBezTo>
                    <a:close/>
                  </a:path>
                </a:pathLst>
              </a:custGeom>
              <a:solidFill>
                <a:srgbClr val="FF751F"/>
              </a:solidFill>
              <a:ln w="38100" cap="sq">
                <a:solidFill>
                  <a:srgbClr val="26221E"/>
                </a:solidFill>
                <a:prstDash val="solid"/>
                <a:miter/>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32" name="TextBox 16">
                <a:extLst>
                  <a:ext uri="{FF2B5EF4-FFF2-40B4-BE49-F238E27FC236}">
                    <a16:creationId xmlns:a16="http://schemas.microsoft.com/office/drawing/2014/main" id="{B957BB33-168F-3EA7-08C1-5C4D57AF0F4B}"/>
                  </a:ext>
                </a:extLst>
              </p:cNvPr>
              <p:cNvSpPr txBox="1"/>
              <p:nvPr/>
            </p:nvSpPr>
            <p:spPr>
              <a:xfrm>
                <a:off x="0" y="-38100"/>
                <a:ext cx="1559869" cy="352992"/>
              </a:xfrm>
              <a:prstGeom prst="rect">
                <a:avLst/>
              </a:prstGeom>
            </p:spPr>
            <p:txBody>
              <a:bodyPr lIns="57602" tIns="57602" rIns="57602" bIns="57602" rtlCol="0" anchor="ctr"/>
              <a:lstStyle/>
              <a:p>
                <a:pPr algn="ctr">
                  <a:lnSpc>
                    <a:spcPts val="2660"/>
                  </a:lnSpc>
                  <a:spcBef>
                    <a:spcPct val="0"/>
                  </a:spcBef>
                </a:pPr>
                <a:endParaRPr lang="cy-GB" sz="1600" noProof="0" dirty="0">
                  <a:latin typeface="Dreaming Outloud Pro" panose="03050502040302030504" pitchFamily="66" charset="0"/>
                  <a:cs typeface="Dreaming Outloud Pro" panose="03050502040302030504" pitchFamily="66" charset="0"/>
                </a:endParaRPr>
              </a:p>
            </p:txBody>
          </p:sp>
        </p:grpSp>
        <p:sp>
          <p:nvSpPr>
            <p:cNvPr id="30" name="TextBox 17">
              <a:extLst>
                <a:ext uri="{FF2B5EF4-FFF2-40B4-BE49-F238E27FC236}">
                  <a16:creationId xmlns:a16="http://schemas.microsoft.com/office/drawing/2014/main" id="{74E80C1A-39CD-BA83-A341-51D1FDAFD8E1}"/>
                </a:ext>
              </a:extLst>
            </p:cNvPr>
            <p:cNvSpPr txBox="1"/>
            <p:nvPr/>
          </p:nvSpPr>
          <p:spPr>
            <a:xfrm>
              <a:off x="542441" y="173290"/>
              <a:ext cx="5333837" cy="1362768"/>
            </a:xfrm>
            <a:prstGeom prst="rect">
              <a:avLst/>
            </a:prstGeom>
          </p:spPr>
          <p:txBody>
            <a:bodyPr lIns="0" tIns="0" rIns="0" bIns="0" rtlCol="0" anchor="t">
              <a:spAutoFit/>
            </a:bodyPr>
            <a:lstStyle/>
            <a:p>
              <a:pPr algn="ctr">
                <a:lnSpc>
                  <a:spcPts val="3809"/>
                </a:lnSpc>
              </a:pPr>
              <a:r>
                <a:rPr lang="cy-GB" sz="4400" noProof="0" dirty="0">
                  <a:solidFill>
                    <a:srgbClr val="F8ED48"/>
                  </a:solidFill>
                  <a:latin typeface="Dreaming Outloud Pro" panose="03050502040302030504" pitchFamily="66" charset="0"/>
                  <a:ea typeface="Balloon Extra Bold"/>
                  <a:cs typeface="Dreaming Outloud Pro" panose="03050502040302030504" pitchFamily="66" charset="0"/>
                  <a:sym typeface="Balloon Extra Bold"/>
                </a:rPr>
                <a:t>Gêm:</a:t>
              </a:r>
            </a:p>
            <a:p>
              <a:pPr algn="ctr">
                <a:lnSpc>
                  <a:spcPts val="3809"/>
                </a:lnSpc>
              </a:pPr>
              <a:r>
                <a:rPr lang="cy-GB" sz="4400" noProof="0" dirty="0">
                  <a:solidFill>
                    <a:srgbClr val="F8ED48"/>
                  </a:solidFill>
                  <a:latin typeface="Dreaming Outloud Pro" panose="03050502040302030504" pitchFamily="66" charset="0"/>
                  <a:ea typeface="Balloon Extra Bold"/>
                  <a:cs typeface="Dreaming Outloud Pro" panose="03050502040302030504" pitchFamily="66" charset="0"/>
                  <a:sym typeface="Balloon Extra Bold"/>
                </a:rPr>
                <a:t>Darllen y Llun</a:t>
              </a:r>
            </a:p>
          </p:txBody>
        </p:sp>
      </p:grpSp>
      <p:sp>
        <p:nvSpPr>
          <p:cNvPr id="34" name="Freeform 3">
            <a:extLst>
              <a:ext uri="{FF2B5EF4-FFF2-40B4-BE49-F238E27FC236}">
                <a16:creationId xmlns:a16="http://schemas.microsoft.com/office/drawing/2014/main" id="{0294F3A2-470F-82F1-9033-2C734BFE6184}"/>
              </a:ext>
            </a:extLst>
          </p:cNvPr>
          <p:cNvSpPr/>
          <p:nvPr/>
        </p:nvSpPr>
        <p:spPr>
          <a:xfrm>
            <a:off x="15257074" y="172838"/>
            <a:ext cx="1161541" cy="1104916"/>
          </a:xfrm>
          <a:custGeom>
            <a:avLst/>
            <a:gdLst/>
            <a:ahLst/>
            <a:cxnLst/>
            <a:rect l="l" t="t" r="r" b="b"/>
            <a:pathLst>
              <a:path w="1161541" h="1104916">
                <a:moveTo>
                  <a:pt x="0" y="0"/>
                </a:moveTo>
                <a:lnTo>
                  <a:pt x="1161541" y="0"/>
                </a:lnTo>
                <a:lnTo>
                  <a:pt x="1161541" y="1104916"/>
                </a:lnTo>
                <a:lnTo>
                  <a:pt x="0" y="110491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cy-GB" noProof="0" dirty="0"/>
          </a:p>
        </p:txBody>
      </p:sp>
    </p:spTree>
    <p:extLst>
      <p:ext uri="{BB962C8B-B14F-4D97-AF65-F5344CB8AC3E}">
        <p14:creationId xmlns:p14="http://schemas.microsoft.com/office/powerpoint/2010/main" val="13157941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A0DC668-7CF7-E22E-88EC-96F012C337FC}"/>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8871" b="89113" l="3533" r="93478">
                        <a14:foregroundMark x1="10054" y1="11290" x2="8967" y2="74194"/>
                        <a14:foregroundMark x1="6250" y1="14113" x2="4076" y2="79839"/>
                        <a14:foregroundMark x1="90489" y1="13710" x2="91576" y2="85081"/>
                        <a14:foregroundMark x1="93478" y1="9677" x2="92935" y2="32258"/>
                      </a14:backgroundRemoval>
                    </a14:imgEffect>
                  </a14:imgLayer>
                </a14:imgProps>
              </a:ext>
            </a:extLst>
          </a:blip>
          <a:stretch>
            <a:fillRect/>
          </a:stretch>
        </p:blipFill>
        <p:spPr>
          <a:xfrm>
            <a:off x="152402" y="4076701"/>
            <a:ext cx="5851655" cy="3943508"/>
          </a:xfrm>
          <a:prstGeom prst="rect">
            <a:avLst/>
          </a:prstGeom>
        </p:spPr>
      </p:pic>
      <p:pic>
        <p:nvPicPr>
          <p:cNvPr id="5" name="Picture 4">
            <a:extLst>
              <a:ext uri="{FF2B5EF4-FFF2-40B4-BE49-F238E27FC236}">
                <a16:creationId xmlns:a16="http://schemas.microsoft.com/office/drawing/2014/main" id="{36B7F4B7-B5E4-6FE5-EA05-A7BC7EC7944B}"/>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5474" b="93053" l="10000" r="91636">
                        <a14:foregroundMark x1="43455" y1="6105" x2="43455" y2="6105"/>
                        <a14:foregroundMark x1="56727" y1="5684" x2="56727" y2="5684"/>
                        <a14:foregroundMark x1="43091" y1="26737" x2="43091" y2="26737"/>
                        <a14:foregroundMark x1="43091" y1="25895" x2="43091" y2="26316"/>
                        <a14:foregroundMark x1="48000" y1="24000" x2="51455" y2="33263"/>
                        <a14:foregroundMark x1="57455" y1="89053" x2="55091" y2="93263"/>
                        <a14:foregroundMark x1="90182" y1="28421" x2="90182" y2="28421"/>
                        <a14:foregroundMark x1="91636" y1="28421" x2="91636" y2="28421"/>
                        <a14:foregroundMark x1="43091" y1="27158" x2="41273" y2="22737"/>
                        <a14:foregroundMark x1="37091" y1="89895" x2="37091" y2="89895"/>
                        <a14:foregroundMark x1="42364" y1="92000" x2="42364" y2="92000"/>
                        <a14:foregroundMark x1="63818" y1="91579" x2="63818" y2="91579"/>
                      </a14:backgroundRemoval>
                    </a14:imgEffect>
                  </a14:imgLayer>
                </a14:imgProps>
              </a:ext>
            </a:extLst>
          </a:blip>
          <a:stretch>
            <a:fillRect/>
          </a:stretch>
        </p:blipFill>
        <p:spPr>
          <a:xfrm>
            <a:off x="14096637" y="6515101"/>
            <a:ext cx="4191363" cy="3619814"/>
          </a:xfrm>
          <a:prstGeom prst="rect">
            <a:avLst/>
          </a:prstGeom>
        </p:spPr>
      </p:pic>
      <p:sp>
        <p:nvSpPr>
          <p:cNvPr id="10" name="TextBox 9">
            <a:extLst>
              <a:ext uri="{FF2B5EF4-FFF2-40B4-BE49-F238E27FC236}">
                <a16:creationId xmlns:a16="http://schemas.microsoft.com/office/drawing/2014/main" id="{00E85235-F45F-6404-0F0C-AD1D7537794B}"/>
              </a:ext>
            </a:extLst>
          </p:cNvPr>
          <p:cNvSpPr txBox="1"/>
          <p:nvPr/>
        </p:nvSpPr>
        <p:spPr>
          <a:xfrm>
            <a:off x="762000" y="1778198"/>
            <a:ext cx="17678400" cy="977191"/>
          </a:xfrm>
          <a:prstGeom prst="rect">
            <a:avLst/>
          </a:prstGeom>
          <a:noFill/>
        </p:spPr>
        <p:txBody>
          <a:bodyPr wrap="square">
            <a:spAutoFit/>
          </a:bodyPr>
          <a:lstStyle/>
          <a:p>
            <a:pPr marL="521321" lvl="1">
              <a:lnSpc>
                <a:spcPts val="6761"/>
              </a:lnSpc>
            </a:pPr>
            <a:r>
              <a:rPr lang="cy-GB" sz="6000" b="1"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Mae’r eliffant yn fwy na’r llew</a:t>
            </a:r>
            <a:r>
              <a:rPr lang="cy-GB" sz="6000" b="1" noProof="0" dirty="0">
                <a:latin typeface="Dreaming Outloud Pro" panose="03050502040302030504" pitchFamily="66" charset="0"/>
                <a:ea typeface="Calibri" panose="020F0502020204030204" pitchFamily="34" charset="0"/>
                <a:cs typeface="Dreaming Outloud Pro" panose="03050502040302030504" pitchFamily="66" charset="0"/>
              </a:rPr>
              <a:t>. </a:t>
            </a:r>
            <a:endParaRPr lang="cy-GB" sz="6000" b="1" noProof="0" dirty="0">
              <a:solidFill>
                <a:srgbClr val="000000"/>
              </a:solidFill>
              <a:latin typeface="Dreaming Outloud Pro" panose="03050502040302030504" pitchFamily="66" charset="0"/>
              <a:ea typeface="Canva Sans"/>
              <a:cs typeface="Dreaming Outloud Pro" panose="03050502040302030504" pitchFamily="66" charset="0"/>
              <a:sym typeface="Canva Sans"/>
            </a:endParaRPr>
          </a:p>
        </p:txBody>
      </p:sp>
      <p:sp>
        <p:nvSpPr>
          <p:cNvPr id="11" name="TextBox 10">
            <a:extLst>
              <a:ext uri="{FF2B5EF4-FFF2-40B4-BE49-F238E27FC236}">
                <a16:creationId xmlns:a16="http://schemas.microsoft.com/office/drawing/2014/main" id="{BAA596AE-D4E2-1129-01C1-E61A234717ED}"/>
              </a:ext>
            </a:extLst>
          </p:cNvPr>
          <p:cNvSpPr txBox="1"/>
          <p:nvPr/>
        </p:nvSpPr>
        <p:spPr>
          <a:xfrm>
            <a:off x="5638800" y="0"/>
            <a:ext cx="6553200" cy="1200329"/>
          </a:xfrm>
          <a:prstGeom prst="rect">
            <a:avLst/>
          </a:prstGeom>
          <a:noFill/>
        </p:spPr>
        <p:txBody>
          <a:bodyPr wrap="square" rtlCol="0">
            <a:spAutoFit/>
          </a:bodyPr>
          <a:lstStyle/>
          <a:p>
            <a:r>
              <a:rPr lang="cy-GB" sz="7200" noProof="0" dirty="0">
                <a:latin typeface="Dreaming Outloud Pro" panose="03050502040302030504" pitchFamily="66" charset="0"/>
                <a:cs typeface="Dreaming Outloud Pro" panose="03050502040302030504" pitchFamily="66" charset="0"/>
              </a:rPr>
              <a:t>Curo’r Ddraig</a:t>
            </a:r>
          </a:p>
        </p:txBody>
      </p:sp>
      <p:sp>
        <p:nvSpPr>
          <p:cNvPr id="2" name="Freeform 2">
            <a:extLst>
              <a:ext uri="{FF2B5EF4-FFF2-40B4-BE49-F238E27FC236}">
                <a16:creationId xmlns:a16="http://schemas.microsoft.com/office/drawing/2014/main" id="{C8D7CBB6-1310-1868-B7CD-67CE9F72B929}"/>
              </a:ext>
            </a:extLst>
          </p:cNvPr>
          <p:cNvSpPr/>
          <p:nvPr/>
        </p:nvSpPr>
        <p:spPr>
          <a:xfrm>
            <a:off x="16968246" y="178538"/>
            <a:ext cx="954309" cy="1700327"/>
          </a:xfrm>
          <a:custGeom>
            <a:avLst/>
            <a:gdLst/>
            <a:ahLst/>
            <a:cxnLst/>
            <a:rect l="l" t="t" r="r" b="b"/>
            <a:pathLst>
              <a:path w="954309" h="1700327">
                <a:moveTo>
                  <a:pt x="0" y="0"/>
                </a:moveTo>
                <a:lnTo>
                  <a:pt x="954309" y="0"/>
                </a:lnTo>
                <a:lnTo>
                  <a:pt x="954309" y="1700328"/>
                </a:lnTo>
                <a:lnTo>
                  <a:pt x="0" y="170032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cy-GB" noProof="0" dirty="0">
              <a:latin typeface="Dreaming Outloud Pro" panose="03050502040302030504" pitchFamily="66" charset="0"/>
              <a:cs typeface="Dreaming Outloud Pro" panose="03050502040302030504" pitchFamily="66" charset="0"/>
            </a:endParaRPr>
          </a:p>
        </p:txBody>
      </p:sp>
      <p:sp>
        <p:nvSpPr>
          <p:cNvPr id="3" name="Freeform 2">
            <a:extLst>
              <a:ext uri="{FF2B5EF4-FFF2-40B4-BE49-F238E27FC236}">
                <a16:creationId xmlns:a16="http://schemas.microsoft.com/office/drawing/2014/main" id="{8A04DD0D-635F-19BD-1511-BB5E351A1E9F}"/>
              </a:ext>
            </a:extLst>
          </p:cNvPr>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noProof="0" dirty="0"/>
          </a:p>
        </p:txBody>
      </p:sp>
      <p:sp>
        <p:nvSpPr>
          <p:cNvPr id="4" name="Freeform 3">
            <a:extLst>
              <a:ext uri="{FF2B5EF4-FFF2-40B4-BE49-F238E27FC236}">
                <a16:creationId xmlns:a16="http://schemas.microsoft.com/office/drawing/2014/main" id="{D948BA28-8E05-B5FC-A149-DBB4B48AEE6A}"/>
              </a:ext>
            </a:extLst>
          </p:cNvPr>
          <p:cNvSpPr/>
          <p:nvPr/>
        </p:nvSpPr>
        <p:spPr>
          <a:xfrm rot="-7458197">
            <a:off x="15251149" y="4388023"/>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noProof="0" dirty="0"/>
          </a:p>
        </p:txBody>
      </p:sp>
      <p:sp>
        <p:nvSpPr>
          <p:cNvPr id="6" name="Freeform 4">
            <a:extLst>
              <a:ext uri="{FF2B5EF4-FFF2-40B4-BE49-F238E27FC236}">
                <a16:creationId xmlns:a16="http://schemas.microsoft.com/office/drawing/2014/main" id="{FF225B9C-357B-99C3-0EA8-922479E20462}"/>
              </a:ext>
            </a:extLst>
          </p:cNvPr>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10">
              <a:alphaModFix amt="42000"/>
              <a:extLst>
                <a:ext uri="{96DAC541-7B7A-43D3-8B79-37D633B846F1}">
                  <asvg:svgBlip xmlns:asvg="http://schemas.microsoft.com/office/drawing/2016/SVG/main" r:embed="rId11"/>
                </a:ext>
              </a:extLst>
            </a:blip>
            <a:stretch>
              <a:fillRect/>
            </a:stretch>
          </a:blipFill>
        </p:spPr>
        <p:txBody>
          <a:bodyPr/>
          <a:lstStyle/>
          <a:p>
            <a:endParaRPr lang="cy-GB" noProof="0" dirty="0"/>
          </a:p>
        </p:txBody>
      </p:sp>
      <p:sp>
        <p:nvSpPr>
          <p:cNvPr id="8" name="Freeform 5">
            <a:extLst>
              <a:ext uri="{FF2B5EF4-FFF2-40B4-BE49-F238E27FC236}">
                <a16:creationId xmlns:a16="http://schemas.microsoft.com/office/drawing/2014/main" id="{31999688-4935-7F0C-59B9-AFC16E97210D}"/>
              </a:ext>
            </a:extLst>
          </p:cNvPr>
          <p:cNvSpPr/>
          <p:nvPr/>
        </p:nvSpPr>
        <p:spPr>
          <a:xfrm>
            <a:off x="6983962" y="-1492597"/>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12">
              <a:alphaModFix amt="42000"/>
              <a:extLst>
                <a:ext uri="{96DAC541-7B7A-43D3-8B79-37D633B846F1}">
                  <asvg:svgBlip xmlns:asvg="http://schemas.microsoft.com/office/drawing/2016/SVG/main" r:embed="rId13"/>
                </a:ext>
              </a:extLst>
            </a:blip>
            <a:stretch>
              <a:fillRect/>
            </a:stretch>
          </a:blipFill>
        </p:spPr>
        <p:txBody>
          <a:bodyPr/>
          <a:lstStyle/>
          <a:p>
            <a:endParaRPr lang="cy-GB" noProof="0" dirty="0"/>
          </a:p>
        </p:txBody>
      </p:sp>
      <p:sp>
        <p:nvSpPr>
          <p:cNvPr id="9" name="Freeform 6">
            <a:extLst>
              <a:ext uri="{FF2B5EF4-FFF2-40B4-BE49-F238E27FC236}">
                <a16:creationId xmlns:a16="http://schemas.microsoft.com/office/drawing/2014/main" id="{6A094F0A-36F0-40FB-220D-CAC90B71ED4A}"/>
              </a:ext>
            </a:extLst>
          </p:cNvPr>
          <p:cNvSpPr/>
          <p:nvPr/>
        </p:nvSpPr>
        <p:spPr>
          <a:xfrm flipV="1">
            <a:off x="6323166" y="7619130"/>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12">
              <a:alphaModFix amt="42000"/>
              <a:extLst>
                <a:ext uri="{96DAC541-7B7A-43D3-8B79-37D633B846F1}">
                  <asvg:svgBlip xmlns:asvg="http://schemas.microsoft.com/office/drawing/2016/SVG/main" r:embed="rId13"/>
                </a:ext>
              </a:extLst>
            </a:blip>
            <a:stretch>
              <a:fillRect/>
            </a:stretch>
          </a:blipFill>
        </p:spPr>
        <p:txBody>
          <a:bodyPr/>
          <a:lstStyle/>
          <a:p>
            <a:endParaRPr lang="cy-GB" noProof="0" dirty="0"/>
          </a:p>
        </p:txBody>
      </p:sp>
      <p:sp>
        <p:nvSpPr>
          <p:cNvPr id="12" name="Freeform 7">
            <a:extLst>
              <a:ext uri="{FF2B5EF4-FFF2-40B4-BE49-F238E27FC236}">
                <a16:creationId xmlns:a16="http://schemas.microsoft.com/office/drawing/2014/main" id="{4DD13A52-7EC3-ECBD-7AFE-C4DA8D27C31B}"/>
              </a:ext>
            </a:extLst>
          </p:cNvPr>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14">
              <a:alphaModFix amt="42000"/>
              <a:extLst>
                <a:ext uri="{96DAC541-7B7A-43D3-8B79-37D633B846F1}">
                  <asvg:svgBlip xmlns:asvg="http://schemas.microsoft.com/office/drawing/2016/SVG/main" r:embed="rId15"/>
                </a:ext>
              </a:extLst>
            </a:blip>
            <a:stretch>
              <a:fillRect/>
            </a:stretch>
          </a:blipFill>
        </p:spPr>
        <p:txBody>
          <a:bodyPr/>
          <a:lstStyle/>
          <a:p>
            <a:endParaRPr lang="cy-GB" noProof="0" dirty="0"/>
          </a:p>
        </p:txBody>
      </p:sp>
      <p:sp>
        <p:nvSpPr>
          <p:cNvPr id="13" name="Freeform 8">
            <a:extLst>
              <a:ext uri="{FF2B5EF4-FFF2-40B4-BE49-F238E27FC236}">
                <a16:creationId xmlns:a16="http://schemas.microsoft.com/office/drawing/2014/main" id="{FD392425-13B5-8E8D-32BF-E818FB2E4210}"/>
              </a:ext>
            </a:extLst>
          </p:cNvPr>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14">
              <a:alphaModFix amt="42000"/>
              <a:extLst>
                <a:ext uri="{96DAC541-7B7A-43D3-8B79-37D633B846F1}">
                  <asvg:svgBlip xmlns:asvg="http://schemas.microsoft.com/office/drawing/2016/SVG/main" r:embed="rId15"/>
                </a:ext>
              </a:extLst>
            </a:blip>
            <a:stretch>
              <a:fillRect/>
            </a:stretch>
          </a:blipFill>
        </p:spPr>
        <p:txBody>
          <a:bodyPr/>
          <a:lstStyle/>
          <a:p>
            <a:endParaRPr lang="cy-GB" noProof="0" dirty="0"/>
          </a:p>
        </p:txBody>
      </p:sp>
      <p:sp>
        <p:nvSpPr>
          <p:cNvPr id="14" name="Freeform 9">
            <a:extLst>
              <a:ext uri="{FF2B5EF4-FFF2-40B4-BE49-F238E27FC236}">
                <a16:creationId xmlns:a16="http://schemas.microsoft.com/office/drawing/2014/main" id="{0E0BA48E-0C8B-6582-0601-B8794C36A1F4}"/>
              </a:ext>
            </a:extLst>
          </p:cNvPr>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6">
              <a:alphaModFix amt="42000"/>
              <a:extLst>
                <a:ext uri="{96DAC541-7B7A-43D3-8B79-37D633B846F1}">
                  <asvg:svgBlip xmlns:asvg="http://schemas.microsoft.com/office/drawing/2016/SVG/main" r:embed="rId17"/>
                </a:ext>
              </a:extLst>
            </a:blip>
            <a:stretch>
              <a:fillRect/>
            </a:stretch>
          </a:blipFill>
        </p:spPr>
        <p:txBody>
          <a:bodyPr/>
          <a:lstStyle/>
          <a:p>
            <a:endParaRPr lang="cy-GB" noProof="0" dirty="0"/>
          </a:p>
        </p:txBody>
      </p:sp>
    </p:spTree>
    <p:extLst>
      <p:ext uri="{BB962C8B-B14F-4D97-AF65-F5344CB8AC3E}">
        <p14:creationId xmlns:p14="http://schemas.microsoft.com/office/powerpoint/2010/main" val="764930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0" presetClass="path" presetSubtype="0" accel="50000" decel="50000" fill="hold" nodeType="clickEffect">
                                  <p:stCondLst>
                                    <p:cond delay="0"/>
                                  </p:stCondLst>
                                  <p:childTnLst>
                                    <p:animMotion origin="layout" path="M -0.12353 0.00972 L -0.12353 0.00988 C -0.12561 0.00571 -0.12735 0.00123 -0.1296 -0.00247 C -0.13056 -0.00401 -0.13203 -0.00417 -0.13308 -0.00556 C -0.13386 -0.00679 -0.13403 -0.0088 -0.13481 -0.01019 C -0.13551 -0.01142 -0.13646 -0.01219 -0.13733 -0.01327 C -0.13881 -0.01698 -0.13985 -0.01945 -0.1408 -0.02392 C -0.14124 -0.02593 -0.14124 -0.02809 -0.14167 -0.03009 C -0.14289 -0.03596 -0.14792 -0.04861 -0.14853 -0.05154 C -0.1494 -0.05509 -0.15009 -0.0588 -0.15113 -0.06219 C -0.15269 -0.06713 -0.15495 -0.07114 -0.15634 -0.07608 C -0.15721 -0.07917 -0.1579 -0.08225 -0.15894 -0.08519 C -0.16198 -0.09414 -0.1658 -0.10201 -0.16841 -0.11127 C -0.16953 -0.11543 -0.17058 -0.1196 -0.17188 -0.12361 C -0.17318 -0.12778 -0.17492 -0.13148 -0.17613 -0.1358 C -0.177 -0.13874 -0.17709 -0.14213 -0.17787 -0.14506 C -0.17934 -0.15031 -0.18169 -0.15494 -0.18316 -0.16034 C -0.18516 -0.16852 -0.18629 -0.17747 -0.18907 -0.18488 C -0.19028 -0.18796 -0.1915 -0.1909 -0.19254 -0.19398 C -0.19462 -0.20016 -0.19644 -0.20648 -0.19853 -0.2125 C -0.19914 -0.21404 -0.19974 -0.21543 -0.20026 -0.21698 C -0.20157 -0.22053 -0.20217 -0.22469 -0.20374 -0.22778 C -0.20669 -0.23349 -0.21346 -0.24028 -0.21754 -0.24306 C -0.22032 -0.24506 -0.22327 -0.24614 -0.22613 -0.24769 C -0.22874 -0.24923 -0.23134 -0.25077 -0.23394 -0.25232 C -0.2428 -0.25031 -0.25217 -0.25093 -0.26059 -0.24614 C -0.26372 -0.24445 -0.26545 -0.23827 -0.26754 -0.23395 C -0.26927 -0.23025 -0.27162 -0.22083 -0.27275 -0.21698 C -0.29011 -0.16127 -0.27066 -0.22809 -0.28134 -0.18488 C -0.28342 -0.17654 -0.28698 -0.16914 -0.2882 -0.16034 C -0.29315 -0.12593 -0.28594 -0.17392 -0.29341 -0.13272 C -0.29479 -0.12516 -0.29566 -0.11744 -0.29688 -0.10972 C -0.2974 -0.10617 -0.29818 -0.10278 -0.29853 -0.09907 C -0.3033 -0.04846 -0.29775 -0.1017 -0.302 -0.07145 C -0.30243 -0.06852 -0.30252 -0.06528 -0.30287 -0.06219 C -0.30313 -0.05972 -0.30339 -0.0571 -0.30374 -0.05463 C -0.30608 -0.03519 -0.3046 -0.04691 -0.30721 -0.03009 C -0.30782 -0.02577 -0.30851 -0.02068 -0.30894 -0.01636 C -0.3092 -0.01266 -0.3092 -0.00911 -0.30981 -0.00556 C -0.31033 -0.00185 -0.31155 0.00154 -0.31233 0.00509 C -0.31328 0.00972 -0.31389 0.01451 -0.31493 0.01898 C -0.31563 0.02176 -0.31641 0.02438 -0.31754 0.0267 C -0.32127 0.03441 -0.32509 0.04059 -0.3296 0.0466 C -0.33047 0.04768 -0.33143 0.04846 -0.33221 0.04954 C -0.33403 0.05247 -0.33525 0.05664 -0.33733 0.0588 C -0.33941 0.06096 -0.34202 0.06049 -0.34427 0.06188 C -0.34636 0.06312 -0.34818 0.06559 -0.35026 0.06651 C -0.35625 0.06867 -0.36841 0.07114 -0.36841 0.0713 C -0.37674 0.06898 -0.38533 0.06914 -0.39341 0.06497 C -0.39558 0.06373 -0.39644 0.05895 -0.39766 0.05571 C -0.39896 0.05278 -0.40026 0.04984 -0.40113 0.0466 C -0.40226 0.04259 -0.40278 0.03827 -0.40374 0.03426 C -0.40452 0.03071 -0.40547 0.02716 -0.40634 0.02361 C -0.41025 -0.03735 -0.40565 0.03858 -0.40973 -0.12516 C -0.41111 -0.17639 -0.41042 -0.14244 -0.4132 -0.17253 C -0.41389 -0.18025 -0.41433 -0.18796 -0.41493 -0.19553 C -0.41545 -0.2017 -0.41493 -0.20864 -0.41667 -0.21404 C -0.4178 -0.21759 -0.41901 -0.22114 -0.42014 -0.22469 C -0.42275 -0.23364 -0.42335 -0.24059 -0.42787 -0.24614 C -0.43273 -0.25216 -0.43177 -0.24938 -0.43559 -0.25232 C -0.43681 -0.25324 -0.43794 -0.25432 -0.43907 -0.2554 C -0.44453 -0.25478 -0.45 -0.25525 -0.45547 -0.25386 C -0.45625 -0.25355 -0.45651 -0.25154 -0.45721 -0.25077 C -0.46311 -0.24383 -0.46927 -0.2375 -0.47526 -0.23086 C -0.47813 -0.22778 -0.48143 -0.22562 -0.48394 -0.22161 C -0.48967 -0.2125 -0.49488 -0.20201 -0.50113 -0.19398 C -0.50313 -0.19151 -0.5053 -0.18935 -0.50721 -0.18642 C -0.50825 -0.18472 -0.50894 -0.18241 -0.50973 -0.18025 C -0.51155 -0.17531 -0.51328 -0.17006 -0.51493 -0.16497 C -0.51693 -0.1588 -0.52127 -0.14537 -0.52266 -0.13735 C -0.52839 -0.10525 -0.52188 -0.13272 -0.52874 -0.09907 C -0.53464 -0.07022 -0.52986 -0.10077 -0.53559 -0.06991 C -0.53637 -0.0659 -0.53646 -0.06157 -0.53733 -0.05772 C -0.53907 -0.04985 -0.5415 -0.04244 -0.54341 -0.03472 C -0.55287 0.00324 -0.53924 -0.0463 -0.55287 0.00216 C -0.55313 0.00417 -0.55322 0.00633 -0.55374 0.00818 C -0.5546 0.01173 -0.55747 0.01898 -0.55886 0.02207 C -0.55973 0.02361 -0.56042 0.02562 -0.56155 0.0267 C -0.56276 0.02778 -0.56433 0.02762 -0.5658 0.02809 C -0.56927 0.03071 -0.5724 0.03565 -0.57613 0.0358 C -0.58203 0.03611 -0.58768 0.03194 -0.59341 0.02963 C -0.60078 0.0267 -0.61181 0.0216 -0.61841 0.01435 C -0.62848 0.00324 -0.63169 -0.00478 -0.63907 -0.01929 C -0.6408 -0.02654 -0.64384 -0.03303 -0.64427 -0.04074 C -0.64453 -0.04599 -0.64462 -0.05108 -0.64514 -0.05617 C -0.64549 -0.05972 -0.64636 -0.06327 -0.64679 -0.06682 C -0.64723 -0.06991 -0.6474 -0.07299 -0.64766 -0.07608 C -0.64801 -0.1267 -0.64775 -0.17716 -0.64853 -0.22778 C -0.64861 -0.23056 -0.64983 -0.23287 -0.65026 -0.23549 C -0.6507 -0.23796 -0.65061 -0.24074 -0.65113 -0.24306 C -0.65191 -0.24645 -0.65573 -0.25617 -0.65721 -0.25849 C -0.6579 -0.25941 -0.65886 -0.25941 -0.65973 -0.25988 C -0.65981 -0.25988 -0.68012 -0.25432 -0.68646 -0.24923 C -0.68802 -0.24799 -0.68933 -0.24614 -0.6908 -0.2446 C -0.69219 -0.24151 -0.69393 -0.23874 -0.69514 -0.23549 C -0.69592 -0.23318 -0.6961 -0.23025 -0.69679 -0.22778 C -0.69783 -0.22454 -0.69922 -0.22176 -0.70026 -0.21852 C -0.70235 -0.2125 -0.70408 -0.20247 -0.70547 -0.19707 C -0.71224 -0.16975 -0.70556 -0.20139 -0.71233 -0.1696 C -0.71398 -0.16188 -0.71676 -0.14645 -0.71927 -0.13889 C -0.71988 -0.13704 -0.72092 -0.1358 -0.72179 -0.13426 C -0.72327 -0.12778 -0.72448 -0.12145 -0.727 -0.1159 C -0.72787 -0.11389 -0.72917 -0.1125 -0.73047 -0.11127 C -0.73186 -0.10988 -0.73742 -0.1054 -0.73993 -0.10525 C -0.74341 -0.10478 -0.74679 -0.10525 -0.75026 -0.10525 L -0.76233 -0.10818 L -0.77006 -0.10818 " pathEditMode="relative" rAng="0" ptsTypes="AAAAAAAAAAAAAAAAAAAAAAAAAAAAAAAAAAAAAAAAAAAAAAAAAAAAAAAAAAAAAAAAAAAAAAAAAAAAAAAAAAAAAAAAAAAAAAAAAAAAAAAAAAA">
                                      <p:cBhvr>
                                        <p:cTn id="10" dur="10000" fill="hold"/>
                                        <p:tgtEl>
                                          <p:spTgt spid="5"/>
                                        </p:tgtEl>
                                        <p:attrNameLst>
                                          <p:attrName>ppt_x</p:attrName>
                                          <p:attrName>ppt_y</p:attrName>
                                        </p:attrNameLst>
                                      </p:cBhvr>
                                      <p:rCtr x="-32326" y="-1040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4997AA99-AD80-16F3-FC77-AE2150EEED00}"/>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E25AAB56-72E9-D7D7-FDEC-1AC6B276AED4}"/>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8871" b="89113" l="3533" r="93478">
                        <a14:foregroundMark x1="10054" y1="11290" x2="8967" y2="74194"/>
                        <a14:foregroundMark x1="6250" y1="14113" x2="4076" y2="79839"/>
                        <a14:foregroundMark x1="90489" y1="13710" x2="91576" y2="85081"/>
                        <a14:foregroundMark x1="93478" y1="9677" x2="92935" y2="32258"/>
                      </a14:backgroundRemoval>
                    </a14:imgEffect>
                  </a14:imgLayer>
                </a14:imgProps>
              </a:ext>
            </a:extLst>
          </a:blip>
          <a:stretch>
            <a:fillRect/>
          </a:stretch>
        </p:blipFill>
        <p:spPr>
          <a:xfrm>
            <a:off x="152402" y="4076701"/>
            <a:ext cx="5851655" cy="3943508"/>
          </a:xfrm>
          <a:prstGeom prst="rect">
            <a:avLst/>
          </a:prstGeom>
        </p:spPr>
      </p:pic>
      <p:pic>
        <p:nvPicPr>
          <p:cNvPr id="5" name="Picture 4">
            <a:extLst>
              <a:ext uri="{FF2B5EF4-FFF2-40B4-BE49-F238E27FC236}">
                <a16:creationId xmlns:a16="http://schemas.microsoft.com/office/drawing/2014/main" id="{7216257E-2805-5905-9D68-B9E3D50AD0EA}"/>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5474" b="93053" l="10000" r="91636">
                        <a14:foregroundMark x1="43455" y1="6105" x2="43455" y2="6105"/>
                        <a14:foregroundMark x1="56727" y1="5684" x2="56727" y2="5684"/>
                        <a14:foregroundMark x1="43091" y1="26737" x2="43091" y2="26737"/>
                        <a14:foregroundMark x1="43091" y1="25895" x2="43091" y2="26316"/>
                        <a14:foregroundMark x1="48000" y1="24000" x2="51455" y2="33263"/>
                        <a14:foregroundMark x1="57455" y1="89053" x2="55091" y2="93263"/>
                        <a14:foregroundMark x1="90182" y1="28421" x2="90182" y2="28421"/>
                        <a14:foregroundMark x1="91636" y1="28421" x2="91636" y2="28421"/>
                        <a14:foregroundMark x1="43091" y1="27158" x2="41273" y2="22737"/>
                        <a14:foregroundMark x1="37091" y1="89895" x2="37091" y2="89895"/>
                        <a14:foregroundMark x1="42364" y1="92000" x2="42364" y2="92000"/>
                        <a14:foregroundMark x1="63818" y1="91579" x2="63818" y2="91579"/>
                      </a14:backgroundRemoval>
                    </a14:imgEffect>
                  </a14:imgLayer>
                </a14:imgProps>
              </a:ext>
            </a:extLst>
          </a:blip>
          <a:stretch>
            <a:fillRect/>
          </a:stretch>
        </p:blipFill>
        <p:spPr>
          <a:xfrm>
            <a:off x="14096637" y="6515101"/>
            <a:ext cx="4191363" cy="3619814"/>
          </a:xfrm>
          <a:prstGeom prst="rect">
            <a:avLst/>
          </a:prstGeom>
        </p:spPr>
      </p:pic>
      <p:sp>
        <p:nvSpPr>
          <p:cNvPr id="10" name="TextBox 9">
            <a:extLst>
              <a:ext uri="{FF2B5EF4-FFF2-40B4-BE49-F238E27FC236}">
                <a16:creationId xmlns:a16="http://schemas.microsoft.com/office/drawing/2014/main" id="{712BEC36-73D2-AAEB-0F70-09990B9553C7}"/>
              </a:ext>
            </a:extLst>
          </p:cNvPr>
          <p:cNvSpPr txBox="1"/>
          <p:nvPr/>
        </p:nvSpPr>
        <p:spPr>
          <a:xfrm>
            <a:off x="762000" y="1778198"/>
            <a:ext cx="17678400" cy="977191"/>
          </a:xfrm>
          <a:prstGeom prst="rect">
            <a:avLst/>
          </a:prstGeom>
          <a:noFill/>
        </p:spPr>
        <p:txBody>
          <a:bodyPr wrap="square">
            <a:spAutoFit/>
          </a:bodyPr>
          <a:lstStyle/>
          <a:p>
            <a:pPr marL="521321" lvl="1">
              <a:lnSpc>
                <a:spcPts val="6761"/>
              </a:lnSpc>
            </a:pPr>
            <a:r>
              <a:rPr lang="cy-GB" sz="6000" b="1"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Mae’r crwban yn llai na’r </a:t>
            </a:r>
            <a:r>
              <a:rPr lang="cy-GB" sz="6000" b="1" noProof="0" dirty="0" err="1">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cheetah</a:t>
            </a:r>
            <a:r>
              <a:rPr lang="cy-GB" sz="6000" b="1"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a:t>
            </a:r>
            <a:r>
              <a:rPr lang="cy-GB" sz="6000" b="1" noProof="0" dirty="0">
                <a:latin typeface="Dreaming Outloud Pro" panose="03050502040302030504" pitchFamily="66" charset="0"/>
                <a:ea typeface="Calibri" panose="020F0502020204030204" pitchFamily="34" charset="0"/>
                <a:cs typeface="Dreaming Outloud Pro" panose="03050502040302030504" pitchFamily="66" charset="0"/>
              </a:rPr>
              <a:t> </a:t>
            </a:r>
            <a:endParaRPr lang="cy-GB" sz="6000" b="1" noProof="0" dirty="0">
              <a:solidFill>
                <a:srgbClr val="000000"/>
              </a:solidFill>
              <a:latin typeface="Dreaming Outloud Pro" panose="03050502040302030504" pitchFamily="66" charset="0"/>
              <a:ea typeface="Canva Sans"/>
              <a:cs typeface="Dreaming Outloud Pro" panose="03050502040302030504" pitchFamily="66" charset="0"/>
              <a:sym typeface="Canva Sans"/>
            </a:endParaRPr>
          </a:p>
        </p:txBody>
      </p:sp>
      <p:sp>
        <p:nvSpPr>
          <p:cNvPr id="11" name="TextBox 10">
            <a:extLst>
              <a:ext uri="{FF2B5EF4-FFF2-40B4-BE49-F238E27FC236}">
                <a16:creationId xmlns:a16="http://schemas.microsoft.com/office/drawing/2014/main" id="{FD18099B-2C26-03F3-198E-6BC67CFD5038}"/>
              </a:ext>
            </a:extLst>
          </p:cNvPr>
          <p:cNvSpPr txBox="1"/>
          <p:nvPr/>
        </p:nvSpPr>
        <p:spPr>
          <a:xfrm>
            <a:off x="5638800" y="0"/>
            <a:ext cx="6553200" cy="1200329"/>
          </a:xfrm>
          <a:prstGeom prst="rect">
            <a:avLst/>
          </a:prstGeom>
          <a:noFill/>
        </p:spPr>
        <p:txBody>
          <a:bodyPr wrap="square" rtlCol="0">
            <a:spAutoFit/>
          </a:bodyPr>
          <a:lstStyle/>
          <a:p>
            <a:r>
              <a:rPr lang="cy-GB" sz="7200" noProof="0" dirty="0">
                <a:latin typeface="Dreaming Outloud Pro" panose="03050502040302030504" pitchFamily="66" charset="0"/>
                <a:cs typeface="Dreaming Outloud Pro" panose="03050502040302030504" pitchFamily="66" charset="0"/>
              </a:rPr>
              <a:t>Curo’r Ddraig</a:t>
            </a:r>
          </a:p>
        </p:txBody>
      </p:sp>
      <p:sp>
        <p:nvSpPr>
          <p:cNvPr id="2" name="Freeform 2">
            <a:extLst>
              <a:ext uri="{FF2B5EF4-FFF2-40B4-BE49-F238E27FC236}">
                <a16:creationId xmlns:a16="http://schemas.microsoft.com/office/drawing/2014/main" id="{BB3E4BCD-C44D-09A4-3F78-134A0B35E784}"/>
              </a:ext>
            </a:extLst>
          </p:cNvPr>
          <p:cNvSpPr/>
          <p:nvPr/>
        </p:nvSpPr>
        <p:spPr>
          <a:xfrm>
            <a:off x="16968246" y="178538"/>
            <a:ext cx="954309" cy="1700327"/>
          </a:xfrm>
          <a:custGeom>
            <a:avLst/>
            <a:gdLst/>
            <a:ahLst/>
            <a:cxnLst/>
            <a:rect l="l" t="t" r="r" b="b"/>
            <a:pathLst>
              <a:path w="954309" h="1700327">
                <a:moveTo>
                  <a:pt x="0" y="0"/>
                </a:moveTo>
                <a:lnTo>
                  <a:pt x="954309" y="0"/>
                </a:lnTo>
                <a:lnTo>
                  <a:pt x="954309" y="1700328"/>
                </a:lnTo>
                <a:lnTo>
                  <a:pt x="0" y="170032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cy-GB" noProof="0" dirty="0">
              <a:latin typeface="Dreaming Outloud Pro" panose="03050502040302030504" pitchFamily="66" charset="0"/>
              <a:cs typeface="Dreaming Outloud Pro" panose="03050502040302030504" pitchFamily="66" charset="0"/>
            </a:endParaRPr>
          </a:p>
        </p:txBody>
      </p:sp>
      <p:sp>
        <p:nvSpPr>
          <p:cNvPr id="3" name="Freeform 2">
            <a:extLst>
              <a:ext uri="{FF2B5EF4-FFF2-40B4-BE49-F238E27FC236}">
                <a16:creationId xmlns:a16="http://schemas.microsoft.com/office/drawing/2014/main" id="{859D5C3D-D6DE-DD05-B7A9-F707BA1C3A1D}"/>
              </a:ext>
            </a:extLst>
          </p:cNvPr>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noProof="0" dirty="0"/>
          </a:p>
        </p:txBody>
      </p:sp>
      <p:sp>
        <p:nvSpPr>
          <p:cNvPr id="4" name="Freeform 3">
            <a:extLst>
              <a:ext uri="{FF2B5EF4-FFF2-40B4-BE49-F238E27FC236}">
                <a16:creationId xmlns:a16="http://schemas.microsoft.com/office/drawing/2014/main" id="{BA6A4291-FC23-EE32-F979-278F072B275C}"/>
              </a:ext>
            </a:extLst>
          </p:cNvPr>
          <p:cNvSpPr/>
          <p:nvPr/>
        </p:nvSpPr>
        <p:spPr>
          <a:xfrm rot="-7458197">
            <a:off x="15251149" y="4388023"/>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noProof="0" dirty="0"/>
          </a:p>
        </p:txBody>
      </p:sp>
      <p:sp>
        <p:nvSpPr>
          <p:cNvPr id="6" name="Freeform 4">
            <a:extLst>
              <a:ext uri="{FF2B5EF4-FFF2-40B4-BE49-F238E27FC236}">
                <a16:creationId xmlns:a16="http://schemas.microsoft.com/office/drawing/2014/main" id="{AE5E30C9-535F-0CB5-D1A3-FB23ED058D9C}"/>
              </a:ext>
            </a:extLst>
          </p:cNvPr>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10">
              <a:alphaModFix amt="42000"/>
              <a:extLst>
                <a:ext uri="{96DAC541-7B7A-43D3-8B79-37D633B846F1}">
                  <asvg:svgBlip xmlns:asvg="http://schemas.microsoft.com/office/drawing/2016/SVG/main" r:embed="rId11"/>
                </a:ext>
              </a:extLst>
            </a:blip>
            <a:stretch>
              <a:fillRect/>
            </a:stretch>
          </a:blipFill>
        </p:spPr>
        <p:txBody>
          <a:bodyPr/>
          <a:lstStyle/>
          <a:p>
            <a:endParaRPr lang="cy-GB" noProof="0" dirty="0"/>
          </a:p>
        </p:txBody>
      </p:sp>
      <p:sp>
        <p:nvSpPr>
          <p:cNvPr id="8" name="Freeform 5">
            <a:extLst>
              <a:ext uri="{FF2B5EF4-FFF2-40B4-BE49-F238E27FC236}">
                <a16:creationId xmlns:a16="http://schemas.microsoft.com/office/drawing/2014/main" id="{BFFEFEB8-29E6-F2E1-EF81-86EFA0A045C0}"/>
              </a:ext>
            </a:extLst>
          </p:cNvPr>
          <p:cNvSpPr/>
          <p:nvPr/>
        </p:nvSpPr>
        <p:spPr>
          <a:xfrm>
            <a:off x="6983962" y="-1492597"/>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12">
              <a:alphaModFix amt="42000"/>
              <a:extLst>
                <a:ext uri="{96DAC541-7B7A-43D3-8B79-37D633B846F1}">
                  <asvg:svgBlip xmlns:asvg="http://schemas.microsoft.com/office/drawing/2016/SVG/main" r:embed="rId13"/>
                </a:ext>
              </a:extLst>
            </a:blip>
            <a:stretch>
              <a:fillRect/>
            </a:stretch>
          </a:blipFill>
        </p:spPr>
        <p:txBody>
          <a:bodyPr/>
          <a:lstStyle/>
          <a:p>
            <a:endParaRPr lang="cy-GB" noProof="0" dirty="0"/>
          </a:p>
        </p:txBody>
      </p:sp>
      <p:sp>
        <p:nvSpPr>
          <p:cNvPr id="9" name="Freeform 6">
            <a:extLst>
              <a:ext uri="{FF2B5EF4-FFF2-40B4-BE49-F238E27FC236}">
                <a16:creationId xmlns:a16="http://schemas.microsoft.com/office/drawing/2014/main" id="{ECE485ED-8D83-3D0C-B654-2D865E734BDC}"/>
              </a:ext>
            </a:extLst>
          </p:cNvPr>
          <p:cNvSpPr/>
          <p:nvPr/>
        </p:nvSpPr>
        <p:spPr>
          <a:xfrm flipV="1">
            <a:off x="6323166" y="7619130"/>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12">
              <a:alphaModFix amt="42000"/>
              <a:extLst>
                <a:ext uri="{96DAC541-7B7A-43D3-8B79-37D633B846F1}">
                  <asvg:svgBlip xmlns:asvg="http://schemas.microsoft.com/office/drawing/2016/SVG/main" r:embed="rId13"/>
                </a:ext>
              </a:extLst>
            </a:blip>
            <a:stretch>
              <a:fillRect/>
            </a:stretch>
          </a:blipFill>
        </p:spPr>
        <p:txBody>
          <a:bodyPr/>
          <a:lstStyle/>
          <a:p>
            <a:endParaRPr lang="cy-GB" noProof="0" dirty="0"/>
          </a:p>
        </p:txBody>
      </p:sp>
      <p:sp>
        <p:nvSpPr>
          <p:cNvPr id="12" name="Freeform 7">
            <a:extLst>
              <a:ext uri="{FF2B5EF4-FFF2-40B4-BE49-F238E27FC236}">
                <a16:creationId xmlns:a16="http://schemas.microsoft.com/office/drawing/2014/main" id="{BB6328D1-28DB-35BD-CAAC-56F419914EA1}"/>
              </a:ext>
            </a:extLst>
          </p:cNvPr>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14">
              <a:alphaModFix amt="42000"/>
              <a:extLst>
                <a:ext uri="{96DAC541-7B7A-43D3-8B79-37D633B846F1}">
                  <asvg:svgBlip xmlns:asvg="http://schemas.microsoft.com/office/drawing/2016/SVG/main" r:embed="rId15"/>
                </a:ext>
              </a:extLst>
            </a:blip>
            <a:stretch>
              <a:fillRect/>
            </a:stretch>
          </a:blipFill>
        </p:spPr>
        <p:txBody>
          <a:bodyPr/>
          <a:lstStyle/>
          <a:p>
            <a:endParaRPr lang="cy-GB" noProof="0" dirty="0"/>
          </a:p>
        </p:txBody>
      </p:sp>
      <p:sp>
        <p:nvSpPr>
          <p:cNvPr id="13" name="Freeform 8">
            <a:extLst>
              <a:ext uri="{FF2B5EF4-FFF2-40B4-BE49-F238E27FC236}">
                <a16:creationId xmlns:a16="http://schemas.microsoft.com/office/drawing/2014/main" id="{F615C8BF-7CFE-7000-77F7-81E58DB225E6}"/>
              </a:ext>
            </a:extLst>
          </p:cNvPr>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14">
              <a:alphaModFix amt="42000"/>
              <a:extLst>
                <a:ext uri="{96DAC541-7B7A-43D3-8B79-37D633B846F1}">
                  <asvg:svgBlip xmlns:asvg="http://schemas.microsoft.com/office/drawing/2016/SVG/main" r:embed="rId15"/>
                </a:ext>
              </a:extLst>
            </a:blip>
            <a:stretch>
              <a:fillRect/>
            </a:stretch>
          </a:blipFill>
        </p:spPr>
        <p:txBody>
          <a:bodyPr/>
          <a:lstStyle/>
          <a:p>
            <a:endParaRPr lang="cy-GB" noProof="0" dirty="0"/>
          </a:p>
        </p:txBody>
      </p:sp>
      <p:sp>
        <p:nvSpPr>
          <p:cNvPr id="14" name="Freeform 9">
            <a:extLst>
              <a:ext uri="{FF2B5EF4-FFF2-40B4-BE49-F238E27FC236}">
                <a16:creationId xmlns:a16="http://schemas.microsoft.com/office/drawing/2014/main" id="{DA546C4C-FF73-B941-FFC9-12756D570416}"/>
              </a:ext>
            </a:extLst>
          </p:cNvPr>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6">
              <a:alphaModFix amt="42000"/>
              <a:extLst>
                <a:ext uri="{96DAC541-7B7A-43D3-8B79-37D633B846F1}">
                  <asvg:svgBlip xmlns:asvg="http://schemas.microsoft.com/office/drawing/2016/SVG/main" r:embed="rId17"/>
                </a:ext>
              </a:extLst>
            </a:blip>
            <a:stretch>
              <a:fillRect/>
            </a:stretch>
          </a:blipFill>
        </p:spPr>
        <p:txBody>
          <a:bodyPr/>
          <a:lstStyle/>
          <a:p>
            <a:endParaRPr lang="cy-GB" noProof="0" dirty="0"/>
          </a:p>
        </p:txBody>
      </p:sp>
    </p:spTree>
    <p:extLst>
      <p:ext uri="{BB962C8B-B14F-4D97-AF65-F5344CB8AC3E}">
        <p14:creationId xmlns:p14="http://schemas.microsoft.com/office/powerpoint/2010/main" val="2159136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0" presetClass="path" presetSubtype="0" accel="50000" decel="50000" fill="hold" nodeType="clickEffect">
                                  <p:stCondLst>
                                    <p:cond delay="0"/>
                                  </p:stCondLst>
                                  <p:childTnLst>
                                    <p:animMotion origin="layout" path="M -0.12353 0.00972 L -0.12353 0.00988 C -0.12561 0.00571 -0.12735 0.00123 -0.1296 -0.00247 C -0.13056 -0.00401 -0.13203 -0.00417 -0.13308 -0.00556 C -0.13386 -0.00679 -0.13403 -0.0088 -0.13481 -0.01019 C -0.13551 -0.01142 -0.13646 -0.01219 -0.13733 -0.01327 C -0.13881 -0.01698 -0.13985 -0.01945 -0.1408 -0.02392 C -0.14124 -0.02593 -0.14124 -0.02809 -0.14167 -0.03009 C -0.14289 -0.03596 -0.14792 -0.04861 -0.14853 -0.05154 C -0.1494 -0.05509 -0.15009 -0.0588 -0.15113 -0.06219 C -0.15269 -0.06713 -0.15495 -0.07114 -0.15634 -0.07608 C -0.15721 -0.07917 -0.1579 -0.08225 -0.15894 -0.08519 C -0.16198 -0.09414 -0.1658 -0.10201 -0.16841 -0.11127 C -0.16953 -0.11543 -0.17058 -0.1196 -0.17188 -0.12361 C -0.17318 -0.12778 -0.17492 -0.13148 -0.17613 -0.1358 C -0.177 -0.13874 -0.17709 -0.14213 -0.17787 -0.14506 C -0.17934 -0.15031 -0.18169 -0.15494 -0.18316 -0.16034 C -0.18516 -0.16852 -0.18629 -0.17747 -0.18907 -0.18488 C -0.19028 -0.18796 -0.1915 -0.1909 -0.19254 -0.19398 C -0.19462 -0.20016 -0.19644 -0.20648 -0.19853 -0.2125 C -0.19914 -0.21404 -0.19974 -0.21543 -0.20026 -0.21698 C -0.20157 -0.22053 -0.20217 -0.22469 -0.20374 -0.22778 C -0.20669 -0.23349 -0.21346 -0.24028 -0.21754 -0.24306 C -0.22032 -0.24506 -0.22327 -0.24614 -0.22613 -0.24769 C -0.22874 -0.24923 -0.23134 -0.25077 -0.23394 -0.25232 C -0.2428 -0.25031 -0.25217 -0.25093 -0.26059 -0.24614 C -0.26372 -0.24445 -0.26545 -0.23827 -0.26754 -0.23395 C -0.26927 -0.23025 -0.27162 -0.22083 -0.27275 -0.21698 C -0.29011 -0.16127 -0.27066 -0.22809 -0.28134 -0.18488 C -0.28342 -0.17654 -0.28698 -0.16914 -0.2882 -0.16034 C -0.29315 -0.12593 -0.28594 -0.17392 -0.29341 -0.13272 C -0.29479 -0.12516 -0.29566 -0.11744 -0.29688 -0.10972 C -0.2974 -0.10617 -0.29818 -0.10278 -0.29853 -0.09907 C -0.3033 -0.04846 -0.29775 -0.1017 -0.302 -0.07145 C -0.30243 -0.06852 -0.30252 -0.06528 -0.30287 -0.06219 C -0.30313 -0.05972 -0.30339 -0.0571 -0.30374 -0.05463 C -0.30608 -0.03519 -0.3046 -0.04691 -0.30721 -0.03009 C -0.30782 -0.02577 -0.30851 -0.02068 -0.30894 -0.01636 C -0.3092 -0.01266 -0.3092 -0.00911 -0.30981 -0.00556 C -0.31033 -0.00185 -0.31155 0.00154 -0.31233 0.00509 C -0.31328 0.00972 -0.31389 0.01451 -0.31493 0.01898 C -0.31563 0.02176 -0.31641 0.02438 -0.31754 0.0267 C -0.32127 0.03441 -0.32509 0.04059 -0.3296 0.0466 C -0.33047 0.04768 -0.33143 0.04846 -0.33221 0.04954 C -0.33403 0.05247 -0.33525 0.05664 -0.33733 0.0588 C -0.33941 0.06096 -0.34202 0.06049 -0.34427 0.06188 C -0.34636 0.06312 -0.34818 0.06559 -0.35026 0.06651 C -0.35625 0.06867 -0.36841 0.07114 -0.36841 0.0713 C -0.37674 0.06898 -0.38533 0.06914 -0.39341 0.06497 C -0.39558 0.06373 -0.39644 0.05895 -0.39766 0.05571 C -0.39896 0.05278 -0.40026 0.04984 -0.40113 0.0466 C -0.40226 0.04259 -0.40278 0.03827 -0.40374 0.03426 C -0.40452 0.03071 -0.40547 0.02716 -0.40634 0.02361 C -0.41025 -0.03735 -0.40565 0.03858 -0.40973 -0.12516 C -0.41111 -0.17639 -0.41042 -0.14244 -0.4132 -0.17253 C -0.41389 -0.18025 -0.41433 -0.18796 -0.41493 -0.19553 C -0.41545 -0.2017 -0.41493 -0.20864 -0.41667 -0.21404 C -0.4178 -0.21759 -0.41901 -0.22114 -0.42014 -0.22469 C -0.42275 -0.23364 -0.42335 -0.24059 -0.42787 -0.24614 C -0.43273 -0.25216 -0.43177 -0.24938 -0.43559 -0.25232 C -0.43681 -0.25324 -0.43794 -0.25432 -0.43907 -0.2554 C -0.44453 -0.25478 -0.45 -0.25525 -0.45547 -0.25386 C -0.45625 -0.25355 -0.45651 -0.25154 -0.45721 -0.25077 C -0.46311 -0.24383 -0.46927 -0.2375 -0.47526 -0.23086 C -0.47813 -0.22778 -0.48143 -0.22562 -0.48394 -0.22161 C -0.48967 -0.2125 -0.49488 -0.20201 -0.50113 -0.19398 C -0.50313 -0.19151 -0.5053 -0.18935 -0.50721 -0.18642 C -0.50825 -0.18472 -0.50894 -0.18241 -0.50973 -0.18025 C -0.51155 -0.17531 -0.51328 -0.17006 -0.51493 -0.16497 C -0.51693 -0.1588 -0.52127 -0.14537 -0.52266 -0.13735 C -0.52839 -0.10525 -0.52188 -0.13272 -0.52874 -0.09907 C -0.53464 -0.07022 -0.52986 -0.10077 -0.53559 -0.06991 C -0.53637 -0.0659 -0.53646 -0.06157 -0.53733 -0.05772 C -0.53907 -0.04985 -0.5415 -0.04244 -0.54341 -0.03472 C -0.55287 0.00324 -0.53924 -0.0463 -0.55287 0.00216 C -0.55313 0.00417 -0.55322 0.00633 -0.55374 0.00818 C -0.5546 0.01173 -0.55747 0.01898 -0.55886 0.02207 C -0.55973 0.02361 -0.56042 0.02562 -0.56155 0.0267 C -0.56276 0.02778 -0.56433 0.02762 -0.5658 0.02809 C -0.56927 0.03071 -0.5724 0.03565 -0.57613 0.0358 C -0.58203 0.03611 -0.58768 0.03194 -0.59341 0.02963 C -0.60078 0.0267 -0.61181 0.0216 -0.61841 0.01435 C -0.62848 0.00324 -0.63169 -0.00478 -0.63907 -0.01929 C -0.6408 -0.02654 -0.64384 -0.03303 -0.64427 -0.04074 C -0.64453 -0.04599 -0.64462 -0.05108 -0.64514 -0.05617 C -0.64549 -0.05972 -0.64636 -0.06327 -0.64679 -0.06682 C -0.64723 -0.06991 -0.6474 -0.07299 -0.64766 -0.07608 C -0.64801 -0.1267 -0.64775 -0.17716 -0.64853 -0.22778 C -0.64861 -0.23056 -0.64983 -0.23287 -0.65026 -0.23549 C -0.6507 -0.23796 -0.65061 -0.24074 -0.65113 -0.24306 C -0.65191 -0.24645 -0.65573 -0.25617 -0.65721 -0.25849 C -0.6579 -0.25941 -0.65886 -0.25941 -0.65973 -0.25988 C -0.65981 -0.25988 -0.68012 -0.25432 -0.68646 -0.24923 C -0.68802 -0.24799 -0.68933 -0.24614 -0.6908 -0.2446 C -0.69219 -0.24151 -0.69393 -0.23874 -0.69514 -0.23549 C -0.69592 -0.23318 -0.6961 -0.23025 -0.69679 -0.22778 C -0.69783 -0.22454 -0.69922 -0.22176 -0.70026 -0.21852 C -0.70235 -0.2125 -0.70408 -0.20247 -0.70547 -0.19707 C -0.71224 -0.16975 -0.70556 -0.20139 -0.71233 -0.1696 C -0.71398 -0.16188 -0.71676 -0.14645 -0.71927 -0.13889 C -0.71988 -0.13704 -0.72092 -0.1358 -0.72179 -0.13426 C -0.72327 -0.12778 -0.72448 -0.12145 -0.727 -0.1159 C -0.72787 -0.11389 -0.72917 -0.1125 -0.73047 -0.11127 C -0.73186 -0.10988 -0.73742 -0.1054 -0.73993 -0.10525 C -0.74341 -0.10478 -0.74679 -0.10525 -0.75026 -0.10525 L -0.76233 -0.10818 L -0.77006 -0.10818 " pathEditMode="relative" rAng="0" ptsTypes="AAAAAAAAAAAAAAAAAAAAAAAAAAAAAAAAAAAAAAAAAAAAAAAAAAAAAAAAAAAAAAAAAAAAAAAAAAAAAAAAAAAAAAAAAAAAAAAAAAAAAAAAAAA">
                                      <p:cBhvr>
                                        <p:cTn id="10" dur="10000" fill="hold"/>
                                        <p:tgtEl>
                                          <p:spTgt spid="5"/>
                                        </p:tgtEl>
                                        <p:attrNameLst>
                                          <p:attrName>ppt_x</p:attrName>
                                          <p:attrName>ppt_y</p:attrName>
                                        </p:attrNameLst>
                                      </p:cBhvr>
                                      <p:rCtr x="-32326" y="-1040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D9835F99-A5C4-552F-50AA-5A99DB92F4CA}"/>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5868CB63-7233-EC4A-286C-88404ECD593B}"/>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8871" b="89113" l="3533" r="93478">
                        <a14:foregroundMark x1="10054" y1="11290" x2="8967" y2="74194"/>
                        <a14:foregroundMark x1="6250" y1="14113" x2="4076" y2="79839"/>
                        <a14:foregroundMark x1="90489" y1="13710" x2="91576" y2="85081"/>
                        <a14:foregroundMark x1="93478" y1="9677" x2="92935" y2="32258"/>
                      </a14:backgroundRemoval>
                    </a14:imgEffect>
                  </a14:imgLayer>
                </a14:imgProps>
              </a:ext>
            </a:extLst>
          </a:blip>
          <a:stretch>
            <a:fillRect/>
          </a:stretch>
        </p:blipFill>
        <p:spPr>
          <a:xfrm>
            <a:off x="152402" y="4076701"/>
            <a:ext cx="5851655" cy="3943508"/>
          </a:xfrm>
          <a:prstGeom prst="rect">
            <a:avLst/>
          </a:prstGeom>
        </p:spPr>
      </p:pic>
      <p:pic>
        <p:nvPicPr>
          <p:cNvPr id="5" name="Picture 4">
            <a:extLst>
              <a:ext uri="{FF2B5EF4-FFF2-40B4-BE49-F238E27FC236}">
                <a16:creationId xmlns:a16="http://schemas.microsoft.com/office/drawing/2014/main" id="{960CED7E-25C1-65C9-23CA-AED177D03D60}"/>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5474" b="93053" l="10000" r="91636">
                        <a14:foregroundMark x1="43455" y1="6105" x2="43455" y2="6105"/>
                        <a14:foregroundMark x1="56727" y1="5684" x2="56727" y2="5684"/>
                        <a14:foregroundMark x1="43091" y1="26737" x2="43091" y2="26737"/>
                        <a14:foregroundMark x1="43091" y1="25895" x2="43091" y2="26316"/>
                        <a14:foregroundMark x1="48000" y1="24000" x2="51455" y2="33263"/>
                        <a14:foregroundMark x1="57455" y1="89053" x2="55091" y2="93263"/>
                        <a14:foregroundMark x1="90182" y1="28421" x2="90182" y2="28421"/>
                        <a14:foregroundMark x1="91636" y1="28421" x2="91636" y2="28421"/>
                        <a14:foregroundMark x1="43091" y1="27158" x2="41273" y2="22737"/>
                        <a14:foregroundMark x1="37091" y1="89895" x2="37091" y2="89895"/>
                        <a14:foregroundMark x1="42364" y1="92000" x2="42364" y2="92000"/>
                        <a14:foregroundMark x1="63818" y1="91579" x2="63818" y2="91579"/>
                      </a14:backgroundRemoval>
                    </a14:imgEffect>
                  </a14:imgLayer>
                </a14:imgProps>
              </a:ext>
            </a:extLst>
          </a:blip>
          <a:stretch>
            <a:fillRect/>
          </a:stretch>
        </p:blipFill>
        <p:spPr>
          <a:xfrm>
            <a:off x="14096637" y="6515101"/>
            <a:ext cx="4191363" cy="3619814"/>
          </a:xfrm>
          <a:prstGeom prst="rect">
            <a:avLst/>
          </a:prstGeom>
        </p:spPr>
      </p:pic>
      <p:sp>
        <p:nvSpPr>
          <p:cNvPr id="10" name="TextBox 9">
            <a:extLst>
              <a:ext uri="{FF2B5EF4-FFF2-40B4-BE49-F238E27FC236}">
                <a16:creationId xmlns:a16="http://schemas.microsoft.com/office/drawing/2014/main" id="{10B93432-D122-D7E6-B9B0-60D656E1E372}"/>
              </a:ext>
            </a:extLst>
          </p:cNvPr>
          <p:cNvSpPr txBox="1"/>
          <p:nvPr/>
        </p:nvSpPr>
        <p:spPr>
          <a:xfrm>
            <a:off x="762000" y="1778198"/>
            <a:ext cx="17678400" cy="977191"/>
          </a:xfrm>
          <a:prstGeom prst="rect">
            <a:avLst/>
          </a:prstGeom>
          <a:noFill/>
        </p:spPr>
        <p:txBody>
          <a:bodyPr wrap="square">
            <a:spAutoFit/>
          </a:bodyPr>
          <a:lstStyle/>
          <a:p>
            <a:pPr marL="521321" lvl="1">
              <a:lnSpc>
                <a:spcPts val="6761"/>
              </a:lnSpc>
            </a:pPr>
            <a:r>
              <a:rPr lang="cy-GB" sz="6000" b="1"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Mae’r mochyn yn fwy na’r crwban.</a:t>
            </a:r>
            <a:r>
              <a:rPr lang="cy-GB" sz="6000" b="1" noProof="0" dirty="0">
                <a:latin typeface="Dreaming Outloud Pro" panose="03050502040302030504" pitchFamily="66" charset="0"/>
                <a:ea typeface="Calibri" panose="020F0502020204030204" pitchFamily="34" charset="0"/>
                <a:cs typeface="Dreaming Outloud Pro" panose="03050502040302030504" pitchFamily="66" charset="0"/>
              </a:rPr>
              <a:t> </a:t>
            </a:r>
            <a:endParaRPr lang="cy-GB" sz="6000" b="1" noProof="0" dirty="0">
              <a:solidFill>
                <a:srgbClr val="000000"/>
              </a:solidFill>
              <a:latin typeface="Dreaming Outloud Pro" panose="03050502040302030504" pitchFamily="66" charset="0"/>
              <a:ea typeface="Canva Sans"/>
              <a:cs typeface="Dreaming Outloud Pro" panose="03050502040302030504" pitchFamily="66" charset="0"/>
              <a:sym typeface="Canva Sans"/>
            </a:endParaRPr>
          </a:p>
        </p:txBody>
      </p:sp>
      <p:sp>
        <p:nvSpPr>
          <p:cNvPr id="11" name="TextBox 10">
            <a:extLst>
              <a:ext uri="{FF2B5EF4-FFF2-40B4-BE49-F238E27FC236}">
                <a16:creationId xmlns:a16="http://schemas.microsoft.com/office/drawing/2014/main" id="{1EDFC2A2-7E21-1BCA-A602-578C8B801FC2}"/>
              </a:ext>
            </a:extLst>
          </p:cNvPr>
          <p:cNvSpPr txBox="1"/>
          <p:nvPr/>
        </p:nvSpPr>
        <p:spPr>
          <a:xfrm>
            <a:off x="5638800" y="0"/>
            <a:ext cx="6553200" cy="1200329"/>
          </a:xfrm>
          <a:prstGeom prst="rect">
            <a:avLst/>
          </a:prstGeom>
          <a:noFill/>
        </p:spPr>
        <p:txBody>
          <a:bodyPr wrap="square" rtlCol="0">
            <a:spAutoFit/>
          </a:bodyPr>
          <a:lstStyle/>
          <a:p>
            <a:r>
              <a:rPr lang="cy-GB" sz="7200" noProof="0" dirty="0">
                <a:latin typeface="Dreaming Outloud Pro" panose="03050502040302030504" pitchFamily="66" charset="0"/>
                <a:cs typeface="Dreaming Outloud Pro" panose="03050502040302030504" pitchFamily="66" charset="0"/>
              </a:rPr>
              <a:t>Curo’r Ddraig</a:t>
            </a:r>
          </a:p>
        </p:txBody>
      </p:sp>
      <p:sp>
        <p:nvSpPr>
          <p:cNvPr id="2" name="Freeform 2">
            <a:extLst>
              <a:ext uri="{FF2B5EF4-FFF2-40B4-BE49-F238E27FC236}">
                <a16:creationId xmlns:a16="http://schemas.microsoft.com/office/drawing/2014/main" id="{66518B97-E58B-0669-1DB1-545730D0667A}"/>
              </a:ext>
            </a:extLst>
          </p:cNvPr>
          <p:cNvSpPr/>
          <p:nvPr/>
        </p:nvSpPr>
        <p:spPr>
          <a:xfrm>
            <a:off x="16968246" y="178538"/>
            <a:ext cx="954309" cy="1700327"/>
          </a:xfrm>
          <a:custGeom>
            <a:avLst/>
            <a:gdLst/>
            <a:ahLst/>
            <a:cxnLst/>
            <a:rect l="l" t="t" r="r" b="b"/>
            <a:pathLst>
              <a:path w="954309" h="1700327">
                <a:moveTo>
                  <a:pt x="0" y="0"/>
                </a:moveTo>
                <a:lnTo>
                  <a:pt x="954309" y="0"/>
                </a:lnTo>
                <a:lnTo>
                  <a:pt x="954309" y="1700328"/>
                </a:lnTo>
                <a:lnTo>
                  <a:pt x="0" y="170032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cy-GB" noProof="0" dirty="0">
              <a:latin typeface="Dreaming Outloud Pro" panose="03050502040302030504" pitchFamily="66" charset="0"/>
              <a:cs typeface="Dreaming Outloud Pro" panose="03050502040302030504" pitchFamily="66" charset="0"/>
            </a:endParaRPr>
          </a:p>
        </p:txBody>
      </p:sp>
      <p:sp>
        <p:nvSpPr>
          <p:cNvPr id="3" name="Freeform 2">
            <a:extLst>
              <a:ext uri="{FF2B5EF4-FFF2-40B4-BE49-F238E27FC236}">
                <a16:creationId xmlns:a16="http://schemas.microsoft.com/office/drawing/2014/main" id="{2CBB534C-CDFC-AEBC-73CD-787D858C0040}"/>
              </a:ext>
            </a:extLst>
          </p:cNvPr>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noProof="0" dirty="0"/>
          </a:p>
        </p:txBody>
      </p:sp>
      <p:sp>
        <p:nvSpPr>
          <p:cNvPr id="4" name="Freeform 3">
            <a:extLst>
              <a:ext uri="{FF2B5EF4-FFF2-40B4-BE49-F238E27FC236}">
                <a16:creationId xmlns:a16="http://schemas.microsoft.com/office/drawing/2014/main" id="{BFBA6824-9939-9610-2202-E2F96757301F}"/>
              </a:ext>
            </a:extLst>
          </p:cNvPr>
          <p:cNvSpPr/>
          <p:nvPr/>
        </p:nvSpPr>
        <p:spPr>
          <a:xfrm rot="-7458197">
            <a:off x="15251149" y="4388023"/>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noProof="0" dirty="0"/>
          </a:p>
        </p:txBody>
      </p:sp>
      <p:sp>
        <p:nvSpPr>
          <p:cNvPr id="6" name="Freeform 4">
            <a:extLst>
              <a:ext uri="{FF2B5EF4-FFF2-40B4-BE49-F238E27FC236}">
                <a16:creationId xmlns:a16="http://schemas.microsoft.com/office/drawing/2014/main" id="{C78CC1C1-2054-61F8-26AE-70DF5E03FF42}"/>
              </a:ext>
            </a:extLst>
          </p:cNvPr>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10">
              <a:alphaModFix amt="42000"/>
              <a:extLst>
                <a:ext uri="{96DAC541-7B7A-43D3-8B79-37D633B846F1}">
                  <asvg:svgBlip xmlns:asvg="http://schemas.microsoft.com/office/drawing/2016/SVG/main" r:embed="rId11"/>
                </a:ext>
              </a:extLst>
            </a:blip>
            <a:stretch>
              <a:fillRect/>
            </a:stretch>
          </a:blipFill>
        </p:spPr>
        <p:txBody>
          <a:bodyPr/>
          <a:lstStyle/>
          <a:p>
            <a:endParaRPr lang="cy-GB" noProof="0" dirty="0"/>
          </a:p>
        </p:txBody>
      </p:sp>
      <p:sp>
        <p:nvSpPr>
          <p:cNvPr id="8" name="Freeform 5">
            <a:extLst>
              <a:ext uri="{FF2B5EF4-FFF2-40B4-BE49-F238E27FC236}">
                <a16:creationId xmlns:a16="http://schemas.microsoft.com/office/drawing/2014/main" id="{A880B602-3ADC-7E30-CC90-D0343DD4FE75}"/>
              </a:ext>
            </a:extLst>
          </p:cNvPr>
          <p:cNvSpPr/>
          <p:nvPr/>
        </p:nvSpPr>
        <p:spPr>
          <a:xfrm>
            <a:off x="6983962" y="-1492597"/>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12">
              <a:alphaModFix amt="42000"/>
              <a:extLst>
                <a:ext uri="{96DAC541-7B7A-43D3-8B79-37D633B846F1}">
                  <asvg:svgBlip xmlns:asvg="http://schemas.microsoft.com/office/drawing/2016/SVG/main" r:embed="rId13"/>
                </a:ext>
              </a:extLst>
            </a:blip>
            <a:stretch>
              <a:fillRect/>
            </a:stretch>
          </a:blipFill>
        </p:spPr>
        <p:txBody>
          <a:bodyPr/>
          <a:lstStyle/>
          <a:p>
            <a:endParaRPr lang="cy-GB" noProof="0" dirty="0"/>
          </a:p>
        </p:txBody>
      </p:sp>
      <p:sp>
        <p:nvSpPr>
          <p:cNvPr id="9" name="Freeform 6">
            <a:extLst>
              <a:ext uri="{FF2B5EF4-FFF2-40B4-BE49-F238E27FC236}">
                <a16:creationId xmlns:a16="http://schemas.microsoft.com/office/drawing/2014/main" id="{D7224D91-A488-F9F1-D45E-27DF8A3AC933}"/>
              </a:ext>
            </a:extLst>
          </p:cNvPr>
          <p:cNvSpPr/>
          <p:nvPr/>
        </p:nvSpPr>
        <p:spPr>
          <a:xfrm flipV="1">
            <a:off x="6323166" y="7619130"/>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12">
              <a:alphaModFix amt="42000"/>
              <a:extLst>
                <a:ext uri="{96DAC541-7B7A-43D3-8B79-37D633B846F1}">
                  <asvg:svgBlip xmlns:asvg="http://schemas.microsoft.com/office/drawing/2016/SVG/main" r:embed="rId13"/>
                </a:ext>
              </a:extLst>
            </a:blip>
            <a:stretch>
              <a:fillRect/>
            </a:stretch>
          </a:blipFill>
        </p:spPr>
        <p:txBody>
          <a:bodyPr/>
          <a:lstStyle/>
          <a:p>
            <a:endParaRPr lang="cy-GB" noProof="0" dirty="0"/>
          </a:p>
        </p:txBody>
      </p:sp>
      <p:sp>
        <p:nvSpPr>
          <p:cNvPr id="12" name="Freeform 7">
            <a:extLst>
              <a:ext uri="{FF2B5EF4-FFF2-40B4-BE49-F238E27FC236}">
                <a16:creationId xmlns:a16="http://schemas.microsoft.com/office/drawing/2014/main" id="{3D919290-CDD5-BD78-E3D2-683A4260F098}"/>
              </a:ext>
            </a:extLst>
          </p:cNvPr>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14">
              <a:alphaModFix amt="42000"/>
              <a:extLst>
                <a:ext uri="{96DAC541-7B7A-43D3-8B79-37D633B846F1}">
                  <asvg:svgBlip xmlns:asvg="http://schemas.microsoft.com/office/drawing/2016/SVG/main" r:embed="rId15"/>
                </a:ext>
              </a:extLst>
            </a:blip>
            <a:stretch>
              <a:fillRect/>
            </a:stretch>
          </a:blipFill>
        </p:spPr>
        <p:txBody>
          <a:bodyPr/>
          <a:lstStyle/>
          <a:p>
            <a:endParaRPr lang="cy-GB" noProof="0" dirty="0"/>
          </a:p>
        </p:txBody>
      </p:sp>
      <p:sp>
        <p:nvSpPr>
          <p:cNvPr id="13" name="Freeform 8">
            <a:extLst>
              <a:ext uri="{FF2B5EF4-FFF2-40B4-BE49-F238E27FC236}">
                <a16:creationId xmlns:a16="http://schemas.microsoft.com/office/drawing/2014/main" id="{178C6840-DF6F-2CD5-0F89-132F88C5DA91}"/>
              </a:ext>
            </a:extLst>
          </p:cNvPr>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14">
              <a:alphaModFix amt="42000"/>
              <a:extLst>
                <a:ext uri="{96DAC541-7B7A-43D3-8B79-37D633B846F1}">
                  <asvg:svgBlip xmlns:asvg="http://schemas.microsoft.com/office/drawing/2016/SVG/main" r:embed="rId15"/>
                </a:ext>
              </a:extLst>
            </a:blip>
            <a:stretch>
              <a:fillRect/>
            </a:stretch>
          </a:blipFill>
        </p:spPr>
        <p:txBody>
          <a:bodyPr/>
          <a:lstStyle/>
          <a:p>
            <a:endParaRPr lang="cy-GB" noProof="0" dirty="0"/>
          </a:p>
        </p:txBody>
      </p:sp>
      <p:sp>
        <p:nvSpPr>
          <p:cNvPr id="14" name="Freeform 9">
            <a:extLst>
              <a:ext uri="{FF2B5EF4-FFF2-40B4-BE49-F238E27FC236}">
                <a16:creationId xmlns:a16="http://schemas.microsoft.com/office/drawing/2014/main" id="{34964E47-4B64-3232-461A-110AEEADAB64}"/>
              </a:ext>
            </a:extLst>
          </p:cNvPr>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6">
              <a:alphaModFix amt="42000"/>
              <a:extLst>
                <a:ext uri="{96DAC541-7B7A-43D3-8B79-37D633B846F1}">
                  <asvg:svgBlip xmlns:asvg="http://schemas.microsoft.com/office/drawing/2016/SVG/main" r:embed="rId17"/>
                </a:ext>
              </a:extLst>
            </a:blip>
            <a:stretch>
              <a:fillRect/>
            </a:stretch>
          </a:blipFill>
        </p:spPr>
        <p:txBody>
          <a:bodyPr/>
          <a:lstStyle/>
          <a:p>
            <a:endParaRPr lang="cy-GB" noProof="0" dirty="0"/>
          </a:p>
        </p:txBody>
      </p:sp>
    </p:spTree>
    <p:extLst>
      <p:ext uri="{BB962C8B-B14F-4D97-AF65-F5344CB8AC3E}">
        <p14:creationId xmlns:p14="http://schemas.microsoft.com/office/powerpoint/2010/main" val="4210803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0" presetClass="path" presetSubtype="0" accel="50000" decel="50000" fill="hold" nodeType="clickEffect">
                                  <p:stCondLst>
                                    <p:cond delay="0"/>
                                  </p:stCondLst>
                                  <p:childTnLst>
                                    <p:animMotion origin="layout" path="M -0.12353 0.00972 L -0.12353 0.00988 C -0.12561 0.00571 -0.12735 0.00123 -0.1296 -0.00247 C -0.13056 -0.00401 -0.13203 -0.00417 -0.13308 -0.00556 C -0.13386 -0.00679 -0.13403 -0.0088 -0.13481 -0.01019 C -0.13551 -0.01142 -0.13646 -0.01219 -0.13733 -0.01327 C -0.13881 -0.01698 -0.13985 -0.01945 -0.1408 -0.02392 C -0.14124 -0.02593 -0.14124 -0.02809 -0.14167 -0.03009 C -0.14289 -0.03596 -0.14792 -0.04861 -0.14853 -0.05154 C -0.1494 -0.05509 -0.15009 -0.0588 -0.15113 -0.06219 C -0.15269 -0.06713 -0.15495 -0.07114 -0.15634 -0.07608 C -0.15721 -0.07917 -0.1579 -0.08225 -0.15894 -0.08519 C -0.16198 -0.09414 -0.1658 -0.10201 -0.16841 -0.11127 C -0.16953 -0.11543 -0.17058 -0.1196 -0.17188 -0.12361 C -0.17318 -0.12778 -0.17492 -0.13148 -0.17613 -0.1358 C -0.177 -0.13874 -0.17709 -0.14213 -0.17787 -0.14506 C -0.17934 -0.15031 -0.18169 -0.15494 -0.18316 -0.16034 C -0.18516 -0.16852 -0.18629 -0.17747 -0.18907 -0.18488 C -0.19028 -0.18796 -0.1915 -0.1909 -0.19254 -0.19398 C -0.19462 -0.20016 -0.19644 -0.20648 -0.19853 -0.2125 C -0.19914 -0.21404 -0.19974 -0.21543 -0.20026 -0.21698 C -0.20157 -0.22053 -0.20217 -0.22469 -0.20374 -0.22778 C -0.20669 -0.23349 -0.21346 -0.24028 -0.21754 -0.24306 C -0.22032 -0.24506 -0.22327 -0.24614 -0.22613 -0.24769 C -0.22874 -0.24923 -0.23134 -0.25077 -0.23394 -0.25232 C -0.2428 -0.25031 -0.25217 -0.25093 -0.26059 -0.24614 C -0.26372 -0.24445 -0.26545 -0.23827 -0.26754 -0.23395 C -0.26927 -0.23025 -0.27162 -0.22083 -0.27275 -0.21698 C -0.29011 -0.16127 -0.27066 -0.22809 -0.28134 -0.18488 C -0.28342 -0.17654 -0.28698 -0.16914 -0.2882 -0.16034 C -0.29315 -0.12593 -0.28594 -0.17392 -0.29341 -0.13272 C -0.29479 -0.12516 -0.29566 -0.11744 -0.29688 -0.10972 C -0.2974 -0.10617 -0.29818 -0.10278 -0.29853 -0.09907 C -0.3033 -0.04846 -0.29775 -0.1017 -0.302 -0.07145 C -0.30243 -0.06852 -0.30252 -0.06528 -0.30287 -0.06219 C -0.30313 -0.05972 -0.30339 -0.0571 -0.30374 -0.05463 C -0.30608 -0.03519 -0.3046 -0.04691 -0.30721 -0.03009 C -0.30782 -0.02577 -0.30851 -0.02068 -0.30894 -0.01636 C -0.3092 -0.01266 -0.3092 -0.00911 -0.30981 -0.00556 C -0.31033 -0.00185 -0.31155 0.00154 -0.31233 0.00509 C -0.31328 0.00972 -0.31389 0.01451 -0.31493 0.01898 C -0.31563 0.02176 -0.31641 0.02438 -0.31754 0.0267 C -0.32127 0.03441 -0.32509 0.04059 -0.3296 0.0466 C -0.33047 0.04768 -0.33143 0.04846 -0.33221 0.04954 C -0.33403 0.05247 -0.33525 0.05664 -0.33733 0.0588 C -0.33941 0.06096 -0.34202 0.06049 -0.34427 0.06188 C -0.34636 0.06312 -0.34818 0.06559 -0.35026 0.06651 C -0.35625 0.06867 -0.36841 0.07114 -0.36841 0.0713 C -0.37674 0.06898 -0.38533 0.06914 -0.39341 0.06497 C -0.39558 0.06373 -0.39644 0.05895 -0.39766 0.05571 C -0.39896 0.05278 -0.40026 0.04984 -0.40113 0.0466 C -0.40226 0.04259 -0.40278 0.03827 -0.40374 0.03426 C -0.40452 0.03071 -0.40547 0.02716 -0.40634 0.02361 C -0.41025 -0.03735 -0.40565 0.03858 -0.40973 -0.12516 C -0.41111 -0.17639 -0.41042 -0.14244 -0.4132 -0.17253 C -0.41389 -0.18025 -0.41433 -0.18796 -0.41493 -0.19553 C -0.41545 -0.2017 -0.41493 -0.20864 -0.41667 -0.21404 C -0.4178 -0.21759 -0.41901 -0.22114 -0.42014 -0.22469 C -0.42275 -0.23364 -0.42335 -0.24059 -0.42787 -0.24614 C -0.43273 -0.25216 -0.43177 -0.24938 -0.43559 -0.25232 C -0.43681 -0.25324 -0.43794 -0.25432 -0.43907 -0.2554 C -0.44453 -0.25478 -0.45 -0.25525 -0.45547 -0.25386 C -0.45625 -0.25355 -0.45651 -0.25154 -0.45721 -0.25077 C -0.46311 -0.24383 -0.46927 -0.2375 -0.47526 -0.23086 C -0.47813 -0.22778 -0.48143 -0.22562 -0.48394 -0.22161 C -0.48967 -0.2125 -0.49488 -0.20201 -0.50113 -0.19398 C -0.50313 -0.19151 -0.5053 -0.18935 -0.50721 -0.18642 C -0.50825 -0.18472 -0.50894 -0.18241 -0.50973 -0.18025 C -0.51155 -0.17531 -0.51328 -0.17006 -0.51493 -0.16497 C -0.51693 -0.1588 -0.52127 -0.14537 -0.52266 -0.13735 C -0.52839 -0.10525 -0.52188 -0.13272 -0.52874 -0.09907 C -0.53464 -0.07022 -0.52986 -0.10077 -0.53559 -0.06991 C -0.53637 -0.0659 -0.53646 -0.06157 -0.53733 -0.05772 C -0.53907 -0.04985 -0.5415 -0.04244 -0.54341 -0.03472 C -0.55287 0.00324 -0.53924 -0.0463 -0.55287 0.00216 C -0.55313 0.00417 -0.55322 0.00633 -0.55374 0.00818 C -0.5546 0.01173 -0.55747 0.01898 -0.55886 0.02207 C -0.55973 0.02361 -0.56042 0.02562 -0.56155 0.0267 C -0.56276 0.02778 -0.56433 0.02762 -0.5658 0.02809 C -0.56927 0.03071 -0.5724 0.03565 -0.57613 0.0358 C -0.58203 0.03611 -0.58768 0.03194 -0.59341 0.02963 C -0.60078 0.0267 -0.61181 0.0216 -0.61841 0.01435 C -0.62848 0.00324 -0.63169 -0.00478 -0.63907 -0.01929 C -0.6408 -0.02654 -0.64384 -0.03303 -0.64427 -0.04074 C -0.64453 -0.04599 -0.64462 -0.05108 -0.64514 -0.05617 C -0.64549 -0.05972 -0.64636 -0.06327 -0.64679 -0.06682 C -0.64723 -0.06991 -0.6474 -0.07299 -0.64766 -0.07608 C -0.64801 -0.1267 -0.64775 -0.17716 -0.64853 -0.22778 C -0.64861 -0.23056 -0.64983 -0.23287 -0.65026 -0.23549 C -0.6507 -0.23796 -0.65061 -0.24074 -0.65113 -0.24306 C -0.65191 -0.24645 -0.65573 -0.25617 -0.65721 -0.25849 C -0.6579 -0.25941 -0.65886 -0.25941 -0.65973 -0.25988 C -0.65981 -0.25988 -0.68012 -0.25432 -0.68646 -0.24923 C -0.68802 -0.24799 -0.68933 -0.24614 -0.6908 -0.2446 C -0.69219 -0.24151 -0.69393 -0.23874 -0.69514 -0.23549 C -0.69592 -0.23318 -0.6961 -0.23025 -0.69679 -0.22778 C -0.69783 -0.22454 -0.69922 -0.22176 -0.70026 -0.21852 C -0.70235 -0.2125 -0.70408 -0.20247 -0.70547 -0.19707 C -0.71224 -0.16975 -0.70556 -0.20139 -0.71233 -0.1696 C -0.71398 -0.16188 -0.71676 -0.14645 -0.71927 -0.13889 C -0.71988 -0.13704 -0.72092 -0.1358 -0.72179 -0.13426 C -0.72327 -0.12778 -0.72448 -0.12145 -0.727 -0.1159 C -0.72787 -0.11389 -0.72917 -0.1125 -0.73047 -0.11127 C -0.73186 -0.10988 -0.73742 -0.1054 -0.73993 -0.10525 C -0.74341 -0.10478 -0.74679 -0.10525 -0.75026 -0.10525 L -0.76233 -0.10818 L -0.77006 -0.10818 " pathEditMode="relative" rAng="0" ptsTypes="AAAAAAAAAAAAAAAAAAAAAAAAAAAAAAAAAAAAAAAAAAAAAAAAAAAAAAAAAAAAAAAAAAAAAAAAAAAAAAAAAAAAAAAAAAAAAAAAAAAAAAAAAAA">
                                      <p:cBhvr>
                                        <p:cTn id="10" dur="10000" fill="hold"/>
                                        <p:tgtEl>
                                          <p:spTgt spid="5"/>
                                        </p:tgtEl>
                                        <p:attrNameLst>
                                          <p:attrName>ppt_x</p:attrName>
                                          <p:attrName>ppt_y</p:attrName>
                                        </p:attrNameLst>
                                      </p:cBhvr>
                                      <p:rCtr x="-32326" y="-1040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E3D7C6A1-E10C-1CD9-546D-6BCE7ABDE586}"/>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2E603421-5B13-5A39-A310-0EDA5D6F9B2E}"/>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8871" b="89113" l="3533" r="93478">
                        <a14:foregroundMark x1="10054" y1="11290" x2="8967" y2="74194"/>
                        <a14:foregroundMark x1="6250" y1="14113" x2="4076" y2="79839"/>
                        <a14:foregroundMark x1="90489" y1="13710" x2="91576" y2="85081"/>
                        <a14:foregroundMark x1="93478" y1="9677" x2="92935" y2="32258"/>
                      </a14:backgroundRemoval>
                    </a14:imgEffect>
                  </a14:imgLayer>
                </a14:imgProps>
              </a:ext>
            </a:extLst>
          </a:blip>
          <a:stretch>
            <a:fillRect/>
          </a:stretch>
        </p:blipFill>
        <p:spPr>
          <a:xfrm>
            <a:off x="152402" y="4076701"/>
            <a:ext cx="5851655" cy="3943508"/>
          </a:xfrm>
          <a:prstGeom prst="rect">
            <a:avLst/>
          </a:prstGeom>
        </p:spPr>
      </p:pic>
      <p:pic>
        <p:nvPicPr>
          <p:cNvPr id="5" name="Picture 4">
            <a:extLst>
              <a:ext uri="{FF2B5EF4-FFF2-40B4-BE49-F238E27FC236}">
                <a16:creationId xmlns:a16="http://schemas.microsoft.com/office/drawing/2014/main" id="{1B291753-48C3-FD5E-B882-FD0429AEDB2A}"/>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5474" b="93053" l="10000" r="91636">
                        <a14:foregroundMark x1="43455" y1="6105" x2="43455" y2="6105"/>
                        <a14:foregroundMark x1="56727" y1="5684" x2="56727" y2="5684"/>
                        <a14:foregroundMark x1="43091" y1="26737" x2="43091" y2="26737"/>
                        <a14:foregroundMark x1="43091" y1="25895" x2="43091" y2="26316"/>
                        <a14:foregroundMark x1="48000" y1="24000" x2="51455" y2="33263"/>
                        <a14:foregroundMark x1="57455" y1="89053" x2="55091" y2="93263"/>
                        <a14:foregroundMark x1="90182" y1="28421" x2="90182" y2="28421"/>
                        <a14:foregroundMark x1="91636" y1="28421" x2="91636" y2="28421"/>
                        <a14:foregroundMark x1="43091" y1="27158" x2="41273" y2="22737"/>
                        <a14:foregroundMark x1="37091" y1="89895" x2="37091" y2="89895"/>
                        <a14:foregroundMark x1="42364" y1="92000" x2="42364" y2="92000"/>
                        <a14:foregroundMark x1="63818" y1="91579" x2="63818" y2="91579"/>
                      </a14:backgroundRemoval>
                    </a14:imgEffect>
                  </a14:imgLayer>
                </a14:imgProps>
              </a:ext>
            </a:extLst>
          </a:blip>
          <a:stretch>
            <a:fillRect/>
          </a:stretch>
        </p:blipFill>
        <p:spPr>
          <a:xfrm>
            <a:off x="14096637" y="6515101"/>
            <a:ext cx="4191363" cy="3619814"/>
          </a:xfrm>
          <a:prstGeom prst="rect">
            <a:avLst/>
          </a:prstGeom>
        </p:spPr>
      </p:pic>
      <p:sp>
        <p:nvSpPr>
          <p:cNvPr id="10" name="TextBox 9">
            <a:extLst>
              <a:ext uri="{FF2B5EF4-FFF2-40B4-BE49-F238E27FC236}">
                <a16:creationId xmlns:a16="http://schemas.microsoft.com/office/drawing/2014/main" id="{02FE5330-EC61-76D2-3486-E422D53AA134}"/>
              </a:ext>
            </a:extLst>
          </p:cNvPr>
          <p:cNvSpPr txBox="1"/>
          <p:nvPr/>
        </p:nvSpPr>
        <p:spPr>
          <a:xfrm>
            <a:off x="762000" y="1778198"/>
            <a:ext cx="17678400" cy="977191"/>
          </a:xfrm>
          <a:prstGeom prst="rect">
            <a:avLst/>
          </a:prstGeom>
          <a:noFill/>
        </p:spPr>
        <p:txBody>
          <a:bodyPr wrap="square">
            <a:spAutoFit/>
          </a:bodyPr>
          <a:lstStyle/>
          <a:p>
            <a:pPr marL="521321" lvl="1">
              <a:lnSpc>
                <a:spcPts val="6761"/>
              </a:lnSpc>
            </a:pPr>
            <a:r>
              <a:rPr lang="cy-GB" sz="6000" b="1"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Mae’r pengwin yn llai na’r llew.</a:t>
            </a:r>
            <a:r>
              <a:rPr lang="cy-GB" sz="6000" b="1" noProof="0" dirty="0">
                <a:latin typeface="Dreaming Outloud Pro" panose="03050502040302030504" pitchFamily="66" charset="0"/>
                <a:ea typeface="Calibri" panose="020F0502020204030204" pitchFamily="34" charset="0"/>
                <a:cs typeface="Dreaming Outloud Pro" panose="03050502040302030504" pitchFamily="66" charset="0"/>
              </a:rPr>
              <a:t> </a:t>
            </a:r>
            <a:endParaRPr lang="cy-GB" sz="6000" b="1" noProof="0" dirty="0">
              <a:solidFill>
                <a:srgbClr val="000000"/>
              </a:solidFill>
              <a:latin typeface="Dreaming Outloud Pro" panose="03050502040302030504" pitchFamily="66" charset="0"/>
              <a:ea typeface="Canva Sans"/>
              <a:cs typeface="Dreaming Outloud Pro" panose="03050502040302030504" pitchFamily="66" charset="0"/>
              <a:sym typeface="Canva Sans"/>
            </a:endParaRPr>
          </a:p>
        </p:txBody>
      </p:sp>
      <p:sp>
        <p:nvSpPr>
          <p:cNvPr id="11" name="TextBox 10">
            <a:extLst>
              <a:ext uri="{FF2B5EF4-FFF2-40B4-BE49-F238E27FC236}">
                <a16:creationId xmlns:a16="http://schemas.microsoft.com/office/drawing/2014/main" id="{2C1F0F23-7E23-8E7A-F3A5-D0769CD62393}"/>
              </a:ext>
            </a:extLst>
          </p:cNvPr>
          <p:cNvSpPr txBox="1"/>
          <p:nvPr/>
        </p:nvSpPr>
        <p:spPr>
          <a:xfrm>
            <a:off x="5638800" y="0"/>
            <a:ext cx="6553200" cy="1200329"/>
          </a:xfrm>
          <a:prstGeom prst="rect">
            <a:avLst/>
          </a:prstGeom>
          <a:noFill/>
        </p:spPr>
        <p:txBody>
          <a:bodyPr wrap="square" rtlCol="0">
            <a:spAutoFit/>
          </a:bodyPr>
          <a:lstStyle/>
          <a:p>
            <a:r>
              <a:rPr lang="cy-GB" sz="7200" noProof="0" dirty="0">
                <a:latin typeface="Dreaming Outloud Pro" panose="03050502040302030504" pitchFamily="66" charset="0"/>
                <a:cs typeface="Dreaming Outloud Pro" panose="03050502040302030504" pitchFamily="66" charset="0"/>
              </a:rPr>
              <a:t>Curo’r Ddraig</a:t>
            </a:r>
          </a:p>
        </p:txBody>
      </p:sp>
      <p:sp>
        <p:nvSpPr>
          <p:cNvPr id="2" name="Freeform 2">
            <a:extLst>
              <a:ext uri="{FF2B5EF4-FFF2-40B4-BE49-F238E27FC236}">
                <a16:creationId xmlns:a16="http://schemas.microsoft.com/office/drawing/2014/main" id="{FF5DADAF-DCA7-BA5B-CC70-432989767C00}"/>
              </a:ext>
            </a:extLst>
          </p:cNvPr>
          <p:cNvSpPr/>
          <p:nvPr/>
        </p:nvSpPr>
        <p:spPr>
          <a:xfrm>
            <a:off x="16968246" y="178538"/>
            <a:ext cx="954309" cy="1700327"/>
          </a:xfrm>
          <a:custGeom>
            <a:avLst/>
            <a:gdLst/>
            <a:ahLst/>
            <a:cxnLst/>
            <a:rect l="l" t="t" r="r" b="b"/>
            <a:pathLst>
              <a:path w="954309" h="1700327">
                <a:moveTo>
                  <a:pt x="0" y="0"/>
                </a:moveTo>
                <a:lnTo>
                  <a:pt x="954309" y="0"/>
                </a:lnTo>
                <a:lnTo>
                  <a:pt x="954309" y="1700328"/>
                </a:lnTo>
                <a:lnTo>
                  <a:pt x="0" y="170032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cy-GB" noProof="0" dirty="0">
              <a:latin typeface="Dreaming Outloud Pro" panose="03050502040302030504" pitchFamily="66" charset="0"/>
              <a:cs typeface="Dreaming Outloud Pro" panose="03050502040302030504" pitchFamily="66" charset="0"/>
            </a:endParaRPr>
          </a:p>
        </p:txBody>
      </p:sp>
      <p:sp>
        <p:nvSpPr>
          <p:cNvPr id="3" name="Freeform 2">
            <a:extLst>
              <a:ext uri="{FF2B5EF4-FFF2-40B4-BE49-F238E27FC236}">
                <a16:creationId xmlns:a16="http://schemas.microsoft.com/office/drawing/2014/main" id="{0F334086-52B4-6C11-F369-B02539557411}"/>
              </a:ext>
            </a:extLst>
          </p:cNvPr>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noProof="0" dirty="0"/>
          </a:p>
        </p:txBody>
      </p:sp>
      <p:sp>
        <p:nvSpPr>
          <p:cNvPr id="4" name="Freeform 3">
            <a:extLst>
              <a:ext uri="{FF2B5EF4-FFF2-40B4-BE49-F238E27FC236}">
                <a16:creationId xmlns:a16="http://schemas.microsoft.com/office/drawing/2014/main" id="{F59A07B8-C9E1-FD46-E0F5-97986714832B}"/>
              </a:ext>
            </a:extLst>
          </p:cNvPr>
          <p:cNvSpPr/>
          <p:nvPr/>
        </p:nvSpPr>
        <p:spPr>
          <a:xfrm rot="-7458197">
            <a:off x="15251149" y="4388023"/>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noProof="0" dirty="0"/>
          </a:p>
        </p:txBody>
      </p:sp>
      <p:sp>
        <p:nvSpPr>
          <p:cNvPr id="6" name="Freeform 4">
            <a:extLst>
              <a:ext uri="{FF2B5EF4-FFF2-40B4-BE49-F238E27FC236}">
                <a16:creationId xmlns:a16="http://schemas.microsoft.com/office/drawing/2014/main" id="{D13F95C4-1E9A-9577-51A6-40DDC32A2BB0}"/>
              </a:ext>
            </a:extLst>
          </p:cNvPr>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10">
              <a:alphaModFix amt="42000"/>
              <a:extLst>
                <a:ext uri="{96DAC541-7B7A-43D3-8B79-37D633B846F1}">
                  <asvg:svgBlip xmlns:asvg="http://schemas.microsoft.com/office/drawing/2016/SVG/main" r:embed="rId11"/>
                </a:ext>
              </a:extLst>
            </a:blip>
            <a:stretch>
              <a:fillRect/>
            </a:stretch>
          </a:blipFill>
        </p:spPr>
        <p:txBody>
          <a:bodyPr/>
          <a:lstStyle/>
          <a:p>
            <a:endParaRPr lang="cy-GB" noProof="0" dirty="0"/>
          </a:p>
        </p:txBody>
      </p:sp>
      <p:sp>
        <p:nvSpPr>
          <p:cNvPr id="8" name="Freeform 5">
            <a:extLst>
              <a:ext uri="{FF2B5EF4-FFF2-40B4-BE49-F238E27FC236}">
                <a16:creationId xmlns:a16="http://schemas.microsoft.com/office/drawing/2014/main" id="{FAC33C4A-7BA6-F012-975B-71E79C5AFA40}"/>
              </a:ext>
            </a:extLst>
          </p:cNvPr>
          <p:cNvSpPr/>
          <p:nvPr/>
        </p:nvSpPr>
        <p:spPr>
          <a:xfrm>
            <a:off x="6983962" y="-1492597"/>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12">
              <a:alphaModFix amt="42000"/>
              <a:extLst>
                <a:ext uri="{96DAC541-7B7A-43D3-8B79-37D633B846F1}">
                  <asvg:svgBlip xmlns:asvg="http://schemas.microsoft.com/office/drawing/2016/SVG/main" r:embed="rId13"/>
                </a:ext>
              </a:extLst>
            </a:blip>
            <a:stretch>
              <a:fillRect/>
            </a:stretch>
          </a:blipFill>
        </p:spPr>
        <p:txBody>
          <a:bodyPr/>
          <a:lstStyle/>
          <a:p>
            <a:endParaRPr lang="cy-GB" noProof="0" dirty="0"/>
          </a:p>
        </p:txBody>
      </p:sp>
      <p:sp>
        <p:nvSpPr>
          <p:cNvPr id="9" name="Freeform 6">
            <a:extLst>
              <a:ext uri="{FF2B5EF4-FFF2-40B4-BE49-F238E27FC236}">
                <a16:creationId xmlns:a16="http://schemas.microsoft.com/office/drawing/2014/main" id="{D5FF190F-C36A-E177-B000-904A01DFF5C4}"/>
              </a:ext>
            </a:extLst>
          </p:cNvPr>
          <p:cNvSpPr/>
          <p:nvPr/>
        </p:nvSpPr>
        <p:spPr>
          <a:xfrm flipV="1">
            <a:off x="6323166" y="7619130"/>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12">
              <a:alphaModFix amt="42000"/>
              <a:extLst>
                <a:ext uri="{96DAC541-7B7A-43D3-8B79-37D633B846F1}">
                  <asvg:svgBlip xmlns:asvg="http://schemas.microsoft.com/office/drawing/2016/SVG/main" r:embed="rId13"/>
                </a:ext>
              </a:extLst>
            </a:blip>
            <a:stretch>
              <a:fillRect/>
            </a:stretch>
          </a:blipFill>
        </p:spPr>
        <p:txBody>
          <a:bodyPr/>
          <a:lstStyle/>
          <a:p>
            <a:endParaRPr lang="cy-GB" noProof="0" dirty="0"/>
          </a:p>
        </p:txBody>
      </p:sp>
      <p:sp>
        <p:nvSpPr>
          <p:cNvPr id="12" name="Freeform 7">
            <a:extLst>
              <a:ext uri="{FF2B5EF4-FFF2-40B4-BE49-F238E27FC236}">
                <a16:creationId xmlns:a16="http://schemas.microsoft.com/office/drawing/2014/main" id="{9B1EC5F9-2826-D9C1-4645-C670D3C239CC}"/>
              </a:ext>
            </a:extLst>
          </p:cNvPr>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14">
              <a:alphaModFix amt="42000"/>
              <a:extLst>
                <a:ext uri="{96DAC541-7B7A-43D3-8B79-37D633B846F1}">
                  <asvg:svgBlip xmlns:asvg="http://schemas.microsoft.com/office/drawing/2016/SVG/main" r:embed="rId15"/>
                </a:ext>
              </a:extLst>
            </a:blip>
            <a:stretch>
              <a:fillRect/>
            </a:stretch>
          </a:blipFill>
        </p:spPr>
        <p:txBody>
          <a:bodyPr/>
          <a:lstStyle/>
          <a:p>
            <a:endParaRPr lang="cy-GB" noProof="0" dirty="0"/>
          </a:p>
        </p:txBody>
      </p:sp>
      <p:sp>
        <p:nvSpPr>
          <p:cNvPr id="13" name="Freeform 8">
            <a:extLst>
              <a:ext uri="{FF2B5EF4-FFF2-40B4-BE49-F238E27FC236}">
                <a16:creationId xmlns:a16="http://schemas.microsoft.com/office/drawing/2014/main" id="{66BF7360-9D24-F2E4-9995-4AAC3B601CC3}"/>
              </a:ext>
            </a:extLst>
          </p:cNvPr>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14">
              <a:alphaModFix amt="42000"/>
              <a:extLst>
                <a:ext uri="{96DAC541-7B7A-43D3-8B79-37D633B846F1}">
                  <asvg:svgBlip xmlns:asvg="http://schemas.microsoft.com/office/drawing/2016/SVG/main" r:embed="rId15"/>
                </a:ext>
              </a:extLst>
            </a:blip>
            <a:stretch>
              <a:fillRect/>
            </a:stretch>
          </a:blipFill>
        </p:spPr>
        <p:txBody>
          <a:bodyPr/>
          <a:lstStyle/>
          <a:p>
            <a:endParaRPr lang="cy-GB" noProof="0" dirty="0"/>
          </a:p>
        </p:txBody>
      </p:sp>
      <p:sp>
        <p:nvSpPr>
          <p:cNvPr id="14" name="Freeform 9">
            <a:extLst>
              <a:ext uri="{FF2B5EF4-FFF2-40B4-BE49-F238E27FC236}">
                <a16:creationId xmlns:a16="http://schemas.microsoft.com/office/drawing/2014/main" id="{9D6C8422-89D8-060B-662A-F099B97EED8E}"/>
              </a:ext>
            </a:extLst>
          </p:cNvPr>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6">
              <a:alphaModFix amt="42000"/>
              <a:extLst>
                <a:ext uri="{96DAC541-7B7A-43D3-8B79-37D633B846F1}">
                  <asvg:svgBlip xmlns:asvg="http://schemas.microsoft.com/office/drawing/2016/SVG/main" r:embed="rId17"/>
                </a:ext>
              </a:extLst>
            </a:blip>
            <a:stretch>
              <a:fillRect/>
            </a:stretch>
          </a:blipFill>
        </p:spPr>
        <p:txBody>
          <a:bodyPr/>
          <a:lstStyle/>
          <a:p>
            <a:endParaRPr lang="cy-GB" noProof="0" dirty="0"/>
          </a:p>
        </p:txBody>
      </p:sp>
    </p:spTree>
    <p:extLst>
      <p:ext uri="{BB962C8B-B14F-4D97-AF65-F5344CB8AC3E}">
        <p14:creationId xmlns:p14="http://schemas.microsoft.com/office/powerpoint/2010/main" val="894355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0" presetClass="path" presetSubtype="0" accel="50000" decel="50000" fill="hold" nodeType="clickEffect">
                                  <p:stCondLst>
                                    <p:cond delay="0"/>
                                  </p:stCondLst>
                                  <p:childTnLst>
                                    <p:animMotion origin="layout" path="M -0.12353 0.00972 L -0.12353 0.00988 C -0.12561 0.00571 -0.12735 0.00123 -0.1296 -0.00247 C -0.13056 -0.00401 -0.13203 -0.00417 -0.13308 -0.00556 C -0.13386 -0.00679 -0.13403 -0.0088 -0.13481 -0.01019 C -0.13551 -0.01142 -0.13646 -0.01219 -0.13733 -0.01327 C -0.13881 -0.01698 -0.13985 -0.01945 -0.1408 -0.02392 C -0.14124 -0.02593 -0.14124 -0.02809 -0.14167 -0.03009 C -0.14289 -0.03596 -0.14792 -0.04861 -0.14853 -0.05154 C -0.1494 -0.05509 -0.15009 -0.0588 -0.15113 -0.06219 C -0.15269 -0.06713 -0.15495 -0.07114 -0.15634 -0.07608 C -0.15721 -0.07917 -0.1579 -0.08225 -0.15894 -0.08519 C -0.16198 -0.09414 -0.1658 -0.10201 -0.16841 -0.11127 C -0.16953 -0.11543 -0.17058 -0.1196 -0.17188 -0.12361 C -0.17318 -0.12778 -0.17492 -0.13148 -0.17613 -0.1358 C -0.177 -0.13874 -0.17709 -0.14213 -0.17787 -0.14506 C -0.17934 -0.15031 -0.18169 -0.15494 -0.18316 -0.16034 C -0.18516 -0.16852 -0.18629 -0.17747 -0.18907 -0.18488 C -0.19028 -0.18796 -0.1915 -0.1909 -0.19254 -0.19398 C -0.19462 -0.20016 -0.19644 -0.20648 -0.19853 -0.2125 C -0.19914 -0.21404 -0.19974 -0.21543 -0.20026 -0.21698 C -0.20157 -0.22053 -0.20217 -0.22469 -0.20374 -0.22778 C -0.20669 -0.23349 -0.21346 -0.24028 -0.21754 -0.24306 C -0.22032 -0.24506 -0.22327 -0.24614 -0.22613 -0.24769 C -0.22874 -0.24923 -0.23134 -0.25077 -0.23394 -0.25232 C -0.2428 -0.25031 -0.25217 -0.25093 -0.26059 -0.24614 C -0.26372 -0.24445 -0.26545 -0.23827 -0.26754 -0.23395 C -0.26927 -0.23025 -0.27162 -0.22083 -0.27275 -0.21698 C -0.29011 -0.16127 -0.27066 -0.22809 -0.28134 -0.18488 C -0.28342 -0.17654 -0.28698 -0.16914 -0.2882 -0.16034 C -0.29315 -0.12593 -0.28594 -0.17392 -0.29341 -0.13272 C -0.29479 -0.12516 -0.29566 -0.11744 -0.29688 -0.10972 C -0.2974 -0.10617 -0.29818 -0.10278 -0.29853 -0.09907 C -0.3033 -0.04846 -0.29775 -0.1017 -0.302 -0.07145 C -0.30243 -0.06852 -0.30252 -0.06528 -0.30287 -0.06219 C -0.30313 -0.05972 -0.30339 -0.0571 -0.30374 -0.05463 C -0.30608 -0.03519 -0.3046 -0.04691 -0.30721 -0.03009 C -0.30782 -0.02577 -0.30851 -0.02068 -0.30894 -0.01636 C -0.3092 -0.01266 -0.3092 -0.00911 -0.30981 -0.00556 C -0.31033 -0.00185 -0.31155 0.00154 -0.31233 0.00509 C -0.31328 0.00972 -0.31389 0.01451 -0.31493 0.01898 C -0.31563 0.02176 -0.31641 0.02438 -0.31754 0.0267 C -0.32127 0.03441 -0.32509 0.04059 -0.3296 0.0466 C -0.33047 0.04768 -0.33143 0.04846 -0.33221 0.04954 C -0.33403 0.05247 -0.33525 0.05664 -0.33733 0.0588 C -0.33941 0.06096 -0.34202 0.06049 -0.34427 0.06188 C -0.34636 0.06312 -0.34818 0.06559 -0.35026 0.06651 C -0.35625 0.06867 -0.36841 0.07114 -0.36841 0.0713 C -0.37674 0.06898 -0.38533 0.06914 -0.39341 0.06497 C -0.39558 0.06373 -0.39644 0.05895 -0.39766 0.05571 C -0.39896 0.05278 -0.40026 0.04984 -0.40113 0.0466 C -0.40226 0.04259 -0.40278 0.03827 -0.40374 0.03426 C -0.40452 0.03071 -0.40547 0.02716 -0.40634 0.02361 C -0.41025 -0.03735 -0.40565 0.03858 -0.40973 -0.12516 C -0.41111 -0.17639 -0.41042 -0.14244 -0.4132 -0.17253 C -0.41389 -0.18025 -0.41433 -0.18796 -0.41493 -0.19553 C -0.41545 -0.2017 -0.41493 -0.20864 -0.41667 -0.21404 C -0.4178 -0.21759 -0.41901 -0.22114 -0.42014 -0.22469 C -0.42275 -0.23364 -0.42335 -0.24059 -0.42787 -0.24614 C -0.43273 -0.25216 -0.43177 -0.24938 -0.43559 -0.25232 C -0.43681 -0.25324 -0.43794 -0.25432 -0.43907 -0.2554 C -0.44453 -0.25478 -0.45 -0.25525 -0.45547 -0.25386 C -0.45625 -0.25355 -0.45651 -0.25154 -0.45721 -0.25077 C -0.46311 -0.24383 -0.46927 -0.2375 -0.47526 -0.23086 C -0.47813 -0.22778 -0.48143 -0.22562 -0.48394 -0.22161 C -0.48967 -0.2125 -0.49488 -0.20201 -0.50113 -0.19398 C -0.50313 -0.19151 -0.5053 -0.18935 -0.50721 -0.18642 C -0.50825 -0.18472 -0.50894 -0.18241 -0.50973 -0.18025 C -0.51155 -0.17531 -0.51328 -0.17006 -0.51493 -0.16497 C -0.51693 -0.1588 -0.52127 -0.14537 -0.52266 -0.13735 C -0.52839 -0.10525 -0.52188 -0.13272 -0.52874 -0.09907 C -0.53464 -0.07022 -0.52986 -0.10077 -0.53559 -0.06991 C -0.53637 -0.0659 -0.53646 -0.06157 -0.53733 -0.05772 C -0.53907 -0.04985 -0.5415 -0.04244 -0.54341 -0.03472 C -0.55287 0.00324 -0.53924 -0.0463 -0.55287 0.00216 C -0.55313 0.00417 -0.55322 0.00633 -0.55374 0.00818 C -0.5546 0.01173 -0.55747 0.01898 -0.55886 0.02207 C -0.55973 0.02361 -0.56042 0.02562 -0.56155 0.0267 C -0.56276 0.02778 -0.56433 0.02762 -0.5658 0.02809 C -0.56927 0.03071 -0.5724 0.03565 -0.57613 0.0358 C -0.58203 0.03611 -0.58768 0.03194 -0.59341 0.02963 C -0.60078 0.0267 -0.61181 0.0216 -0.61841 0.01435 C -0.62848 0.00324 -0.63169 -0.00478 -0.63907 -0.01929 C -0.6408 -0.02654 -0.64384 -0.03303 -0.64427 -0.04074 C -0.64453 -0.04599 -0.64462 -0.05108 -0.64514 -0.05617 C -0.64549 -0.05972 -0.64636 -0.06327 -0.64679 -0.06682 C -0.64723 -0.06991 -0.6474 -0.07299 -0.64766 -0.07608 C -0.64801 -0.1267 -0.64775 -0.17716 -0.64853 -0.22778 C -0.64861 -0.23056 -0.64983 -0.23287 -0.65026 -0.23549 C -0.6507 -0.23796 -0.65061 -0.24074 -0.65113 -0.24306 C -0.65191 -0.24645 -0.65573 -0.25617 -0.65721 -0.25849 C -0.6579 -0.25941 -0.65886 -0.25941 -0.65973 -0.25988 C -0.65981 -0.25988 -0.68012 -0.25432 -0.68646 -0.24923 C -0.68802 -0.24799 -0.68933 -0.24614 -0.6908 -0.2446 C -0.69219 -0.24151 -0.69393 -0.23874 -0.69514 -0.23549 C -0.69592 -0.23318 -0.6961 -0.23025 -0.69679 -0.22778 C -0.69783 -0.22454 -0.69922 -0.22176 -0.70026 -0.21852 C -0.70235 -0.2125 -0.70408 -0.20247 -0.70547 -0.19707 C -0.71224 -0.16975 -0.70556 -0.20139 -0.71233 -0.1696 C -0.71398 -0.16188 -0.71676 -0.14645 -0.71927 -0.13889 C -0.71988 -0.13704 -0.72092 -0.1358 -0.72179 -0.13426 C -0.72327 -0.12778 -0.72448 -0.12145 -0.727 -0.1159 C -0.72787 -0.11389 -0.72917 -0.1125 -0.73047 -0.11127 C -0.73186 -0.10988 -0.73742 -0.1054 -0.73993 -0.10525 C -0.74341 -0.10478 -0.74679 -0.10525 -0.75026 -0.10525 L -0.76233 -0.10818 L -0.77006 -0.10818 " pathEditMode="relative" rAng="0" ptsTypes="AAAAAAAAAAAAAAAAAAAAAAAAAAAAAAAAAAAAAAAAAAAAAAAAAAAAAAAAAAAAAAAAAAAAAAAAAAAAAAAAAAAAAAAAAAAAAAAAAAAAAAAAAAA">
                                      <p:cBhvr>
                                        <p:cTn id="10" dur="10000" fill="hold"/>
                                        <p:tgtEl>
                                          <p:spTgt spid="5"/>
                                        </p:tgtEl>
                                        <p:attrNameLst>
                                          <p:attrName>ppt_x</p:attrName>
                                          <p:attrName>ppt_y</p:attrName>
                                        </p:attrNameLst>
                                      </p:cBhvr>
                                      <p:rCtr x="-32326" y="-1040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AB9B35DE-A521-6D49-70B9-FE46CEAF78F5}"/>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2620AC3A-E77B-307C-96A1-D5880240325B}"/>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8871" b="89113" l="3533" r="93478">
                        <a14:foregroundMark x1="10054" y1="11290" x2="8967" y2="74194"/>
                        <a14:foregroundMark x1="6250" y1="14113" x2="4076" y2="79839"/>
                        <a14:foregroundMark x1="90489" y1="13710" x2="91576" y2="85081"/>
                        <a14:foregroundMark x1="93478" y1="9677" x2="92935" y2="32258"/>
                      </a14:backgroundRemoval>
                    </a14:imgEffect>
                  </a14:imgLayer>
                </a14:imgProps>
              </a:ext>
            </a:extLst>
          </a:blip>
          <a:stretch>
            <a:fillRect/>
          </a:stretch>
        </p:blipFill>
        <p:spPr>
          <a:xfrm>
            <a:off x="152402" y="4076701"/>
            <a:ext cx="5851655" cy="3943508"/>
          </a:xfrm>
          <a:prstGeom prst="rect">
            <a:avLst/>
          </a:prstGeom>
        </p:spPr>
      </p:pic>
      <p:pic>
        <p:nvPicPr>
          <p:cNvPr id="5" name="Picture 4">
            <a:extLst>
              <a:ext uri="{FF2B5EF4-FFF2-40B4-BE49-F238E27FC236}">
                <a16:creationId xmlns:a16="http://schemas.microsoft.com/office/drawing/2014/main" id="{4515910E-5EF3-3412-209E-0D26743C8A7B}"/>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5474" b="93053" l="10000" r="91636">
                        <a14:foregroundMark x1="43455" y1="6105" x2="43455" y2="6105"/>
                        <a14:foregroundMark x1="56727" y1="5684" x2="56727" y2="5684"/>
                        <a14:foregroundMark x1="43091" y1="26737" x2="43091" y2="26737"/>
                        <a14:foregroundMark x1="43091" y1="25895" x2="43091" y2="26316"/>
                        <a14:foregroundMark x1="48000" y1="24000" x2="51455" y2="33263"/>
                        <a14:foregroundMark x1="57455" y1="89053" x2="55091" y2="93263"/>
                        <a14:foregroundMark x1="90182" y1="28421" x2="90182" y2="28421"/>
                        <a14:foregroundMark x1="91636" y1="28421" x2="91636" y2="28421"/>
                        <a14:foregroundMark x1="43091" y1="27158" x2="41273" y2="22737"/>
                        <a14:foregroundMark x1="37091" y1="89895" x2="37091" y2="89895"/>
                        <a14:foregroundMark x1="42364" y1="92000" x2="42364" y2="92000"/>
                        <a14:foregroundMark x1="63818" y1="91579" x2="63818" y2="91579"/>
                      </a14:backgroundRemoval>
                    </a14:imgEffect>
                  </a14:imgLayer>
                </a14:imgProps>
              </a:ext>
            </a:extLst>
          </a:blip>
          <a:stretch>
            <a:fillRect/>
          </a:stretch>
        </p:blipFill>
        <p:spPr>
          <a:xfrm>
            <a:off x="14096637" y="6515101"/>
            <a:ext cx="4191363" cy="3619814"/>
          </a:xfrm>
          <a:prstGeom prst="rect">
            <a:avLst/>
          </a:prstGeom>
        </p:spPr>
      </p:pic>
      <p:sp>
        <p:nvSpPr>
          <p:cNvPr id="10" name="TextBox 9">
            <a:extLst>
              <a:ext uri="{FF2B5EF4-FFF2-40B4-BE49-F238E27FC236}">
                <a16:creationId xmlns:a16="http://schemas.microsoft.com/office/drawing/2014/main" id="{39207ED7-4625-A96D-D7E1-5880B5F44F8C}"/>
              </a:ext>
            </a:extLst>
          </p:cNvPr>
          <p:cNvSpPr txBox="1"/>
          <p:nvPr/>
        </p:nvSpPr>
        <p:spPr>
          <a:xfrm>
            <a:off x="762000" y="1778198"/>
            <a:ext cx="17678400" cy="977191"/>
          </a:xfrm>
          <a:prstGeom prst="rect">
            <a:avLst/>
          </a:prstGeom>
          <a:noFill/>
        </p:spPr>
        <p:txBody>
          <a:bodyPr wrap="square">
            <a:spAutoFit/>
          </a:bodyPr>
          <a:lstStyle/>
          <a:p>
            <a:pPr marL="521321" lvl="1">
              <a:lnSpc>
                <a:spcPts val="6761"/>
              </a:lnSpc>
            </a:pPr>
            <a:r>
              <a:rPr lang="cy-GB" sz="6000" b="1"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Mae’r llew yn fwy swnllyd na’r pengwin.</a:t>
            </a:r>
            <a:r>
              <a:rPr lang="cy-GB" sz="6000" b="1" noProof="0" dirty="0">
                <a:latin typeface="Dreaming Outloud Pro" panose="03050502040302030504" pitchFamily="66" charset="0"/>
                <a:ea typeface="Calibri" panose="020F0502020204030204" pitchFamily="34" charset="0"/>
                <a:cs typeface="Dreaming Outloud Pro" panose="03050502040302030504" pitchFamily="66" charset="0"/>
              </a:rPr>
              <a:t> </a:t>
            </a:r>
            <a:endParaRPr lang="cy-GB" sz="6000" b="1" noProof="0" dirty="0">
              <a:solidFill>
                <a:srgbClr val="000000"/>
              </a:solidFill>
              <a:latin typeface="Dreaming Outloud Pro" panose="03050502040302030504" pitchFamily="66" charset="0"/>
              <a:ea typeface="Canva Sans"/>
              <a:cs typeface="Dreaming Outloud Pro" panose="03050502040302030504" pitchFamily="66" charset="0"/>
              <a:sym typeface="Canva Sans"/>
            </a:endParaRPr>
          </a:p>
        </p:txBody>
      </p:sp>
      <p:sp>
        <p:nvSpPr>
          <p:cNvPr id="11" name="TextBox 10">
            <a:extLst>
              <a:ext uri="{FF2B5EF4-FFF2-40B4-BE49-F238E27FC236}">
                <a16:creationId xmlns:a16="http://schemas.microsoft.com/office/drawing/2014/main" id="{5C88F91D-8799-1FC1-CBFF-EA9AEB1268B0}"/>
              </a:ext>
            </a:extLst>
          </p:cNvPr>
          <p:cNvSpPr txBox="1"/>
          <p:nvPr/>
        </p:nvSpPr>
        <p:spPr>
          <a:xfrm>
            <a:off x="5638800" y="0"/>
            <a:ext cx="6553200" cy="1200329"/>
          </a:xfrm>
          <a:prstGeom prst="rect">
            <a:avLst/>
          </a:prstGeom>
          <a:noFill/>
        </p:spPr>
        <p:txBody>
          <a:bodyPr wrap="square" rtlCol="0">
            <a:spAutoFit/>
          </a:bodyPr>
          <a:lstStyle/>
          <a:p>
            <a:r>
              <a:rPr lang="cy-GB" sz="7200" noProof="0" dirty="0">
                <a:latin typeface="Dreaming Outloud Pro" panose="03050502040302030504" pitchFamily="66" charset="0"/>
                <a:cs typeface="Dreaming Outloud Pro" panose="03050502040302030504" pitchFamily="66" charset="0"/>
              </a:rPr>
              <a:t>Curo’r Ddraig</a:t>
            </a:r>
          </a:p>
        </p:txBody>
      </p:sp>
      <p:sp>
        <p:nvSpPr>
          <p:cNvPr id="2" name="Freeform 2">
            <a:extLst>
              <a:ext uri="{FF2B5EF4-FFF2-40B4-BE49-F238E27FC236}">
                <a16:creationId xmlns:a16="http://schemas.microsoft.com/office/drawing/2014/main" id="{95567FE6-6610-109E-45C8-F522942CC584}"/>
              </a:ext>
            </a:extLst>
          </p:cNvPr>
          <p:cNvSpPr/>
          <p:nvPr/>
        </p:nvSpPr>
        <p:spPr>
          <a:xfrm>
            <a:off x="16968246" y="178538"/>
            <a:ext cx="954309" cy="1700327"/>
          </a:xfrm>
          <a:custGeom>
            <a:avLst/>
            <a:gdLst/>
            <a:ahLst/>
            <a:cxnLst/>
            <a:rect l="l" t="t" r="r" b="b"/>
            <a:pathLst>
              <a:path w="954309" h="1700327">
                <a:moveTo>
                  <a:pt x="0" y="0"/>
                </a:moveTo>
                <a:lnTo>
                  <a:pt x="954309" y="0"/>
                </a:lnTo>
                <a:lnTo>
                  <a:pt x="954309" y="1700328"/>
                </a:lnTo>
                <a:lnTo>
                  <a:pt x="0" y="170032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cy-GB" noProof="0" dirty="0">
              <a:latin typeface="Dreaming Outloud Pro" panose="03050502040302030504" pitchFamily="66" charset="0"/>
              <a:cs typeface="Dreaming Outloud Pro" panose="03050502040302030504" pitchFamily="66" charset="0"/>
            </a:endParaRPr>
          </a:p>
        </p:txBody>
      </p:sp>
      <p:sp>
        <p:nvSpPr>
          <p:cNvPr id="3" name="Freeform 2">
            <a:extLst>
              <a:ext uri="{FF2B5EF4-FFF2-40B4-BE49-F238E27FC236}">
                <a16:creationId xmlns:a16="http://schemas.microsoft.com/office/drawing/2014/main" id="{CFCA9070-BE32-802A-36AB-5D76A2807177}"/>
              </a:ext>
            </a:extLst>
          </p:cNvPr>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noProof="0" dirty="0"/>
          </a:p>
        </p:txBody>
      </p:sp>
      <p:sp>
        <p:nvSpPr>
          <p:cNvPr id="4" name="Freeform 3">
            <a:extLst>
              <a:ext uri="{FF2B5EF4-FFF2-40B4-BE49-F238E27FC236}">
                <a16:creationId xmlns:a16="http://schemas.microsoft.com/office/drawing/2014/main" id="{4A0B924D-6605-A166-C6B0-DEF49D199845}"/>
              </a:ext>
            </a:extLst>
          </p:cNvPr>
          <p:cNvSpPr/>
          <p:nvPr/>
        </p:nvSpPr>
        <p:spPr>
          <a:xfrm rot="-7458197">
            <a:off x="15251149" y="4388023"/>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noProof="0" dirty="0"/>
          </a:p>
        </p:txBody>
      </p:sp>
      <p:sp>
        <p:nvSpPr>
          <p:cNvPr id="6" name="Freeform 4">
            <a:extLst>
              <a:ext uri="{FF2B5EF4-FFF2-40B4-BE49-F238E27FC236}">
                <a16:creationId xmlns:a16="http://schemas.microsoft.com/office/drawing/2014/main" id="{C00A7744-344B-E0BC-D4D8-480656DF833B}"/>
              </a:ext>
            </a:extLst>
          </p:cNvPr>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10">
              <a:alphaModFix amt="42000"/>
              <a:extLst>
                <a:ext uri="{96DAC541-7B7A-43D3-8B79-37D633B846F1}">
                  <asvg:svgBlip xmlns:asvg="http://schemas.microsoft.com/office/drawing/2016/SVG/main" r:embed="rId11"/>
                </a:ext>
              </a:extLst>
            </a:blip>
            <a:stretch>
              <a:fillRect/>
            </a:stretch>
          </a:blipFill>
        </p:spPr>
        <p:txBody>
          <a:bodyPr/>
          <a:lstStyle/>
          <a:p>
            <a:endParaRPr lang="cy-GB" noProof="0" dirty="0"/>
          </a:p>
        </p:txBody>
      </p:sp>
      <p:sp>
        <p:nvSpPr>
          <p:cNvPr id="8" name="Freeform 5">
            <a:extLst>
              <a:ext uri="{FF2B5EF4-FFF2-40B4-BE49-F238E27FC236}">
                <a16:creationId xmlns:a16="http://schemas.microsoft.com/office/drawing/2014/main" id="{35438E69-B4FE-0C25-89AE-F1AA7251E761}"/>
              </a:ext>
            </a:extLst>
          </p:cNvPr>
          <p:cNvSpPr/>
          <p:nvPr/>
        </p:nvSpPr>
        <p:spPr>
          <a:xfrm>
            <a:off x="6983962" y="-1492597"/>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12">
              <a:alphaModFix amt="42000"/>
              <a:extLst>
                <a:ext uri="{96DAC541-7B7A-43D3-8B79-37D633B846F1}">
                  <asvg:svgBlip xmlns:asvg="http://schemas.microsoft.com/office/drawing/2016/SVG/main" r:embed="rId13"/>
                </a:ext>
              </a:extLst>
            </a:blip>
            <a:stretch>
              <a:fillRect/>
            </a:stretch>
          </a:blipFill>
        </p:spPr>
        <p:txBody>
          <a:bodyPr/>
          <a:lstStyle/>
          <a:p>
            <a:endParaRPr lang="cy-GB" noProof="0" dirty="0"/>
          </a:p>
        </p:txBody>
      </p:sp>
      <p:sp>
        <p:nvSpPr>
          <p:cNvPr id="9" name="Freeform 6">
            <a:extLst>
              <a:ext uri="{FF2B5EF4-FFF2-40B4-BE49-F238E27FC236}">
                <a16:creationId xmlns:a16="http://schemas.microsoft.com/office/drawing/2014/main" id="{49A05BF8-0AF3-7C66-CB73-1F4870F8810B}"/>
              </a:ext>
            </a:extLst>
          </p:cNvPr>
          <p:cNvSpPr/>
          <p:nvPr/>
        </p:nvSpPr>
        <p:spPr>
          <a:xfrm flipV="1">
            <a:off x="6323166" y="7619130"/>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12">
              <a:alphaModFix amt="42000"/>
              <a:extLst>
                <a:ext uri="{96DAC541-7B7A-43D3-8B79-37D633B846F1}">
                  <asvg:svgBlip xmlns:asvg="http://schemas.microsoft.com/office/drawing/2016/SVG/main" r:embed="rId13"/>
                </a:ext>
              </a:extLst>
            </a:blip>
            <a:stretch>
              <a:fillRect/>
            </a:stretch>
          </a:blipFill>
        </p:spPr>
        <p:txBody>
          <a:bodyPr/>
          <a:lstStyle/>
          <a:p>
            <a:endParaRPr lang="cy-GB" noProof="0" dirty="0"/>
          </a:p>
        </p:txBody>
      </p:sp>
      <p:sp>
        <p:nvSpPr>
          <p:cNvPr id="12" name="Freeform 7">
            <a:extLst>
              <a:ext uri="{FF2B5EF4-FFF2-40B4-BE49-F238E27FC236}">
                <a16:creationId xmlns:a16="http://schemas.microsoft.com/office/drawing/2014/main" id="{811F7868-2A1B-A2DC-CDEE-BB264E08D9DD}"/>
              </a:ext>
            </a:extLst>
          </p:cNvPr>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14">
              <a:alphaModFix amt="42000"/>
              <a:extLst>
                <a:ext uri="{96DAC541-7B7A-43D3-8B79-37D633B846F1}">
                  <asvg:svgBlip xmlns:asvg="http://schemas.microsoft.com/office/drawing/2016/SVG/main" r:embed="rId15"/>
                </a:ext>
              </a:extLst>
            </a:blip>
            <a:stretch>
              <a:fillRect/>
            </a:stretch>
          </a:blipFill>
        </p:spPr>
        <p:txBody>
          <a:bodyPr/>
          <a:lstStyle/>
          <a:p>
            <a:endParaRPr lang="cy-GB" noProof="0" dirty="0"/>
          </a:p>
        </p:txBody>
      </p:sp>
      <p:sp>
        <p:nvSpPr>
          <p:cNvPr id="13" name="Freeform 8">
            <a:extLst>
              <a:ext uri="{FF2B5EF4-FFF2-40B4-BE49-F238E27FC236}">
                <a16:creationId xmlns:a16="http://schemas.microsoft.com/office/drawing/2014/main" id="{858B62CD-EE04-7089-09DB-63CA8C51F0E6}"/>
              </a:ext>
            </a:extLst>
          </p:cNvPr>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14">
              <a:alphaModFix amt="42000"/>
              <a:extLst>
                <a:ext uri="{96DAC541-7B7A-43D3-8B79-37D633B846F1}">
                  <asvg:svgBlip xmlns:asvg="http://schemas.microsoft.com/office/drawing/2016/SVG/main" r:embed="rId15"/>
                </a:ext>
              </a:extLst>
            </a:blip>
            <a:stretch>
              <a:fillRect/>
            </a:stretch>
          </a:blipFill>
        </p:spPr>
        <p:txBody>
          <a:bodyPr/>
          <a:lstStyle/>
          <a:p>
            <a:endParaRPr lang="cy-GB" noProof="0" dirty="0"/>
          </a:p>
        </p:txBody>
      </p:sp>
      <p:sp>
        <p:nvSpPr>
          <p:cNvPr id="14" name="Freeform 9">
            <a:extLst>
              <a:ext uri="{FF2B5EF4-FFF2-40B4-BE49-F238E27FC236}">
                <a16:creationId xmlns:a16="http://schemas.microsoft.com/office/drawing/2014/main" id="{F7DC78F2-80D2-4F4A-15CD-C9AC1488A4ED}"/>
              </a:ext>
            </a:extLst>
          </p:cNvPr>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6">
              <a:alphaModFix amt="42000"/>
              <a:extLst>
                <a:ext uri="{96DAC541-7B7A-43D3-8B79-37D633B846F1}">
                  <asvg:svgBlip xmlns:asvg="http://schemas.microsoft.com/office/drawing/2016/SVG/main" r:embed="rId17"/>
                </a:ext>
              </a:extLst>
            </a:blip>
            <a:stretch>
              <a:fillRect/>
            </a:stretch>
          </a:blipFill>
        </p:spPr>
        <p:txBody>
          <a:bodyPr/>
          <a:lstStyle/>
          <a:p>
            <a:endParaRPr lang="cy-GB" noProof="0" dirty="0"/>
          </a:p>
        </p:txBody>
      </p:sp>
    </p:spTree>
    <p:extLst>
      <p:ext uri="{BB962C8B-B14F-4D97-AF65-F5344CB8AC3E}">
        <p14:creationId xmlns:p14="http://schemas.microsoft.com/office/powerpoint/2010/main" val="4175165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0" presetClass="path" presetSubtype="0" accel="50000" decel="50000" fill="hold" nodeType="clickEffect">
                                  <p:stCondLst>
                                    <p:cond delay="0"/>
                                  </p:stCondLst>
                                  <p:childTnLst>
                                    <p:animMotion origin="layout" path="M -0.12353 0.00972 L -0.12353 0.00988 C -0.12561 0.00571 -0.12735 0.00123 -0.1296 -0.00247 C -0.13056 -0.00401 -0.13203 -0.00417 -0.13308 -0.00556 C -0.13386 -0.00679 -0.13403 -0.0088 -0.13481 -0.01019 C -0.13551 -0.01142 -0.13646 -0.01219 -0.13733 -0.01327 C -0.13881 -0.01698 -0.13985 -0.01945 -0.1408 -0.02392 C -0.14124 -0.02593 -0.14124 -0.02809 -0.14167 -0.03009 C -0.14289 -0.03596 -0.14792 -0.04861 -0.14853 -0.05154 C -0.1494 -0.05509 -0.15009 -0.0588 -0.15113 -0.06219 C -0.15269 -0.06713 -0.15495 -0.07114 -0.15634 -0.07608 C -0.15721 -0.07917 -0.1579 -0.08225 -0.15894 -0.08519 C -0.16198 -0.09414 -0.1658 -0.10201 -0.16841 -0.11127 C -0.16953 -0.11543 -0.17058 -0.1196 -0.17188 -0.12361 C -0.17318 -0.12778 -0.17492 -0.13148 -0.17613 -0.1358 C -0.177 -0.13874 -0.17709 -0.14213 -0.17787 -0.14506 C -0.17934 -0.15031 -0.18169 -0.15494 -0.18316 -0.16034 C -0.18516 -0.16852 -0.18629 -0.17747 -0.18907 -0.18488 C -0.19028 -0.18796 -0.1915 -0.1909 -0.19254 -0.19398 C -0.19462 -0.20016 -0.19644 -0.20648 -0.19853 -0.2125 C -0.19914 -0.21404 -0.19974 -0.21543 -0.20026 -0.21698 C -0.20157 -0.22053 -0.20217 -0.22469 -0.20374 -0.22778 C -0.20669 -0.23349 -0.21346 -0.24028 -0.21754 -0.24306 C -0.22032 -0.24506 -0.22327 -0.24614 -0.22613 -0.24769 C -0.22874 -0.24923 -0.23134 -0.25077 -0.23394 -0.25232 C -0.2428 -0.25031 -0.25217 -0.25093 -0.26059 -0.24614 C -0.26372 -0.24445 -0.26545 -0.23827 -0.26754 -0.23395 C -0.26927 -0.23025 -0.27162 -0.22083 -0.27275 -0.21698 C -0.29011 -0.16127 -0.27066 -0.22809 -0.28134 -0.18488 C -0.28342 -0.17654 -0.28698 -0.16914 -0.2882 -0.16034 C -0.29315 -0.12593 -0.28594 -0.17392 -0.29341 -0.13272 C -0.29479 -0.12516 -0.29566 -0.11744 -0.29688 -0.10972 C -0.2974 -0.10617 -0.29818 -0.10278 -0.29853 -0.09907 C -0.3033 -0.04846 -0.29775 -0.1017 -0.302 -0.07145 C -0.30243 -0.06852 -0.30252 -0.06528 -0.30287 -0.06219 C -0.30313 -0.05972 -0.30339 -0.0571 -0.30374 -0.05463 C -0.30608 -0.03519 -0.3046 -0.04691 -0.30721 -0.03009 C -0.30782 -0.02577 -0.30851 -0.02068 -0.30894 -0.01636 C -0.3092 -0.01266 -0.3092 -0.00911 -0.30981 -0.00556 C -0.31033 -0.00185 -0.31155 0.00154 -0.31233 0.00509 C -0.31328 0.00972 -0.31389 0.01451 -0.31493 0.01898 C -0.31563 0.02176 -0.31641 0.02438 -0.31754 0.0267 C -0.32127 0.03441 -0.32509 0.04059 -0.3296 0.0466 C -0.33047 0.04768 -0.33143 0.04846 -0.33221 0.04954 C -0.33403 0.05247 -0.33525 0.05664 -0.33733 0.0588 C -0.33941 0.06096 -0.34202 0.06049 -0.34427 0.06188 C -0.34636 0.06312 -0.34818 0.06559 -0.35026 0.06651 C -0.35625 0.06867 -0.36841 0.07114 -0.36841 0.0713 C -0.37674 0.06898 -0.38533 0.06914 -0.39341 0.06497 C -0.39558 0.06373 -0.39644 0.05895 -0.39766 0.05571 C -0.39896 0.05278 -0.40026 0.04984 -0.40113 0.0466 C -0.40226 0.04259 -0.40278 0.03827 -0.40374 0.03426 C -0.40452 0.03071 -0.40547 0.02716 -0.40634 0.02361 C -0.41025 -0.03735 -0.40565 0.03858 -0.40973 -0.12516 C -0.41111 -0.17639 -0.41042 -0.14244 -0.4132 -0.17253 C -0.41389 -0.18025 -0.41433 -0.18796 -0.41493 -0.19553 C -0.41545 -0.2017 -0.41493 -0.20864 -0.41667 -0.21404 C -0.4178 -0.21759 -0.41901 -0.22114 -0.42014 -0.22469 C -0.42275 -0.23364 -0.42335 -0.24059 -0.42787 -0.24614 C -0.43273 -0.25216 -0.43177 -0.24938 -0.43559 -0.25232 C -0.43681 -0.25324 -0.43794 -0.25432 -0.43907 -0.2554 C -0.44453 -0.25478 -0.45 -0.25525 -0.45547 -0.25386 C -0.45625 -0.25355 -0.45651 -0.25154 -0.45721 -0.25077 C -0.46311 -0.24383 -0.46927 -0.2375 -0.47526 -0.23086 C -0.47813 -0.22778 -0.48143 -0.22562 -0.48394 -0.22161 C -0.48967 -0.2125 -0.49488 -0.20201 -0.50113 -0.19398 C -0.50313 -0.19151 -0.5053 -0.18935 -0.50721 -0.18642 C -0.50825 -0.18472 -0.50894 -0.18241 -0.50973 -0.18025 C -0.51155 -0.17531 -0.51328 -0.17006 -0.51493 -0.16497 C -0.51693 -0.1588 -0.52127 -0.14537 -0.52266 -0.13735 C -0.52839 -0.10525 -0.52188 -0.13272 -0.52874 -0.09907 C -0.53464 -0.07022 -0.52986 -0.10077 -0.53559 -0.06991 C -0.53637 -0.0659 -0.53646 -0.06157 -0.53733 -0.05772 C -0.53907 -0.04985 -0.5415 -0.04244 -0.54341 -0.03472 C -0.55287 0.00324 -0.53924 -0.0463 -0.55287 0.00216 C -0.55313 0.00417 -0.55322 0.00633 -0.55374 0.00818 C -0.5546 0.01173 -0.55747 0.01898 -0.55886 0.02207 C -0.55973 0.02361 -0.56042 0.02562 -0.56155 0.0267 C -0.56276 0.02778 -0.56433 0.02762 -0.5658 0.02809 C -0.56927 0.03071 -0.5724 0.03565 -0.57613 0.0358 C -0.58203 0.03611 -0.58768 0.03194 -0.59341 0.02963 C -0.60078 0.0267 -0.61181 0.0216 -0.61841 0.01435 C -0.62848 0.00324 -0.63169 -0.00478 -0.63907 -0.01929 C -0.6408 -0.02654 -0.64384 -0.03303 -0.64427 -0.04074 C -0.64453 -0.04599 -0.64462 -0.05108 -0.64514 -0.05617 C -0.64549 -0.05972 -0.64636 -0.06327 -0.64679 -0.06682 C -0.64723 -0.06991 -0.6474 -0.07299 -0.64766 -0.07608 C -0.64801 -0.1267 -0.64775 -0.17716 -0.64853 -0.22778 C -0.64861 -0.23056 -0.64983 -0.23287 -0.65026 -0.23549 C -0.6507 -0.23796 -0.65061 -0.24074 -0.65113 -0.24306 C -0.65191 -0.24645 -0.65573 -0.25617 -0.65721 -0.25849 C -0.6579 -0.25941 -0.65886 -0.25941 -0.65973 -0.25988 C -0.65981 -0.25988 -0.68012 -0.25432 -0.68646 -0.24923 C -0.68802 -0.24799 -0.68933 -0.24614 -0.6908 -0.2446 C -0.69219 -0.24151 -0.69393 -0.23874 -0.69514 -0.23549 C -0.69592 -0.23318 -0.6961 -0.23025 -0.69679 -0.22778 C -0.69783 -0.22454 -0.69922 -0.22176 -0.70026 -0.21852 C -0.70235 -0.2125 -0.70408 -0.20247 -0.70547 -0.19707 C -0.71224 -0.16975 -0.70556 -0.20139 -0.71233 -0.1696 C -0.71398 -0.16188 -0.71676 -0.14645 -0.71927 -0.13889 C -0.71988 -0.13704 -0.72092 -0.1358 -0.72179 -0.13426 C -0.72327 -0.12778 -0.72448 -0.12145 -0.727 -0.1159 C -0.72787 -0.11389 -0.72917 -0.1125 -0.73047 -0.11127 C -0.73186 -0.10988 -0.73742 -0.1054 -0.73993 -0.10525 C -0.74341 -0.10478 -0.74679 -0.10525 -0.75026 -0.10525 L -0.76233 -0.10818 L -0.77006 -0.10818 " pathEditMode="relative" rAng="0" ptsTypes="AAAAAAAAAAAAAAAAAAAAAAAAAAAAAAAAAAAAAAAAAAAAAAAAAAAAAAAAAAAAAAAAAAAAAAAAAAAAAAAAAAAAAAAAAAAAAAAAAAAAAAAAAAA">
                                      <p:cBhvr>
                                        <p:cTn id="10" dur="10000" fill="hold"/>
                                        <p:tgtEl>
                                          <p:spTgt spid="5"/>
                                        </p:tgtEl>
                                        <p:attrNameLst>
                                          <p:attrName>ppt_x</p:attrName>
                                          <p:attrName>ppt_y</p:attrName>
                                        </p:attrNameLst>
                                      </p:cBhvr>
                                      <p:rCtr x="-32326" y="-1040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DC687BC4-58EB-CF9F-3750-85DBDC50E456}"/>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AFCDD60C-CBE6-815A-2D45-F3F5A3F0B52A}"/>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8871" b="89113" l="3533" r="93478">
                        <a14:foregroundMark x1="10054" y1="11290" x2="8967" y2="74194"/>
                        <a14:foregroundMark x1="6250" y1="14113" x2="4076" y2="79839"/>
                        <a14:foregroundMark x1="90489" y1="13710" x2="91576" y2="85081"/>
                        <a14:foregroundMark x1="93478" y1="9677" x2="92935" y2="32258"/>
                      </a14:backgroundRemoval>
                    </a14:imgEffect>
                  </a14:imgLayer>
                </a14:imgProps>
              </a:ext>
            </a:extLst>
          </a:blip>
          <a:stretch>
            <a:fillRect/>
          </a:stretch>
        </p:blipFill>
        <p:spPr>
          <a:xfrm>
            <a:off x="152402" y="4076701"/>
            <a:ext cx="5851655" cy="3943508"/>
          </a:xfrm>
          <a:prstGeom prst="rect">
            <a:avLst/>
          </a:prstGeom>
        </p:spPr>
      </p:pic>
      <p:pic>
        <p:nvPicPr>
          <p:cNvPr id="5" name="Picture 4">
            <a:extLst>
              <a:ext uri="{FF2B5EF4-FFF2-40B4-BE49-F238E27FC236}">
                <a16:creationId xmlns:a16="http://schemas.microsoft.com/office/drawing/2014/main" id="{3D82B3F5-0E4F-650B-61DB-D188D432327F}"/>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5474" b="93053" l="10000" r="91636">
                        <a14:foregroundMark x1="43455" y1="6105" x2="43455" y2="6105"/>
                        <a14:foregroundMark x1="56727" y1="5684" x2="56727" y2="5684"/>
                        <a14:foregroundMark x1="43091" y1="26737" x2="43091" y2="26737"/>
                        <a14:foregroundMark x1="43091" y1="25895" x2="43091" y2="26316"/>
                        <a14:foregroundMark x1="48000" y1="24000" x2="51455" y2="33263"/>
                        <a14:foregroundMark x1="57455" y1="89053" x2="55091" y2="93263"/>
                        <a14:foregroundMark x1="90182" y1="28421" x2="90182" y2="28421"/>
                        <a14:foregroundMark x1="91636" y1="28421" x2="91636" y2="28421"/>
                        <a14:foregroundMark x1="43091" y1="27158" x2="41273" y2="22737"/>
                        <a14:foregroundMark x1="37091" y1="89895" x2="37091" y2="89895"/>
                        <a14:foregroundMark x1="42364" y1="92000" x2="42364" y2="92000"/>
                        <a14:foregroundMark x1="63818" y1="91579" x2="63818" y2="91579"/>
                      </a14:backgroundRemoval>
                    </a14:imgEffect>
                  </a14:imgLayer>
                </a14:imgProps>
              </a:ext>
            </a:extLst>
          </a:blip>
          <a:stretch>
            <a:fillRect/>
          </a:stretch>
        </p:blipFill>
        <p:spPr>
          <a:xfrm>
            <a:off x="14096637" y="6515101"/>
            <a:ext cx="4191363" cy="3619814"/>
          </a:xfrm>
          <a:prstGeom prst="rect">
            <a:avLst/>
          </a:prstGeom>
        </p:spPr>
      </p:pic>
      <p:sp>
        <p:nvSpPr>
          <p:cNvPr id="10" name="TextBox 9">
            <a:extLst>
              <a:ext uri="{FF2B5EF4-FFF2-40B4-BE49-F238E27FC236}">
                <a16:creationId xmlns:a16="http://schemas.microsoft.com/office/drawing/2014/main" id="{58EE3F25-4111-3F23-88BC-019F147F408B}"/>
              </a:ext>
            </a:extLst>
          </p:cNvPr>
          <p:cNvSpPr txBox="1"/>
          <p:nvPr/>
        </p:nvSpPr>
        <p:spPr>
          <a:xfrm>
            <a:off x="762000" y="1778198"/>
            <a:ext cx="17678400" cy="977191"/>
          </a:xfrm>
          <a:prstGeom prst="rect">
            <a:avLst/>
          </a:prstGeom>
          <a:noFill/>
        </p:spPr>
        <p:txBody>
          <a:bodyPr wrap="square">
            <a:spAutoFit/>
          </a:bodyPr>
          <a:lstStyle/>
          <a:p>
            <a:pPr marL="521321" lvl="1">
              <a:lnSpc>
                <a:spcPts val="6761"/>
              </a:lnSpc>
            </a:pPr>
            <a:r>
              <a:rPr lang="cy-GB" sz="6000" b="1" noProof="0" dirty="0">
                <a:solidFill>
                  <a:srgbClr val="000000"/>
                </a:solidFill>
                <a:latin typeface="Dreaming Outloud Pro" panose="03050502040302030504" pitchFamily="66" charset="0"/>
                <a:ea typeface="Dreaming Outloud Sans"/>
                <a:cs typeface="Dreaming Outloud Pro" panose="03050502040302030504" pitchFamily="66" charset="0"/>
                <a:sym typeface="Dreaming Outloud Sans"/>
              </a:rPr>
              <a:t>Mae’r mochyn yn llai cyflym na’r jiráff.</a:t>
            </a:r>
            <a:r>
              <a:rPr lang="cy-GB" sz="6000" b="1" noProof="0" dirty="0">
                <a:latin typeface="Dreaming Outloud Pro" panose="03050502040302030504" pitchFamily="66" charset="0"/>
                <a:ea typeface="Calibri" panose="020F0502020204030204" pitchFamily="34" charset="0"/>
                <a:cs typeface="Dreaming Outloud Pro" panose="03050502040302030504" pitchFamily="66" charset="0"/>
              </a:rPr>
              <a:t> </a:t>
            </a:r>
            <a:endParaRPr lang="cy-GB" sz="6000" b="1" noProof="0" dirty="0">
              <a:solidFill>
                <a:srgbClr val="000000"/>
              </a:solidFill>
              <a:latin typeface="Dreaming Outloud Pro" panose="03050502040302030504" pitchFamily="66" charset="0"/>
              <a:ea typeface="Canva Sans"/>
              <a:cs typeface="Dreaming Outloud Pro" panose="03050502040302030504" pitchFamily="66" charset="0"/>
              <a:sym typeface="Canva Sans"/>
            </a:endParaRPr>
          </a:p>
        </p:txBody>
      </p:sp>
      <p:sp>
        <p:nvSpPr>
          <p:cNvPr id="11" name="TextBox 10">
            <a:extLst>
              <a:ext uri="{FF2B5EF4-FFF2-40B4-BE49-F238E27FC236}">
                <a16:creationId xmlns:a16="http://schemas.microsoft.com/office/drawing/2014/main" id="{6C212ECF-DF16-74D3-A301-89627BE1F2B3}"/>
              </a:ext>
            </a:extLst>
          </p:cNvPr>
          <p:cNvSpPr txBox="1"/>
          <p:nvPr/>
        </p:nvSpPr>
        <p:spPr>
          <a:xfrm>
            <a:off x="5638800" y="0"/>
            <a:ext cx="6553200" cy="1200329"/>
          </a:xfrm>
          <a:prstGeom prst="rect">
            <a:avLst/>
          </a:prstGeom>
          <a:noFill/>
        </p:spPr>
        <p:txBody>
          <a:bodyPr wrap="square" rtlCol="0">
            <a:spAutoFit/>
          </a:bodyPr>
          <a:lstStyle/>
          <a:p>
            <a:r>
              <a:rPr lang="cy-GB" sz="7200" noProof="0" dirty="0">
                <a:latin typeface="Dreaming Outloud Pro" panose="03050502040302030504" pitchFamily="66" charset="0"/>
                <a:cs typeface="Dreaming Outloud Pro" panose="03050502040302030504" pitchFamily="66" charset="0"/>
              </a:rPr>
              <a:t>Curo’r Ddraig</a:t>
            </a:r>
          </a:p>
        </p:txBody>
      </p:sp>
      <p:sp>
        <p:nvSpPr>
          <p:cNvPr id="2" name="Freeform 2">
            <a:extLst>
              <a:ext uri="{FF2B5EF4-FFF2-40B4-BE49-F238E27FC236}">
                <a16:creationId xmlns:a16="http://schemas.microsoft.com/office/drawing/2014/main" id="{60FED61B-FF69-4DD4-6771-ECDC771AB5FB}"/>
              </a:ext>
            </a:extLst>
          </p:cNvPr>
          <p:cNvSpPr/>
          <p:nvPr/>
        </p:nvSpPr>
        <p:spPr>
          <a:xfrm>
            <a:off x="16968246" y="178538"/>
            <a:ext cx="954309" cy="1700327"/>
          </a:xfrm>
          <a:custGeom>
            <a:avLst/>
            <a:gdLst/>
            <a:ahLst/>
            <a:cxnLst/>
            <a:rect l="l" t="t" r="r" b="b"/>
            <a:pathLst>
              <a:path w="954309" h="1700327">
                <a:moveTo>
                  <a:pt x="0" y="0"/>
                </a:moveTo>
                <a:lnTo>
                  <a:pt x="954309" y="0"/>
                </a:lnTo>
                <a:lnTo>
                  <a:pt x="954309" y="1700328"/>
                </a:lnTo>
                <a:lnTo>
                  <a:pt x="0" y="170032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cy-GB" noProof="0" dirty="0">
              <a:latin typeface="Dreaming Outloud Pro" panose="03050502040302030504" pitchFamily="66" charset="0"/>
              <a:cs typeface="Dreaming Outloud Pro" panose="03050502040302030504" pitchFamily="66" charset="0"/>
            </a:endParaRPr>
          </a:p>
        </p:txBody>
      </p:sp>
      <p:sp>
        <p:nvSpPr>
          <p:cNvPr id="3" name="Freeform 2">
            <a:extLst>
              <a:ext uri="{FF2B5EF4-FFF2-40B4-BE49-F238E27FC236}">
                <a16:creationId xmlns:a16="http://schemas.microsoft.com/office/drawing/2014/main" id="{AC56715E-5D03-B653-2AD9-E78739253288}"/>
              </a:ext>
            </a:extLst>
          </p:cNvPr>
          <p:cNvSpPr/>
          <p:nvPr/>
        </p:nvSpPr>
        <p:spPr>
          <a:xfrm rot="-8664970">
            <a:off x="363343" y="3091230"/>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noProof="0" dirty="0"/>
          </a:p>
        </p:txBody>
      </p:sp>
      <p:sp>
        <p:nvSpPr>
          <p:cNvPr id="4" name="Freeform 3">
            <a:extLst>
              <a:ext uri="{FF2B5EF4-FFF2-40B4-BE49-F238E27FC236}">
                <a16:creationId xmlns:a16="http://schemas.microsoft.com/office/drawing/2014/main" id="{05CD8770-3534-4EE4-0F77-42540E6404B7}"/>
              </a:ext>
            </a:extLst>
          </p:cNvPr>
          <p:cNvSpPr/>
          <p:nvPr/>
        </p:nvSpPr>
        <p:spPr>
          <a:xfrm rot="-7458197">
            <a:off x="15251149" y="4388023"/>
            <a:ext cx="2448924" cy="2717253"/>
          </a:xfrm>
          <a:custGeom>
            <a:avLst/>
            <a:gdLst/>
            <a:ahLst/>
            <a:cxnLst/>
            <a:rect l="l" t="t" r="r" b="b"/>
            <a:pathLst>
              <a:path w="2448924" h="2717253">
                <a:moveTo>
                  <a:pt x="0" y="0"/>
                </a:moveTo>
                <a:lnTo>
                  <a:pt x="2448924" y="0"/>
                </a:lnTo>
                <a:lnTo>
                  <a:pt x="2448924" y="2717253"/>
                </a:lnTo>
                <a:lnTo>
                  <a:pt x="0" y="2717253"/>
                </a:lnTo>
                <a:lnTo>
                  <a:pt x="0" y="0"/>
                </a:lnTo>
                <a:close/>
              </a:path>
            </a:pathLst>
          </a:custGeom>
          <a:blipFill>
            <a:blip r:embed="rId8">
              <a:alphaModFix amt="42000"/>
              <a:extLst>
                <a:ext uri="{96DAC541-7B7A-43D3-8B79-37D633B846F1}">
                  <asvg:svgBlip xmlns:asvg="http://schemas.microsoft.com/office/drawing/2016/SVG/main" r:embed="rId9"/>
                </a:ext>
              </a:extLst>
            </a:blip>
            <a:stretch>
              <a:fillRect/>
            </a:stretch>
          </a:blipFill>
        </p:spPr>
        <p:txBody>
          <a:bodyPr/>
          <a:lstStyle/>
          <a:p>
            <a:endParaRPr lang="cy-GB" noProof="0" dirty="0"/>
          </a:p>
        </p:txBody>
      </p:sp>
      <p:sp>
        <p:nvSpPr>
          <p:cNvPr id="6" name="Freeform 4">
            <a:extLst>
              <a:ext uri="{FF2B5EF4-FFF2-40B4-BE49-F238E27FC236}">
                <a16:creationId xmlns:a16="http://schemas.microsoft.com/office/drawing/2014/main" id="{48A04065-BF51-BFE1-0525-4F3904154927}"/>
              </a:ext>
            </a:extLst>
          </p:cNvPr>
          <p:cNvSpPr/>
          <p:nvPr/>
        </p:nvSpPr>
        <p:spPr>
          <a:xfrm rot="-357211">
            <a:off x="-601233" y="7127841"/>
            <a:ext cx="3069684" cy="3046661"/>
          </a:xfrm>
          <a:custGeom>
            <a:avLst/>
            <a:gdLst/>
            <a:ahLst/>
            <a:cxnLst/>
            <a:rect l="l" t="t" r="r" b="b"/>
            <a:pathLst>
              <a:path w="3069684" h="3046661">
                <a:moveTo>
                  <a:pt x="0" y="0"/>
                </a:moveTo>
                <a:lnTo>
                  <a:pt x="3069684" y="0"/>
                </a:lnTo>
                <a:lnTo>
                  <a:pt x="3069684" y="3046661"/>
                </a:lnTo>
                <a:lnTo>
                  <a:pt x="0" y="3046661"/>
                </a:lnTo>
                <a:lnTo>
                  <a:pt x="0" y="0"/>
                </a:lnTo>
                <a:close/>
              </a:path>
            </a:pathLst>
          </a:custGeom>
          <a:blipFill>
            <a:blip r:embed="rId10">
              <a:alphaModFix amt="42000"/>
              <a:extLst>
                <a:ext uri="{96DAC541-7B7A-43D3-8B79-37D633B846F1}">
                  <asvg:svgBlip xmlns:asvg="http://schemas.microsoft.com/office/drawing/2016/SVG/main" r:embed="rId11"/>
                </a:ext>
              </a:extLst>
            </a:blip>
            <a:stretch>
              <a:fillRect/>
            </a:stretch>
          </a:blipFill>
        </p:spPr>
        <p:txBody>
          <a:bodyPr/>
          <a:lstStyle/>
          <a:p>
            <a:endParaRPr lang="cy-GB" noProof="0" dirty="0"/>
          </a:p>
        </p:txBody>
      </p:sp>
      <p:sp>
        <p:nvSpPr>
          <p:cNvPr id="8" name="Freeform 5">
            <a:extLst>
              <a:ext uri="{FF2B5EF4-FFF2-40B4-BE49-F238E27FC236}">
                <a16:creationId xmlns:a16="http://schemas.microsoft.com/office/drawing/2014/main" id="{A49BFA78-7745-C1E1-2E35-83EF2E498ACD}"/>
              </a:ext>
            </a:extLst>
          </p:cNvPr>
          <p:cNvSpPr/>
          <p:nvPr/>
        </p:nvSpPr>
        <p:spPr>
          <a:xfrm>
            <a:off x="6983962" y="-1492597"/>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r:embed="rId12">
              <a:alphaModFix amt="42000"/>
              <a:extLst>
                <a:ext uri="{96DAC541-7B7A-43D3-8B79-37D633B846F1}">
                  <asvg:svgBlip xmlns:asvg="http://schemas.microsoft.com/office/drawing/2016/SVG/main" r:embed="rId13"/>
                </a:ext>
              </a:extLst>
            </a:blip>
            <a:stretch>
              <a:fillRect/>
            </a:stretch>
          </a:blipFill>
        </p:spPr>
        <p:txBody>
          <a:bodyPr/>
          <a:lstStyle/>
          <a:p>
            <a:endParaRPr lang="cy-GB" noProof="0" dirty="0"/>
          </a:p>
        </p:txBody>
      </p:sp>
      <p:sp>
        <p:nvSpPr>
          <p:cNvPr id="9" name="Freeform 6">
            <a:extLst>
              <a:ext uri="{FF2B5EF4-FFF2-40B4-BE49-F238E27FC236}">
                <a16:creationId xmlns:a16="http://schemas.microsoft.com/office/drawing/2014/main" id="{4D3B9B0F-3BB1-616D-DA35-461FEDB3D6F9}"/>
              </a:ext>
            </a:extLst>
          </p:cNvPr>
          <p:cNvSpPr/>
          <p:nvPr/>
        </p:nvSpPr>
        <p:spPr>
          <a:xfrm flipV="1">
            <a:off x="6323166" y="7619130"/>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12">
              <a:alphaModFix amt="42000"/>
              <a:extLst>
                <a:ext uri="{96DAC541-7B7A-43D3-8B79-37D633B846F1}">
                  <asvg:svgBlip xmlns:asvg="http://schemas.microsoft.com/office/drawing/2016/SVG/main" r:embed="rId13"/>
                </a:ext>
              </a:extLst>
            </a:blip>
            <a:stretch>
              <a:fillRect/>
            </a:stretch>
          </a:blipFill>
        </p:spPr>
        <p:txBody>
          <a:bodyPr/>
          <a:lstStyle/>
          <a:p>
            <a:endParaRPr lang="cy-GB" noProof="0" dirty="0"/>
          </a:p>
        </p:txBody>
      </p:sp>
      <p:sp>
        <p:nvSpPr>
          <p:cNvPr id="12" name="Freeform 7">
            <a:extLst>
              <a:ext uri="{FF2B5EF4-FFF2-40B4-BE49-F238E27FC236}">
                <a16:creationId xmlns:a16="http://schemas.microsoft.com/office/drawing/2014/main" id="{39DA40C3-204A-063F-0E42-EA4179C5BD27}"/>
              </a:ext>
            </a:extLst>
          </p:cNvPr>
          <p:cNvSpPr/>
          <p:nvPr/>
        </p:nvSpPr>
        <p:spPr>
          <a:xfrm rot="6065886">
            <a:off x="582118" y="-277987"/>
            <a:ext cx="2492920" cy="2547045"/>
          </a:xfrm>
          <a:custGeom>
            <a:avLst/>
            <a:gdLst/>
            <a:ahLst/>
            <a:cxnLst/>
            <a:rect l="l" t="t" r="r" b="b"/>
            <a:pathLst>
              <a:path w="2492920" h="2547045">
                <a:moveTo>
                  <a:pt x="0" y="0"/>
                </a:moveTo>
                <a:lnTo>
                  <a:pt x="2492920" y="0"/>
                </a:lnTo>
                <a:lnTo>
                  <a:pt x="2492920" y="2547045"/>
                </a:lnTo>
                <a:lnTo>
                  <a:pt x="0" y="2547045"/>
                </a:lnTo>
                <a:lnTo>
                  <a:pt x="0" y="0"/>
                </a:lnTo>
                <a:close/>
              </a:path>
            </a:pathLst>
          </a:custGeom>
          <a:blipFill>
            <a:blip r:embed="rId14">
              <a:alphaModFix amt="42000"/>
              <a:extLst>
                <a:ext uri="{96DAC541-7B7A-43D3-8B79-37D633B846F1}">
                  <asvg:svgBlip xmlns:asvg="http://schemas.microsoft.com/office/drawing/2016/SVG/main" r:embed="rId15"/>
                </a:ext>
              </a:extLst>
            </a:blip>
            <a:stretch>
              <a:fillRect/>
            </a:stretch>
          </a:blipFill>
        </p:spPr>
        <p:txBody>
          <a:bodyPr/>
          <a:lstStyle/>
          <a:p>
            <a:endParaRPr lang="cy-GB" noProof="0" dirty="0"/>
          </a:p>
        </p:txBody>
      </p:sp>
      <p:sp>
        <p:nvSpPr>
          <p:cNvPr id="13" name="Freeform 8">
            <a:extLst>
              <a:ext uri="{FF2B5EF4-FFF2-40B4-BE49-F238E27FC236}">
                <a16:creationId xmlns:a16="http://schemas.microsoft.com/office/drawing/2014/main" id="{5ED2F6F2-F3B4-F79A-1588-2D5BD9CA4536}"/>
              </a:ext>
            </a:extLst>
          </p:cNvPr>
          <p:cNvSpPr/>
          <p:nvPr/>
        </p:nvSpPr>
        <p:spPr>
          <a:xfrm rot="6065886" flipH="1" flipV="1">
            <a:off x="15101947" y="7984778"/>
            <a:ext cx="2492920" cy="2547045"/>
          </a:xfrm>
          <a:custGeom>
            <a:avLst/>
            <a:gdLst/>
            <a:ahLst/>
            <a:cxnLst/>
            <a:rect l="l" t="t" r="r" b="b"/>
            <a:pathLst>
              <a:path w="2492920" h="2547045">
                <a:moveTo>
                  <a:pt x="2492920" y="2547044"/>
                </a:moveTo>
                <a:lnTo>
                  <a:pt x="0" y="2547044"/>
                </a:lnTo>
                <a:lnTo>
                  <a:pt x="0" y="0"/>
                </a:lnTo>
                <a:lnTo>
                  <a:pt x="2492920" y="0"/>
                </a:lnTo>
                <a:lnTo>
                  <a:pt x="2492920" y="2547044"/>
                </a:lnTo>
                <a:close/>
              </a:path>
            </a:pathLst>
          </a:custGeom>
          <a:blipFill>
            <a:blip r:embed="rId14">
              <a:alphaModFix amt="42000"/>
              <a:extLst>
                <a:ext uri="{96DAC541-7B7A-43D3-8B79-37D633B846F1}">
                  <asvg:svgBlip xmlns:asvg="http://schemas.microsoft.com/office/drawing/2016/SVG/main" r:embed="rId15"/>
                </a:ext>
              </a:extLst>
            </a:blip>
            <a:stretch>
              <a:fillRect/>
            </a:stretch>
          </a:blipFill>
        </p:spPr>
        <p:txBody>
          <a:bodyPr/>
          <a:lstStyle/>
          <a:p>
            <a:endParaRPr lang="cy-GB" noProof="0" dirty="0"/>
          </a:p>
        </p:txBody>
      </p:sp>
      <p:sp>
        <p:nvSpPr>
          <p:cNvPr id="14" name="Freeform 9">
            <a:extLst>
              <a:ext uri="{FF2B5EF4-FFF2-40B4-BE49-F238E27FC236}">
                <a16:creationId xmlns:a16="http://schemas.microsoft.com/office/drawing/2014/main" id="{E94E5767-C62A-8014-5303-13C9C5C3D5B2}"/>
              </a:ext>
            </a:extLst>
          </p:cNvPr>
          <p:cNvSpPr/>
          <p:nvPr/>
        </p:nvSpPr>
        <p:spPr>
          <a:xfrm rot="-5400000">
            <a:off x="14830926" y="-773460"/>
            <a:ext cx="3034962" cy="4400468"/>
          </a:xfrm>
          <a:custGeom>
            <a:avLst/>
            <a:gdLst/>
            <a:ahLst/>
            <a:cxnLst/>
            <a:rect l="l" t="t" r="r" b="b"/>
            <a:pathLst>
              <a:path w="3034962" h="4400468">
                <a:moveTo>
                  <a:pt x="0" y="0"/>
                </a:moveTo>
                <a:lnTo>
                  <a:pt x="3034962" y="0"/>
                </a:lnTo>
                <a:lnTo>
                  <a:pt x="3034962" y="4400468"/>
                </a:lnTo>
                <a:lnTo>
                  <a:pt x="0" y="4400468"/>
                </a:lnTo>
                <a:lnTo>
                  <a:pt x="0" y="0"/>
                </a:lnTo>
                <a:close/>
              </a:path>
            </a:pathLst>
          </a:custGeom>
          <a:blipFill>
            <a:blip r:embed="rId16">
              <a:alphaModFix amt="42000"/>
              <a:extLst>
                <a:ext uri="{96DAC541-7B7A-43D3-8B79-37D633B846F1}">
                  <asvg:svgBlip xmlns:asvg="http://schemas.microsoft.com/office/drawing/2016/SVG/main" r:embed="rId17"/>
                </a:ext>
              </a:extLst>
            </a:blip>
            <a:stretch>
              <a:fillRect/>
            </a:stretch>
          </a:blipFill>
        </p:spPr>
        <p:txBody>
          <a:bodyPr/>
          <a:lstStyle/>
          <a:p>
            <a:endParaRPr lang="cy-GB" noProof="0" dirty="0"/>
          </a:p>
        </p:txBody>
      </p:sp>
    </p:spTree>
    <p:extLst>
      <p:ext uri="{BB962C8B-B14F-4D97-AF65-F5344CB8AC3E}">
        <p14:creationId xmlns:p14="http://schemas.microsoft.com/office/powerpoint/2010/main" val="3628677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0" presetClass="path" presetSubtype="0" accel="50000" decel="50000" fill="hold" nodeType="clickEffect">
                                  <p:stCondLst>
                                    <p:cond delay="0"/>
                                  </p:stCondLst>
                                  <p:childTnLst>
                                    <p:animMotion origin="layout" path="M -0.12353 0.00972 L -0.12353 0.00988 C -0.12561 0.00571 -0.12735 0.00123 -0.1296 -0.00247 C -0.13056 -0.00401 -0.13203 -0.00417 -0.13308 -0.00556 C -0.13386 -0.00679 -0.13403 -0.0088 -0.13481 -0.01019 C -0.13551 -0.01142 -0.13646 -0.01219 -0.13733 -0.01327 C -0.13881 -0.01698 -0.13985 -0.01945 -0.1408 -0.02392 C -0.14124 -0.02593 -0.14124 -0.02809 -0.14167 -0.03009 C -0.14289 -0.03596 -0.14792 -0.04861 -0.14853 -0.05154 C -0.1494 -0.05509 -0.15009 -0.0588 -0.15113 -0.06219 C -0.15269 -0.06713 -0.15495 -0.07114 -0.15634 -0.07608 C -0.15721 -0.07917 -0.1579 -0.08225 -0.15894 -0.08519 C -0.16198 -0.09414 -0.1658 -0.10201 -0.16841 -0.11127 C -0.16953 -0.11543 -0.17058 -0.1196 -0.17188 -0.12361 C -0.17318 -0.12778 -0.17492 -0.13148 -0.17613 -0.1358 C -0.177 -0.13874 -0.17709 -0.14213 -0.17787 -0.14506 C -0.17934 -0.15031 -0.18169 -0.15494 -0.18316 -0.16034 C -0.18516 -0.16852 -0.18629 -0.17747 -0.18907 -0.18488 C -0.19028 -0.18796 -0.1915 -0.1909 -0.19254 -0.19398 C -0.19462 -0.20016 -0.19644 -0.20648 -0.19853 -0.2125 C -0.19914 -0.21404 -0.19974 -0.21543 -0.20026 -0.21698 C -0.20157 -0.22053 -0.20217 -0.22469 -0.20374 -0.22778 C -0.20669 -0.23349 -0.21346 -0.24028 -0.21754 -0.24306 C -0.22032 -0.24506 -0.22327 -0.24614 -0.22613 -0.24769 C -0.22874 -0.24923 -0.23134 -0.25077 -0.23394 -0.25232 C -0.2428 -0.25031 -0.25217 -0.25093 -0.26059 -0.24614 C -0.26372 -0.24445 -0.26545 -0.23827 -0.26754 -0.23395 C -0.26927 -0.23025 -0.27162 -0.22083 -0.27275 -0.21698 C -0.29011 -0.16127 -0.27066 -0.22809 -0.28134 -0.18488 C -0.28342 -0.17654 -0.28698 -0.16914 -0.2882 -0.16034 C -0.29315 -0.12593 -0.28594 -0.17392 -0.29341 -0.13272 C -0.29479 -0.12516 -0.29566 -0.11744 -0.29688 -0.10972 C -0.2974 -0.10617 -0.29818 -0.10278 -0.29853 -0.09907 C -0.3033 -0.04846 -0.29775 -0.1017 -0.302 -0.07145 C -0.30243 -0.06852 -0.30252 -0.06528 -0.30287 -0.06219 C -0.30313 -0.05972 -0.30339 -0.0571 -0.30374 -0.05463 C -0.30608 -0.03519 -0.3046 -0.04691 -0.30721 -0.03009 C -0.30782 -0.02577 -0.30851 -0.02068 -0.30894 -0.01636 C -0.3092 -0.01266 -0.3092 -0.00911 -0.30981 -0.00556 C -0.31033 -0.00185 -0.31155 0.00154 -0.31233 0.00509 C -0.31328 0.00972 -0.31389 0.01451 -0.31493 0.01898 C -0.31563 0.02176 -0.31641 0.02438 -0.31754 0.0267 C -0.32127 0.03441 -0.32509 0.04059 -0.3296 0.0466 C -0.33047 0.04768 -0.33143 0.04846 -0.33221 0.04954 C -0.33403 0.05247 -0.33525 0.05664 -0.33733 0.0588 C -0.33941 0.06096 -0.34202 0.06049 -0.34427 0.06188 C -0.34636 0.06312 -0.34818 0.06559 -0.35026 0.06651 C -0.35625 0.06867 -0.36841 0.07114 -0.36841 0.0713 C -0.37674 0.06898 -0.38533 0.06914 -0.39341 0.06497 C -0.39558 0.06373 -0.39644 0.05895 -0.39766 0.05571 C -0.39896 0.05278 -0.40026 0.04984 -0.40113 0.0466 C -0.40226 0.04259 -0.40278 0.03827 -0.40374 0.03426 C -0.40452 0.03071 -0.40547 0.02716 -0.40634 0.02361 C -0.41025 -0.03735 -0.40565 0.03858 -0.40973 -0.12516 C -0.41111 -0.17639 -0.41042 -0.14244 -0.4132 -0.17253 C -0.41389 -0.18025 -0.41433 -0.18796 -0.41493 -0.19553 C -0.41545 -0.2017 -0.41493 -0.20864 -0.41667 -0.21404 C -0.4178 -0.21759 -0.41901 -0.22114 -0.42014 -0.22469 C -0.42275 -0.23364 -0.42335 -0.24059 -0.42787 -0.24614 C -0.43273 -0.25216 -0.43177 -0.24938 -0.43559 -0.25232 C -0.43681 -0.25324 -0.43794 -0.25432 -0.43907 -0.2554 C -0.44453 -0.25478 -0.45 -0.25525 -0.45547 -0.25386 C -0.45625 -0.25355 -0.45651 -0.25154 -0.45721 -0.25077 C -0.46311 -0.24383 -0.46927 -0.2375 -0.47526 -0.23086 C -0.47813 -0.22778 -0.48143 -0.22562 -0.48394 -0.22161 C -0.48967 -0.2125 -0.49488 -0.20201 -0.50113 -0.19398 C -0.50313 -0.19151 -0.5053 -0.18935 -0.50721 -0.18642 C -0.50825 -0.18472 -0.50894 -0.18241 -0.50973 -0.18025 C -0.51155 -0.17531 -0.51328 -0.17006 -0.51493 -0.16497 C -0.51693 -0.1588 -0.52127 -0.14537 -0.52266 -0.13735 C -0.52839 -0.10525 -0.52188 -0.13272 -0.52874 -0.09907 C -0.53464 -0.07022 -0.52986 -0.10077 -0.53559 -0.06991 C -0.53637 -0.0659 -0.53646 -0.06157 -0.53733 -0.05772 C -0.53907 -0.04985 -0.5415 -0.04244 -0.54341 -0.03472 C -0.55287 0.00324 -0.53924 -0.0463 -0.55287 0.00216 C -0.55313 0.00417 -0.55322 0.00633 -0.55374 0.00818 C -0.5546 0.01173 -0.55747 0.01898 -0.55886 0.02207 C -0.55973 0.02361 -0.56042 0.02562 -0.56155 0.0267 C -0.56276 0.02778 -0.56433 0.02762 -0.5658 0.02809 C -0.56927 0.03071 -0.5724 0.03565 -0.57613 0.0358 C -0.58203 0.03611 -0.58768 0.03194 -0.59341 0.02963 C -0.60078 0.0267 -0.61181 0.0216 -0.61841 0.01435 C -0.62848 0.00324 -0.63169 -0.00478 -0.63907 -0.01929 C -0.6408 -0.02654 -0.64384 -0.03303 -0.64427 -0.04074 C -0.64453 -0.04599 -0.64462 -0.05108 -0.64514 -0.05617 C -0.64549 -0.05972 -0.64636 -0.06327 -0.64679 -0.06682 C -0.64723 -0.06991 -0.6474 -0.07299 -0.64766 -0.07608 C -0.64801 -0.1267 -0.64775 -0.17716 -0.64853 -0.22778 C -0.64861 -0.23056 -0.64983 -0.23287 -0.65026 -0.23549 C -0.6507 -0.23796 -0.65061 -0.24074 -0.65113 -0.24306 C -0.65191 -0.24645 -0.65573 -0.25617 -0.65721 -0.25849 C -0.6579 -0.25941 -0.65886 -0.25941 -0.65973 -0.25988 C -0.65981 -0.25988 -0.68012 -0.25432 -0.68646 -0.24923 C -0.68802 -0.24799 -0.68933 -0.24614 -0.6908 -0.2446 C -0.69219 -0.24151 -0.69393 -0.23874 -0.69514 -0.23549 C -0.69592 -0.23318 -0.6961 -0.23025 -0.69679 -0.22778 C -0.69783 -0.22454 -0.69922 -0.22176 -0.70026 -0.21852 C -0.70235 -0.2125 -0.70408 -0.20247 -0.70547 -0.19707 C -0.71224 -0.16975 -0.70556 -0.20139 -0.71233 -0.1696 C -0.71398 -0.16188 -0.71676 -0.14645 -0.71927 -0.13889 C -0.71988 -0.13704 -0.72092 -0.1358 -0.72179 -0.13426 C -0.72327 -0.12778 -0.72448 -0.12145 -0.727 -0.1159 C -0.72787 -0.11389 -0.72917 -0.1125 -0.73047 -0.11127 C -0.73186 -0.10988 -0.73742 -0.1054 -0.73993 -0.10525 C -0.74341 -0.10478 -0.74679 -0.10525 -0.75026 -0.10525 L -0.76233 -0.10818 L -0.77006 -0.10818 " pathEditMode="relative" rAng="0" ptsTypes="AAAAAAAAAAAAAAAAAAAAAAAAAAAAAAAAAAAAAAAAAAAAAAAAAAAAAAAAAAAAAAAAAAAAAAAAAAAAAAAAAAAAAAAAAAAAAAAAAAAAAAAAAAA">
                                      <p:cBhvr>
                                        <p:cTn id="10" dur="10000" fill="hold"/>
                                        <p:tgtEl>
                                          <p:spTgt spid="5"/>
                                        </p:tgtEl>
                                        <p:attrNameLst>
                                          <p:attrName>ppt_x</p:attrName>
                                          <p:attrName>ppt_y</p:attrName>
                                        </p:attrNameLst>
                                      </p:cBhvr>
                                      <p:rCtr x="-32326" y="-1040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E0DFA1-C7C1-C60C-C691-45EAAFF43956}"/>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AB6FDE2C-500D-0799-95FD-C014741EDBF7}"/>
              </a:ext>
            </a:extLst>
          </p:cNvPr>
          <p:cNvSpPr/>
          <p:nvPr/>
        </p:nvSpPr>
        <p:spPr>
          <a:xfrm>
            <a:off x="9862971" y="7551625"/>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3" name="Freeform 3">
            <a:extLst>
              <a:ext uri="{FF2B5EF4-FFF2-40B4-BE49-F238E27FC236}">
                <a16:creationId xmlns:a16="http://schemas.microsoft.com/office/drawing/2014/main" id="{EFCF1F99-B7E8-FBA0-E494-C26D562E52A1}"/>
              </a:ext>
            </a:extLst>
          </p:cNvPr>
          <p:cNvSpPr/>
          <p:nvPr/>
        </p:nvSpPr>
        <p:spPr>
          <a:xfrm>
            <a:off x="3427570" y="-1164891"/>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4" name="Freeform 4">
            <a:extLst>
              <a:ext uri="{FF2B5EF4-FFF2-40B4-BE49-F238E27FC236}">
                <a16:creationId xmlns:a16="http://schemas.microsoft.com/office/drawing/2014/main" id="{D45D2498-B75A-7A80-2BDC-D652D2BE42A0}"/>
              </a:ext>
            </a:extLst>
          </p:cNvPr>
          <p:cNvSpPr/>
          <p:nvPr/>
        </p:nvSpPr>
        <p:spPr>
          <a:xfrm>
            <a:off x="15804054" y="4557608"/>
            <a:ext cx="3816804" cy="2206807"/>
          </a:xfrm>
          <a:custGeom>
            <a:avLst/>
            <a:gdLst/>
            <a:ahLst/>
            <a:cxnLst/>
            <a:rect l="l" t="t" r="r" b="b"/>
            <a:pathLst>
              <a:path w="3816804" h="2206807">
                <a:moveTo>
                  <a:pt x="0" y="0"/>
                </a:moveTo>
                <a:lnTo>
                  <a:pt x="3816804" y="0"/>
                </a:lnTo>
                <a:lnTo>
                  <a:pt x="3816804" y="2206806"/>
                </a:lnTo>
                <a:lnTo>
                  <a:pt x="0" y="2206806"/>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5" name="Freeform 5">
            <a:extLst>
              <a:ext uri="{FF2B5EF4-FFF2-40B4-BE49-F238E27FC236}">
                <a16:creationId xmlns:a16="http://schemas.microsoft.com/office/drawing/2014/main" id="{9649A228-F88B-E999-4646-6F129E57225F}"/>
              </a:ext>
            </a:extLst>
          </p:cNvPr>
          <p:cNvSpPr/>
          <p:nvPr/>
        </p:nvSpPr>
        <p:spPr>
          <a:xfrm>
            <a:off x="9254847" y="-912291"/>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6" name="Freeform 6">
            <a:extLst>
              <a:ext uri="{FF2B5EF4-FFF2-40B4-BE49-F238E27FC236}">
                <a16:creationId xmlns:a16="http://schemas.microsoft.com/office/drawing/2014/main" id="{650582CC-4587-AE38-75B0-DB377C249CC6}"/>
              </a:ext>
            </a:extLst>
          </p:cNvPr>
          <p:cNvSpPr/>
          <p:nvPr/>
        </p:nvSpPr>
        <p:spPr>
          <a:xfrm>
            <a:off x="5308983" y="8783543"/>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7" name="Freeform 7">
            <a:extLst>
              <a:ext uri="{FF2B5EF4-FFF2-40B4-BE49-F238E27FC236}">
                <a16:creationId xmlns:a16="http://schemas.microsoft.com/office/drawing/2014/main" id="{AE374DFD-57DF-7DCD-EC05-E81C61B60B6B}"/>
              </a:ext>
            </a:extLst>
          </p:cNvPr>
          <p:cNvSpPr/>
          <p:nvPr/>
        </p:nvSpPr>
        <p:spPr>
          <a:xfrm flipH="1">
            <a:off x="-1219270" y="3672882"/>
            <a:ext cx="3816804" cy="2206807"/>
          </a:xfrm>
          <a:custGeom>
            <a:avLst/>
            <a:gdLst/>
            <a:ahLst/>
            <a:cxnLst/>
            <a:rect l="l" t="t" r="r" b="b"/>
            <a:pathLst>
              <a:path w="3816804" h="2206807">
                <a:moveTo>
                  <a:pt x="3816804" y="0"/>
                </a:moveTo>
                <a:lnTo>
                  <a:pt x="0" y="0"/>
                </a:lnTo>
                <a:lnTo>
                  <a:pt x="0" y="2206807"/>
                </a:lnTo>
                <a:lnTo>
                  <a:pt x="3816804" y="2206807"/>
                </a:lnTo>
                <a:lnTo>
                  <a:pt x="3816804"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30" name="TextBox 3">
            <a:extLst>
              <a:ext uri="{FF2B5EF4-FFF2-40B4-BE49-F238E27FC236}">
                <a16:creationId xmlns:a16="http://schemas.microsoft.com/office/drawing/2014/main" id="{24E9CD12-E4CB-22E4-0A62-146FFDF3EA2C}"/>
              </a:ext>
            </a:extLst>
          </p:cNvPr>
          <p:cNvSpPr txBox="1"/>
          <p:nvPr/>
        </p:nvSpPr>
        <p:spPr>
          <a:xfrm>
            <a:off x="308827" y="1294516"/>
            <a:ext cx="17633919" cy="8322791"/>
          </a:xfrm>
          <a:prstGeom prst="rect">
            <a:avLst/>
          </a:prstGeom>
          <a:solidFill>
            <a:schemeClr val="bg1"/>
          </a:solidFill>
        </p:spPr>
        <p:txBody>
          <a:bodyPr wrap="square" lIns="0" tIns="0" rIns="0" bIns="0" rtlCol="0" anchor="t">
            <a:spAutoFit/>
          </a:bodyPr>
          <a:lstStyle/>
          <a:p>
            <a:pPr algn="just">
              <a:lnSpc>
                <a:spcPts val="3468"/>
              </a:lnSpc>
            </a:pPr>
            <a:r>
              <a:rPr lang="cy-GB" sz="2000" b="1" u="sng"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Pam rydw i wedi dewis y gweithgareddau.</a:t>
            </a:r>
          </a:p>
          <a:p>
            <a:pPr algn="just">
              <a:lnSpc>
                <a:spcPts val="3468"/>
              </a:lnSpc>
            </a:pPr>
            <a:r>
              <a:rPr lang="cy-GB" sz="2000" b="1" u="sng"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Drilio</a:t>
            </a:r>
          </a:p>
          <a:p>
            <a:pPr algn="just">
              <a:lnSpc>
                <a:spcPts val="3468"/>
              </a:lnSpc>
            </a:pPr>
            <a:r>
              <a:rPr lang="cy-GB" sz="20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Rydw i'n credu bod drilio yn bwysig iawn achos mae'n dechrau'r dysgu. Mae </a:t>
            </a:r>
            <a:r>
              <a:rPr lang="cy-GB" sz="2000" spc="76" noProof="0" dirty="0" err="1">
                <a:solidFill>
                  <a:srgbClr val="000000"/>
                </a:solidFill>
                <a:latin typeface="Dreaming Outloud Pro" panose="03050502040302030504" pitchFamily="66" charset="0"/>
                <a:ea typeface="DM Sans"/>
                <a:cs typeface="Dreaming Outloud Pro" panose="03050502040302030504" pitchFamily="66" charset="0"/>
                <a:sym typeface="DM Sans"/>
              </a:rPr>
              <a:t>e'n</a:t>
            </a:r>
            <a:r>
              <a:rPr lang="cy-GB" sz="20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 bwysig i glywed y plant a dweud yr eirfa yn ofalus. Rhaid y plant  clywed a gweld sut i ynganu'r geiriau yn gywir.  Dysgon ni ar y cwrs bod defnyddio geiriau a lluniau (</a:t>
            </a:r>
            <a:r>
              <a:rPr lang="cy-GB" sz="2000" spc="76" noProof="0" dirty="0" err="1">
                <a:solidFill>
                  <a:srgbClr val="000000"/>
                </a:solidFill>
                <a:latin typeface="Dreaming Outloud Pro" panose="03050502040302030504" pitchFamily="66" charset="0"/>
                <a:ea typeface="DM Sans"/>
                <a:cs typeface="Dreaming Outloud Pro" panose="03050502040302030504" pitchFamily="66" charset="0"/>
                <a:sym typeface="DM Sans"/>
              </a:rPr>
              <a:t>dual</a:t>
            </a:r>
            <a:r>
              <a:rPr lang="cy-GB" sz="20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 </a:t>
            </a:r>
            <a:r>
              <a:rPr lang="cy-GB" sz="2000" spc="76" noProof="0" dirty="0" err="1">
                <a:solidFill>
                  <a:srgbClr val="000000"/>
                </a:solidFill>
                <a:latin typeface="Dreaming Outloud Pro" panose="03050502040302030504" pitchFamily="66" charset="0"/>
                <a:ea typeface="DM Sans"/>
                <a:cs typeface="Dreaming Outloud Pro" panose="03050502040302030504" pitchFamily="66" charset="0"/>
                <a:sym typeface="DM Sans"/>
              </a:rPr>
              <a:t>coding</a:t>
            </a:r>
            <a:r>
              <a:rPr lang="cy-GB" sz="20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 helpu'r plant yn bod mwy hyderus, pan y plant yn hyderus  wedyn dangos yn unig y lluniau. </a:t>
            </a:r>
          </a:p>
          <a:p>
            <a:pPr algn="just">
              <a:lnSpc>
                <a:spcPts val="3468"/>
              </a:lnSpc>
            </a:pPr>
            <a:endParaRPr lang="cy-GB" sz="2000" spc="76" noProof="0" dirty="0">
              <a:solidFill>
                <a:srgbClr val="000000"/>
              </a:solidFill>
              <a:latin typeface="Dreaming Outloud Pro" panose="03050502040302030504" pitchFamily="66" charset="0"/>
              <a:ea typeface="DM Sans"/>
              <a:cs typeface="Dreaming Outloud Pro" panose="03050502040302030504" pitchFamily="66" charset="0"/>
              <a:sym typeface="DM Sans"/>
            </a:endParaRPr>
          </a:p>
          <a:p>
            <a:pPr algn="just">
              <a:lnSpc>
                <a:spcPts val="3468"/>
              </a:lnSpc>
            </a:pPr>
            <a:r>
              <a:rPr lang="cy-GB" sz="2000" b="1" u="sng" dirty="0">
                <a:latin typeface="Dreaming Outloud Pro" panose="03050502040302030504" pitchFamily="66" charset="0"/>
                <a:cs typeface="Dreaming Outloud Pro" panose="03050502040302030504" pitchFamily="66" charset="0"/>
              </a:rPr>
              <a:t>Gweithgaredd: Gêm – Bingo!</a:t>
            </a:r>
            <a:endParaRPr lang="cy-GB" sz="2000" spc="76" noProof="0" dirty="0">
              <a:solidFill>
                <a:srgbClr val="000000"/>
              </a:solidFill>
              <a:latin typeface="Dreaming Outloud Pro" panose="03050502040302030504" pitchFamily="66" charset="0"/>
              <a:ea typeface="DM Sans"/>
              <a:cs typeface="Dreaming Outloud Pro" panose="03050502040302030504" pitchFamily="66" charset="0"/>
              <a:sym typeface="DM Sans"/>
            </a:endParaRPr>
          </a:p>
          <a:p>
            <a:r>
              <a:rPr lang="cy-GB" sz="2000" dirty="0">
                <a:latin typeface="Dreaming Outloud Pro" panose="03050502040302030504" pitchFamily="66" charset="0"/>
                <a:cs typeface="Dreaming Outloud Pro" panose="03050502040302030504" pitchFamily="66" charset="0"/>
              </a:rPr>
              <a:t>Rydw i wedi dewis i chwarae 'Bingo!' achos bydd y plant yn clywed yr eirfa yn gywir o'r athro. Mae'r plant bydd mwynhau a dysgu geirfa newydd. Rhaid iddyn nhw ddweud geirfa ar y diwedd i wirio eu hatebion. Mae'r gêm yn isel straen achos mae'n lwc pwy sy'n ennill.</a:t>
            </a:r>
            <a:endParaRPr lang="cy-GB" sz="2000" noProof="0" dirty="0">
              <a:latin typeface="Dreaming Outloud Pro" panose="03050502040302030504" pitchFamily="66" charset="0"/>
              <a:cs typeface="Dreaming Outloud Pro" panose="03050502040302030504" pitchFamily="66" charset="0"/>
            </a:endParaRPr>
          </a:p>
          <a:p>
            <a:pPr algn="just">
              <a:lnSpc>
                <a:spcPts val="3468"/>
              </a:lnSpc>
              <a:spcBef>
                <a:spcPct val="0"/>
              </a:spcBef>
            </a:pPr>
            <a:r>
              <a:rPr lang="cy-GB" sz="2000" noProof="0" dirty="0">
                <a:latin typeface="Dreaming Outloud Pro" panose="03050502040302030504" pitchFamily="66" charset="0"/>
                <a:cs typeface="Dreaming Outloud Pro" panose="03050502040302030504" pitchFamily="66" charset="0"/>
              </a:rPr>
              <a:t>Gweithgaredd – Disgrifio’r Celf Sir Benfro. </a:t>
            </a:r>
          </a:p>
          <a:p>
            <a:pPr algn="just">
              <a:lnSpc>
                <a:spcPts val="3468"/>
              </a:lnSpc>
              <a:spcBef>
                <a:spcPct val="0"/>
              </a:spcBef>
            </a:pPr>
            <a:r>
              <a:rPr lang="cy-GB" sz="2000" b="1" u="sng" dirty="0">
                <a:latin typeface="Dreaming Outloud Pro" panose="03050502040302030504" pitchFamily="66" charset="0"/>
                <a:cs typeface="Dreaming Outloud Pro" panose="03050502040302030504" pitchFamily="66" charset="0"/>
              </a:rPr>
              <a:t>Gweithgaredd – Disgrifio y llun</a:t>
            </a:r>
            <a:endParaRPr lang="cy-GB" sz="2000" noProof="0" dirty="0">
              <a:latin typeface="Dreaming Outloud Pro" panose="03050502040302030504" pitchFamily="66" charset="0"/>
              <a:cs typeface="Dreaming Outloud Pro" panose="03050502040302030504" pitchFamily="66" charset="0"/>
            </a:endParaRPr>
          </a:p>
          <a:p>
            <a:pPr algn="just">
              <a:lnSpc>
                <a:spcPts val="3468"/>
              </a:lnSpc>
              <a:spcBef>
                <a:spcPct val="0"/>
              </a:spcBef>
            </a:pPr>
            <a:r>
              <a:rPr lang="cy-GB" sz="2000" spc="76" dirty="0">
                <a:solidFill>
                  <a:srgbClr val="000000"/>
                </a:solidFill>
                <a:latin typeface="Dreaming Outloud Pro" panose="03050502040302030504" pitchFamily="66" charset="0"/>
                <a:ea typeface="DM Sans"/>
                <a:cs typeface="Dreaming Outloud Pro" panose="03050502040302030504" pitchFamily="66" charset="0"/>
                <a:sym typeface="DM Sans"/>
              </a:rPr>
              <a:t>Dewisais i ddisgrifio'r lluniau achos y plant fydd yn ymarfer defnyddio’r mat iaith i helpu a phan gweithio gyda grŵp bach y plant gallu helpu i gilydd. Eto, mae'n isel straen a'r athro gallu asesu'r plant a helpu pan angen - gydag ynganiad. </a:t>
            </a:r>
            <a:endParaRPr lang="cy-GB" sz="2000" spc="76" noProof="0" dirty="0">
              <a:solidFill>
                <a:srgbClr val="000000"/>
              </a:solidFill>
              <a:latin typeface="Dreaming Outloud Pro" panose="03050502040302030504" pitchFamily="66" charset="0"/>
              <a:ea typeface="DM Sans"/>
              <a:cs typeface="Dreaming Outloud Pro" panose="03050502040302030504" pitchFamily="66" charset="0"/>
              <a:sym typeface="DM Sans"/>
            </a:endParaRPr>
          </a:p>
          <a:p>
            <a:r>
              <a:rPr lang="cy-GB" sz="2000" b="1" u="sng" dirty="0">
                <a:latin typeface="Dreaming Outloud Pro" panose="03050502040302030504" pitchFamily="66" charset="0"/>
                <a:cs typeface="Dreaming Outloud Pro" panose="03050502040302030504" pitchFamily="66" charset="0"/>
              </a:rPr>
              <a:t>Gweithgaredd: Gêm - Cyfieithu mosaig</a:t>
            </a:r>
          </a:p>
          <a:p>
            <a:r>
              <a:rPr lang="cy-GB" sz="2000" dirty="0">
                <a:latin typeface="Dreaming Outloud Pro" panose="03050502040302030504" pitchFamily="66" charset="0"/>
                <a:cs typeface="Dreaming Outloud Pro" panose="03050502040302030504" pitchFamily="66" charset="0"/>
              </a:rPr>
              <a:t>Dewisais i'r gweithgaredd 'Cyfieithu Mosaig achos fydd helpu'r plant gweld, cofio ac un deall y patrwm brawddeg. Dysgon ni ar y cwrs bod darllen y frawddeg helpu greu i ystyr dynnach. Maen nhw weld y brawddegau pa sy'n helpu gyda'u cof. </a:t>
            </a:r>
          </a:p>
          <a:p>
            <a:endParaRPr lang="cy-GB" sz="2000" dirty="0">
              <a:latin typeface="Dreaming Outloud Pro" panose="03050502040302030504" pitchFamily="66" charset="0"/>
              <a:cs typeface="Dreaming Outloud Pro" panose="03050502040302030504" pitchFamily="66" charset="0"/>
            </a:endParaRPr>
          </a:p>
          <a:p>
            <a:endParaRPr lang="cy-GB" sz="2000" dirty="0">
              <a:latin typeface="Dreaming Outloud Pro" panose="03050502040302030504" pitchFamily="66" charset="0"/>
              <a:cs typeface="Dreaming Outloud Pro" panose="03050502040302030504" pitchFamily="66" charset="0"/>
            </a:endParaRPr>
          </a:p>
          <a:p>
            <a:r>
              <a:rPr lang="cy-GB" sz="2000" dirty="0">
                <a:latin typeface="Dreaming Outloud Pro" panose="03050502040302030504" pitchFamily="66" charset="0"/>
                <a:cs typeface="Dreaming Outloud Pro" panose="03050502040302030504" pitchFamily="66" charset="0"/>
              </a:rPr>
              <a:t>Pan fydda i'n fyn i'r ysgol, rydw i eisiau datblygu sgiliau gyda phawb yn yr ysgol. Rydw i'n credu cwrs hyn wedi helpu i fi llawer.  ....</a:t>
            </a:r>
          </a:p>
          <a:p>
            <a:r>
              <a:rPr lang="cy-GB" sz="2000" dirty="0">
                <a:latin typeface="Dreaming Outloud Pro" panose="03050502040302030504" pitchFamily="66" charset="0"/>
                <a:cs typeface="Dreaming Outloud Pro" panose="03050502040302030504" pitchFamily="66" charset="0"/>
              </a:rPr>
              <a:t>Doeddwn i ddim yn hyderus yn siarad Cymraeg neu addysgu Cymraeg  yn yr ysgol ond nawr, rydw i'n gyffrous iawn i siarad  ac addysgu Cymraeg yn yr ysgol. </a:t>
            </a:r>
          </a:p>
          <a:p>
            <a:r>
              <a:rPr lang="cy-GB" sz="2000" dirty="0">
                <a:latin typeface="Dreaming Outloud Pro" panose="03050502040302030504" pitchFamily="66" charset="0"/>
                <a:cs typeface="Dreaming Outloud Pro" panose="03050502040302030504" pitchFamily="66" charset="0"/>
              </a:rPr>
              <a:t>Hoffwn i gyffrous y plant am yr iaith Cymraeg. Rydw i'n dwlu'r Storiâu Cymraeg a Hanes Cymraeg ac rydw i'n meddwl ei fod yn bwysig iawn y pant yn gwybod am y wlad. </a:t>
            </a:r>
          </a:p>
        </p:txBody>
      </p:sp>
      <p:sp>
        <p:nvSpPr>
          <p:cNvPr id="31" name="TextBox 30">
            <a:extLst>
              <a:ext uri="{FF2B5EF4-FFF2-40B4-BE49-F238E27FC236}">
                <a16:creationId xmlns:a16="http://schemas.microsoft.com/office/drawing/2014/main" id="{107675C0-1180-5D06-6068-353B5243EB24}"/>
              </a:ext>
            </a:extLst>
          </p:cNvPr>
          <p:cNvSpPr txBox="1"/>
          <p:nvPr/>
        </p:nvSpPr>
        <p:spPr>
          <a:xfrm>
            <a:off x="5827224" y="90834"/>
            <a:ext cx="6792503" cy="707886"/>
          </a:xfrm>
          <a:prstGeom prst="rect">
            <a:avLst/>
          </a:prstGeom>
          <a:noFill/>
        </p:spPr>
        <p:txBody>
          <a:bodyPr wrap="square">
            <a:spAutoFit/>
          </a:bodyPr>
          <a:lstStyle/>
          <a:p>
            <a:r>
              <a:rPr lang="cy-GB" sz="4000" b="1" u="sng" kern="1200" noProof="0" dirty="0">
                <a:solidFill>
                  <a:schemeClr val="tx1"/>
                </a:solidFill>
                <a:latin typeface="Dreaming Outloud Pro" pitchFamily="66"/>
                <a:cs typeface="Dreaming Outloud Pro" pitchFamily="66"/>
              </a:rPr>
              <a:t>Y Celfyddydau Mynegiannol</a:t>
            </a:r>
          </a:p>
        </p:txBody>
      </p:sp>
    </p:spTree>
    <p:extLst>
      <p:ext uri="{BB962C8B-B14F-4D97-AF65-F5344CB8AC3E}">
        <p14:creationId xmlns:p14="http://schemas.microsoft.com/office/powerpoint/2010/main" val="9823397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4994E2-E5E2-B1C3-2B49-F2B34736C6A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4E05DB8-7489-D97F-5DDA-9568525CBE8F}"/>
              </a:ext>
            </a:extLst>
          </p:cNvPr>
          <p:cNvSpPr/>
          <p:nvPr/>
        </p:nvSpPr>
        <p:spPr>
          <a:xfrm>
            <a:off x="9862971" y="7551625"/>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3" name="Freeform 3">
            <a:extLst>
              <a:ext uri="{FF2B5EF4-FFF2-40B4-BE49-F238E27FC236}">
                <a16:creationId xmlns:a16="http://schemas.microsoft.com/office/drawing/2014/main" id="{610F6507-A0CB-6EC8-4A87-BED98D67B754}"/>
              </a:ext>
            </a:extLst>
          </p:cNvPr>
          <p:cNvSpPr/>
          <p:nvPr/>
        </p:nvSpPr>
        <p:spPr>
          <a:xfrm>
            <a:off x="3427570" y="-1164891"/>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4" name="Freeform 4">
            <a:extLst>
              <a:ext uri="{FF2B5EF4-FFF2-40B4-BE49-F238E27FC236}">
                <a16:creationId xmlns:a16="http://schemas.microsoft.com/office/drawing/2014/main" id="{C1E10BA1-F536-3218-B49E-BF31FFA123A6}"/>
              </a:ext>
            </a:extLst>
          </p:cNvPr>
          <p:cNvSpPr/>
          <p:nvPr/>
        </p:nvSpPr>
        <p:spPr>
          <a:xfrm>
            <a:off x="15804054" y="4557608"/>
            <a:ext cx="3816804" cy="2206807"/>
          </a:xfrm>
          <a:custGeom>
            <a:avLst/>
            <a:gdLst/>
            <a:ahLst/>
            <a:cxnLst/>
            <a:rect l="l" t="t" r="r" b="b"/>
            <a:pathLst>
              <a:path w="3816804" h="2206807">
                <a:moveTo>
                  <a:pt x="0" y="0"/>
                </a:moveTo>
                <a:lnTo>
                  <a:pt x="3816804" y="0"/>
                </a:lnTo>
                <a:lnTo>
                  <a:pt x="3816804" y="2206806"/>
                </a:lnTo>
                <a:lnTo>
                  <a:pt x="0" y="2206806"/>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5" name="Freeform 5">
            <a:extLst>
              <a:ext uri="{FF2B5EF4-FFF2-40B4-BE49-F238E27FC236}">
                <a16:creationId xmlns:a16="http://schemas.microsoft.com/office/drawing/2014/main" id="{7854BE9D-16D1-897D-CAAF-1DA7980C7228}"/>
              </a:ext>
            </a:extLst>
          </p:cNvPr>
          <p:cNvSpPr/>
          <p:nvPr/>
        </p:nvSpPr>
        <p:spPr>
          <a:xfrm>
            <a:off x="9254847" y="-912291"/>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6" name="Freeform 6">
            <a:extLst>
              <a:ext uri="{FF2B5EF4-FFF2-40B4-BE49-F238E27FC236}">
                <a16:creationId xmlns:a16="http://schemas.microsoft.com/office/drawing/2014/main" id="{26948830-2719-17B5-B342-E733503ABDC3}"/>
              </a:ext>
            </a:extLst>
          </p:cNvPr>
          <p:cNvSpPr/>
          <p:nvPr/>
        </p:nvSpPr>
        <p:spPr>
          <a:xfrm>
            <a:off x="5308983" y="8783543"/>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7" name="Freeform 7">
            <a:extLst>
              <a:ext uri="{FF2B5EF4-FFF2-40B4-BE49-F238E27FC236}">
                <a16:creationId xmlns:a16="http://schemas.microsoft.com/office/drawing/2014/main" id="{6AE64140-350C-21B7-1BE7-B6D0B745D2AB}"/>
              </a:ext>
            </a:extLst>
          </p:cNvPr>
          <p:cNvSpPr/>
          <p:nvPr/>
        </p:nvSpPr>
        <p:spPr>
          <a:xfrm flipH="1">
            <a:off x="-1219270" y="3672882"/>
            <a:ext cx="3816804" cy="2206807"/>
          </a:xfrm>
          <a:custGeom>
            <a:avLst/>
            <a:gdLst/>
            <a:ahLst/>
            <a:cxnLst/>
            <a:rect l="l" t="t" r="r" b="b"/>
            <a:pathLst>
              <a:path w="3816804" h="2206807">
                <a:moveTo>
                  <a:pt x="3816804" y="0"/>
                </a:moveTo>
                <a:lnTo>
                  <a:pt x="0" y="0"/>
                </a:lnTo>
                <a:lnTo>
                  <a:pt x="0" y="2206807"/>
                </a:lnTo>
                <a:lnTo>
                  <a:pt x="3816804" y="2206807"/>
                </a:lnTo>
                <a:lnTo>
                  <a:pt x="3816804"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30" name="TextBox 3">
            <a:extLst>
              <a:ext uri="{FF2B5EF4-FFF2-40B4-BE49-F238E27FC236}">
                <a16:creationId xmlns:a16="http://schemas.microsoft.com/office/drawing/2014/main" id="{1414FCC7-75D8-36AC-BB30-0D8EBBEF7282}"/>
              </a:ext>
            </a:extLst>
          </p:cNvPr>
          <p:cNvSpPr txBox="1"/>
          <p:nvPr/>
        </p:nvSpPr>
        <p:spPr>
          <a:xfrm>
            <a:off x="338941" y="229264"/>
            <a:ext cx="17633919" cy="8535222"/>
          </a:xfrm>
          <a:prstGeom prst="rect">
            <a:avLst/>
          </a:prstGeom>
          <a:solidFill>
            <a:schemeClr val="bg1"/>
          </a:solidFill>
        </p:spPr>
        <p:txBody>
          <a:bodyPr wrap="square" lIns="0" tIns="0" rIns="0" bIns="0" rtlCol="0" anchor="t">
            <a:spAutoFit/>
          </a:bodyPr>
          <a:lstStyle/>
          <a:p>
            <a:r>
              <a:rPr lang="cy-GB" sz="2400" b="1" noProof="0" dirty="0">
                <a:latin typeface="Dreaming Outloud Pro" panose="03050502040302030504" pitchFamily="66" charset="0"/>
                <a:cs typeface="Dreaming Outloud Pro" panose="03050502040302030504" pitchFamily="66" charset="0"/>
              </a:rPr>
              <a:t>Cyfarwyddiadau y Cynorthwyydd Dosbarth</a:t>
            </a:r>
          </a:p>
          <a:p>
            <a:r>
              <a:rPr lang="cy-GB" sz="2400" noProof="0" dirty="0">
                <a:latin typeface="Dreaming Outloud Pro" panose="03050502040302030504" pitchFamily="66" charset="0"/>
                <a:cs typeface="Dreaming Outloud Pro" panose="03050502040302030504" pitchFamily="66" charset="0"/>
              </a:rPr>
              <a:t>Cyn y wers:</a:t>
            </a:r>
          </a:p>
          <a:p>
            <a:r>
              <a:rPr lang="cy-GB" sz="2400" noProof="0" dirty="0">
                <a:latin typeface="Dreaming Outloud Pro" panose="03050502040302030504" pitchFamily="66" charset="0"/>
                <a:cs typeface="Dreaming Outloud Pro" panose="03050502040302030504" pitchFamily="66" charset="0"/>
              </a:rPr>
              <a:t>Allet ti baratoi'r adnoddau'r wers? Diolch yn fawr. Bydd y plant angen bwrdd gwyn bach, mat iaith, dalen cyfieithu mosaig, daflen gyda </a:t>
            </a:r>
            <a:r>
              <a:rPr lang="cy-GB" sz="2400" dirty="0">
                <a:latin typeface="Dreaming Outloud Pro" panose="03050502040302030504" pitchFamily="66" charset="0"/>
                <a:cs typeface="Dreaming Outloud Pro" panose="03050502040302030504" pitchFamily="66" charset="0"/>
              </a:rPr>
              <a:t>celf Sir Benfro l</a:t>
            </a:r>
            <a:r>
              <a:rPr lang="cy-GB" sz="2400" noProof="0" dirty="0" err="1">
                <a:latin typeface="Dreaming Outloud Pro" panose="03050502040302030504" pitchFamily="66" charset="0"/>
                <a:cs typeface="Dreaming Outloud Pro" panose="03050502040302030504" pitchFamily="66" charset="0"/>
              </a:rPr>
              <a:t>lunai</a:t>
            </a:r>
            <a:r>
              <a:rPr lang="cy-GB" sz="2400" noProof="0" dirty="0">
                <a:latin typeface="Dreaming Outloud Pro" panose="03050502040302030504" pitchFamily="66" charset="0"/>
                <a:cs typeface="Dreaming Outloud Pro" panose="03050502040302030504" pitchFamily="66" charset="0"/>
              </a:rPr>
              <a:t> a phensiliau lliw. Wnei di brintio’r daflen celf yn A3? Byddi di angen y cardiau fflach. </a:t>
            </a:r>
          </a:p>
          <a:p>
            <a:endParaRPr lang="cy-GB" sz="2400" noProof="0" dirty="0">
              <a:latin typeface="Dreaming Outloud Pro" panose="03050502040302030504" pitchFamily="66" charset="0"/>
              <a:cs typeface="Dreaming Outloud Pro" panose="03050502040302030504" pitchFamily="66" charset="0"/>
            </a:endParaRPr>
          </a:p>
          <a:p>
            <a:r>
              <a:rPr lang="cy-GB" sz="2400" noProof="0" dirty="0">
                <a:latin typeface="Dreaming Outloud Pro" panose="03050502040302030504" pitchFamily="66" charset="0"/>
                <a:cs typeface="Dreaming Outloud Pro" panose="03050502040302030504" pitchFamily="66" charset="0"/>
              </a:rPr>
              <a:t>Y wers - Eglura ddysgu heddiw i'r plant. </a:t>
            </a:r>
          </a:p>
          <a:p>
            <a:r>
              <a:rPr lang="cy-GB" sz="2400" noProof="0" dirty="0">
                <a:latin typeface="Dreaming Outloud Pro" panose="03050502040302030504" pitchFamily="66" charset="0"/>
                <a:cs typeface="Dreaming Outloud Pro" panose="03050502040302030504" pitchFamily="66" charset="0"/>
              </a:rPr>
              <a:t>Nod y wers i ddisgrifio'r lluniau a mynegi barn. </a:t>
            </a:r>
          </a:p>
          <a:p>
            <a:r>
              <a:rPr lang="cy-GB" sz="2400" noProof="0" dirty="0">
                <a:latin typeface="Dreaming Outloud Pro" panose="03050502040302030504" pitchFamily="66" charset="0"/>
                <a:cs typeface="Dreaming Outloud Pro" panose="03050502040302030504" pitchFamily="66" charset="0"/>
              </a:rPr>
              <a:t>Byddwn nhw fod edrych am luniau o gelf Sir Benfro. Wnei di ofyn y cwestiwn i’r plant?  - </a:t>
            </a:r>
            <a:r>
              <a:rPr lang="cy-GB" sz="2400" noProof="0" dirty="0">
                <a:solidFill>
                  <a:srgbClr val="00B0F0"/>
                </a:solidFill>
                <a:latin typeface="Dreaming Outloud Pro" panose="03050502040302030504" pitchFamily="66" charset="0"/>
                <a:cs typeface="Dreaming Outloud Pro" panose="03050502040302030504" pitchFamily="66" charset="0"/>
              </a:rPr>
              <a:t>'Allwch chi feddwl o eirfa i ddisgrifio celf neu luniau?’</a:t>
            </a:r>
          </a:p>
          <a:p>
            <a:endParaRPr lang="cy-GB" sz="2400" noProof="0" dirty="0">
              <a:latin typeface="Dreaming Outloud Pro" panose="03050502040302030504" pitchFamily="66" charset="0"/>
              <a:cs typeface="Dreaming Outloud Pro" panose="03050502040302030504" pitchFamily="66" charset="0"/>
            </a:endParaRPr>
          </a:p>
          <a:p>
            <a:r>
              <a:rPr lang="cy-GB" sz="2400" noProof="0" dirty="0">
                <a:latin typeface="Dreaming Outloud Pro" panose="03050502040302030504" pitchFamily="66" charset="0"/>
                <a:cs typeface="Dreaming Outloud Pro" panose="03050502040302030504" pitchFamily="66" charset="0"/>
              </a:rPr>
              <a:t>Drilio - Defnyddia'r cardiau fflach to ymarfer dweud geirfa a dysgu geirfa newydd. </a:t>
            </a:r>
          </a:p>
          <a:p>
            <a:endParaRPr lang="cy-GB" sz="2400" noProof="0" dirty="0">
              <a:latin typeface="Dreaming Outloud Pro" panose="03050502040302030504" pitchFamily="66" charset="0"/>
              <a:cs typeface="Dreaming Outloud Pro" panose="03050502040302030504" pitchFamily="66" charset="0"/>
            </a:endParaRPr>
          </a:p>
          <a:p>
            <a:r>
              <a:rPr lang="cy-GB" sz="2400" noProof="0" dirty="0">
                <a:latin typeface="Dreaming Outloud Pro" panose="03050502040302030504" pitchFamily="66" charset="0"/>
                <a:cs typeface="Dreaming Outloud Pro" panose="03050502040302030504" pitchFamily="66" charset="0"/>
              </a:rPr>
              <a:t>Gweithgaredd: Gêm – Bingo</a:t>
            </a:r>
          </a:p>
          <a:p>
            <a:r>
              <a:rPr lang="cy-GB" sz="2400" noProof="0" dirty="0">
                <a:latin typeface="Dreaming Outloud Pro" panose="03050502040302030504" pitchFamily="66" charset="0"/>
                <a:cs typeface="Dreaming Outloud Pro" panose="03050502040302030504" pitchFamily="66" charset="0"/>
              </a:rPr>
              <a:t>D Darllena'r cyfarwyddiadau ar y sleid i'r plant.  Chwaraea'r gêm. Byddi di ddweud y geiriau i'r dosbarth. </a:t>
            </a:r>
          </a:p>
          <a:p>
            <a:endParaRPr lang="cy-GB" sz="2400" noProof="0" dirty="0">
              <a:latin typeface="Dreaming Outloud Pro" panose="03050502040302030504" pitchFamily="66" charset="0"/>
              <a:cs typeface="Dreaming Outloud Pro" panose="03050502040302030504" pitchFamily="66" charset="0"/>
            </a:endParaRPr>
          </a:p>
          <a:p>
            <a:r>
              <a:rPr lang="cy-GB" sz="2400" noProof="0" dirty="0">
                <a:latin typeface="Dreaming Outloud Pro" panose="03050502040302030504" pitchFamily="66" charset="0"/>
                <a:cs typeface="Dreaming Outloud Pro" panose="03050502040302030504" pitchFamily="66" charset="0"/>
              </a:rPr>
              <a:t>Gweithgaredd – Disgrifio y llun.</a:t>
            </a:r>
          </a:p>
          <a:p>
            <a:r>
              <a:rPr lang="cy-GB" sz="2400" noProof="0" dirty="0">
                <a:latin typeface="Dreaming Outloud Pro" panose="03050502040302030504" pitchFamily="66" charset="0"/>
                <a:cs typeface="Dreaming Outloud Pro" panose="03050502040302030504" pitchFamily="66" charset="0"/>
              </a:rPr>
              <a:t>Elli di roi’r plant yn grwpiau bach, os gweli </a:t>
            </a:r>
            <a:r>
              <a:rPr lang="cy-GB" sz="2400" noProof="0" dirty="0" err="1">
                <a:latin typeface="Dreaming Outloud Pro" panose="03050502040302030504" pitchFamily="66" charset="0"/>
                <a:cs typeface="Dreaming Outloud Pro" panose="03050502040302030504" pitchFamily="66" charset="0"/>
              </a:rPr>
              <a:t>di'n</a:t>
            </a:r>
            <a:r>
              <a:rPr lang="cy-GB" sz="2400" noProof="0" dirty="0">
                <a:latin typeface="Dreaming Outloud Pro" panose="03050502040302030504" pitchFamily="66" charset="0"/>
                <a:cs typeface="Dreaming Outloud Pro" panose="03050502040302030504" pitchFamily="66" charset="0"/>
              </a:rPr>
              <a:t> dda? </a:t>
            </a:r>
          </a:p>
          <a:p>
            <a:r>
              <a:rPr lang="cy-GB" sz="2400" noProof="0" dirty="0">
                <a:latin typeface="Dreaming Outloud Pro" panose="03050502040302030504" pitchFamily="66" charset="0"/>
                <a:cs typeface="Dreaming Outloud Pro" panose="03050502040302030504" pitchFamily="66" charset="0"/>
              </a:rPr>
              <a:t>Gofynna'r plant </a:t>
            </a:r>
            <a:r>
              <a:rPr lang="cy-GB" sz="2400" noProof="0" dirty="0">
                <a:solidFill>
                  <a:srgbClr val="00B0F0"/>
                </a:solidFill>
                <a:latin typeface="Dreaming Outloud Pro" panose="03050502040302030504" pitchFamily="66" charset="0"/>
                <a:cs typeface="Dreaming Outloud Pro" panose="03050502040302030504" pitchFamily="66" charset="0"/>
              </a:rPr>
              <a:t>‘Gallech chi ddisgrifio'r lluniau ar y sleid gydag eich grŵp. Disgrifiwch a mynegi eich barn.’ </a:t>
            </a:r>
            <a:r>
              <a:rPr lang="cy-GB" sz="2400" noProof="0" dirty="0">
                <a:latin typeface="Dreaming Outloud Pro" panose="03050502040302030504" pitchFamily="66" charset="0"/>
                <a:cs typeface="Dreaming Outloud Pro" panose="03050502040302030504" pitchFamily="66" charset="0"/>
              </a:rPr>
              <a:t>Gwrandawa'r plant. </a:t>
            </a:r>
          </a:p>
          <a:p>
            <a:endParaRPr lang="cy-GB" sz="2400" noProof="0" dirty="0">
              <a:latin typeface="Dreaming Outloud Pro" panose="03050502040302030504" pitchFamily="66" charset="0"/>
              <a:cs typeface="Dreaming Outloud Pro" panose="03050502040302030504" pitchFamily="66" charset="0"/>
            </a:endParaRPr>
          </a:p>
          <a:p>
            <a:r>
              <a:rPr lang="cy-GB" sz="2400" noProof="0" dirty="0">
                <a:latin typeface="Dreaming Outloud Pro" panose="03050502040302030504" pitchFamily="66" charset="0"/>
                <a:cs typeface="Dreaming Outloud Pro" panose="03050502040302030504" pitchFamily="66" charset="0"/>
              </a:rPr>
              <a:t>Gweithgaredd: Cyfieithu mosaig </a:t>
            </a:r>
          </a:p>
          <a:p>
            <a:r>
              <a:rPr lang="cy-GB" sz="2400" noProof="0" dirty="0">
                <a:latin typeface="Dreaming Outloud Pro" panose="03050502040302030504" pitchFamily="66" charset="0"/>
                <a:cs typeface="Dreaming Outloud Pro" panose="03050502040302030504" pitchFamily="66" charset="0"/>
              </a:rPr>
              <a:t>Bydd y plant dewis a her seren. Nesaf, bydd y plant darllen y Saesneg a chyfieithu i Gymraeg ac arlliwio'r bocs yn gywir. Rhaid iddyn nhw ddefnyddio </a:t>
            </a:r>
            <a:r>
              <a:rPr lang="cy-GB" sz="2400" noProof="0" dirty="0" err="1">
                <a:latin typeface="Dreaming Outloud Pro" panose="03050502040302030504" pitchFamily="66" charset="0"/>
                <a:cs typeface="Dreaming Outloud Pro" panose="03050502040302030504" pitchFamily="66" charset="0"/>
              </a:rPr>
              <a:t>peniau</a:t>
            </a:r>
            <a:r>
              <a:rPr lang="cy-GB" sz="2400" noProof="0" dirty="0">
                <a:latin typeface="Dreaming Outloud Pro" panose="03050502040302030504" pitchFamily="66" charset="0"/>
                <a:cs typeface="Dreaming Outloud Pro" panose="03050502040302030504" pitchFamily="66" charset="0"/>
              </a:rPr>
              <a:t> gwahanol liwiau.</a:t>
            </a:r>
          </a:p>
          <a:p>
            <a:pPr algn="just">
              <a:lnSpc>
                <a:spcPts val="3468"/>
              </a:lnSpc>
              <a:spcBef>
                <a:spcPct val="0"/>
              </a:spcBef>
            </a:pPr>
            <a:endParaRPr lang="cy-GB" sz="2000" spc="76" noProof="0" dirty="0">
              <a:solidFill>
                <a:srgbClr val="000000"/>
              </a:solidFill>
              <a:latin typeface="DM Sans"/>
              <a:ea typeface="DM Sans"/>
              <a:cs typeface="DM Sans"/>
              <a:sym typeface="DM Sans"/>
            </a:endParaRPr>
          </a:p>
        </p:txBody>
      </p:sp>
    </p:spTree>
    <p:extLst>
      <p:ext uri="{BB962C8B-B14F-4D97-AF65-F5344CB8AC3E}">
        <p14:creationId xmlns:p14="http://schemas.microsoft.com/office/powerpoint/2010/main" val="22806240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9862971" y="7551625"/>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5" name="Freeform 5"/>
          <p:cNvSpPr/>
          <p:nvPr/>
        </p:nvSpPr>
        <p:spPr>
          <a:xfrm>
            <a:off x="3427570" y="-1164891"/>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6" name="Freeform 6"/>
          <p:cNvSpPr/>
          <p:nvPr/>
        </p:nvSpPr>
        <p:spPr>
          <a:xfrm flipH="1">
            <a:off x="15948832" y="70184"/>
            <a:ext cx="2284461" cy="2056015"/>
          </a:xfrm>
          <a:custGeom>
            <a:avLst/>
            <a:gdLst/>
            <a:ahLst/>
            <a:cxnLst/>
            <a:rect l="l" t="t" r="r" b="b"/>
            <a:pathLst>
              <a:path w="2284461" h="2056015">
                <a:moveTo>
                  <a:pt x="2284461" y="0"/>
                </a:moveTo>
                <a:lnTo>
                  <a:pt x="0" y="0"/>
                </a:lnTo>
                <a:lnTo>
                  <a:pt x="0" y="2056014"/>
                </a:lnTo>
                <a:lnTo>
                  <a:pt x="2284461" y="2056014"/>
                </a:lnTo>
                <a:lnTo>
                  <a:pt x="2284461"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7" name="Freeform 7"/>
          <p:cNvSpPr/>
          <p:nvPr/>
        </p:nvSpPr>
        <p:spPr>
          <a:xfrm flipH="1">
            <a:off x="36745" y="8084406"/>
            <a:ext cx="1725108" cy="2069822"/>
          </a:xfrm>
          <a:custGeom>
            <a:avLst/>
            <a:gdLst/>
            <a:ahLst/>
            <a:cxnLst/>
            <a:rect l="l" t="t" r="r" b="b"/>
            <a:pathLst>
              <a:path w="2627292" h="3621581">
                <a:moveTo>
                  <a:pt x="2627292" y="0"/>
                </a:moveTo>
                <a:lnTo>
                  <a:pt x="0" y="0"/>
                </a:lnTo>
                <a:lnTo>
                  <a:pt x="0" y="3621581"/>
                </a:lnTo>
                <a:lnTo>
                  <a:pt x="2627292" y="3621581"/>
                </a:lnTo>
                <a:lnTo>
                  <a:pt x="2627292"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8" name="Freeform 8"/>
          <p:cNvSpPr/>
          <p:nvPr/>
        </p:nvSpPr>
        <p:spPr>
          <a:xfrm>
            <a:off x="15804054" y="4557608"/>
            <a:ext cx="3816804" cy="2206807"/>
          </a:xfrm>
          <a:custGeom>
            <a:avLst/>
            <a:gdLst/>
            <a:ahLst/>
            <a:cxnLst/>
            <a:rect l="l" t="t" r="r" b="b"/>
            <a:pathLst>
              <a:path w="3816804" h="2206807">
                <a:moveTo>
                  <a:pt x="0" y="0"/>
                </a:moveTo>
                <a:lnTo>
                  <a:pt x="3816804" y="0"/>
                </a:lnTo>
                <a:lnTo>
                  <a:pt x="3816804" y="2206806"/>
                </a:lnTo>
                <a:lnTo>
                  <a:pt x="0" y="2206806"/>
                </a:lnTo>
                <a:lnTo>
                  <a:pt x="0" y="0"/>
                </a:lnTo>
                <a:close/>
              </a:path>
            </a:pathLst>
          </a:custGeom>
          <a:blipFill>
            <a:blip r:embed="rId8">
              <a:alphaModFix amt="34000"/>
              <a:extLst>
                <a:ext uri="{96DAC541-7B7A-43D3-8B79-37D633B846F1}">
                  <asvg:svgBlip xmlns:asvg="http://schemas.microsoft.com/office/drawing/2016/SVG/main" r:embed="rId9"/>
                </a:ext>
              </a:extLst>
            </a:blip>
            <a:stretch>
              <a:fillRect/>
            </a:stretch>
          </a:blipFill>
          <a:ln cap="sq">
            <a:noFill/>
            <a:prstDash val="solid"/>
            <a:miter/>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9" name="Freeform 9"/>
          <p:cNvSpPr/>
          <p:nvPr/>
        </p:nvSpPr>
        <p:spPr>
          <a:xfrm>
            <a:off x="9254847" y="-912291"/>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8">
              <a:alphaModFix amt="34000"/>
              <a:extLst>
                <a:ext uri="{96DAC541-7B7A-43D3-8B79-37D633B846F1}">
                  <asvg:svgBlip xmlns:asvg="http://schemas.microsoft.com/office/drawing/2016/SVG/main" r:embed="rId9"/>
                </a:ext>
              </a:extLst>
            </a:blip>
            <a:stretch>
              <a:fillRect/>
            </a:stretch>
          </a:blipFill>
          <a:ln cap="sq">
            <a:noFill/>
            <a:prstDash val="solid"/>
            <a:miter/>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0" name="Freeform 10"/>
          <p:cNvSpPr/>
          <p:nvPr/>
        </p:nvSpPr>
        <p:spPr>
          <a:xfrm>
            <a:off x="5308983" y="8783543"/>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8">
              <a:alphaModFix amt="34000"/>
              <a:extLst>
                <a:ext uri="{96DAC541-7B7A-43D3-8B79-37D633B846F1}">
                  <asvg:svgBlip xmlns:asvg="http://schemas.microsoft.com/office/drawing/2016/SVG/main" r:embed="rId9"/>
                </a:ext>
              </a:extLst>
            </a:blip>
            <a:stretch>
              <a:fillRect/>
            </a:stretch>
          </a:blipFill>
          <a:ln cap="sq">
            <a:noFill/>
            <a:prstDash val="solid"/>
            <a:miter/>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1" name="Freeform 11"/>
          <p:cNvSpPr/>
          <p:nvPr/>
        </p:nvSpPr>
        <p:spPr>
          <a:xfrm flipH="1">
            <a:off x="-1240224" y="3255946"/>
            <a:ext cx="3816804" cy="2206807"/>
          </a:xfrm>
          <a:custGeom>
            <a:avLst/>
            <a:gdLst/>
            <a:ahLst/>
            <a:cxnLst/>
            <a:rect l="l" t="t" r="r" b="b"/>
            <a:pathLst>
              <a:path w="3816804" h="2206807">
                <a:moveTo>
                  <a:pt x="3816804" y="0"/>
                </a:moveTo>
                <a:lnTo>
                  <a:pt x="0" y="0"/>
                </a:lnTo>
                <a:lnTo>
                  <a:pt x="0" y="2206807"/>
                </a:lnTo>
                <a:lnTo>
                  <a:pt x="3816804" y="2206807"/>
                </a:lnTo>
                <a:lnTo>
                  <a:pt x="3816804" y="0"/>
                </a:lnTo>
                <a:close/>
              </a:path>
            </a:pathLst>
          </a:custGeom>
          <a:blipFill>
            <a:blip r:embed="rId8">
              <a:alphaModFix amt="34000"/>
              <a:extLst>
                <a:ext uri="{96DAC541-7B7A-43D3-8B79-37D633B846F1}">
                  <asvg:svgBlip xmlns:asvg="http://schemas.microsoft.com/office/drawing/2016/SVG/main" r:embed="rId9"/>
                </a:ext>
              </a:extLst>
            </a:blip>
            <a:stretch>
              <a:fillRect/>
            </a:stretch>
          </a:blipFill>
          <a:ln cap="sq">
            <a:noFill/>
            <a:prstDash val="solid"/>
            <a:miter/>
          </a:ln>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2" name="Freeform 12"/>
          <p:cNvSpPr/>
          <p:nvPr/>
        </p:nvSpPr>
        <p:spPr>
          <a:xfrm>
            <a:off x="2666117" y="2941878"/>
            <a:ext cx="1635733" cy="804544"/>
          </a:xfrm>
          <a:custGeom>
            <a:avLst/>
            <a:gdLst/>
            <a:ahLst/>
            <a:cxnLst/>
            <a:rect l="l" t="t" r="r" b="b"/>
            <a:pathLst>
              <a:path w="2812188" h="1328759">
                <a:moveTo>
                  <a:pt x="0" y="0"/>
                </a:moveTo>
                <a:lnTo>
                  <a:pt x="2812187" y="0"/>
                </a:lnTo>
                <a:lnTo>
                  <a:pt x="2812187" y="1328759"/>
                </a:lnTo>
                <a:lnTo>
                  <a:pt x="0" y="1328759"/>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3" name="Freeform 13"/>
          <p:cNvSpPr/>
          <p:nvPr/>
        </p:nvSpPr>
        <p:spPr>
          <a:xfrm>
            <a:off x="642578" y="2783284"/>
            <a:ext cx="1059945" cy="1252612"/>
          </a:xfrm>
          <a:custGeom>
            <a:avLst/>
            <a:gdLst/>
            <a:ahLst/>
            <a:cxnLst/>
            <a:rect l="l" t="t" r="r" b="b"/>
            <a:pathLst>
              <a:path w="1489315" h="1736810">
                <a:moveTo>
                  <a:pt x="0" y="0"/>
                </a:moveTo>
                <a:lnTo>
                  <a:pt x="1489315" y="0"/>
                </a:lnTo>
                <a:lnTo>
                  <a:pt x="1489315" y="1736810"/>
                </a:lnTo>
                <a:lnTo>
                  <a:pt x="0" y="173681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4" name="Freeform 14"/>
          <p:cNvSpPr/>
          <p:nvPr/>
        </p:nvSpPr>
        <p:spPr>
          <a:xfrm>
            <a:off x="5625590" y="2955822"/>
            <a:ext cx="958444" cy="1062647"/>
          </a:xfrm>
          <a:custGeom>
            <a:avLst/>
            <a:gdLst/>
            <a:ahLst/>
            <a:cxnLst/>
            <a:rect l="l" t="t" r="r" b="b"/>
            <a:pathLst>
              <a:path w="1485720" h="1470863">
                <a:moveTo>
                  <a:pt x="0" y="0"/>
                </a:moveTo>
                <a:lnTo>
                  <a:pt x="1485721" y="0"/>
                </a:lnTo>
                <a:lnTo>
                  <a:pt x="1485721" y="1470863"/>
                </a:lnTo>
                <a:lnTo>
                  <a:pt x="0" y="1470863"/>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6" name="Freeform 16"/>
          <p:cNvSpPr/>
          <p:nvPr/>
        </p:nvSpPr>
        <p:spPr>
          <a:xfrm>
            <a:off x="1062184" y="6636923"/>
            <a:ext cx="1560971" cy="1213655"/>
          </a:xfrm>
          <a:custGeom>
            <a:avLst/>
            <a:gdLst/>
            <a:ahLst/>
            <a:cxnLst/>
            <a:rect l="l" t="t" r="r" b="b"/>
            <a:pathLst>
              <a:path w="1560971" h="1213655">
                <a:moveTo>
                  <a:pt x="0" y="0"/>
                </a:moveTo>
                <a:lnTo>
                  <a:pt x="1560971" y="0"/>
                </a:lnTo>
                <a:lnTo>
                  <a:pt x="1560971" y="1213655"/>
                </a:lnTo>
                <a:lnTo>
                  <a:pt x="0" y="1213655"/>
                </a:lnTo>
                <a:lnTo>
                  <a:pt x="0" y="0"/>
                </a:lnTo>
                <a:close/>
              </a:path>
            </a:pathLst>
          </a:custGeom>
          <a:blipFill>
            <a:blip r:embed="rId16"/>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7" name="Freeform 17"/>
          <p:cNvSpPr/>
          <p:nvPr/>
        </p:nvSpPr>
        <p:spPr>
          <a:xfrm>
            <a:off x="2897884" y="6626909"/>
            <a:ext cx="1731621" cy="1153692"/>
          </a:xfrm>
          <a:custGeom>
            <a:avLst/>
            <a:gdLst/>
            <a:ahLst/>
            <a:cxnLst/>
            <a:rect l="l" t="t" r="r" b="b"/>
            <a:pathLst>
              <a:path w="1731621" h="1153692">
                <a:moveTo>
                  <a:pt x="0" y="0"/>
                </a:moveTo>
                <a:lnTo>
                  <a:pt x="1731621" y="0"/>
                </a:lnTo>
                <a:lnTo>
                  <a:pt x="1731621" y="1153692"/>
                </a:lnTo>
                <a:lnTo>
                  <a:pt x="0" y="1153692"/>
                </a:lnTo>
                <a:lnTo>
                  <a:pt x="0" y="0"/>
                </a:lnTo>
                <a:close/>
              </a:path>
            </a:pathLst>
          </a:custGeom>
          <a:blipFill>
            <a:blip r:embed="rId17"/>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8" name="Freeform 18"/>
          <p:cNvSpPr/>
          <p:nvPr/>
        </p:nvSpPr>
        <p:spPr>
          <a:xfrm>
            <a:off x="7171477" y="6485329"/>
            <a:ext cx="863258" cy="1475655"/>
          </a:xfrm>
          <a:custGeom>
            <a:avLst/>
            <a:gdLst/>
            <a:ahLst/>
            <a:cxnLst/>
            <a:rect l="l" t="t" r="r" b="b"/>
            <a:pathLst>
              <a:path w="863258" h="1475655">
                <a:moveTo>
                  <a:pt x="0" y="0"/>
                </a:moveTo>
                <a:lnTo>
                  <a:pt x="863258" y="0"/>
                </a:lnTo>
                <a:lnTo>
                  <a:pt x="863258" y="1475655"/>
                </a:lnTo>
                <a:lnTo>
                  <a:pt x="0" y="1475655"/>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19" name="Freeform 19"/>
          <p:cNvSpPr/>
          <p:nvPr/>
        </p:nvSpPr>
        <p:spPr>
          <a:xfrm>
            <a:off x="15420497" y="2828901"/>
            <a:ext cx="1477014" cy="4362345"/>
          </a:xfrm>
          <a:custGeom>
            <a:avLst/>
            <a:gdLst/>
            <a:ahLst/>
            <a:cxnLst/>
            <a:rect l="l" t="t" r="r" b="b"/>
            <a:pathLst>
              <a:path w="1477014" h="4362345">
                <a:moveTo>
                  <a:pt x="0" y="0"/>
                </a:moveTo>
                <a:lnTo>
                  <a:pt x="1477015" y="0"/>
                </a:lnTo>
                <a:lnTo>
                  <a:pt x="1477015" y="4362345"/>
                </a:lnTo>
                <a:lnTo>
                  <a:pt x="0" y="4362345"/>
                </a:lnTo>
                <a:lnTo>
                  <a:pt x="0" y="0"/>
                </a:lnTo>
                <a:close/>
              </a:path>
            </a:pathLst>
          </a:custGeom>
          <a:blipFill>
            <a:blip r:embed="rId20"/>
            <a:stretch>
              <a:fillRect/>
            </a:stretch>
          </a:blipFill>
        </p:spPr>
        <p:txBody>
          <a:bodyPr/>
          <a:lstStyle/>
          <a:p>
            <a:endParaRPr lang="cy-GB" sz="1600" noProof="0" dirty="0">
              <a:latin typeface="Dreaming Outloud Pro" panose="03050502040302030504" pitchFamily="66" charset="0"/>
              <a:cs typeface="Dreaming Outloud Pro" panose="03050502040302030504" pitchFamily="66" charset="0"/>
            </a:endParaRPr>
          </a:p>
        </p:txBody>
      </p:sp>
      <p:sp>
        <p:nvSpPr>
          <p:cNvPr id="20" name="TextBox 20"/>
          <p:cNvSpPr txBox="1"/>
          <p:nvPr/>
        </p:nvSpPr>
        <p:spPr>
          <a:xfrm>
            <a:off x="-1973280" y="826514"/>
            <a:ext cx="12769445" cy="857927"/>
          </a:xfrm>
          <a:prstGeom prst="rect">
            <a:avLst/>
          </a:prstGeom>
        </p:spPr>
        <p:txBody>
          <a:bodyPr wrap="square" lIns="0" tIns="0" rIns="0" bIns="0" rtlCol="0" anchor="t">
            <a:spAutoFit/>
          </a:bodyPr>
          <a:lstStyle/>
          <a:p>
            <a:pPr algn="ctr">
              <a:lnSpc>
                <a:spcPts val="7000"/>
              </a:lnSpc>
              <a:spcBef>
                <a:spcPct val="0"/>
              </a:spcBef>
            </a:pPr>
            <a:r>
              <a:rPr lang="cy-GB" sz="4800" b="1"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Rydw i’n meddwl bod y llun yn ... </a:t>
            </a:r>
          </a:p>
        </p:txBody>
      </p:sp>
      <p:sp>
        <p:nvSpPr>
          <p:cNvPr id="21" name="TextBox 21"/>
          <p:cNvSpPr txBox="1"/>
          <p:nvPr/>
        </p:nvSpPr>
        <p:spPr>
          <a:xfrm>
            <a:off x="-1179921" y="67868"/>
            <a:ext cx="10533222" cy="857927"/>
          </a:xfrm>
          <a:prstGeom prst="rect">
            <a:avLst/>
          </a:prstGeom>
        </p:spPr>
        <p:txBody>
          <a:bodyPr wrap="square" lIns="0" tIns="0" rIns="0" bIns="0" rtlCol="0" anchor="t">
            <a:spAutoFit/>
          </a:bodyPr>
          <a:lstStyle/>
          <a:p>
            <a:pPr algn="ctr">
              <a:lnSpc>
                <a:spcPts val="7000"/>
              </a:lnSpc>
              <a:spcBef>
                <a:spcPct val="0"/>
              </a:spcBef>
            </a:pPr>
            <a:r>
              <a:rPr lang="cy-GB" sz="4800" b="1"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Beth rwyt ti’n feddwl o’r llun?</a:t>
            </a:r>
          </a:p>
        </p:txBody>
      </p:sp>
      <p:sp>
        <p:nvSpPr>
          <p:cNvPr id="22" name="TextBox 22"/>
          <p:cNvSpPr txBox="1"/>
          <p:nvPr/>
        </p:nvSpPr>
        <p:spPr>
          <a:xfrm>
            <a:off x="42376" y="4431267"/>
            <a:ext cx="4746852" cy="857927"/>
          </a:xfrm>
          <a:prstGeom prst="rect">
            <a:avLst/>
          </a:prstGeom>
        </p:spPr>
        <p:txBody>
          <a:bodyPr wrap="square" lIns="0" tIns="0" rIns="0" bIns="0" rtlCol="0" anchor="t">
            <a:spAutoFit/>
          </a:bodyPr>
          <a:lstStyle/>
          <a:p>
            <a:pPr algn="ctr">
              <a:lnSpc>
                <a:spcPts val="7000"/>
              </a:lnSpc>
              <a:spcBef>
                <a:spcPct val="0"/>
              </a:spcBef>
            </a:pPr>
            <a:r>
              <a:rPr lang="cy-GB" sz="4800" b="1"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achos mae’n.....</a:t>
            </a:r>
          </a:p>
        </p:txBody>
      </p:sp>
      <p:sp>
        <p:nvSpPr>
          <p:cNvPr id="23" name="TextBox 23"/>
          <p:cNvSpPr txBox="1"/>
          <p:nvPr/>
        </p:nvSpPr>
        <p:spPr>
          <a:xfrm>
            <a:off x="57235" y="2086068"/>
            <a:ext cx="2472077" cy="857927"/>
          </a:xfrm>
          <a:prstGeom prst="rect">
            <a:avLst/>
          </a:prstGeom>
        </p:spPr>
        <p:txBody>
          <a:bodyPr wrap="square" lIns="0" tIns="0" rIns="0" bIns="0" rtlCol="0" anchor="t">
            <a:spAutoFit/>
          </a:bodyPr>
          <a:lstStyle/>
          <a:p>
            <a:pPr algn="ctr">
              <a:lnSpc>
                <a:spcPts val="7000"/>
              </a:lnSpc>
              <a:spcBef>
                <a:spcPct val="0"/>
              </a:spcBef>
            </a:pPr>
            <a:r>
              <a:rPr lang="cy-GB" sz="4000" noProof="0" dirty="0">
                <a:solidFill>
                  <a:srgbClr val="E62323"/>
                </a:solidFill>
                <a:latin typeface="Dreaming Outloud Pro" panose="03050502040302030504" pitchFamily="66" charset="0"/>
                <a:ea typeface="Berthold Block"/>
                <a:cs typeface="Dreaming Outloud Pro" panose="03050502040302030504" pitchFamily="66" charset="0"/>
                <a:sym typeface="Berthold Block"/>
              </a:rPr>
              <a:t>d</a:t>
            </a:r>
            <a:r>
              <a:rPr lang="cy-GB" sz="40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iddorol</a:t>
            </a:r>
          </a:p>
        </p:txBody>
      </p:sp>
      <p:sp>
        <p:nvSpPr>
          <p:cNvPr id="24" name="TextBox 24"/>
          <p:cNvSpPr txBox="1"/>
          <p:nvPr/>
        </p:nvSpPr>
        <p:spPr>
          <a:xfrm>
            <a:off x="2477284" y="2155206"/>
            <a:ext cx="2397697" cy="827150"/>
          </a:xfrm>
          <a:prstGeom prst="rect">
            <a:avLst/>
          </a:prstGeom>
        </p:spPr>
        <p:txBody>
          <a:bodyPr wrap="square" lIns="0" tIns="0" rIns="0" bIns="0" rtlCol="0" anchor="t">
            <a:spAutoFit/>
          </a:bodyPr>
          <a:lstStyle/>
          <a:p>
            <a:pPr algn="ctr">
              <a:lnSpc>
                <a:spcPts val="7000"/>
              </a:lnSpc>
              <a:spcBef>
                <a:spcPct val="0"/>
              </a:spcBef>
            </a:pPr>
            <a:r>
              <a:rPr lang="cy-GB" sz="40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effeithiol</a:t>
            </a:r>
          </a:p>
        </p:txBody>
      </p:sp>
      <p:sp>
        <p:nvSpPr>
          <p:cNvPr id="25" name="TextBox 25"/>
          <p:cNvSpPr txBox="1"/>
          <p:nvPr/>
        </p:nvSpPr>
        <p:spPr>
          <a:xfrm>
            <a:off x="4611477" y="2086068"/>
            <a:ext cx="3192066" cy="857927"/>
          </a:xfrm>
          <a:prstGeom prst="rect">
            <a:avLst/>
          </a:prstGeom>
        </p:spPr>
        <p:txBody>
          <a:bodyPr lIns="0" tIns="0" rIns="0" bIns="0" rtlCol="0" anchor="t">
            <a:spAutoFit/>
          </a:bodyPr>
          <a:lstStyle/>
          <a:p>
            <a:pPr algn="ctr">
              <a:lnSpc>
                <a:spcPts val="7000"/>
              </a:lnSpc>
              <a:spcBef>
                <a:spcPct val="0"/>
              </a:spcBef>
            </a:pPr>
            <a:r>
              <a:rPr lang="cy-GB" sz="4000" noProof="0" dirty="0">
                <a:solidFill>
                  <a:srgbClr val="E62323"/>
                </a:solidFill>
                <a:latin typeface="Dreaming Outloud Pro" panose="03050502040302030504" pitchFamily="66" charset="0"/>
                <a:ea typeface="Berthold Block"/>
                <a:cs typeface="Dreaming Outloud Pro" panose="03050502040302030504" pitchFamily="66" charset="0"/>
                <a:sym typeface="Berthold Block"/>
              </a:rPr>
              <a:t>t</a:t>
            </a:r>
            <a:r>
              <a:rPr lang="cy-GB" sz="40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rawiadol</a:t>
            </a:r>
          </a:p>
        </p:txBody>
      </p:sp>
      <p:sp>
        <p:nvSpPr>
          <p:cNvPr id="27" name="TextBox 27"/>
          <p:cNvSpPr txBox="1"/>
          <p:nvPr/>
        </p:nvSpPr>
        <p:spPr>
          <a:xfrm>
            <a:off x="1072307" y="5768982"/>
            <a:ext cx="1818704" cy="857927"/>
          </a:xfrm>
          <a:prstGeom prst="rect">
            <a:avLst/>
          </a:prstGeom>
        </p:spPr>
        <p:txBody>
          <a:bodyPr lIns="0" tIns="0" rIns="0" bIns="0" rtlCol="0" anchor="t">
            <a:spAutoFit/>
          </a:bodyPr>
          <a:lstStyle/>
          <a:p>
            <a:pPr algn="ctr">
              <a:lnSpc>
                <a:spcPts val="7000"/>
              </a:lnSpc>
              <a:spcBef>
                <a:spcPct val="0"/>
              </a:spcBef>
            </a:pPr>
            <a:r>
              <a:rPr lang="cy-GB" sz="40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lliwgar</a:t>
            </a:r>
          </a:p>
        </p:txBody>
      </p:sp>
      <p:sp>
        <p:nvSpPr>
          <p:cNvPr id="28" name="TextBox 28"/>
          <p:cNvSpPr txBox="1"/>
          <p:nvPr/>
        </p:nvSpPr>
        <p:spPr>
          <a:xfrm>
            <a:off x="2797415" y="5785877"/>
            <a:ext cx="1969545" cy="857927"/>
          </a:xfrm>
          <a:prstGeom prst="rect">
            <a:avLst/>
          </a:prstGeom>
        </p:spPr>
        <p:txBody>
          <a:bodyPr wrap="square" lIns="0" tIns="0" rIns="0" bIns="0" rtlCol="0" anchor="t">
            <a:spAutoFit/>
          </a:bodyPr>
          <a:lstStyle/>
          <a:p>
            <a:pPr algn="ctr">
              <a:lnSpc>
                <a:spcPts val="7000"/>
              </a:lnSpc>
              <a:spcBef>
                <a:spcPct val="0"/>
              </a:spcBef>
            </a:pPr>
            <a:r>
              <a:rPr lang="cy-GB" sz="4000" noProof="0" dirty="0">
                <a:solidFill>
                  <a:srgbClr val="E62323"/>
                </a:solidFill>
                <a:latin typeface="Dreaming Outloud Pro" panose="03050502040302030504" pitchFamily="66" charset="0"/>
                <a:ea typeface="Berthold Block"/>
                <a:cs typeface="Dreaming Outloud Pro" panose="03050502040302030504" pitchFamily="66" charset="0"/>
                <a:sym typeface="Berthold Block"/>
              </a:rPr>
              <a:t>t</a:t>
            </a:r>
            <a:r>
              <a:rPr lang="cy-GB" sz="40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ywyll</a:t>
            </a:r>
          </a:p>
        </p:txBody>
      </p:sp>
      <p:sp>
        <p:nvSpPr>
          <p:cNvPr id="29" name="TextBox 29"/>
          <p:cNvSpPr txBox="1"/>
          <p:nvPr/>
        </p:nvSpPr>
        <p:spPr>
          <a:xfrm>
            <a:off x="6651369" y="5672553"/>
            <a:ext cx="1969545" cy="857927"/>
          </a:xfrm>
          <a:prstGeom prst="rect">
            <a:avLst/>
          </a:prstGeom>
        </p:spPr>
        <p:txBody>
          <a:bodyPr lIns="0" tIns="0" rIns="0" bIns="0" rtlCol="0" anchor="t">
            <a:spAutoFit/>
          </a:bodyPr>
          <a:lstStyle/>
          <a:p>
            <a:pPr algn="ctr">
              <a:lnSpc>
                <a:spcPts val="7000"/>
              </a:lnSpc>
              <a:spcBef>
                <a:spcPct val="0"/>
              </a:spcBef>
            </a:pPr>
            <a:r>
              <a:rPr lang="cy-GB" sz="4000" noProof="0" dirty="0" err="1">
                <a:solidFill>
                  <a:srgbClr val="FF0000"/>
                </a:solidFill>
                <a:latin typeface="Dreaming Outloud Pro" panose="03050502040302030504" pitchFamily="66" charset="0"/>
                <a:ea typeface="Berthold Block"/>
                <a:cs typeface="Dreaming Outloud Pro" panose="03050502040302030504" pitchFamily="66" charset="0"/>
                <a:sym typeface="Berthold Block"/>
              </a:rPr>
              <a:t>c</a:t>
            </a:r>
            <a:r>
              <a:rPr lang="cy-GB" sz="4000" noProof="0" dirty="0" err="1">
                <a:solidFill>
                  <a:srgbClr val="5D4C57"/>
                </a:solidFill>
                <a:latin typeface="Dreaming Outloud Pro" panose="03050502040302030504" pitchFamily="66" charset="0"/>
                <a:ea typeface="Berthold Block"/>
                <a:cs typeface="Dreaming Outloud Pro" panose="03050502040302030504" pitchFamily="66" charset="0"/>
                <a:sym typeface="Berthold Block"/>
              </a:rPr>
              <a:t>yfrous</a:t>
            </a:r>
            <a:endParaRPr lang="cy-GB" sz="40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endParaRPr>
          </a:p>
        </p:txBody>
      </p:sp>
      <p:sp>
        <p:nvSpPr>
          <p:cNvPr id="30" name="TextBox 30"/>
          <p:cNvSpPr txBox="1"/>
          <p:nvPr/>
        </p:nvSpPr>
        <p:spPr>
          <a:xfrm>
            <a:off x="2409949" y="8804049"/>
            <a:ext cx="16306220" cy="1231106"/>
          </a:xfrm>
          <a:prstGeom prst="rect">
            <a:avLst/>
          </a:prstGeom>
        </p:spPr>
        <p:txBody>
          <a:bodyPr wrap="square" lIns="0" tIns="0" rIns="0" bIns="0" rtlCol="0" anchor="t">
            <a:spAutoFit/>
          </a:bodyPr>
          <a:lstStyle/>
          <a:p>
            <a:pPr>
              <a:spcBef>
                <a:spcPct val="0"/>
              </a:spcBef>
            </a:pPr>
            <a:r>
              <a:rPr lang="cy-GB" sz="40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Rydw i’n meddwl bod y llun yn </a:t>
            </a:r>
            <a:r>
              <a:rPr lang="cy-GB" sz="4000" noProof="0" dirty="0" err="1">
                <a:solidFill>
                  <a:srgbClr val="FF0000"/>
                </a:solidFill>
                <a:latin typeface="Dreaming Outloud Pro" panose="03050502040302030504" pitchFamily="66" charset="0"/>
                <a:ea typeface="Berthold Block"/>
                <a:cs typeface="Dreaming Outloud Pro" panose="03050502040302030504" pitchFamily="66" charset="0"/>
                <a:sym typeface="Berthold Block"/>
              </a:rPr>
              <a:t>dd</a:t>
            </a:r>
            <a:r>
              <a:rPr lang="cy-GB" sz="4000" noProof="0" dirty="0" err="1">
                <a:solidFill>
                  <a:srgbClr val="5D4C57"/>
                </a:solidFill>
                <a:latin typeface="Dreaming Outloud Pro" panose="03050502040302030504" pitchFamily="66" charset="0"/>
                <a:ea typeface="Berthold Block"/>
                <a:cs typeface="Dreaming Outloud Pro" panose="03050502040302030504" pitchFamily="66" charset="0"/>
                <a:sym typeface="Berthold Block"/>
              </a:rPr>
              <a:t>iddoral</a:t>
            </a:r>
            <a:r>
              <a:rPr lang="cy-GB" sz="40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 achos mae’n llawn awyrgylch.</a:t>
            </a:r>
          </a:p>
          <a:p>
            <a:pPr>
              <a:spcBef>
                <a:spcPct val="0"/>
              </a:spcBef>
            </a:pPr>
            <a:r>
              <a:rPr lang="cy-GB" sz="40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Rydw i’n meddwl bod y llun yn </a:t>
            </a:r>
            <a:r>
              <a:rPr lang="cy-GB" sz="4000" noProof="0" dirty="0">
                <a:solidFill>
                  <a:srgbClr val="FF0000"/>
                </a:solidFill>
                <a:latin typeface="Dreaming Outloud Pro" panose="03050502040302030504" pitchFamily="66" charset="0"/>
                <a:ea typeface="Berthold Block"/>
                <a:cs typeface="Dreaming Outloud Pro" panose="03050502040302030504" pitchFamily="66" charset="0"/>
                <a:sym typeface="Berthold Block"/>
              </a:rPr>
              <a:t>f</a:t>
            </a:r>
            <a:r>
              <a:rPr lang="cy-GB" sz="40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ywiog achos mae’n lliwgar. </a:t>
            </a:r>
          </a:p>
        </p:txBody>
      </p:sp>
      <p:sp>
        <p:nvSpPr>
          <p:cNvPr id="31" name="TextBox 31"/>
          <p:cNvSpPr txBox="1"/>
          <p:nvPr/>
        </p:nvSpPr>
        <p:spPr>
          <a:xfrm>
            <a:off x="13487400" y="2179271"/>
            <a:ext cx="4993639" cy="604012"/>
          </a:xfrm>
          <a:prstGeom prst="rect">
            <a:avLst/>
          </a:prstGeom>
        </p:spPr>
        <p:txBody>
          <a:bodyPr wrap="square" lIns="0" tIns="0" rIns="0" bIns="0" rtlCol="0" anchor="t">
            <a:spAutoFit/>
          </a:bodyPr>
          <a:lstStyle/>
          <a:p>
            <a:pPr algn="ctr">
              <a:lnSpc>
                <a:spcPts val="4977"/>
              </a:lnSpc>
              <a:spcBef>
                <a:spcPct val="0"/>
              </a:spcBef>
            </a:pPr>
            <a:r>
              <a:rPr lang="cy-GB" sz="3200" noProof="0" dirty="0">
                <a:solidFill>
                  <a:srgbClr val="E62323"/>
                </a:solidFill>
                <a:latin typeface="Dreaming Outloud Pro" panose="03050502040302030504" pitchFamily="66" charset="0"/>
                <a:ea typeface="Berthold Block"/>
                <a:cs typeface="Dreaming Outloud Pro" panose="03050502040302030504" pitchFamily="66" charset="0"/>
                <a:sym typeface="Berthold Block"/>
              </a:rPr>
              <a:t>Treiglad Meddal</a:t>
            </a:r>
            <a:r>
              <a:rPr lang="cy-GB" sz="32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ar ôl yn/’n </a:t>
            </a:r>
          </a:p>
        </p:txBody>
      </p:sp>
      <p:sp>
        <p:nvSpPr>
          <p:cNvPr id="32" name="TextBox 25">
            <a:extLst>
              <a:ext uri="{FF2B5EF4-FFF2-40B4-BE49-F238E27FC236}">
                <a16:creationId xmlns:a16="http://schemas.microsoft.com/office/drawing/2014/main" id="{4C8F22C8-61E2-05CB-6E3C-E9D6D5923E0A}"/>
              </a:ext>
            </a:extLst>
          </p:cNvPr>
          <p:cNvSpPr txBox="1"/>
          <p:nvPr/>
        </p:nvSpPr>
        <p:spPr>
          <a:xfrm>
            <a:off x="7024881" y="2097895"/>
            <a:ext cx="3192066" cy="857927"/>
          </a:xfrm>
          <a:prstGeom prst="rect">
            <a:avLst/>
          </a:prstGeom>
        </p:spPr>
        <p:txBody>
          <a:bodyPr lIns="0" tIns="0" rIns="0" bIns="0" rtlCol="0" anchor="t">
            <a:spAutoFit/>
          </a:bodyPr>
          <a:lstStyle/>
          <a:p>
            <a:pPr algn="ctr">
              <a:lnSpc>
                <a:spcPts val="7000"/>
              </a:lnSpc>
              <a:spcBef>
                <a:spcPct val="0"/>
              </a:spcBef>
            </a:pPr>
            <a:r>
              <a:rPr lang="cy-GB" sz="4000" noProof="0" dirty="0">
                <a:solidFill>
                  <a:srgbClr val="FF0000"/>
                </a:solidFill>
                <a:latin typeface="Dreaming Outloud Pro" panose="03050502040302030504" pitchFamily="66" charset="0"/>
                <a:ea typeface="Berthold Block"/>
                <a:cs typeface="Dreaming Outloud Pro" panose="03050502040302030504" pitchFamily="66" charset="0"/>
                <a:sym typeface="Berthold Block"/>
              </a:rPr>
              <a:t>b</a:t>
            </a:r>
            <a:r>
              <a:rPr lang="cy-GB" sz="40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ywiog</a:t>
            </a:r>
            <a:endParaRPr lang="cy-GB" sz="4000" noProof="0" dirty="0">
              <a:latin typeface="Dreaming Outloud Pro" panose="03050502040302030504" pitchFamily="66" charset="0"/>
              <a:ea typeface="Berthold Block"/>
              <a:cs typeface="Dreaming Outloud Pro" panose="03050502040302030504" pitchFamily="66" charset="0"/>
              <a:sym typeface="Berthold Block"/>
            </a:endParaRPr>
          </a:p>
        </p:txBody>
      </p:sp>
      <p:sp>
        <p:nvSpPr>
          <p:cNvPr id="35" name="TextBox 28">
            <a:extLst>
              <a:ext uri="{FF2B5EF4-FFF2-40B4-BE49-F238E27FC236}">
                <a16:creationId xmlns:a16="http://schemas.microsoft.com/office/drawing/2014/main" id="{75A2C8C9-F336-34D7-5302-3F6933EBD0EB}"/>
              </a:ext>
            </a:extLst>
          </p:cNvPr>
          <p:cNvSpPr txBox="1"/>
          <p:nvPr/>
        </p:nvSpPr>
        <p:spPr>
          <a:xfrm>
            <a:off x="4713190" y="5678467"/>
            <a:ext cx="1969545" cy="857927"/>
          </a:xfrm>
          <a:prstGeom prst="rect">
            <a:avLst/>
          </a:prstGeom>
        </p:spPr>
        <p:txBody>
          <a:bodyPr wrap="square" lIns="0" tIns="0" rIns="0" bIns="0" rtlCol="0" anchor="t">
            <a:spAutoFit/>
          </a:bodyPr>
          <a:lstStyle/>
          <a:p>
            <a:pPr algn="ctr">
              <a:lnSpc>
                <a:spcPts val="7000"/>
              </a:lnSpc>
              <a:spcBef>
                <a:spcPct val="0"/>
              </a:spcBef>
            </a:pPr>
            <a:r>
              <a:rPr lang="cy-GB" sz="4000" noProof="0" dirty="0">
                <a:solidFill>
                  <a:srgbClr val="E62323"/>
                </a:solidFill>
                <a:latin typeface="Dreaming Outloud Pro" panose="03050502040302030504" pitchFamily="66" charset="0"/>
                <a:ea typeface="Berthold Block"/>
                <a:cs typeface="Dreaming Outloud Pro" panose="03050502040302030504" pitchFamily="66" charset="0"/>
                <a:sym typeface="Berthold Block"/>
              </a:rPr>
              <a:t>g</a:t>
            </a:r>
            <a:r>
              <a:rPr lang="cy-GB" sz="40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olau</a:t>
            </a:r>
          </a:p>
        </p:txBody>
      </p:sp>
      <p:sp>
        <p:nvSpPr>
          <p:cNvPr id="36" name="TextBox 25">
            <a:extLst>
              <a:ext uri="{FF2B5EF4-FFF2-40B4-BE49-F238E27FC236}">
                <a16:creationId xmlns:a16="http://schemas.microsoft.com/office/drawing/2014/main" id="{5E59F9E1-2725-789B-61D4-0772C0BD59B9}"/>
              </a:ext>
            </a:extLst>
          </p:cNvPr>
          <p:cNvSpPr txBox="1"/>
          <p:nvPr/>
        </p:nvSpPr>
        <p:spPr>
          <a:xfrm>
            <a:off x="7926626" y="5762114"/>
            <a:ext cx="4657768" cy="857927"/>
          </a:xfrm>
          <a:prstGeom prst="rect">
            <a:avLst/>
          </a:prstGeom>
        </p:spPr>
        <p:txBody>
          <a:bodyPr wrap="square" lIns="0" tIns="0" rIns="0" bIns="0" rtlCol="0" anchor="t">
            <a:spAutoFit/>
          </a:bodyPr>
          <a:lstStyle/>
          <a:p>
            <a:pPr algn="ctr">
              <a:lnSpc>
                <a:spcPts val="7000"/>
              </a:lnSpc>
              <a:spcBef>
                <a:spcPct val="0"/>
              </a:spcBef>
            </a:pPr>
            <a:r>
              <a:rPr lang="cy-GB" sz="4000" noProof="0" dirty="0">
                <a:solidFill>
                  <a:srgbClr val="FF0000"/>
                </a:solidFill>
                <a:latin typeface="Dreaming Outloud Pro" panose="03050502040302030504" pitchFamily="66" charset="0"/>
                <a:ea typeface="Berthold Block"/>
                <a:cs typeface="Dreaming Outloud Pro" panose="03050502040302030504" pitchFamily="66" charset="0"/>
                <a:sym typeface="Berthold Block"/>
              </a:rPr>
              <a:t>m</a:t>
            </a:r>
            <a:r>
              <a:rPr lang="cy-GB" sz="40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ynegiannol</a:t>
            </a:r>
            <a:endParaRPr lang="cy-GB" sz="4000" noProof="0" dirty="0">
              <a:latin typeface="Dreaming Outloud Pro" panose="03050502040302030504" pitchFamily="66" charset="0"/>
              <a:ea typeface="Berthold Block"/>
              <a:cs typeface="Dreaming Outloud Pro" panose="03050502040302030504" pitchFamily="66" charset="0"/>
              <a:sym typeface="Berthold Block"/>
            </a:endParaRPr>
          </a:p>
        </p:txBody>
      </p:sp>
      <p:pic>
        <p:nvPicPr>
          <p:cNvPr id="38" name="Picture 37">
            <a:extLst>
              <a:ext uri="{FF2B5EF4-FFF2-40B4-BE49-F238E27FC236}">
                <a16:creationId xmlns:a16="http://schemas.microsoft.com/office/drawing/2014/main" id="{E5C23F26-416E-D994-691C-95AAC3355ABF}"/>
              </a:ext>
            </a:extLst>
          </p:cNvPr>
          <p:cNvPicPr>
            <a:picLocks noChangeAspect="1"/>
          </p:cNvPicPr>
          <p:nvPr/>
        </p:nvPicPr>
        <p:blipFill>
          <a:blip r:embed="rId21">
            <a:extLst>
              <a:ext uri="{BEBA8EAE-BF5A-486C-A8C5-ECC9F3942E4B}">
                <a14:imgProps xmlns:a14="http://schemas.microsoft.com/office/drawing/2010/main">
                  <a14:imgLayer r:embed="rId22">
                    <a14:imgEffect>
                      <a14:backgroundRemoval t="10000" b="90000" l="10000" r="90000">
                        <a14:foregroundMark x1="35714" y1="73810" x2="35714" y2="73810"/>
                        <a14:foregroundMark x1="16071" y1="54762" x2="16071" y2="54762"/>
                        <a14:foregroundMark x1="80357" y1="65238" x2="80357" y2="65238"/>
                        <a14:foregroundMark x1="89286" y1="26190" x2="89286" y2="26190"/>
                      </a14:backgroundRemoval>
                    </a14:imgEffect>
                  </a14:imgLayer>
                </a14:imgProps>
              </a:ext>
            </a:extLst>
          </a:blip>
          <a:stretch>
            <a:fillRect/>
          </a:stretch>
        </p:blipFill>
        <p:spPr>
          <a:xfrm>
            <a:off x="7636142" y="2726707"/>
            <a:ext cx="1280271" cy="1600339"/>
          </a:xfrm>
          <a:prstGeom prst="rect">
            <a:avLst/>
          </a:prstGeom>
        </p:spPr>
      </p:pic>
      <p:pic>
        <p:nvPicPr>
          <p:cNvPr id="40" name="Picture 39">
            <a:extLst>
              <a:ext uri="{FF2B5EF4-FFF2-40B4-BE49-F238E27FC236}">
                <a16:creationId xmlns:a16="http://schemas.microsoft.com/office/drawing/2014/main" id="{FAB2A4EB-482D-81A2-CFDE-1EBC1385F8B1}"/>
              </a:ext>
            </a:extLst>
          </p:cNvPr>
          <p:cNvPicPr>
            <a:picLocks noChangeAspect="1"/>
          </p:cNvPicPr>
          <p:nvPr/>
        </p:nvPicPr>
        <p:blipFill>
          <a:blip r:embed="rId23">
            <a:extLst>
              <a:ext uri="{BEBA8EAE-BF5A-486C-A8C5-ECC9F3942E4B}">
                <a14:imgProps xmlns:a14="http://schemas.microsoft.com/office/drawing/2010/main">
                  <a14:imgLayer r:embed="rId24">
                    <a14:imgEffect>
                      <a14:backgroundRemoval t="10000" b="90000" l="10000" r="90000">
                        <a14:foregroundMark x1="46798" y1="52582" x2="46798" y2="52582"/>
                        <a14:foregroundMark x1="47783" y1="54930" x2="47783" y2="54930"/>
                        <a14:foregroundMark x1="35468" y1="56338" x2="35468" y2="56338"/>
                        <a14:foregroundMark x1="40394" y1="59624" x2="40394" y2="59624"/>
                        <a14:foregroundMark x1="44335" y1="59624" x2="50246" y2="61033"/>
                        <a14:foregroundMark x1="72414" y1="66667" x2="72414" y2="66667"/>
                      </a14:backgroundRemoval>
                    </a14:imgEffect>
                  </a14:imgLayer>
                </a14:imgProps>
              </a:ext>
            </a:extLst>
          </a:blip>
          <a:stretch>
            <a:fillRect/>
          </a:stretch>
        </p:blipFill>
        <p:spPr>
          <a:xfrm>
            <a:off x="9037187" y="6406861"/>
            <a:ext cx="1546994" cy="1623201"/>
          </a:xfrm>
          <a:prstGeom prst="rect">
            <a:avLst/>
          </a:prstGeom>
        </p:spPr>
      </p:pic>
      <p:pic>
        <p:nvPicPr>
          <p:cNvPr id="42" name="Picture 41">
            <a:extLst>
              <a:ext uri="{FF2B5EF4-FFF2-40B4-BE49-F238E27FC236}">
                <a16:creationId xmlns:a16="http://schemas.microsoft.com/office/drawing/2014/main" id="{A6504813-8011-47EB-0F13-A7111D7F76D6}"/>
              </a:ext>
            </a:extLst>
          </p:cNvPr>
          <p:cNvPicPr>
            <a:picLocks noChangeAspect="1"/>
          </p:cNvPicPr>
          <p:nvPr/>
        </p:nvPicPr>
        <p:blipFill>
          <a:blip r:embed="rId25"/>
          <a:stretch>
            <a:fillRect/>
          </a:stretch>
        </p:blipFill>
        <p:spPr>
          <a:xfrm>
            <a:off x="5026958" y="6588514"/>
            <a:ext cx="1120237" cy="1066892"/>
          </a:xfrm>
          <a:prstGeom prst="rect">
            <a:avLst/>
          </a:prstGeom>
        </p:spPr>
      </p:pic>
      <p:sp>
        <p:nvSpPr>
          <p:cNvPr id="43" name="TextBox 24">
            <a:extLst>
              <a:ext uri="{FF2B5EF4-FFF2-40B4-BE49-F238E27FC236}">
                <a16:creationId xmlns:a16="http://schemas.microsoft.com/office/drawing/2014/main" id="{5E9BDE2B-CAED-E176-D74F-9D2B1B510865}"/>
              </a:ext>
            </a:extLst>
          </p:cNvPr>
          <p:cNvSpPr txBox="1"/>
          <p:nvPr/>
        </p:nvSpPr>
        <p:spPr>
          <a:xfrm>
            <a:off x="11469197" y="5564007"/>
            <a:ext cx="4011800" cy="1231106"/>
          </a:xfrm>
          <a:prstGeom prst="rect">
            <a:avLst/>
          </a:prstGeom>
        </p:spPr>
        <p:txBody>
          <a:bodyPr wrap="square" lIns="0" tIns="0" rIns="0" bIns="0" rtlCol="0" anchor="t">
            <a:spAutoFit/>
          </a:bodyPr>
          <a:lstStyle/>
          <a:p>
            <a:pPr algn="ctr">
              <a:spcBef>
                <a:spcPct val="0"/>
              </a:spcBef>
            </a:pPr>
            <a:r>
              <a:rPr lang="cy-GB" sz="40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llawn </a:t>
            </a:r>
          </a:p>
          <a:p>
            <a:pPr algn="ctr">
              <a:spcBef>
                <a:spcPct val="0"/>
              </a:spcBef>
            </a:pPr>
            <a:r>
              <a:rPr lang="cy-GB" sz="40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awyrgylch</a:t>
            </a:r>
          </a:p>
        </p:txBody>
      </p:sp>
      <p:pic>
        <p:nvPicPr>
          <p:cNvPr id="45" name="Picture 44">
            <a:extLst>
              <a:ext uri="{FF2B5EF4-FFF2-40B4-BE49-F238E27FC236}">
                <a16:creationId xmlns:a16="http://schemas.microsoft.com/office/drawing/2014/main" id="{CBDFB692-2FA4-A300-CAF8-4DE48E0CFE37}"/>
              </a:ext>
            </a:extLst>
          </p:cNvPr>
          <p:cNvPicPr>
            <a:picLocks noChangeAspect="1"/>
          </p:cNvPicPr>
          <p:nvPr/>
        </p:nvPicPr>
        <p:blipFill>
          <a:blip r:embed="rId26"/>
          <a:stretch>
            <a:fillRect/>
          </a:stretch>
        </p:blipFill>
        <p:spPr>
          <a:xfrm>
            <a:off x="12865026" y="6795113"/>
            <a:ext cx="1234547" cy="1265030"/>
          </a:xfrm>
          <a:prstGeom prst="rect">
            <a:avLst/>
          </a:prstGeom>
        </p:spPr>
      </p:pic>
      <p:cxnSp>
        <p:nvCxnSpPr>
          <p:cNvPr id="51" name="Straight Connector 50">
            <a:extLst>
              <a:ext uri="{FF2B5EF4-FFF2-40B4-BE49-F238E27FC236}">
                <a16:creationId xmlns:a16="http://schemas.microsoft.com/office/drawing/2014/main" id="{799495CF-31C8-7F5F-347C-BEB4B5B8A620}"/>
              </a:ext>
            </a:extLst>
          </p:cNvPr>
          <p:cNvCxnSpPr/>
          <p:nvPr/>
        </p:nvCxnSpPr>
        <p:spPr>
          <a:xfrm>
            <a:off x="1295400" y="8420100"/>
            <a:ext cx="16614332" cy="0"/>
          </a:xfrm>
          <a:prstGeom prst="line">
            <a:avLst/>
          </a:prstGeom>
        </p:spPr>
        <p:style>
          <a:lnRef idx="1">
            <a:schemeClr val="accent2"/>
          </a:lnRef>
          <a:fillRef idx="0">
            <a:schemeClr val="accent2"/>
          </a:fillRef>
          <a:effectRef idx="0">
            <a:schemeClr val="accent2"/>
          </a:effectRef>
          <a:fontRef idx="minor">
            <a:schemeClr val="tx1"/>
          </a:fontRef>
        </p:style>
      </p:cxnSp>
      <p:sp>
        <p:nvSpPr>
          <p:cNvPr id="53" name="TextBox 52">
            <a:extLst>
              <a:ext uri="{FF2B5EF4-FFF2-40B4-BE49-F238E27FC236}">
                <a16:creationId xmlns:a16="http://schemas.microsoft.com/office/drawing/2014/main" id="{8D7066AE-B33C-31A5-8E14-FE8C8A97E612}"/>
              </a:ext>
            </a:extLst>
          </p:cNvPr>
          <p:cNvSpPr txBox="1"/>
          <p:nvPr/>
        </p:nvSpPr>
        <p:spPr>
          <a:xfrm>
            <a:off x="14894068" y="6930198"/>
            <a:ext cx="2579458" cy="665567"/>
          </a:xfrm>
          <a:prstGeom prst="rect">
            <a:avLst/>
          </a:prstGeom>
          <a:noFill/>
        </p:spPr>
        <p:txBody>
          <a:bodyPr wrap="square">
            <a:spAutoFit/>
          </a:bodyPr>
          <a:lstStyle/>
          <a:p>
            <a:pPr algn="ctr">
              <a:lnSpc>
                <a:spcPts val="4977"/>
              </a:lnSpc>
              <a:spcBef>
                <a:spcPct val="0"/>
              </a:spcBef>
            </a:pPr>
            <a:r>
              <a:rPr lang="cy-GB" sz="2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(nid gyda ‘</a:t>
            </a:r>
            <a:r>
              <a:rPr lang="cy-GB" sz="24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rh</a:t>
            </a:r>
            <a:r>
              <a:rPr lang="cy-GB" sz="2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 / </a:t>
            </a:r>
            <a:r>
              <a:rPr lang="cy-GB" sz="2400" noProof="0" dirty="0" err="1">
                <a:solidFill>
                  <a:srgbClr val="000000"/>
                </a:solidFill>
                <a:latin typeface="Dreaming Outloud Pro" panose="03050502040302030504" pitchFamily="66" charset="0"/>
                <a:ea typeface="Berthold Block"/>
                <a:cs typeface="Dreaming Outloud Pro" panose="03050502040302030504" pitchFamily="66" charset="0"/>
                <a:sym typeface="Berthold Block"/>
              </a:rPr>
              <a:t>ll</a:t>
            </a:r>
            <a:r>
              <a:rPr lang="cy-GB" sz="2400" noProof="0" dirty="0">
                <a:solidFill>
                  <a:srgbClr val="000000"/>
                </a:solidFill>
                <a:latin typeface="Dreaming Outloud Pro" panose="03050502040302030504" pitchFamily="66" charset="0"/>
                <a:ea typeface="Berthold Block"/>
                <a:cs typeface="Dreaming Outloud Pro" panose="03050502040302030504" pitchFamily="66" charset="0"/>
                <a:sym typeface="Berthold Block"/>
              </a:rPr>
              <a:t>’)</a:t>
            </a:r>
          </a:p>
        </p:txBody>
      </p:sp>
      <p:pic>
        <p:nvPicPr>
          <p:cNvPr id="55" name="Picture 54">
            <a:extLst>
              <a:ext uri="{FF2B5EF4-FFF2-40B4-BE49-F238E27FC236}">
                <a16:creationId xmlns:a16="http://schemas.microsoft.com/office/drawing/2014/main" id="{FE15B12B-B6BC-D57B-DEDF-C145BD09343D}"/>
              </a:ext>
            </a:extLst>
          </p:cNvPr>
          <p:cNvPicPr>
            <a:picLocks noChangeAspect="1"/>
          </p:cNvPicPr>
          <p:nvPr/>
        </p:nvPicPr>
        <p:blipFill>
          <a:blip r:embed="rId27">
            <a:extLst>
              <a:ext uri="{BEBA8EAE-BF5A-486C-A8C5-ECC9F3942E4B}">
                <a14:imgProps xmlns:a14="http://schemas.microsoft.com/office/drawing/2010/main">
                  <a14:imgLayer r:embed="rId28">
                    <a14:imgEffect>
                      <a14:backgroundRemoval t="9524" b="96599" l="9697" r="89697">
                        <a14:foregroundMark x1="81818" y1="50340" x2="81818" y2="50340"/>
                        <a14:foregroundMark x1="39394" y1="86395" x2="39394" y2="86395"/>
                        <a14:foregroundMark x1="31515" y1="90476" x2="32727" y2="90476"/>
                        <a14:foregroundMark x1="33333" y1="92517" x2="33333" y2="92517"/>
                        <a14:foregroundMark x1="40000" y1="96599" x2="40000" y2="96599"/>
                      </a14:backgroundRemoval>
                    </a14:imgEffect>
                  </a14:imgLayer>
                </a14:imgProps>
              </a:ext>
            </a:extLst>
          </a:blip>
          <a:stretch>
            <a:fillRect/>
          </a:stretch>
        </p:blipFill>
        <p:spPr>
          <a:xfrm>
            <a:off x="9753990" y="2976796"/>
            <a:ext cx="1257409" cy="1120237"/>
          </a:xfrm>
          <a:prstGeom prst="rect">
            <a:avLst/>
          </a:prstGeom>
        </p:spPr>
      </p:pic>
      <p:sp>
        <p:nvSpPr>
          <p:cNvPr id="56" name="TextBox 25">
            <a:extLst>
              <a:ext uri="{FF2B5EF4-FFF2-40B4-BE49-F238E27FC236}">
                <a16:creationId xmlns:a16="http://schemas.microsoft.com/office/drawing/2014/main" id="{0870AEAD-EAA5-8CCD-CBAC-F465200C599F}"/>
              </a:ext>
            </a:extLst>
          </p:cNvPr>
          <p:cNvSpPr txBox="1"/>
          <p:nvPr/>
        </p:nvSpPr>
        <p:spPr>
          <a:xfrm>
            <a:off x="8853997" y="2116023"/>
            <a:ext cx="3192066" cy="827150"/>
          </a:xfrm>
          <a:prstGeom prst="rect">
            <a:avLst/>
          </a:prstGeom>
        </p:spPr>
        <p:txBody>
          <a:bodyPr lIns="0" tIns="0" rIns="0" bIns="0" rtlCol="0" anchor="t">
            <a:spAutoFit/>
          </a:bodyPr>
          <a:lstStyle/>
          <a:p>
            <a:pPr algn="ctr">
              <a:lnSpc>
                <a:spcPts val="7000"/>
              </a:lnSpc>
              <a:spcBef>
                <a:spcPct val="0"/>
              </a:spcBef>
            </a:pPr>
            <a:r>
              <a:rPr lang="cy-GB" sz="4000" noProof="0" dirty="0">
                <a:solidFill>
                  <a:srgbClr val="FF0000"/>
                </a:solidFill>
                <a:latin typeface="Dreaming Outloud Pro" panose="03050502040302030504" pitchFamily="66" charset="0"/>
                <a:ea typeface="Berthold Block"/>
                <a:cs typeface="Dreaming Outloud Pro" panose="03050502040302030504" pitchFamily="66" charset="0"/>
                <a:sym typeface="Berthold Block"/>
              </a:rPr>
              <a:t>c</a:t>
            </a:r>
            <a:r>
              <a:rPr lang="cy-GB" sz="40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readigol</a:t>
            </a:r>
            <a:endParaRPr lang="cy-GB" sz="4000" noProof="0" dirty="0">
              <a:latin typeface="Dreaming Outloud Pro" panose="03050502040302030504" pitchFamily="66" charset="0"/>
              <a:ea typeface="Berthold Block"/>
              <a:cs typeface="Dreaming Outloud Pro" panose="03050502040302030504" pitchFamily="66" charset="0"/>
              <a:sym typeface="Berthold Block"/>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9862971" y="7551625"/>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3" name="Freeform 3"/>
          <p:cNvSpPr/>
          <p:nvPr/>
        </p:nvSpPr>
        <p:spPr>
          <a:xfrm>
            <a:off x="3427570" y="-1164891"/>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4" name="Freeform 4"/>
          <p:cNvSpPr/>
          <p:nvPr/>
        </p:nvSpPr>
        <p:spPr>
          <a:xfrm>
            <a:off x="15804054" y="4557608"/>
            <a:ext cx="3816804" cy="2206807"/>
          </a:xfrm>
          <a:custGeom>
            <a:avLst/>
            <a:gdLst/>
            <a:ahLst/>
            <a:cxnLst/>
            <a:rect l="l" t="t" r="r" b="b"/>
            <a:pathLst>
              <a:path w="3816804" h="2206807">
                <a:moveTo>
                  <a:pt x="0" y="0"/>
                </a:moveTo>
                <a:lnTo>
                  <a:pt x="3816804" y="0"/>
                </a:lnTo>
                <a:lnTo>
                  <a:pt x="3816804" y="2206806"/>
                </a:lnTo>
                <a:lnTo>
                  <a:pt x="0" y="2206806"/>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5" name="Freeform 5"/>
          <p:cNvSpPr/>
          <p:nvPr/>
        </p:nvSpPr>
        <p:spPr>
          <a:xfrm>
            <a:off x="9254847" y="-912291"/>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6" name="Freeform 6"/>
          <p:cNvSpPr/>
          <p:nvPr/>
        </p:nvSpPr>
        <p:spPr>
          <a:xfrm>
            <a:off x="5308983" y="8783543"/>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7" name="Freeform 7"/>
          <p:cNvSpPr/>
          <p:nvPr/>
        </p:nvSpPr>
        <p:spPr>
          <a:xfrm flipH="1">
            <a:off x="-1219270" y="3672882"/>
            <a:ext cx="3816804" cy="2206807"/>
          </a:xfrm>
          <a:custGeom>
            <a:avLst/>
            <a:gdLst/>
            <a:ahLst/>
            <a:cxnLst/>
            <a:rect l="l" t="t" r="r" b="b"/>
            <a:pathLst>
              <a:path w="3816804" h="2206807">
                <a:moveTo>
                  <a:pt x="3816804" y="0"/>
                </a:moveTo>
                <a:lnTo>
                  <a:pt x="0" y="0"/>
                </a:lnTo>
                <a:lnTo>
                  <a:pt x="0" y="2206807"/>
                </a:lnTo>
                <a:lnTo>
                  <a:pt x="3816804" y="2206807"/>
                </a:lnTo>
                <a:lnTo>
                  <a:pt x="3816804"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8" name="Freeform 8"/>
          <p:cNvSpPr/>
          <p:nvPr/>
        </p:nvSpPr>
        <p:spPr>
          <a:xfrm>
            <a:off x="7010400" y="2402966"/>
            <a:ext cx="1817793" cy="824522"/>
          </a:xfrm>
          <a:custGeom>
            <a:avLst/>
            <a:gdLst/>
            <a:ahLst/>
            <a:cxnLst/>
            <a:rect l="l" t="t" r="r" b="b"/>
            <a:pathLst>
              <a:path w="2812188" h="1328759">
                <a:moveTo>
                  <a:pt x="0" y="0"/>
                </a:moveTo>
                <a:lnTo>
                  <a:pt x="2812188" y="0"/>
                </a:lnTo>
                <a:lnTo>
                  <a:pt x="2812188" y="1328759"/>
                </a:lnTo>
                <a:lnTo>
                  <a:pt x="0" y="132875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9" name="Freeform 9"/>
          <p:cNvSpPr/>
          <p:nvPr/>
        </p:nvSpPr>
        <p:spPr>
          <a:xfrm>
            <a:off x="850855" y="2324191"/>
            <a:ext cx="1167888" cy="1348691"/>
          </a:xfrm>
          <a:custGeom>
            <a:avLst/>
            <a:gdLst/>
            <a:ahLst/>
            <a:cxnLst/>
            <a:rect l="l" t="t" r="r" b="b"/>
            <a:pathLst>
              <a:path w="1489315" h="1736810">
                <a:moveTo>
                  <a:pt x="0" y="0"/>
                </a:moveTo>
                <a:lnTo>
                  <a:pt x="1489314" y="0"/>
                </a:lnTo>
                <a:lnTo>
                  <a:pt x="1489314" y="1736810"/>
                </a:lnTo>
                <a:lnTo>
                  <a:pt x="0" y="173681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10" name="Freeform 10"/>
          <p:cNvSpPr/>
          <p:nvPr/>
        </p:nvSpPr>
        <p:spPr>
          <a:xfrm>
            <a:off x="9734605" y="2191815"/>
            <a:ext cx="1124900" cy="1035673"/>
          </a:xfrm>
          <a:custGeom>
            <a:avLst/>
            <a:gdLst/>
            <a:ahLst/>
            <a:cxnLst/>
            <a:rect l="l" t="t" r="r" b="b"/>
            <a:pathLst>
              <a:path w="1485720" h="1470863">
                <a:moveTo>
                  <a:pt x="0" y="0"/>
                </a:moveTo>
                <a:lnTo>
                  <a:pt x="1485720" y="0"/>
                </a:lnTo>
                <a:lnTo>
                  <a:pt x="1485720" y="1470863"/>
                </a:lnTo>
                <a:lnTo>
                  <a:pt x="0" y="147086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11" name="Freeform 11"/>
          <p:cNvSpPr/>
          <p:nvPr/>
        </p:nvSpPr>
        <p:spPr>
          <a:xfrm>
            <a:off x="774682" y="5124856"/>
            <a:ext cx="1078023" cy="1072309"/>
          </a:xfrm>
          <a:custGeom>
            <a:avLst/>
            <a:gdLst/>
            <a:ahLst/>
            <a:cxnLst/>
            <a:rect l="l" t="t" r="r" b="b"/>
            <a:pathLst>
              <a:path w="1410096" h="1490194">
                <a:moveTo>
                  <a:pt x="0" y="0"/>
                </a:moveTo>
                <a:lnTo>
                  <a:pt x="1410095" y="0"/>
                </a:lnTo>
                <a:lnTo>
                  <a:pt x="1410095" y="1490194"/>
                </a:lnTo>
                <a:lnTo>
                  <a:pt x="0" y="1490194"/>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12" name="Freeform 12"/>
          <p:cNvSpPr/>
          <p:nvPr/>
        </p:nvSpPr>
        <p:spPr>
          <a:xfrm>
            <a:off x="597071" y="7962809"/>
            <a:ext cx="1560971" cy="1213655"/>
          </a:xfrm>
          <a:custGeom>
            <a:avLst/>
            <a:gdLst/>
            <a:ahLst/>
            <a:cxnLst/>
            <a:rect l="l" t="t" r="r" b="b"/>
            <a:pathLst>
              <a:path w="1560971" h="1213655">
                <a:moveTo>
                  <a:pt x="0" y="0"/>
                </a:moveTo>
                <a:lnTo>
                  <a:pt x="1560970" y="0"/>
                </a:lnTo>
                <a:lnTo>
                  <a:pt x="1560970" y="1213655"/>
                </a:lnTo>
                <a:lnTo>
                  <a:pt x="0" y="1213655"/>
                </a:lnTo>
                <a:lnTo>
                  <a:pt x="0" y="0"/>
                </a:lnTo>
                <a:close/>
              </a:path>
            </a:pathLst>
          </a:custGeom>
          <a:blipFill>
            <a:blip r:embed="rId14"/>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13" name="Freeform 13"/>
          <p:cNvSpPr/>
          <p:nvPr/>
        </p:nvSpPr>
        <p:spPr>
          <a:xfrm>
            <a:off x="5050179" y="7962809"/>
            <a:ext cx="1731621" cy="1153692"/>
          </a:xfrm>
          <a:custGeom>
            <a:avLst/>
            <a:gdLst/>
            <a:ahLst/>
            <a:cxnLst/>
            <a:rect l="l" t="t" r="r" b="b"/>
            <a:pathLst>
              <a:path w="1731621" h="1153692">
                <a:moveTo>
                  <a:pt x="0" y="0"/>
                </a:moveTo>
                <a:lnTo>
                  <a:pt x="1731621" y="0"/>
                </a:lnTo>
                <a:lnTo>
                  <a:pt x="1731621" y="1153692"/>
                </a:lnTo>
                <a:lnTo>
                  <a:pt x="0" y="1153692"/>
                </a:lnTo>
                <a:lnTo>
                  <a:pt x="0" y="0"/>
                </a:lnTo>
                <a:close/>
              </a:path>
            </a:pathLst>
          </a:custGeom>
          <a:blipFill>
            <a:blip r:embed="rId15"/>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14" name="Freeform 14"/>
          <p:cNvSpPr/>
          <p:nvPr/>
        </p:nvSpPr>
        <p:spPr>
          <a:xfrm>
            <a:off x="5521764" y="5063628"/>
            <a:ext cx="863258" cy="1475655"/>
          </a:xfrm>
          <a:custGeom>
            <a:avLst/>
            <a:gdLst/>
            <a:ahLst/>
            <a:cxnLst/>
            <a:rect l="l" t="t" r="r" b="b"/>
            <a:pathLst>
              <a:path w="863258" h="1475655">
                <a:moveTo>
                  <a:pt x="0" y="0"/>
                </a:moveTo>
                <a:lnTo>
                  <a:pt x="863258" y="0"/>
                </a:lnTo>
                <a:lnTo>
                  <a:pt x="863258" y="1475655"/>
                </a:lnTo>
                <a:lnTo>
                  <a:pt x="0" y="1475655"/>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15" name="TextBox 15"/>
          <p:cNvSpPr txBox="1"/>
          <p:nvPr/>
        </p:nvSpPr>
        <p:spPr>
          <a:xfrm>
            <a:off x="290176" y="1380054"/>
            <a:ext cx="2738438" cy="811761"/>
          </a:xfrm>
          <a:prstGeom prst="rect">
            <a:avLst/>
          </a:prstGeom>
        </p:spPr>
        <p:txBody>
          <a:bodyPr lIns="0" tIns="0" rIns="0" bIns="0" rtlCol="0" anchor="t">
            <a:spAutoFit/>
          </a:bodyPr>
          <a:lstStyle/>
          <a:p>
            <a:pPr algn="ctr">
              <a:lnSpc>
                <a:spcPts val="7000"/>
              </a:lnSpc>
              <a:spcBef>
                <a:spcPct val="0"/>
              </a:spcBef>
            </a:pPr>
            <a:r>
              <a:rPr lang="cy-GB" sz="3600" noProof="0" dirty="0">
                <a:solidFill>
                  <a:srgbClr val="E62323"/>
                </a:solidFill>
                <a:latin typeface="Dreaming Outloud Pro" panose="03050502040302030504" pitchFamily="66" charset="0"/>
                <a:ea typeface="Berthold Block"/>
                <a:cs typeface="Dreaming Outloud Pro" panose="03050502040302030504" pitchFamily="66" charset="0"/>
                <a:sym typeface="Berthold Block"/>
              </a:rPr>
              <a:t>d</a:t>
            </a:r>
            <a:r>
              <a:rPr lang="cy-GB" sz="36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iddorol</a:t>
            </a:r>
            <a:endParaRPr lang="cy-GB" sz="44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endParaRPr>
          </a:p>
        </p:txBody>
      </p:sp>
      <p:sp>
        <p:nvSpPr>
          <p:cNvPr id="16" name="TextBox 16"/>
          <p:cNvSpPr txBox="1"/>
          <p:nvPr/>
        </p:nvSpPr>
        <p:spPr>
          <a:xfrm>
            <a:off x="4656981" y="1397147"/>
            <a:ext cx="2592824" cy="811761"/>
          </a:xfrm>
          <a:prstGeom prst="rect">
            <a:avLst/>
          </a:prstGeom>
        </p:spPr>
        <p:txBody>
          <a:bodyPr lIns="0" tIns="0" rIns="0" bIns="0" rtlCol="0" anchor="t">
            <a:spAutoFit/>
          </a:bodyPr>
          <a:lstStyle/>
          <a:p>
            <a:pPr algn="ctr">
              <a:lnSpc>
                <a:spcPts val="7000"/>
              </a:lnSpc>
              <a:spcBef>
                <a:spcPct val="0"/>
              </a:spcBef>
            </a:pPr>
            <a:r>
              <a:rPr lang="cy-GB" sz="36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effeithiol</a:t>
            </a:r>
          </a:p>
        </p:txBody>
      </p:sp>
      <p:sp>
        <p:nvSpPr>
          <p:cNvPr id="17" name="TextBox 17"/>
          <p:cNvSpPr txBox="1"/>
          <p:nvPr/>
        </p:nvSpPr>
        <p:spPr>
          <a:xfrm>
            <a:off x="8756911" y="1335966"/>
            <a:ext cx="3192066" cy="811761"/>
          </a:xfrm>
          <a:prstGeom prst="rect">
            <a:avLst/>
          </a:prstGeom>
        </p:spPr>
        <p:txBody>
          <a:bodyPr lIns="0" tIns="0" rIns="0" bIns="0" rtlCol="0" anchor="t">
            <a:spAutoFit/>
          </a:bodyPr>
          <a:lstStyle/>
          <a:p>
            <a:pPr algn="ctr">
              <a:lnSpc>
                <a:spcPts val="7000"/>
              </a:lnSpc>
              <a:spcBef>
                <a:spcPct val="0"/>
              </a:spcBef>
            </a:pPr>
            <a:r>
              <a:rPr lang="cy-GB" sz="3600" noProof="0" dirty="0">
                <a:solidFill>
                  <a:srgbClr val="E62323"/>
                </a:solidFill>
                <a:latin typeface="Dreaming Outloud Pro" panose="03050502040302030504" pitchFamily="66" charset="0"/>
                <a:ea typeface="Berthold Block"/>
                <a:cs typeface="Dreaming Outloud Pro" panose="03050502040302030504" pitchFamily="66" charset="0"/>
                <a:sym typeface="Berthold Block"/>
              </a:rPr>
              <a:t>t</a:t>
            </a:r>
            <a:r>
              <a:rPr lang="cy-GB" sz="36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rawiadol</a:t>
            </a:r>
          </a:p>
        </p:txBody>
      </p:sp>
      <p:sp>
        <p:nvSpPr>
          <p:cNvPr id="18" name="TextBox 18"/>
          <p:cNvSpPr txBox="1"/>
          <p:nvPr/>
        </p:nvSpPr>
        <p:spPr>
          <a:xfrm>
            <a:off x="502455" y="4181184"/>
            <a:ext cx="1622478" cy="811761"/>
          </a:xfrm>
          <a:prstGeom prst="rect">
            <a:avLst/>
          </a:prstGeom>
        </p:spPr>
        <p:txBody>
          <a:bodyPr lIns="0" tIns="0" rIns="0" bIns="0" rtlCol="0" anchor="t">
            <a:spAutoFit/>
          </a:bodyPr>
          <a:lstStyle/>
          <a:p>
            <a:pPr algn="ctr">
              <a:lnSpc>
                <a:spcPts val="7000"/>
              </a:lnSpc>
              <a:spcBef>
                <a:spcPct val="0"/>
              </a:spcBef>
            </a:pPr>
            <a:r>
              <a:rPr lang="cy-GB" sz="36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gwych</a:t>
            </a:r>
            <a:endParaRPr lang="cy-GB" sz="44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endParaRPr>
          </a:p>
        </p:txBody>
      </p:sp>
      <p:sp>
        <p:nvSpPr>
          <p:cNvPr id="19" name="TextBox 19"/>
          <p:cNvSpPr txBox="1"/>
          <p:nvPr/>
        </p:nvSpPr>
        <p:spPr>
          <a:xfrm>
            <a:off x="485944" y="6760852"/>
            <a:ext cx="1818704" cy="811761"/>
          </a:xfrm>
          <a:prstGeom prst="rect">
            <a:avLst/>
          </a:prstGeom>
        </p:spPr>
        <p:txBody>
          <a:bodyPr lIns="0" tIns="0" rIns="0" bIns="0" rtlCol="0" anchor="t">
            <a:spAutoFit/>
          </a:bodyPr>
          <a:lstStyle/>
          <a:p>
            <a:pPr algn="ctr">
              <a:lnSpc>
                <a:spcPts val="7000"/>
              </a:lnSpc>
              <a:spcBef>
                <a:spcPct val="0"/>
              </a:spcBef>
            </a:pPr>
            <a:r>
              <a:rPr lang="cy-GB" sz="36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lliwgar</a:t>
            </a:r>
            <a:endParaRPr lang="cy-GB" sz="44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endParaRPr>
          </a:p>
        </p:txBody>
      </p:sp>
      <p:sp>
        <p:nvSpPr>
          <p:cNvPr id="20" name="TextBox 20"/>
          <p:cNvSpPr txBox="1"/>
          <p:nvPr/>
        </p:nvSpPr>
        <p:spPr>
          <a:xfrm>
            <a:off x="5288302" y="6945549"/>
            <a:ext cx="1547389" cy="842538"/>
          </a:xfrm>
          <a:prstGeom prst="rect">
            <a:avLst/>
          </a:prstGeom>
        </p:spPr>
        <p:txBody>
          <a:bodyPr lIns="0" tIns="0" rIns="0" bIns="0" rtlCol="0" anchor="t">
            <a:spAutoFit/>
          </a:bodyPr>
          <a:lstStyle/>
          <a:p>
            <a:pPr algn="ctr">
              <a:lnSpc>
                <a:spcPts val="7000"/>
              </a:lnSpc>
              <a:spcBef>
                <a:spcPct val="0"/>
              </a:spcBef>
            </a:pPr>
            <a:r>
              <a:rPr lang="cy-GB" sz="3600" noProof="0" dirty="0">
                <a:solidFill>
                  <a:srgbClr val="E62323"/>
                </a:solidFill>
                <a:latin typeface="Dreaming Outloud Pro" panose="03050502040302030504" pitchFamily="66" charset="0"/>
                <a:ea typeface="Berthold Block"/>
                <a:cs typeface="Dreaming Outloud Pro" panose="03050502040302030504" pitchFamily="66" charset="0"/>
                <a:sym typeface="Berthold Block"/>
              </a:rPr>
              <a:t>t</a:t>
            </a:r>
            <a:r>
              <a:rPr lang="cy-GB" sz="36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ywyll</a:t>
            </a:r>
            <a:endParaRPr lang="cy-GB" sz="44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endParaRPr>
          </a:p>
        </p:txBody>
      </p:sp>
      <p:sp>
        <p:nvSpPr>
          <p:cNvPr id="21" name="TextBox 21"/>
          <p:cNvSpPr txBox="1"/>
          <p:nvPr/>
        </p:nvSpPr>
        <p:spPr>
          <a:xfrm>
            <a:off x="4983377" y="4187165"/>
            <a:ext cx="1969545" cy="811761"/>
          </a:xfrm>
          <a:prstGeom prst="rect">
            <a:avLst/>
          </a:prstGeom>
        </p:spPr>
        <p:txBody>
          <a:bodyPr lIns="0" tIns="0" rIns="0" bIns="0" rtlCol="0" anchor="t">
            <a:spAutoFit/>
          </a:bodyPr>
          <a:lstStyle/>
          <a:p>
            <a:pPr algn="ctr">
              <a:lnSpc>
                <a:spcPts val="7000"/>
              </a:lnSpc>
              <a:spcBef>
                <a:spcPct val="0"/>
              </a:spcBef>
            </a:pPr>
            <a:r>
              <a:rPr lang="cy-GB" sz="36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gyffrous</a:t>
            </a:r>
            <a:endParaRPr lang="cy-GB" sz="44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endParaRPr>
          </a:p>
        </p:txBody>
      </p:sp>
      <p:sp>
        <p:nvSpPr>
          <p:cNvPr id="22" name="Freeform 22"/>
          <p:cNvSpPr/>
          <p:nvPr/>
        </p:nvSpPr>
        <p:spPr>
          <a:xfrm>
            <a:off x="7320643" y="5063628"/>
            <a:ext cx="863258" cy="1475655"/>
          </a:xfrm>
          <a:custGeom>
            <a:avLst/>
            <a:gdLst/>
            <a:ahLst/>
            <a:cxnLst/>
            <a:rect l="l" t="t" r="r" b="b"/>
            <a:pathLst>
              <a:path w="863258" h="1475655">
                <a:moveTo>
                  <a:pt x="0" y="0"/>
                </a:moveTo>
                <a:lnTo>
                  <a:pt x="863258" y="0"/>
                </a:lnTo>
                <a:lnTo>
                  <a:pt x="863258" y="1475655"/>
                </a:lnTo>
                <a:lnTo>
                  <a:pt x="0" y="1475655"/>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28" name="Freeform 28"/>
          <p:cNvSpPr/>
          <p:nvPr/>
        </p:nvSpPr>
        <p:spPr>
          <a:xfrm>
            <a:off x="2690329" y="7945249"/>
            <a:ext cx="1560971" cy="1213655"/>
          </a:xfrm>
          <a:custGeom>
            <a:avLst/>
            <a:gdLst/>
            <a:ahLst/>
            <a:cxnLst/>
            <a:rect l="l" t="t" r="r" b="b"/>
            <a:pathLst>
              <a:path w="1560971" h="1213655">
                <a:moveTo>
                  <a:pt x="0" y="0"/>
                </a:moveTo>
                <a:lnTo>
                  <a:pt x="1560971" y="0"/>
                </a:lnTo>
                <a:lnTo>
                  <a:pt x="1560971" y="1213655"/>
                </a:lnTo>
                <a:lnTo>
                  <a:pt x="0" y="1213655"/>
                </a:lnTo>
                <a:lnTo>
                  <a:pt x="0" y="0"/>
                </a:lnTo>
                <a:close/>
              </a:path>
            </a:pathLst>
          </a:custGeom>
          <a:blipFill>
            <a:blip r:embed="rId14"/>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29" name="TextBox 35">
            <a:extLst>
              <a:ext uri="{FF2B5EF4-FFF2-40B4-BE49-F238E27FC236}">
                <a16:creationId xmlns:a16="http://schemas.microsoft.com/office/drawing/2014/main" id="{15E4F094-341A-96C7-06BC-0F9A511DED27}"/>
              </a:ext>
            </a:extLst>
          </p:cNvPr>
          <p:cNvSpPr txBox="1"/>
          <p:nvPr/>
        </p:nvSpPr>
        <p:spPr>
          <a:xfrm>
            <a:off x="-750957" y="-76585"/>
            <a:ext cx="8294758" cy="1354217"/>
          </a:xfrm>
          <a:prstGeom prst="rect">
            <a:avLst/>
          </a:prstGeom>
        </p:spPr>
        <p:txBody>
          <a:bodyPr wrap="square" lIns="0" tIns="0" rIns="0" bIns="0" rtlCol="0" anchor="t">
            <a:spAutoFit/>
          </a:bodyPr>
          <a:lstStyle/>
          <a:p>
            <a:pPr algn="ctr">
              <a:lnSpc>
                <a:spcPts val="11234"/>
              </a:lnSpc>
            </a:pPr>
            <a:r>
              <a:rPr lang="cy-GB" sz="6600" u="sng" spc="248" noProof="0" dirty="0">
                <a:solidFill>
                  <a:schemeClr val="accent2">
                    <a:lumMod val="75000"/>
                  </a:schemeClr>
                </a:solidFill>
                <a:latin typeface="Dreaming Outloud Sans"/>
                <a:ea typeface="Dreaming Outloud Sans"/>
                <a:cs typeface="Dreaming Outloud Sans"/>
                <a:sym typeface="Dreaming Outloud Sans"/>
              </a:rPr>
              <a:t>Cardiau Fflach </a:t>
            </a:r>
          </a:p>
        </p:txBody>
      </p:sp>
      <p:sp>
        <p:nvSpPr>
          <p:cNvPr id="30" name="TextBox 25">
            <a:extLst>
              <a:ext uri="{FF2B5EF4-FFF2-40B4-BE49-F238E27FC236}">
                <a16:creationId xmlns:a16="http://schemas.microsoft.com/office/drawing/2014/main" id="{0E60D7A5-F799-6940-B7C3-AE3E494EDA89}"/>
              </a:ext>
            </a:extLst>
          </p:cNvPr>
          <p:cNvSpPr txBox="1"/>
          <p:nvPr/>
        </p:nvSpPr>
        <p:spPr>
          <a:xfrm>
            <a:off x="13269714" y="4240517"/>
            <a:ext cx="3192066" cy="811761"/>
          </a:xfrm>
          <a:prstGeom prst="rect">
            <a:avLst/>
          </a:prstGeom>
        </p:spPr>
        <p:txBody>
          <a:bodyPr lIns="0" tIns="0" rIns="0" bIns="0" rtlCol="0" anchor="t">
            <a:spAutoFit/>
          </a:bodyPr>
          <a:lstStyle/>
          <a:p>
            <a:pPr algn="ctr">
              <a:lnSpc>
                <a:spcPts val="7000"/>
              </a:lnSpc>
              <a:spcBef>
                <a:spcPct val="0"/>
              </a:spcBef>
            </a:pPr>
            <a:r>
              <a:rPr lang="cy-GB" sz="3600" noProof="0" dirty="0">
                <a:solidFill>
                  <a:srgbClr val="FF0000"/>
                </a:solidFill>
                <a:latin typeface="Dreaming Outloud Pro" panose="03050502040302030504" pitchFamily="66" charset="0"/>
                <a:ea typeface="Berthold Block"/>
                <a:cs typeface="Dreaming Outloud Pro" panose="03050502040302030504" pitchFamily="66" charset="0"/>
                <a:sym typeface="Berthold Block"/>
              </a:rPr>
              <a:t>b</a:t>
            </a:r>
            <a:r>
              <a:rPr lang="cy-GB" sz="36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ywiog</a:t>
            </a:r>
            <a:endParaRPr lang="cy-GB" sz="4000" noProof="0" dirty="0">
              <a:latin typeface="Dreaming Outloud Pro" panose="03050502040302030504" pitchFamily="66" charset="0"/>
              <a:ea typeface="Berthold Block"/>
              <a:cs typeface="Dreaming Outloud Pro" panose="03050502040302030504" pitchFamily="66" charset="0"/>
              <a:sym typeface="Berthold Block"/>
            </a:endParaRPr>
          </a:p>
        </p:txBody>
      </p:sp>
      <p:pic>
        <p:nvPicPr>
          <p:cNvPr id="31" name="Picture 30">
            <a:extLst>
              <a:ext uri="{FF2B5EF4-FFF2-40B4-BE49-F238E27FC236}">
                <a16:creationId xmlns:a16="http://schemas.microsoft.com/office/drawing/2014/main" id="{6229E596-DA35-0851-3C29-D9B705F9B04D}"/>
              </a:ext>
            </a:extLst>
          </p:cNvPr>
          <p:cNvPicPr>
            <a:picLocks noChangeAspect="1"/>
          </p:cNvPicPr>
          <p:nvPr/>
        </p:nvPicPr>
        <p:blipFill>
          <a:blip r:embed="rId18">
            <a:extLst>
              <a:ext uri="{BEBA8EAE-BF5A-486C-A8C5-ECC9F3942E4B}">
                <a14:imgProps xmlns:a14="http://schemas.microsoft.com/office/drawing/2010/main">
                  <a14:imgLayer r:embed="rId19">
                    <a14:imgEffect>
                      <a14:backgroundRemoval t="10000" b="90000" l="10000" r="90000">
                        <a14:foregroundMark x1="35714" y1="73810" x2="35714" y2="73810"/>
                        <a14:foregroundMark x1="16071" y1="54762" x2="16071" y2="54762"/>
                        <a14:foregroundMark x1="80357" y1="65238" x2="80357" y2="65238"/>
                        <a14:foregroundMark x1="89286" y1="26190" x2="89286" y2="26190"/>
                      </a14:backgroundRemoval>
                    </a14:imgEffect>
                  </a14:imgLayer>
                </a14:imgProps>
              </a:ext>
            </a:extLst>
          </a:blip>
          <a:stretch>
            <a:fillRect/>
          </a:stretch>
        </p:blipFill>
        <p:spPr>
          <a:xfrm>
            <a:off x="14224475" y="4949067"/>
            <a:ext cx="1280271" cy="1600339"/>
          </a:xfrm>
          <a:prstGeom prst="rect">
            <a:avLst/>
          </a:prstGeom>
        </p:spPr>
      </p:pic>
      <p:sp>
        <p:nvSpPr>
          <p:cNvPr id="34" name="TextBox 25">
            <a:extLst>
              <a:ext uri="{FF2B5EF4-FFF2-40B4-BE49-F238E27FC236}">
                <a16:creationId xmlns:a16="http://schemas.microsoft.com/office/drawing/2014/main" id="{F5B621CF-B0CB-66F0-9E0E-B9094410E394}"/>
              </a:ext>
            </a:extLst>
          </p:cNvPr>
          <p:cNvSpPr txBox="1"/>
          <p:nvPr/>
        </p:nvSpPr>
        <p:spPr>
          <a:xfrm>
            <a:off x="9556671" y="7027000"/>
            <a:ext cx="2351249" cy="811761"/>
          </a:xfrm>
          <a:prstGeom prst="rect">
            <a:avLst/>
          </a:prstGeom>
        </p:spPr>
        <p:txBody>
          <a:bodyPr wrap="square" lIns="0" tIns="0" rIns="0" bIns="0" rtlCol="0" anchor="t">
            <a:spAutoFit/>
          </a:bodyPr>
          <a:lstStyle/>
          <a:p>
            <a:pPr algn="ctr">
              <a:lnSpc>
                <a:spcPts val="7000"/>
              </a:lnSpc>
              <a:spcBef>
                <a:spcPct val="0"/>
              </a:spcBef>
            </a:pPr>
            <a:r>
              <a:rPr lang="cy-GB" sz="2800" noProof="0" dirty="0">
                <a:solidFill>
                  <a:srgbClr val="FF0000"/>
                </a:solidFill>
                <a:latin typeface="Dreaming Outloud Pro" panose="03050502040302030504" pitchFamily="66" charset="0"/>
                <a:ea typeface="Berthold Block"/>
                <a:cs typeface="Dreaming Outloud Pro" panose="03050502040302030504" pitchFamily="66" charset="0"/>
                <a:sym typeface="Berthold Block"/>
              </a:rPr>
              <a:t>m</a:t>
            </a:r>
            <a:r>
              <a:rPr lang="cy-GB" sz="28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ynegiannol</a:t>
            </a:r>
            <a:endParaRPr lang="cy-GB" sz="3600" noProof="0" dirty="0">
              <a:latin typeface="Dreaming Outloud Pro" panose="03050502040302030504" pitchFamily="66" charset="0"/>
              <a:ea typeface="Berthold Block"/>
              <a:cs typeface="Dreaming Outloud Pro" panose="03050502040302030504" pitchFamily="66" charset="0"/>
              <a:sym typeface="Berthold Block"/>
            </a:endParaRPr>
          </a:p>
        </p:txBody>
      </p:sp>
      <p:pic>
        <p:nvPicPr>
          <p:cNvPr id="35" name="Picture 34">
            <a:extLst>
              <a:ext uri="{FF2B5EF4-FFF2-40B4-BE49-F238E27FC236}">
                <a16:creationId xmlns:a16="http://schemas.microsoft.com/office/drawing/2014/main" id="{6BAB7559-D507-940A-4622-F1D13F97AE87}"/>
              </a:ext>
            </a:extLst>
          </p:cNvPr>
          <p:cNvPicPr>
            <a:picLocks noChangeAspect="1"/>
          </p:cNvPicPr>
          <p:nvPr/>
        </p:nvPicPr>
        <p:blipFill>
          <a:blip r:embed="rId20">
            <a:extLst>
              <a:ext uri="{BEBA8EAE-BF5A-486C-A8C5-ECC9F3942E4B}">
                <a14:imgProps xmlns:a14="http://schemas.microsoft.com/office/drawing/2010/main">
                  <a14:imgLayer r:embed="rId21">
                    <a14:imgEffect>
                      <a14:backgroundRemoval t="10000" b="90000" l="10000" r="90000">
                        <a14:foregroundMark x1="46798" y1="52582" x2="46798" y2="52582"/>
                        <a14:foregroundMark x1="47783" y1="54930" x2="47783" y2="54930"/>
                        <a14:foregroundMark x1="35468" y1="56338" x2="35468" y2="56338"/>
                        <a14:foregroundMark x1="40394" y1="59624" x2="40394" y2="59624"/>
                        <a14:foregroundMark x1="44335" y1="59624" x2="50246" y2="61033"/>
                        <a14:foregroundMark x1="72414" y1="66667" x2="72414" y2="66667"/>
                      </a14:backgroundRemoval>
                    </a14:imgEffect>
                  </a14:imgLayer>
                </a14:imgProps>
              </a:ext>
            </a:extLst>
          </a:blip>
          <a:stretch>
            <a:fillRect/>
          </a:stretch>
        </p:blipFill>
        <p:spPr>
          <a:xfrm>
            <a:off x="9838551" y="7694363"/>
            <a:ext cx="1546994" cy="1623201"/>
          </a:xfrm>
          <a:prstGeom prst="rect">
            <a:avLst/>
          </a:prstGeom>
        </p:spPr>
      </p:pic>
      <p:sp>
        <p:nvSpPr>
          <p:cNvPr id="36" name="TextBox 24">
            <a:extLst>
              <a:ext uri="{FF2B5EF4-FFF2-40B4-BE49-F238E27FC236}">
                <a16:creationId xmlns:a16="http://schemas.microsoft.com/office/drawing/2014/main" id="{E3D942FF-19AD-DD7B-DC2B-194986E0A189}"/>
              </a:ext>
            </a:extLst>
          </p:cNvPr>
          <p:cNvSpPr txBox="1"/>
          <p:nvPr/>
        </p:nvSpPr>
        <p:spPr>
          <a:xfrm>
            <a:off x="8839686" y="4296641"/>
            <a:ext cx="3718432" cy="923330"/>
          </a:xfrm>
          <a:prstGeom prst="rect">
            <a:avLst/>
          </a:prstGeom>
        </p:spPr>
        <p:txBody>
          <a:bodyPr wrap="square" lIns="0" tIns="0" rIns="0" bIns="0" rtlCol="0" anchor="t">
            <a:spAutoFit/>
          </a:bodyPr>
          <a:lstStyle/>
          <a:p>
            <a:pPr algn="ctr">
              <a:spcBef>
                <a:spcPct val="0"/>
              </a:spcBef>
            </a:pPr>
            <a:r>
              <a:rPr lang="cy-GB" sz="32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llawn </a:t>
            </a:r>
          </a:p>
          <a:p>
            <a:pPr algn="ctr">
              <a:spcBef>
                <a:spcPct val="0"/>
              </a:spcBef>
            </a:pPr>
            <a:r>
              <a:rPr lang="cy-GB" sz="28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awyrgylch</a:t>
            </a:r>
            <a:endParaRPr lang="cy-GB" sz="32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endParaRPr>
          </a:p>
        </p:txBody>
      </p:sp>
      <p:pic>
        <p:nvPicPr>
          <p:cNvPr id="37" name="Picture 36">
            <a:extLst>
              <a:ext uri="{FF2B5EF4-FFF2-40B4-BE49-F238E27FC236}">
                <a16:creationId xmlns:a16="http://schemas.microsoft.com/office/drawing/2014/main" id="{8D9747C3-590B-82F7-07A2-C945621C52F1}"/>
              </a:ext>
            </a:extLst>
          </p:cNvPr>
          <p:cNvPicPr>
            <a:picLocks noChangeAspect="1"/>
          </p:cNvPicPr>
          <p:nvPr/>
        </p:nvPicPr>
        <p:blipFill>
          <a:blip r:embed="rId22"/>
          <a:stretch>
            <a:fillRect/>
          </a:stretch>
        </p:blipFill>
        <p:spPr>
          <a:xfrm>
            <a:off x="11981272" y="5207188"/>
            <a:ext cx="1234547" cy="1265030"/>
          </a:xfrm>
          <a:prstGeom prst="rect">
            <a:avLst/>
          </a:prstGeom>
        </p:spPr>
      </p:pic>
      <p:sp>
        <p:nvSpPr>
          <p:cNvPr id="45" name="Freeform 9">
            <a:extLst>
              <a:ext uri="{FF2B5EF4-FFF2-40B4-BE49-F238E27FC236}">
                <a16:creationId xmlns:a16="http://schemas.microsoft.com/office/drawing/2014/main" id="{A5AA4C39-A77C-88A9-2CF5-AD38CEA77DAD}"/>
              </a:ext>
            </a:extLst>
          </p:cNvPr>
          <p:cNvSpPr/>
          <p:nvPr/>
        </p:nvSpPr>
        <p:spPr>
          <a:xfrm>
            <a:off x="2812478" y="2341751"/>
            <a:ext cx="1167888" cy="1348691"/>
          </a:xfrm>
          <a:custGeom>
            <a:avLst/>
            <a:gdLst/>
            <a:ahLst/>
            <a:cxnLst/>
            <a:rect l="l" t="t" r="r" b="b"/>
            <a:pathLst>
              <a:path w="1489315" h="1736810">
                <a:moveTo>
                  <a:pt x="0" y="0"/>
                </a:moveTo>
                <a:lnTo>
                  <a:pt x="1489314" y="0"/>
                </a:lnTo>
                <a:lnTo>
                  <a:pt x="1489314" y="1736810"/>
                </a:lnTo>
                <a:lnTo>
                  <a:pt x="0" y="173681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46" name="Freeform 8">
            <a:extLst>
              <a:ext uri="{FF2B5EF4-FFF2-40B4-BE49-F238E27FC236}">
                <a16:creationId xmlns:a16="http://schemas.microsoft.com/office/drawing/2014/main" id="{760CFC2E-D1B9-E619-2697-A47A7B5021DD}"/>
              </a:ext>
            </a:extLst>
          </p:cNvPr>
          <p:cNvSpPr/>
          <p:nvPr/>
        </p:nvSpPr>
        <p:spPr>
          <a:xfrm>
            <a:off x="5084525" y="2402966"/>
            <a:ext cx="1817793" cy="824522"/>
          </a:xfrm>
          <a:custGeom>
            <a:avLst/>
            <a:gdLst/>
            <a:ahLst/>
            <a:cxnLst/>
            <a:rect l="l" t="t" r="r" b="b"/>
            <a:pathLst>
              <a:path w="2812188" h="1328759">
                <a:moveTo>
                  <a:pt x="0" y="0"/>
                </a:moveTo>
                <a:lnTo>
                  <a:pt x="2812188" y="0"/>
                </a:lnTo>
                <a:lnTo>
                  <a:pt x="2812188" y="1328759"/>
                </a:lnTo>
                <a:lnTo>
                  <a:pt x="0" y="132875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47" name="Freeform 10">
            <a:extLst>
              <a:ext uri="{FF2B5EF4-FFF2-40B4-BE49-F238E27FC236}">
                <a16:creationId xmlns:a16="http://schemas.microsoft.com/office/drawing/2014/main" id="{853ADB40-4612-5899-4BDE-E81515F6E15F}"/>
              </a:ext>
            </a:extLst>
          </p:cNvPr>
          <p:cNvSpPr/>
          <p:nvPr/>
        </p:nvSpPr>
        <p:spPr>
          <a:xfrm>
            <a:off x="11660546" y="2081232"/>
            <a:ext cx="1124900" cy="1035673"/>
          </a:xfrm>
          <a:custGeom>
            <a:avLst/>
            <a:gdLst/>
            <a:ahLst/>
            <a:cxnLst/>
            <a:rect l="l" t="t" r="r" b="b"/>
            <a:pathLst>
              <a:path w="1485720" h="1470863">
                <a:moveTo>
                  <a:pt x="0" y="0"/>
                </a:moveTo>
                <a:lnTo>
                  <a:pt x="1485720" y="0"/>
                </a:lnTo>
                <a:lnTo>
                  <a:pt x="1485720" y="1470863"/>
                </a:lnTo>
                <a:lnTo>
                  <a:pt x="0" y="147086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pic>
        <p:nvPicPr>
          <p:cNvPr id="48" name="Picture 47">
            <a:extLst>
              <a:ext uri="{FF2B5EF4-FFF2-40B4-BE49-F238E27FC236}">
                <a16:creationId xmlns:a16="http://schemas.microsoft.com/office/drawing/2014/main" id="{B651D426-615D-860F-DF22-8A912AF34295}"/>
              </a:ext>
            </a:extLst>
          </p:cNvPr>
          <p:cNvPicPr>
            <a:picLocks noChangeAspect="1"/>
          </p:cNvPicPr>
          <p:nvPr/>
        </p:nvPicPr>
        <p:blipFill>
          <a:blip r:embed="rId23">
            <a:extLst>
              <a:ext uri="{BEBA8EAE-BF5A-486C-A8C5-ECC9F3942E4B}">
                <a14:imgProps xmlns:a14="http://schemas.microsoft.com/office/drawing/2010/main">
                  <a14:imgLayer r:embed="rId24">
                    <a14:imgEffect>
                      <a14:backgroundRemoval t="9524" b="96599" l="9697" r="89697">
                        <a14:foregroundMark x1="81818" y1="50340" x2="81818" y2="50340"/>
                        <a14:foregroundMark x1="39394" y1="86395" x2="39394" y2="86395"/>
                        <a14:foregroundMark x1="31515" y1="90476" x2="32727" y2="90476"/>
                        <a14:foregroundMark x1="33333" y1="92517" x2="33333" y2="92517"/>
                        <a14:foregroundMark x1="40000" y1="96599" x2="40000" y2="96599"/>
                      </a14:backgroundRemoval>
                    </a14:imgEffect>
                  </a14:imgLayer>
                </a14:imgProps>
              </a:ext>
            </a:extLst>
          </a:blip>
          <a:stretch>
            <a:fillRect/>
          </a:stretch>
        </p:blipFill>
        <p:spPr>
          <a:xfrm>
            <a:off x="13974911" y="2546425"/>
            <a:ext cx="1257409" cy="1120237"/>
          </a:xfrm>
          <a:prstGeom prst="rect">
            <a:avLst/>
          </a:prstGeom>
        </p:spPr>
      </p:pic>
      <p:sp>
        <p:nvSpPr>
          <p:cNvPr id="49" name="TextBox 25">
            <a:extLst>
              <a:ext uri="{FF2B5EF4-FFF2-40B4-BE49-F238E27FC236}">
                <a16:creationId xmlns:a16="http://schemas.microsoft.com/office/drawing/2014/main" id="{EC63333A-84BE-5F60-E913-B4190A192A1D}"/>
              </a:ext>
            </a:extLst>
          </p:cNvPr>
          <p:cNvSpPr txBox="1"/>
          <p:nvPr/>
        </p:nvSpPr>
        <p:spPr>
          <a:xfrm>
            <a:off x="13074918" y="1685652"/>
            <a:ext cx="3192066" cy="827150"/>
          </a:xfrm>
          <a:prstGeom prst="rect">
            <a:avLst/>
          </a:prstGeom>
        </p:spPr>
        <p:txBody>
          <a:bodyPr lIns="0" tIns="0" rIns="0" bIns="0" rtlCol="0" anchor="t">
            <a:spAutoFit/>
          </a:bodyPr>
          <a:lstStyle/>
          <a:p>
            <a:pPr algn="ctr">
              <a:lnSpc>
                <a:spcPts val="7000"/>
              </a:lnSpc>
              <a:spcBef>
                <a:spcPct val="0"/>
              </a:spcBef>
            </a:pPr>
            <a:r>
              <a:rPr lang="cy-GB" sz="3600" noProof="0" dirty="0">
                <a:solidFill>
                  <a:srgbClr val="FF0000"/>
                </a:solidFill>
                <a:latin typeface="Dreaming Outloud Pro" panose="03050502040302030504" pitchFamily="66" charset="0"/>
                <a:ea typeface="Berthold Block"/>
                <a:cs typeface="Dreaming Outloud Pro" panose="03050502040302030504" pitchFamily="66" charset="0"/>
                <a:sym typeface="Berthold Block"/>
              </a:rPr>
              <a:t>c</a:t>
            </a:r>
            <a:r>
              <a:rPr lang="cy-GB" sz="3600" noProof="0" dirty="0">
                <a:solidFill>
                  <a:srgbClr val="5D4C57"/>
                </a:solidFill>
                <a:latin typeface="Dreaming Outloud Pro" panose="03050502040302030504" pitchFamily="66" charset="0"/>
                <a:ea typeface="Berthold Block"/>
                <a:cs typeface="Dreaming Outloud Pro" panose="03050502040302030504" pitchFamily="66" charset="0"/>
                <a:sym typeface="Berthold Block"/>
              </a:rPr>
              <a:t>readigol</a:t>
            </a:r>
            <a:endParaRPr lang="cy-GB" sz="4000" noProof="0" dirty="0">
              <a:latin typeface="Dreaming Outloud Pro" panose="03050502040302030504" pitchFamily="66" charset="0"/>
              <a:ea typeface="Berthold Block"/>
              <a:cs typeface="Dreaming Outloud Pro" panose="03050502040302030504" pitchFamily="66" charset="0"/>
              <a:sym typeface="Berthold Block"/>
            </a:endParaRPr>
          </a:p>
        </p:txBody>
      </p:sp>
      <p:pic>
        <p:nvPicPr>
          <p:cNvPr id="50" name="Picture 49">
            <a:extLst>
              <a:ext uri="{FF2B5EF4-FFF2-40B4-BE49-F238E27FC236}">
                <a16:creationId xmlns:a16="http://schemas.microsoft.com/office/drawing/2014/main" id="{CCC87AFD-9DD8-922B-81CE-DF76270BD424}"/>
              </a:ext>
            </a:extLst>
          </p:cNvPr>
          <p:cNvPicPr>
            <a:picLocks noChangeAspect="1"/>
          </p:cNvPicPr>
          <p:nvPr/>
        </p:nvPicPr>
        <p:blipFill>
          <a:blip r:embed="rId23">
            <a:extLst>
              <a:ext uri="{BEBA8EAE-BF5A-486C-A8C5-ECC9F3942E4B}">
                <a14:imgProps xmlns:a14="http://schemas.microsoft.com/office/drawing/2010/main">
                  <a14:imgLayer r:embed="rId24">
                    <a14:imgEffect>
                      <a14:backgroundRemoval t="9524" b="96599" l="9697" r="89697">
                        <a14:foregroundMark x1="81818" y1="50340" x2="81818" y2="50340"/>
                        <a14:foregroundMark x1="39394" y1="86395" x2="39394" y2="86395"/>
                        <a14:foregroundMark x1="31515" y1="90476" x2="32727" y2="90476"/>
                        <a14:foregroundMark x1="33333" y1="92517" x2="33333" y2="92517"/>
                        <a14:foregroundMark x1="40000" y1="96599" x2="40000" y2="96599"/>
                      </a14:backgroundRemoval>
                    </a14:imgEffect>
                  </a14:imgLayer>
                </a14:imgProps>
              </a:ext>
            </a:extLst>
          </a:blip>
          <a:stretch>
            <a:fillRect/>
          </a:stretch>
        </p:blipFill>
        <p:spPr>
          <a:xfrm>
            <a:off x="15927751" y="2402966"/>
            <a:ext cx="1257409" cy="1120237"/>
          </a:xfrm>
          <a:prstGeom prst="rect">
            <a:avLst/>
          </a:prstGeom>
        </p:spPr>
      </p:pic>
      <p:sp>
        <p:nvSpPr>
          <p:cNvPr id="52" name="Freeform 13">
            <a:extLst>
              <a:ext uri="{FF2B5EF4-FFF2-40B4-BE49-F238E27FC236}">
                <a16:creationId xmlns:a16="http://schemas.microsoft.com/office/drawing/2014/main" id="{6620C4FF-A3C8-0AC6-B4B3-75A4ACBE7CC5}"/>
              </a:ext>
            </a:extLst>
          </p:cNvPr>
          <p:cNvSpPr/>
          <p:nvPr/>
        </p:nvSpPr>
        <p:spPr>
          <a:xfrm>
            <a:off x="7086600" y="7929118"/>
            <a:ext cx="1731621" cy="1153692"/>
          </a:xfrm>
          <a:custGeom>
            <a:avLst/>
            <a:gdLst/>
            <a:ahLst/>
            <a:cxnLst/>
            <a:rect l="l" t="t" r="r" b="b"/>
            <a:pathLst>
              <a:path w="1731621" h="1153692">
                <a:moveTo>
                  <a:pt x="0" y="0"/>
                </a:moveTo>
                <a:lnTo>
                  <a:pt x="1731621" y="0"/>
                </a:lnTo>
                <a:lnTo>
                  <a:pt x="1731621" y="1153692"/>
                </a:lnTo>
                <a:lnTo>
                  <a:pt x="0" y="1153692"/>
                </a:lnTo>
                <a:lnTo>
                  <a:pt x="0" y="0"/>
                </a:lnTo>
                <a:close/>
              </a:path>
            </a:pathLst>
          </a:custGeom>
          <a:blipFill>
            <a:blip r:embed="rId15"/>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pic>
        <p:nvPicPr>
          <p:cNvPr id="53" name="Picture 52">
            <a:extLst>
              <a:ext uri="{FF2B5EF4-FFF2-40B4-BE49-F238E27FC236}">
                <a16:creationId xmlns:a16="http://schemas.microsoft.com/office/drawing/2014/main" id="{BCD80450-186E-CD5E-11BE-42D348DA1CE6}"/>
              </a:ext>
            </a:extLst>
          </p:cNvPr>
          <p:cNvPicPr>
            <a:picLocks noChangeAspect="1"/>
          </p:cNvPicPr>
          <p:nvPr/>
        </p:nvPicPr>
        <p:blipFill>
          <a:blip r:embed="rId20">
            <a:extLst>
              <a:ext uri="{BEBA8EAE-BF5A-486C-A8C5-ECC9F3942E4B}">
                <a14:imgProps xmlns:a14="http://schemas.microsoft.com/office/drawing/2010/main">
                  <a14:imgLayer r:embed="rId21">
                    <a14:imgEffect>
                      <a14:backgroundRemoval t="10000" b="90000" l="10000" r="90000">
                        <a14:foregroundMark x1="46798" y1="52582" x2="46798" y2="52582"/>
                        <a14:foregroundMark x1="47783" y1="54930" x2="47783" y2="54930"/>
                        <a14:foregroundMark x1="35468" y1="56338" x2="35468" y2="56338"/>
                        <a14:foregroundMark x1="40394" y1="59624" x2="40394" y2="59624"/>
                        <a14:foregroundMark x1="44335" y1="59624" x2="50246" y2="61033"/>
                        <a14:foregroundMark x1="72414" y1="66667" x2="72414" y2="66667"/>
                      </a14:backgroundRemoval>
                    </a14:imgEffect>
                  </a14:imgLayer>
                </a14:imgProps>
              </a:ext>
            </a:extLst>
          </a:blip>
          <a:stretch>
            <a:fillRect/>
          </a:stretch>
        </p:blipFill>
        <p:spPr>
          <a:xfrm>
            <a:off x="11808012" y="7719318"/>
            <a:ext cx="1546994" cy="1623201"/>
          </a:xfrm>
          <a:prstGeom prst="rect">
            <a:avLst/>
          </a:prstGeom>
        </p:spPr>
      </p:pic>
      <p:sp>
        <p:nvSpPr>
          <p:cNvPr id="54" name="Freeform 11">
            <a:extLst>
              <a:ext uri="{FF2B5EF4-FFF2-40B4-BE49-F238E27FC236}">
                <a16:creationId xmlns:a16="http://schemas.microsoft.com/office/drawing/2014/main" id="{06590380-64BD-8F22-2010-ABE4A27A10D9}"/>
              </a:ext>
            </a:extLst>
          </p:cNvPr>
          <p:cNvSpPr/>
          <p:nvPr/>
        </p:nvSpPr>
        <p:spPr>
          <a:xfrm>
            <a:off x="2273466" y="5124856"/>
            <a:ext cx="1078023" cy="1072309"/>
          </a:xfrm>
          <a:custGeom>
            <a:avLst/>
            <a:gdLst/>
            <a:ahLst/>
            <a:cxnLst/>
            <a:rect l="l" t="t" r="r" b="b"/>
            <a:pathLst>
              <a:path w="1410096" h="1490194">
                <a:moveTo>
                  <a:pt x="0" y="0"/>
                </a:moveTo>
                <a:lnTo>
                  <a:pt x="1410095" y="0"/>
                </a:lnTo>
                <a:lnTo>
                  <a:pt x="1410095" y="1490194"/>
                </a:lnTo>
                <a:lnTo>
                  <a:pt x="0" y="1490194"/>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pic>
        <p:nvPicPr>
          <p:cNvPr id="55" name="Picture 54">
            <a:extLst>
              <a:ext uri="{FF2B5EF4-FFF2-40B4-BE49-F238E27FC236}">
                <a16:creationId xmlns:a16="http://schemas.microsoft.com/office/drawing/2014/main" id="{CDA7FE0D-5E67-D064-C513-DF217AF2729D}"/>
              </a:ext>
            </a:extLst>
          </p:cNvPr>
          <p:cNvPicPr>
            <a:picLocks noChangeAspect="1"/>
          </p:cNvPicPr>
          <p:nvPr/>
        </p:nvPicPr>
        <p:blipFill>
          <a:blip r:embed="rId22"/>
          <a:stretch>
            <a:fillRect/>
          </a:stretch>
        </p:blipFill>
        <p:spPr>
          <a:xfrm>
            <a:off x="10093337" y="5268447"/>
            <a:ext cx="1234547" cy="1265030"/>
          </a:xfrm>
          <a:prstGeom prst="rect">
            <a:avLst/>
          </a:prstGeom>
        </p:spPr>
      </p:pic>
      <p:pic>
        <p:nvPicPr>
          <p:cNvPr id="56" name="Picture 55">
            <a:extLst>
              <a:ext uri="{FF2B5EF4-FFF2-40B4-BE49-F238E27FC236}">
                <a16:creationId xmlns:a16="http://schemas.microsoft.com/office/drawing/2014/main" id="{1A56B6BC-5283-DB81-2BBA-F2DCC9380194}"/>
              </a:ext>
            </a:extLst>
          </p:cNvPr>
          <p:cNvPicPr>
            <a:picLocks noChangeAspect="1"/>
          </p:cNvPicPr>
          <p:nvPr/>
        </p:nvPicPr>
        <p:blipFill>
          <a:blip r:embed="rId18">
            <a:extLst>
              <a:ext uri="{BEBA8EAE-BF5A-486C-A8C5-ECC9F3942E4B}">
                <a14:imgProps xmlns:a14="http://schemas.microsoft.com/office/drawing/2010/main">
                  <a14:imgLayer r:embed="rId19">
                    <a14:imgEffect>
                      <a14:backgroundRemoval t="10000" b="90000" l="10000" r="90000">
                        <a14:foregroundMark x1="35714" y1="73810" x2="35714" y2="73810"/>
                        <a14:foregroundMark x1="16071" y1="54762" x2="16071" y2="54762"/>
                        <a14:foregroundMark x1="80357" y1="65238" x2="80357" y2="65238"/>
                        <a14:foregroundMark x1="89286" y1="26190" x2="89286" y2="26190"/>
                      </a14:backgroundRemoval>
                    </a14:imgEffect>
                  </a14:imgLayer>
                </a14:imgProps>
              </a:ext>
            </a:extLst>
          </a:blip>
          <a:stretch>
            <a:fillRect/>
          </a:stretch>
        </p:blipFill>
        <p:spPr>
          <a:xfrm>
            <a:off x="16073731" y="4933138"/>
            <a:ext cx="1280271" cy="1600339"/>
          </a:xfrm>
          <a:prstGeom prst="rect">
            <a:avLst/>
          </a:prstGeom>
        </p:spPr>
      </p:pic>
      <p:sp>
        <p:nvSpPr>
          <p:cNvPr id="57" name="Rectangle 56">
            <a:extLst>
              <a:ext uri="{FF2B5EF4-FFF2-40B4-BE49-F238E27FC236}">
                <a16:creationId xmlns:a16="http://schemas.microsoft.com/office/drawing/2014/main" id="{16B124B1-0DF2-AD22-FFE6-380474482002}"/>
              </a:ext>
            </a:extLst>
          </p:cNvPr>
          <p:cNvSpPr/>
          <p:nvPr/>
        </p:nvSpPr>
        <p:spPr>
          <a:xfrm>
            <a:off x="290176" y="1562100"/>
            <a:ext cx="3940889" cy="2268972"/>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58" name="Rectangle 57">
            <a:extLst>
              <a:ext uri="{FF2B5EF4-FFF2-40B4-BE49-F238E27FC236}">
                <a16:creationId xmlns:a16="http://schemas.microsoft.com/office/drawing/2014/main" id="{011FC181-D4C9-DAEC-4FE9-6ED3836E7CB9}"/>
              </a:ext>
            </a:extLst>
          </p:cNvPr>
          <p:cNvSpPr/>
          <p:nvPr/>
        </p:nvSpPr>
        <p:spPr>
          <a:xfrm>
            <a:off x="4952694" y="1562100"/>
            <a:ext cx="3940889" cy="2268972"/>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59" name="Rectangle 58">
            <a:extLst>
              <a:ext uri="{FF2B5EF4-FFF2-40B4-BE49-F238E27FC236}">
                <a16:creationId xmlns:a16="http://schemas.microsoft.com/office/drawing/2014/main" id="{29A0EB79-B1EA-D54D-F966-EA9CAFBA1D3D}"/>
              </a:ext>
            </a:extLst>
          </p:cNvPr>
          <p:cNvSpPr/>
          <p:nvPr/>
        </p:nvSpPr>
        <p:spPr>
          <a:xfrm>
            <a:off x="9197553" y="1579128"/>
            <a:ext cx="3940889" cy="2268972"/>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60" name="Rectangle 59">
            <a:extLst>
              <a:ext uri="{FF2B5EF4-FFF2-40B4-BE49-F238E27FC236}">
                <a16:creationId xmlns:a16="http://schemas.microsoft.com/office/drawing/2014/main" id="{65FD4457-23B2-158A-054F-10DF1F4489A0}"/>
              </a:ext>
            </a:extLst>
          </p:cNvPr>
          <p:cNvSpPr/>
          <p:nvPr/>
        </p:nvSpPr>
        <p:spPr>
          <a:xfrm>
            <a:off x="13390521" y="1562100"/>
            <a:ext cx="3940889" cy="2268972"/>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61" name="Rectangle 60">
            <a:extLst>
              <a:ext uri="{FF2B5EF4-FFF2-40B4-BE49-F238E27FC236}">
                <a16:creationId xmlns:a16="http://schemas.microsoft.com/office/drawing/2014/main" id="{E66345BF-6567-EF92-D154-DBA565ABC631}"/>
              </a:ext>
            </a:extLst>
          </p:cNvPr>
          <p:cNvSpPr/>
          <p:nvPr/>
        </p:nvSpPr>
        <p:spPr>
          <a:xfrm>
            <a:off x="306614" y="4270311"/>
            <a:ext cx="3940889" cy="2268972"/>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62" name="Rectangle 61">
            <a:extLst>
              <a:ext uri="{FF2B5EF4-FFF2-40B4-BE49-F238E27FC236}">
                <a16:creationId xmlns:a16="http://schemas.microsoft.com/office/drawing/2014/main" id="{74579BDB-CF16-1B86-244B-F667BA7B9930}"/>
              </a:ext>
            </a:extLst>
          </p:cNvPr>
          <p:cNvSpPr/>
          <p:nvPr/>
        </p:nvSpPr>
        <p:spPr>
          <a:xfrm>
            <a:off x="4952694" y="4312981"/>
            <a:ext cx="3940889" cy="2268972"/>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63" name="Rectangle 62">
            <a:extLst>
              <a:ext uri="{FF2B5EF4-FFF2-40B4-BE49-F238E27FC236}">
                <a16:creationId xmlns:a16="http://schemas.microsoft.com/office/drawing/2014/main" id="{DF185B28-214D-1F32-CAC5-58AEEC725C37}"/>
              </a:ext>
            </a:extLst>
          </p:cNvPr>
          <p:cNvSpPr/>
          <p:nvPr/>
        </p:nvSpPr>
        <p:spPr>
          <a:xfrm>
            <a:off x="13685970" y="4307309"/>
            <a:ext cx="3940889" cy="2268972"/>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64" name="Rectangle 63">
            <a:extLst>
              <a:ext uri="{FF2B5EF4-FFF2-40B4-BE49-F238E27FC236}">
                <a16:creationId xmlns:a16="http://schemas.microsoft.com/office/drawing/2014/main" id="{B5B9EBCC-769C-B540-EA53-36A9DA4FC3BF}"/>
              </a:ext>
            </a:extLst>
          </p:cNvPr>
          <p:cNvSpPr/>
          <p:nvPr/>
        </p:nvSpPr>
        <p:spPr>
          <a:xfrm>
            <a:off x="9556672" y="4335841"/>
            <a:ext cx="3940889" cy="2268972"/>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65" name="Rectangle 64">
            <a:extLst>
              <a:ext uri="{FF2B5EF4-FFF2-40B4-BE49-F238E27FC236}">
                <a16:creationId xmlns:a16="http://schemas.microsoft.com/office/drawing/2014/main" id="{CBCA42BD-F79C-7702-E63E-7CAF3BE782E6}"/>
              </a:ext>
            </a:extLst>
          </p:cNvPr>
          <p:cNvSpPr/>
          <p:nvPr/>
        </p:nvSpPr>
        <p:spPr>
          <a:xfrm>
            <a:off x="418500" y="7016622"/>
            <a:ext cx="3940889" cy="2268972"/>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66" name="Rectangle 65">
            <a:extLst>
              <a:ext uri="{FF2B5EF4-FFF2-40B4-BE49-F238E27FC236}">
                <a16:creationId xmlns:a16="http://schemas.microsoft.com/office/drawing/2014/main" id="{DC78B333-7CB0-C03C-D880-7FBB28C162B2}"/>
              </a:ext>
            </a:extLst>
          </p:cNvPr>
          <p:cNvSpPr/>
          <p:nvPr/>
        </p:nvSpPr>
        <p:spPr>
          <a:xfrm>
            <a:off x="4983377" y="7138025"/>
            <a:ext cx="3940889" cy="2268972"/>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67" name="Rectangle 66">
            <a:extLst>
              <a:ext uri="{FF2B5EF4-FFF2-40B4-BE49-F238E27FC236}">
                <a16:creationId xmlns:a16="http://schemas.microsoft.com/office/drawing/2014/main" id="{DB5BA190-E0DF-6900-53FC-85568EBF7840}"/>
              </a:ext>
            </a:extLst>
          </p:cNvPr>
          <p:cNvSpPr/>
          <p:nvPr/>
        </p:nvSpPr>
        <p:spPr>
          <a:xfrm>
            <a:off x="9548254" y="7115414"/>
            <a:ext cx="3984624" cy="2268972"/>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BDC964-EF26-091A-62CA-FD238DE5B481}"/>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91B6387D-CCD5-FC4F-8FA6-1FC31ACB0D78}"/>
              </a:ext>
            </a:extLst>
          </p:cNvPr>
          <p:cNvSpPr/>
          <p:nvPr/>
        </p:nvSpPr>
        <p:spPr>
          <a:xfrm>
            <a:off x="9862971" y="7551625"/>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3" name="Freeform 3">
            <a:extLst>
              <a:ext uri="{FF2B5EF4-FFF2-40B4-BE49-F238E27FC236}">
                <a16:creationId xmlns:a16="http://schemas.microsoft.com/office/drawing/2014/main" id="{3B55E893-1F7A-EEDC-6A7B-0B4DF4E1ABB0}"/>
              </a:ext>
            </a:extLst>
          </p:cNvPr>
          <p:cNvSpPr/>
          <p:nvPr/>
        </p:nvSpPr>
        <p:spPr>
          <a:xfrm>
            <a:off x="3427570" y="-1164891"/>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4" name="Freeform 4">
            <a:extLst>
              <a:ext uri="{FF2B5EF4-FFF2-40B4-BE49-F238E27FC236}">
                <a16:creationId xmlns:a16="http://schemas.microsoft.com/office/drawing/2014/main" id="{8D50F6A7-AF31-7FA0-86BD-E45BF0AFC9EF}"/>
              </a:ext>
            </a:extLst>
          </p:cNvPr>
          <p:cNvSpPr/>
          <p:nvPr/>
        </p:nvSpPr>
        <p:spPr>
          <a:xfrm>
            <a:off x="15804054" y="4557608"/>
            <a:ext cx="3816804" cy="2206807"/>
          </a:xfrm>
          <a:custGeom>
            <a:avLst/>
            <a:gdLst/>
            <a:ahLst/>
            <a:cxnLst/>
            <a:rect l="l" t="t" r="r" b="b"/>
            <a:pathLst>
              <a:path w="3816804" h="2206807">
                <a:moveTo>
                  <a:pt x="0" y="0"/>
                </a:moveTo>
                <a:lnTo>
                  <a:pt x="3816804" y="0"/>
                </a:lnTo>
                <a:lnTo>
                  <a:pt x="3816804" y="2206806"/>
                </a:lnTo>
                <a:lnTo>
                  <a:pt x="0" y="2206806"/>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5" name="Freeform 5">
            <a:extLst>
              <a:ext uri="{FF2B5EF4-FFF2-40B4-BE49-F238E27FC236}">
                <a16:creationId xmlns:a16="http://schemas.microsoft.com/office/drawing/2014/main" id="{5E2D7318-3487-E4A3-A2F9-D834F021B4CD}"/>
              </a:ext>
            </a:extLst>
          </p:cNvPr>
          <p:cNvSpPr/>
          <p:nvPr/>
        </p:nvSpPr>
        <p:spPr>
          <a:xfrm>
            <a:off x="9254847" y="-912291"/>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7" name="Freeform 7">
            <a:extLst>
              <a:ext uri="{FF2B5EF4-FFF2-40B4-BE49-F238E27FC236}">
                <a16:creationId xmlns:a16="http://schemas.microsoft.com/office/drawing/2014/main" id="{353B5654-474A-4254-1456-6272D5F36F4F}"/>
              </a:ext>
            </a:extLst>
          </p:cNvPr>
          <p:cNvSpPr/>
          <p:nvPr/>
        </p:nvSpPr>
        <p:spPr>
          <a:xfrm flipH="1">
            <a:off x="-1219270" y="3672882"/>
            <a:ext cx="3816804" cy="2206807"/>
          </a:xfrm>
          <a:custGeom>
            <a:avLst/>
            <a:gdLst/>
            <a:ahLst/>
            <a:cxnLst/>
            <a:rect l="l" t="t" r="r" b="b"/>
            <a:pathLst>
              <a:path w="3816804" h="2206807">
                <a:moveTo>
                  <a:pt x="3816804" y="0"/>
                </a:moveTo>
                <a:lnTo>
                  <a:pt x="0" y="0"/>
                </a:lnTo>
                <a:lnTo>
                  <a:pt x="0" y="2206807"/>
                </a:lnTo>
                <a:lnTo>
                  <a:pt x="3816804" y="2206807"/>
                </a:lnTo>
                <a:lnTo>
                  <a:pt x="3816804"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30" name="TextBox 3">
            <a:extLst>
              <a:ext uri="{FF2B5EF4-FFF2-40B4-BE49-F238E27FC236}">
                <a16:creationId xmlns:a16="http://schemas.microsoft.com/office/drawing/2014/main" id="{7B177D45-FB26-B988-646F-E074D65BB5F5}"/>
              </a:ext>
            </a:extLst>
          </p:cNvPr>
          <p:cNvSpPr txBox="1"/>
          <p:nvPr/>
        </p:nvSpPr>
        <p:spPr>
          <a:xfrm>
            <a:off x="651573" y="195114"/>
            <a:ext cx="3781287" cy="923330"/>
          </a:xfrm>
          <a:prstGeom prst="rect">
            <a:avLst/>
          </a:prstGeom>
          <a:solidFill>
            <a:schemeClr val="bg1"/>
          </a:solidFill>
        </p:spPr>
        <p:txBody>
          <a:bodyPr wrap="square" lIns="0" tIns="0" rIns="0" bIns="0" rtlCol="0" anchor="t">
            <a:spAutoFit/>
          </a:bodyPr>
          <a:lstStyle/>
          <a:p>
            <a:r>
              <a:rPr lang="cy-GB" sz="6000" b="1" noProof="0" dirty="0">
                <a:latin typeface="Dreaming Outloud Pro" panose="03050502040302030504" pitchFamily="66" charset="0"/>
                <a:cs typeface="Dreaming Outloud Pro" panose="03050502040302030504" pitchFamily="66" charset="0"/>
              </a:rPr>
              <a:t>Bingo!</a:t>
            </a:r>
            <a:r>
              <a:rPr lang="cy-GB" sz="2400" spc="76" noProof="0" dirty="0">
                <a:solidFill>
                  <a:srgbClr val="000000"/>
                </a:solidFill>
                <a:latin typeface="Dreaming Outloud Pro" panose="03050502040302030504" pitchFamily="66" charset="0"/>
                <a:ea typeface="DM Sans"/>
                <a:cs typeface="Dreaming Outloud Pro" panose="03050502040302030504" pitchFamily="66" charset="0"/>
                <a:sym typeface="DM Sans"/>
              </a:rPr>
              <a:t>'</a:t>
            </a:r>
            <a:endParaRPr lang="cy-GB" sz="2400" spc="76" noProof="0" dirty="0">
              <a:solidFill>
                <a:srgbClr val="000000"/>
              </a:solidFill>
              <a:latin typeface="DM Sans"/>
              <a:ea typeface="DM Sans"/>
              <a:cs typeface="DM Sans"/>
              <a:sym typeface="DM Sans"/>
            </a:endParaRPr>
          </a:p>
        </p:txBody>
      </p:sp>
      <p:graphicFrame>
        <p:nvGraphicFramePr>
          <p:cNvPr id="8" name="Table 7">
            <a:extLst>
              <a:ext uri="{FF2B5EF4-FFF2-40B4-BE49-F238E27FC236}">
                <a16:creationId xmlns:a16="http://schemas.microsoft.com/office/drawing/2014/main" id="{EE39E0E6-A38A-EE80-C328-670CFF98DD0F}"/>
              </a:ext>
            </a:extLst>
          </p:cNvPr>
          <p:cNvGraphicFramePr>
            <a:graphicFrameLocks noGrp="1"/>
          </p:cNvGraphicFramePr>
          <p:nvPr>
            <p:extLst>
              <p:ext uri="{D42A27DB-BD31-4B8C-83A1-F6EECF244321}">
                <p14:modId xmlns:p14="http://schemas.microsoft.com/office/powerpoint/2010/main" val="2256162593"/>
              </p:ext>
            </p:extLst>
          </p:nvPr>
        </p:nvGraphicFramePr>
        <p:xfrm>
          <a:off x="978319" y="3463407"/>
          <a:ext cx="9471711" cy="3320192"/>
        </p:xfrm>
        <a:graphic>
          <a:graphicData uri="http://schemas.openxmlformats.org/drawingml/2006/table">
            <a:tbl>
              <a:tblPr firstRow="1" bandRow="1">
                <a:tableStyleId>{5C22544A-7EE6-4342-B048-85BDC9FD1C3A}</a:tableStyleId>
              </a:tblPr>
              <a:tblGrid>
                <a:gridCol w="3157237">
                  <a:extLst>
                    <a:ext uri="{9D8B030D-6E8A-4147-A177-3AD203B41FA5}">
                      <a16:colId xmlns:a16="http://schemas.microsoft.com/office/drawing/2014/main" val="83255371"/>
                    </a:ext>
                  </a:extLst>
                </a:gridCol>
                <a:gridCol w="3157237">
                  <a:extLst>
                    <a:ext uri="{9D8B030D-6E8A-4147-A177-3AD203B41FA5}">
                      <a16:colId xmlns:a16="http://schemas.microsoft.com/office/drawing/2014/main" val="601502905"/>
                    </a:ext>
                  </a:extLst>
                </a:gridCol>
                <a:gridCol w="3157237">
                  <a:extLst>
                    <a:ext uri="{9D8B030D-6E8A-4147-A177-3AD203B41FA5}">
                      <a16:colId xmlns:a16="http://schemas.microsoft.com/office/drawing/2014/main" val="1097886523"/>
                    </a:ext>
                  </a:extLst>
                </a:gridCol>
              </a:tblGrid>
              <a:tr h="1660096">
                <a:tc>
                  <a:txBody>
                    <a:bodyPr/>
                    <a:lstStyle/>
                    <a:p>
                      <a:endParaRPr lang="cy-GB" noProof="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cy-GB" noProof="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cy-GB" noProof="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739499200"/>
                  </a:ext>
                </a:extLst>
              </a:tr>
              <a:tr h="1660096">
                <a:tc>
                  <a:txBody>
                    <a:bodyPr/>
                    <a:lstStyle/>
                    <a:p>
                      <a:endParaRPr lang="cy-GB" noProof="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cy-GB" noProof="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cy-GB" noProof="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232739540"/>
                  </a:ext>
                </a:extLst>
              </a:tr>
            </a:tbl>
          </a:graphicData>
        </a:graphic>
      </p:graphicFrame>
      <p:sp>
        <p:nvSpPr>
          <p:cNvPr id="20" name="TextBox 3">
            <a:extLst>
              <a:ext uri="{FF2B5EF4-FFF2-40B4-BE49-F238E27FC236}">
                <a16:creationId xmlns:a16="http://schemas.microsoft.com/office/drawing/2014/main" id="{BC359BEE-5E64-F360-7B0B-57449460A01E}"/>
              </a:ext>
            </a:extLst>
          </p:cNvPr>
          <p:cNvSpPr txBox="1"/>
          <p:nvPr/>
        </p:nvSpPr>
        <p:spPr>
          <a:xfrm>
            <a:off x="838509" y="1247399"/>
            <a:ext cx="9159810" cy="1846659"/>
          </a:xfrm>
          <a:prstGeom prst="rect">
            <a:avLst/>
          </a:prstGeom>
          <a:solidFill>
            <a:schemeClr val="bg1"/>
          </a:solidFill>
        </p:spPr>
        <p:txBody>
          <a:bodyPr wrap="square" lIns="0" tIns="0" rIns="0" bIns="0" rtlCol="0" anchor="t">
            <a:spAutoFit/>
          </a:bodyPr>
          <a:lstStyle/>
          <a:p>
            <a:r>
              <a:rPr lang="cy-GB" sz="2400" b="1" noProof="0" dirty="0">
                <a:latin typeface="Dreaming Outloud Pro" panose="03050502040302030504" pitchFamily="66" charset="0"/>
                <a:cs typeface="Dreaming Outloud Pro" panose="03050502040302030504" pitchFamily="66" charset="0"/>
              </a:rPr>
              <a:t>Tynnwch lun chwe bocs ar eich bwrdd gwyn bach.</a:t>
            </a:r>
          </a:p>
          <a:p>
            <a:r>
              <a:rPr lang="cy-GB" sz="2400" b="1" noProof="0" dirty="0">
                <a:latin typeface="Dreaming Outloud Pro" panose="03050502040302030504" pitchFamily="66" charset="0"/>
                <a:cs typeface="Dreaming Outloud Pro" panose="03050502040302030504" pitchFamily="66" charset="0"/>
              </a:rPr>
              <a:t>Dewiswch chwe geirfa o'r sleid.</a:t>
            </a:r>
          </a:p>
          <a:p>
            <a:r>
              <a:rPr lang="cy-GB" sz="2400" b="1" noProof="0" dirty="0">
                <a:latin typeface="Dreaming Outloud Pro" panose="03050502040302030504" pitchFamily="66" charset="0"/>
                <a:cs typeface="Dreaming Outloud Pro" panose="03050502040302030504" pitchFamily="66" charset="0"/>
              </a:rPr>
              <a:t>Gwrandewch yn ofalus, bawb. </a:t>
            </a:r>
          </a:p>
          <a:p>
            <a:r>
              <a:rPr lang="cy-GB" sz="2400" b="1" noProof="0" dirty="0">
                <a:latin typeface="Dreaming Outloud Pro" panose="03050502040302030504" pitchFamily="66" charset="0"/>
                <a:cs typeface="Dreaming Outloud Pro" panose="03050502040302030504" pitchFamily="66" charset="0"/>
              </a:rPr>
              <a:t>Marciwch pan chi'n clywed eich geiriau. </a:t>
            </a:r>
          </a:p>
          <a:p>
            <a:r>
              <a:rPr lang="cy-GB" sz="2400" b="1" noProof="0" dirty="0">
                <a:latin typeface="Dreaming Outloud Pro" panose="03050502040302030504" pitchFamily="66" charset="0"/>
                <a:cs typeface="Dreaming Outloud Pro" panose="03050502040302030504" pitchFamily="66" charset="0"/>
              </a:rPr>
              <a:t>Gweiddwch dŷ llawn pan chi'n wedi marcio i gyd eich geiriau. </a:t>
            </a:r>
            <a:endParaRPr lang="cy-GB" sz="2400" spc="76" noProof="0" dirty="0">
              <a:solidFill>
                <a:srgbClr val="000000"/>
              </a:solidFill>
              <a:latin typeface="DM Sans"/>
              <a:ea typeface="DM Sans"/>
              <a:cs typeface="DM Sans"/>
              <a:sym typeface="DM Sans"/>
            </a:endParaRPr>
          </a:p>
        </p:txBody>
      </p:sp>
      <p:pic>
        <p:nvPicPr>
          <p:cNvPr id="29" name="Picture 28">
            <a:extLst>
              <a:ext uri="{FF2B5EF4-FFF2-40B4-BE49-F238E27FC236}">
                <a16:creationId xmlns:a16="http://schemas.microsoft.com/office/drawing/2014/main" id="{EF10B4E1-BE14-67CB-F200-FB072DFC68AF}"/>
              </a:ext>
            </a:extLst>
          </p:cNvPr>
          <p:cNvPicPr>
            <a:picLocks noChangeAspect="1"/>
          </p:cNvPicPr>
          <p:nvPr/>
        </p:nvPicPr>
        <p:blipFill>
          <a:blip r:embed="rId6"/>
          <a:stretch>
            <a:fillRect/>
          </a:stretch>
        </p:blipFill>
        <p:spPr>
          <a:xfrm>
            <a:off x="609600" y="7463283"/>
            <a:ext cx="15584395" cy="2785617"/>
          </a:xfrm>
          <a:prstGeom prst="rect">
            <a:avLst/>
          </a:prstGeom>
        </p:spPr>
      </p:pic>
    </p:spTree>
    <p:extLst>
      <p:ext uri="{BB962C8B-B14F-4D97-AF65-F5344CB8AC3E}">
        <p14:creationId xmlns:p14="http://schemas.microsoft.com/office/powerpoint/2010/main" val="8495473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9A53A9-5279-05B0-75D4-35EDCF0F175B}"/>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FB285F84-020F-A81B-6A3E-D34BA4F5C244}"/>
              </a:ext>
            </a:extLst>
          </p:cNvPr>
          <p:cNvSpPr/>
          <p:nvPr/>
        </p:nvSpPr>
        <p:spPr>
          <a:xfrm>
            <a:off x="9862971" y="7551625"/>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3" name="Freeform 3">
            <a:extLst>
              <a:ext uri="{FF2B5EF4-FFF2-40B4-BE49-F238E27FC236}">
                <a16:creationId xmlns:a16="http://schemas.microsoft.com/office/drawing/2014/main" id="{0047783C-AF9A-FD98-DDB5-753BB261306C}"/>
              </a:ext>
            </a:extLst>
          </p:cNvPr>
          <p:cNvSpPr/>
          <p:nvPr/>
        </p:nvSpPr>
        <p:spPr>
          <a:xfrm>
            <a:off x="3427570" y="-1164891"/>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4" name="Freeform 4">
            <a:extLst>
              <a:ext uri="{FF2B5EF4-FFF2-40B4-BE49-F238E27FC236}">
                <a16:creationId xmlns:a16="http://schemas.microsoft.com/office/drawing/2014/main" id="{E7AC2FF4-6097-EDBE-80CA-0A032F44E7AE}"/>
              </a:ext>
            </a:extLst>
          </p:cNvPr>
          <p:cNvSpPr/>
          <p:nvPr/>
        </p:nvSpPr>
        <p:spPr>
          <a:xfrm>
            <a:off x="15804054" y="4557608"/>
            <a:ext cx="3816804" cy="2206807"/>
          </a:xfrm>
          <a:custGeom>
            <a:avLst/>
            <a:gdLst/>
            <a:ahLst/>
            <a:cxnLst/>
            <a:rect l="l" t="t" r="r" b="b"/>
            <a:pathLst>
              <a:path w="3816804" h="2206807">
                <a:moveTo>
                  <a:pt x="0" y="0"/>
                </a:moveTo>
                <a:lnTo>
                  <a:pt x="3816804" y="0"/>
                </a:lnTo>
                <a:lnTo>
                  <a:pt x="3816804" y="2206806"/>
                </a:lnTo>
                <a:lnTo>
                  <a:pt x="0" y="2206806"/>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5" name="Freeform 5">
            <a:extLst>
              <a:ext uri="{FF2B5EF4-FFF2-40B4-BE49-F238E27FC236}">
                <a16:creationId xmlns:a16="http://schemas.microsoft.com/office/drawing/2014/main" id="{3DAEC657-51E4-FF6D-7D21-718443D875DE}"/>
              </a:ext>
            </a:extLst>
          </p:cNvPr>
          <p:cNvSpPr/>
          <p:nvPr/>
        </p:nvSpPr>
        <p:spPr>
          <a:xfrm>
            <a:off x="9254847" y="-912291"/>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6" name="Freeform 6">
            <a:extLst>
              <a:ext uri="{FF2B5EF4-FFF2-40B4-BE49-F238E27FC236}">
                <a16:creationId xmlns:a16="http://schemas.microsoft.com/office/drawing/2014/main" id="{02D33E23-4BB0-4A43-94C8-692B4A8AD6A4}"/>
              </a:ext>
            </a:extLst>
          </p:cNvPr>
          <p:cNvSpPr/>
          <p:nvPr/>
        </p:nvSpPr>
        <p:spPr>
          <a:xfrm>
            <a:off x="5308983" y="8783543"/>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7" name="Freeform 7">
            <a:extLst>
              <a:ext uri="{FF2B5EF4-FFF2-40B4-BE49-F238E27FC236}">
                <a16:creationId xmlns:a16="http://schemas.microsoft.com/office/drawing/2014/main" id="{A5712195-2450-7D67-E5E6-9014B80974D7}"/>
              </a:ext>
            </a:extLst>
          </p:cNvPr>
          <p:cNvSpPr/>
          <p:nvPr/>
        </p:nvSpPr>
        <p:spPr>
          <a:xfrm flipH="1">
            <a:off x="-1219270" y="3672882"/>
            <a:ext cx="3816804" cy="2206807"/>
          </a:xfrm>
          <a:custGeom>
            <a:avLst/>
            <a:gdLst/>
            <a:ahLst/>
            <a:cxnLst/>
            <a:rect l="l" t="t" r="r" b="b"/>
            <a:pathLst>
              <a:path w="3816804" h="2206807">
                <a:moveTo>
                  <a:pt x="3816804" y="0"/>
                </a:moveTo>
                <a:lnTo>
                  <a:pt x="0" y="0"/>
                </a:lnTo>
                <a:lnTo>
                  <a:pt x="0" y="2206807"/>
                </a:lnTo>
                <a:lnTo>
                  <a:pt x="3816804" y="2206807"/>
                </a:lnTo>
                <a:lnTo>
                  <a:pt x="3816804"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47" name="TextBox 46">
            <a:extLst>
              <a:ext uri="{FF2B5EF4-FFF2-40B4-BE49-F238E27FC236}">
                <a16:creationId xmlns:a16="http://schemas.microsoft.com/office/drawing/2014/main" id="{97920BCD-971E-5B1A-3F43-EF87DAEC7725}"/>
              </a:ext>
            </a:extLst>
          </p:cNvPr>
          <p:cNvSpPr txBox="1"/>
          <p:nvPr/>
        </p:nvSpPr>
        <p:spPr>
          <a:xfrm>
            <a:off x="457200" y="452752"/>
            <a:ext cx="9753600" cy="3970318"/>
          </a:xfrm>
          <a:prstGeom prst="rect">
            <a:avLst/>
          </a:prstGeom>
          <a:noFill/>
        </p:spPr>
        <p:txBody>
          <a:bodyPr wrap="square">
            <a:spAutoFit/>
          </a:bodyPr>
          <a:lstStyle/>
          <a:p>
            <a:r>
              <a:rPr lang="cy-GB" sz="3600" u="sng" noProof="0" dirty="0">
                <a:latin typeface="Dreaming Outloud Pro" panose="03050502040302030504" pitchFamily="66" charset="0"/>
                <a:cs typeface="Dreaming Outloud Pro" panose="03050502040302030504" pitchFamily="66" charset="0"/>
              </a:rPr>
              <a:t>Disgrifiwch y Lluniau.</a:t>
            </a:r>
          </a:p>
          <a:p>
            <a:endParaRPr lang="cy-GB" sz="3600" u="sng" noProof="0" dirty="0">
              <a:latin typeface="Dreaming Outloud Pro" panose="03050502040302030504" pitchFamily="66" charset="0"/>
              <a:cs typeface="Dreaming Outloud Pro" panose="03050502040302030504" pitchFamily="66" charset="0"/>
            </a:endParaRPr>
          </a:p>
          <a:p>
            <a:r>
              <a:rPr lang="cy-GB" sz="3600" noProof="0" dirty="0">
                <a:latin typeface="Dreaming Outloud Pro" panose="03050502040302030504" pitchFamily="66" charset="0"/>
                <a:cs typeface="Dreaming Outloud Pro" panose="03050502040302030504" pitchFamily="66" charset="0"/>
              </a:rPr>
              <a:t>Defnyddiwch y lluniau  ar y sleid nesaf. Gweithiwch mewn grŵp bach a disgrifio'r lluniau. </a:t>
            </a:r>
          </a:p>
          <a:p>
            <a:r>
              <a:rPr lang="cy-GB" sz="3600" noProof="0" dirty="0">
                <a:latin typeface="Dreaming Outloud Pro" panose="03050502040302030504" pitchFamily="66" charset="0"/>
                <a:cs typeface="Dreaming Outloud Pro" panose="03050502040302030504" pitchFamily="66" charset="0"/>
              </a:rPr>
              <a:t>Rhowch eich barn am y lluniau. </a:t>
            </a:r>
          </a:p>
          <a:p>
            <a:r>
              <a:rPr lang="cy-GB" sz="3600" noProof="0" dirty="0">
                <a:latin typeface="Dreaming Outloud Pro" panose="03050502040302030504" pitchFamily="66" charset="0"/>
                <a:cs typeface="Dreaming Outloud Pro" panose="03050502040302030504" pitchFamily="66" charset="0"/>
              </a:rPr>
              <a:t>Peidiwch ag anghofio gallech chi ddefnyddio'r mat iaith i helpu. </a:t>
            </a:r>
          </a:p>
        </p:txBody>
      </p:sp>
    </p:spTree>
    <p:extLst>
      <p:ext uri="{BB962C8B-B14F-4D97-AF65-F5344CB8AC3E}">
        <p14:creationId xmlns:p14="http://schemas.microsoft.com/office/powerpoint/2010/main" val="14437160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FBBD35-A4FB-63AC-9B21-3023F9951F0B}"/>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6A36482-DE68-CAED-94E4-4FC4A1CDA87F}"/>
              </a:ext>
            </a:extLst>
          </p:cNvPr>
          <p:cNvSpPr/>
          <p:nvPr/>
        </p:nvSpPr>
        <p:spPr>
          <a:xfrm>
            <a:off x="9862971" y="7551625"/>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3" name="Freeform 3">
            <a:extLst>
              <a:ext uri="{FF2B5EF4-FFF2-40B4-BE49-F238E27FC236}">
                <a16:creationId xmlns:a16="http://schemas.microsoft.com/office/drawing/2014/main" id="{96BE3DBB-4CC0-7BDD-2181-3EB70004137F}"/>
              </a:ext>
            </a:extLst>
          </p:cNvPr>
          <p:cNvSpPr/>
          <p:nvPr/>
        </p:nvSpPr>
        <p:spPr>
          <a:xfrm>
            <a:off x="3427570" y="-1164891"/>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4" name="Freeform 4">
            <a:extLst>
              <a:ext uri="{FF2B5EF4-FFF2-40B4-BE49-F238E27FC236}">
                <a16:creationId xmlns:a16="http://schemas.microsoft.com/office/drawing/2014/main" id="{1AD41846-C009-583C-7BD9-14D181D228B9}"/>
              </a:ext>
            </a:extLst>
          </p:cNvPr>
          <p:cNvSpPr/>
          <p:nvPr/>
        </p:nvSpPr>
        <p:spPr>
          <a:xfrm>
            <a:off x="15804054" y="4557608"/>
            <a:ext cx="3816804" cy="2206807"/>
          </a:xfrm>
          <a:custGeom>
            <a:avLst/>
            <a:gdLst/>
            <a:ahLst/>
            <a:cxnLst/>
            <a:rect l="l" t="t" r="r" b="b"/>
            <a:pathLst>
              <a:path w="3816804" h="2206807">
                <a:moveTo>
                  <a:pt x="0" y="0"/>
                </a:moveTo>
                <a:lnTo>
                  <a:pt x="3816804" y="0"/>
                </a:lnTo>
                <a:lnTo>
                  <a:pt x="3816804" y="2206806"/>
                </a:lnTo>
                <a:lnTo>
                  <a:pt x="0" y="2206806"/>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5" name="Freeform 5">
            <a:extLst>
              <a:ext uri="{FF2B5EF4-FFF2-40B4-BE49-F238E27FC236}">
                <a16:creationId xmlns:a16="http://schemas.microsoft.com/office/drawing/2014/main" id="{52455CFE-FC1B-EBD9-F103-F1A831B59106}"/>
              </a:ext>
            </a:extLst>
          </p:cNvPr>
          <p:cNvSpPr/>
          <p:nvPr/>
        </p:nvSpPr>
        <p:spPr>
          <a:xfrm>
            <a:off x="9254847" y="-912291"/>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6" name="Freeform 6">
            <a:extLst>
              <a:ext uri="{FF2B5EF4-FFF2-40B4-BE49-F238E27FC236}">
                <a16:creationId xmlns:a16="http://schemas.microsoft.com/office/drawing/2014/main" id="{F55864B1-E952-5309-95A8-6F48FDD77769}"/>
              </a:ext>
            </a:extLst>
          </p:cNvPr>
          <p:cNvSpPr/>
          <p:nvPr/>
        </p:nvSpPr>
        <p:spPr>
          <a:xfrm>
            <a:off x="5308983" y="8783543"/>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7" name="Freeform 7">
            <a:extLst>
              <a:ext uri="{FF2B5EF4-FFF2-40B4-BE49-F238E27FC236}">
                <a16:creationId xmlns:a16="http://schemas.microsoft.com/office/drawing/2014/main" id="{18D71753-C3B3-8378-E966-3BA965EDE9FC}"/>
              </a:ext>
            </a:extLst>
          </p:cNvPr>
          <p:cNvSpPr/>
          <p:nvPr/>
        </p:nvSpPr>
        <p:spPr>
          <a:xfrm flipH="1">
            <a:off x="-1219270" y="3672882"/>
            <a:ext cx="3816804" cy="2206807"/>
          </a:xfrm>
          <a:custGeom>
            <a:avLst/>
            <a:gdLst/>
            <a:ahLst/>
            <a:cxnLst/>
            <a:rect l="l" t="t" r="r" b="b"/>
            <a:pathLst>
              <a:path w="3816804" h="2206807">
                <a:moveTo>
                  <a:pt x="3816804" y="0"/>
                </a:moveTo>
                <a:lnTo>
                  <a:pt x="0" y="0"/>
                </a:lnTo>
                <a:lnTo>
                  <a:pt x="0" y="2206807"/>
                </a:lnTo>
                <a:lnTo>
                  <a:pt x="3816804" y="2206807"/>
                </a:lnTo>
                <a:lnTo>
                  <a:pt x="3816804"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pic>
        <p:nvPicPr>
          <p:cNvPr id="11268" name="Picture 4" descr="Follow the Pembrokeshire Art Trail and ...">
            <a:extLst>
              <a:ext uri="{FF2B5EF4-FFF2-40B4-BE49-F238E27FC236}">
                <a16:creationId xmlns:a16="http://schemas.microsoft.com/office/drawing/2014/main" id="{37EACDBB-C0CA-7A41-4ACC-BC2F557A471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55385" y="3891160"/>
            <a:ext cx="4236602" cy="2819266"/>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3">
            <a:extLst>
              <a:ext uri="{FF2B5EF4-FFF2-40B4-BE49-F238E27FC236}">
                <a16:creationId xmlns:a16="http://schemas.microsoft.com/office/drawing/2014/main" id="{0555195B-AC8B-9A58-B3A7-ABBB93F38DA8}"/>
              </a:ext>
            </a:extLst>
          </p:cNvPr>
          <p:cNvPicPr>
            <a:picLocks noChangeAspect="1"/>
          </p:cNvPicPr>
          <p:nvPr/>
        </p:nvPicPr>
        <p:blipFill>
          <a:blip r:embed="rId7"/>
          <a:stretch>
            <a:fillRect/>
          </a:stretch>
        </p:blipFill>
        <p:spPr>
          <a:xfrm>
            <a:off x="6545080" y="3946331"/>
            <a:ext cx="4236602" cy="2887871"/>
          </a:xfrm>
          <a:prstGeom prst="rect">
            <a:avLst/>
          </a:prstGeom>
        </p:spPr>
      </p:pic>
      <p:pic>
        <p:nvPicPr>
          <p:cNvPr id="26" name="Picture 25">
            <a:extLst>
              <a:ext uri="{FF2B5EF4-FFF2-40B4-BE49-F238E27FC236}">
                <a16:creationId xmlns:a16="http://schemas.microsoft.com/office/drawing/2014/main" id="{F6E1FF90-DBE3-20A6-7E94-85EED7E71136}"/>
              </a:ext>
            </a:extLst>
          </p:cNvPr>
          <p:cNvPicPr>
            <a:picLocks noChangeAspect="1"/>
          </p:cNvPicPr>
          <p:nvPr/>
        </p:nvPicPr>
        <p:blipFill>
          <a:blip r:embed="rId8"/>
          <a:stretch>
            <a:fillRect/>
          </a:stretch>
        </p:blipFill>
        <p:spPr>
          <a:xfrm>
            <a:off x="12573000" y="4018533"/>
            <a:ext cx="4107941" cy="2721016"/>
          </a:xfrm>
          <a:prstGeom prst="rect">
            <a:avLst/>
          </a:prstGeom>
        </p:spPr>
      </p:pic>
      <p:pic>
        <p:nvPicPr>
          <p:cNvPr id="31" name="Picture 30">
            <a:extLst>
              <a:ext uri="{FF2B5EF4-FFF2-40B4-BE49-F238E27FC236}">
                <a16:creationId xmlns:a16="http://schemas.microsoft.com/office/drawing/2014/main" id="{A65A3A0D-812B-9D58-C932-58BEABE527C6}"/>
              </a:ext>
            </a:extLst>
          </p:cNvPr>
          <p:cNvPicPr>
            <a:picLocks noChangeAspect="1"/>
          </p:cNvPicPr>
          <p:nvPr/>
        </p:nvPicPr>
        <p:blipFill>
          <a:blip r:embed="rId9"/>
          <a:stretch>
            <a:fillRect/>
          </a:stretch>
        </p:blipFill>
        <p:spPr>
          <a:xfrm>
            <a:off x="2973686" y="7203655"/>
            <a:ext cx="4236602" cy="2647877"/>
          </a:xfrm>
          <a:prstGeom prst="rect">
            <a:avLst/>
          </a:prstGeom>
        </p:spPr>
      </p:pic>
      <p:pic>
        <p:nvPicPr>
          <p:cNvPr id="33" name="Picture 32">
            <a:extLst>
              <a:ext uri="{FF2B5EF4-FFF2-40B4-BE49-F238E27FC236}">
                <a16:creationId xmlns:a16="http://schemas.microsoft.com/office/drawing/2014/main" id="{FC9C5246-D730-082F-821B-4947885781A6}"/>
              </a:ext>
            </a:extLst>
          </p:cNvPr>
          <p:cNvPicPr>
            <a:picLocks noChangeAspect="1"/>
          </p:cNvPicPr>
          <p:nvPr/>
        </p:nvPicPr>
        <p:blipFill>
          <a:blip r:embed="rId10"/>
          <a:stretch>
            <a:fillRect/>
          </a:stretch>
        </p:blipFill>
        <p:spPr>
          <a:xfrm>
            <a:off x="13788412" y="7336698"/>
            <a:ext cx="3187827" cy="2599305"/>
          </a:xfrm>
          <a:prstGeom prst="rect">
            <a:avLst/>
          </a:prstGeom>
        </p:spPr>
      </p:pic>
      <p:pic>
        <p:nvPicPr>
          <p:cNvPr id="37" name="Picture 36">
            <a:extLst>
              <a:ext uri="{FF2B5EF4-FFF2-40B4-BE49-F238E27FC236}">
                <a16:creationId xmlns:a16="http://schemas.microsoft.com/office/drawing/2014/main" id="{75C8F3BD-FF70-BCD5-C961-DD9BDF59C030}"/>
              </a:ext>
            </a:extLst>
          </p:cNvPr>
          <p:cNvPicPr>
            <a:picLocks noChangeAspect="1"/>
          </p:cNvPicPr>
          <p:nvPr/>
        </p:nvPicPr>
        <p:blipFill>
          <a:blip r:embed="rId11"/>
          <a:stretch>
            <a:fillRect/>
          </a:stretch>
        </p:blipFill>
        <p:spPr>
          <a:xfrm>
            <a:off x="8425030" y="7348697"/>
            <a:ext cx="3925441" cy="2761874"/>
          </a:xfrm>
          <a:prstGeom prst="rect">
            <a:avLst/>
          </a:prstGeom>
        </p:spPr>
      </p:pic>
      <p:pic>
        <p:nvPicPr>
          <p:cNvPr id="39" name="Picture 38">
            <a:extLst>
              <a:ext uri="{FF2B5EF4-FFF2-40B4-BE49-F238E27FC236}">
                <a16:creationId xmlns:a16="http://schemas.microsoft.com/office/drawing/2014/main" id="{EB8617E7-326C-286F-3494-4431C012F6C9}"/>
              </a:ext>
            </a:extLst>
          </p:cNvPr>
          <p:cNvPicPr>
            <a:picLocks noChangeAspect="1"/>
          </p:cNvPicPr>
          <p:nvPr/>
        </p:nvPicPr>
        <p:blipFill>
          <a:blip r:embed="rId12"/>
          <a:stretch>
            <a:fillRect/>
          </a:stretch>
        </p:blipFill>
        <p:spPr>
          <a:xfrm>
            <a:off x="7213733" y="258804"/>
            <a:ext cx="4557155" cy="3185436"/>
          </a:xfrm>
          <a:prstGeom prst="rect">
            <a:avLst/>
          </a:prstGeom>
        </p:spPr>
      </p:pic>
      <p:pic>
        <p:nvPicPr>
          <p:cNvPr id="41" name="Picture 40">
            <a:extLst>
              <a:ext uri="{FF2B5EF4-FFF2-40B4-BE49-F238E27FC236}">
                <a16:creationId xmlns:a16="http://schemas.microsoft.com/office/drawing/2014/main" id="{F11AC8FA-40B4-BD87-F548-2E3F91519E76}"/>
              </a:ext>
            </a:extLst>
          </p:cNvPr>
          <p:cNvPicPr>
            <a:picLocks noChangeAspect="1"/>
          </p:cNvPicPr>
          <p:nvPr/>
        </p:nvPicPr>
        <p:blipFill>
          <a:blip r:embed="rId13"/>
          <a:stretch>
            <a:fillRect/>
          </a:stretch>
        </p:blipFill>
        <p:spPr>
          <a:xfrm>
            <a:off x="13415575" y="350604"/>
            <a:ext cx="4175799" cy="3116496"/>
          </a:xfrm>
          <a:prstGeom prst="rect">
            <a:avLst/>
          </a:prstGeom>
        </p:spPr>
      </p:pic>
      <p:pic>
        <p:nvPicPr>
          <p:cNvPr id="43" name="Picture 42">
            <a:extLst>
              <a:ext uri="{FF2B5EF4-FFF2-40B4-BE49-F238E27FC236}">
                <a16:creationId xmlns:a16="http://schemas.microsoft.com/office/drawing/2014/main" id="{BDDE65A4-27AA-4404-7E62-289102F9F729}"/>
              </a:ext>
            </a:extLst>
          </p:cNvPr>
          <p:cNvPicPr>
            <a:picLocks noChangeAspect="1"/>
          </p:cNvPicPr>
          <p:nvPr/>
        </p:nvPicPr>
        <p:blipFill>
          <a:blip r:embed="rId14"/>
          <a:stretch>
            <a:fillRect/>
          </a:stretch>
        </p:blipFill>
        <p:spPr>
          <a:xfrm>
            <a:off x="1457942" y="412608"/>
            <a:ext cx="4423118" cy="3104424"/>
          </a:xfrm>
          <a:prstGeom prst="rect">
            <a:avLst/>
          </a:prstGeom>
        </p:spPr>
      </p:pic>
    </p:spTree>
    <p:extLst>
      <p:ext uri="{BB962C8B-B14F-4D97-AF65-F5344CB8AC3E}">
        <p14:creationId xmlns:p14="http://schemas.microsoft.com/office/powerpoint/2010/main" val="16020101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EB4262-6DE2-673E-C836-0064588B3A6C}"/>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F8F4510C-40C3-7F22-7F5C-B0D1F8C74617}"/>
              </a:ext>
            </a:extLst>
          </p:cNvPr>
          <p:cNvSpPr/>
          <p:nvPr/>
        </p:nvSpPr>
        <p:spPr>
          <a:xfrm>
            <a:off x="9862971" y="7551625"/>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3" name="Freeform 3">
            <a:extLst>
              <a:ext uri="{FF2B5EF4-FFF2-40B4-BE49-F238E27FC236}">
                <a16:creationId xmlns:a16="http://schemas.microsoft.com/office/drawing/2014/main" id="{A0B194F6-A12F-C3AB-FE17-19B6F0C612CD}"/>
              </a:ext>
            </a:extLst>
          </p:cNvPr>
          <p:cNvSpPr/>
          <p:nvPr/>
        </p:nvSpPr>
        <p:spPr>
          <a:xfrm>
            <a:off x="3427570" y="-1164891"/>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4" name="Freeform 4">
            <a:extLst>
              <a:ext uri="{FF2B5EF4-FFF2-40B4-BE49-F238E27FC236}">
                <a16:creationId xmlns:a16="http://schemas.microsoft.com/office/drawing/2014/main" id="{1ACDC621-F823-E007-EAC4-8E8A3C311841}"/>
              </a:ext>
            </a:extLst>
          </p:cNvPr>
          <p:cNvSpPr/>
          <p:nvPr/>
        </p:nvSpPr>
        <p:spPr>
          <a:xfrm>
            <a:off x="15804054" y="4557608"/>
            <a:ext cx="3816804" cy="2206807"/>
          </a:xfrm>
          <a:custGeom>
            <a:avLst/>
            <a:gdLst/>
            <a:ahLst/>
            <a:cxnLst/>
            <a:rect l="l" t="t" r="r" b="b"/>
            <a:pathLst>
              <a:path w="3816804" h="2206807">
                <a:moveTo>
                  <a:pt x="0" y="0"/>
                </a:moveTo>
                <a:lnTo>
                  <a:pt x="3816804" y="0"/>
                </a:lnTo>
                <a:lnTo>
                  <a:pt x="3816804" y="2206806"/>
                </a:lnTo>
                <a:lnTo>
                  <a:pt x="0" y="2206806"/>
                </a:lnTo>
                <a:lnTo>
                  <a:pt x="0" y="0"/>
                </a:lnTo>
                <a:close/>
              </a:path>
            </a:pathLst>
          </a:custGeom>
          <a:blipFill>
            <a:blip r:embed="rId5">
              <a:alphaModFix amt="34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5" name="Freeform 5">
            <a:extLst>
              <a:ext uri="{FF2B5EF4-FFF2-40B4-BE49-F238E27FC236}">
                <a16:creationId xmlns:a16="http://schemas.microsoft.com/office/drawing/2014/main" id="{67896DBE-8ED3-721D-7B7F-B04E95464A3E}"/>
              </a:ext>
            </a:extLst>
          </p:cNvPr>
          <p:cNvSpPr/>
          <p:nvPr/>
        </p:nvSpPr>
        <p:spPr>
          <a:xfrm>
            <a:off x="9254847" y="-912291"/>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5">
              <a:alphaModFix amt="34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6" name="Freeform 6">
            <a:extLst>
              <a:ext uri="{FF2B5EF4-FFF2-40B4-BE49-F238E27FC236}">
                <a16:creationId xmlns:a16="http://schemas.microsoft.com/office/drawing/2014/main" id="{48C2FDC4-4DB5-6D10-14A6-EE63EF706472}"/>
              </a:ext>
            </a:extLst>
          </p:cNvPr>
          <p:cNvSpPr/>
          <p:nvPr/>
        </p:nvSpPr>
        <p:spPr>
          <a:xfrm>
            <a:off x="5308983" y="8783543"/>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5">
              <a:alphaModFix amt="34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7" name="Freeform 7">
            <a:extLst>
              <a:ext uri="{FF2B5EF4-FFF2-40B4-BE49-F238E27FC236}">
                <a16:creationId xmlns:a16="http://schemas.microsoft.com/office/drawing/2014/main" id="{518FEAD1-ACAB-7325-9CFA-0BB80291DDC3}"/>
              </a:ext>
            </a:extLst>
          </p:cNvPr>
          <p:cNvSpPr/>
          <p:nvPr/>
        </p:nvSpPr>
        <p:spPr>
          <a:xfrm flipH="1">
            <a:off x="-1219270" y="3672882"/>
            <a:ext cx="3816804" cy="2206807"/>
          </a:xfrm>
          <a:custGeom>
            <a:avLst/>
            <a:gdLst/>
            <a:ahLst/>
            <a:cxnLst/>
            <a:rect l="l" t="t" r="r" b="b"/>
            <a:pathLst>
              <a:path w="3816804" h="2206807">
                <a:moveTo>
                  <a:pt x="3816804" y="0"/>
                </a:moveTo>
                <a:lnTo>
                  <a:pt x="0" y="0"/>
                </a:lnTo>
                <a:lnTo>
                  <a:pt x="0" y="2206807"/>
                </a:lnTo>
                <a:lnTo>
                  <a:pt x="3816804" y="2206807"/>
                </a:lnTo>
                <a:lnTo>
                  <a:pt x="3816804" y="0"/>
                </a:lnTo>
                <a:close/>
              </a:path>
            </a:pathLst>
          </a:custGeom>
          <a:blipFill>
            <a:blip r:embed="rId5">
              <a:alphaModFix amt="34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9" name="TextBox 8">
            <a:extLst>
              <a:ext uri="{FF2B5EF4-FFF2-40B4-BE49-F238E27FC236}">
                <a16:creationId xmlns:a16="http://schemas.microsoft.com/office/drawing/2014/main" id="{73DB1447-3B1C-1C13-18D7-457E3D443E1D}"/>
              </a:ext>
            </a:extLst>
          </p:cNvPr>
          <p:cNvSpPr txBox="1"/>
          <p:nvPr/>
        </p:nvSpPr>
        <p:spPr>
          <a:xfrm>
            <a:off x="335696" y="402122"/>
            <a:ext cx="10420350" cy="707886"/>
          </a:xfrm>
          <a:prstGeom prst="rect">
            <a:avLst/>
          </a:prstGeom>
          <a:noFill/>
        </p:spPr>
        <p:txBody>
          <a:bodyPr wrap="square">
            <a:spAutoFit/>
          </a:bodyPr>
          <a:lstStyle/>
          <a:p>
            <a:r>
              <a:rPr lang="cy-GB" sz="4000" b="1" noProof="0" dirty="0">
                <a:latin typeface="Dreaming Outloud Pro" panose="03050502040302030504" pitchFamily="66" charset="0"/>
                <a:cs typeface="Dreaming Outloud Pro" panose="03050502040302030504" pitchFamily="66" charset="0"/>
              </a:rPr>
              <a:t>Cyfieithu Mosaig</a:t>
            </a:r>
            <a:endParaRPr lang="cy-GB" sz="4000" b="1" u="sng" noProof="0" dirty="0">
              <a:latin typeface="Dreaming Outloud Pro" panose="03050502040302030504" pitchFamily="66" charset="0"/>
              <a:cs typeface="Dreaming Outloud Pro" panose="03050502040302030504" pitchFamily="66" charset="0"/>
            </a:endParaRPr>
          </a:p>
        </p:txBody>
      </p:sp>
      <p:graphicFrame>
        <p:nvGraphicFramePr>
          <p:cNvPr id="11" name="Table 10">
            <a:extLst>
              <a:ext uri="{FF2B5EF4-FFF2-40B4-BE49-F238E27FC236}">
                <a16:creationId xmlns:a16="http://schemas.microsoft.com/office/drawing/2014/main" id="{8451A00D-6508-E3CF-6E27-864E0B88B142}"/>
              </a:ext>
            </a:extLst>
          </p:cNvPr>
          <p:cNvGraphicFramePr>
            <a:graphicFrameLocks noGrp="1"/>
          </p:cNvGraphicFramePr>
          <p:nvPr>
            <p:extLst>
              <p:ext uri="{D42A27DB-BD31-4B8C-83A1-F6EECF244321}">
                <p14:modId xmlns:p14="http://schemas.microsoft.com/office/powerpoint/2010/main" val="226593553"/>
              </p:ext>
            </p:extLst>
          </p:nvPr>
        </p:nvGraphicFramePr>
        <p:xfrm>
          <a:off x="2327554" y="1304687"/>
          <a:ext cx="13411200" cy="3860306"/>
        </p:xfrm>
        <a:graphic>
          <a:graphicData uri="http://schemas.openxmlformats.org/drawingml/2006/table">
            <a:tbl>
              <a:tblPr/>
              <a:tblGrid>
                <a:gridCol w="6679460">
                  <a:extLst>
                    <a:ext uri="{9D8B030D-6E8A-4147-A177-3AD203B41FA5}">
                      <a16:colId xmlns:a16="http://schemas.microsoft.com/office/drawing/2014/main" val="936385001"/>
                    </a:ext>
                  </a:extLst>
                </a:gridCol>
                <a:gridCol w="2635752">
                  <a:extLst>
                    <a:ext uri="{9D8B030D-6E8A-4147-A177-3AD203B41FA5}">
                      <a16:colId xmlns:a16="http://schemas.microsoft.com/office/drawing/2014/main" val="2524942721"/>
                    </a:ext>
                  </a:extLst>
                </a:gridCol>
                <a:gridCol w="4095988">
                  <a:extLst>
                    <a:ext uri="{9D8B030D-6E8A-4147-A177-3AD203B41FA5}">
                      <a16:colId xmlns:a16="http://schemas.microsoft.com/office/drawing/2014/main" val="2838425762"/>
                    </a:ext>
                  </a:extLst>
                </a:gridCol>
              </a:tblGrid>
              <a:tr h="707256">
                <a:tc>
                  <a:txBody>
                    <a:bodyPr/>
                    <a:lstStyle/>
                    <a:p>
                      <a:pPr rtl="0" fontAlgn="t">
                        <a:buNone/>
                      </a:pPr>
                      <a:r>
                        <a:rPr lang="cy-GB" sz="2800" noProof="0" dirty="0">
                          <a:solidFill>
                            <a:schemeClr val="tx1"/>
                          </a:solidFill>
                          <a:latin typeface="Dreaming Outloud Pro" panose="03050502040302030504" pitchFamily="66" charset="0"/>
                          <a:ea typeface="Berthold Block"/>
                          <a:cs typeface="Dreaming Outloud Pro" panose="03050502040302030504" pitchFamily="66" charset="0"/>
                          <a:sym typeface="Berthold Block"/>
                        </a:rPr>
                        <a:t>Rydw i’n meddwl bod y llun yn</a:t>
                      </a:r>
                      <a:endParaRPr lang="cy-GB" sz="2800" noProof="0" dirty="0">
                        <a:solidFill>
                          <a:schemeClr val="tx1"/>
                        </a:solidFill>
                        <a:effectLst/>
                        <a:latin typeface="Dreaming Outloud Pro" panose="03050502040302030504" pitchFamily="66" charset="0"/>
                        <a:cs typeface="Dreaming Outloud Pro" panose="03050502040302030504" pitchFamily="66" charset="0"/>
                      </a:endParaRP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rgbClr val="FF0000"/>
                    </a:solidFill>
                  </a:tcPr>
                </a:tc>
                <a:tc>
                  <a:txBody>
                    <a:bodyPr/>
                    <a:lstStyle/>
                    <a:p>
                      <a:pPr rtl="0" fontAlgn="t">
                        <a:buNone/>
                      </a:pPr>
                      <a:r>
                        <a:rPr lang="cy-GB" sz="2800" noProof="0" dirty="0">
                          <a:effectLst/>
                          <a:latin typeface="Dreaming Outloud Pro" panose="03050502040302030504" pitchFamily="66" charset="0"/>
                          <a:cs typeface="Dreaming Outloud Pro" panose="03050502040302030504" pitchFamily="66" charset="0"/>
                        </a:rPr>
                        <a:t>ddiddorol </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rgbClr val="FFC000"/>
                    </a:solidFill>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cy-GB" sz="2800" noProof="0" dirty="0">
                          <a:effectLst/>
                          <a:latin typeface="Dreaming Outloud Pro" panose="03050502040302030504" pitchFamily="66" charset="0"/>
                          <a:cs typeface="Dreaming Outloud Pro" panose="03050502040302030504" pitchFamily="66" charset="0"/>
                        </a:rPr>
                        <a:t>achos mae’n olau.</a:t>
                      </a:r>
                    </a:p>
                    <a:p>
                      <a:pPr marL="0" marR="0" lvl="0" indent="0" algn="l" defTabSz="914400" rtl="0" eaLnBrk="1" fontAlgn="t" latinLnBrk="0" hangingPunct="1">
                        <a:lnSpc>
                          <a:spcPct val="100000"/>
                        </a:lnSpc>
                        <a:spcBef>
                          <a:spcPts val="0"/>
                        </a:spcBef>
                        <a:spcAft>
                          <a:spcPts val="0"/>
                        </a:spcAft>
                        <a:buClrTx/>
                        <a:buSzTx/>
                        <a:buFontTx/>
                        <a:buNone/>
                        <a:tabLst/>
                        <a:defRPr/>
                      </a:pPr>
                      <a:endParaRPr lang="cy-GB" sz="2800" noProof="0" dirty="0">
                        <a:effectLst/>
                        <a:latin typeface="Dreaming Outloud Pro" panose="03050502040302030504" pitchFamily="66" charset="0"/>
                        <a:cs typeface="Dreaming Outloud Pro" panose="03050502040302030504" pitchFamily="66" charset="0"/>
                      </a:endParaRP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rgbClr val="FF0000"/>
                    </a:solidFill>
                  </a:tcPr>
                </a:tc>
                <a:extLst>
                  <a:ext uri="{0D108BD9-81ED-4DB2-BD59-A6C34878D82A}">
                    <a16:rowId xmlns:a16="http://schemas.microsoft.com/office/drawing/2014/main" val="52305367"/>
                  </a:ext>
                </a:extLst>
              </a:tr>
              <a:tr h="0">
                <a:tc>
                  <a:txBody>
                    <a:bodyPr/>
                    <a:lstStyle/>
                    <a:p>
                      <a:pPr rtl="0" fontAlgn="t">
                        <a:buNone/>
                      </a:pPr>
                      <a:r>
                        <a:rPr lang="cy-GB" sz="2800" noProof="0" dirty="0">
                          <a:solidFill>
                            <a:schemeClr val="tx1"/>
                          </a:solidFill>
                          <a:latin typeface="Dreaming Outloud Pro" panose="03050502040302030504" pitchFamily="66" charset="0"/>
                          <a:ea typeface="Berthold Block"/>
                          <a:cs typeface="Dreaming Outloud Pro" panose="03050502040302030504" pitchFamily="66" charset="0"/>
                          <a:sym typeface="Berthold Block"/>
                        </a:rPr>
                        <a:t>Rydw i’n meddwl bod y llun yn</a:t>
                      </a:r>
                      <a:endParaRPr lang="cy-GB" sz="2800" noProof="0" dirty="0">
                        <a:solidFill>
                          <a:schemeClr val="tx1"/>
                        </a:solidFill>
                        <a:effectLst/>
                        <a:latin typeface="Dreaming Outloud Pro" panose="03050502040302030504" pitchFamily="66" charset="0"/>
                        <a:cs typeface="Dreaming Outloud Pro" panose="03050502040302030504" pitchFamily="66" charset="0"/>
                      </a:endParaRP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rgbClr val="00B0F0"/>
                    </a:solidFill>
                  </a:tcPr>
                </a:tc>
                <a:tc>
                  <a:txBody>
                    <a:bodyPr/>
                    <a:lstStyle/>
                    <a:p>
                      <a:pPr rtl="0" fontAlgn="t">
                        <a:buNone/>
                      </a:pPr>
                      <a:r>
                        <a:rPr lang="cy-GB" sz="2800" noProof="0" dirty="0">
                          <a:effectLst/>
                          <a:latin typeface="Dreaming Outloud Pro" panose="03050502040302030504" pitchFamily="66" charset="0"/>
                          <a:cs typeface="Dreaming Outloud Pro" panose="03050502040302030504" pitchFamily="66" charset="0"/>
                        </a:rPr>
                        <a:t>effeithiol</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rgbClr val="00B0F0"/>
                    </a:solidFill>
                  </a:tcPr>
                </a:tc>
                <a:tc>
                  <a:txBody>
                    <a:bodyPr/>
                    <a:lstStyle/>
                    <a:p>
                      <a:pPr rtl="0" fontAlgn="t">
                        <a:buNone/>
                      </a:pPr>
                      <a:r>
                        <a:rPr lang="cy-GB" sz="2800" noProof="0" dirty="0">
                          <a:effectLst/>
                          <a:latin typeface="Dreaming Outloud Pro" panose="03050502040302030504" pitchFamily="66" charset="0"/>
                          <a:cs typeface="Dreaming Outloud Pro" panose="03050502040302030504" pitchFamily="66" charset="0"/>
                        </a:rPr>
                        <a:t>achos mae’n gyffrous</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rgbClr val="00B050"/>
                    </a:solidFill>
                  </a:tcPr>
                </a:tc>
                <a:extLst>
                  <a:ext uri="{0D108BD9-81ED-4DB2-BD59-A6C34878D82A}">
                    <a16:rowId xmlns:a16="http://schemas.microsoft.com/office/drawing/2014/main" val="2779869730"/>
                  </a:ext>
                </a:extLst>
              </a:tr>
              <a:tr h="801618">
                <a:tc>
                  <a:txBody>
                    <a:bodyPr/>
                    <a:lstStyle/>
                    <a:p>
                      <a:pPr rtl="0" fontAlgn="t">
                        <a:buNone/>
                      </a:pPr>
                      <a:r>
                        <a:rPr lang="cy-GB" sz="2800" noProof="0" dirty="0">
                          <a:solidFill>
                            <a:schemeClr val="tx1"/>
                          </a:solidFill>
                          <a:latin typeface="Dreaming Outloud Pro" panose="03050502040302030504" pitchFamily="66" charset="0"/>
                          <a:ea typeface="Berthold Block"/>
                          <a:cs typeface="Dreaming Outloud Pro" panose="03050502040302030504" pitchFamily="66" charset="0"/>
                          <a:sym typeface="Berthold Block"/>
                        </a:rPr>
                        <a:t>Rydw i’n meddwl bod y llun yn</a:t>
                      </a:r>
                      <a:endParaRPr lang="cy-GB" sz="2800" noProof="0" dirty="0">
                        <a:solidFill>
                          <a:schemeClr val="tx1"/>
                        </a:solidFill>
                        <a:effectLst/>
                        <a:latin typeface="Dreaming Outloud Pro" panose="03050502040302030504" pitchFamily="66" charset="0"/>
                        <a:cs typeface="Dreaming Outloud Pro" panose="03050502040302030504" pitchFamily="66" charset="0"/>
                      </a:endParaRP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rgbClr val="00B050"/>
                    </a:solidFill>
                  </a:tcPr>
                </a:tc>
                <a:tc>
                  <a:txBody>
                    <a:bodyPr/>
                    <a:lstStyle/>
                    <a:p>
                      <a:pPr rtl="0" fontAlgn="t">
                        <a:buNone/>
                      </a:pPr>
                      <a:r>
                        <a:rPr lang="cy-GB" sz="2800" noProof="0" dirty="0">
                          <a:effectLst/>
                          <a:latin typeface="Dreaming Outloud Pro" panose="03050502040302030504" pitchFamily="66" charset="0"/>
                          <a:cs typeface="Dreaming Outloud Pro" panose="03050502040302030504" pitchFamily="66" charset="0"/>
                        </a:rPr>
                        <a:t>drawiadol</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rgbClr val="FFFF00"/>
                    </a:solidFill>
                  </a:tcPr>
                </a:tc>
                <a:tc>
                  <a:txBody>
                    <a:bodyPr/>
                    <a:lstStyle/>
                    <a:p>
                      <a:pPr rtl="0" fontAlgn="t">
                        <a:buNone/>
                      </a:pPr>
                      <a:r>
                        <a:rPr lang="cy-GB" sz="2800" noProof="0" dirty="0">
                          <a:effectLst/>
                          <a:latin typeface="Dreaming Outloud Pro" panose="03050502040302030504" pitchFamily="66" charset="0"/>
                          <a:cs typeface="Dreaming Outloud Pro" panose="03050502040302030504" pitchFamily="66" charset="0"/>
                        </a:rPr>
                        <a:t>achos mae’n bywiog.</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rgbClr val="FFC000"/>
                    </a:solidFill>
                  </a:tcPr>
                </a:tc>
                <a:extLst>
                  <a:ext uri="{0D108BD9-81ED-4DB2-BD59-A6C34878D82A}">
                    <a16:rowId xmlns:a16="http://schemas.microsoft.com/office/drawing/2014/main" val="2687392163"/>
                  </a:ext>
                </a:extLst>
              </a:tr>
              <a:tr h="696488">
                <a:tc>
                  <a:txBody>
                    <a:bodyPr/>
                    <a:lstStyle/>
                    <a:p>
                      <a:pPr rtl="0" fontAlgn="t">
                        <a:buNone/>
                      </a:pPr>
                      <a:r>
                        <a:rPr lang="cy-GB" sz="2800" noProof="0" dirty="0">
                          <a:solidFill>
                            <a:schemeClr val="tx1"/>
                          </a:solidFill>
                          <a:latin typeface="Dreaming Outloud Pro" panose="03050502040302030504" pitchFamily="66" charset="0"/>
                          <a:ea typeface="Berthold Block"/>
                          <a:cs typeface="Dreaming Outloud Pro" panose="03050502040302030504" pitchFamily="66" charset="0"/>
                          <a:sym typeface="Berthold Block"/>
                        </a:rPr>
                        <a:t>Rydw i’n meddwl bod y llun yn</a:t>
                      </a:r>
                      <a:endParaRPr lang="cy-GB" sz="2800" noProof="0" dirty="0">
                        <a:solidFill>
                          <a:schemeClr val="tx1"/>
                        </a:solidFill>
                        <a:effectLst/>
                        <a:latin typeface="Dreaming Outloud Pro" panose="03050502040302030504" pitchFamily="66" charset="0"/>
                        <a:cs typeface="Dreaming Outloud Pro" panose="03050502040302030504" pitchFamily="66" charset="0"/>
                      </a:endParaRP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rgbClr val="FFFF00"/>
                    </a:solidFill>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cy-GB" sz="2800" noProof="0" dirty="0">
                          <a:effectLst/>
                          <a:latin typeface="Dreaming Outloud Pro" panose="03050502040302030504" pitchFamily="66" charset="0"/>
                          <a:cs typeface="Dreaming Outloud Pro" panose="03050502040302030504" pitchFamily="66" charset="0"/>
                        </a:rPr>
                        <a:t>fynegiannol</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rgbClr val="FF0000"/>
                    </a:solidFill>
                  </a:tcPr>
                </a:tc>
                <a:tc>
                  <a:txBody>
                    <a:bodyPr/>
                    <a:lstStyle/>
                    <a:p>
                      <a:pPr rtl="0" fontAlgn="t">
                        <a:buNone/>
                      </a:pPr>
                      <a:r>
                        <a:rPr lang="cy-GB" sz="2800" noProof="0" dirty="0">
                          <a:effectLst/>
                          <a:latin typeface="Dreaming Outloud Pro" panose="03050502040302030504" pitchFamily="66" charset="0"/>
                          <a:cs typeface="Dreaming Outloud Pro" panose="03050502040302030504" pitchFamily="66" charset="0"/>
                        </a:rPr>
                        <a:t>achos mae’n lliwgar.</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rgbClr val="00B0F0"/>
                    </a:solidFill>
                  </a:tcPr>
                </a:tc>
                <a:extLst>
                  <a:ext uri="{0D108BD9-81ED-4DB2-BD59-A6C34878D82A}">
                    <a16:rowId xmlns:a16="http://schemas.microsoft.com/office/drawing/2014/main" val="1346592787"/>
                  </a:ext>
                </a:extLst>
              </a:tr>
              <a:tr h="696488">
                <a:tc>
                  <a:txBody>
                    <a:bodyPr/>
                    <a:lstStyle/>
                    <a:p>
                      <a:pPr rtl="0" fontAlgn="t">
                        <a:buNone/>
                      </a:pPr>
                      <a:r>
                        <a:rPr lang="cy-GB" sz="2800" noProof="0" dirty="0">
                          <a:solidFill>
                            <a:schemeClr val="tx1"/>
                          </a:solidFill>
                          <a:latin typeface="Dreaming Outloud Pro" panose="03050502040302030504" pitchFamily="66" charset="0"/>
                          <a:ea typeface="Berthold Block"/>
                          <a:cs typeface="Dreaming Outloud Pro" panose="03050502040302030504" pitchFamily="66" charset="0"/>
                          <a:sym typeface="Berthold Block"/>
                        </a:rPr>
                        <a:t>Rydw i’n meddwl bod y llun yn</a:t>
                      </a:r>
                      <a:endParaRPr lang="cy-GB" sz="2800" noProof="0" dirty="0">
                        <a:solidFill>
                          <a:schemeClr val="tx1"/>
                        </a:solidFill>
                        <a:effectLst/>
                        <a:latin typeface="Dreaming Outloud Pro" panose="03050502040302030504" pitchFamily="66" charset="0"/>
                        <a:cs typeface="Dreaming Outloud Pro" panose="03050502040302030504" pitchFamily="66" charset="0"/>
                      </a:endParaRP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rgbClr val="FFC000"/>
                    </a:solidFill>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cy-GB" sz="2800" noProof="0" dirty="0">
                          <a:effectLst/>
                          <a:latin typeface="Dreaming Outloud Pro" panose="03050502040302030504" pitchFamily="66" charset="0"/>
                          <a:cs typeface="Dreaming Outloud Pro" panose="03050502040302030504" pitchFamily="66" charset="0"/>
                        </a:rPr>
                        <a:t>llawen</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rgbClr val="00B050"/>
                    </a:solidFill>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cy-GB" sz="2800" noProof="0" dirty="0">
                          <a:effectLst/>
                          <a:latin typeface="Dreaming Outloud Pro" panose="03050502040302030504" pitchFamily="66" charset="0"/>
                          <a:cs typeface="Dreaming Outloud Pro" panose="03050502040302030504" pitchFamily="66" charset="0"/>
                        </a:rPr>
                        <a:t>achos mae’n lliwgar.</a:t>
                      </a:r>
                    </a:p>
                    <a:p>
                      <a:pPr rtl="0" fontAlgn="t">
                        <a:buNone/>
                      </a:pPr>
                      <a:endParaRPr lang="cy-GB" sz="2800" noProof="0" dirty="0">
                        <a:effectLst/>
                        <a:latin typeface="Dreaming Outloud Pro" panose="03050502040302030504" pitchFamily="66" charset="0"/>
                        <a:cs typeface="Dreaming Outloud Pro" panose="03050502040302030504" pitchFamily="66" charset="0"/>
                      </a:endParaRP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rgbClr val="FFFF00"/>
                    </a:solidFill>
                  </a:tcPr>
                </a:tc>
                <a:extLst>
                  <a:ext uri="{0D108BD9-81ED-4DB2-BD59-A6C34878D82A}">
                    <a16:rowId xmlns:a16="http://schemas.microsoft.com/office/drawing/2014/main" val="2047394819"/>
                  </a:ext>
                </a:extLst>
              </a:tr>
            </a:tbl>
          </a:graphicData>
        </a:graphic>
      </p:graphicFrame>
      <p:sp>
        <p:nvSpPr>
          <p:cNvPr id="12" name="Rectangle 1">
            <a:extLst>
              <a:ext uri="{FF2B5EF4-FFF2-40B4-BE49-F238E27FC236}">
                <a16:creationId xmlns:a16="http://schemas.microsoft.com/office/drawing/2014/main" id="{699323E5-7656-D97B-AAB0-0A8304013CC3}"/>
              </a:ext>
            </a:extLst>
          </p:cNvPr>
          <p:cNvSpPr>
            <a:spLocks noChangeArrowheads="1"/>
          </p:cNvSpPr>
          <p:nvPr/>
        </p:nvSpPr>
        <p:spPr bwMode="auto">
          <a:xfrm>
            <a:off x="1989138" y="2003425"/>
            <a:ext cx="27216212" cy="7514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cy-GB" noProof="0" dirty="0"/>
          </a:p>
        </p:txBody>
      </p:sp>
      <p:sp>
        <p:nvSpPr>
          <p:cNvPr id="14" name="Rectangle 2">
            <a:extLst>
              <a:ext uri="{FF2B5EF4-FFF2-40B4-BE49-F238E27FC236}">
                <a16:creationId xmlns:a16="http://schemas.microsoft.com/office/drawing/2014/main" id="{5BDC1C26-FD5E-3F7F-6434-DCF102AB0833}"/>
              </a:ext>
            </a:extLst>
          </p:cNvPr>
          <p:cNvSpPr>
            <a:spLocks noChangeArrowheads="1"/>
          </p:cNvSpPr>
          <p:nvPr/>
        </p:nvSpPr>
        <p:spPr bwMode="auto">
          <a:xfrm>
            <a:off x="6973102" y="2107875"/>
            <a:ext cx="26709999" cy="8114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cy-GB" noProof="0" dirty="0"/>
          </a:p>
        </p:txBody>
      </p:sp>
      <p:sp>
        <p:nvSpPr>
          <p:cNvPr id="8" name="Freeform 3">
            <a:extLst>
              <a:ext uri="{FF2B5EF4-FFF2-40B4-BE49-F238E27FC236}">
                <a16:creationId xmlns:a16="http://schemas.microsoft.com/office/drawing/2014/main" id="{C43CC564-7FE2-C384-193B-E5F45C54B51E}"/>
              </a:ext>
            </a:extLst>
          </p:cNvPr>
          <p:cNvSpPr/>
          <p:nvPr/>
        </p:nvSpPr>
        <p:spPr>
          <a:xfrm>
            <a:off x="16517041" y="153788"/>
            <a:ext cx="1161541" cy="1104916"/>
          </a:xfrm>
          <a:custGeom>
            <a:avLst/>
            <a:gdLst/>
            <a:ahLst/>
            <a:cxnLst/>
            <a:rect l="l" t="t" r="r" b="b"/>
            <a:pathLst>
              <a:path w="1161541" h="1104916">
                <a:moveTo>
                  <a:pt x="0" y="0"/>
                </a:moveTo>
                <a:lnTo>
                  <a:pt x="1161541" y="0"/>
                </a:lnTo>
                <a:lnTo>
                  <a:pt x="1161541" y="1104916"/>
                </a:lnTo>
                <a:lnTo>
                  <a:pt x="0" y="110491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cy-GB" noProof="0" dirty="0"/>
          </a:p>
        </p:txBody>
      </p:sp>
      <p:sp>
        <p:nvSpPr>
          <p:cNvPr id="19" name="TextBox 18">
            <a:extLst>
              <a:ext uri="{FF2B5EF4-FFF2-40B4-BE49-F238E27FC236}">
                <a16:creationId xmlns:a16="http://schemas.microsoft.com/office/drawing/2014/main" id="{5A3BC5A4-8B54-251A-CDF9-863DD55C8857}"/>
              </a:ext>
            </a:extLst>
          </p:cNvPr>
          <p:cNvSpPr txBox="1"/>
          <p:nvPr/>
        </p:nvSpPr>
        <p:spPr>
          <a:xfrm>
            <a:off x="1406414" y="6039830"/>
            <a:ext cx="2895600" cy="1815882"/>
          </a:xfrm>
          <a:prstGeom prst="rect">
            <a:avLst/>
          </a:prstGeom>
          <a:noFill/>
        </p:spPr>
        <p:txBody>
          <a:bodyPr wrap="square" rtlCol="0">
            <a:spAutoFit/>
          </a:bodyPr>
          <a:lstStyle/>
          <a:p>
            <a:r>
              <a:rPr lang="cy-GB" sz="2800" noProof="0" dirty="0">
                <a:latin typeface="Dreaming Outloud Pro" panose="03050502040302030504" pitchFamily="66" charset="0"/>
                <a:cs typeface="Dreaming Outloud Pro" panose="03050502040302030504" pitchFamily="66" charset="0"/>
              </a:rPr>
              <a:t>Wnewch chi rannu pensiliau lliw, os gwelwch yn dda?</a:t>
            </a:r>
          </a:p>
        </p:txBody>
      </p:sp>
      <p:pic>
        <p:nvPicPr>
          <p:cNvPr id="21" name="Picture 20">
            <a:extLst>
              <a:ext uri="{FF2B5EF4-FFF2-40B4-BE49-F238E27FC236}">
                <a16:creationId xmlns:a16="http://schemas.microsoft.com/office/drawing/2014/main" id="{D286E770-BB7C-06E0-73EA-5E47AC1B2200}"/>
              </a:ext>
            </a:extLst>
          </p:cNvPr>
          <p:cNvPicPr>
            <a:picLocks noChangeAspect="1"/>
          </p:cNvPicPr>
          <p:nvPr/>
        </p:nvPicPr>
        <p:blipFill>
          <a:blip r:embed="rId9"/>
          <a:stretch>
            <a:fillRect/>
          </a:stretch>
        </p:blipFill>
        <p:spPr>
          <a:xfrm>
            <a:off x="819366" y="8211993"/>
            <a:ext cx="3423839" cy="1672885"/>
          </a:xfrm>
          <a:prstGeom prst="rect">
            <a:avLst/>
          </a:prstGeom>
        </p:spPr>
      </p:pic>
      <p:pic>
        <p:nvPicPr>
          <p:cNvPr id="23" name="Picture 22">
            <a:extLst>
              <a:ext uri="{FF2B5EF4-FFF2-40B4-BE49-F238E27FC236}">
                <a16:creationId xmlns:a16="http://schemas.microsoft.com/office/drawing/2014/main" id="{7DDB4AFD-40DF-89B4-4F7C-1D220C007C80}"/>
              </a:ext>
            </a:extLst>
          </p:cNvPr>
          <p:cNvPicPr>
            <a:picLocks noChangeAspect="1"/>
          </p:cNvPicPr>
          <p:nvPr/>
        </p:nvPicPr>
        <p:blipFill>
          <a:blip r:embed="rId10"/>
          <a:stretch>
            <a:fillRect/>
          </a:stretch>
        </p:blipFill>
        <p:spPr>
          <a:xfrm>
            <a:off x="4367314" y="5771622"/>
            <a:ext cx="10455962" cy="4114800"/>
          </a:xfrm>
          <a:prstGeom prst="rect">
            <a:avLst/>
          </a:prstGeom>
        </p:spPr>
      </p:pic>
    </p:spTree>
    <p:extLst>
      <p:ext uri="{BB962C8B-B14F-4D97-AF65-F5344CB8AC3E}">
        <p14:creationId xmlns:p14="http://schemas.microsoft.com/office/powerpoint/2010/main" val="794429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F0D6E4-F127-9F63-25A8-0B5327DC985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6C6E683D-1417-5214-683B-7F3361B4CE4D}"/>
              </a:ext>
            </a:extLst>
          </p:cNvPr>
          <p:cNvSpPr/>
          <p:nvPr/>
        </p:nvSpPr>
        <p:spPr>
          <a:xfrm>
            <a:off x="9862971" y="7551625"/>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3" name="Freeform 3">
            <a:extLst>
              <a:ext uri="{FF2B5EF4-FFF2-40B4-BE49-F238E27FC236}">
                <a16:creationId xmlns:a16="http://schemas.microsoft.com/office/drawing/2014/main" id="{523E127A-6CAC-BB5D-DB4A-40235D513ABD}"/>
              </a:ext>
            </a:extLst>
          </p:cNvPr>
          <p:cNvSpPr/>
          <p:nvPr/>
        </p:nvSpPr>
        <p:spPr>
          <a:xfrm>
            <a:off x="3427570" y="-1164891"/>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4" name="Freeform 4">
            <a:extLst>
              <a:ext uri="{FF2B5EF4-FFF2-40B4-BE49-F238E27FC236}">
                <a16:creationId xmlns:a16="http://schemas.microsoft.com/office/drawing/2014/main" id="{66441F6E-E141-8575-32C9-724C540D800F}"/>
              </a:ext>
            </a:extLst>
          </p:cNvPr>
          <p:cNvSpPr/>
          <p:nvPr/>
        </p:nvSpPr>
        <p:spPr>
          <a:xfrm>
            <a:off x="15804054" y="4557608"/>
            <a:ext cx="3816804" cy="2206807"/>
          </a:xfrm>
          <a:custGeom>
            <a:avLst/>
            <a:gdLst/>
            <a:ahLst/>
            <a:cxnLst/>
            <a:rect l="l" t="t" r="r" b="b"/>
            <a:pathLst>
              <a:path w="3816804" h="2206807">
                <a:moveTo>
                  <a:pt x="0" y="0"/>
                </a:moveTo>
                <a:lnTo>
                  <a:pt x="3816804" y="0"/>
                </a:lnTo>
                <a:lnTo>
                  <a:pt x="3816804" y="2206806"/>
                </a:lnTo>
                <a:lnTo>
                  <a:pt x="0" y="2206806"/>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5" name="Freeform 5">
            <a:extLst>
              <a:ext uri="{FF2B5EF4-FFF2-40B4-BE49-F238E27FC236}">
                <a16:creationId xmlns:a16="http://schemas.microsoft.com/office/drawing/2014/main" id="{57EF1787-09EE-A5DB-7680-D08E72A2BD27}"/>
              </a:ext>
            </a:extLst>
          </p:cNvPr>
          <p:cNvSpPr/>
          <p:nvPr/>
        </p:nvSpPr>
        <p:spPr>
          <a:xfrm>
            <a:off x="9254847" y="-912291"/>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6" name="Freeform 6">
            <a:extLst>
              <a:ext uri="{FF2B5EF4-FFF2-40B4-BE49-F238E27FC236}">
                <a16:creationId xmlns:a16="http://schemas.microsoft.com/office/drawing/2014/main" id="{3C3D07A3-5709-E88E-92E0-FB3B4BB65B0F}"/>
              </a:ext>
            </a:extLst>
          </p:cNvPr>
          <p:cNvSpPr/>
          <p:nvPr/>
        </p:nvSpPr>
        <p:spPr>
          <a:xfrm>
            <a:off x="5308983" y="8783543"/>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7" name="Freeform 7">
            <a:extLst>
              <a:ext uri="{FF2B5EF4-FFF2-40B4-BE49-F238E27FC236}">
                <a16:creationId xmlns:a16="http://schemas.microsoft.com/office/drawing/2014/main" id="{6EB36E9E-4D69-4F7D-2004-B4792A0C08F3}"/>
              </a:ext>
            </a:extLst>
          </p:cNvPr>
          <p:cNvSpPr/>
          <p:nvPr/>
        </p:nvSpPr>
        <p:spPr>
          <a:xfrm flipH="1">
            <a:off x="-1219270" y="3672882"/>
            <a:ext cx="3816804" cy="2206807"/>
          </a:xfrm>
          <a:custGeom>
            <a:avLst/>
            <a:gdLst/>
            <a:ahLst/>
            <a:cxnLst/>
            <a:rect l="l" t="t" r="r" b="b"/>
            <a:pathLst>
              <a:path w="3816804" h="2206807">
                <a:moveTo>
                  <a:pt x="3816804" y="0"/>
                </a:moveTo>
                <a:lnTo>
                  <a:pt x="0" y="0"/>
                </a:lnTo>
                <a:lnTo>
                  <a:pt x="0" y="2206807"/>
                </a:lnTo>
                <a:lnTo>
                  <a:pt x="3816804" y="2206807"/>
                </a:lnTo>
                <a:lnTo>
                  <a:pt x="3816804"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9" name="TextBox 8">
            <a:extLst>
              <a:ext uri="{FF2B5EF4-FFF2-40B4-BE49-F238E27FC236}">
                <a16:creationId xmlns:a16="http://schemas.microsoft.com/office/drawing/2014/main" id="{B64311AB-C5C0-CC35-F23C-59EDB24FA88F}"/>
              </a:ext>
            </a:extLst>
          </p:cNvPr>
          <p:cNvSpPr txBox="1"/>
          <p:nvPr/>
        </p:nvSpPr>
        <p:spPr>
          <a:xfrm>
            <a:off x="335696" y="402122"/>
            <a:ext cx="10420350" cy="707886"/>
          </a:xfrm>
          <a:prstGeom prst="rect">
            <a:avLst/>
          </a:prstGeom>
          <a:noFill/>
        </p:spPr>
        <p:txBody>
          <a:bodyPr wrap="square">
            <a:spAutoFit/>
          </a:bodyPr>
          <a:lstStyle/>
          <a:p>
            <a:r>
              <a:rPr lang="cy-GB" sz="4000" b="1" noProof="0" dirty="0">
                <a:latin typeface="Dreaming Outloud Pro" panose="03050502040302030504" pitchFamily="66" charset="0"/>
                <a:cs typeface="Dreaming Outloud Pro" panose="03050502040302030504" pitchFamily="66" charset="0"/>
              </a:rPr>
              <a:t>Cyfieithu mosaig</a:t>
            </a:r>
            <a:endParaRPr lang="cy-GB" sz="4000" b="1" u="sng" noProof="0" dirty="0">
              <a:latin typeface="Dreaming Outloud Pro" panose="03050502040302030504" pitchFamily="66" charset="0"/>
              <a:cs typeface="Dreaming Outloud Pro" panose="03050502040302030504" pitchFamily="66" charset="0"/>
            </a:endParaRPr>
          </a:p>
        </p:txBody>
      </p:sp>
      <p:graphicFrame>
        <p:nvGraphicFramePr>
          <p:cNvPr id="11" name="Table 10">
            <a:extLst>
              <a:ext uri="{FF2B5EF4-FFF2-40B4-BE49-F238E27FC236}">
                <a16:creationId xmlns:a16="http://schemas.microsoft.com/office/drawing/2014/main" id="{9B8A86C4-E4D7-9AD9-81E9-86C51F4C8AD5}"/>
              </a:ext>
            </a:extLst>
          </p:cNvPr>
          <p:cNvGraphicFramePr>
            <a:graphicFrameLocks noGrp="1"/>
          </p:cNvGraphicFramePr>
          <p:nvPr>
            <p:extLst>
              <p:ext uri="{D42A27DB-BD31-4B8C-83A1-F6EECF244321}">
                <p14:modId xmlns:p14="http://schemas.microsoft.com/office/powerpoint/2010/main" val="2107011208"/>
              </p:ext>
            </p:extLst>
          </p:nvPr>
        </p:nvGraphicFramePr>
        <p:xfrm>
          <a:off x="328401" y="1875851"/>
          <a:ext cx="10275806" cy="5823662"/>
        </p:xfrm>
        <a:graphic>
          <a:graphicData uri="http://schemas.openxmlformats.org/drawingml/2006/table">
            <a:tbl>
              <a:tblPr/>
              <a:tblGrid>
                <a:gridCol w="5117874">
                  <a:extLst>
                    <a:ext uri="{9D8B030D-6E8A-4147-A177-3AD203B41FA5}">
                      <a16:colId xmlns:a16="http://schemas.microsoft.com/office/drawing/2014/main" val="936385001"/>
                    </a:ext>
                  </a:extLst>
                </a:gridCol>
                <a:gridCol w="2019542">
                  <a:extLst>
                    <a:ext uri="{9D8B030D-6E8A-4147-A177-3AD203B41FA5}">
                      <a16:colId xmlns:a16="http://schemas.microsoft.com/office/drawing/2014/main" val="2524942721"/>
                    </a:ext>
                  </a:extLst>
                </a:gridCol>
                <a:gridCol w="3138390">
                  <a:extLst>
                    <a:ext uri="{9D8B030D-6E8A-4147-A177-3AD203B41FA5}">
                      <a16:colId xmlns:a16="http://schemas.microsoft.com/office/drawing/2014/main" val="2838425762"/>
                    </a:ext>
                  </a:extLst>
                </a:gridCol>
              </a:tblGrid>
              <a:tr h="1093662">
                <a:tc>
                  <a:txBody>
                    <a:bodyPr/>
                    <a:lstStyle/>
                    <a:p>
                      <a:pPr rtl="0" fontAlgn="t">
                        <a:buNone/>
                      </a:pPr>
                      <a:r>
                        <a:rPr lang="cy-GB" sz="2400" noProof="0" dirty="0">
                          <a:solidFill>
                            <a:schemeClr val="tx1"/>
                          </a:solidFill>
                          <a:latin typeface="Dreaming Outloud Pro" panose="03050502040302030504" pitchFamily="66" charset="0"/>
                          <a:ea typeface="Berthold Block"/>
                          <a:cs typeface="Dreaming Outloud Pro" panose="03050502040302030504" pitchFamily="66" charset="0"/>
                          <a:sym typeface="Berthold Block"/>
                        </a:rPr>
                        <a:t>Rydw i’n meddwl bod y llun yn</a:t>
                      </a:r>
                      <a:endParaRPr lang="cy-GB" sz="2400" noProof="0" dirty="0">
                        <a:solidFill>
                          <a:schemeClr val="tx1"/>
                        </a:solidFill>
                        <a:effectLst/>
                        <a:latin typeface="Dreaming Outloud Pro" panose="03050502040302030504" pitchFamily="66" charset="0"/>
                        <a:cs typeface="Dreaming Outloud Pro" panose="03050502040302030504" pitchFamily="66" charset="0"/>
                      </a:endParaRP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tc>
                  <a:txBody>
                    <a:bodyPr/>
                    <a:lstStyle/>
                    <a:p>
                      <a:pPr rtl="0" fontAlgn="t">
                        <a:buNone/>
                      </a:pPr>
                      <a:r>
                        <a:rPr lang="cy-GB" sz="2400" noProof="0" dirty="0">
                          <a:effectLst/>
                          <a:latin typeface="Dreaming Outloud Pro" panose="03050502040302030504" pitchFamily="66" charset="0"/>
                          <a:cs typeface="Dreaming Outloud Pro" panose="03050502040302030504" pitchFamily="66" charset="0"/>
                        </a:rPr>
                        <a:t>ddiddorol </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cy-GB" sz="2400" noProof="0" dirty="0">
                          <a:effectLst/>
                          <a:latin typeface="Dreaming Outloud Pro" panose="03050502040302030504" pitchFamily="66" charset="0"/>
                          <a:cs typeface="Dreaming Outloud Pro" panose="03050502040302030504" pitchFamily="66" charset="0"/>
                        </a:rPr>
                        <a:t>achos mae’n fywiog.</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extLst>
                  <a:ext uri="{0D108BD9-81ED-4DB2-BD59-A6C34878D82A}">
                    <a16:rowId xmlns:a16="http://schemas.microsoft.com/office/drawing/2014/main" val="52305367"/>
                  </a:ext>
                </a:extLst>
              </a:tr>
              <a:tr h="0">
                <a:tc>
                  <a:txBody>
                    <a:bodyPr/>
                    <a:lstStyle/>
                    <a:p>
                      <a:pPr rtl="0" fontAlgn="t">
                        <a:buNone/>
                      </a:pPr>
                      <a:r>
                        <a:rPr lang="cy-GB" sz="2400" noProof="0" dirty="0">
                          <a:solidFill>
                            <a:schemeClr val="tx1"/>
                          </a:solidFill>
                          <a:latin typeface="Dreaming Outloud Pro" panose="03050502040302030504" pitchFamily="66" charset="0"/>
                          <a:ea typeface="Berthold Block"/>
                          <a:cs typeface="Dreaming Outloud Pro" panose="03050502040302030504" pitchFamily="66" charset="0"/>
                          <a:sym typeface="Berthold Block"/>
                        </a:rPr>
                        <a:t>Rydw i’n meddwl bod y llun yn</a:t>
                      </a:r>
                      <a:endParaRPr lang="cy-GB" sz="2400" noProof="0" dirty="0">
                        <a:solidFill>
                          <a:schemeClr val="tx1"/>
                        </a:solidFill>
                        <a:effectLst/>
                        <a:latin typeface="Dreaming Outloud Pro" panose="03050502040302030504" pitchFamily="66" charset="0"/>
                        <a:cs typeface="Dreaming Outloud Pro" panose="03050502040302030504" pitchFamily="66" charset="0"/>
                      </a:endParaRP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tc>
                  <a:txBody>
                    <a:bodyPr/>
                    <a:lstStyle/>
                    <a:p>
                      <a:pPr rtl="0" fontAlgn="t">
                        <a:buNone/>
                      </a:pPr>
                      <a:r>
                        <a:rPr lang="cy-GB" sz="2400" noProof="0" dirty="0">
                          <a:effectLst/>
                          <a:latin typeface="Dreaming Outloud Pro" panose="03050502040302030504" pitchFamily="66" charset="0"/>
                          <a:cs typeface="Dreaming Outloud Pro" panose="03050502040302030504" pitchFamily="66" charset="0"/>
                        </a:rPr>
                        <a:t>effeithiol</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tc>
                  <a:txBody>
                    <a:bodyPr/>
                    <a:lstStyle/>
                    <a:p>
                      <a:pPr rtl="0" fontAlgn="t">
                        <a:buNone/>
                      </a:pPr>
                      <a:r>
                        <a:rPr lang="cy-GB" sz="2400" noProof="0" dirty="0">
                          <a:effectLst/>
                          <a:latin typeface="Dreaming Outloud Pro" panose="03050502040302030504" pitchFamily="66" charset="0"/>
                          <a:cs typeface="Dreaming Outloud Pro" panose="03050502040302030504" pitchFamily="66" charset="0"/>
                        </a:rPr>
                        <a:t>achos mae’n olau.</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extLst>
                  <a:ext uri="{0D108BD9-81ED-4DB2-BD59-A6C34878D82A}">
                    <a16:rowId xmlns:a16="http://schemas.microsoft.com/office/drawing/2014/main" val="2779869730"/>
                  </a:ext>
                </a:extLst>
              </a:tr>
              <a:tr h="801618">
                <a:tc>
                  <a:txBody>
                    <a:bodyPr/>
                    <a:lstStyle/>
                    <a:p>
                      <a:pPr rtl="0" fontAlgn="t">
                        <a:buNone/>
                      </a:pPr>
                      <a:r>
                        <a:rPr lang="cy-GB" sz="2400" noProof="0" dirty="0">
                          <a:solidFill>
                            <a:schemeClr val="tx1"/>
                          </a:solidFill>
                          <a:latin typeface="Dreaming Outloud Pro" panose="03050502040302030504" pitchFamily="66" charset="0"/>
                          <a:ea typeface="Berthold Block"/>
                          <a:cs typeface="Dreaming Outloud Pro" panose="03050502040302030504" pitchFamily="66" charset="0"/>
                          <a:sym typeface="Berthold Block"/>
                        </a:rPr>
                        <a:t>Rydw i’n meddwl bod y llun yn</a:t>
                      </a:r>
                      <a:endParaRPr lang="cy-GB" sz="2400" noProof="0" dirty="0">
                        <a:solidFill>
                          <a:schemeClr val="tx1"/>
                        </a:solidFill>
                        <a:effectLst/>
                        <a:latin typeface="Dreaming Outloud Pro" panose="03050502040302030504" pitchFamily="66" charset="0"/>
                        <a:cs typeface="Dreaming Outloud Pro" panose="03050502040302030504" pitchFamily="66" charset="0"/>
                      </a:endParaRP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tc>
                  <a:txBody>
                    <a:bodyPr/>
                    <a:lstStyle/>
                    <a:p>
                      <a:pPr rtl="0" fontAlgn="t">
                        <a:buNone/>
                      </a:pPr>
                      <a:r>
                        <a:rPr lang="cy-GB" sz="2400" noProof="0" dirty="0">
                          <a:effectLst/>
                          <a:latin typeface="Dreaming Outloud Pro" panose="03050502040302030504" pitchFamily="66" charset="0"/>
                          <a:cs typeface="Dreaming Outloud Pro" panose="03050502040302030504" pitchFamily="66" charset="0"/>
                        </a:rPr>
                        <a:t>drawiadol</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tc>
                  <a:txBody>
                    <a:bodyPr/>
                    <a:lstStyle/>
                    <a:p>
                      <a:pPr rtl="0" fontAlgn="t">
                        <a:buNone/>
                      </a:pPr>
                      <a:r>
                        <a:rPr lang="cy-GB" sz="2400" noProof="0" dirty="0">
                          <a:effectLst/>
                          <a:latin typeface="Dreaming Outloud Pro" panose="03050502040302030504" pitchFamily="66" charset="0"/>
                          <a:cs typeface="Dreaming Outloud Pro" panose="03050502040302030504" pitchFamily="66" charset="0"/>
                        </a:rPr>
                        <a:t>achos mae’n llawn awyrgylch.</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extLst>
                  <a:ext uri="{0D108BD9-81ED-4DB2-BD59-A6C34878D82A}">
                    <a16:rowId xmlns:a16="http://schemas.microsoft.com/office/drawing/2014/main" val="2687392163"/>
                  </a:ext>
                </a:extLst>
              </a:tr>
              <a:tr h="696488">
                <a:tc>
                  <a:txBody>
                    <a:bodyPr/>
                    <a:lstStyle/>
                    <a:p>
                      <a:pPr rtl="0" fontAlgn="t">
                        <a:buNone/>
                      </a:pPr>
                      <a:r>
                        <a:rPr lang="cy-GB" sz="2400" noProof="0" dirty="0">
                          <a:solidFill>
                            <a:schemeClr val="tx1"/>
                          </a:solidFill>
                          <a:latin typeface="Dreaming Outloud Pro" panose="03050502040302030504" pitchFamily="66" charset="0"/>
                          <a:ea typeface="Berthold Block"/>
                          <a:cs typeface="Dreaming Outloud Pro" panose="03050502040302030504" pitchFamily="66" charset="0"/>
                          <a:sym typeface="Berthold Block"/>
                        </a:rPr>
                        <a:t>Rydw i’n meddwl bod y llun yn</a:t>
                      </a:r>
                      <a:endParaRPr lang="cy-GB" sz="2400" noProof="0" dirty="0">
                        <a:solidFill>
                          <a:schemeClr val="tx1"/>
                        </a:solidFill>
                        <a:effectLst/>
                        <a:latin typeface="Dreaming Outloud Pro" panose="03050502040302030504" pitchFamily="66" charset="0"/>
                        <a:cs typeface="Dreaming Outloud Pro" panose="03050502040302030504" pitchFamily="66" charset="0"/>
                      </a:endParaRP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tc>
                  <a:txBody>
                    <a:bodyPr/>
                    <a:lstStyle/>
                    <a:p>
                      <a:pPr rtl="0" fontAlgn="t">
                        <a:buNone/>
                      </a:pPr>
                      <a:r>
                        <a:rPr lang="cy-GB" sz="2400" noProof="0" dirty="0">
                          <a:effectLst/>
                          <a:latin typeface="Dreaming Outloud Pro" panose="03050502040302030504" pitchFamily="66" charset="0"/>
                          <a:cs typeface="Dreaming Outloud Pro" panose="03050502040302030504" pitchFamily="66" charset="0"/>
                        </a:rPr>
                        <a:t>gyffrous</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tc>
                  <a:txBody>
                    <a:bodyPr/>
                    <a:lstStyle/>
                    <a:p>
                      <a:pPr rtl="0" fontAlgn="t">
                        <a:buNone/>
                      </a:pPr>
                      <a:r>
                        <a:rPr lang="cy-GB" sz="2400" noProof="0" dirty="0">
                          <a:effectLst/>
                          <a:latin typeface="Dreaming Outloud Pro" panose="03050502040302030504" pitchFamily="66" charset="0"/>
                          <a:cs typeface="Dreaming Outloud Pro" panose="03050502040302030504" pitchFamily="66" charset="0"/>
                        </a:rPr>
                        <a:t>achos mae’n llawn awyrgylch.</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extLst>
                  <a:ext uri="{0D108BD9-81ED-4DB2-BD59-A6C34878D82A}">
                    <a16:rowId xmlns:a16="http://schemas.microsoft.com/office/drawing/2014/main" val="1346592787"/>
                  </a:ext>
                </a:extLst>
              </a:tr>
              <a:tr h="696488">
                <a:tc>
                  <a:txBody>
                    <a:bodyPr/>
                    <a:lstStyle/>
                    <a:p>
                      <a:pPr rtl="0" fontAlgn="t">
                        <a:buNone/>
                      </a:pPr>
                      <a:r>
                        <a:rPr lang="cy-GB" sz="2400" noProof="0" dirty="0">
                          <a:solidFill>
                            <a:schemeClr val="tx1"/>
                          </a:solidFill>
                          <a:latin typeface="Dreaming Outloud Pro" panose="03050502040302030504" pitchFamily="66" charset="0"/>
                          <a:ea typeface="Berthold Block"/>
                          <a:cs typeface="Dreaming Outloud Pro" panose="03050502040302030504" pitchFamily="66" charset="0"/>
                          <a:sym typeface="Berthold Block"/>
                        </a:rPr>
                        <a:t>Rydw i’n meddwl bod y llun yn</a:t>
                      </a:r>
                      <a:endParaRPr lang="cy-GB" sz="2400" noProof="0" dirty="0">
                        <a:solidFill>
                          <a:schemeClr val="tx1"/>
                        </a:solidFill>
                        <a:effectLst/>
                        <a:latin typeface="Dreaming Outloud Pro" panose="03050502040302030504" pitchFamily="66" charset="0"/>
                        <a:cs typeface="Dreaming Outloud Pro" panose="03050502040302030504" pitchFamily="66" charset="0"/>
                      </a:endParaRP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tc>
                  <a:txBody>
                    <a:bodyPr/>
                    <a:lstStyle/>
                    <a:p>
                      <a:pPr rtl="0" fontAlgn="t">
                        <a:buNone/>
                      </a:pPr>
                      <a:r>
                        <a:rPr lang="cy-GB" sz="2400" noProof="0" dirty="0">
                          <a:effectLst/>
                          <a:latin typeface="Dreaming Outloud Pro" panose="03050502040302030504" pitchFamily="66" charset="0"/>
                          <a:cs typeface="Dreaming Outloud Pro" panose="03050502040302030504" pitchFamily="66" charset="0"/>
                        </a:rPr>
                        <a:t>fynegiannol</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tc>
                  <a:txBody>
                    <a:bodyPr/>
                    <a:lstStyle/>
                    <a:p>
                      <a:pPr rtl="0" fontAlgn="t">
                        <a:buNone/>
                      </a:pPr>
                      <a:r>
                        <a:rPr lang="cy-GB" sz="2400" noProof="0" dirty="0">
                          <a:effectLst/>
                          <a:latin typeface="Dreaming Outloud Pro" panose="03050502040302030504" pitchFamily="66" charset="0"/>
                          <a:cs typeface="Dreaming Outloud Pro" panose="03050502040302030504" pitchFamily="66" charset="0"/>
                        </a:rPr>
                        <a:t>achos mae’n fywiog.</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extLst>
                  <a:ext uri="{0D108BD9-81ED-4DB2-BD59-A6C34878D82A}">
                    <a16:rowId xmlns:a16="http://schemas.microsoft.com/office/drawing/2014/main" val="2047394819"/>
                  </a:ext>
                </a:extLst>
              </a:tr>
              <a:tr h="696488">
                <a:tc>
                  <a:txBody>
                    <a:bodyPr/>
                    <a:lstStyle/>
                    <a:p>
                      <a:pPr rtl="0" fontAlgn="t">
                        <a:buNone/>
                      </a:pPr>
                      <a:r>
                        <a:rPr lang="cy-GB" sz="2400" noProof="0" dirty="0">
                          <a:solidFill>
                            <a:schemeClr val="tx1"/>
                          </a:solidFill>
                          <a:latin typeface="Dreaming Outloud Pro" panose="03050502040302030504" pitchFamily="66" charset="0"/>
                          <a:ea typeface="Berthold Block"/>
                          <a:cs typeface="Dreaming Outloud Pro" panose="03050502040302030504" pitchFamily="66" charset="0"/>
                          <a:sym typeface="Berthold Block"/>
                        </a:rPr>
                        <a:t>Rydw i’n meddwl bod y llun yn</a:t>
                      </a:r>
                      <a:endParaRPr lang="cy-GB" sz="2400" noProof="0" dirty="0">
                        <a:solidFill>
                          <a:schemeClr val="tx1"/>
                        </a:solidFill>
                        <a:effectLst/>
                        <a:latin typeface="Dreaming Outloud Pro" panose="03050502040302030504" pitchFamily="66" charset="0"/>
                        <a:cs typeface="Dreaming Outloud Pro" panose="03050502040302030504" pitchFamily="66" charset="0"/>
                      </a:endParaRP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tc>
                  <a:txBody>
                    <a:bodyPr/>
                    <a:lstStyle/>
                    <a:p>
                      <a:pPr rtl="0" fontAlgn="t">
                        <a:buNone/>
                      </a:pPr>
                      <a:r>
                        <a:rPr lang="cy-GB" sz="2400" noProof="0" dirty="0">
                          <a:effectLst/>
                          <a:latin typeface="Dreaming Outloud Pro" panose="03050502040302030504" pitchFamily="66" charset="0"/>
                          <a:cs typeface="Dreaming Outloud Pro" panose="03050502040302030504" pitchFamily="66" charset="0"/>
                        </a:rPr>
                        <a:t>drawiadol</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tc>
                  <a:txBody>
                    <a:bodyPr/>
                    <a:lstStyle/>
                    <a:p>
                      <a:pPr rtl="0" fontAlgn="t">
                        <a:buNone/>
                      </a:pPr>
                      <a:r>
                        <a:rPr lang="cy-GB" sz="2400" noProof="0" dirty="0">
                          <a:effectLst/>
                          <a:latin typeface="Dreaming Outloud Pro" panose="03050502040302030504" pitchFamily="66" charset="0"/>
                          <a:cs typeface="Dreaming Outloud Pro" panose="03050502040302030504" pitchFamily="66" charset="0"/>
                        </a:rPr>
                        <a:t>achos mae’n lliwgar.</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extLst>
                  <a:ext uri="{0D108BD9-81ED-4DB2-BD59-A6C34878D82A}">
                    <a16:rowId xmlns:a16="http://schemas.microsoft.com/office/drawing/2014/main" val="2380960213"/>
                  </a:ext>
                </a:extLst>
              </a:tr>
              <a:tr h="801618">
                <a:tc>
                  <a:txBody>
                    <a:bodyPr/>
                    <a:lstStyle/>
                    <a:p>
                      <a:pPr rtl="0" fontAlgn="t">
                        <a:buNone/>
                      </a:pPr>
                      <a:r>
                        <a:rPr lang="cy-GB" sz="2400" noProof="0" dirty="0">
                          <a:solidFill>
                            <a:schemeClr val="tx1"/>
                          </a:solidFill>
                          <a:latin typeface="Dreaming Outloud Pro" panose="03050502040302030504" pitchFamily="66" charset="0"/>
                          <a:ea typeface="Berthold Block"/>
                          <a:cs typeface="Dreaming Outloud Pro" panose="03050502040302030504" pitchFamily="66" charset="0"/>
                          <a:sym typeface="Berthold Block"/>
                        </a:rPr>
                        <a:t>Rydw i’n meddwl bod y llun yn</a:t>
                      </a:r>
                      <a:endParaRPr lang="cy-GB" sz="2400" noProof="0" dirty="0">
                        <a:solidFill>
                          <a:schemeClr val="tx1"/>
                        </a:solidFill>
                        <a:effectLst/>
                        <a:latin typeface="Dreaming Outloud Pro" panose="03050502040302030504" pitchFamily="66" charset="0"/>
                        <a:cs typeface="Dreaming Outloud Pro" panose="03050502040302030504" pitchFamily="66" charset="0"/>
                      </a:endParaRP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tc>
                  <a:txBody>
                    <a:bodyPr/>
                    <a:lstStyle/>
                    <a:p>
                      <a:pPr rtl="0" fontAlgn="t">
                        <a:buNone/>
                      </a:pPr>
                      <a:r>
                        <a:rPr lang="cy-GB" sz="2400" noProof="0" dirty="0">
                          <a:effectLst/>
                          <a:latin typeface="Dreaming Outloud Pro" panose="03050502040302030504" pitchFamily="66" charset="0"/>
                          <a:cs typeface="Dreaming Outloud Pro" panose="03050502040302030504" pitchFamily="66" charset="0"/>
                        </a:rPr>
                        <a:t>llawen</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tc>
                  <a:txBody>
                    <a:bodyPr/>
                    <a:lstStyle/>
                    <a:p>
                      <a:pPr rtl="0" fontAlgn="t">
                        <a:buNone/>
                      </a:pPr>
                      <a:r>
                        <a:rPr lang="cy-GB" sz="2400" noProof="0" dirty="0">
                          <a:effectLst/>
                          <a:latin typeface="Dreaming Outloud Pro" panose="03050502040302030504" pitchFamily="66" charset="0"/>
                          <a:cs typeface="Dreaming Outloud Pro" panose="03050502040302030504" pitchFamily="66" charset="0"/>
                        </a:rPr>
                        <a:t>achos mae’n dywyll.</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extLst>
                  <a:ext uri="{0D108BD9-81ED-4DB2-BD59-A6C34878D82A}">
                    <a16:rowId xmlns:a16="http://schemas.microsoft.com/office/drawing/2014/main" val="2217300832"/>
                  </a:ext>
                </a:extLst>
              </a:tr>
              <a:tr h="478006">
                <a:tc>
                  <a:txBody>
                    <a:bodyPr/>
                    <a:lstStyle/>
                    <a:p>
                      <a:pPr rtl="0" fontAlgn="t">
                        <a:buNone/>
                      </a:pPr>
                      <a:r>
                        <a:rPr lang="cy-GB" sz="2400" noProof="0" dirty="0">
                          <a:solidFill>
                            <a:schemeClr val="tx1"/>
                          </a:solidFill>
                          <a:latin typeface="Dreaming Outloud Pro" panose="03050502040302030504" pitchFamily="66" charset="0"/>
                          <a:ea typeface="Berthold Block"/>
                          <a:cs typeface="Dreaming Outloud Pro" panose="03050502040302030504" pitchFamily="66" charset="0"/>
                          <a:sym typeface="Berthold Block"/>
                        </a:rPr>
                        <a:t>Rydw i’n meddwl bod y llun yn</a:t>
                      </a:r>
                      <a:endParaRPr lang="cy-GB" sz="2400" noProof="0" dirty="0">
                        <a:solidFill>
                          <a:schemeClr val="tx1"/>
                        </a:solidFill>
                        <a:effectLst/>
                        <a:latin typeface="Dreaming Outloud Pro" panose="03050502040302030504" pitchFamily="66" charset="0"/>
                        <a:cs typeface="Dreaming Outloud Pro" panose="03050502040302030504" pitchFamily="66" charset="0"/>
                      </a:endParaRP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tc>
                  <a:txBody>
                    <a:bodyPr/>
                    <a:lstStyle/>
                    <a:p>
                      <a:pPr rtl="0" fontAlgn="t">
                        <a:buNone/>
                      </a:pPr>
                      <a:r>
                        <a:rPr lang="cy-GB" sz="2400" noProof="0" dirty="0">
                          <a:effectLst/>
                          <a:latin typeface="Dreaming Outloud Pro" panose="03050502040302030504" pitchFamily="66" charset="0"/>
                          <a:cs typeface="Dreaming Outloud Pro" panose="03050502040302030504" pitchFamily="66" charset="0"/>
                        </a:rPr>
                        <a:t>creadigol</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tc>
                  <a:txBody>
                    <a:bodyPr/>
                    <a:lstStyle/>
                    <a:p>
                      <a:pPr rtl="0" fontAlgn="t">
                        <a:buNone/>
                      </a:pPr>
                      <a:r>
                        <a:rPr lang="cy-GB" sz="2400" noProof="0" dirty="0">
                          <a:effectLst/>
                          <a:latin typeface="Dreaming Outloud Pro" panose="03050502040302030504" pitchFamily="66" charset="0"/>
                          <a:cs typeface="Dreaming Outloud Pro" panose="03050502040302030504" pitchFamily="66" charset="0"/>
                        </a:rPr>
                        <a:t>achos mae’n lliwgar.</a:t>
                      </a:r>
                    </a:p>
                  </a:txBody>
                  <a:tcPr marL="76200" marR="76200" marT="38100" marB="38100">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solidFill>
                      <a:schemeClr val="bg1"/>
                    </a:solidFill>
                  </a:tcPr>
                </a:tc>
                <a:extLst>
                  <a:ext uri="{0D108BD9-81ED-4DB2-BD59-A6C34878D82A}">
                    <a16:rowId xmlns:a16="http://schemas.microsoft.com/office/drawing/2014/main" val="1831145554"/>
                  </a:ext>
                </a:extLst>
              </a:tr>
            </a:tbl>
          </a:graphicData>
        </a:graphic>
      </p:graphicFrame>
      <p:sp>
        <p:nvSpPr>
          <p:cNvPr id="12" name="Rectangle 1">
            <a:extLst>
              <a:ext uri="{FF2B5EF4-FFF2-40B4-BE49-F238E27FC236}">
                <a16:creationId xmlns:a16="http://schemas.microsoft.com/office/drawing/2014/main" id="{47255513-60E6-3C6C-EA5D-164F8834CFC0}"/>
              </a:ext>
            </a:extLst>
          </p:cNvPr>
          <p:cNvSpPr>
            <a:spLocks noChangeArrowheads="1"/>
          </p:cNvSpPr>
          <p:nvPr/>
        </p:nvSpPr>
        <p:spPr bwMode="auto">
          <a:xfrm>
            <a:off x="1989138" y="2003425"/>
            <a:ext cx="27216212" cy="7514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cy-GB" noProof="0" dirty="0"/>
          </a:p>
        </p:txBody>
      </p:sp>
      <p:sp>
        <p:nvSpPr>
          <p:cNvPr id="14" name="Rectangle 2">
            <a:extLst>
              <a:ext uri="{FF2B5EF4-FFF2-40B4-BE49-F238E27FC236}">
                <a16:creationId xmlns:a16="http://schemas.microsoft.com/office/drawing/2014/main" id="{C1CAF590-06BE-22DA-4201-119E83569BBB}"/>
              </a:ext>
            </a:extLst>
          </p:cNvPr>
          <p:cNvSpPr>
            <a:spLocks noChangeArrowheads="1"/>
          </p:cNvSpPr>
          <p:nvPr/>
        </p:nvSpPr>
        <p:spPr bwMode="auto">
          <a:xfrm>
            <a:off x="6973102" y="2107875"/>
            <a:ext cx="26709999" cy="8114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cy-GB" noProof="0" dirty="0"/>
          </a:p>
        </p:txBody>
      </p:sp>
      <p:sp>
        <p:nvSpPr>
          <p:cNvPr id="15" name="Freeform 3">
            <a:extLst>
              <a:ext uri="{FF2B5EF4-FFF2-40B4-BE49-F238E27FC236}">
                <a16:creationId xmlns:a16="http://schemas.microsoft.com/office/drawing/2014/main" id="{E6CB7032-ADE0-97DC-D436-ED7AAA266E95}"/>
              </a:ext>
            </a:extLst>
          </p:cNvPr>
          <p:cNvSpPr/>
          <p:nvPr/>
        </p:nvSpPr>
        <p:spPr>
          <a:xfrm>
            <a:off x="16517041" y="153788"/>
            <a:ext cx="1161541" cy="1104916"/>
          </a:xfrm>
          <a:custGeom>
            <a:avLst/>
            <a:gdLst/>
            <a:ahLst/>
            <a:cxnLst/>
            <a:rect l="l" t="t" r="r" b="b"/>
            <a:pathLst>
              <a:path w="1161541" h="1104916">
                <a:moveTo>
                  <a:pt x="0" y="0"/>
                </a:moveTo>
                <a:lnTo>
                  <a:pt x="1161541" y="0"/>
                </a:lnTo>
                <a:lnTo>
                  <a:pt x="1161541" y="1104916"/>
                </a:lnTo>
                <a:lnTo>
                  <a:pt x="0" y="110491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cy-GB" noProof="0" dirty="0"/>
          </a:p>
        </p:txBody>
      </p:sp>
      <p:sp>
        <p:nvSpPr>
          <p:cNvPr id="16" name="Freeform 3">
            <a:extLst>
              <a:ext uri="{FF2B5EF4-FFF2-40B4-BE49-F238E27FC236}">
                <a16:creationId xmlns:a16="http://schemas.microsoft.com/office/drawing/2014/main" id="{9CDCE831-E578-06E3-E800-90A2F948E5C3}"/>
              </a:ext>
            </a:extLst>
          </p:cNvPr>
          <p:cNvSpPr/>
          <p:nvPr/>
        </p:nvSpPr>
        <p:spPr>
          <a:xfrm>
            <a:off x="15257074" y="153788"/>
            <a:ext cx="1161541" cy="1104916"/>
          </a:xfrm>
          <a:custGeom>
            <a:avLst/>
            <a:gdLst/>
            <a:ahLst/>
            <a:cxnLst/>
            <a:rect l="l" t="t" r="r" b="b"/>
            <a:pathLst>
              <a:path w="1161541" h="1104916">
                <a:moveTo>
                  <a:pt x="0" y="0"/>
                </a:moveTo>
                <a:lnTo>
                  <a:pt x="1161541" y="0"/>
                </a:lnTo>
                <a:lnTo>
                  <a:pt x="1161541" y="1104916"/>
                </a:lnTo>
                <a:lnTo>
                  <a:pt x="0" y="110491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cy-GB" noProof="0" dirty="0"/>
          </a:p>
        </p:txBody>
      </p:sp>
      <p:pic>
        <p:nvPicPr>
          <p:cNvPr id="19" name="Picture 18">
            <a:extLst>
              <a:ext uri="{FF2B5EF4-FFF2-40B4-BE49-F238E27FC236}">
                <a16:creationId xmlns:a16="http://schemas.microsoft.com/office/drawing/2014/main" id="{89C3B00B-3F35-31F6-4ABE-0F5619DA160B}"/>
              </a:ext>
            </a:extLst>
          </p:cNvPr>
          <p:cNvPicPr>
            <a:picLocks noChangeAspect="1"/>
          </p:cNvPicPr>
          <p:nvPr/>
        </p:nvPicPr>
        <p:blipFill>
          <a:blip r:embed="rId8"/>
          <a:stretch>
            <a:fillRect/>
          </a:stretch>
        </p:blipFill>
        <p:spPr>
          <a:xfrm>
            <a:off x="13747102" y="7040056"/>
            <a:ext cx="2749143" cy="3085536"/>
          </a:xfrm>
          <a:prstGeom prst="rect">
            <a:avLst/>
          </a:prstGeom>
        </p:spPr>
      </p:pic>
      <p:pic>
        <p:nvPicPr>
          <p:cNvPr id="21" name="Picture 20">
            <a:extLst>
              <a:ext uri="{FF2B5EF4-FFF2-40B4-BE49-F238E27FC236}">
                <a16:creationId xmlns:a16="http://schemas.microsoft.com/office/drawing/2014/main" id="{5560671C-1B4C-F7BB-233A-DA69CCBA56DE}"/>
              </a:ext>
            </a:extLst>
          </p:cNvPr>
          <p:cNvPicPr>
            <a:picLocks noChangeAspect="1"/>
          </p:cNvPicPr>
          <p:nvPr/>
        </p:nvPicPr>
        <p:blipFill>
          <a:blip r:embed="rId9"/>
          <a:stretch>
            <a:fillRect/>
          </a:stretch>
        </p:blipFill>
        <p:spPr>
          <a:xfrm>
            <a:off x="10756046" y="1937659"/>
            <a:ext cx="7283511" cy="4363827"/>
          </a:xfrm>
          <a:prstGeom prst="rect">
            <a:avLst/>
          </a:prstGeom>
        </p:spPr>
      </p:pic>
    </p:spTree>
    <p:extLst>
      <p:ext uri="{BB962C8B-B14F-4D97-AF65-F5344CB8AC3E}">
        <p14:creationId xmlns:p14="http://schemas.microsoft.com/office/powerpoint/2010/main" val="28294938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2B13D2-11ED-8827-DDAE-D5A06C79697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EB603568-94AF-FEF8-433C-19D1BCBA9018}"/>
              </a:ext>
            </a:extLst>
          </p:cNvPr>
          <p:cNvSpPr/>
          <p:nvPr/>
        </p:nvSpPr>
        <p:spPr>
          <a:xfrm>
            <a:off x="9862971" y="7551625"/>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3" name="Freeform 3">
            <a:extLst>
              <a:ext uri="{FF2B5EF4-FFF2-40B4-BE49-F238E27FC236}">
                <a16:creationId xmlns:a16="http://schemas.microsoft.com/office/drawing/2014/main" id="{87C5B5FE-0AAF-8DD5-D773-54381C7B514C}"/>
              </a:ext>
            </a:extLst>
          </p:cNvPr>
          <p:cNvSpPr/>
          <p:nvPr/>
        </p:nvSpPr>
        <p:spPr>
          <a:xfrm>
            <a:off x="3427570" y="-1164891"/>
            <a:ext cx="4236602" cy="4114800"/>
          </a:xfrm>
          <a:custGeom>
            <a:avLst/>
            <a:gdLst/>
            <a:ahLst/>
            <a:cxnLst/>
            <a:rect l="l" t="t" r="r" b="b"/>
            <a:pathLst>
              <a:path w="4236602" h="4114800">
                <a:moveTo>
                  <a:pt x="0" y="0"/>
                </a:moveTo>
                <a:lnTo>
                  <a:pt x="4236602" y="0"/>
                </a:lnTo>
                <a:lnTo>
                  <a:pt x="423660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4" name="Freeform 4">
            <a:extLst>
              <a:ext uri="{FF2B5EF4-FFF2-40B4-BE49-F238E27FC236}">
                <a16:creationId xmlns:a16="http://schemas.microsoft.com/office/drawing/2014/main" id="{0962B881-C164-B5A6-42E1-FCC05A367A84}"/>
              </a:ext>
            </a:extLst>
          </p:cNvPr>
          <p:cNvSpPr/>
          <p:nvPr/>
        </p:nvSpPr>
        <p:spPr>
          <a:xfrm>
            <a:off x="15804054" y="4557608"/>
            <a:ext cx="3816804" cy="2206807"/>
          </a:xfrm>
          <a:custGeom>
            <a:avLst/>
            <a:gdLst/>
            <a:ahLst/>
            <a:cxnLst/>
            <a:rect l="l" t="t" r="r" b="b"/>
            <a:pathLst>
              <a:path w="3816804" h="2206807">
                <a:moveTo>
                  <a:pt x="0" y="0"/>
                </a:moveTo>
                <a:lnTo>
                  <a:pt x="3816804" y="0"/>
                </a:lnTo>
                <a:lnTo>
                  <a:pt x="3816804" y="2206806"/>
                </a:lnTo>
                <a:lnTo>
                  <a:pt x="0" y="2206806"/>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5" name="Freeform 5">
            <a:extLst>
              <a:ext uri="{FF2B5EF4-FFF2-40B4-BE49-F238E27FC236}">
                <a16:creationId xmlns:a16="http://schemas.microsoft.com/office/drawing/2014/main" id="{28792756-261D-7BB7-70FE-A48106FB690C}"/>
              </a:ext>
            </a:extLst>
          </p:cNvPr>
          <p:cNvSpPr/>
          <p:nvPr/>
        </p:nvSpPr>
        <p:spPr>
          <a:xfrm>
            <a:off x="9254847" y="-912291"/>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6" name="Freeform 6">
            <a:extLst>
              <a:ext uri="{FF2B5EF4-FFF2-40B4-BE49-F238E27FC236}">
                <a16:creationId xmlns:a16="http://schemas.microsoft.com/office/drawing/2014/main" id="{B8A4C47C-E20E-7212-2F50-A18D414A935A}"/>
              </a:ext>
            </a:extLst>
          </p:cNvPr>
          <p:cNvSpPr/>
          <p:nvPr/>
        </p:nvSpPr>
        <p:spPr>
          <a:xfrm>
            <a:off x="5308983" y="8783543"/>
            <a:ext cx="3816804" cy="2206807"/>
          </a:xfrm>
          <a:custGeom>
            <a:avLst/>
            <a:gdLst/>
            <a:ahLst/>
            <a:cxnLst/>
            <a:rect l="l" t="t" r="r" b="b"/>
            <a:pathLst>
              <a:path w="3816804" h="2206807">
                <a:moveTo>
                  <a:pt x="0" y="0"/>
                </a:moveTo>
                <a:lnTo>
                  <a:pt x="3816804" y="0"/>
                </a:lnTo>
                <a:lnTo>
                  <a:pt x="3816804" y="2206807"/>
                </a:lnTo>
                <a:lnTo>
                  <a:pt x="0" y="2206807"/>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7" name="Freeform 7">
            <a:extLst>
              <a:ext uri="{FF2B5EF4-FFF2-40B4-BE49-F238E27FC236}">
                <a16:creationId xmlns:a16="http://schemas.microsoft.com/office/drawing/2014/main" id="{30E86A56-1D90-E97B-98A4-7A453E6EDFB9}"/>
              </a:ext>
            </a:extLst>
          </p:cNvPr>
          <p:cNvSpPr/>
          <p:nvPr/>
        </p:nvSpPr>
        <p:spPr>
          <a:xfrm flipH="1">
            <a:off x="-1219270" y="3672882"/>
            <a:ext cx="3816804" cy="2206807"/>
          </a:xfrm>
          <a:custGeom>
            <a:avLst/>
            <a:gdLst/>
            <a:ahLst/>
            <a:cxnLst/>
            <a:rect l="l" t="t" r="r" b="b"/>
            <a:pathLst>
              <a:path w="3816804" h="2206807">
                <a:moveTo>
                  <a:pt x="3816804" y="0"/>
                </a:moveTo>
                <a:lnTo>
                  <a:pt x="0" y="0"/>
                </a:lnTo>
                <a:lnTo>
                  <a:pt x="0" y="2206807"/>
                </a:lnTo>
                <a:lnTo>
                  <a:pt x="3816804" y="2206807"/>
                </a:lnTo>
                <a:lnTo>
                  <a:pt x="3816804" y="0"/>
                </a:lnTo>
                <a:close/>
              </a:path>
            </a:pathLst>
          </a:custGeom>
          <a:blipFill>
            <a:blip r:embed="rId4">
              <a:alphaModFix amt="34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cy-GB" sz="1400" noProof="0" dirty="0">
              <a:latin typeface="Dreaming Outloud Pro" panose="03050502040302030504" pitchFamily="66" charset="0"/>
              <a:cs typeface="Dreaming Outloud Pro" panose="03050502040302030504" pitchFamily="66" charset="0"/>
            </a:endParaRPr>
          </a:p>
        </p:txBody>
      </p:sp>
      <p:sp>
        <p:nvSpPr>
          <p:cNvPr id="11" name="Freeform 3">
            <a:extLst>
              <a:ext uri="{FF2B5EF4-FFF2-40B4-BE49-F238E27FC236}">
                <a16:creationId xmlns:a16="http://schemas.microsoft.com/office/drawing/2014/main" id="{6FECFA12-789B-365E-AC36-EDEB26877C80}"/>
              </a:ext>
            </a:extLst>
          </p:cNvPr>
          <p:cNvSpPr/>
          <p:nvPr/>
        </p:nvSpPr>
        <p:spPr>
          <a:xfrm>
            <a:off x="1935321" y="1126986"/>
            <a:ext cx="1161541" cy="1104916"/>
          </a:xfrm>
          <a:custGeom>
            <a:avLst/>
            <a:gdLst/>
            <a:ahLst/>
            <a:cxnLst/>
            <a:rect l="l" t="t" r="r" b="b"/>
            <a:pathLst>
              <a:path w="1161541" h="1104916">
                <a:moveTo>
                  <a:pt x="0" y="0"/>
                </a:moveTo>
                <a:lnTo>
                  <a:pt x="1161541" y="0"/>
                </a:lnTo>
                <a:lnTo>
                  <a:pt x="1161541" y="1104916"/>
                </a:lnTo>
                <a:lnTo>
                  <a:pt x="0" y="110491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cy-GB" noProof="0" dirty="0"/>
          </a:p>
        </p:txBody>
      </p:sp>
      <p:sp>
        <p:nvSpPr>
          <p:cNvPr id="12" name="Freeform 3">
            <a:extLst>
              <a:ext uri="{FF2B5EF4-FFF2-40B4-BE49-F238E27FC236}">
                <a16:creationId xmlns:a16="http://schemas.microsoft.com/office/drawing/2014/main" id="{0E2C5DD2-C91B-8351-4C73-DC16E80CCF97}"/>
              </a:ext>
            </a:extLst>
          </p:cNvPr>
          <p:cNvSpPr/>
          <p:nvPr/>
        </p:nvSpPr>
        <p:spPr>
          <a:xfrm>
            <a:off x="675354" y="1126986"/>
            <a:ext cx="1161541" cy="1104916"/>
          </a:xfrm>
          <a:custGeom>
            <a:avLst/>
            <a:gdLst/>
            <a:ahLst/>
            <a:cxnLst/>
            <a:rect l="l" t="t" r="r" b="b"/>
            <a:pathLst>
              <a:path w="1161541" h="1104916">
                <a:moveTo>
                  <a:pt x="0" y="0"/>
                </a:moveTo>
                <a:lnTo>
                  <a:pt x="1161541" y="0"/>
                </a:lnTo>
                <a:lnTo>
                  <a:pt x="1161541" y="1104916"/>
                </a:lnTo>
                <a:lnTo>
                  <a:pt x="0" y="110491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cy-GB" noProof="0" dirty="0"/>
          </a:p>
        </p:txBody>
      </p:sp>
      <p:sp>
        <p:nvSpPr>
          <p:cNvPr id="13" name="Freeform 3">
            <a:extLst>
              <a:ext uri="{FF2B5EF4-FFF2-40B4-BE49-F238E27FC236}">
                <a16:creationId xmlns:a16="http://schemas.microsoft.com/office/drawing/2014/main" id="{3A497CD1-B522-7216-1576-2F21C425BDAB}"/>
              </a:ext>
            </a:extLst>
          </p:cNvPr>
          <p:cNvSpPr/>
          <p:nvPr/>
        </p:nvSpPr>
        <p:spPr>
          <a:xfrm>
            <a:off x="8604401" y="1119366"/>
            <a:ext cx="1161541" cy="1104916"/>
          </a:xfrm>
          <a:custGeom>
            <a:avLst/>
            <a:gdLst/>
            <a:ahLst/>
            <a:cxnLst/>
            <a:rect l="l" t="t" r="r" b="b"/>
            <a:pathLst>
              <a:path w="1161541" h="1104916">
                <a:moveTo>
                  <a:pt x="0" y="0"/>
                </a:moveTo>
                <a:lnTo>
                  <a:pt x="1161541" y="0"/>
                </a:lnTo>
                <a:lnTo>
                  <a:pt x="1161541" y="1104916"/>
                </a:lnTo>
                <a:lnTo>
                  <a:pt x="0" y="110491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cy-GB" noProof="0" dirty="0"/>
          </a:p>
        </p:txBody>
      </p:sp>
      <p:sp>
        <p:nvSpPr>
          <p:cNvPr id="14" name="TextBox 13">
            <a:extLst>
              <a:ext uri="{FF2B5EF4-FFF2-40B4-BE49-F238E27FC236}">
                <a16:creationId xmlns:a16="http://schemas.microsoft.com/office/drawing/2014/main" id="{70ACBA08-E2E1-9A92-993F-1D1DAE53FE3E}"/>
              </a:ext>
            </a:extLst>
          </p:cNvPr>
          <p:cNvSpPr txBox="1"/>
          <p:nvPr/>
        </p:nvSpPr>
        <p:spPr>
          <a:xfrm>
            <a:off x="792220" y="230789"/>
            <a:ext cx="2635349" cy="707886"/>
          </a:xfrm>
          <a:prstGeom prst="rect">
            <a:avLst/>
          </a:prstGeom>
          <a:noFill/>
        </p:spPr>
        <p:txBody>
          <a:bodyPr wrap="square">
            <a:spAutoFit/>
          </a:bodyPr>
          <a:lstStyle/>
          <a:p>
            <a:r>
              <a:rPr lang="cy-GB" sz="4000" u="sng" noProof="0" dirty="0">
                <a:latin typeface="Dreaming Outloud Pro" panose="03050502040302030504" pitchFamily="66" charset="0"/>
                <a:cs typeface="Dreaming Outloud Pro" panose="03050502040302030504" pitchFamily="66" charset="0"/>
              </a:rPr>
              <a:t>Atebion</a:t>
            </a:r>
          </a:p>
        </p:txBody>
      </p:sp>
      <p:pic>
        <p:nvPicPr>
          <p:cNvPr id="17" name="Picture 16">
            <a:extLst>
              <a:ext uri="{FF2B5EF4-FFF2-40B4-BE49-F238E27FC236}">
                <a16:creationId xmlns:a16="http://schemas.microsoft.com/office/drawing/2014/main" id="{46A312D6-E9BC-2F83-3AB9-676B1779A027}"/>
              </a:ext>
            </a:extLst>
          </p:cNvPr>
          <p:cNvPicPr>
            <a:picLocks noChangeAspect="1"/>
          </p:cNvPicPr>
          <p:nvPr/>
        </p:nvPicPr>
        <p:blipFill>
          <a:blip r:embed="rId8"/>
          <a:stretch>
            <a:fillRect/>
          </a:stretch>
        </p:blipFill>
        <p:spPr>
          <a:xfrm>
            <a:off x="8763000" y="2710652"/>
            <a:ext cx="9263229" cy="2793260"/>
          </a:xfrm>
          <a:prstGeom prst="rect">
            <a:avLst/>
          </a:prstGeom>
        </p:spPr>
      </p:pic>
      <p:pic>
        <p:nvPicPr>
          <p:cNvPr id="20" name="Picture 19">
            <a:extLst>
              <a:ext uri="{FF2B5EF4-FFF2-40B4-BE49-F238E27FC236}">
                <a16:creationId xmlns:a16="http://schemas.microsoft.com/office/drawing/2014/main" id="{B7BAF9CC-CBD6-4D71-8EBA-5FD84C373716}"/>
              </a:ext>
            </a:extLst>
          </p:cNvPr>
          <p:cNvPicPr>
            <a:picLocks noChangeAspect="1"/>
          </p:cNvPicPr>
          <p:nvPr/>
        </p:nvPicPr>
        <p:blipFill>
          <a:blip r:embed="rId9"/>
          <a:stretch>
            <a:fillRect/>
          </a:stretch>
        </p:blipFill>
        <p:spPr>
          <a:xfrm>
            <a:off x="458719" y="2531290"/>
            <a:ext cx="8145682" cy="4612437"/>
          </a:xfrm>
          <a:prstGeom prst="rect">
            <a:avLst/>
          </a:prstGeom>
        </p:spPr>
      </p:pic>
    </p:spTree>
    <p:extLst>
      <p:ext uri="{BB962C8B-B14F-4D97-AF65-F5344CB8AC3E}">
        <p14:creationId xmlns:p14="http://schemas.microsoft.com/office/powerpoint/2010/main" val="32662649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11309</TotalTime>
  <Words>4206</Words>
  <Application>Microsoft Office PowerPoint</Application>
  <PresentationFormat>Custom</PresentationFormat>
  <Paragraphs>543</Paragraphs>
  <Slides>40</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Calibri</vt:lpstr>
      <vt:lpstr>Dreaming Outloud Pro</vt:lpstr>
      <vt:lpstr>Aptos</vt:lpstr>
      <vt:lpstr>DM Sans</vt:lpstr>
      <vt:lpstr>Dreaming Outloud Sans</vt:lpstr>
      <vt:lpstr>Arial</vt:lpstr>
      <vt:lpstr>Office Theme</vt:lpstr>
      <vt:lpstr>Fy Ardal -  Sir Benfro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Beth sy’n yn y pwll glan môr?</dc:title>
  <dc:creator>Liz Kother</dc:creator>
  <cp:lastModifiedBy>Liz Kother (2515674)</cp:lastModifiedBy>
  <cp:revision>31</cp:revision>
  <dcterms:created xsi:type="dcterms:W3CDTF">2006-08-16T00:00:00Z</dcterms:created>
  <dcterms:modified xsi:type="dcterms:W3CDTF">2026-02-24T12:15:26Z</dcterms:modified>
  <dc:identifier>DAHBfIAMyao</dc:identifier>
</cp:coreProperties>
</file>