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61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of Welsh language spoken within Wales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1850</c:v>
                </c:pt>
                <c:pt idx="1">
                  <c:v>1891</c:v>
                </c:pt>
                <c:pt idx="2">
                  <c:v>1901</c:v>
                </c:pt>
                <c:pt idx="3">
                  <c:v>1911</c:v>
                </c:pt>
              </c:numCache>
            </c:numRef>
          </c:cat>
          <c:val>
            <c:numRef>
              <c:f>Sheet1!$B$2:$B$5</c:f>
              <c:numCache>
                <c:formatCode>0.00%</c:formatCode>
                <c:ptCount val="4"/>
                <c:pt idx="0" formatCode="0%">
                  <c:v>0.9</c:v>
                </c:pt>
                <c:pt idx="1">
                  <c:v>0.54400000000000004</c:v>
                </c:pt>
                <c:pt idx="2">
                  <c:v>0.499</c:v>
                </c:pt>
                <c:pt idx="3">
                  <c:v>0.435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8A8-4081-91CE-3B0CC1D3BB18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304355144"/>
        <c:axId val="304355472"/>
      </c:barChart>
      <c:catAx>
        <c:axId val="3043551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4355472"/>
        <c:crosses val="autoZero"/>
        <c:auto val="1"/>
        <c:lblAlgn val="ctr"/>
        <c:lblOffset val="100"/>
        <c:noMultiLvlLbl val="0"/>
      </c:catAx>
      <c:valAx>
        <c:axId val="3043554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43551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04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620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198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880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702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802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555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718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126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582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756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140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10/26/2020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668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online.co.uk/news/wales-news/welsh-not-a-myth-stir-2017604" TargetMode="External"/><Relationship Id="rId2" Type="http://schemas.openxmlformats.org/officeDocument/2006/relationships/hyperlink" Target="https://theculturetrip.com/europe/united-kingdom/wales/articles/a-brief-history-of-the-welsh-languag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elshnot.com/ab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A5D67320-FCFD-4931-AAF7-C6C85332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E68F3-F683-4DD2-9E70-0F7CAE731C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Critically explore a historical event that has had an impact on the education of language in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4E1108-CA73-4C11-8F66-3DD4F41057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5934" y="5220450"/>
            <a:ext cx="3380437" cy="570748"/>
          </a:xfrm>
        </p:spPr>
        <p:txBody>
          <a:bodyPr anchor="b">
            <a:no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Connor Planner </a:t>
            </a:r>
          </a:p>
          <a:p>
            <a:r>
              <a:rPr lang="en-GB" sz="1600" dirty="0">
                <a:solidFill>
                  <a:schemeClr val="bg1"/>
                </a:solidFill>
              </a:rPr>
              <a:t>1805800</a:t>
            </a:r>
          </a:p>
        </p:txBody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Wales Flag Wallpapers - Wallpaper Cave">
            <a:extLst>
              <a:ext uri="{FF2B5EF4-FFF2-40B4-BE49-F238E27FC236}">
                <a16:creationId xmlns:a16="http://schemas.microsoft.com/office/drawing/2014/main" id="{1E5866F2-7F9A-4765-AC0F-807B3324C4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4" r="16664"/>
          <a:stretch/>
        </p:blipFill>
        <p:spPr bwMode="auto">
          <a:xfrm>
            <a:off x="4876158" y="10"/>
            <a:ext cx="731584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232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E2FFB-7724-4EC9-92FF-A734FF840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/ </a:t>
            </a:r>
            <a:r>
              <a:rPr lang="en-GB" dirty="0" err="1"/>
              <a:t>Cyflwyniad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B878E-7FA7-4EDA-B6D7-0311C4D50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About me…….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About this PowerPoint......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D827F3-5D25-4A32-9FFA-EE641CDFFA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9425" y="1704090"/>
            <a:ext cx="902299" cy="1604720"/>
          </a:xfrm>
          <a:prstGeom prst="rect">
            <a:avLst/>
          </a:prstGeom>
        </p:spPr>
      </p:pic>
      <p:pic>
        <p:nvPicPr>
          <p:cNvPr id="5" name="Picture 2" descr="Image result for cartoon school">
            <a:extLst>
              <a:ext uri="{FF2B5EF4-FFF2-40B4-BE49-F238E27FC236}">
                <a16:creationId xmlns:a16="http://schemas.microsoft.com/office/drawing/2014/main" id="{7D9C1926-7E14-41E6-930F-752AE5979C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645" y="1704090"/>
            <a:ext cx="1604720" cy="160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BBC - A History of the World - Object : The Welsh Not">
            <a:extLst>
              <a:ext uri="{FF2B5EF4-FFF2-40B4-BE49-F238E27FC236}">
                <a16:creationId xmlns:a16="http://schemas.microsoft.com/office/drawing/2014/main" id="{B4CD8C6B-2274-499A-B0B1-14EDBE21C7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1" r="16339"/>
          <a:stretch/>
        </p:blipFill>
        <p:spPr bwMode="auto">
          <a:xfrm>
            <a:off x="3993958" y="3897846"/>
            <a:ext cx="1867407" cy="152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lford Haven Community Primary School Covid case information – The  Pembrokeshire Herald">
            <a:extLst>
              <a:ext uri="{FF2B5EF4-FFF2-40B4-BE49-F238E27FC236}">
                <a16:creationId xmlns:a16="http://schemas.microsoft.com/office/drawing/2014/main" id="{0F8D7B8D-103B-4312-98AD-4553743DDE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953111"/>
            <a:ext cx="2200805" cy="1417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926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the welsh not / am y </a:t>
            </a:r>
            <a:r>
              <a:rPr lang="en-GB" dirty="0" err="1"/>
              <a:t>cymry</a:t>
            </a:r>
            <a:r>
              <a:rPr lang="en-GB" dirty="0"/>
              <a:t> </a:t>
            </a:r>
            <a:r>
              <a:rPr lang="en-GB" dirty="0" err="1"/>
              <a:t>nid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E1523-EF73-414A-848F-B87695A6B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</a:t>
            </a:r>
            <a:r>
              <a:rPr lang="en-GB" baseline="30000" dirty="0"/>
              <a:t>th</a:t>
            </a:r>
            <a:r>
              <a:rPr lang="en-GB" dirty="0"/>
              <a:t> Century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Shame children</a:t>
            </a:r>
          </a:p>
          <a:p>
            <a:endParaRPr lang="en-GB" dirty="0"/>
          </a:p>
          <a:p>
            <a:r>
              <a:rPr lang="en-GB" dirty="0"/>
              <a:t>Punishment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Welshnot</a:t>
            </a:r>
            <a:r>
              <a:rPr lang="en-GB" dirty="0"/>
              <a:t>, no date)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8" name="Picture 6" descr="welshn">
            <a:extLst>
              <a:ext uri="{FF2B5EF4-FFF2-40B4-BE49-F238E27FC236}">
                <a16:creationId xmlns:a16="http://schemas.microsoft.com/office/drawing/2014/main" id="{671FBA0B-3DAA-4D42-BE36-EEA84736F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917" y="2485552"/>
            <a:ext cx="5128771" cy="2590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507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 / pam?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E1523-EF73-414A-848F-B87695A6B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Sickness harming the nation</a:t>
            </a:r>
          </a:p>
          <a:p>
            <a:endParaRPr lang="en-GB" dirty="0"/>
          </a:p>
          <a:p>
            <a:r>
              <a:rPr lang="en-GB" dirty="0"/>
              <a:t>Forming a compliant Welsh population</a:t>
            </a:r>
          </a:p>
          <a:p>
            <a:endParaRPr lang="en-GB" dirty="0"/>
          </a:p>
          <a:p>
            <a:r>
              <a:rPr lang="en-GB" dirty="0"/>
              <a:t>A large obstacle to reaching success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(Nelson, 2014)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D0641642-2609-4E60-A537-E57ED0364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2411" y="3429000"/>
            <a:ext cx="2149489" cy="270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03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the welsh language /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Gymraeg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E1523-EF73-414A-848F-B87695A6B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93126"/>
            <a:ext cx="10691265" cy="1033170"/>
          </a:xfrm>
        </p:spPr>
        <p:txBody>
          <a:bodyPr>
            <a:normAutofit/>
          </a:bodyPr>
          <a:lstStyle/>
          <a:p>
            <a:r>
              <a:rPr lang="en-GB" dirty="0"/>
              <a:t>Welsh is one of the oldest living languages in Europe, potentially up to 4,000 years old</a:t>
            </a:r>
          </a:p>
          <a:p>
            <a:r>
              <a:rPr lang="en-GB" dirty="0"/>
              <a:t>Almost led to extinction (Jacob, 2017)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1DFB1D2F-C3C0-45E6-ACB9-669A380C2C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8695739"/>
              </p:ext>
            </p:extLst>
          </p:nvPr>
        </p:nvGraphicFramePr>
        <p:xfrm>
          <a:off x="1526209" y="3429000"/>
          <a:ext cx="9139582" cy="27093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54F5212-F51B-477D-93FF-A86AE0B0533B}"/>
              </a:ext>
            </a:extLst>
          </p:cNvPr>
          <p:cNvSpPr txBox="1">
            <a:spLocks/>
          </p:cNvSpPr>
          <p:nvPr/>
        </p:nvSpPr>
        <p:spPr>
          <a:xfrm>
            <a:off x="9104245" y="6138333"/>
            <a:ext cx="1696278" cy="4162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(Davies, 2014)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86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9" grpId="0">
        <p:bldAsOne/>
      </p:bldGraphic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Education / </a:t>
            </a:r>
            <a:r>
              <a:rPr lang="en-GB" dirty="0" err="1"/>
              <a:t>hanes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E1523-EF73-414A-848F-B87695A6B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Wales in England? </a:t>
            </a:r>
          </a:p>
          <a:p>
            <a:endParaRPr lang="en-GB" dirty="0"/>
          </a:p>
          <a:p>
            <a:r>
              <a:rPr lang="en-GB" dirty="0"/>
              <a:t>Wales often conflated with England (University of Cambridge, 2018)</a:t>
            </a:r>
          </a:p>
          <a:p>
            <a:endParaRPr lang="en-GB" dirty="0"/>
          </a:p>
          <a:p>
            <a:r>
              <a:rPr lang="en-GB" dirty="0"/>
              <a:t>Referred to independently in relation to the teaching of Welsh e.g. Norwood (1943)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BC6CFB-67D2-43AB-B1C0-4A384B9C3AEB}"/>
              </a:ext>
            </a:extLst>
          </p:cNvPr>
          <p:cNvSpPr/>
          <p:nvPr/>
        </p:nvSpPr>
        <p:spPr>
          <a:xfrm>
            <a:off x="4401499" y="1948568"/>
            <a:ext cx="263896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NO!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4AFC4D4-FB4F-4484-BB77-21042447BBC6}"/>
              </a:ext>
            </a:extLst>
          </p:cNvPr>
          <p:cNvSpPr/>
          <p:nvPr/>
        </p:nvSpPr>
        <p:spPr>
          <a:xfrm>
            <a:off x="3646125" y="2310660"/>
            <a:ext cx="755374" cy="383813"/>
          </a:xfrm>
          <a:prstGeom prst="rightArrow">
            <a:avLst/>
          </a:prstGeom>
          <a:solidFill>
            <a:srgbClr val="00B050"/>
          </a:solidFill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85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 in the present /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presennol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E1523-EF73-414A-848F-B87695A6B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Welsh not; Fact or fiction? (Shipton, 2013)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7BEE4F-32D6-4535-B103-784A3D15D68E}"/>
              </a:ext>
            </a:extLst>
          </p:cNvPr>
          <p:cNvSpPr/>
          <p:nvPr/>
        </p:nvSpPr>
        <p:spPr>
          <a:xfrm>
            <a:off x="2204830" y="3110158"/>
            <a:ext cx="263896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FACT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D1384D-AA2E-41F8-A1F2-80E2A8DF1249}"/>
              </a:ext>
            </a:extLst>
          </p:cNvPr>
          <p:cNvSpPr/>
          <p:nvPr/>
        </p:nvSpPr>
        <p:spPr>
          <a:xfrm>
            <a:off x="7348211" y="3110158"/>
            <a:ext cx="293547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MYTH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677F181-F1DE-42E1-A925-FFF6FE1D6A3B}"/>
              </a:ext>
            </a:extLst>
          </p:cNvPr>
          <p:cNvSpPr/>
          <p:nvPr/>
        </p:nvSpPr>
        <p:spPr>
          <a:xfrm rot="5400000">
            <a:off x="3146622" y="4296951"/>
            <a:ext cx="755374" cy="383813"/>
          </a:xfrm>
          <a:prstGeom prst="rightArrow">
            <a:avLst/>
          </a:prstGeom>
          <a:solidFill>
            <a:srgbClr val="00B050"/>
          </a:solidFill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095D020A-6667-4A62-8F62-D2A9AC29808C}"/>
              </a:ext>
            </a:extLst>
          </p:cNvPr>
          <p:cNvSpPr/>
          <p:nvPr/>
        </p:nvSpPr>
        <p:spPr>
          <a:xfrm rot="5400000">
            <a:off x="8438262" y="4296950"/>
            <a:ext cx="755374" cy="383813"/>
          </a:xfrm>
          <a:prstGeom prst="rightArrow">
            <a:avLst/>
          </a:prstGeom>
          <a:solidFill>
            <a:srgbClr val="00B050"/>
          </a:solidFill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0C0A71-9057-45B7-9A41-81DB3193A909}"/>
              </a:ext>
            </a:extLst>
          </p:cNvPr>
          <p:cNvSpPr/>
          <p:nvPr/>
        </p:nvSpPr>
        <p:spPr>
          <a:xfrm>
            <a:off x="2204828" y="4598501"/>
            <a:ext cx="2638961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5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sym typeface="Wingdings" panose="05000000000000000000" pitchFamily="2" charset="2"/>
              </a:rPr>
              <a:t></a:t>
            </a:r>
            <a:endParaRPr lang="en-US" sz="11500" b="1" dirty="0">
              <a:ln w="9525">
                <a:solidFill>
                  <a:schemeClr val="bg1"/>
                </a:solidFill>
                <a:prstDash val="solid"/>
              </a:ln>
              <a:solidFill>
                <a:srgbClr val="00B05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9B634B-550B-488D-A207-8A448480DCC8}"/>
              </a:ext>
            </a:extLst>
          </p:cNvPr>
          <p:cNvSpPr/>
          <p:nvPr/>
        </p:nvSpPr>
        <p:spPr>
          <a:xfrm>
            <a:off x="7475556" y="4598501"/>
            <a:ext cx="2638961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5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sym typeface="Wingdings" panose="05000000000000000000" pitchFamily="2" charset="2"/>
              </a:rPr>
              <a:t></a:t>
            </a:r>
            <a:endParaRPr lang="en-US" sz="11500" b="1" dirty="0">
              <a:ln w="9525">
                <a:solidFill>
                  <a:schemeClr val="bg1"/>
                </a:solidFill>
                <a:prstDash val="solid"/>
              </a:ln>
              <a:solidFill>
                <a:srgbClr val="00B05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702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 animBg="1"/>
      <p:bldP spid="8" grpId="0" animBg="1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 in the present /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presennol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E1523-EF73-414A-848F-B87695A6B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Education Reform Act (1988) </a:t>
            </a:r>
          </a:p>
          <a:p>
            <a:endParaRPr lang="en-GB" dirty="0"/>
          </a:p>
          <a:p>
            <a:r>
              <a:rPr lang="en-GB" dirty="0"/>
              <a:t>Welsh becoming compulsory (</a:t>
            </a:r>
            <a:r>
              <a:rPr lang="en-GB" dirty="0" err="1"/>
              <a:t>Elfed</a:t>
            </a:r>
            <a:r>
              <a:rPr lang="en-GB" dirty="0"/>
              <a:t>-Owens, 1996)</a:t>
            </a:r>
          </a:p>
          <a:p>
            <a:endParaRPr lang="en-GB" dirty="0"/>
          </a:p>
          <a:p>
            <a:r>
              <a:rPr lang="en-GB" dirty="0"/>
              <a:t>An individualised approach to learning about the culture of Wales (No name, 2013)</a:t>
            </a:r>
          </a:p>
          <a:p>
            <a:endParaRPr lang="en-GB" dirty="0"/>
          </a:p>
          <a:p>
            <a:r>
              <a:rPr lang="en-GB" dirty="0"/>
              <a:t>Students celebrate learning and living in Wales</a:t>
            </a:r>
          </a:p>
          <a:p>
            <a:endParaRPr lang="en-GB" dirty="0"/>
          </a:p>
          <a:p>
            <a:r>
              <a:rPr lang="en-GB" dirty="0"/>
              <a:t>A heightened sense of belonging to their community and country (ACCAC, 2003)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A62D0A49-33CB-4534-B2EF-F7D0E0AFA5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2411" y="3429000"/>
            <a:ext cx="2149489" cy="270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7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/ </a:t>
            </a:r>
            <a:r>
              <a:rPr lang="en-GB" dirty="0" err="1"/>
              <a:t>Casgliad</a:t>
            </a: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C048DE2-7194-484F-AF62-82A6C0D6C0B8}"/>
              </a:ext>
            </a:extLst>
          </p:cNvPr>
          <p:cNvSpPr/>
          <p:nvPr/>
        </p:nvSpPr>
        <p:spPr>
          <a:xfrm>
            <a:off x="700635" y="1607611"/>
            <a:ext cx="1404730" cy="1371030"/>
          </a:xfrm>
          <a:prstGeom prst="ellipse">
            <a:avLst/>
          </a:prstGeom>
          <a:solidFill>
            <a:srgbClr val="C0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AF268FC-5FC3-4C86-B189-F737C1FAD239}"/>
              </a:ext>
            </a:extLst>
          </p:cNvPr>
          <p:cNvSpPr/>
          <p:nvPr/>
        </p:nvSpPr>
        <p:spPr>
          <a:xfrm>
            <a:off x="700635" y="3175231"/>
            <a:ext cx="1404730" cy="1371030"/>
          </a:xfrm>
          <a:prstGeom prst="ellipse">
            <a:avLst/>
          </a:prstGeom>
          <a:solidFill>
            <a:srgbClr val="FFC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79BB3F5-60F5-4DAB-8C06-8252862979C1}"/>
              </a:ext>
            </a:extLst>
          </p:cNvPr>
          <p:cNvSpPr/>
          <p:nvPr/>
        </p:nvSpPr>
        <p:spPr>
          <a:xfrm>
            <a:off x="700635" y="4742851"/>
            <a:ext cx="1404730" cy="1371030"/>
          </a:xfrm>
          <a:prstGeom prst="ellipse">
            <a:avLst/>
          </a:prstGeom>
          <a:solidFill>
            <a:srgbClr val="00B05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5828C12-3B9E-48E3-A4E7-DED76CFD8DE6}"/>
              </a:ext>
            </a:extLst>
          </p:cNvPr>
          <p:cNvSpPr/>
          <p:nvPr/>
        </p:nvSpPr>
        <p:spPr>
          <a:xfrm>
            <a:off x="2345417" y="1739128"/>
            <a:ext cx="9145947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FACT OR MYTH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C1B181-99F6-4E43-8FD3-DB67A7584864}"/>
              </a:ext>
            </a:extLst>
          </p:cNvPr>
          <p:cNvSpPr/>
          <p:nvPr/>
        </p:nvSpPr>
        <p:spPr>
          <a:xfrm>
            <a:off x="2258520" y="3283518"/>
            <a:ext cx="9452259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INDIVIDUALISATION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3D94E1-B579-415E-99B7-06071B127A2F}"/>
              </a:ext>
            </a:extLst>
          </p:cNvPr>
          <p:cNvSpPr/>
          <p:nvPr/>
        </p:nvSpPr>
        <p:spPr>
          <a:xfrm>
            <a:off x="2411677" y="4827908"/>
            <a:ext cx="9145947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CELEBRATE</a:t>
            </a:r>
          </a:p>
        </p:txBody>
      </p:sp>
    </p:spTree>
    <p:extLst>
      <p:ext uri="{BB962C8B-B14F-4D97-AF65-F5344CB8AC3E}">
        <p14:creationId xmlns:p14="http://schemas.microsoft.com/office/powerpoint/2010/main" val="66537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9" grpId="0"/>
      <p:bldP spid="11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are welcome / Mae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croesawu</a:t>
            </a:r>
            <a:endParaRPr lang="en-GB" dirty="0"/>
          </a:p>
        </p:txBody>
      </p:sp>
      <p:pic>
        <p:nvPicPr>
          <p:cNvPr id="6" name="Graphic 5" descr="Badge Question Mark">
            <a:extLst>
              <a:ext uri="{FF2B5EF4-FFF2-40B4-BE49-F238E27FC236}">
                <a16:creationId xmlns:a16="http://schemas.microsoft.com/office/drawing/2014/main" id="{F22CA5FA-368A-48C7-B997-1C1AE8361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2262" y="2006721"/>
            <a:ext cx="4314670" cy="4314670"/>
          </a:xfrm>
          <a:prstGeom prst="rect">
            <a:avLst/>
          </a:prstGeom>
        </p:spPr>
      </p:pic>
      <p:pic>
        <p:nvPicPr>
          <p:cNvPr id="8" name="Graphic 7" descr="Information">
            <a:extLst>
              <a:ext uri="{FF2B5EF4-FFF2-40B4-BE49-F238E27FC236}">
                <a16:creationId xmlns:a16="http://schemas.microsoft.com/office/drawing/2014/main" id="{C8B9D5A7-401D-42EA-BAE1-1E8FBB48F9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49841" y="2006721"/>
            <a:ext cx="4314669" cy="431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952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Thankyou for listening / </a:t>
            </a:r>
            <a:r>
              <a:rPr lang="en-GB" dirty="0" err="1"/>
              <a:t>diolch</a:t>
            </a:r>
            <a:r>
              <a:rPr lang="en-GB" dirty="0"/>
              <a:t> am </a:t>
            </a:r>
            <a:r>
              <a:rPr lang="en-GB" dirty="0" err="1"/>
              <a:t>wrando</a:t>
            </a:r>
            <a:endParaRPr lang="en-GB" dirty="0"/>
          </a:p>
        </p:txBody>
      </p:sp>
      <p:pic>
        <p:nvPicPr>
          <p:cNvPr id="4" name="Graphic 3" descr="Thumbs up sign">
            <a:extLst>
              <a:ext uri="{FF2B5EF4-FFF2-40B4-BE49-F238E27FC236}">
                <a16:creationId xmlns:a16="http://schemas.microsoft.com/office/drawing/2014/main" id="{29B6E8A0-40FA-4682-8077-8CD2893C9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92304" y="2125304"/>
            <a:ext cx="2607392" cy="260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898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9B13-9C7B-4707-9633-07757D31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/ </a:t>
            </a:r>
            <a:r>
              <a:rPr lang="en-GB" dirty="0" err="1"/>
              <a:t>Cyfeiriadau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E1523-EF73-414A-848F-B87695A6B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656700"/>
            <a:ext cx="10691265" cy="4465804"/>
          </a:xfrm>
        </p:spPr>
        <p:txBody>
          <a:bodyPr>
            <a:normAutofit lnSpcReduction="10000"/>
          </a:bodyPr>
          <a:lstStyle/>
          <a:p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DAVIES, J., (2014). ‘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Welsh in the First Half of the Twentieth Century’,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The Welsh Language: A History, 2,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pp. 87-100</a:t>
            </a: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ELFED-OWENS, P., (1996).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The Implementation of the National Curriculum in Wales.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JACOB, P., (2017).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A Brief History of the Welsh Language.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Available at: </a:t>
            </a:r>
            <a:r>
              <a:rPr lang="en-GB" sz="1400" u="sng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https://theculturetrip.com/europe/united-kingdom/wales/articles/a-brief-history-of-the-welsh-language/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26</a:t>
            </a:r>
            <a:r>
              <a:rPr lang="en-GB" sz="1400" baseline="30000" dirty="0">
                <a:latin typeface="Calibri Light" panose="020F0302020204030204" pitchFamily="34" charset="0"/>
                <a:cs typeface="Calibri Light" panose="020F0302020204030204" pitchFamily="34" charset="0"/>
              </a:rPr>
              <a:t>th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October 2020). </a:t>
            </a: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NELSON, R. (2014).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The Treachery of the Blue Books: The Impact of the 1847 Educational Reports on Welshwomen and Welsh National Identity.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NO NAME. (2013).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The </a:t>
            </a:r>
            <a:r>
              <a:rPr lang="en-GB" sz="1400" i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Cwricwlwm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i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Cymreig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, history and the story of Wales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NORWOOD, C., (1943).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Curriculum and Examinations in Secondary Schools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. London: Stationery Office</a:t>
            </a: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QUALIFICATIONS, CURRICULUM AND ASSESSMENT AUTHORITY FOR WALES. (2003).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Developing the Curriculum </a:t>
            </a:r>
            <a:r>
              <a:rPr lang="en-GB" sz="1400" i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Cymreig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SHIPTON, M., (2013).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Welsh Not ‘a myth to stir up prejudice against the British Government’.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Available at: </a:t>
            </a:r>
            <a:r>
              <a:rPr lang="en-GB" sz="1400" u="sng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https://www.walesonline.co.uk/news/wales-news/welsh-not-a-myth-stir-2017604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27th October 2020).</a:t>
            </a: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UNIVERSITY OF CAMBRIDGE., (2018).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Briefing Paper: Wales. 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WELSHNOT, (No date). </a:t>
            </a: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About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. Available at: </a:t>
            </a:r>
            <a:r>
              <a:rPr lang="en-GB" sz="1400" u="sng" dirty="0">
                <a:latin typeface="Calibri Light" panose="020F0302020204030204" pitchFamily="34" charset="0"/>
                <a:cs typeface="Calibri Light" panose="020F0302020204030204" pitchFamily="34" charset="0"/>
                <a:hlinkClick r:id="rId4"/>
              </a:rPr>
              <a:t>http://www.welshnot.com/about/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26</a:t>
            </a:r>
            <a:r>
              <a:rPr lang="en-GB" sz="1400" baseline="30000" dirty="0">
                <a:latin typeface="Calibri Light" panose="020F0302020204030204" pitchFamily="34" charset="0"/>
                <a:cs typeface="Calibri Light" panose="020F0302020204030204" pitchFamily="34" charset="0"/>
              </a:rPr>
              <a:t>th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October 2020).</a:t>
            </a:r>
          </a:p>
          <a:p>
            <a:pPr marL="0" indent="0">
              <a:buNone/>
            </a:pP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52776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1602</TotalTime>
  <Words>527</Words>
  <Application>Microsoft Office PowerPoint</Application>
  <PresentationFormat>Widescreen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 Light</vt:lpstr>
      <vt:lpstr>Calisto MT</vt:lpstr>
      <vt:lpstr>Univers Condensed</vt:lpstr>
      <vt:lpstr>ChronicleVTI</vt:lpstr>
      <vt:lpstr>Critically explore a historical event that has had an impact on the education of language in wales</vt:lpstr>
      <vt:lpstr>Introduction / Cyflwyniad</vt:lpstr>
      <vt:lpstr>About the welsh not / am y cymry nid</vt:lpstr>
      <vt:lpstr>Why? / pam?</vt:lpstr>
      <vt:lpstr>Impact on the welsh language / effaith ar y Gymraeg</vt:lpstr>
      <vt:lpstr>History of Education / hanes addysg</vt:lpstr>
      <vt:lpstr>Education in the present / addysg yn y presennol</vt:lpstr>
      <vt:lpstr>Education in the present / addysg yn y presennol</vt:lpstr>
      <vt:lpstr>Conclusion / Casgliad</vt:lpstr>
      <vt:lpstr>Questions are welcome / Mae cwestiynau i'w croesawu</vt:lpstr>
      <vt:lpstr>Thankyou for listening / diolch am wrando</vt:lpstr>
      <vt:lpstr>References / Cyfeiriadau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Critically explore a historical event that has had an impact on the education of language in wales</dc:title>
  <dc:creator>Connor Planner</dc:creator>
  <cp:lastModifiedBy>Connor Planner</cp:lastModifiedBy>
  <cp:revision>29</cp:revision>
  <dcterms:created xsi:type="dcterms:W3CDTF">2020-10-26T07:08:37Z</dcterms:created>
  <dcterms:modified xsi:type="dcterms:W3CDTF">2020-10-27T09:50:37Z</dcterms:modified>
</cp:coreProperties>
</file>