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5"/>
  </p:notesMasterIdLst>
  <p:sldIdLst>
    <p:sldId id="271" r:id="rId5"/>
    <p:sldId id="257" r:id="rId6"/>
    <p:sldId id="258" r:id="rId7"/>
    <p:sldId id="275" r:id="rId8"/>
    <p:sldId id="274" r:id="rId9"/>
    <p:sldId id="259" r:id="rId10"/>
    <p:sldId id="260" r:id="rId11"/>
    <p:sldId id="261" r:id="rId12"/>
    <p:sldId id="262" r:id="rId13"/>
    <p:sldId id="266" r:id="rId14"/>
    <p:sldId id="264" r:id="rId15"/>
    <p:sldId id="265" r:id="rId16"/>
    <p:sldId id="263" r:id="rId17"/>
    <p:sldId id="267" r:id="rId18"/>
    <p:sldId id="276" r:id="rId19"/>
    <p:sldId id="272" r:id="rId20"/>
    <p:sldId id="277" r:id="rId21"/>
    <p:sldId id="268" r:id="rId22"/>
    <p:sldId id="269" r:id="rId23"/>
    <p:sldId id="27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E18886-3CB5-4130-AAC3-E7C5DD8E4C61}" v="80" dt="2026-03-01T11:40:32.1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6431" autoAdjust="0"/>
  </p:normalViewPr>
  <p:slideViewPr>
    <p:cSldViewPr snapToGrid="0">
      <p:cViewPr varScale="1">
        <p:scale>
          <a:sx n="68" d="100"/>
          <a:sy n="68" d="100"/>
        </p:scale>
        <p:origin x="103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pa Fitzgerald" userId="602b836c-9d74-4fb4-9158-56fc59b1a0f4" providerId="ADAL" clId="{BA750E6F-B8B7-4AFD-B5F9-1E5B10AB0A88}"/>
    <pc:docChg chg="custSel modSld">
      <pc:chgData name="Philippa Fitzgerald" userId="602b836c-9d74-4fb4-9158-56fc59b1a0f4" providerId="ADAL" clId="{BA750E6F-B8B7-4AFD-B5F9-1E5B10AB0A88}" dt="2026-03-01T11:40:32.108" v="80" actId="20577"/>
      <pc:docMkLst>
        <pc:docMk/>
      </pc:docMkLst>
      <pc:sldChg chg="modSp mod">
        <pc:chgData name="Philippa Fitzgerald" userId="602b836c-9d74-4fb4-9158-56fc59b1a0f4" providerId="ADAL" clId="{BA750E6F-B8B7-4AFD-B5F9-1E5B10AB0A88}" dt="2026-03-01T11:39:25.212" v="1" actId="27636"/>
        <pc:sldMkLst>
          <pc:docMk/>
          <pc:sldMk cId="2771054059" sldId="259"/>
        </pc:sldMkLst>
        <pc:spChg chg="mod">
          <ac:chgData name="Philippa Fitzgerald" userId="602b836c-9d74-4fb4-9158-56fc59b1a0f4" providerId="ADAL" clId="{BA750E6F-B8B7-4AFD-B5F9-1E5B10AB0A88}" dt="2026-03-01T11:39:25.212" v="1" actId="27636"/>
          <ac:spMkLst>
            <pc:docMk/>
            <pc:sldMk cId="2771054059" sldId="259"/>
            <ac:spMk id="20" creationId="{7A5A15D0-1F3F-7550-1906-68211D223B81}"/>
          </ac:spMkLst>
        </pc:spChg>
      </pc:sldChg>
      <pc:sldChg chg="modSp">
        <pc:chgData name="Philippa Fitzgerald" userId="602b836c-9d74-4fb4-9158-56fc59b1a0f4" providerId="ADAL" clId="{BA750E6F-B8B7-4AFD-B5F9-1E5B10AB0A88}" dt="2026-03-01T11:40:32.108" v="80" actId="20577"/>
        <pc:sldMkLst>
          <pc:docMk/>
          <pc:sldMk cId="4082080836" sldId="268"/>
        </pc:sldMkLst>
        <pc:spChg chg="mod">
          <ac:chgData name="Philippa Fitzgerald" userId="602b836c-9d74-4fb4-9158-56fc59b1a0f4" providerId="ADAL" clId="{BA750E6F-B8B7-4AFD-B5F9-1E5B10AB0A88}" dt="2026-03-01T11:40:32.108" v="80" actId="20577"/>
          <ac:spMkLst>
            <pc:docMk/>
            <pc:sldMk cId="4082080836" sldId="268"/>
            <ac:spMk id="2" creationId="{EC3EE7BC-9D6C-BE31-366B-65E7F4B8132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8ECA60-57F6-46B7-BAE1-8D3B46C19007}" type="datetimeFigureOut">
              <a:rPr lang="en-GB" smtClean="0"/>
              <a:t>01/03/2026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6D9A34-5E5E-48D4-BBD7-14B00CBA467E}" type="slidenum">
              <a:rPr lang="en-GB" smtClean="0"/>
              <a:t>‹#›</a:t>
            </a:fld>
            <a:endParaRPr lang="en-GB"/>
          </a:p>
        </p:txBody>
      </p:sp>
    </p:spTree>
    <p:extLst>
      <p:ext uri="{BB962C8B-B14F-4D97-AF65-F5344CB8AC3E}">
        <p14:creationId xmlns:p14="http://schemas.microsoft.com/office/powerpoint/2010/main" val="1696607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forms.office.com/"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learn.microsoft.com/en-us/office365/servicedescriptions/microsoft-forms-service-description"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6D9A34-5E5E-48D4-BBD7-14B00CBA467E}" type="slidenum">
              <a:rPr lang="en-GB" smtClean="0"/>
              <a:t>1</a:t>
            </a:fld>
            <a:endParaRPr lang="en-GB"/>
          </a:p>
        </p:txBody>
      </p:sp>
    </p:spTree>
    <p:extLst>
      <p:ext uri="{BB962C8B-B14F-4D97-AF65-F5344CB8AC3E}">
        <p14:creationId xmlns:p14="http://schemas.microsoft.com/office/powerpoint/2010/main" val="35933834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6D9A34-5E5E-48D4-BBD7-14B00CBA467E}" type="slidenum">
              <a:rPr lang="en-GB" smtClean="0"/>
              <a:t>2</a:t>
            </a:fld>
            <a:endParaRPr lang="en-GB"/>
          </a:p>
        </p:txBody>
      </p:sp>
    </p:spTree>
    <p:extLst>
      <p:ext uri="{BB962C8B-B14F-4D97-AF65-F5344CB8AC3E}">
        <p14:creationId xmlns:p14="http://schemas.microsoft.com/office/powerpoint/2010/main" val="4211157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questionnaire is a research tool that gathers quantitative or qualitative information from respondents via a series of questions or prompts. It often comprises both open-ended and closed-ended questions to diversify the collected information.</a:t>
            </a:r>
          </a:p>
          <a:p>
            <a:r>
              <a:rPr lang="en-GB" dirty="0">
                <a:effectLst/>
              </a:rPr>
              <a:t>In a business setting, questionnaires are fundamental. It is a cost-effective tool for </a:t>
            </a:r>
            <a:r>
              <a:rPr lang="en-GB" dirty="0"/>
              <a:t>gathering structured, actionable data from customers, employees, or stakeholders to inform decision-making, drive growth, and improve operations. They allow businesses to collect both quantitative (numerical) and qualitative (descriptive) data efficiently, often with automated tools for real-time analysis.</a:t>
            </a:r>
          </a:p>
          <a:p>
            <a:endParaRPr lang="en-GB" dirty="0"/>
          </a:p>
          <a:p>
            <a:pPr marL="171450" indent="-171450">
              <a:buFont typeface="Wingdings" panose="05000000000000000000" pitchFamily="2" charset="2"/>
              <a:buChar char="Ø"/>
            </a:pPr>
            <a:r>
              <a:rPr lang="en-GB" b="1" dirty="0"/>
              <a:t>Market Research:</a:t>
            </a:r>
            <a:r>
              <a:rPr lang="en-GB" dirty="0"/>
              <a:t> Understanding target demographics (age, location, income), identifying market opportunities, analysing competitors, and identifying industry trends.</a:t>
            </a:r>
          </a:p>
          <a:p>
            <a:pPr marL="171450" indent="-171450">
              <a:buFont typeface="Wingdings" panose="05000000000000000000" pitchFamily="2" charset="2"/>
              <a:buChar char="Ø"/>
            </a:pPr>
            <a:r>
              <a:rPr lang="en-GB" b="1" dirty="0"/>
              <a:t>Customer Satisfaction &amp; Feedback (CSAT):</a:t>
            </a:r>
            <a:r>
              <a:rPr lang="en-GB" dirty="0"/>
              <a:t> Monitoring customer happiness with products or services, gauging net promoter scores (NPS), and understanding reasons behind churn.</a:t>
            </a:r>
          </a:p>
          <a:p>
            <a:pPr marL="171450" indent="-171450">
              <a:buFont typeface="Wingdings" panose="05000000000000000000" pitchFamily="2" charset="2"/>
              <a:buChar char="Ø"/>
            </a:pPr>
            <a:r>
              <a:rPr lang="en-GB" b="1" dirty="0"/>
              <a:t>Product Development:</a:t>
            </a:r>
            <a:r>
              <a:rPr lang="en-GB" dirty="0"/>
              <a:t> Testing new concepts, features, or designs before launch, and gathering feedback on existing products to guide innovation.</a:t>
            </a:r>
          </a:p>
          <a:p>
            <a:pPr marL="171450" indent="-171450">
              <a:buFont typeface="Wingdings" panose="05000000000000000000" pitchFamily="2" charset="2"/>
              <a:buChar char="Ø"/>
            </a:pPr>
            <a:r>
              <a:rPr lang="en-GB" b="1" dirty="0"/>
              <a:t>Employee Experience &amp; Retention:</a:t>
            </a:r>
            <a:r>
              <a:rPr lang="en-GB" dirty="0"/>
              <a:t> Measuring morale, engagement, and workplace culture to improve productivity and reduce staff turnover.</a:t>
            </a:r>
          </a:p>
          <a:p>
            <a:pPr marL="171450" indent="-171450">
              <a:buFont typeface="Wingdings" panose="05000000000000000000" pitchFamily="2" charset="2"/>
              <a:buChar char="Ø"/>
            </a:pPr>
            <a:r>
              <a:rPr lang="en-GB" b="1" dirty="0"/>
              <a:t>Brand Awareness &amp; Marketing:</a:t>
            </a:r>
            <a:r>
              <a:rPr lang="en-GB" dirty="0"/>
              <a:t> Evaluating the effectiveness of advertising campaigns and understanding how consumers perceive the brand.</a:t>
            </a:r>
          </a:p>
          <a:p>
            <a:pPr marL="171450" indent="-171450">
              <a:buFont typeface="Wingdings" panose="05000000000000000000" pitchFamily="2" charset="2"/>
              <a:buChar char="Ø"/>
            </a:pPr>
            <a:r>
              <a:rPr lang="en-GB" b="1" dirty="0"/>
              <a:t>Process Improvement:</a:t>
            </a:r>
            <a:r>
              <a:rPr lang="en-GB" dirty="0"/>
              <a:t> Identifying pain points in user experience or customer support to enhance service quality.</a:t>
            </a:r>
          </a:p>
          <a:p>
            <a:endParaRPr lang="en-GB" dirty="0"/>
          </a:p>
          <a:p>
            <a:r>
              <a:rPr lang="en-GB" b="1" u="sng" dirty="0"/>
              <a:t>Surveys and questionnaires </a:t>
            </a:r>
            <a:r>
              <a:rPr lang="en-GB" dirty="0"/>
              <a:t>are distinct but closely related research tools:</a:t>
            </a:r>
          </a:p>
          <a:p>
            <a:endParaRPr lang="en-GB" dirty="0"/>
          </a:p>
          <a:p>
            <a:r>
              <a:rPr lang="en-GB" dirty="0"/>
              <a:t>A questionnaire is a data collection instrument (e.g., a form). </a:t>
            </a:r>
          </a:p>
          <a:p>
            <a:r>
              <a:rPr lang="en-GB" dirty="0"/>
              <a:t>A survey is a research method involving design, distribution, collection, and analysis.</a:t>
            </a:r>
          </a:p>
          <a:p>
            <a:endParaRPr lang="en-GB" dirty="0"/>
          </a:p>
          <a:p>
            <a:r>
              <a:rPr lang="en-GB" b="1" dirty="0"/>
              <a:t>Questionnaires are just one part of a survey.</a:t>
            </a:r>
          </a:p>
          <a:p>
            <a:pPr marL="171450" indent="-171450">
              <a:buFont typeface="Arial" panose="020B0604020202020204" pitchFamily="34" charset="0"/>
              <a:buChar char="•"/>
            </a:pPr>
            <a:r>
              <a:rPr lang="en-GB" dirty="0"/>
              <a:t>Surveys involve finding a target audience and analysing results. </a:t>
            </a:r>
          </a:p>
          <a:p>
            <a:pPr marL="171450" indent="-171450">
              <a:buFont typeface="Arial" panose="020B0604020202020204" pitchFamily="34" charset="0"/>
              <a:buChar char="•"/>
            </a:pPr>
            <a:r>
              <a:rPr lang="en-GB" dirty="0"/>
              <a:t>Questionnaires do not inherently require this analysis phase.</a:t>
            </a:r>
            <a:endParaRPr lang="en-GB" b="1" dirty="0"/>
          </a:p>
          <a:p>
            <a:endParaRPr lang="en-GB" b="1" dirty="0"/>
          </a:p>
          <a:p>
            <a:r>
              <a:rPr lang="en-GB" b="1" dirty="0"/>
              <a:t>Questionnaires:</a:t>
            </a:r>
            <a:r>
              <a:rPr lang="en-GB" dirty="0"/>
              <a:t> Best for collecting specific, structured data quickly.</a:t>
            </a:r>
          </a:p>
          <a:p>
            <a:r>
              <a:rPr lang="en-GB" b="1" dirty="0"/>
              <a:t>Surveys:</a:t>
            </a:r>
            <a:r>
              <a:rPr lang="en-GB" dirty="0"/>
              <a:t> Best for understanding broader trends, attitudes, or opinions within a specific population</a:t>
            </a:r>
          </a:p>
        </p:txBody>
      </p:sp>
      <p:sp>
        <p:nvSpPr>
          <p:cNvPr id="4" name="Slide Number Placeholder 3"/>
          <p:cNvSpPr>
            <a:spLocks noGrp="1"/>
          </p:cNvSpPr>
          <p:nvPr>
            <p:ph type="sldNum" sz="quarter" idx="5"/>
          </p:nvPr>
        </p:nvSpPr>
        <p:spPr/>
        <p:txBody>
          <a:bodyPr/>
          <a:lstStyle/>
          <a:p>
            <a:fld id="{316D9A34-5E5E-48D4-BBD7-14B00CBA467E}" type="slidenum">
              <a:rPr lang="en-GB" smtClean="0"/>
              <a:t>3</a:t>
            </a:fld>
            <a:endParaRPr lang="en-GB"/>
          </a:p>
        </p:txBody>
      </p:sp>
    </p:spTree>
    <p:extLst>
      <p:ext uri="{BB962C8B-B14F-4D97-AF65-F5344CB8AC3E}">
        <p14:creationId xmlns:p14="http://schemas.microsoft.com/office/powerpoint/2010/main" val="22390863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17B560-4BE0-6C1A-70C5-80095F88B9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5987C9-90CC-753B-7C71-F9EFD8C7AB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0ACB0A-6576-DBD4-CC1A-99EB72410B32}"/>
              </a:ext>
            </a:extLst>
          </p:cNvPr>
          <p:cNvSpPr>
            <a:spLocks noGrp="1"/>
          </p:cNvSpPr>
          <p:nvPr>
            <p:ph type="body" idx="1"/>
          </p:nvPr>
        </p:nvSpPr>
        <p:spPr/>
        <p:txBody>
          <a:bodyPr/>
          <a:lstStyle/>
          <a:p>
            <a:r>
              <a:rPr lang="en-GB" dirty="0"/>
              <a:t>In an academic setting, questionnaires are structured tools for collecting quantitative or qualitative data to answer research questions, analyse trends, and test hypotheses across various disciplines. Widely used in the social sciences and education for surveys and longitudinal studies, they efficiently capture, measure, and analyse behaviours, attitudes, and self-reported knowledge across large populations.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u="sng" dirty="0"/>
              <a:t>Key aspects of academic questionnaire use include:</a:t>
            </a:r>
            <a:endParaRPr lang="en-US" sz="1200" i="1" u="sng" dirty="0"/>
          </a:p>
          <a:p>
            <a:endParaRPr lang="en-GB" dirty="0"/>
          </a:p>
          <a:p>
            <a:pPr marL="171450" indent="-171450">
              <a:buFont typeface="Arial" panose="020B0604020202020204" pitchFamily="34" charset="0"/>
              <a:buChar char="•"/>
            </a:pPr>
            <a:r>
              <a:rPr lang="en-GB" b="1" dirty="0"/>
              <a:t>Design &amp; Validity:</a:t>
            </a:r>
            <a:r>
              <a:rPr lang="en-GB" dirty="0"/>
              <a:t> Effective questionnaires must be carefully designed to avoid bias, often utilising pre-existing validated scales (e.g., self-efficacy, agency) to ensure reliability.</a:t>
            </a:r>
          </a:p>
          <a:p>
            <a:pPr marL="171450" indent="-171450">
              <a:buFont typeface="Arial" panose="020B0604020202020204" pitchFamily="34" charset="0"/>
              <a:buChar char="•"/>
            </a:pPr>
            <a:r>
              <a:rPr lang="en-GB" b="1" dirty="0"/>
              <a:t>Structure:</a:t>
            </a:r>
            <a:r>
              <a:rPr lang="en-GB" dirty="0"/>
              <a:t> They often combine open-ended and closed-ended questions to gather detailed insights.</a:t>
            </a:r>
          </a:p>
          <a:p>
            <a:pPr marL="171450" indent="-171450">
              <a:buFont typeface="Arial" panose="020B0604020202020204" pitchFamily="34" charset="0"/>
              <a:buChar char="•"/>
            </a:pPr>
            <a:r>
              <a:rPr lang="en-GB" b="1" dirty="0"/>
              <a:t>Best Practices:</a:t>
            </a:r>
            <a:r>
              <a:rPr lang="en-GB" dirty="0"/>
              <a:t> Questions should be clear, concise, avoid leading phrasing, and address one idea at a time.</a:t>
            </a:r>
          </a:p>
          <a:p>
            <a:pPr marL="171450" indent="-171450">
              <a:buFont typeface="Arial" panose="020B0604020202020204" pitchFamily="34" charset="0"/>
              <a:buChar char="•"/>
            </a:pPr>
            <a:r>
              <a:rPr lang="en-GB" b="1" dirty="0"/>
              <a:t>Ethics:</a:t>
            </a:r>
            <a:r>
              <a:rPr lang="en-GB" dirty="0"/>
              <a:t> Researchers must ensure participant confidentiality, provide the right to withdraw, and inform participants of the research purpose.</a:t>
            </a:r>
          </a:p>
          <a:p>
            <a:pPr marL="171450" indent="-171450">
              <a:buFont typeface="Arial" panose="020B0604020202020204" pitchFamily="34" charset="0"/>
              <a:buChar char="•"/>
            </a:pPr>
            <a:r>
              <a:rPr lang="en-GB" b="1" dirty="0"/>
              <a:t>Applications:</a:t>
            </a:r>
            <a:r>
              <a:rPr lang="en-GB" dirty="0"/>
              <a:t> Common uses include measuring student satisfaction, evaluating teaching quality, conducting longitudinal studies, and gathering data for academic papers.</a:t>
            </a:r>
          </a:p>
        </p:txBody>
      </p:sp>
      <p:sp>
        <p:nvSpPr>
          <p:cNvPr id="4" name="Slide Number Placeholder 3">
            <a:extLst>
              <a:ext uri="{FF2B5EF4-FFF2-40B4-BE49-F238E27FC236}">
                <a16:creationId xmlns:a16="http://schemas.microsoft.com/office/drawing/2014/main" id="{E00D6DB5-9C5F-0C44-45D5-9D8C88621395}"/>
              </a:ext>
            </a:extLst>
          </p:cNvPr>
          <p:cNvSpPr>
            <a:spLocks noGrp="1"/>
          </p:cNvSpPr>
          <p:nvPr>
            <p:ph type="sldNum" sz="quarter" idx="5"/>
          </p:nvPr>
        </p:nvSpPr>
        <p:spPr/>
        <p:txBody>
          <a:bodyPr/>
          <a:lstStyle/>
          <a:p>
            <a:fld id="{316D9A34-5E5E-48D4-BBD7-14B00CBA467E}" type="slidenum">
              <a:rPr lang="en-GB" smtClean="0"/>
              <a:t>4</a:t>
            </a:fld>
            <a:endParaRPr lang="en-GB"/>
          </a:p>
        </p:txBody>
      </p:sp>
    </p:spTree>
    <p:extLst>
      <p:ext uri="{BB962C8B-B14F-4D97-AF65-F5344CB8AC3E}">
        <p14:creationId xmlns:p14="http://schemas.microsoft.com/office/powerpoint/2010/main" val="25737148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95F728-FBF8-FEBB-1B77-7096C9F5B6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288651-D2CC-187A-E09A-B0EA873592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E22ECD-2225-504D-53FA-B405E5801CE5}"/>
              </a:ext>
            </a:extLst>
          </p:cNvPr>
          <p:cNvSpPr>
            <a:spLocks noGrp="1"/>
          </p:cNvSpPr>
          <p:nvPr>
            <p:ph type="body" idx="1"/>
          </p:nvPr>
        </p:nvSpPr>
        <p:spPr/>
        <p:txBody>
          <a:bodyPr/>
          <a:lstStyle/>
          <a:p>
            <a:r>
              <a:rPr lang="en-GB" dirty="0"/>
              <a:t>Questionnaire design is the process of creating a set of questions to gather information from a target audience for research or data collection purposes. The goal is to design a questionnaire that effectively captures the required information while minimising bias and maximising response rates.</a:t>
            </a:r>
          </a:p>
          <a:p>
            <a:endParaRPr lang="en-GB" dirty="0"/>
          </a:p>
          <a:p>
            <a:r>
              <a:rPr lang="en-GB" b="1" u="sng" dirty="0"/>
              <a:t>The purpose of questionnaire design is to ensure that:</a:t>
            </a:r>
          </a:p>
          <a:p>
            <a:endParaRPr lang="en-GB" b="1" u="sng" dirty="0"/>
          </a:p>
          <a:p>
            <a:pPr marL="171450" indent="-171450">
              <a:buFont typeface="Arial" panose="020B0604020202020204" pitchFamily="34" charset="0"/>
              <a:buChar char="•"/>
            </a:pPr>
            <a:r>
              <a:rPr lang="en-GB" dirty="0"/>
              <a:t>The </a:t>
            </a:r>
            <a:r>
              <a:rPr lang="en-GB" b="1" dirty="0"/>
              <a:t>right questions</a:t>
            </a:r>
            <a:r>
              <a:rPr lang="en-GB" dirty="0"/>
              <a:t> are asked,</a:t>
            </a:r>
          </a:p>
          <a:p>
            <a:pPr marL="171450" indent="-171450">
              <a:buFont typeface="Arial" panose="020B0604020202020204" pitchFamily="34" charset="0"/>
              <a:buChar char="•"/>
            </a:pPr>
            <a:r>
              <a:rPr lang="en-GB" dirty="0"/>
              <a:t>In the </a:t>
            </a:r>
            <a:r>
              <a:rPr lang="en-GB" b="1" dirty="0"/>
              <a:t>right way</a:t>
            </a:r>
            <a:r>
              <a:rPr lang="en-GB" dirty="0"/>
              <a:t>,</a:t>
            </a:r>
          </a:p>
          <a:p>
            <a:pPr marL="171450" indent="-171450">
              <a:buFont typeface="Arial" panose="020B0604020202020204" pitchFamily="34" charset="0"/>
              <a:buChar char="•"/>
            </a:pPr>
            <a:r>
              <a:rPr lang="en-GB" dirty="0"/>
              <a:t>To the </a:t>
            </a:r>
            <a:r>
              <a:rPr lang="en-GB" b="1" dirty="0"/>
              <a:t>right audience</a:t>
            </a:r>
            <a:r>
              <a:rPr lang="en-GB" dirty="0"/>
              <a:t>,</a:t>
            </a:r>
          </a:p>
          <a:p>
            <a:pPr marL="171450" indent="-171450">
              <a:buFont typeface="Arial" panose="020B0604020202020204" pitchFamily="34" charset="0"/>
              <a:buChar char="•"/>
            </a:pPr>
            <a:r>
              <a:rPr lang="en-GB" dirty="0"/>
              <a:t>So, the data collected can </a:t>
            </a:r>
            <a:r>
              <a:rPr lang="en-GB" b="1" dirty="0"/>
              <a:t>accurately answer a research or evaluation question</a:t>
            </a:r>
            <a:r>
              <a:rPr lang="en-GB" dirty="0"/>
              <a:t>.</a:t>
            </a:r>
          </a:p>
          <a:p>
            <a:endParaRPr lang="en-GB" dirty="0"/>
          </a:p>
        </p:txBody>
      </p:sp>
      <p:sp>
        <p:nvSpPr>
          <p:cNvPr id="4" name="Slide Number Placeholder 3">
            <a:extLst>
              <a:ext uri="{FF2B5EF4-FFF2-40B4-BE49-F238E27FC236}">
                <a16:creationId xmlns:a16="http://schemas.microsoft.com/office/drawing/2014/main" id="{F8588A37-CFAE-1DF9-553A-D4462C106317}"/>
              </a:ext>
            </a:extLst>
          </p:cNvPr>
          <p:cNvSpPr>
            <a:spLocks noGrp="1"/>
          </p:cNvSpPr>
          <p:nvPr>
            <p:ph type="sldNum" sz="quarter" idx="5"/>
          </p:nvPr>
        </p:nvSpPr>
        <p:spPr/>
        <p:txBody>
          <a:bodyPr/>
          <a:lstStyle/>
          <a:p>
            <a:fld id="{316D9A34-5E5E-48D4-BBD7-14B00CBA467E}" type="slidenum">
              <a:rPr lang="en-GB" smtClean="0"/>
              <a:t>5</a:t>
            </a:fld>
            <a:endParaRPr lang="en-GB"/>
          </a:p>
        </p:txBody>
      </p:sp>
    </p:spTree>
    <p:extLst>
      <p:ext uri="{BB962C8B-B14F-4D97-AF65-F5344CB8AC3E}">
        <p14:creationId xmlns:p14="http://schemas.microsoft.com/office/powerpoint/2010/main" val="32319325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designing a questionnaire, having a clear purpose and objectives is crucial to ensure that the data collected is relevant, useful, and aligns with the overall research goals. </a:t>
            </a:r>
          </a:p>
          <a:p>
            <a:r>
              <a:rPr lang="en-GB" dirty="0"/>
              <a:t>By clearly defining the purpose and objectives of the questionnaire and ensuring each question aligns with them, you can create a targeted, efficient, and effective questionnaire that yields the data needed to answer the research question and inform decision-making.</a:t>
            </a:r>
          </a:p>
          <a:p>
            <a:endParaRPr lang="en-GB" dirty="0"/>
          </a:p>
          <a:p>
            <a:r>
              <a:rPr lang="en-GB" b="1" u="sng" dirty="0"/>
              <a:t>The main objectives of questionnaire design are to:</a:t>
            </a:r>
          </a:p>
          <a:p>
            <a:endParaRPr lang="en-GB" dirty="0"/>
          </a:p>
          <a:p>
            <a:pPr marL="171450" indent="-171450">
              <a:buFont typeface="Arial" panose="020B0604020202020204" pitchFamily="34" charset="0"/>
              <a:buChar char="•"/>
            </a:pPr>
            <a:r>
              <a:rPr lang="en-GB" dirty="0"/>
              <a:t>Collect accurate and relevant data that directly addresses the research or evaluation aim.</a:t>
            </a:r>
          </a:p>
          <a:p>
            <a:pPr marL="171450" indent="-171450">
              <a:buFont typeface="Arial" panose="020B0604020202020204" pitchFamily="34" charset="0"/>
              <a:buChar char="•"/>
            </a:pPr>
            <a:r>
              <a:rPr lang="en-GB" dirty="0"/>
              <a:t>Translate abstract concepts (e.g. opinions, satisfaction, behaviours) into measurable questions.</a:t>
            </a:r>
          </a:p>
          <a:p>
            <a:pPr marL="171450" indent="-171450">
              <a:buFont typeface="Arial" panose="020B0604020202020204" pitchFamily="34" charset="0"/>
              <a:buChar char="•"/>
            </a:pPr>
            <a:r>
              <a:rPr lang="en-GB" dirty="0"/>
              <a:t>Minimise bias and misunderstanding through clear, neutral, and unambiguous wording.</a:t>
            </a:r>
          </a:p>
          <a:p>
            <a:pPr marL="171450" indent="-171450">
              <a:buFont typeface="Arial" panose="020B0604020202020204" pitchFamily="34" charset="0"/>
              <a:buChar char="•"/>
            </a:pPr>
            <a:r>
              <a:rPr lang="en-GB" dirty="0"/>
              <a:t>Encourage honest and complete responses by using appropriate question types and structure.</a:t>
            </a:r>
          </a:p>
          <a:p>
            <a:pPr marL="171450" indent="-171450">
              <a:buFont typeface="Arial" panose="020B0604020202020204" pitchFamily="34" charset="0"/>
              <a:buChar char="•"/>
            </a:pPr>
            <a:r>
              <a:rPr lang="en-GB" dirty="0"/>
              <a:t>Maximise response rates by keeping the questionnaire clear, logical, and time-efficient.</a:t>
            </a:r>
          </a:p>
          <a:p>
            <a:pPr marL="171450" indent="-171450">
              <a:buFont typeface="Arial" panose="020B0604020202020204" pitchFamily="34" charset="0"/>
              <a:buChar char="•"/>
            </a:pPr>
            <a:r>
              <a:rPr lang="en-GB" dirty="0"/>
              <a:t>Ensure consistency and reliability so responses can be compared and analysed effectively.</a:t>
            </a:r>
          </a:p>
          <a:p>
            <a:pPr marL="171450" indent="-171450">
              <a:buFont typeface="Arial" panose="020B0604020202020204" pitchFamily="34" charset="0"/>
              <a:buChar char="•"/>
            </a:pPr>
            <a:r>
              <a:rPr lang="en-GB" dirty="0"/>
              <a:t>Meet ethical and data protection requirements, including informed consent and anonymity.</a:t>
            </a:r>
          </a:p>
        </p:txBody>
      </p:sp>
      <p:sp>
        <p:nvSpPr>
          <p:cNvPr id="4" name="Slide Number Placeholder 3"/>
          <p:cNvSpPr>
            <a:spLocks noGrp="1"/>
          </p:cNvSpPr>
          <p:nvPr>
            <p:ph type="sldNum" sz="quarter" idx="5"/>
          </p:nvPr>
        </p:nvSpPr>
        <p:spPr/>
        <p:txBody>
          <a:bodyPr/>
          <a:lstStyle/>
          <a:p>
            <a:fld id="{316D9A34-5E5E-48D4-BBD7-14B00CBA467E}" type="slidenum">
              <a:rPr lang="en-GB" smtClean="0"/>
              <a:t>6</a:t>
            </a:fld>
            <a:endParaRPr lang="en-GB"/>
          </a:p>
        </p:txBody>
      </p:sp>
    </p:spTree>
    <p:extLst>
      <p:ext uri="{BB962C8B-B14F-4D97-AF65-F5344CB8AC3E}">
        <p14:creationId xmlns:p14="http://schemas.microsoft.com/office/powerpoint/2010/main" val="3762916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designing a questionnaire, it's important to select the most appropriate question types based on the kind of information you need to gather. Each question type has its own strengths and weaknesses, and the choice will depend on factors such as the research objectives, the level of detail required, and the intended data analysis methods. </a:t>
            </a:r>
          </a:p>
          <a:p>
            <a:endParaRPr lang="en-GB" dirty="0"/>
          </a:p>
          <a:p>
            <a:r>
              <a:rPr lang="en-GB" b="1" u="sng" dirty="0"/>
              <a:t>Here's an explanation of some common question types:</a:t>
            </a:r>
          </a:p>
          <a:p>
            <a:endParaRPr lang="en-GB" dirty="0"/>
          </a:p>
          <a:p>
            <a:pPr>
              <a:buFont typeface="+mj-lt"/>
              <a:buAutoNum type="arabicPeriod"/>
            </a:pPr>
            <a:r>
              <a:rPr lang="en-GB" b="1" u="sng" dirty="0">
                <a:effectLst/>
              </a:rPr>
              <a:t>Open-ended questions</a:t>
            </a:r>
            <a:r>
              <a:rPr lang="en-GB" dirty="0">
                <a:effectLst/>
              </a:rPr>
              <a:t>: These questions allow respondents to provide answers in their own words, offering the opportunity to gather rich, qualitative data. Open-ended questions are useful when exploring a topic in depth, seeking unanticipated insights, or capturing a wide range of perspectives. However, they can be time-consuming to analyse and may lead to inconsistent or irrelevant responses.</a:t>
            </a:r>
          </a:p>
          <a:p>
            <a:r>
              <a:rPr lang="en-GB" dirty="0">
                <a:effectLst/>
              </a:rPr>
              <a:t>Example: "What do you think are the main challenges facing our community?“</a:t>
            </a:r>
          </a:p>
          <a:p>
            <a:endParaRPr lang="en-GB" dirty="0">
              <a:effectLst/>
            </a:endParaRPr>
          </a:p>
          <a:p>
            <a:pPr>
              <a:buFont typeface="+mj-lt"/>
              <a:buAutoNum type="arabicPeriod" startAt="2"/>
            </a:pPr>
            <a:r>
              <a:rPr lang="en-GB" b="1" u="sng" dirty="0">
                <a:effectLst/>
              </a:rPr>
              <a:t>Closed-ended questions</a:t>
            </a:r>
            <a:r>
              <a:rPr lang="en-GB" dirty="0">
                <a:effectLst/>
              </a:rPr>
              <a:t>: These questions provide a fixed set of response options from which respondents must choose. Closed-ended questions are easier to answer, code, and analyse than open-ended questions, and they provide quantitative data. However, they may not capture the full range of perspectives and can limit the depth of information gathered.</a:t>
            </a:r>
          </a:p>
          <a:p>
            <a:r>
              <a:rPr lang="en-GB" dirty="0">
                <a:effectLst/>
              </a:rPr>
              <a:t>Example: "Have you visited our store in the past month? (Yes/No)“</a:t>
            </a:r>
          </a:p>
          <a:p>
            <a:endParaRPr lang="en-GB" dirty="0">
              <a:effectLst/>
            </a:endParaRPr>
          </a:p>
          <a:p>
            <a:pPr>
              <a:buFont typeface="+mj-lt"/>
              <a:buAutoNum type="arabicPeriod" startAt="3"/>
            </a:pPr>
            <a:r>
              <a:rPr lang="en-GB" b="1" u="sng" dirty="0">
                <a:effectLst/>
              </a:rPr>
              <a:t>Multiple-choice questions</a:t>
            </a:r>
            <a:r>
              <a:rPr lang="en-GB" dirty="0">
                <a:effectLst/>
              </a:rPr>
              <a:t>: A type of closed-ended question that offers respondents a list of predefined options to choose from. Multiple-choice questions are useful when there are a limited number of possible responses and when you want to measure the frequency or popularity of each option. They are easy to answer and analyse but may not cover all possible responses.</a:t>
            </a:r>
          </a:p>
          <a:p>
            <a:r>
              <a:rPr lang="en-GB" dirty="0">
                <a:effectLst/>
              </a:rPr>
              <a:t>Example: "What is your age group? (A) Under 18, (B) 18-24, (C) 25-34, (D) 35-44, (E) 45 or older“</a:t>
            </a:r>
          </a:p>
          <a:p>
            <a:endParaRPr lang="en-GB" dirty="0">
              <a:effectLst/>
            </a:endParaRPr>
          </a:p>
          <a:p>
            <a:pPr>
              <a:buFont typeface="+mj-lt"/>
              <a:buAutoNum type="arabicPeriod" startAt="4"/>
            </a:pPr>
            <a:r>
              <a:rPr lang="en-GB" b="1" u="sng" dirty="0">
                <a:effectLst/>
              </a:rPr>
              <a:t>Rating scales:</a:t>
            </a:r>
            <a:r>
              <a:rPr lang="en-GB" dirty="0">
                <a:effectLst/>
              </a:rPr>
              <a:t> These questions ask respondents to rate a statement or item on a numerical or descriptive scale, such as a Likert scale. Rating scales are useful for measuring attitudes, opinions, or satisfaction levels. They provide quantitative data that can be easily analysed, but the interpretation of the scale may vary among respondents.</a:t>
            </a:r>
          </a:p>
          <a:p>
            <a:r>
              <a:rPr lang="en-GB" dirty="0">
                <a:effectLst/>
              </a:rPr>
              <a:t>Example: "On a scale of 1 to 5, with 1 being 'Strongly Disagree' and 5 being 'Strongly Agree,' how much do you agree with the following statement: 'The product is easy to use.’”</a:t>
            </a:r>
          </a:p>
          <a:p>
            <a:endParaRPr lang="en-GB" dirty="0">
              <a:effectLst/>
            </a:endParaRPr>
          </a:p>
          <a:p>
            <a:pPr>
              <a:buFont typeface="+mj-lt"/>
              <a:buAutoNum type="arabicPeriod" startAt="5"/>
            </a:pPr>
            <a:r>
              <a:rPr lang="en-GB" b="1" u="sng" dirty="0">
                <a:effectLst/>
              </a:rPr>
              <a:t>Ranking questions</a:t>
            </a:r>
            <a:r>
              <a:rPr lang="en-GB" dirty="0">
                <a:effectLst/>
              </a:rPr>
              <a:t>: These questions ask respondents to rank a list of items in order of preference or importance. Ranking questions help prioritize options or determine relative preferences. However, they can be cognitively demanding for respondents, especially with long lists, and may not provide insights into the absolute importance of each item.</a:t>
            </a:r>
          </a:p>
          <a:p>
            <a:r>
              <a:rPr lang="en-GB" dirty="0">
                <a:effectLst/>
              </a:rPr>
              <a:t>Example: "Please rank the following factors in order of importance when choosing a restaurant, with 1 being the most important and 4 being the least important:</a:t>
            </a:r>
          </a:p>
          <a:p>
            <a:pPr marL="228600" indent="-228600">
              <a:buAutoNum type="alphaUcParenBoth"/>
            </a:pPr>
            <a:r>
              <a:rPr lang="en-GB" dirty="0">
                <a:effectLst/>
              </a:rPr>
              <a:t>Price, (B) Location, (C) Food quality, (D) Ambiance“</a:t>
            </a:r>
          </a:p>
          <a:p>
            <a:pPr marL="0" indent="0">
              <a:buNone/>
            </a:pPr>
            <a:endParaRPr lang="en-GB" dirty="0">
              <a:effectLst/>
            </a:endParaRPr>
          </a:p>
          <a:p>
            <a:r>
              <a:rPr lang="en-GB" dirty="0">
                <a:effectLst/>
              </a:rPr>
              <a:t>By selecting the most appropriate question types based on the information needed, researchers can design a questionnaire that effectively captures the desired data while minimizing respondent burden and ensuring data quality.</a:t>
            </a:r>
          </a:p>
          <a:p>
            <a:endParaRPr lang="en-GB" dirty="0"/>
          </a:p>
        </p:txBody>
      </p:sp>
      <p:sp>
        <p:nvSpPr>
          <p:cNvPr id="4" name="Slide Number Placeholder 3"/>
          <p:cNvSpPr>
            <a:spLocks noGrp="1"/>
          </p:cNvSpPr>
          <p:nvPr>
            <p:ph type="sldNum" sz="quarter" idx="5"/>
          </p:nvPr>
        </p:nvSpPr>
        <p:spPr/>
        <p:txBody>
          <a:bodyPr/>
          <a:lstStyle/>
          <a:p>
            <a:fld id="{316D9A34-5E5E-48D4-BBD7-14B00CBA467E}" type="slidenum">
              <a:rPr lang="en-GB" smtClean="0"/>
              <a:t>7</a:t>
            </a:fld>
            <a:endParaRPr lang="en-GB"/>
          </a:p>
        </p:txBody>
      </p:sp>
    </p:spTree>
    <p:extLst>
      <p:ext uri="{BB962C8B-B14F-4D97-AF65-F5344CB8AC3E}">
        <p14:creationId xmlns:p14="http://schemas.microsoft.com/office/powerpoint/2010/main" val="32248182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wording is a critical aspect of questionnaire design, as it directly impacts the quality and accuracy of the data collected. Poorly worded questions can lead to confusion, misinterpretation, or biased responses.</a:t>
            </a:r>
          </a:p>
          <a:p>
            <a:endParaRPr lang="en-GB" dirty="0"/>
          </a:p>
          <a:p>
            <a:pPr>
              <a:buFont typeface="+mj-lt"/>
              <a:buAutoNum type="arabicPeriod"/>
            </a:pPr>
            <a:r>
              <a:rPr lang="en-GB" b="1" dirty="0"/>
              <a:t>Clarity:</a:t>
            </a:r>
            <a:r>
              <a:rPr lang="en-GB" dirty="0"/>
              <a:t> Use simple, straightforward language that is easily understood by the target audience. Avoid jargon, technical terms, or complex vocabulary unless it is essential, and the respondents are familiar with it. Questions should be concise and focused on a single idea or concept.</a:t>
            </a:r>
          </a:p>
          <a:p>
            <a:r>
              <a:rPr lang="en-GB" dirty="0"/>
              <a:t>Example: Instead of "What is your annual income?" (which may be unclear for some respondents), use "What was your total household income before taxes in the previous calendar year?"</a:t>
            </a:r>
          </a:p>
          <a:p>
            <a:pPr>
              <a:buFont typeface="+mj-lt"/>
              <a:buAutoNum type="arabicPeriod" startAt="2"/>
            </a:pPr>
            <a:r>
              <a:rPr lang="en-GB" dirty="0"/>
              <a:t>A</a:t>
            </a:r>
            <a:r>
              <a:rPr lang="en-GB" b="1" u="sng" dirty="0"/>
              <a:t>mbiguity</a:t>
            </a:r>
            <a:r>
              <a:rPr lang="en-GB" dirty="0"/>
              <a:t>: Ensure that questions are not open to multiple interpretations. Avoid using vague or ambiguous terms that could mean different things to different people. Be specific and provide context or definitions if necessary.</a:t>
            </a:r>
          </a:p>
          <a:p>
            <a:r>
              <a:rPr lang="en-GB" dirty="0"/>
              <a:t>Example: Instead of "Do you exercise regularly?" (which is ambiguous), use "On average, how many days per week do you engage in moderate-intensity physical activity, such as brisk walking, for at least 30 minutes?"</a:t>
            </a:r>
          </a:p>
          <a:p>
            <a:pPr>
              <a:buFont typeface="+mj-lt"/>
              <a:buAutoNum type="arabicPeriod" startAt="3"/>
            </a:pPr>
            <a:r>
              <a:rPr lang="en-GB" b="1" u="sng" dirty="0"/>
              <a:t>Leading questions</a:t>
            </a:r>
            <a:r>
              <a:rPr lang="en-GB" dirty="0"/>
              <a:t>: Avoid wording questions in a way that suggests a particular answer or encourages respondents to answer in a certain way. Leading questions can introduce bias and skew the results.</a:t>
            </a:r>
          </a:p>
          <a:p>
            <a:r>
              <a:rPr lang="en-GB" dirty="0"/>
              <a:t>Example: Instead of "Don't you agree that our product is the best on the market?" (which is leading), use "How would you rate our product compared to similar products on the market?"</a:t>
            </a:r>
          </a:p>
          <a:p>
            <a:pPr>
              <a:buFont typeface="+mj-lt"/>
              <a:buAutoNum type="arabicPeriod" startAt="4"/>
            </a:pPr>
            <a:r>
              <a:rPr lang="en-GB" b="1" u="sng" dirty="0"/>
              <a:t>Double-</a:t>
            </a:r>
            <a:r>
              <a:rPr lang="en-GB" b="1" u="sng" dirty="0" err="1"/>
              <a:t>barreled</a:t>
            </a:r>
            <a:r>
              <a:rPr lang="en-GB" b="1" u="sng" dirty="0"/>
              <a:t> questions: </a:t>
            </a:r>
            <a:r>
              <a:rPr lang="en-GB" dirty="0"/>
              <a:t>Avoid asking two or more questions in one. Double-</a:t>
            </a:r>
            <a:r>
              <a:rPr lang="en-GB" dirty="0" err="1"/>
              <a:t>barreled</a:t>
            </a:r>
            <a:r>
              <a:rPr lang="en-GB" dirty="0"/>
              <a:t> questions can confuse respondents and make results difficult to interpret, as it's unclear which part of the question the respondent is answering.</a:t>
            </a:r>
          </a:p>
          <a:p>
            <a:r>
              <a:rPr lang="en-GB" dirty="0"/>
              <a:t>Example: Instead of "How satisfied are you with the quality and price of our service?" (which is </a:t>
            </a:r>
            <a:r>
              <a:rPr lang="en-GB" dirty="0" err="1"/>
              <a:t>double-barreled</a:t>
            </a:r>
            <a:r>
              <a:rPr lang="en-GB" dirty="0"/>
              <a:t>), use two separate questions: "How satisfied are you with the quality of our service?" and "How satisfied are you with the price of our service?“</a:t>
            </a:r>
          </a:p>
          <a:p>
            <a:pPr>
              <a:buFont typeface="+mj-lt"/>
              <a:buAutoNum type="arabicPeriod" startAt="5"/>
            </a:pPr>
            <a:r>
              <a:rPr lang="en-GB" b="1" u="sng" dirty="0"/>
              <a:t>Assumptions:</a:t>
            </a:r>
            <a:r>
              <a:rPr lang="en-GB" dirty="0"/>
              <a:t> Avoid questions that assume respondents have prior knowledge, experience, or opinions about a topic. Use filter questions or provide context to ensure that respondents are qualified to answer the question.</a:t>
            </a:r>
          </a:p>
          <a:p>
            <a:r>
              <a:rPr lang="en-GB" dirty="0"/>
              <a:t>Example: Instead of "How often do you use our mobile app?" (which assumes the respondent uses the app), use a filter question: "Have you ever used our mobile app? (Yes/No)" and then, if "Yes," ask "How often do you use our mobile app?"</a:t>
            </a:r>
          </a:p>
          <a:p>
            <a:pPr>
              <a:buFont typeface="+mj-lt"/>
              <a:buAutoNum type="arabicPeriod" startAt="6"/>
            </a:pPr>
            <a:r>
              <a:rPr lang="en-GB" b="1" u="sng" dirty="0"/>
              <a:t>Neutrality:</a:t>
            </a:r>
            <a:r>
              <a:rPr lang="en-GB" dirty="0"/>
              <a:t> Use neutral language that does not convey a particular viewpoint or opinion. Avoid emotionally charged or persuasive language that could influence responses.</a:t>
            </a:r>
          </a:p>
          <a:p>
            <a:r>
              <a:rPr lang="en-GB" dirty="0"/>
              <a:t>Example: Instead of "How much do you enjoy using our top-rated service?" (which is not neutral), use "How would you rate your experience using our service?"</a:t>
            </a:r>
          </a:p>
          <a:p>
            <a:endParaRPr lang="en-GB" dirty="0"/>
          </a:p>
          <a:p>
            <a:endParaRPr lang="en-GB" dirty="0"/>
          </a:p>
        </p:txBody>
      </p:sp>
      <p:sp>
        <p:nvSpPr>
          <p:cNvPr id="4" name="Slide Number Placeholder 3"/>
          <p:cNvSpPr>
            <a:spLocks noGrp="1"/>
          </p:cNvSpPr>
          <p:nvPr>
            <p:ph type="sldNum" sz="quarter" idx="5"/>
          </p:nvPr>
        </p:nvSpPr>
        <p:spPr/>
        <p:txBody>
          <a:bodyPr/>
          <a:lstStyle/>
          <a:p>
            <a:fld id="{316D9A34-5E5E-48D4-BBD7-14B00CBA467E}" type="slidenum">
              <a:rPr lang="en-GB" smtClean="0"/>
              <a:t>8</a:t>
            </a:fld>
            <a:endParaRPr lang="en-GB"/>
          </a:p>
        </p:txBody>
      </p:sp>
    </p:spTree>
    <p:extLst>
      <p:ext uri="{BB962C8B-B14F-4D97-AF65-F5344CB8AC3E}">
        <p14:creationId xmlns:p14="http://schemas.microsoft.com/office/powerpoint/2010/main" val="2497134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order plays a vital role in questionnaire design, as it can affect response quality, respondent engagement, and the overall flow of the survey. </a:t>
            </a:r>
          </a:p>
          <a:p>
            <a:endParaRPr lang="en-GB" dirty="0"/>
          </a:p>
          <a:p>
            <a:r>
              <a:rPr lang="en-GB" b="1" u="sng" dirty="0"/>
              <a:t>Here are some key considerations when arranging questions:</a:t>
            </a:r>
          </a:p>
          <a:p>
            <a:endParaRPr lang="en-GB" b="1" u="sng" dirty="0"/>
          </a:p>
          <a:p>
            <a:pPr>
              <a:buFont typeface="+mj-lt"/>
              <a:buAutoNum type="arabicPeriod"/>
            </a:pPr>
            <a:r>
              <a:rPr lang="en-GB" b="1" u="sng" dirty="0"/>
              <a:t>Logical sequence</a:t>
            </a:r>
            <a:r>
              <a:rPr lang="en-GB" dirty="0"/>
              <a:t>: Arrange questions in a logical order that follows a natural progression. Start with more general, easy-to-answer questions and gradually move towards more specific or sensitive topics. This approach helps build rapport with respondents and keeps them engaged throughout the questionnaire.</a:t>
            </a:r>
          </a:p>
          <a:p>
            <a:r>
              <a:rPr lang="en-GB" dirty="0"/>
              <a:t>Example: Begin with demographic questions (e.g., age, gender), then move to questions about general attitudes or behaviours related to the topic, and finally, ask more detailed or specific questions.</a:t>
            </a:r>
          </a:p>
          <a:p>
            <a:pPr>
              <a:buFont typeface="+mj-lt"/>
              <a:buAutoNum type="arabicPeriod" startAt="2"/>
            </a:pPr>
            <a:r>
              <a:rPr lang="en-GB" b="1" u="sng" dirty="0"/>
              <a:t>Grouping related questions</a:t>
            </a:r>
            <a:r>
              <a:rPr lang="en-GB" dirty="0"/>
              <a:t>: Group questions that cover similar topics or themes together. This makes the questionnaire feel more organised and coherent, and it helps respondents focus on one topic at a time. Use clear headings or transitional statements to signal the shift between topics.</a:t>
            </a:r>
          </a:p>
          <a:p>
            <a:r>
              <a:rPr lang="en-GB" dirty="0"/>
              <a:t>Example: If the questionnaire covers customer satisfaction with a product, group questions about product quality together, then questions about customer service, and finally, questions about overall satisfaction.</a:t>
            </a:r>
          </a:p>
          <a:p>
            <a:pPr>
              <a:buFont typeface="+mj-lt"/>
              <a:buAutoNum type="arabicPeriod" startAt="3"/>
            </a:pPr>
            <a:r>
              <a:rPr lang="en-GB" b="1" u="sng" dirty="0"/>
              <a:t>Filter questions: </a:t>
            </a:r>
            <a:r>
              <a:rPr lang="en-GB" dirty="0"/>
              <a:t>Use filter or screening questions to ensure that respondents only answer questions that are relevant to them. This helps reduce respondent burden and improves data quality by avoiding asking questions that do not apply to certain respondents.</a:t>
            </a:r>
          </a:p>
          <a:p>
            <a:r>
              <a:rPr lang="en-GB" dirty="0"/>
              <a:t>Example: If the questionnaire is about smartphone usage, start with a filter question like "Do you own a smartphone? (Yes/No)." If the respondent answers "No," skip the detailed questions about smartphone usage and move to the next relevant section.</a:t>
            </a:r>
          </a:p>
          <a:p>
            <a:pPr>
              <a:buFont typeface="+mj-lt"/>
              <a:buAutoNum type="arabicPeriod" startAt="4"/>
            </a:pPr>
            <a:r>
              <a:rPr lang="en-GB" b="1" u="sng" dirty="0"/>
              <a:t>Funnel approach: </a:t>
            </a:r>
            <a:r>
              <a:rPr lang="en-GB" dirty="0"/>
              <a:t>Begin with broad, general questions and gradually narrow down to more specific or detailed questions. This approach helps respondents feel more comfortable and allows them to provide context for their answers.</a:t>
            </a:r>
          </a:p>
          <a:p>
            <a:r>
              <a:rPr lang="en-GB" dirty="0"/>
              <a:t>Example: In a questionnaire about dining habits, start with a general question like "How often do you eat out at restaurants?" and then move on to more specific questions about preferred cuisines, dining companions, or spending habits.</a:t>
            </a:r>
          </a:p>
          <a:p>
            <a:pPr>
              <a:buFont typeface="+mj-lt"/>
              <a:buAutoNum type="arabicPeriod" startAt="5"/>
            </a:pPr>
            <a:r>
              <a:rPr lang="en-GB" b="1" u="sng" dirty="0"/>
              <a:t>Sensitive questions: </a:t>
            </a:r>
            <a:r>
              <a:rPr lang="en-GB" dirty="0"/>
              <a:t>Place sensitive or personal questions towards the end of the questionnaire. By this point, respondents are more likely to have developed trust and rapport with the researcher, making them more comfortable answering these questions. However, be mindful of the potential impact on response rates and data quality.</a:t>
            </a:r>
          </a:p>
          <a:p>
            <a:r>
              <a:rPr lang="en-GB" dirty="0"/>
              <a:t>Example: Questions about income, political beliefs, or personal health should be asked near the end of the questionnaire, after less sensitive topics have been covered.</a:t>
            </a:r>
          </a:p>
          <a:p>
            <a:pPr>
              <a:buFont typeface="+mj-lt"/>
              <a:buAutoNum type="arabicPeriod" startAt="6"/>
            </a:pPr>
            <a:r>
              <a:rPr lang="en-GB" b="1" u="sng" dirty="0"/>
              <a:t>Consistency and flow: </a:t>
            </a:r>
            <a:r>
              <a:rPr lang="en-GB" dirty="0"/>
              <a:t>Ensure that the question order follows a logical flow and that there are no abrupt shifts in topic or tone. Use consistent formatting and scales throughout the questionnaire to minimise confusion and cognitive burden for respondents.</a:t>
            </a:r>
          </a:p>
          <a:p>
            <a:r>
              <a:rPr lang="en-GB" dirty="0"/>
              <a:t>Example: If using a 5-point Likert scale for a set of questions, maintain the same scale and order (e.g., 1 = Strongly Disagree, 5 = Strongly Agree) for all questions using that scale.</a:t>
            </a:r>
          </a:p>
          <a:p>
            <a:r>
              <a:rPr lang="en-GB" dirty="0"/>
              <a:t>By carefully considering the question order and following these guidelines, researchers can create a questionnaire that is engaging, coherent, and effective in gathering the desired data while minimising respondent burden and ensuring data quality.</a:t>
            </a:r>
          </a:p>
          <a:p>
            <a:endParaRPr lang="en-GB" dirty="0"/>
          </a:p>
        </p:txBody>
      </p:sp>
      <p:sp>
        <p:nvSpPr>
          <p:cNvPr id="4" name="Slide Number Placeholder 3"/>
          <p:cNvSpPr>
            <a:spLocks noGrp="1"/>
          </p:cNvSpPr>
          <p:nvPr>
            <p:ph type="sldNum" sz="quarter" idx="5"/>
          </p:nvPr>
        </p:nvSpPr>
        <p:spPr/>
        <p:txBody>
          <a:bodyPr/>
          <a:lstStyle/>
          <a:p>
            <a:fld id="{316D9A34-5E5E-48D4-BBD7-14B00CBA467E}" type="slidenum">
              <a:rPr lang="en-GB" smtClean="0"/>
              <a:t>9</a:t>
            </a:fld>
            <a:endParaRPr lang="en-GB"/>
          </a:p>
        </p:txBody>
      </p:sp>
    </p:spTree>
    <p:extLst>
      <p:ext uri="{BB962C8B-B14F-4D97-AF65-F5344CB8AC3E}">
        <p14:creationId xmlns:p14="http://schemas.microsoft.com/office/powerpoint/2010/main" val="446050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length of a questionnaire is a crucial factor in maximising response rates and ensuring data quality. Respondents are more likely to complete shorter questionnaires, as they require less time and effort. Conversely, longer questionnaires can lead to respondent fatigue, increasing the likelihood of incomplete responses, random answering, or abandonment. </a:t>
            </a:r>
          </a:p>
          <a:p>
            <a:endParaRPr lang="en-GB" dirty="0"/>
          </a:p>
          <a:p>
            <a:r>
              <a:rPr lang="en-GB" b="1" u="sng" dirty="0"/>
              <a:t>Here are some key considerations when determining the length of a questionnaire:</a:t>
            </a:r>
          </a:p>
          <a:p>
            <a:endParaRPr lang="en-GB" dirty="0"/>
          </a:p>
          <a:p>
            <a:r>
              <a:rPr lang="en-GB" dirty="0"/>
              <a:t>1. </a:t>
            </a:r>
            <a:r>
              <a:rPr lang="en-GB" b="1" u="sng" dirty="0"/>
              <a:t>Respect respondents' time</a:t>
            </a:r>
            <a:r>
              <a:rPr lang="en-GB" dirty="0"/>
              <a:t>: Be mindful of the time respondents are willing to invest in completing the questionnaire. Aim to keep the completion time within a reasonable range, typically 5-15 minutes, depending on the target audience and the topic's complexity.</a:t>
            </a:r>
          </a:p>
          <a:p>
            <a:endParaRPr lang="en-GB" dirty="0"/>
          </a:p>
          <a:p>
            <a:r>
              <a:rPr lang="en-GB" dirty="0"/>
              <a:t>2. </a:t>
            </a:r>
            <a:r>
              <a:rPr lang="en-GB" b="1" u="sng" dirty="0"/>
              <a:t>Prioritise essential questions</a:t>
            </a:r>
            <a:r>
              <a:rPr lang="en-GB" dirty="0"/>
              <a:t>: Include only questions that are necessary to achieve the research objectives. Ruthlessly eliminate questions that are not directly related to the main purpose of the study, or that yield less valuable information. Prioritise the questions most critical to answering the research question.</a:t>
            </a:r>
          </a:p>
          <a:p>
            <a:endParaRPr lang="en-GB" dirty="0"/>
          </a:p>
          <a:p>
            <a:r>
              <a:rPr lang="en-GB" dirty="0"/>
              <a:t>3. </a:t>
            </a:r>
            <a:r>
              <a:rPr lang="en-GB" b="1" i="0" u="sng" dirty="0"/>
              <a:t>Use skip logic:</a:t>
            </a:r>
            <a:r>
              <a:rPr lang="en-GB" b="1" dirty="0"/>
              <a:t> </a:t>
            </a:r>
            <a:r>
              <a:rPr lang="en-GB" dirty="0"/>
              <a:t>Implement skip logic or branching to ensure that respondents only see questions relevant to them based on their previous answers. This helps to minimise the number of questions each respondent must answer, reducing the overall length of the questionnaire.</a:t>
            </a:r>
          </a:p>
          <a:p>
            <a:endParaRPr lang="en-GB" dirty="0"/>
          </a:p>
          <a:p>
            <a:r>
              <a:rPr lang="en-GB" dirty="0"/>
              <a:t>Example: If a respondent indicates that they have never used a particular product, skip the detailed questions about their experience with that product and move them to the next relevant section.</a:t>
            </a:r>
          </a:p>
          <a:p>
            <a:endParaRPr lang="en-GB" dirty="0"/>
          </a:p>
          <a:p>
            <a:r>
              <a:rPr lang="en-GB" dirty="0"/>
              <a:t>4. </a:t>
            </a:r>
            <a:r>
              <a:rPr lang="en-GB" b="1" u="sng" dirty="0"/>
              <a:t>Avoid redundancy</a:t>
            </a:r>
            <a:r>
              <a:rPr lang="en-GB" dirty="0"/>
              <a:t>: Refrain from asking the same question in multiple ways or including questions that overlap in content. Redundant questions can frustrate respondents and increase the perceived length of the questionnaire without providing additional value.</a:t>
            </a:r>
          </a:p>
          <a:p>
            <a:endParaRPr lang="en-GB" dirty="0"/>
          </a:p>
          <a:p>
            <a:r>
              <a:rPr lang="en-GB" dirty="0"/>
              <a:t>5. </a:t>
            </a:r>
            <a:r>
              <a:rPr lang="en-GB" b="1" u="sng" dirty="0"/>
              <a:t>Streamline question wording</a:t>
            </a:r>
            <a:r>
              <a:rPr lang="en-GB" dirty="0"/>
              <a:t>: Use clear, concise language and avoid lengthy or complex questions. Shorter questions are easier to understand and faster to answer, reducing the overall completion time.</a:t>
            </a:r>
          </a:p>
          <a:p>
            <a:endParaRPr lang="en-GB" dirty="0"/>
          </a:p>
          <a:p>
            <a:r>
              <a:rPr lang="en-GB" dirty="0"/>
              <a:t>6. </a:t>
            </a:r>
            <a:r>
              <a:rPr lang="en-GB" b="1" u="sng" dirty="0"/>
              <a:t>Provide progress indicators</a:t>
            </a:r>
            <a:r>
              <a:rPr lang="en-GB" dirty="0"/>
              <a:t>: If the questionnaire is on the longer side, consider using progress bars or indicators to show respondents how far along they are in the survey. This helps manage expectations and provides a sense of accomplishment as they progress through the questions.</a:t>
            </a:r>
          </a:p>
          <a:p>
            <a:endParaRPr lang="en-GB" dirty="0"/>
          </a:p>
          <a:p>
            <a:r>
              <a:rPr lang="en-GB" dirty="0"/>
              <a:t>7. </a:t>
            </a:r>
            <a:r>
              <a:rPr lang="en-GB" b="1" u="sng" dirty="0"/>
              <a:t>Conduct pilot testing</a:t>
            </a:r>
            <a:r>
              <a:rPr lang="en-GB" dirty="0"/>
              <a:t>: Pilot test the questionnaire with a small sample of respondents to gauge the average completion time and identify any questions that may be confusing, redundant, or less valuable. Use this feedback to refine the questionnaire and optimise its length.</a:t>
            </a:r>
          </a:p>
          <a:p>
            <a:endParaRPr lang="en-GB" dirty="0"/>
          </a:p>
          <a:p>
            <a:r>
              <a:rPr lang="en-GB" dirty="0"/>
              <a:t>8. </a:t>
            </a:r>
            <a:r>
              <a:rPr lang="en-GB" b="1" u="sng" dirty="0"/>
              <a:t>Offer incentives</a:t>
            </a:r>
            <a:r>
              <a:rPr lang="en-GB" dirty="0"/>
              <a:t>: If a longer questionnaire is necessary to gather all the required information, consider offering incentives to respondents, such as gift cards or entry into a prize drawing. Incentives can help increase response rates and compensate respondents for their time and effort.</a:t>
            </a:r>
          </a:p>
          <a:p>
            <a:endParaRPr lang="en-GB" dirty="0"/>
          </a:p>
          <a:p>
            <a:r>
              <a:rPr lang="en-GB" dirty="0"/>
              <a:t>9. </a:t>
            </a:r>
            <a:r>
              <a:rPr lang="en-GB" b="1" u="sng" dirty="0"/>
              <a:t>Be transparent</a:t>
            </a:r>
            <a:r>
              <a:rPr lang="en-GB" dirty="0"/>
              <a:t>: Inform respondents upfront about the estimated completion time and the number of questions in the questionnaire. This helps set expectations and allows respondents to make an informed decision about whether to participate.</a:t>
            </a:r>
          </a:p>
          <a:p>
            <a:endParaRPr lang="en-GB" dirty="0"/>
          </a:p>
          <a:p>
            <a:r>
              <a:rPr lang="en-GB" dirty="0"/>
              <a:t>By keeping the questionnaire as short as possible while still covering all necessary topics, researchers can improve response rates, reduce respondent fatigue, and gather high-quality data. It is essential to strike a balance between the need for comprehensive information and the burden placed on respondents.</a:t>
            </a:r>
          </a:p>
        </p:txBody>
      </p:sp>
      <p:sp>
        <p:nvSpPr>
          <p:cNvPr id="4" name="Slide Number Placeholder 3"/>
          <p:cNvSpPr>
            <a:spLocks noGrp="1"/>
          </p:cNvSpPr>
          <p:nvPr>
            <p:ph type="sldNum" sz="quarter" idx="5"/>
          </p:nvPr>
        </p:nvSpPr>
        <p:spPr/>
        <p:txBody>
          <a:bodyPr/>
          <a:lstStyle/>
          <a:p>
            <a:fld id="{316D9A34-5E5E-48D4-BBD7-14B00CBA467E}" type="slidenum">
              <a:rPr lang="en-GB" smtClean="0"/>
              <a:t>10</a:t>
            </a:fld>
            <a:endParaRPr lang="en-GB"/>
          </a:p>
        </p:txBody>
      </p:sp>
    </p:spTree>
    <p:extLst>
      <p:ext uri="{BB962C8B-B14F-4D97-AF65-F5344CB8AC3E}">
        <p14:creationId xmlns:p14="http://schemas.microsoft.com/office/powerpoint/2010/main" val="29363876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Layout and formatting play a significant role in creating a user-friendly and engaging questionnaire. A well-designed layout can make the questionnaire more visually appealing, easier to navigate, and less daunting for respondents. </a:t>
            </a:r>
          </a:p>
          <a:p>
            <a:endParaRPr lang="en-GB" dirty="0"/>
          </a:p>
          <a:p>
            <a:r>
              <a:rPr lang="en-GB" b="1" u="sng" dirty="0"/>
              <a:t>Here are some key considerations when designing the layout and formatting of a questionnaire:</a:t>
            </a:r>
          </a:p>
          <a:p>
            <a:endParaRPr lang="en-GB" dirty="0"/>
          </a:p>
          <a:p>
            <a:r>
              <a:rPr lang="en-GB" dirty="0"/>
              <a:t>1. </a:t>
            </a:r>
            <a:r>
              <a:rPr lang="en-GB" b="1" u="sng" dirty="0"/>
              <a:t>Clear structure</a:t>
            </a:r>
            <a:r>
              <a:rPr lang="en-GB" dirty="0"/>
              <a:t>: Use a clear and logical structure that guides respondents through the questionnaire. Divide the questionnaire into sections or pages by topic or theme, and use headings or subheadings to identify each section clearly. This helps respondents understand the organisation of the questionnaire and reduces confusion.</a:t>
            </a:r>
          </a:p>
          <a:p>
            <a:endParaRPr lang="en-GB" dirty="0"/>
          </a:p>
          <a:p>
            <a:r>
              <a:rPr lang="en-GB" dirty="0"/>
              <a:t>2. </a:t>
            </a:r>
            <a:r>
              <a:rPr lang="en-GB" b="1" u="sng" dirty="0"/>
              <a:t>Consistent formatting</a:t>
            </a:r>
            <a:r>
              <a:rPr lang="en-GB" dirty="0"/>
              <a:t>: Maintain consistent formatting throughout the questionnaire. Use the same font, font size, and colour scheme for questions, instructions, and response options. Consistency enhances readability and creates a professional appearance.</a:t>
            </a:r>
          </a:p>
          <a:p>
            <a:endParaRPr lang="en-GB" dirty="0"/>
          </a:p>
          <a:p>
            <a:r>
              <a:rPr lang="en-GB" dirty="0"/>
              <a:t>3. </a:t>
            </a:r>
            <a:r>
              <a:rPr lang="en-GB" b="1" u="sng" dirty="0"/>
              <a:t>White space</a:t>
            </a:r>
            <a:r>
              <a:rPr lang="en-GB" dirty="0"/>
              <a:t>: Incorporate sufficient white space between questions, sections, and response options. White space helps to separate elements visually and reduces clutter, making the questionnaire easier to read and less overwhelming for respondents.</a:t>
            </a:r>
          </a:p>
          <a:p>
            <a:endParaRPr lang="en-GB" dirty="0"/>
          </a:p>
          <a:p>
            <a:r>
              <a:rPr lang="en-GB" dirty="0"/>
              <a:t>4. </a:t>
            </a:r>
            <a:r>
              <a:rPr lang="en-GB" b="1" u="sng" dirty="0"/>
              <a:t>Question and response alignment</a:t>
            </a:r>
            <a:r>
              <a:rPr lang="en-GB" dirty="0"/>
              <a:t>: Align questions and their corresponding response options in a way that is easy to follow. For example, use a vertical alignment for response options in a multiple-choice question, and ensure that the response options are clearly associated with the question stem.</a:t>
            </a:r>
          </a:p>
          <a:p>
            <a:endParaRPr lang="en-GB" dirty="0"/>
          </a:p>
          <a:p>
            <a:r>
              <a:rPr lang="en-GB" dirty="0"/>
              <a:t>5. </a:t>
            </a:r>
            <a:r>
              <a:rPr lang="en-GB" b="1" u="sng" dirty="0"/>
              <a:t>Emphasis and highlighting</a:t>
            </a:r>
            <a:r>
              <a:rPr lang="en-GB" dirty="0"/>
              <a:t>: Use formatting such as bold text, italics, or underlining to emphasise important instructions, key phrases, or critical questions. This draws respondents' attention to essential information and helps ensure that they do not overlook crucial details. However, use emphasis sparingly to maintain its effectiveness.</a:t>
            </a:r>
          </a:p>
          <a:p>
            <a:endParaRPr lang="en-GB" dirty="0"/>
          </a:p>
          <a:p>
            <a:r>
              <a:rPr lang="en-GB" dirty="0"/>
              <a:t>Example: "Please answer all questions marked with an asterisk (*)."</a:t>
            </a:r>
          </a:p>
          <a:p>
            <a:endParaRPr lang="en-GB" dirty="0"/>
          </a:p>
          <a:p>
            <a:r>
              <a:rPr lang="en-GB" dirty="0"/>
              <a:t>6. </a:t>
            </a:r>
            <a:r>
              <a:rPr lang="en-GB" b="1" u="sng" dirty="0"/>
              <a:t>Visual aids</a:t>
            </a:r>
            <a:r>
              <a:rPr lang="en-GB" dirty="0"/>
              <a:t>: Incorporate visual aids such as images, charts, or icons when appropriate to break up text, illustrate concepts, or provide context for questions. Visual elements can make the questionnaire more engaging and help respondents better understand the questions or response options.</a:t>
            </a:r>
          </a:p>
          <a:p>
            <a:endParaRPr lang="en-GB" dirty="0"/>
          </a:p>
          <a:p>
            <a:r>
              <a:rPr lang="en-GB" dirty="0"/>
              <a:t>7. </a:t>
            </a:r>
            <a:r>
              <a:rPr lang="en-GB" b="1" u="sng" dirty="0"/>
              <a:t>Mobile-friendly design</a:t>
            </a:r>
            <a:r>
              <a:rPr lang="en-GB" dirty="0"/>
              <a:t>: With the increasing use of mobile devices, ensure that the questionnaire layout is responsive and adapts well to different screen sizes. Use a mobile-friendly design that allows for easy scrolling, clear tap targets, and legible text on smaller screens.</a:t>
            </a:r>
          </a:p>
          <a:p>
            <a:endParaRPr lang="en-GB" dirty="0"/>
          </a:p>
          <a:p>
            <a:r>
              <a:rPr lang="en-GB" dirty="0"/>
              <a:t>8. </a:t>
            </a:r>
            <a:r>
              <a:rPr lang="en-GB" b="1" u="sng" dirty="0"/>
              <a:t>Progress indicators</a:t>
            </a:r>
            <a:r>
              <a:rPr lang="en-GB" dirty="0"/>
              <a:t>: For longer questionnaires, include progress bars or indicators that show respondents how far along they are in the survey. This helps manage expectations, provides a sense of accomplishment, and encourages completion.</a:t>
            </a:r>
          </a:p>
          <a:p>
            <a:endParaRPr lang="en-GB" dirty="0"/>
          </a:p>
          <a:p>
            <a:r>
              <a:rPr lang="en-GB" dirty="0"/>
              <a:t>9. </a:t>
            </a:r>
            <a:r>
              <a:rPr lang="en-GB" b="1" u="sng" dirty="0"/>
              <a:t>Branding:</a:t>
            </a:r>
            <a:r>
              <a:rPr lang="en-GB" dirty="0"/>
              <a:t> If appropriate, incorporate branding elements such as logos, colours, or images that align with the organisation or research project. Branding can create a professional appearance and build trust with respondents. However, ensure that branding elements do not distract from the questionnaire’s main content.</a:t>
            </a:r>
          </a:p>
          <a:p>
            <a:endParaRPr lang="en-GB" dirty="0"/>
          </a:p>
          <a:p>
            <a:r>
              <a:rPr lang="en-GB" dirty="0"/>
              <a:t>10. </a:t>
            </a:r>
            <a:r>
              <a:rPr lang="en-GB" b="1" u="sng" dirty="0"/>
              <a:t>Accessibility:</a:t>
            </a:r>
            <a:r>
              <a:rPr lang="en-GB" dirty="0"/>
              <a:t> Consider accessibility requirements when designing the layout and formatting. Use high-contrast colours, provide alternative text for images, and ensure the questionnaire is keyboard-navigable for respondents with visual impairments or mobility issues.</a:t>
            </a:r>
          </a:p>
          <a:p>
            <a:endParaRPr lang="en-GB" dirty="0"/>
          </a:p>
          <a:p>
            <a:r>
              <a:rPr lang="en-GB" dirty="0"/>
              <a:t>By designing a visually appealing, easy-to-navigate, and accessible layout with appropriate formatting, researchers can create a questionnaire that encourages completion, reduces respondent fatigue, and enhances data quality. A well-designed layout and formatting can make the questionnaire experience more enjoyable and engaging for respondents, leading to higher response rates and more accurate data.</a:t>
            </a:r>
          </a:p>
        </p:txBody>
      </p:sp>
      <p:sp>
        <p:nvSpPr>
          <p:cNvPr id="4" name="Slide Number Placeholder 3"/>
          <p:cNvSpPr>
            <a:spLocks noGrp="1"/>
          </p:cNvSpPr>
          <p:nvPr>
            <p:ph type="sldNum" sz="quarter" idx="5"/>
          </p:nvPr>
        </p:nvSpPr>
        <p:spPr/>
        <p:txBody>
          <a:bodyPr/>
          <a:lstStyle/>
          <a:p>
            <a:fld id="{316D9A34-5E5E-48D4-BBD7-14B00CBA467E}" type="slidenum">
              <a:rPr lang="en-GB" smtClean="0"/>
              <a:t>11</a:t>
            </a:fld>
            <a:endParaRPr lang="en-GB"/>
          </a:p>
        </p:txBody>
      </p:sp>
    </p:spTree>
    <p:extLst>
      <p:ext uri="{BB962C8B-B14F-4D97-AF65-F5344CB8AC3E}">
        <p14:creationId xmlns:p14="http://schemas.microsoft.com/office/powerpoint/2010/main" val="36519317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Pretesting, also known as pilot testing, is an essential step in questionnaire design that helps to identify and address potential issues before launching the full-scale survey. By conducting a pilot test with a small sample of respondents, researchers can gather valuable feedback and insights to refine the questionnaire and improve its overall effectiveness. </a:t>
            </a:r>
          </a:p>
          <a:p>
            <a:endParaRPr lang="en-GB" dirty="0"/>
          </a:p>
          <a:p>
            <a:r>
              <a:rPr lang="en-GB" b="1" u="sng" dirty="0"/>
              <a:t>Here are some key considerations when pretesting a questionnaire:</a:t>
            </a:r>
          </a:p>
          <a:p>
            <a:endParaRPr lang="en-GB" dirty="0"/>
          </a:p>
          <a:p>
            <a:r>
              <a:rPr lang="en-GB" dirty="0"/>
              <a:t>1. </a:t>
            </a:r>
            <a:r>
              <a:rPr lang="en-GB" b="1" u="sng" dirty="0"/>
              <a:t>Representative sample</a:t>
            </a:r>
            <a:r>
              <a:rPr lang="en-GB" dirty="0"/>
              <a:t>: Select a small sample of respondents who are representative of the target population for the full-scale survey. This ensures that the feedback received during pretesting is relevant and applicable to the intended audience.</a:t>
            </a:r>
          </a:p>
          <a:p>
            <a:endParaRPr lang="en-GB" dirty="0"/>
          </a:p>
          <a:p>
            <a:r>
              <a:rPr lang="en-GB" dirty="0"/>
              <a:t>2. </a:t>
            </a:r>
            <a:r>
              <a:rPr lang="en-GB" b="1" u="sng" dirty="0"/>
              <a:t>Sample size</a:t>
            </a:r>
            <a:r>
              <a:rPr lang="en-GB" dirty="0"/>
              <a:t>: The sample size for pretesting can vary depending on the complexity of the questionnaire and the resources available. Typically, a sample of 10-30 respondents is sufficient to identify most major issues. However, for more complex or lengthy questionnaires, a larger sample may be necessary.</a:t>
            </a:r>
          </a:p>
          <a:p>
            <a:endParaRPr lang="en-GB" dirty="0"/>
          </a:p>
          <a:p>
            <a:r>
              <a:rPr lang="en-GB" dirty="0"/>
              <a:t>3. </a:t>
            </a:r>
            <a:r>
              <a:rPr lang="en-GB" b="1" u="sng" dirty="0"/>
              <a:t>Testing methods</a:t>
            </a:r>
            <a:r>
              <a:rPr lang="en-GB" dirty="0"/>
              <a:t>: There are various methods for pretesting a questionnaire, including:</a:t>
            </a:r>
          </a:p>
          <a:p>
            <a:r>
              <a:rPr lang="en-GB" dirty="0"/>
              <a:t>   a. Cognitive interviews: Respondents complete the questionnaire while thinking aloud, sharing their thoughts and reactions to each question. This helps identify questions that are unclear, confusing, or difficult to answer.</a:t>
            </a:r>
          </a:p>
          <a:p>
            <a:r>
              <a:rPr lang="en-GB" dirty="0"/>
              <a:t>   b. Retrospective interviews: After completing the questionnaire, respondents provide feedback on their experience, highlighting any issues or concerns they encountered.</a:t>
            </a:r>
          </a:p>
          <a:p>
            <a:r>
              <a:rPr lang="en-GB" dirty="0"/>
              <a:t>   c. Focus groups: A small group of respondents completes the questionnaire and then participates in a moderated discussion to provide feedback and insights.</a:t>
            </a:r>
          </a:p>
          <a:p>
            <a:endParaRPr lang="en-GB" dirty="0"/>
          </a:p>
          <a:p>
            <a:r>
              <a:rPr lang="en-GB" dirty="0"/>
              <a:t>4. </a:t>
            </a:r>
            <a:r>
              <a:rPr lang="en-GB" b="1" u="sng" dirty="0"/>
              <a:t>Feedback collection</a:t>
            </a:r>
            <a:r>
              <a:rPr lang="en-GB" dirty="0"/>
              <a:t>: During pretesting, collect feedback on various aspects of the questionnaire, such as:</a:t>
            </a:r>
          </a:p>
          <a:p>
            <a:r>
              <a:rPr lang="en-GB" dirty="0"/>
              <a:t>   a. Question wording: Are the questions clear, concise, and easily understood? Are there any ambiguous or confusing terms?</a:t>
            </a:r>
          </a:p>
          <a:p>
            <a:r>
              <a:rPr lang="en-GB" dirty="0"/>
              <a:t>   b. Question order: Does the question order flow logically? Are there any abrupt shifts in topic or tone?</a:t>
            </a:r>
          </a:p>
          <a:p>
            <a:r>
              <a:rPr lang="en-GB" dirty="0"/>
              <a:t>   c. Response options: Are the response options comprehensive and mutually exclusive? Are there any missing options or overlapping categories?</a:t>
            </a:r>
          </a:p>
          <a:p>
            <a:r>
              <a:rPr lang="en-GB" dirty="0"/>
              <a:t>   d. Instructions: Are the instructions clear and easy to follow? Is there any confusion about how to complete the questionnaire?</a:t>
            </a:r>
          </a:p>
          <a:p>
            <a:r>
              <a:rPr lang="en-GB" dirty="0"/>
              <a:t>   e. Layout and formatting: Is the layout visually appealing and easy to navigate? Are there any formatting issues or technical problems?</a:t>
            </a:r>
          </a:p>
          <a:p>
            <a:r>
              <a:rPr lang="en-GB" dirty="0"/>
              <a:t>   f. Completion time: How long does it take respondents to complete the questionnaire? Is the length reasonable and within the expected range?</a:t>
            </a:r>
          </a:p>
          <a:p>
            <a:endParaRPr lang="en-GB" dirty="0"/>
          </a:p>
          <a:p>
            <a:r>
              <a:rPr lang="en-GB" dirty="0"/>
              <a:t>5</a:t>
            </a:r>
            <a:r>
              <a:rPr lang="en-GB" b="1" u="sng" dirty="0"/>
              <a:t>. Iterative process</a:t>
            </a:r>
            <a:r>
              <a:rPr lang="en-GB" dirty="0"/>
              <a:t>: Pretesting should be an iterative process, with multiple rounds of testing and revisions as needed. After each round of pretesting, analyse the feedback received and make necessary revisions to the questionnaire. Repeat the pretesting process with the revised questionnaire until no further significant issues are identified.</a:t>
            </a:r>
          </a:p>
          <a:p>
            <a:endParaRPr lang="en-GB" dirty="0"/>
          </a:p>
          <a:p>
            <a:r>
              <a:rPr lang="en-GB" dirty="0"/>
              <a:t>6. </a:t>
            </a:r>
            <a:r>
              <a:rPr lang="en-GB" b="1" u="sng" dirty="0"/>
              <a:t>Documentation</a:t>
            </a:r>
            <a:r>
              <a:rPr lang="en-GB" dirty="0"/>
              <a:t>: Keep detailed records of the pretesting process, including the sample size, testing methods, feedback received, and revisions made. This documentation can be useful for future reference and helps demonstrate the rigour and validity of the questionnaire development process.</a:t>
            </a:r>
          </a:p>
          <a:p>
            <a:endParaRPr lang="en-GB" dirty="0"/>
          </a:p>
          <a:p>
            <a:r>
              <a:rPr lang="en-GB" dirty="0"/>
              <a:t>By conducting thorough pretesting, researchers can identify and address potential issues with the questionnaire before launching the full-scale survey. This helps to improve the clarity, comprehensibility, and overall quality of the questionnaire, leading to higher response rates, more accurate data, and more reliable research findings. Pretesting is an investment in the survey's success and should be integral to the questionnaire design process.</a:t>
            </a:r>
          </a:p>
        </p:txBody>
      </p:sp>
      <p:sp>
        <p:nvSpPr>
          <p:cNvPr id="4" name="Slide Number Placeholder 3"/>
          <p:cNvSpPr>
            <a:spLocks noGrp="1"/>
          </p:cNvSpPr>
          <p:nvPr>
            <p:ph type="sldNum" sz="quarter" idx="5"/>
          </p:nvPr>
        </p:nvSpPr>
        <p:spPr/>
        <p:txBody>
          <a:bodyPr/>
          <a:lstStyle/>
          <a:p>
            <a:fld id="{316D9A34-5E5E-48D4-BBD7-14B00CBA467E}" type="slidenum">
              <a:rPr lang="en-GB" smtClean="0"/>
              <a:t>12</a:t>
            </a:fld>
            <a:endParaRPr lang="en-GB"/>
          </a:p>
        </p:txBody>
      </p:sp>
    </p:spTree>
    <p:extLst>
      <p:ext uri="{BB962C8B-B14F-4D97-AF65-F5344CB8AC3E}">
        <p14:creationId xmlns:p14="http://schemas.microsoft.com/office/powerpoint/2010/main" val="1716490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Ethical considerations are crucial when designing and administering a questionnaire. Researchers have a responsibility to ensure that the rights, well-being, and dignity of respondents are protected throughout the research process.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t>Here are some key ethical considerations when designing a questionnaire: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a:t>
            </a:r>
            <a:r>
              <a:rPr lang="en-GB" b="1" u="sng" dirty="0"/>
              <a:t>Informed consent</a:t>
            </a:r>
            <a:r>
              <a:rPr lang="en-GB" dirty="0"/>
              <a:t>: Respondents should be fully informed about the purpose, nature, and scope of the study before agreeing to participate. This includes providing clear information about: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 The objectives of the research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b. The expected duration of participation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 The types of questions that will be asked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d. Any potential risks or benefits associated with participation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 The voluntary nature of participation and the right to withdraw at any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f. How the data will be used, stored, and shared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Obtaining informed consent ensures that respondents can make an autonomous and informed decision about whether to participate in the study.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a:t>
            </a:r>
            <a:r>
              <a:rPr lang="en-GB" b="1" u="sng" dirty="0"/>
              <a:t>Privacy and confidentiality</a:t>
            </a:r>
            <a:r>
              <a:rPr lang="en-GB" dirty="0"/>
              <a:t>: Protect respondents' privacy and confidentiality by implementing appropriate measures to safeguard their personal information. This includes: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 Collecting only the minimum amount of personal information necessary for the research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b. Storing data securely and restricting access to authorised personnel only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 Using anonymisation or pseudonymization techniques to remove or replace personally identifiable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d. Ensuring that any data shared or published does not allow for the identification of individual respondents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 Informing respondents about how their data will be protected and for how long it will be retained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a:t>
            </a:r>
            <a:r>
              <a:rPr lang="en-GB" b="1" u="sng" dirty="0"/>
              <a:t>Sensitive topics</a:t>
            </a:r>
            <a:r>
              <a:rPr lang="en-GB" dirty="0"/>
              <a:t>: When dealing with sensitive or potentially distressing topics, take extra precautions to minimise the risk of harm to respondents. This may include: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 Providing clear warnings or disclaimers about the nature of the questions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b. Offering resources or support services for respondents who may be affected by the content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 Allowing respondents to skip questions they are uncomfortable answering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d. Providing a debriefing or follow-up process to address any concerns or distress arising from participation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4</a:t>
            </a:r>
            <a:r>
              <a:rPr lang="en-GB" b="1" u="sng" dirty="0"/>
              <a:t>. Vulnerable populations</a:t>
            </a:r>
            <a:r>
              <a:rPr lang="en-GB" dirty="0"/>
              <a:t>: Take special care when conducting research with vulnerable populations, such as children, elderly individuals, or those with cognitive impairments. Ensure that the questionnaire is appropriate for the target population and that additional safeguards are in place to protect their rights and well-being. This may include obtaining consent from legal guardians or using age-appropriate language and formats.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5. </a:t>
            </a:r>
            <a:r>
              <a:rPr lang="en-GB" b="1" u="sng" dirty="0"/>
              <a:t>Incentives:</a:t>
            </a:r>
            <a:r>
              <a:rPr lang="en-GB" dirty="0"/>
              <a:t> If offering incentives for participation, ensure that they are appropriate, fair, and do not unduly influence or coerce respondents. Incentives should be proportional to the time and effort required and should not be used to exploit or manipulate respondents.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6. </a:t>
            </a:r>
            <a:r>
              <a:rPr lang="en-GB" b="1" u="sng" dirty="0"/>
              <a:t>Data ownership and access</a:t>
            </a:r>
            <a:r>
              <a:rPr lang="en-GB" dirty="0"/>
              <a:t>: Clarify who owns the data collected through the questionnaire and who will have access to it. Ensure that respondents are aware of any plans to share data with third parties or use it for purposes beyond the original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7. </a:t>
            </a:r>
            <a:r>
              <a:rPr lang="en-GB" b="1" u="sng" dirty="0"/>
              <a:t>Ethical review</a:t>
            </a:r>
            <a:r>
              <a:rPr lang="en-GB" dirty="0"/>
              <a:t>: Depending on the nature and context of the research, it may be necessary to obtain ethical approval from an institutional review board (IRB) or research ethics committee before launching the questionnaire. This ensures that the research adheres to established ethical guidelines and protects the rights and welfare of respondents.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By considering and addressing these ethical issues throughout the questionnaire design process, researchers can ensure that their study is conducted in a responsible, respectful, and trustworthy manner. Adhering to ethical guidelines not only protects respondents but also enhances the integrity and credibility of the research findings.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By following these principles, researchers can create effective questionnaires that yield reliable and valid data for their research or data collection needs.</a:t>
            </a:r>
          </a:p>
          <a:p>
            <a:endParaRPr lang="en-GB" dirty="0"/>
          </a:p>
        </p:txBody>
      </p:sp>
      <p:sp>
        <p:nvSpPr>
          <p:cNvPr id="4" name="Slide Number Placeholder 3"/>
          <p:cNvSpPr>
            <a:spLocks noGrp="1"/>
          </p:cNvSpPr>
          <p:nvPr>
            <p:ph type="sldNum" sz="quarter" idx="5"/>
          </p:nvPr>
        </p:nvSpPr>
        <p:spPr/>
        <p:txBody>
          <a:bodyPr/>
          <a:lstStyle/>
          <a:p>
            <a:fld id="{316D9A34-5E5E-48D4-BBD7-14B00CBA467E}" type="slidenum">
              <a:rPr lang="en-GB" smtClean="0"/>
              <a:t>13</a:t>
            </a:fld>
            <a:endParaRPr lang="en-GB"/>
          </a:p>
        </p:txBody>
      </p:sp>
    </p:spTree>
    <p:extLst>
      <p:ext uri="{BB962C8B-B14F-4D97-AF65-F5344CB8AC3E}">
        <p14:creationId xmlns:p14="http://schemas.microsoft.com/office/powerpoint/2010/main" val="19087145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Brainstorming sessions: Divide into small groups and assign each group a research topic or question. Ask them to brainstorm the types of information they would need to gather through a questionnaire to address the research question effectively. Encourage them to consider different question types, response formats, and potential challenges in collecting the data.</a:t>
            </a:r>
          </a:p>
          <a:p>
            <a:endParaRPr lang="en-GB" dirty="0"/>
          </a:p>
          <a:p>
            <a:r>
              <a:rPr lang="en-GB" dirty="0"/>
              <a:t>1. </a:t>
            </a:r>
            <a:r>
              <a:rPr lang="en-GB" b="1" u="sng" dirty="0"/>
              <a:t>Customer satisfaction with online shopping experiences</a:t>
            </a:r>
          </a:p>
          <a:p>
            <a:r>
              <a:rPr lang="en-GB" dirty="0"/>
              <a:t>   - What factors contribute to a positive or negative online shopping experience?</a:t>
            </a:r>
          </a:p>
          <a:p>
            <a:r>
              <a:rPr lang="en-GB" dirty="0"/>
              <a:t>   - How can companies improve customer satisfaction with their online platforms?</a:t>
            </a:r>
          </a:p>
          <a:p>
            <a:r>
              <a:rPr lang="en-GB" dirty="0"/>
              <a:t>   - What types of questions would help uncover the most important aspects of online shopping for customers?</a:t>
            </a:r>
          </a:p>
          <a:p>
            <a:endParaRPr lang="en-GB" dirty="0"/>
          </a:p>
          <a:p>
            <a:r>
              <a:rPr lang="en-GB" dirty="0"/>
              <a:t>2</a:t>
            </a:r>
            <a:r>
              <a:rPr lang="en-GB" b="1" u="sng" dirty="0"/>
              <a:t>. Impact of social media on teenage mental health</a:t>
            </a:r>
          </a:p>
          <a:p>
            <a:r>
              <a:rPr lang="en-GB" dirty="0"/>
              <a:t>   - What specific aspects of social media use might affect teenage mental health?</a:t>
            </a:r>
          </a:p>
          <a:p>
            <a:r>
              <a:rPr lang="en-GB" dirty="0"/>
              <a:t>   - How can a questionnaire effectively measure the relationship between social media and mental well-being?</a:t>
            </a:r>
          </a:p>
          <a:p>
            <a:r>
              <a:rPr lang="en-GB" dirty="0"/>
              <a:t>   - What challenges might arise when collecting sensitive information from teenage respondents?</a:t>
            </a:r>
          </a:p>
          <a:p>
            <a:endParaRPr lang="en-GB" dirty="0"/>
          </a:p>
          <a:p>
            <a:r>
              <a:rPr lang="en-GB" dirty="0"/>
              <a:t>3. </a:t>
            </a:r>
            <a:r>
              <a:rPr lang="en-GB" b="1" u="sng" dirty="0"/>
              <a:t>Employee perceptions of workplace diversity and inclusion</a:t>
            </a:r>
          </a:p>
          <a:p>
            <a:r>
              <a:rPr lang="en-GB" dirty="0"/>
              <a:t>   - What dimensions of diversity and inclusion are most important to assess in the workplace?</a:t>
            </a:r>
          </a:p>
          <a:p>
            <a:r>
              <a:rPr lang="en-GB" dirty="0"/>
              <a:t>   - How can a questionnaire capture both positive and negative experiences related to diversity and inclusion?</a:t>
            </a:r>
          </a:p>
          <a:p>
            <a:r>
              <a:rPr lang="en-GB" dirty="0"/>
              <a:t>   - What types of questions and response formats would encourage honest and constructive feedback from employees?</a:t>
            </a:r>
          </a:p>
          <a:p>
            <a:endParaRPr lang="en-GB" b="1" u="sng" dirty="0"/>
          </a:p>
          <a:p>
            <a:r>
              <a:rPr lang="en-GB" b="1" u="sng" dirty="0"/>
              <a:t>4. Factors influencing college students' career choices</a:t>
            </a:r>
          </a:p>
          <a:p>
            <a:r>
              <a:rPr lang="en-GB" dirty="0"/>
              <a:t>   - What internal and external factors might shape college students' career decisions?</a:t>
            </a:r>
          </a:p>
          <a:p>
            <a:r>
              <a:rPr lang="en-GB" dirty="0"/>
              <a:t>   - How can a questionnaire explore the relative importance of different influences on career choices?</a:t>
            </a:r>
          </a:p>
          <a:p>
            <a:r>
              <a:rPr lang="en-GB" dirty="0"/>
              <a:t>   - What information would be most valuable for universities or employers seeking to support students' career development?</a:t>
            </a:r>
          </a:p>
          <a:p>
            <a:endParaRPr lang="en-GB" dirty="0"/>
          </a:p>
          <a:p>
            <a:r>
              <a:rPr lang="en-GB" dirty="0"/>
              <a:t>5. </a:t>
            </a:r>
            <a:r>
              <a:rPr lang="en-GB" b="1" u="sng" dirty="0"/>
              <a:t>Public attitudes towards environmental sustainability practices</a:t>
            </a:r>
          </a:p>
          <a:p>
            <a:r>
              <a:rPr lang="en-GB" dirty="0"/>
              <a:t>   - What specific sustainability practices or behaviours should be assessed in the questionnaire?</a:t>
            </a:r>
          </a:p>
          <a:p>
            <a:r>
              <a:rPr lang="en-GB" dirty="0"/>
              <a:t>   - How can the questionnaire capture the range of attitudes and motivations related to environmental sustainability?</a:t>
            </a:r>
          </a:p>
          <a:p>
            <a:r>
              <a:rPr lang="en-GB" dirty="0"/>
              <a:t>   - What potential challenges might arise when measuring attitudes towards sometimes controversial or polarising issues?</a:t>
            </a:r>
          </a:p>
          <a:p>
            <a:endParaRPr lang="en-GB" dirty="0"/>
          </a:p>
          <a:p>
            <a:r>
              <a:rPr lang="en-GB" dirty="0"/>
              <a:t>For each of these topics or questions, encourage the student groups to brainstorm:</a:t>
            </a:r>
          </a:p>
          <a:p>
            <a:r>
              <a:rPr lang="en-GB" dirty="0"/>
              <a:t>- The key dimensions or variables that need to be measured</a:t>
            </a:r>
          </a:p>
          <a:p>
            <a:r>
              <a:rPr lang="en-GB" dirty="0"/>
              <a:t>- The types of questions (e.g., open-ended, multiple-choice, rating scales) that would be most effective</a:t>
            </a:r>
          </a:p>
          <a:p>
            <a:r>
              <a:rPr lang="en-GB" dirty="0"/>
              <a:t>- The potential challenges in collecting accurate and meaningful data on the topic</a:t>
            </a:r>
          </a:p>
          <a:p>
            <a:r>
              <a:rPr lang="en-GB" dirty="0"/>
              <a:t>- The target population and sampling considerations</a:t>
            </a:r>
          </a:p>
          <a:p>
            <a:r>
              <a:rPr lang="en-GB" dirty="0"/>
              <a:t>- The ethical issues that may need to be addressed in the questionnaire design</a:t>
            </a:r>
          </a:p>
          <a:p>
            <a:endParaRPr lang="en-GB" dirty="0"/>
          </a:p>
          <a:p>
            <a:r>
              <a:rPr lang="en-GB" dirty="0"/>
              <a:t>By engaging in this brainstorming activity, students can develop a more comprehensive understanding of the factors involved in designing effective questionnaires for different research contexts.</a:t>
            </a:r>
          </a:p>
        </p:txBody>
      </p:sp>
      <p:sp>
        <p:nvSpPr>
          <p:cNvPr id="4" name="Slide Number Placeholder 3"/>
          <p:cNvSpPr>
            <a:spLocks noGrp="1"/>
          </p:cNvSpPr>
          <p:nvPr>
            <p:ph type="sldNum" sz="quarter" idx="5"/>
          </p:nvPr>
        </p:nvSpPr>
        <p:spPr/>
        <p:txBody>
          <a:bodyPr/>
          <a:lstStyle/>
          <a:p>
            <a:fld id="{316D9A34-5E5E-48D4-BBD7-14B00CBA467E}" type="slidenum">
              <a:rPr lang="en-GB" smtClean="0"/>
              <a:t>14</a:t>
            </a:fld>
            <a:endParaRPr lang="en-GB"/>
          </a:p>
        </p:txBody>
      </p:sp>
    </p:spTree>
    <p:extLst>
      <p:ext uri="{BB962C8B-B14F-4D97-AF65-F5344CB8AC3E}">
        <p14:creationId xmlns:p14="http://schemas.microsoft.com/office/powerpoint/2010/main" val="9333621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AE55D7-270E-630E-BE95-86B9D7A4DE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250832-4E9B-35FD-95FE-803EDF8085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3E153F-02D1-8A9A-E046-FD8CC106DF9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3F244DE-B868-A073-3298-BECD111310F5}"/>
              </a:ext>
            </a:extLst>
          </p:cNvPr>
          <p:cNvSpPr>
            <a:spLocks noGrp="1"/>
          </p:cNvSpPr>
          <p:nvPr>
            <p:ph type="sldNum" sz="quarter" idx="5"/>
          </p:nvPr>
        </p:nvSpPr>
        <p:spPr/>
        <p:txBody>
          <a:bodyPr/>
          <a:lstStyle/>
          <a:p>
            <a:fld id="{316D9A34-5E5E-48D4-BBD7-14B00CBA467E}" type="slidenum">
              <a:rPr lang="en-GB" smtClean="0"/>
              <a:t>15</a:t>
            </a:fld>
            <a:endParaRPr lang="en-GB"/>
          </a:p>
        </p:txBody>
      </p:sp>
    </p:spTree>
    <p:extLst>
      <p:ext uri="{BB962C8B-B14F-4D97-AF65-F5344CB8AC3E}">
        <p14:creationId xmlns:p14="http://schemas.microsoft.com/office/powerpoint/2010/main" val="39702258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Microsoft Forms is a lightweight, cloud-based application in the Microsoft 365 suite that makes it easy to create surveys, quizzes, and polls. It allows users to collect data in real time, visualise results with automatically generated charts, and export data to Excel. It is widely used for gathering feedback, conducting assessments, and organising events, with support for branching logic and theme customisation.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b="1" u="sng" dirty="0"/>
              <a:t>Functionality: </a:t>
            </a:r>
          </a:p>
          <a:p>
            <a:endParaRPr lang="en-GB" b="1" dirty="0"/>
          </a:p>
          <a:p>
            <a:r>
              <a:rPr lang="en-GB" b="1" dirty="0"/>
              <a:t>Create &amp; Customise:</a:t>
            </a:r>
            <a:r>
              <a:rPr lang="en-GB" dirty="0"/>
              <a:t> Users can build forms with various question types, including multiple-choice, text, ratings, and Likert scales.</a:t>
            </a:r>
          </a:p>
          <a:p>
            <a:r>
              <a:rPr lang="en-GB" b="1" dirty="0"/>
              <a:t>Real-time Analytics:</a:t>
            </a:r>
            <a:r>
              <a:rPr lang="en-GB" b="1" dirty="0">
                <a:effectLst/>
              </a:rPr>
              <a:t> </a:t>
            </a:r>
            <a:r>
              <a:rPr lang="en-GB" dirty="0">
                <a:effectLst/>
              </a:rPr>
              <a:t>Responses are updated instantly, with built-in tools to analyse data through charts and reports.</a:t>
            </a:r>
          </a:p>
          <a:p>
            <a:r>
              <a:rPr lang="en-GB" b="1" dirty="0">
                <a:effectLst/>
              </a:rPr>
              <a:t>Collaboration:</a:t>
            </a:r>
            <a:r>
              <a:rPr lang="en-GB" dirty="0">
                <a:effectLst/>
              </a:rPr>
              <a:t> Forms can be shared with others for collaborative editing and data analysis.</a:t>
            </a:r>
          </a:p>
          <a:p>
            <a:r>
              <a:rPr lang="en-GB" b="1" dirty="0">
                <a:effectLst/>
              </a:rPr>
              <a:t>Integration:</a:t>
            </a:r>
            <a:r>
              <a:rPr lang="en-GB" dirty="0">
                <a:effectLst/>
              </a:rPr>
              <a:t> It integrates with </a:t>
            </a:r>
            <a:r>
              <a:rPr lang="en-GB" dirty="0">
                <a:effectLst/>
                <a:hlinkClick r:id="rId3"/>
              </a:rPr>
              <a:t>Microsoft 365 apps</a:t>
            </a:r>
            <a:r>
              <a:rPr lang="en-GB" dirty="0">
                <a:effectLst/>
              </a:rPr>
              <a:t>, such as Teams, SharePoint, and OneDrive.</a:t>
            </a:r>
          </a:p>
          <a:p>
            <a:r>
              <a:rPr lang="en-GB" b="1" dirty="0">
                <a:effectLst/>
              </a:rPr>
              <a:t>Security:</a:t>
            </a:r>
            <a:r>
              <a:rPr lang="en-GB" dirty="0">
                <a:effectLst/>
              </a:rPr>
              <a:t> Features include protection against phishing attacks. </a:t>
            </a:r>
          </a:p>
          <a:p>
            <a:endParaRPr lang="en-GB" dirty="0">
              <a:effectLst/>
            </a:endParaRPr>
          </a:p>
          <a:p>
            <a:r>
              <a:rPr lang="en-GB" b="1" u="sng" dirty="0">
                <a:effectLst/>
              </a:rPr>
              <a:t>Common Use Cases:</a:t>
            </a:r>
          </a:p>
          <a:p>
            <a:endParaRPr lang="en-GB" b="1" dirty="0">
              <a:effectLst/>
            </a:endParaRPr>
          </a:p>
          <a:p>
            <a:r>
              <a:rPr lang="en-GB" b="1" dirty="0">
                <a:effectLst/>
              </a:rPr>
              <a:t>Surveys:</a:t>
            </a:r>
            <a:r>
              <a:rPr lang="en-GB" dirty="0">
                <a:effectLst/>
              </a:rPr>
              <a:t> Gathering customer feedback or employee satisfaction.</a:t>
            </a:r>
          </a:p>
          <a:p>
            <a:r>
              <a:rPr lang="en-GB" b="1" dirty="0">
                <a:effectLst/>
              </a:rPr>
              <a:t>Quizzes:</a:t>
            </a:r>
            <a:r>
              <a:rPr lang="en-GB" dirty="0">
                <a:effectLst/>
              </a:rPr>
              <a:t> Creating tests with automatic grading and feedback for educational purposes.</a:t>
            </a:r>
          </a:p>
          <a:p>
            <a:r>
              <a:rPr lang="en-GB" b="1" dirty="0">
                <a:effectLst/>
              </a:rPr>
              <a:t>Polls:</a:t>
            </a:r>
            <a:r>
              <a:rPr lang="en-GB" dirty="0">
                <a:effectLst/>
              </a:rPr>
              <a:t> Quick, in-the-moment polling, often used in meetings or events. </a:t>
            </a:r>
          </a:p>
          <a:p>
            <a:r>
              <a:rPr lang="en-GB" dirty="0">
                <a:effectLst/>
              </a:rPr>
              <a:t>It is accessible to anyone with a Microsoft account, as well as </a:t>
            </a:r>
            <a:r>
              <a:rPr lang="en-GB" dirty="0">
                <a:effectLst/>
                <a:hlinkClick r:id="rId4"/>
              </a:rPr>
              <a:t>Office 365 Education or Business subscribers</a:t>
            </a:r>
            <a:r>
              <a:rPr lang="en-GB" dirty="0">
                <a:effectLst/>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316D9A34-5E5E-48D4-BBD7-14B00CBA467E}" type="slidenum">
              <a:rPr lang="en-GB" smtClean="0"/>
              <a:t>16</a:t>
            </a:fld>
            <a:endParaRPr lang="en-GB"/>
          </a:p>
        </p:txBody>
      </p:sp>
    </p:spTree>
    <p:extLst>
      <p:ext uri="{BB962C8B-B14F-4D97-AF65-F5344CB8AC3E}">
        <p14:creationId xmlns:p14="http://schemas.microsoft.com/office/powerpoint/2010/main" val="41337106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6D9A34-5E5E-48D4-BBD7-14B00CBA467E}" type="slidenum">
              <a:rPr lang="en-GB" smtClean="0"/>
              <a:t>17</a:t>
            </a:fld>
            <a:endParaRPr lang="en-GB"/>
          </a:p>
        </p:txBody>
      </p:sp>
    </p:spTree>
    <p:extLst>
      <p:ext uri="{BB962C8B-B14F-4D97-AF65-F5344CB8AC3E}">
        <p14:creationId xmlns:p14="http://schemas.microsoft.com/office/powerpoint/2010/main" val="9036369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one to one on any questions asked and help with layout or ideas. If no one want to stay set them the task of starting on the questionnaire ready for circulation. </a:t>
            </a:r>
          </a:p>
        </p:txBody>
      </p:sp>
      <p:sp>
        <p:nvSpPr>
          <p:cNvPr id="4" name="Slide Number Placeholder 3"/>
          <p:cNvSpPr>
            <a:spLocks noGrp="1"/>
          </p:cNvSpPr>
          <p:nvPr>
            <p:ph type="sldNum" sz="quarter" idx="5"/>
          </p:nvPr>
        </p:nvSpPr>
        <p:spPr/>
        <p:txBody>
          <a:bodyPr/>
          <a:lstStyle/>
          <a:p>
            <a:fld id="{316D9A34-5E5E-48D4-BBD7-14B00CBA467E}" type="slidenum">
              <a:rPr lang="en-GB" smtClean="0"/>
              <a:t>18</a:t>
            </a:fld>
            <a:endParaRPr lang="en-GB"/>
          </a:p>
        </p:txBody>
      </p:sp>
    </p:spTree>
    <p:extLst>
      <p:ext uri="{BB962C8B-B14F-4D97-AF65-F5344CB8AC3E}">
        <p14:creationId xmlns:p14="http://schemas.microsoft.com/office/powerpoint/2010/main" val="9519318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6D9A34-5E5E-48D4-BBD7-14B00CBA467E}" type="slidenum">
              <a:rPr lang="en-GB" smtClean="0"/>
              <a:t>19</a:t>
            </a:fld>
            <a:endParaRPr lang="en-GB"/>
          </a:p>
        </p:txBody>
      </p:sp>
    </p:spTree>
    <p:extLst>
      <p:ext uri="{BB962C8B-B14F-4D97-AF65-F5344CB8AC3E}">
        <p14:creationId xmlns:p14="http://schemas.microsoft.com/office/powerpoint/2010/main" val="33730616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6D9A34-5E5E-48D4-BBD7-14B00CBA467E}" type="slidenum">
              <a:rPr lang="en-GB" smtClean="0"/>
              <a:t>20</a:t>
            </a:fld>
            <a:endParaRPr lang="en-GB"/>
          </a:p>
        </p:txBody>
      </p:sp>
    </p:spTree>
    <p:extLst>
      <p:ext uri="{BB962C8B-B14F-4D97-AF65-F5344CB8AC3E}">
        <p14:creationId xmlns:p14="http://schemas.microsoft.com/office/powerpoint/2010/main" val="3456260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3/1/2026</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54361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3/1/2026</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97421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3/1/2026</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9652720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3/1/2026</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961219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3/1/2026</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568399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3/1/2026</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69329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3/1/2026</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69908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3/1/2026</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274777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3/1/2026</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910681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3/1/2026</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840182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3/1/2026</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977849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3/1/2026</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4222813283"/>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6.sv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ouFKWHQMxtQ?start=700&amp;feature=oembed" TargetMode="External"/><Relationship Id="rId4" Type="http://schemas.openxmlformats.org/officeDocument/2006/relationships/image" Target="../media/image21.jpe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24.svg"/><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1" name="Color Fill">
            <a:extLst>
              <a:ext uri="{FF2B5EF4-FFF2-40B4-BE49-F238E27FC236}">
                <a16:creationId xmlns:a16="http://schemas.microsoft.com/office/drawing/2014/main" id="{06FDC3C5-8431-45BA-A6F9-CFFCB567E5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33" name="Group 32">
            <a:extLst>
              <a:ext uri="{FF2B5EF4-FFF2-40B4-BE49-F238E27FC236}">
                <a16:creationId xmlns:a16="http://schemas.microsoft.com/office/drawing/2014/main" id="{E8259172-A5C2-4C34-A404-5AE6BB97F9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49863" cy="4717820"/>
            <a:chOff x="7739089" y="-3532"/>
            <a:chExt cx="4449863" cy="4717820"/>
          </a:xfrm>
        </p:grpSpPr>
        <p:grpSp>
          <p:nvGrpSpPr>
            <p:cNvPr id="34" name="Group 33">
              <a:extLst>
                <a:ext uri="{FF2B5EF4-FFF2-40B4-BE49-F238E27FC236}">
                  <a16:creationId xmlns:a16="http://schemas.microsoft.com/office/drawing/2014/main" id="{3600EB2A-EC83-46FF-AC2F-BD79E46211E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739089" y="-3532"/>
              <a:ext cx="4449863" cy="4717820"/>
              <a:chOff x="7739089" y="-3532"/>
              <a:chExt cx="4449863" cy="4717820"/>
            </a:xfrm>
          </p:grpSpPr>
          <p:sp>
            <p:nvSpPr>
              <p:cNvPr id="36" name="Oval 35">
                <a:extLst>
                  <a:ext uri="{FF2B5EF4-FFF2-40B4-BE49-F238E27FC236}">
                    <a16:creationId xmlns:a16="http://schemas.microsoft.com/office/drawing/2014/main" id="{0B180B35-C330-4CE0-8539-3298515440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22630" y="402344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7" name="Freeform: Shape 36">
                <a:extLst>
                  <a:ext uri="{FF2B5EF4-FFF2-40B4-BE49-F238E27FC236}">
                    <a16:creationId xmlns:a16="http://schemas.microsoft.com/office/drawing/2014/main" id="{8DA72DB4-0020-442C-A0F9-7320837E1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627"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38" name="Graphic 9">
                <a:extLst>
                  <a:ext uri="{FF2B5EF4-FFF2-40B4-BE49-F238E27FC236}">
                    <a16:creationId xmlns:a16="http://schemas.microsoft.com/office/drawing/2014/main" id="{BC11E757-F50F-4F18-9F0D-6DF406191B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a:p>
            </p:txBody>
          </p:sp>
        </p:grpSp>
        <p:sp>
          <p:nvSpPr>
            <p:cNvPr id="35" name="Graphic 9">
              <a:extLst>
                <a:ext uri="{FF2B5EF4-FFF2-40B4-BE49-F238E27FC236}">
                  <a16:creationId xmlns:a16="http://schemas.microsoft.com/office/drawing/2014/main" id="{E8A144E7-745C-4BEF-AE3D-D714ABF11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5862" y="556562"/>
              <a:ext cx="2681635" cy="268163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40"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FCC265C-E5DE-6290-1FD2-7B826CB5BB1D}"/>
              </a:ext>
            </a:extLst>
          </p:cNvPr>
          <p:cNvSpPr>
            <a:spLocks noGrp="1"/>
          </p:cNvSpPr>
          <p:nvPr>
            <p:ph type="ctrTitle"/>
          </p:nvPr>
        </p:nvSpPr>
        <p:spPr>
          <a:xfrm>
            <a:off x="392827" y="2201975"/>
            <a:ext cx="6953436" cy="2454049"/>
          </a:xfrm>
        </p:spPr>
        <p:txBody>
          <a:bodyPr>
            <a:normAutofit fontScale="90000"/>
          </a:bodyPr>
          <a:lstStyle/>
          <a:p>
            <a:r>
              <a:rPr lang="en-GB" u="sng" dirty="0"/>
              <a:t>Week 8 </a:t>
            </a:r>
            <a:br>
              <a:rPr lang="en-GB" u="sng" dirty="0"/>
            </a:br>
            <a:br>
              <a:rPr lang="en-GB" dirty="0"/>
            </a:br>
            <a:r>
              <a:rPr lang="en-GB" dirty="0"/>
              <a:t>Questionnaire Design &amp; Microsoft Forms</a:t>
            </a:r>
          </a:p>
        </p:txBody>
      </p:sp>
      <p:pic>
        <p:nvPicPr>
          <p:cNvPr id="5" name="Picture 4" descr="Pencil and answer-sheet">
            <a:extLst>
              <a:ext uri="{FF2B5EF4-FFF2-40B4-BE49-F238E27FC236}">
                <a16:creationId xmlns:a16="http://schemas.microsoft.com/office/drawing/2014/main" id="{519D6E94-4089-AFCA-A135-3657D98D4FC0}"/>
              </a:ext>
            </a:extLst>
          </p:cNvPr>
          <p:cNvPicPr>
            <a:picLocks noChangeAspect="1"/>
          </p:cNvPicPr>
          <p:nvPr/>
        </p:nvPicPr>
        <p:blipFill>
          <a:blip r:embed="rId4"/>
          <a:srcRect l="33918" r="9333" b="2"/>
          <a:stretch>
            <a:fillRect/>
          </a:stretch>
        </p:blipFill>
        <p:spPr>
          <a:xfrm>
            <a:off x="7867836" y="100160"/>
            <a:ext cx="3612857" cy="3612856"/>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pic>
        <p:nvPicPr>
          <p:cNvPr id="3" name="Picture 2">
            <a:extLst>
              <a:ext uri="{FF2B5EF4-FFF2-40B4-BE49-F238E27FC236}">
                <a16:creationId xmlns:a16="http://schemas.microsoft.com/office/drawing/2014/main" id="{EE0AB7FC-5883-44E4-DB9E-D583B9E1A57C}"/>
              </a:ext>
            </a:extLst>
          </p:cNvPr>
          <p:cNvPicPr>
            <a:picLocks noChangeAspect="1"/>
          </p:cNvPicPr>
          <p:nvPr/>
        </p:nvPicPr>
        <p:blipFill>
          <a:blip r:embed="rId5"/>
          <a:srcRect l="15060" r="9457" b="-1"/>
          <a:stretch>
            <a:fillRect/>
          </a:stretch>
        </p:blipFill>
        <p:spPr>
          <a:xfrm>
            <a:off x="8132138" y="3619804"/>
            <a:ext cx="4123813" cy="3646745"/>
          </a:xfrm>
          <a:custGeom>
            <a:avLst/>
            <a:gdLst/>
            <a:ahLst/>
            <a:cxnLst/>
            <a:rect l="l" t="t" r="r" b="b"/>
            <a:pathLst>
              <a:path w="3316319" h="2932666">
                <a:moveTo>
                  <a:pt x="1660595" y="0"/>
                </a:moveTo>
                <a:lnTo>
                  <a:pt x="3316319" y="0"/>
                </a:lnTo>
                <a:lnTo>
                  <a:pt x="3316319" y="1646632"/>
                </a:lnTo>
                <a:cubicBezTo>
                  <a:pt x="3316319" y="2159685"/>
                  <a:pt x="3081083" y="2618091"/>
                  <a:pt x="2712021" y="2920995"/>
                </a:cubicBezTo>
                <a:lnTo>
                  <a:pt x="2696327" y="2932666"/>
                </a:lnTo>
                <a:lnTo>
                  <a:pt x="0" y="2932666"/>
                </a:lnTo>
                <a:lnTo>
                  <a:pt x="0" y="1651476"/>
                </a:lnTo>
                <a:cubicBezTo>
                  <a:pt x="0" y="739381"/>
                  <a:pt x="743464" y="0"/>
                  <a:pt x="1660595" y="0"/>
                </a:cubicBezTo>
                <a:close/>
              </a:path>
            </a:pathLst>
          </a:custGeom>
        </p:spPr>
      </p:pic>
    </p:spTree>
    <p:extLst>
      <p:ext uri="{BB962C8B-B14F-4D97-AF65-F5344CB8AC3E}">
        <p14:creationId xmlns:p14="http://schemas.microsoft.com/office/powerpoint/2010/main" val="2402107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37"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39" name="Group 38">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40" name="Oval 39">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1" name="Freeform: Shape 40">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2" name="Freeform: Shape 41">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43" name="Freeform: Shape 42">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44"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46"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useBgFill="1">
        <p:nvSpPr>
          <p:cNvPr id="48"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0"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52" name="Group 51">
            <a:extLst>
              <a:ext uri="{FF2B5EF4-FFF2-40B4-BE49-F238E27FC236}">
                <a16:creationId xmlns:a16="http://schemas.microsoft.com/office/drawing/2014/main" id="{6DBB4B8F-57A2-4546-9449-6DBBA6E7C6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56394" cy="6861532"/>
            <a:chOff x="7739089" y="-3532"/>
            <a:chExt cx="4456394" cy="6861532"/>
          </a:xfrm>
        </p:grpSpPr>
        <p:sp>
          <p:nvSpPr>
            <p:cNvPr id="53" name="Oval 52">
              <a:extLst>
                <a:ext uri="{FF2B5EF4-FFF2-40B4-BE49-F238E27FC236}">
                  <a16:creationId xmlns:a16="http://schemas.microsoft.com/office/drawing/2014/main" id="{AC31B59C-8450-4595-B395-B86BCB944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54" name="Freeform: Shape 53">
              <a:extLst>
                <a:ext uri="{FF2B5EF4-FFF2-40B4-BE49-F238E27FC236}">
                  <a16:creationId xmlns:a16="http://schemas.microsoft.com/office/drawing/2014/main" id="{9FF4BA6E-92B7-48A3-891F-FF1DE970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55" name="Freeform: Shape 54">
              <a:extLst>
                <a:ext uri="{FF2B5EF4-FFF2-40B4-BE49-F238E27FC236}">
                  <a16:creationId xmlns:a16="http://schemas.microsoft.com/office/drawing/2014/main" id="{4599F993-966A-49D6-952F-B95A79671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9158"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dirty="0"/>
            </a:p>
          </p:txBody>
        </p:sp>
        <p:sp>
          <p:nvSpPr>
            <p:cNvPr id="56" name="Graphic 9">
              <a:extLst>
                <a:ext uri="{FF2B5EF4-FFF2-40B4-BE49-F238E27FC236}">
                  <a16:creationId xmlns:a16="http://schemas.microsoft.com/office/drawing/2014/main" id="{90B896C1-7BD8-4907-8561-4AAB7316D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grpSp>
      <p:sp>
        <p:nvSpPr>
          <p:cNvPr id="58" name="Texture">
            <a:extLst>
              <a:ext uri="{FF2B5EF4-FFF2-40B4-BE49-F238E27FC236}">
                <a16:creationId xmlns:a16="http://schemas.microsoft.com/office/drawing/2014/main" id="{F34FFB17-4733-4A4C-9F36-CE82366CB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348C535C-9816-77E2-FD48-92E2C3EF026E}"/>
              </a:ext>
            </a:extLst>
          </p:cNvPr>
          <p:cNvSpPr>
            <a:spLocks noGrp="1"/>
          </p:cNvSpPr>
          <p:nvPr>
            <p:ph type="ctrTitle"/>
          </p:nvPr>
        </p:nvSpPr>
        <p:spPr>
          <a:xfrm>
            <a:off x="457201" y="668049"/>
            <a:ext cx="6975566" cy="1325563"/>
          </a:xfrm>
        </p:spPr>
        <p:txBody>
          <a:bodyPr vert="horz" lIns="91440" tIns="45720" rIns="91440" bIns="45720" rtlCol="0" anchor="b">
            <a:normAutofit/>
          </a:bodyPr>
          <a:lstStyle/>
          <a:p>
            <a:r>
              <a:rPr lang="en-US" sz="4400" dirty="0"/>
              <a:t>Questionnaire Design &amp; Microsoft Forms</a:t>
            </a:r>
          </a:p>
        </p:txBody>
      </p:sp>
      <p:sp>
        <p:nvSpPr>
          <p:cNvPr id="7" name="Rectangle: Rounded Corners 6">
            <a:extLst>
              <a:ext uri="{FF2B5EF4-FFF2-40B4-BE49-F238E27FC236}">
                <a16:creationId xmlns:a16="http://schemas.microsoft.com/office/drawing/2014/main" id="{0804EC6E-B8DA-86C6-FABA-772DE7388236}"/>
              </a:ext>
            </a:extLst>
          </p:cNvPr>
          <p:cNvSpPr/>
          <p:nvPr/>
        </p:nvSpPr>
        <p:spPr>
          <a:xfrm>
            <a:off x="457201" y="2096713"/>
            <a:ext cx="6975566" cy="40802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a:lnSpc>
                <a:spcPct val="90000"/>
              </a:lnSpc>
              <a:spcAft>
                <a:spcPts val="600"/>
              </a:spcAft>
            </a:pPr>
            <a:r>
              <a:rPr lang="en-US" sz="2800" i="1" u="sng" dirty="0">
                <a:solidFill>
                  <a:schemeClr val="tx1"/>
                </a:solidFill>
              </a:rPr>
              <a:t>Aims: </a:t>
            </a:r>
          </a:p>
          <a:p>
            <a:pPr marL="57150">
              <a:lnSpc>
                <a:spcPct val="90000"/>
              </a:lnSpc>
              <a:spcAft>
                <a:spcPts val="600"/>
              </a:spcAft>
            </a:pPr>
            <a:endParaRPr lang="en-US" sz="2000" dirty="0">
              <a:solidFill>
                <a:schemeClr val="tx1"/>
              </a:solidFill>
            </a:endParaRPr>
          </a:p>
          <a:p>
            <a:pPr marL="400050" indent="-342900">
              <a:lnSpc>
                <a:spcPct val="90000"/>
              </a:lnSpc>
              <a:spcAft>
                <a:spcPts val="600"/>
              </a:spcAft>
              <a:buFont typeface="Wingdings" panose="05000000000000000000" pitchFamily="2" charset="2"/>
              <a:buChar char="Ø"/>
            </a:pPr>
            <a:r>
              <a:rPr lang="en-US" sz="2400" dirty="0">
                <a:solidFill>
                  <a:schemeClr val="tx1"/>
                </a:solidFill>
              </a:rPr>
              <a:t>To increase knowledge of what questionnaire design is and how to create and use one effectively. </a:t>
            </a:r>
          </a:p>
          <a:p>
            <a:pPr indent="-228600">
              <a:lnSpc>
                <a:spcPct val="90000"/>
              </a:lnSpc>
              <a:spcAft>
                <a:spcPts val="600"/>
              </a:spcAft>
              <a:buFont typeface="Arial" panose="020B0604020202020204" pitchFamily="34" charset="0"/>
              <a:buChar char="•"/>
            </a:pPr>
            <a:endParaRPr lang="en-US" sz="2400" dirty="0">
              <a:solidFill>
                <a:schemeClr val="tx1"/>
              </a:solidFill>
            </a:endParaRPr>
          </a:p>
          <a:p>
            <a:pPr marL="400050" indent="-342900">
              <a:lnSpc>
                <a:spcPct val="90000"/>
              </a:lnSpc>
              <a:spcAft>
                <a:spcPts val="600"/>
              </a:spcAft>
              <a:buFont typeface="Wingdings" panose="05000000000000000000" pitchFamily="2" charset="2"/>
              <a:buChar char="Ø"/>
            </a:pPr>
            <a:r>
              <a:rPr lang="en-US" sz="2400" dirty="0">
                <a:solidFill>
                  <a:schemeClr val="tx1"/>
                </a:solidFill>
              </a:rPr>
              <a:t>Provide guidance with assignment work.</a:t>
            </a:r>
          </a:p>
          <a:p>
            <a:pPr indent="-228600">
              <a:lnSpc>
                <a:spcPct val="90000"/>
              </a:lnSpc>
              <a:spcAft>
                <a:spcPts val="600"/>
              </a:spcAft>
              <a:buFont typeface="Arial" panose="020B0604020202020204" pitchFamily="34" charset="0"/>
              <a:buChar char="•"/>
            </a:pPr>
            <a:endParaRPr lang="en-US" sz="2000" dirty="0">
              <a:solidFill>
                <a:schemeClr val="tx1"/>
              </a:solidFill>
            </a:endParaRPr>
          </a:p>
        </p:txBody>
      </p:sp>
      <p:pic>
        <p:nvPicPr>
          <p:cNvPr id="5" name="Picture 4" descr="Person writing on a notepad">
            <a:extLst>
              <a:ext uri="{FF2B5EF4-FFF2-40B4-BE49-F238E27FC236}">
                <a16:creationId xmlns:a16="http://schemas.microsoft.com/office/drawing/2014/main" id="{B3C2E405-AA1B-D1FF-09CB-994DC511EA49}"/>
              </a:ext>
            </a:extLst>
          </p:cNvPr>
          <p:cNvPicPr>
            <a:picLocks noChangeAspect="1"/>
          </p:cNvPicPr>
          <p:nvPr/>
        </p:nvPicPr>
        <p:blipFill rotWithShape="1">
          <a:blip r:embed="rId4"/>
          <a:srcRect l="15706" r="5042" b="-2"/>
          <a:stretch>
            <a:fillRect/>
          </a:stretch>
        </p:blipFill>
        <p:spPr>
          <a:xfrm>
            <a:off x="7918449" y="168275"/>
            <a:ext cx="3531759" cy="3531758"/>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pic>
        <p:nvPicPr>
          <p:cNvPr id="8" name="Picture 7">
            <a:extLst>
              <a:ext uri="{FF2B5EF4-FFF2-40B4-BE49-F238E27FC236}">
                <a16:creationId xmlns:a16="http://schemas.microsoft.com/office/drawing/2014/main" id="{68360932-CAD7-7FE4-96B5-B2EA2126D644}"/>
              </a:ext>
            </a:extLst>
          </p:cNvPr>
          <p:cNvPicPr>
            <a:picLocks noChangeAspect="1"/>
          </p:cNvPicPr>
          <p:nvPr/>
        </p:nvPicPr>
        <p:blipFill>
          <a:blip r:embed="rId5"/>
          <a:srcRect l="15060" r="9457" b="-1"/>
          <a:stretch>
            <a:fillRect/>
          </a:stretch>
        </p:blipFill>
        <p:spPr>
          <a:xfrm>
            <a:off x="8489477" y="3945007"/>
            <a:ext cx="3484360" cy="3081268"/>
          </a:xfrm>
          <a:custGeom>
            <a:avLst/>
            <a:gdLst/>
            <a:ahLst/>
            <a:cxnLst/>
            <a:rect l="l" t="t" r="r" b="b"/>
            <a:pathLst>
              <a:path w="3316319" h="2932666">
                <a:moveTo>
                  <a:pt x="1660595" y="0"/>
                </a:moveTo>
                <a:lnTo>
                  <a:pt x="3316319" y="0"/>
                </a:lnTo>
                <a:lnTo>
                  <a:pt x="3316319" y="1646632"/>
                </a:lnTo>
                <a:cubicBezTo>
                  <a:pt x="3316319" y="2159685"/>
                  <a:pt x="3081083" y="2618091"/>
                  <a:pt x="2712021" y="2920995"/>
                </a:cubicBezTo>
                <a:lnTo>
                  <a:pt x="2696327" y="2932666"/>
                </a:lnTo>
                <a:lnTo>
                  <a:pt x="0" y="2932666"/>
                </a:lnTo>
                <a:lnTo>
                  <a:pt x="0" y="1651476"/>
                </a:lnTo>
                <a:cubicBezTo>
                  <a:pt x="0" y="739381"/>
                  <a:pt x="743464" y="0"/>
                  <a:pt x="1660595" y="0"/>
                </a:cubicBezTo>
                <a:close/>
              </a:path>
            </a:pathLst>
          </a:custGeom>
        </p:spPr>
      </p:pic>
    </p:spTree>
    <p:extLst>
      <p:ext uri="{BB962C8B-B14F-4D97-AF65-F5344CB8AC3E}">
        <p14:creationId xmlns:p14="http://schemas.microsoft.com/office/powerpoint/2010/main" val="600898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9"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41" name="Group 40">
            <a:extLst>
              <a:ext uri="{FF2B5EF4-FFF2-40B4-BE49-F238E27FC236}">
                <a16:creationId xmlns:a16="http://schemas.microsoft.com/office/drawing/2014/main" id="{0F12AF72-0A2D-40D4-A252-24C87E05DA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34870" y="0"/>
            <a:ext cx="4257130" cy="6858000"/>
            <a:chOff x="7934870" y="0"/>
            <a:chExt cx="4257130" cy="6858000"/>
          </a:xfrm>
        </p:grpSpPr>
        <p:sp>
          <p:nvSpPr>
            <p:cNvPr id="42" name="Freeform: Shape 41">
              <a:extLst>
                <a:ext uri="{FF2B5EF4-FFF2-40B4-BE49-F238E27FC236}">
                  <a16:creationId xmlns:a16="http://schemas.microsoft.com/office/drawing/2014/main" id="{D88A98EA-9E50-4276-960F-ECEAF7766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48949" y="5077229"/>
              <a:ext cx="2643051"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40000"/>
              </a:schemeClr>
            </a:solidFill>
            <a:ln w="9331"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CB3898D6-076D-4851-882A-D47468169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44" name="Oval 43">
              <a:extLst>
                <a:ext uri="{FF2B5EF4-FFF2-40B4-BE49-F238E27FC236}">
                  <a16:creationId xmlns:a16="http://schemas.microsoft.com/office/drawing/2014/main" id="{B7488EFE-4EEE-4339-8F66-31FAF34B4C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65646" y="1470520"/>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45" name="Freeform: Shape 44">
              <a:extLst>
                <a:ext uri="{FF2B5EF4-FFF2-40B4-BE49-F238E27FC236}">
                  <a16:creationId xmlns:a16="http://schemas.microsoft.com/office/drawing/2014/main" id="{85C8BA76-F88E-472D-B6F3-07C1A1580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34870" y="1"/>
              <a:ext cx="3034340" cy="2483913"/>
            </a:xfrm>
            <a:custGeom>
              <a:avLst/>
              <a:gdLst>
                <a:gd name="connsiteX0" fmla="*/ 39219 w 3034340"/>
                <a:gd name="connsiteY0" fmla="*/ 0 h 2483913"/>
                <a:gd name="connsiteX1" fmla="*/ 2995122 w 3034340"/>
                <a:gd name="connsiteY1" fmla="*/ 0 h 2483913"/>
                <a:gd name="connsiteX2" fmla="*/ 3006509 w 3034340"/>
                <a:gd name="connsiteY2" fmla="*/ 46641 h 2483913"/>
                <a:gd name="connsiteX3" fmla="*/ 2589045 w 3034340"/>
                <a:gd name="connsiteY3" fmla="*/ 1412038 h 2483913"/>
                <a:gd name="connsiteX4" fmla="*/ 1517170 w 3034340"/>
                <a:gd name="connsiteY4" fmla="*/ 2483913 h 2483913"/>
                <a:gd name="connsiteX5" fmla="*/ 445296 w 3034340"/>
                <a:gd name="connsiteY5" fmla="*/ 1412038 h 2483913"/>
                <a:gd name="connsiteX6" fmla="*/ 27832 w 3034340"/>
                <a:gd name="connsiteY6" fmla="*/ 46641 h 248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4340" h="2483913">
                  <a:moveTo>
                    <a:pt x="39219" y="0"/>
                  </a:moveTo>
                  <a:lnTo>
                    <a:pt x="2995122" y="0"/>
                  </a:lnTo>
                  <a:lnTo>
                    <a:pt x="3006509" y="46641"/>
                  </a:lnTo>
                  <a:cubicBezTo>
                    <a:pt x="3099279" y="525788"/>
                    <a:pt x="2960124" y="1040959"/>
                    <a:pt x="2589045" y="1412038"/>
                  </a:cubicBezTo>
                  <a:lnTo>
                    <a:pt x="1517170" y="2483913"/>
                  </a:lnTo>
                  <a:lnTo>
                    <a:pt x="445296" y="1412038"/>
                  </a:lnTo>
                  <a:cubicBezTo>
                    <a:pt x="74217" y="1040959"/>
                    <a:pt x="-64938" y="525788"/>
                    <a:pt x="27832" y="46641"/>
                  </a:cubicBezTo>
                  <a:close/>
                </a:path>
              </a:pathLst>
            </a:custGeom>
            <a:solidFill>
              <a:schemeClr val="accent1">
                <a:alpha val="60000"/>
              </a:schemeClr>
            </a:solidFill>
            <a:ln w="9331"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132DFE1D-3FB1-4421-8E87-BA954FD231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97828" y="0"/>
              <a:ext cx="2708425" cy="2263840"/>
            </a:xfrm>
            <a:custGeom>
              <a:avLst/>
              <a:gdLst>
                <a:gd name="connsiteX0" fmla="*/ 46413 w 2708425"/>
                <a:gd name="connsiteY0" fmla="*/ 0 h 2263840"/>
                <a:gd name="connsiteX1" fmla="*/ 2662013 w 2708425"/>
                <a:gd name="connsiteY1" fmla="*/ 0 h 2263840"/>
                <a:gd name="connsiteX2" fmla="*/ 2683584 w 2708425"/>
                <a:gd name="connsiteY2" fmla="*/ 88351 h 2263840"/>
                <a:gd name="connsiteX3" fmla="*/ 2310959 w 2708425"/>
                <a:gd name="connsiteY3" fmla="*/ 1307094 h 2263840"/>
                <a:gd name="connsiteX4" fmla="*/ 1354213 w 2708425"/>
                <a:gd name="connsiteY4" fmla="*/ 2263840 h 2263840"/>
                <a:gd name="connsiteX5" fmla="*/ 397467 w 2708425"/>
                <a:gd name="connsiteY5" fmla="*/ 1307094 h 2263840"/>
                <a:gd name="connsiteX6" fmla="*/ 24842 w 2708425"/>
                <a:gd name="connsiteY6" fmla="*/ 88351 h 226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8425" h="2263840">
                  <a:moveTo>
                    <a:pt x="46413" y="0"/>
                  </a:moveTo>
                  <a:lnTo>
                    <a:pt x="2662013" y="0"/>
                  </a:lnTo>
                  <a:lnTo>
                    <a:pt x="2683584" y="88351"/>
                  </a:lnTo>
                  <a:cubicBezTo>
                    <a:pt x="2766390" y="516035"/>
                    <a:pt x="2642182" y="975871"/>
                    <a:pt x="2310959" y="1307094"/>
                  </a:cubicBezTo>
                  <a:lnTo>
                    <a:pt x="1354213" y="2263840"/>
                  </a:lnTo>
                  <a:lnTo>
                    <a:pt x="397467" y="1307094"/>
                  </a:lnTo>
                  <a:cubicBezTo>
                    <a:pt x="66245" y="975871"/>
                    <a:pt x="-57964" y="516035"/>
                    <a:pt x="24842" y="88351"/>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grpSp>
      <p:sp>
        <p:nvSpPr>
          <p:cNvPr id="48"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D74BD8A-B89F-0CB1-0723-75346810FC67}"/>
              </a:ext>
            </a:extLst>
          </p:cNvPr>
          <p:cNvSpPr>
            <a:spLocks noGrp="1"/>
          </p:cNvSpPr>
          <p:nvPr>
            <p:ph type="title"/>
          </p:nvPr>
        </p:nvSpPr>
        <p:spPr>
          <a:xfrm>
            <a:off x="513546" y="282587"/>
            <a:ext cx="7581234" cy="849333"/>
          </a:xfrm>
        </p:spPr>
        <p:txBody>
          <a:bodyPr vert="horz" lIns="91440" tIns="45720" rIns="91440" bIns="45720" rtlCol="0" anchor="b">
            <a:normAutofit/>
          </a:bodyPr>
          <a:lstStyle/>
          <a:p>
            <a:r>
              <a:rPr lang="en-US" dirty="0"/>
              <a:t>What is a questionnaire?</a:t>
            </a:r>
          </a:p>
        </p:txBody>
      </p:sp>
      <p:sp>
        <p:nvSpPr>
          <p:cNvPr id="4" name="TextBox 3">
            <a:extLst>
              <a:ext uri="{FF2B5EF4-FFF2-40B4-BE49-F238E27FC236}">
                <a16:creationId xmlns:a16="http://schemas.microsoft.com/office/drawing/2014/main" id="{F03A2392-234C-1ADE-3535-DFAC8E0B5AB1}"/>
              </a:ext>
            </a:extLst>
          </p:cNvPr>
          <p:cNvSpPr txBox="1"/>
          <p:nvPr/>
        </p:nvSpPr>
        <p:spPr>
          <a:xfrm>
            <a:off x="337094" y="1504536"/>
            <a:ext cx="5963690" cy="964539"/>
          </a:xfrm>
          <a:prstGeom prst="rect">
            <a:avLst/>
          </a:prstGeom>
          <a:ln w="19050">
            <a:solidFill>
              <a:schemeClr val="tx1"/>
            </a:solidFill>
          </a:ln>
        </p:spPr>
        <p:txBody>
          <a:bodyPr vert="horz" lIns="91440" tIns="45720" rIns="91440" bIns="45720" rtlCol="0">
            <a:normAutofit/>
          </a:bodyPr>
          <a:lstStyle/>
          <a:p>
            <a:pPr>
              <a:lnSpc>
                <a:spcPct val="90000"/>
              </a:lnSpc>
              <a:spcAft>
                <a:spcPts val="600"/>
              </a:spcAft>
            </a:pPr>
            <a:r>
              <a:rPr lang="en-US" sz="2000" i="1" dirty="0">
                <a:effectLst>
                  <a:outerShdw blurRad="38100" dist="38100" dir="2700000" algn="tl">
                    <a:srgbClr val="000000">
                      <a:alpha val="43137"/>
                    </a:srgbClr>
                  </a:outerShdw>
                </a:effectLst>
              </a:rPr>
              <a:t>A questionnaire is </a:t>
            </a:r>
            <a:r>
              <a:rPr lang="en-US" sz="2000" b="1" i="1" u="sng" dirty="0">
                <a:effectLst>
                  <a:outerShdw blurRad="38100" dist="38100" dir="2700000" algn="tl">
                    <a:srgbClr val="000000">
                      <a:alpha val="43137"/>
                    </a:srgbClr>
                  </a:outerShdw>
                </a:effectLst>
              </a:rPr>
              <a:t>a research tool</a:t>
            </a:r>
            <a:r>
              <a:rPr lang="en-US" sz="2000" b="1" i="1" dirty="0">
                <a:effectLst>
                  <a:outerShdw blurRad="38100" dist="38100" dir="2700000" algn="tl">
                    <a:srgbClr val="000000">
                      <a:alpha val="43137"/>
                    </a:srgbClr>
                  </a:outerShdw>
                </a:effectLst>
              </a:rPr>
              <a:t> </a:t>
            </a:r>
            <a:r>
              <a:rPr lang="en-US" sz="2000" i="1" dirty="0">
                <a:effectLst>
                  <a:outerShdw blurRad="38100" dist="38100" dir="2700000" algn="tl">
                    <a:srgbClr val="000000">
                      <a:alpha val="43137"/>
                    </a:srgbClr>
                  </a:outerShdw>
                </a:effectLst>
              </a:rPr>
              <a:t>that gathers quantitative or qualitative information from respondents via a series of questions or prompts.</a:t>
            </a:r>
          </a:p>
        </p:txBody>
      </p:sp>
      <p:pic>
        <p:nvPicPr>
          <p:cNvPr id="7" name="Picture 6" descr="Hand holding a pen shading number on a sheet">
            <a:extLst>
              <a:ext uri="{FF2B5EF4-FFF2-40B4-BE49-F238E27FC236}">
                <a16:creationId xmlns:a16="http://schemas.microsoft.com/office/drawing/2014/main" id="{67D90389-9D52-73AD-5FF1-2DDFD65A706D}"/>
              </a:ext>
            </a:extLst>
          </p:cNvPr>
          <p:cNvPicPr>
            <a:picLocks noChangeAspect="1"/>
          </p:cNvPicPr>
          <p:nvPr/>
        </p:nvPicPr>
        <p:blipFill rotWithShape="1">
          <a:blip r:embed="rId4"/>
          <a:srcRect r="3" b="21731"/>
          <a:stretch>
            <a:fillRect/>
          </a:stretch>
        </p:blipFill>
        <p:spPr>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p:spPr>
      </p:pic>
      <p:sp>
        <p:nvSpPr>
          <p:cNvPr id="5" name="TextBox 4">
            <a:extLst>
              <a:ext uri="{FF2B5EF4-FFF2-40B4-BE49-F238E27FC236}">
                <a16:creationId xmlns:a16="http://schemas.microsoft.com/office/drawing/2014/main" id="{C53CACF1-8D83-101D-2960-8224907AC6E1}"/>
              </a:ext>
            </a:extLst>
          </p:cNvPr>
          <p:cNvSpPr txBox="1"/>
          <p:nvPr/>
        </p:nvSpPr>
        <p:spPr>
          <a:xfrm>
            <a:off x="588481" y="2986274"/>
            <a:ext cx="5547251" cy="415485"/>
          </a:xfrm>
          <a:prstGeom prst="rect">
            <a:avLst/>
          </a:prstGeom>
        </p:spPr>
        <p:txBody>
          <a:bodyPr vert="horz" lIns="91440" tIns="45720" rIns="91440" bIns="45720" rtlCol="0">
            <a:normAutofit/>
          </a:bodyPr>
          <a:lstStyle/>
          <a:p>
            <a:pPr marL="342900" indent="-342900">
              <a:lnSpc>
                <a:spcPct val="90000"/>
              </a:lnSpc>
              <a:spcAft>
                <a:spcPts val="600"/>
              </a:spcAft>
              <a:buFont typeface="Wingdings" panose="05000000000000000000" pitchFamily="2" charset="2"/>
              <a:buChar char="Ø"/>
            </a:pPr>
            <a:r>
              <a:rPr lang="en-US" sz="2000" i="1" dirty="0"/>
              <a:t>Market Research</a:t>
            </a:r>
          </a:p>
        </p:txBody>
      </p:sp>
      <p:sp>
        <p:nvSpPr>
          <p:cNvPr id="6" name="TextBox 5">
            <a:extLst>
              <a:ext uri="{FF2B5EF4-FFF2-40B4-BE49-F238E27FC236}">
                <a16:creationId xmlns:a16="http://schemas.microsoft.com/office/drawing/2014/main" id="{4363E98D-CAC0-81FA-F880-AE6A37F971C3}"/>
              </a:ext>
            </a:extLst>
          </p:cNvPr>
          <p:cNvSpPr txBox="1"/>
          <p:nvPr/>
        </p:nvSpPr>
        <p:spPr>
          <a:xfrm>
            <a:off x="588480" y="3401759"/>
            <a:ext cx="5547251" cy="415485"/>
          </a:xfrm>
          <a:prstGeom prst="rect">
            <a:avLst/>
          </a:prstGeom>
        </p:spPr>
        <p:txBody>
          <a:bodyPr vert="horz" lIns="91440" tIns="45720" rIns="91440" bIns="45720" rtlCol="0">
            <a:normAutofit/>
          </a:bodyPr>
          <a:lstStyle/>
          <a:p>
            <a:pPr marL="342900" indent="-342900">
              <a:lnSpc>
                <a:spcPct val="90000"/>
              </a:lnSpc>
              <a:spcAft>
                <a:spcPts val="600"/>
              </a:spcAft>
              <a:buFont typeface="Wingdings" panose="05000000000000000000" pitchFamily="2" charset="2"/>
              <a:buChar char="Ø"/>
            </a:pPr>
            <a:r>
              <a:rPr lang="en-GB" sz="2000" i="1" dirty="0"/>
              <a:t>Customer Satisfaction &amp; Feedback </a:t>
            </a:r>
            <a:endParaRPr lang="en-US" sz="2000" i="1" dirty="0"/>
          </a:p>
        </p:txBody>
      </p:sp>
      <p:sp>
        <p:nvSpPr>
          <p:cNvPr id="8" name="TextBox 7">
            <a:extLst>
              <a:ext uri="{FF2B5EF4-FFF2-40B4-BE49-F238E27FC236}">
                <a16:creationId xmlns:a16="http://schemas.microsoft.com/office/drawing/2014/main" id="{81782BA2-88E7-64ED-C041-A5BD2470867B}"/>
              </a:ext>
            </a:extLst>
          </p:cNvPr>
          <p:cNvSpPr txBox="1"/>
          <p:nvPr/>
        </p:nvSpPr>
        <p:spPr>
          <a:xfrm>
            <a:off x="588480" y="3873928"/>
            <a:ext cx="5547251" cy="415485"/>
          </a:xfrm>
          <a:prstGeom prst="rect">
            <a:avLst/>
          </a:prstGeom>
        </p:spPr>
        <p:txBody>
          <a:bodyPr vert="horz" lIns="91440" tIns="45720" rIns="91440" bIns="45720" rtlCol="0">
            <a:normAutofit/>
          </a:bodyPr>
          <a:lstStyle/>
          <a:p>
            <a:pPr marL="342900" indent="-342900">
              <a:lnSpc>
                <a:spcPct val="90000"/>
              </a:lnSpc>
              <a:spcAft>
                <a:spcPts val="600"/>
              </a:spcAft>
              <a:buFont typeface="Wingdings" panose="05000000000000000000" pitchFamily="2" charset="2"/>
              <a:buChar char="Ø"/>
            </a:pPr>
            <a:r>
              <a:rPr lang="en-GB" sz="2000" i="1" dirty="0"/>
              <a:t>Product Development</a:t>
            </a:r>
            <a:endParaRPr lang="en-US" sz="2000" i="1" dirty="0"/>
          </a:p>
        </p:txBody>
      </p:sp>
      <p:sp>
        <p:nvSpPr>
          <p:cNvPr id="9" name="TextBox 8">
            <a:extLst>
              <a:ext uri="{FF2B5EF4-FFF2-40B4-BE49-F238E27FC236}">
                <a16:creationId xmlns:a16="http://schemas.microsoft.com/office/drawing/2014/main" id="{8073E353-48BE-1A1E-15CA-AE2BADF802C6}"/>
              </a:ext>
            </a:extLst>
          </p:cNvPr>
          <p:cNvSpPr txBox="1"/>
          <p:nvPr/>
        </p:nvSpPr>
        <p:spPr>
          <a:xfrm>
            <a:off x="588480" y="4346097"/>
            <a:ext cx="5547251" cy="415485"/>
          </a:xfrm>
          <a:prstGeom prst="rect">
            <a:avLst/>
          </a:prstGeom>
        </p:spPr>
        <p:txBody>
          <a:bodyPr vert="horz" lIns="91440" tIns="45720" rIns="91440" bIns="45720" rtlCol="0">
            <a:normAutofit/>
          </a:bodyPr>
          <a:lstStyle/>
          <a:p>
            <a:pPr marL="342900" indent="-342900">
              <a:lnSpc>
                <a:spcPct val="90000"/>
              </a:lnSpc>
              <a:spcAft>
                <a:spcPts val="600"/>
              </a:spcAft>
              <a:buFont typeface="Wingdings" panose="05000000000000000000" pitchFamily="2" charset="2"/>
              <a:buChar char="Ø"/>
            </a:pPr>
            <a:r>
              <a:rPr lang="en-GB" sz="2000" i="1" dirty="0"/>
              <a:t>Employee Experience &amp; Retention</a:t>
            </a:r>
            <a:endParaRPr lang="en-US" sz="2000" i="1" dirty="0"/>
          </a:p>
        </p:txBody>
      </p:sp>
      <p:sp>
        <p:nvSpPr>
          <p:cNvPr id="10" name="TextBox 9">
            <a:extLst>
              <a:ext uri="{FF2B5EF4-FFF2-40B4-BE49-F238E27FC236}">
                <a16:creationId xmlns:a16="http://schemas.microsoft.com/office/drawing/2014/main" id="{E0D48DEF-D6AB-BB5D-6AB4-015A1B134B12}"/>
              </a:ext>
            </a:extLst>
          </p:cNvPr>
          <p:cNvSpPr txBox="1"/>
          <p:nvPr/>
        </p:nvSpPr>
        <p:spPr>
          <a:xfrm>
            <a:off x="588480" y="4818266"/>
            <a:ext cx="5547251" cy="415485"/>
          </a:xfrm>
          <a:prstGeom prst="rect">
            <a:avLst/>
          </a:prstGeom>
        </p:spPr>
        <p:txBody>
          <a:bodyPr vert="horz" lIns="91440" tIns="45720" rIns="91440" bIns="45720" rtlCol="0">
            <a:normAutofit/>
          </a:bodyPr>
          <a:lstStyle/>
          <a:p>
            <a:pPr marL="342900" indent="-342900">
              <a:lnSpc>
                <a:spcPct val="90000"/>
              </a:lnSpc>
              <a:spcAft>
                <a:spcPts val="600"/>
              </a:spcAft>
              <a:buFont typeface="Wingdings" panose="05000000000000000000" pitchFamily="2" charset="2"/>
              <a:buChar char="Ø"/>
            </a:pPr>
            <a:r>
              <a:rPr lang="en-GB" sz="2000" i="1" dirty="0"/>
              <a:t>Brand Awareness &amp; Marketing</a:t>
            </a:r>
            <a:endParaRPr lang="en-US" sz="2000" i="1" dirty="0"/>
          </a:p>
        </p:txBody>
      </p:sp>
      <p:sp>
        <p:nvSpPr>
          <p:cNvPr id="12" name="TextBox 11">
            <a:extLst>
              <a:ext uri="{FF2B5EF4-FFF2-40B4-BE49-F238E27FC236}">
                <a16:creationId xmlns:a16="http://schemas.microsoft.com/office/drawing/2014/main" id="{01A5089A-BDEA-1E50-3ECE-85721D542960}"/>
              </a:ext>
            </a:extLst>
          </p:cNvPr>
          <p:cNvSpPr txBox="1"/>
          <p:nvPr/>
        </p:nvSpPr>
        <p:spPr>
          <a:xfrm>
            <a:off x="588480" y="5290435"/>
            <a:ext cx="5547251" cy="415485"/>
          </a:xfrm>
          <a:prstGeom prst="rect">
            <a:avLst/>
          </a:prstGeom>
        </p:spPr>
        <p:txBody>
          <a:bodyPr vert="horz" lIns="91440" tIns="45720" rIns="91440" bIns="45720" rtlCol="0">
            <a:normAutofit/>
          </a:bodyPr>
          <a:lstStyle/>
          <a:p>
            <a:pPr marL="342900" indent="-342900">
              <a:lnSpc>
                <a:spcPct val="90000"/>
              </a:lnSpc>
              <a:spcAft>
                <a:spcPts val="600"/>
              </a:spcAft>
              <a:buFont typeface="Wingdings" panose="05000000000000000000" pitchFamily="2" charset="2"/>
              <a:buChar char="Ø"/>
            </a:pPr>
            <a:r>
              <a:rPr lang="en-GB" sz="2000" i="1" dirty="0"/>
              <a:t>Process Improvement</a:t>
            </a:r>
            <a:endParaRPr lang="en-US" sz="2000" i="1" dirty="0"/>
          </a:p>
        </p:txBody>
      </p:sp>
    </p:spTree>
    <p:extLst>
      <p:ext uri="{BB962C8B-B14F-4D97-AF65-F5344CB8AC3E}">
        <p14:creationId xmlns:p14="http://schemas.microsoft.com/office/powerpoint/2010/main" val="1867223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8" grpId="0"/>
      <p:bldP spid="9" grpId="0"/>
      <p:bldP spid="10"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81A6D9A9-A4D4-F28D-DC72-6ADE421F2A7C}"/>
            </a:ext>
          </a:extLst>
        </p:cNvPr>
        <p:cNvGrpSpPr/>
        <p:nvPr/>
      </p:nvGrpSpPr>
      <p:grpSpPr>
        <a:xfrm>
          <a:off x="0" y="0"/>
          <a:ext cx="0" cy="0"/>
          <a:chOff x="0" y="0"/>
          <a:chExt cx="0" cy="0"/>
        </a:xfrm>
      </p:grpSpPr>
      <p:sp useBgFill="1">
        <p:nvSpPr>
          <p:cNvPr id="37" name="Background Fill">
            <a:extLst>
              <a:ext uri="{FF2B5EF4-FFF2-40B4-BE49-F238E27FC236}">
                <a16:creationId xmlns:a16="http://schemas.microsoft.com/office/drawing/2014/main" id="{FA184816-D92A-E06F-92AC-F90E375B8E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9" name="Color Fill">
            <a:extLst>
              <a:ext uri="{FF2B5EF4-FFF2-40B4-BE49-F238E27FC236}">
                <a16:creationId xmlns:a16="http://schemas.microsoft.com/office/drawing/2014/main" id="{AAF53D3F-4BB5-6C55-F070-17DC210BF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41" name="Group 40">
            <a:extLst>
              <a:ext uri="{FF2B5EF4-FFF2-40B4-BE49-F238E27FC236}">
                <a16:creationId xmlns:a16="http://schemas.microsoft.com/office/drawing/2014/main" id="{1CB8BD81-16DC-2223-4447-04B9138809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34870" y="0"/>
            <a:ext cx="4257130" cy="6858000"/>
            <a:chOff x="7934870" y="0"/>
            <a:chExt cx="4257130" cy="6858000"/>
          </a:xfrm>
        </p:grpSpPr>
        <p:sp>
          <p:nvSpPr>
            <p:cNvPr id="42" name="Freeform: Shape 41">
              <a:extLst>
                <a:ext uri="{FF2B5EF4-FFF2-40B4-BE49-F238E27FC236}">
                  <a16:creationId xmlns:a16="http://schemas.microsoft.com/office/drawing/2014/main" id="{32EF87CB-5EB9-5EC9-477A-FFE66D0D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48949" y="5077229"/>
              <a:ext cx="2643051"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40000"/>
              </a:schemeClr>
            </a:solidFill>
            <a:ln w="9331"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D5A3E5F0-62B6-31B1-6116-863A829FE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44" name="Oval 43">
              <a:extLst>
                <a:ext uri="{FF2B5EF4-FFF2-40B4-BE49-F238E27FC236}">
                  <a16:creationId xmlns:a16="http://schemas.microsoft.com/office/drawing/2014/main" id="{B6B437D1-FB16-FC88-6DBC-EAF97C8CD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65646" y="1470520"/>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45" name="Freeform: Shape 44">
              <a:extLst>
                <a:ext uri="{FF2B5EF4-FFF2-40B4-BE49-F238E27FC236}">
                  <a16:creationId xmlns:a16="http://schemas.microsoft.com/office/drawing/2014/main" id="{E8B335C5-A4BE-016D-3E26-E85BC5F598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34870" y="1"/>
              <a:ext cx="3034340" cy="2483913"/>
            </a:xfrm>
            <a:custGeom>
              <a:avLst/>
              <a:gdLst>
                <a:gd name="connsiteX0" fmla="*/ 39219 w 3034340"/>
                <a:gd name="connsiteY0" fmla="*/ 0 h 2483913"/>
                <a:gd name="connsiteX1" fmla="*/ 2995122 w 3034340"/>
                <a:gd name="connsiteY1" fmla="*/ 0 h 2483913"/>
                <a:gd name="connsiteX2" fmla="*/ 3006509 w 3034340"/>
                <a:gd name="connsiteY2" fmla="*/ 46641 h 2483913"/>
                <a:gd name="connsiteX3" fmla="*/ 2589045 w 3034340"/>
                <a:gd name="connsiteY3" fmla="*/ 1412038 h 2483913"/>
                <a:gd name="connsiteX4" fmla="*/ 1517170 w 3034340"/>
                <a:gd name="connsiteY4" fmla="*/ 2483913 h 2483913"/>
                <a:gd name="connsiteX5" fmla="*/ 445296 w 3034340"/>
                <a:gd name="connsiteY5" fmla="*/ 1412038 h 2483913"/>
                <a:gd name="connsiteX6" fmla="*/ 27832 w 3034340"/>
                <a:gd name="connsiteY6" fmla="*/ 46641 h 248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4340" h="2483913">
                  <a:moveTo>
                    <a:pt x="39219" y="0"/>
                  </a:moveTo>
                  <a:lnTo>
                    <a:pt x="2995122" y="0"/>
                  </a:lnTo>
                  <a:lnTo>
                    <a:pt x="3006509" y="46641"/>
                  </a:lnTo>
                  <a:cubicBezTo>
                    <a:pt x="3099279" y="525788"/>
                    <a:pt x="2960124" y="1040959"/>
                    <a:pt x="2589045" y="1412038"/>
                  </a:cubicBezTo>
                  <a:lnTo>
                    <a:pt x="1517170" y="2483913"/>
                  </a:lnTo>
                  <a:lnTo>
                    <a:pt x="445296" y="1412038"/>
                  </a:lnTo>
                  <a:cubicBezTo>
                    <a:pt x="74217" y="1040959"/>
                    <a:pt x="-64938" y="525788"/>
                    <a:pt x="27832" y="46641"/>
                  </a:cubicBezTo>
                  <a:close/>
                </a:path>
              </a:pathLst>
            </a:custGeom>
            <a:solidFill>
              <a:schemeClr val="accent1">
                <a:alpha val="60000"/>
              </a:schemeClr>
            </a:solidFill>
            <a:ln w="9331"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C243E3B2-84B2-8DED-B502-A0B4CA8B4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97828" y="0"/>
              <a:ext cx="2708425" cy="2263840"/>
            </a:xfrm>
            <a:custGeom>
              <a:avLst/>
              <a:gdLst>
                <a:gd name="connsiteX0" fmla="*/ 46413 w 2708425"/>
                <a:gd name="connsiteY0" fmla="*/ 0 h 2263840"/>
                <a:gd name="connsiteX1" fmla="*/ 2662013 w 2708425"/>
                <a:gd name="connsiteY1" fmla="*/ 0 h 2263840"/>
                <a:gd name="connsiteX2" fmla="*/ 2683584 w 2708425"/>
                <a:gd name="connsiteY2" fmla="*/ 88351 h 2263840"/>
                <a:gd name="connsiteX3" fmla="*/ 2310959 w 2708425"/>
                <a:gd name="connsiteY3" fmla="*/ 1307094 h 2263840"/>
                <a:gd name="connsiteX4" fmla="*/ 1354213 w 2708425"/>
                <a:gd name="connsiteY4" fmla="*/ 2263840 h 2263840"/>
                <a:gd name="connsiteX5" fmla="*/ 397467 w 2708425"/>
                <a:gd name="connsiteY5" fmla="*/ 1307094 h 2263840"/>
                <a:gd name="connsiteX6" fmla="*/ 24842 w 2708425"/>
                <a:gd name="connsiteY6" fmla="*/ 88351 h 226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8425" h="2263840">
                  <a:moveTo>
                    <a:pt x="46413" y="0"/>
                  </a:moveTo>
                  <a:lnTo>
                    <a:pt x="2662013" y="0"/>
                  </a:lnTo>
                  <a:lnTo>
                    <a:pt x="2683584" y="88351"/>
                  </a:lnTo>
                  <a:cubicBezTo>
                    <a:pt x="2766390" y="516035"/>
                    <a:pt x="2642182" y="975871"/>
                    <a:pt x="2310959" y="1307094"/>
                  </a:cubicBezTo>
                  <a:lnTo>
                    <a:pt x="1354213" y="2263840"/>
                  </a:lnTo>
                  <a:lnTo>
                    <a:pt x="397467" y="1307094"/>
                  </a:lnTo>
                  <a:cubicBezTo>
                    <a:pt x="66245" y="975871"/>
                    <a:pt x="-57964" y="516035"/>
                    <a:pt x="24842" y="88351"/>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grpSp>
      <p:sp>
        <p:nvSpPr>
          <p:cNvPr id="48" name="Texture">
            <a:extLst>
              <a:ext uri="{FF2B5EF4-FFF2-40B4-BE49-F238E27FC236}">
                <a16:creationId xmlns:a16="http://schemas.microsoft.com/office/drawing/2014/main" id="{52A67F75-5D4B-A0CB-D7B7-AEDBE0BC5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2DA0800-1ECD-F911-E0E7-FD8AF87AA59E}"/>
              </a:ext>
            </a:extLst>
          </p:cNvPr>
          <p:cNvSpPr>
            <a:spLocks noGrp="1"/>
          </p:cNvSpPr>
          <p:nvPr>
            <p:ph type="title"/>
          </p:nvPr>
        </p:nvSpPr>
        <p:spPr>
          <a:xfrm>
            <a:off x="513546" y="282587"/>
            <a:ext cx="7581234" cy="849333"/>
          </a:xfrm>
        </p:spPr>
        <p:txBody>
          <a:bodyPr vert="horz" lIns="91440" tIns="45720" rIns="91440" bIns="45720" rtlCol="0" anchor="b">
            <a:normAutofit/>
          </a:bodyPr>
          <a:lstStyle/>
          <a:p>
            <a:r>
              <a:rPr lang="en-US" dirty="0"/>
              <a:t>What is a questionnaire?</a:t>
            </a:r>
          </a:p>
        </p:txBody>
      </p:sp>
      <p:sp>
        <p:nvSpPr>
          <p:cNvPr id="4" name="TextBox 3">
            <a:extLst>
              <a:ext uri="{FF2B5EF4-FFF2-40B4-BE49-F238E27FC236}">
                <a16:creationId xmlns:a16="http://schemas.microsoft.com/office/drawing/2014/main" id="{0ED28929-6051-61E1-BDC0-B391892E334C}"/>
              </a:ext>
            </a:extLst>
          </p:cNvPr>
          <p:cNvSpPr txBox="1"/>
          <p:nvPr/>
        </p:nvSpPr>
        <p:spPr>
          <a:xfrm>
            <a:off x="201679" y="2236811"/>
            <a:ext cx="5892797" cy="415486"/>
          </a:xfrm>
          <a:prstGeom prst="rect">
            <a:avLst/>
          </a:prstGeom>
        </p:spPr>
        <p:txBody>
          <a:bodyPr vert="horz" lIns="91440" tIns="45720" rIns="91440" bIns="45720" rtlCol="0">
            <a:noAutofit/>
          </a:bodyPr>
          <a:lstStyle/>
          <a:p>
            <a:pPr>
              <a:lnSpc>
                <a:spcPct val="90000"/>
              </a:lnSpc>
              <a:spcAft>
                <a:spcPts val="600"/>
              </a:spcAft>
            </a:pPr>
            <a:r>
              <a:rPr lang="en-GB" sz="2000" i="1" u="sng" dirty="0"/>
              <a:t>Key aspects of academic questionnaire use include:</a:t>
            </a:r>
            <a:endParaRPr lang="en-US" sz="2000" i="1" u="sng" dirty="0"/>
          </a:p>
        </p:txBody>
      </p:sp>
      <p:pic>
        <p:nvPicPr>
          <p:cNvPr id="7" name="Picture 6" descr="Hand holding a pen shading number on a sheet">
            <a:extLst>
              <a:ext uri="{FF2B5EF4-FFF2-40B4-BE49-F238E27FC236}">
                <a16:creationId xmlns:a16="http://schemas.microsoft.com/office/drawing/2014/main" id="{3259D511-B0B8-FEAE-A9F4-69C9A82F0E9D}"/>
              </a:ext>
            </a:extLst>
          </p:cNvPr>
          <p:cNvPicPr>
            <a:picLocks noChangeAspect="1"/>
          </p:cNvPicPr>
          <p:nvPr/>
        </p:nvPicPr>
        <p:blipFill rotWithShape="1">
          <a:blip r:embed="rId4"/>
          <a:srcRect r="3" b="21731"/>
          <a:stretch>
            <a:fillRect/>
          </a:stretch>
        </p:blipFill>
        <p:spPr>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p:spPr>
      </p:pic>
      <p:sp>
        <p:nvSpPr>
          <p:cNvPr id="5" name="TextBox 4">
            <a:extLst>
              <a:ext uri="{FF2B5EF4-FFF2-40B4-BE49-F238E27FC236}">
                <a16:creationId xmlns:a16="http://schemas.microsoft.com/office/drawing/2014/main" id="{4A10A013-CE91-92EA-86C5-947E9A89FF36}"/>
              </a:ext>
            </a:extLst>
          </p:cNvPr>
          <p:cNvSpPr txBox="1"/>
          <p:nvPr/>
        </p:nvSpPr>
        <p:spPr>
          <a:xfrm>
            <a:off x="588481" y="2986274"/>
            <a:ext cx="5547251" cy="415485"/>
          </a:xfrm>
          <a:prstGeom prst="rect">
            <a:avLst/>
          </a:prstGeom>
        </p:spPr>
        <p:txBody>
          <a:bodyPr vert="horz" lIns="91440" tIns="45720" rIns="91440" bIns="45720" rtlCol="0">
            <a:normAutofit/>
          </a:bodyPr>
          <a:lstStyle/>
          <a:p>
            <a:pPr marL="342900" indent="-342900">
              <a:lnSpc>
                <a:spcPct val="90000"/>
              </a:lnSpc>
              <a:spcAft>
                <a:spcPts val="600"/>
              </a:spcAft>
              <a:buFont typeface="Wingdings" panose="05000000000000000000" pitchFamily="2" charset="2"/>
              <a:buChar char="Ø"/>
            </a:pPr>
            <a:r>
              <a:rPr lang="en-GB" sz="2000" i="1" dirty="0"/>
              <a:t>Design &amp; Validity</a:t>
            </a:r>
            <a:endParaRPr lang="en-US" sz="2000" i="1" dirty="0"/>
          </a:p>
        </p:txBody>
      </p:sp>
      <p:sp>
        <p:nvSpPr>
          <p:cNvPr id="6" name="TextBox 5">
            <a:extLst>
              <a:ext uri="{FF2B5EF4-FFF2-40B4-BE49-F238E27FC236}">
                <a16:creationId xmlns:a16="http://schemas.microsoft.com/office/drawing/2014/main" id="{5664B01C-88A5-E217-23EF-3369210F7440}"/>
              </a:ext>
            </a:extLst>
          </p:cNvPr>
          <p:cNvSpPr txBox="1"/>
          <p:nvPr/>
        </p:nvSpPr>
        <p:spPr>
          <a:xfrm>
            <a:off x="588480" y="3448078"/>
            <a:ext cx="5547251" cy="415485"/>
          </a:xfrm>
          <a:prstGeom prst="rect">
            <a:avLst/>
          </a:prstGeom>
        </p:spPr>
        <p:txBody>
          <a:bodyPr vert="horz" lIns="91440" tIns="45720" rIns="91440" bIns="45720" rtlCol="0">
            <a:normAutofit/>
          </a:bodyPr>
          <a:lstStyle/>
          <a:p>
            <a:pPr marL="342900" indent="-342900">
              <a:lnSpc>
                <a:spcPct val="90000"/>
              </a:lnSpc>
              <a:spcAft>
                <a:spcPts val="600"/>
              </a:spcAft>
              <a:buFont typeface="Wingdings" panose="05000000000000000000" pitchFamily="2" charset="2"/>
              <a:buChar char="Ø"/>
            </a:pPr>
            <a:r>
              <a:rPr lang="en-GB" sz="2000" i="1" dirty="0"/>
              <a:t>Structure</a:t>
            </a:r>
            <a:endParaRPr lang="en-US" sz="2000" i="1" dirty="0"/>
          </a:p>
        </p:txBody>
      </p:sp>
      <p:sp>
        <p:nvSpPr>
          <p:cNvPr id="8" name="TextBox 7">
            <a:extLst>
              <a:ext uri="{FF2B5EF4-FFF2-40B4-BE49-F238E27FC236}">
                <a16:creationId xmlns:a16="http://schemas.microsoft.com/office/drawing/2014/main" id="{EEEA920D-692A-9E48-4C27-46F9F2B7B59D}"/>
              </a:ext>
            </a:extLst>
          </p:cNvPr>
          <p:cNvSpPr txBox="1"/>
          <p:nvPr/>
        </p:nvSpPr>
        <p:spPr>
          <a:xfrm>
            <a:off x="588480" y="3873928"/>
            <a:ext cx="5547251" cy="415485"/>
          </a:xfrm>
          <a:prstGeom prst="rect">
            <a:avLst/>
          </a:prstGeom>
        </p:spPr>
        <p:txBody>
          <a:bodyPr vert="horz" lIns="91440" tIns="45720" rIns="91440" bIns="45720" rtlCol="0">
            <a:normAutofit/>
          </a:bodyPr>
          <a:lstStyle/>
          <a:p>
            <a:pPr marL="342900" indent="-342900">
              <a:lnSpc>
                <a:spcPct val="90000"/>
              </a:lnSpc>
              <a:spcAft>
                <a:spcPts val="600"/>
              </a:spcAft>
              <a:buFont typeface="Wingdings" panose="05000000000000000000" pitchFamily="2" charset="2"/>
              <a:buChar char="Ø"/>
            </a:pPr>
            <a:r>
              <a:rPr lang="en-GB" sz="2000" i="1" dirty="0"/>
              <a:t>Best Academic Research Practices</a:t>
            </a:r>
            <a:endParaRPr lang="en-US" sz="2000" i="1" dirty="0"/>
          </a:p>
        </p:txBody>
      </p:sp>
      <p:sp>
        <p:nvSpPr>
          <p:cNvPr id="9" name="TextBox 8">
            <a:extLst>
              <a:ext uri="{FF2B5EF4-FFF2-40B4-BE49-F238E27FC236}">
                <a16:creationId xmlns:a16="http://schemas.microsoft.com/office/drawing/2014/main" id="{F759F03A-2567-2628-7833-FB397C80485E}"/>
              </a:ext>
            </a:extLst>
          </p:cNvPr>
          <p:cNvSpPr txBox="1"/>
          <p:nvPr/>
        </p:nvSpPr>
        <p:spPr>
          <a:xfrm>
            <a:off x="588480" y="4346097"/>
            <a:ext cx="5547251" cy="415485"/>
          </a:xfrm>
          <a:prstGeom prst="rect">
            <a:avLst/>
          </a:prstGeom>
        </p:spPr>
        <p:txBody>
          <a:bodyPr vert="horz" lIns="91440" tIns="45720" rIns="91440" bIns="45720" rtlCol="0">
            <a:normAutofit/>
          </a:bodyPr>
          <a:lstStyle/>
          <a:p>
            <a:pPr marL="342900" indent="-342900">
              <a:lnSpc>
                <a:spcPct val="90000"/>
              </a:lnSpc>
              <a:spcAft>
                <a:spcPts val="600"/>
              </a:spcAft>
              <a:buFont typeface="Wingdings" panose="05000000000000000000" pitchFamily="2" charset="2"/>
              <a:buChar char="Ø"/>
            </a:pPr>
            <a:r>
              <a:rPr lang="en-GB" sz="2000" i="1" dirty="0"/>
              <a:t>Ethics</a:t>
            </a:r>
            <a:endParaRPr lang="en-US" sz="2000" i="1" dirty="0"/>
          </a:p>
        </p:txBody>
      </p:sp>
      <p:sp>
        <p:nvSpPr>
          <p:cNvPr id="10" name="TextBox 9">
            <a:extLst>
              <a:ext uri="{FF2B5EF4-FFF2-40B4-BE49-F238E27FC236}">
                <a16:creationId xmlns:a16="http://schemas.microsoft.com/office/drawing/2014/main" id="{A90E0DAE-6A45-B2E2-8A75-70CCDC7BEE5E}"/>
              </a:ext>
            </a:extLst>
          </p:cNvPr>
          <p:cNvSpPr txBox="1"/>
          <p:nvPr/>
        </p:nvSpPr>
        <p:spPr>
          <a:xfrm>
            <a:off x="588480" y="4818266"/>
            <a:ext cx="5547251" cy="415485"/>
          </a:xfrm>
          <a:prstGeom prst="rect">
            <a:avLst/>
          </a:prstGeom>
        </p:spPr>
        <p:txBody>
          <a:bodyPr vert="horz" lIns="91440" tIns="45720" rIns="91440" bIns="45720" rtlCol="0">
            <a:normAutofit/>
          </a:bodyPr>
          <a:lstStyle/>
          <a:p>
            <a:pPr marL="342900" indent="-342900">
              <a:lnSpc>
                <a:spcPct val="90000"/>
              </a:lnSpc>
              <a:spcAft>
                <a:spcPts val="600"/>
              </a:spcAft>
              <a:buFont typeface="Wingdings" panose="05000000000000000000" pitchFamily="2" charset="2"/>
              <a:buChar char="Ø"/>
            </a:pPr>
            <a:r>
              <a:rPr lang="en-GB" sz="2000" i="1" dirty="0"/>
              <a:t>Applications</a:t>
            </a:r>
            <a:endParaRPr lang="en-US" sz="2000" i="1" dirty="0"/>
          </a:p>
        </p:txBody>
      </p:sp>
    </p:spTree>
    <p:extLst>
      <p:ext uri="{BB962C8B-B14F-4D97-AF65-F5344CB8AC3E}">
        <p14:creationId xmlns:p14="http://schemas.microsoft.com/office/powerpoint/2010/main" val="1743143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8" grpId="0"/>
      <p:bldP spid="9"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C8FECF5-2E59-ED3C-44DE-F92A00D69729}"/>
            </a:ext>
          </a:extLst>
        </p:cNvPr>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39"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41" name="Group 40">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42" name="Oval 41">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3" name="Freeform: Shape 42">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4" name="Freeform: Shape 43">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45" name="Freeform: Shape 44">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46"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48"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useBgFill="1">
        <p:nvSpPr>
          <p:cNvPr id="50" name="Background Fill">
            <a:extLst>
              <a:ext uri="{FF2B5EF4-FFF2-40B4-BE49-F238E27FC236}">
                <a16:creationId xmlns:a16="http://schemas.microsoft.com/office/drawing/2014/main" id="{06087813-B81F-42C4-A0EA-F9078FB61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2" name="Color Fill">
            <a:extLst>
              <a:ext uri="{FF2B5EF4-FFF2-40B4-BE49-F238E27FC236}">
                <a16:creationId xmlns:a16="http://schemas.microsoft.com/office/drawing/2014/main" id="{C4B295A1-75D3-4C3B-82E7-C5CFD80A7E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54" name="Group 53">
            <a:extLst>
              <a:ext uri="{FF2B5EF4-FFF2-40B4-BE49-F238E27FC236}">
                <a16:creationId xmlns:a16="http://schemas.microsoft.com/office/drawing/2014/main" id="{67AA0034-C7E1-4F5E-80D5-74CDFC0D12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55" name="Graphic 9">
              <a:extLst>
                <a:ext uri="{FF2B5EF4-FFF2-40B4-BE49-F238E27FC236}">
                  <a16:creationId xmlns:a16="http://schemas.microsoft.com/office/drawing/2014/main" id="{A217CF63-2FBD-4FA2-838C-6287D9F54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56" name="Graphic 18">
              <a:extLst>
                <a:ext uri="{FF2B5EF4-FFF2-40B4-BE49-F238E27FC236}">
                  <a16:creationId xmlns:a16="http://schemas.microsoft.com/office/drawing/2014/main" id="{C8F9462C-D125-4450-B35D-6E680DD30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57" name="Oval 56">
              <a:extLst>
                <a:ext uri="{FF2B5EF4-FFF2-40B4-BE49-F238E27FC236}">
                  <a16:creationId xmlns:a16="http://schemas.microsoft.com/office/drawing/2014/main" id="{6FA1A088-C133-4278-93CD-B7F518F32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58" name="Freeform: Shape 57">
              <a:extLst>
                <a:ext uri="{FF2B5EF4-FFF2-40B4-BE49-F238E27FC236}">
                  <a16:creationId xmlns:a16="http://schemas.microsoft.com/office/drawing/2014/main" id="{1A25AE1A-8F17-40E6-A1BB-ED8F665B7E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59" name="Oval 58">
              <a:extLst>
                <a:ext uri="{FF2B5EF4-FFF2-40B4-BE49-F238E27FC236}">
                  <a16:creationId xmlns:a16="http://schemas.microsoft.com/office/drawing/2014/main" id="{0AB54797-0849-4E89-BAA5-80D52410B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64894" y="1100025"/>
              <a:ext cx="4790779" cy="4790779"/>
            </a:xfrm>
            <a:prstGeom prst="ellipse">
              <a:avLst/>
            </a:prstGeom>
            <a:solidFill>
              <a:srgbClr val="FFFFFF"/>
            </a:solidFill>
            <a:ln w="38100">
              <a:solidFill>
                <a:srgbClr val="F7F7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 name="Texture">
            <a:extLst>
              <a:ext uri="{FF2B5EF4-FFF2-40B4-BE49-F238E27FC236}">
                <a16:creationId xmlns:a16="http://schemas.microsoft.com/office/drawing/2014/main" id="{E4B2AF95-7029-4856-9CE4-BBBE8CF80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pic>
        <p:nvPicPr>
          <p:cNvPr id="7" name="Picture 6" descr="Hand holding a pen shading number on a sheet">
            <a:extLst>
              <a:ext uri="{FF2B5EF4-FFF2-40B4-BE49-F238E27FC236}">
                <a16:creationId xmlns:a16="http://schemas.microsoft.com/office/drawing/2014/main" id="{48D052E9-7E73-5119-A68B-D919F8C69E7B}"/>
              </a:ext>
            </a:extLst>
          </p:cNvPr>
          <p:cNvPicPr>
            <a:picLocks noChangeAspect="1"/>
          </p:cNvPicPr>
          <p:nvPr/>
        </p:nvPicPr>
        <p:blipFill rotWithShape="1">
          <a:blip r:embed="rId4"/>
          <a:srcRect r="-1" b="15708"/>
          <a:stretch/>
        </p:blipFill>
        <p:spPr>
          <a:xfrm>
            <a:off x="7476780" y="2407594"/>
            <a:ext cx="3774825" cy="2123880"/>
          </a:xfrm>
          <a:prstGeom prst="rect">
            <a:avLst/>
          </a:prstGeom>
        </p:spPr>
      </p:pic>
      <p:sp>
        <p:nvSpPr>
          <p:cNvPr id="6" name="Title 1">
            <a:extLst>
              <a:ext uri="{FF2B5EF4-FFF2-40B4-BE49-F238E27FC236}">
                <a16:creationId xmlns:a16="http://schemas.microsoft.com/office/drawing/2014/main" id="{15D5C373-42FE-68B0-7D50-44DBF35359B7}"/>
              </a:ext>
            </a:extLst>
          </p:cNvPr>
          <p:cNvSpPr>
            <a:spLocks noGrp="1"/>
          </p:cNvSpPr>
          <p:nvPr>
            <p:ph type="title"/>
          </p:nvPr>
        </p:nvSpPr>
        <p:spPr>
          <a:xfrm>
            <a:off x="308026" y="164091"/>
            <a:ext cx="5716356" cy="1575033"/>
          </a:xfrm>
        </p:spPr>
        <p:txBody>
          <a:bodyPr vert="horz" lIns="91440" tIns="45720" rIns="91440" bIns="45720" rtlCol="0" anchor="b">
            <a:normAutofit fontScale="90000"/>
          </a:bodyPr>
          <a:lstStyle/>
          <a:p>
            <a:r>
              <a:rPr lang="en-US" sz="5400" dirty="0">
                <a:solidFill>
                  <a:srgbClr val="FFFFFF"/>
                </a:solidFill>
              </a:rPr>
              <a:t>What is questionnaire design?</a:t>
            </a:r>
          </a:p>
        </p:txBody>
      </p:sp>
      <p:sp>
        <p:nvSpPr>
          <p:cNvPr id="9" name="TextBox 8">
            <a:extLst>
              <a:ext uri="{FF2B5EF4-FFF2-40B4-BE49-F238E27FC236}">
                <a16:creationId xmlns:a16="http://schemas.microsoft.com/office/drawing/2014/main" id="{BFDE7C26-1529-59B8-71BC-D4356D2FECE0}"/>
              </a:ext>
            </a:extLst>
          </p:cNvPr>
          <p:cNvSpPr txBox="1"/>
          <p:nvPr/>
        </p:nvSpPr>
        <p:spPr>
          <a:xfrm>
            <a:off x="97202" y="1808472"/>
            <a:ext cx="6773538" cy="1015663"/>
          </a:xfrm>
          <a:prstGeom prst="rect">
            <a:avLst/>
          </a:prstGeom>
          <a:noFill/>
          <a:ln w="19050">
            <a:solidFill>
              <a:schemeClr val="tx1"/>
            </a:solidFill>
          </a:ln>
        </p:spPr>
        <p:txBody>
          <a:bodyPr wrap="square" rtlCol="0">
            <a:spAutoFit/>
          </a:bodyPr>
          <a:lstStyle/>
          <a:p>
            <a:r>
              <a:rPr lang="en-GB" sz="2000" i="1" dirty="0">
                <a:effectLst>
                  <a:outerShdw blurRad="38100" dist="38100" dir="2700000" algn="tl">
                    <a:srgbClr val="000000">
                      <a:alpha val="43137"/>
                    </a:srgbClr>
                  </a:outerShdw>
                </a:effectLst>
              </a:rPr>
              <a:t>Questionnaire design is the process of planning, structuring, and wording questions so that the data collected is accurate, unbiased, and fit for its intended purpose.</a:t>
            </a:r>
          </a:p>
        </p:txBody>
      </p:sp>
      <p:sp>
        <p:nvSpPr>
          <p:cNvPr id="10" name="TextBox 9">
            <a:extLst>
              <a:ext uri="{FF2B5EF4-FFF2-40B4-BE49-F238E27FC236}">
                <a16:creationId xmlns:a16="http://schemas.microsoft.com/office/drawing/2014/main" id="{72D83AAE-36B4-D288-DEE4-BB8B730D9C1C}"/>
              </a:ext>
            </a:extLst>
          </p:cNvPr>
          <p:cNvSpPr txBox="1"/>
          <p:nvPr/>
        </p:nvSpPr>
        <p:spPr>
          <a:xfrm>
            <a:off x="97202" y="3298476"/>
            <a:ext cx="6773538" cy="400110"/>
          </a:xfrm>
          <a:prstGeom prst="rect">
            <a:avLst/>
          </a:prstGeom>
          <a:noFill/>
        </p:spPr>
        <p:txBody>
          <a:bodyPr wrap="square" rtlCol="0">
            <a:spAutoFit/>
          </a:bodyPr>
          <a:lstStyle/>
          <a:p>
            <a:r>
              <a:rPr lang="en-GB" sz="2000" i="1" u="sng" dirty="0"/>
              <a:t>The purpose of questionnaire design is to ensure that:</a:t>
            </a:r>
          </a:p>
        </p:txBody>
      </p:sp>
      <p:sp>
        <p:nvSpPr>
          <p:cNvPr id="12" name="TextBox 11">
            <a:extLst>
              <a:ext uri="{FF2B5EF4-FFF2-40B4-BE49-F238E27FC236}">
                <a16:creationId xmlns:a16="http://schemas.microsoft.com/office/drawing/2014/main" id="{541090DA-941A-2FAC-92B1-EFFF321EE44F}"/>
              </a:ext>
            </a:extLst>
          </p:cNvPr>
          <p:cNvSpPr txBox="1"/>
          <p:nvPr/>
        </p:nvSpPr>
        <p:spPr>
          <a:xfrm>
            <a:off x="528896" y="4007417"/>
            <a:ext cx="5547251" cy="415485"/>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The right questions are asked</a:t>
            </a:r>
          </a:p>
        </p:txBody>
      </p:sp>
      <p:sp>
        <p:nvSpPr>
          <p:cNvPr id="14" name="TextBox 13">
            <a:extLst>
              <a:ext uri="{FF2B5EF4-FFF2-40B4-BE49-F238E27FC236}">
                <a16:creationId xmlns:a16="http://schemas.microsoft.com/office/drawing/2014/main" id="{EDA66E77-DB71-AD9F-F843-736B993BE7BB}"/>
              </a:ext>
            </a:extLst>
          </p:cNvPr>
          <p:cNvSpPr txBox="1"/>
          <p:nvPr/>
        </p:nvSpPr>
        <p:spPr>
          <a:xfrm>
            <a:off x="528896" y="4422902"/>
            <a:ext cx="5547251" cy="415485"/>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In the right way</a:t>
            </a:r>
          </a:p>
        </p:txBody>
      </p:sp>
      <p:sp>
        <p:nvSpPr>
          <p:cNvPr id="21" name="TextBox 20">
            <a:extLst>
              <a:ext uri="{FF2B5EF4-FFF2-40B4-BE49-F238E27FC236}">
                <a16:creationId xmlns:a16="http://schemas.microsoft.com/office/drawing/2014/main" id="{FBC8F0A3-EB79-0570-0F7F-3557D84A4D2A}"/>
              </a:ext>
            </a:extLst>
          </p:cNvPr>
          <p:cNvSpPr txBox="1"/>
          <p:nvPr/>
        </p:nvSpPr>
        <p:spPr>
          <a:xfrm>
            <a:off x="547224" y="4871274"/>
            <a:ext cx="5547251" cy="415485"/>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To the right audience</a:t>
            </a:r>
          </a:p>
        </p:txBody>
      </p:sp>
      <p:sp>
        <p:nvSpPr>
          <p:cNvPr id="23" name="TextBox 22">
            <a:extLst>
              <a:ext uri="{FF2B5EF4-FFF2-40B4-BE49-F238E27FC236}">
                <a16:creationId xmlns:a16="http://schemas.microsoft.com/office/drawing/2014/main" id="{D3065A2C-9573-A117-9F41-564D17B67696}"/>
              </a:ext>
            </a:extLst>
          </p:cNvPr>
          <p:cNvSpPr txBox="1"/>
          <p:nvPr/>
        </p:nvSpPr>
        <p:spPr>
          <a:xfrm>
            <a:off x="547225" y="5319646"/>
            <a:ext cx="5547251" cy="567264"/>
          </a:xfrm>
          <a:prstGeom prst="rect">
            <a:avLst/>
          </a:prstGeom>
        </p:spPr>
        <p:txBody>
          <a:bodyPr vert="horz" lIns="91440" tIns="45720" rIns="91440" bIns="45720" rtlCol="0">
            <a:normAutofit fontScale="25000" lnSpcReduction="20000"/>
          </a:bodyPr>
          <a:lstStyle/>
          <a:p>
            <a:pPr marL="342900" indent="-342900">
              <a:buFont typeface="Wingdings" panose="05000000000000000000" pitchFamily="2" charset="2"/>
              <a:buChar char="Ø"/>
            </a:pPr>
            <a:r>
              <a:rPr lang="en-GB" sz="8000" i="1" dirty="0"/>
              <a:t>The collected data can accurately answer a research or evaluation question.</a:t>
            </a:r>
          </a:p>
        </p:txBody>
      </p:sp>
    </p:spTree>
    <p:extLst>
      <p:ext uri="{BB962C8B-B14F-4D97-AF65-F5344CB8AC3E}">
        <p14:creationId xmlns:p14="http://schemas.microsoft.com/office/powerpoint/2010/main" val="3953986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4" grpId="0"/>
      <p:bldP spid="21" grpId="0"/>
      <p:bldP spid="2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4"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6" name="Group 25">
            <a:extLst>
              <a:ext uri="{FF2B5EF4-FFF2-40B4-BE49-F238E27FC236}">
                <a16:creationId xmlns:a16="http://schemas.microsoft.com/office/drawing/2014/main" id="{0F12AF72-0A2D-40D4-A252-24C87E05DA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34870" y="0"/>
            <a:ext cx="4257130" cy="6858000"/>
            <a:chOff x="7934870" y="0"/>
            <a:chExt cx="4257130" cy="6858000"/>
          </a:xfrm>
        </p:grpSpPr>
        <p:sp>
          <p:nvSpPr>
            <p:cNvPr id="27" name="Freeform: Shape 26">
              <a:extLst>
                <a:ext uri="{FF2B5EF4-FFF2-40B4-BE49-F238E27FC236}">
                  <a16:creationId xmlns:a16="http://schemas.microsoft.com/office/drawing/2014/main" id="{D88A98EA-9E50-4276-960F-ECEAF7766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48949" y="5077229"/>
              <a:ext cx="2643051"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40000"/>
              </a:schemeClr>
            </a:solidFill>
            <a:ln w="9331"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CB3898D6-076D-4851-882A-D47468169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29" name="Oval 28">
              <a:extLst>
                <a:ext uri="{FF2B5EF4-FFF2-40B4-BE49-F238E27FC236}">
                  <a16:creationId xmlns:a16="http://schemas.microsoft.com/office/drawing/2014/main" id="{B7488EFE-4EEE-4339-8F66-31FAF34B4C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65646" y="1470520"/>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30" name="Freeform: Shape 29">
              <a:extLst>
                <a:ext uri="{FF2B5EF4-FFF2-40B4-BE49-F238E27FC236}">
                  <a16:creationId xmlns:a16="http://schemas.microsoft.com/office/drawing/2014/main" id="{85C8BA76-F88E-472D-B6F3-07C1A1580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34870" y="1"/>
              <a:ext cx="3034340" cy="2483913"/>
            </a:xfrm>
            <a:custGeom>
              <a:avLst/>
              <a:gdLst>
                <a:gd name="connsiteX0" fmla="*/ 39219 w 3034340"/>
                <a:gd name="connsiteY0" fmla="*/ 0 h 2483913"/>
                <a:gd name="connsiteX1" fmla="*/ 2995122 w 3034340"/>
                <a:gd name="connsiteY1" fmla="*/ 0 h 2483913"/>
                <a:gd name="connsiteX2" fmla="*/ 3006509 w 3034340"/>
                <a:gd name="connsiteY2" fmla="*/ 46641 h 2483913"/>
                <a:gd name="connsiteX3" fmla="*/ 2589045 w 3034340"/>
                <a:gd name="connsiteY3" fmla="*/ 1412038 h 2483913"/>
                <a:gd name="connsiteX4" fmla="*/ 1517170 w 3034340"/>
                <a:gd name="connsiteY4" fmla="*/ 2483913 h 2483913"/>
                <a:gd name="connsiteX5" fmla="*/ 445296 w 3034340"/>
                <a:gd name="connsiteY5" fmla="*/ 1412038 h 2483913"/>
                <a:gd name="connsiteX6" fmla="*/ 27832 w 3034340"/>
                <a:gd name="connsiteY6" fmla="*/ 46641 h 248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4340" h="2483913">
                  <a:moveTo>
                    <a:pt x="39219" y="0"/>
                  </a:moveTo>
                  <a:lnTo>
                    <a:pt x="2995122" y="0"/>
                  </a:lnTo>
                  <a:lnTo>
                    <a:pt x="3006509" y="46641"/>
                  </a:lnTo>
                  <a:cubicBezTo>
                    <a:pt x="3099279" y="525788"/>
                    <a:pt x="2960124" y="1040959"/>
                    <a:pt x="2589045" y="1412038"/>
                  </a:cubicBezTo>
                  <a:lnTo>
                    <a:pt x="1517170" y="2483913"/>
                  </a:lnTo>
                  <a:lnTo>
                    <a:pt x="445296" y="1412038"/>
                  </a:lnTo>
                  <a:cubicBezTo>
                    <a:pt x="74217" y="1040959"/>
                    <a:pt x="-64938" y="525788"/>
                    <a:pt x="27832" y="46641"/>
                  </a:cubicBezTo>
                  <a:close/>
                </a:path>
              </a:pathLst>
            </a:custGeom>
            <a:solidFill>
              <a:schemeClr val="accent1">
                <a:alpha val="60000"/>
              </a:schemeClr>
            </a:solidFill>
            <a:ln w="9331"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132DFE1D-3FB1-4421-8E87-BA954FD231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97828" y="0"/>
              <a:ext cx="2708425" cy="2263840"/>
            </a:xfrm>
            <a:custGeom>
              <a:avLst/>
              <a:gdLst>
                <a:gd name="connsiteX0" fmla="*/ 46413 w 2708425"/>
                <a:gd name="connsiteY0" fmla="*/ 0 h 2263840"/>
                <a:gd name="connsiteX1" fmla="*/ 2662013 w 2708425"/>
                <a:gd name="connsiteY1" fmla="*/ 0 h 2263840"/>
                <a:gd name="connsiteX2" fmla="*/ 2683584 w 2708425"/>
                <a:gd name="connsiteY2" fmla="*/ 88351 h 2263840"/>
                <a:gd name="connsiteX3" fmla="*/ 2310959 w 2708425"/>
                <a:gd name="connsiteY3" fmla="*/ 1307094 h 2263840"/>
                <a:gd name="connsiteX4" fmla="*/ 1354213 w 2708425"/>
                <a:gd name="connsiteY4" fmla="*/ 2263840 h 2263840"/>
                <a:gd name="connsiteX5" fmla="*/ 397467 w 2708425"/>
                <a:gd name="connsiteY5" fmla="*/ 1307094 h 2263840"/>
                <a:gd name="connsiteX6" fmla="*/ 24842 w 2708425"/>
                <a:gd name="connsiteY6" fmla="*/ 88351 h 226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8425" h="2263840">
                  <a:moveTo>
                    <a:pt x="46413" y="0"/>
                  </a:moveTo>
                  <a:lnTo>
                    <a:pt x="2662013" y="0"/>
                  </a:lnTo>
                  <a:lnTo>
                    <a:pt x="2683584" y="88351"/>
                  </a:lnTo>
                  <a:cubicBezTo>
                    <a:pt x="2766390" y="516035"/>
                    <a:pt x="2642182" y="975871"/>
                    <a:pt x="2310959" y="1307094"/>
                  </a:cubicBezTo>
                  <a:lnTo>
                    <a:pt x="1354213" y="2263840"/>
                  </a:lnTo>
                  <a:lnTo>
                    <a:pt x="397467" y="1307094"/>
                  </a:lnTo>
                  <a:cubicBezTo>
                    <a:pt x="66245" y="975871"/>
                    <a:pt x="-57964" y="516035"/>
                    <a:pt x="24842" y="88351"/>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grpSp>
      <p:sp>
        <p:nvSpPr>
          <p:cNvPr id="33"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1CE1DCB-F140-90AB-817A-469EE25F14BA}"/>
              </a:ext>
            </a:extLst>
          </p:cNvPr>
          <p:cNvSpPr>
            <a:spLocks noGrp="1"/>
          </p:cNvSpPr>
          <p:nvPr>
            <p:ph type="title"/>
          </p:nvPr>
        </p:nvSpPr>
        <p:spPr>
          <a:xfrm>
            <a:off x="457201" y="381406"/>
            <a:ext cx="5505994" cy="860551"/>
          </a:xfrm>
        </p:spPr>
        <p:txBody>
          <a:bodyPr>
            <a:normAutofit/>
          </a:bodyPr>
          <a:lstStyle/>
          <a:p>
            <a:r>
              <a:rPr lang="en-GB" dirty="0"/>
              <a:t>Objectives</a:t>
            </a:r>
          </a:p>
        </p:txBody>
      </p:sp>
      <p:sp>
        <p:nvSpPr>
          <p:cNvPr id="3" name="Content Placeholder 2">
            <a:extLst>
              <a:ext uri="{FF2B5EF4-FFF2-40B4-BE49-F238E27FC236}">
                <a16:creationId xmlns:a16="http://schemas.microsoft.com/office/drawing/2014/main" id="{36C0F9ED-44E4-6A1A-B2D8-822B8B531695}"/>
              </a:ext>
            </a:extLst>
          </p:cNvPr>
          <p:cNvSpPr>
            <a:spLocks noGrp="1"/>
          </p:cNvSpPr>
          <p:nvPr>
            <p:ph idx="1"/>
          </p:nvPr>
        </p:nvSpPr>
        <p:spPr>
          <a:xfrm>
            <a:off x="180291" y="1371753"/>
            <a:ext cx="6094970" cy="905566"/>
          </a:xfrm>
          <a:ln w="19050">
            <a:solidFill>
              <a:schemeClr val="tx1"/>
            </a:solidFill>
          </a:ln>
        </p:spPr>
        <p:txBody>
          <a:bodyPr>
            <a:normAutofit lnSpcReduction="10000"/>
          </a:bodyPr>
          <a:lstStyle/>
          <a:p>
            <a:pPr marL="0" indent="0">
              <a:buNone/>
            </a:pPr>
            <a:r>
              <a:rPr lang="en-GB" i="1" dirty="0">
                <a:effectLst>
                  <a:outerShdw blurRad="38100" dist="38100" dir="2700000" algn="tl">
                    <a:srgbClr val="000000">
                      <a:alpha val="43137"/>
                    </a:srgbClr>
                  </a:outerShdw>
                </a:effectLst>
              </a:rPr>
              <a:t>Clearly define the purpose and objectives of the questionnaire, ensuring each question contributes to achieving them.</a:t>
            </a:r>
          </a:p>
        </p:txBody>
      </p:sp>
      <p:pic>
        <p:nvPicPr>
          <p:cNvPr id="5" name="Picture 4" descr="Three arrows on bullseye">
            <a:extLst>
              <a:ext uri="{FF2B5EF4-FFF2-40B4-BE49-F238E27FC236}">
                <a16:creationId xmlns:a16="http://schemas.microsoft.com/office/drawing/2014/main" id="{2477C4B1-F279-8A00-AC55-ABDC4A87EF8D}"/>
              </a:ext>
            </a:extLst>
          </p:cNvPr>
          <p:cNvPicPr>
            <a:picLocks noChangeAspect="1"/>
          </p:cNvPicPr>
          <p:nvPr/>
        </p:nvPicPr>
        <p:blipFill rotWithShape="1">
          <a:blip r:embed="rId4"/>
          <a:srcRect t="20234" r="3" b="3"/>
          <a:stretch>
            <a:fillRect/>
          </a:stretch>
        </p:blipFill>
        <p:spPr>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p:spPr>
      </p:pic>
      <p:sp>
        <p:nvSpPr>
          <p:cNvPr id="4" name="TextBox 3">
            <a:extLst>
              <a:ext uri="{FF2B5EF4-FFF2-40B4-BE49-F238E27FC236}">
                <a16:creationId xmlns:a16="http://schemas.microsoft.com/office/drawing/2014/main" id="{79DF1DEF-B2BC-C56F-FC78-5DFFE3D580C3}"/>
              </a:ext>
            </a:extLst>
          </p:cNvPr>
          <p:cNvSpPr txBox="1"/>
          <p:nvPr/>
        </p:nvSpPr>
        <p:spPr>
          <a:xfrm>
            <a:off x="454152" y="3071614"/>
            <a:ext cx="5547251" cy="567264"/>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Collect accurate and relevant data</a:t>
            </a:r>
          </a:p>
        </p:txBody>
      </p:sp>
      <p:sp>
        <p:nvSpPr>
          <p:cNvPr id="6" name="TextBox 5">
            <a:extLst>
              <a:ext uri="{FF2B5EF4-FFF2-40B4-BE49-F238E27FC236}">
                <a16:creationId xmlns:a16="http://schemas.microsoft.com/office/drawing/2014/main" id="{4E30F6B2-8891-0732-AB6C-EE304A2E9E8F}"/>
              </a:ext>
            </a:extLst>
          </p:cNvPr>
          <p:cNvSpPr txBox="1"/>
          <p:nvPr/>
        </p:nvSpPr>
        <p:spPr>
          <a:xfrm>
            <a:off x="451103" y="2555867"/>
            <a:ext cx="6773538" cy="400110"/>
          </a:xfrm>
          <a:prstGeom prst="rect">
            <a:avLst/>
          </a:prstGeom>
          <a:noFill/>
        </p:spPr>
        <p:txBody>
          <a:bodyPr wrap="square" rtlCol="0">
            <a:spAutoFit/>
          </a:bodyPr>
          <a:lstStyle/>
          <a:p>
            <a:r>
              <a:rPr lang="en-GB" sz="2000" i="1" u="sng" dirty="0"/>
              <a:t>The main objectives of questionnaire design are to:</a:t>
            </a:r>
          </a:p>
        </p:txBody>
      </p:sp>
      <p:sp>
        <p:nvSpPr>
          <p:cNvPr id="7" name="TextBox 6">
            <a:extLst>
              <a:ext uri="{FF2B5EF4-FFF2-40B4-BE49-F238E27FC236}">
                <a16:creationId xmlns:a16="http://schemas.microsoft.com/office/drawing/2014/main" id="{A3C04960-D71C-B9C2-D6BD-057702D63A51}"/>
              </a:ext>
            </a:extLst>
          </p:cNvPr>
          <p:cNvSpPr txBox="1"/>
          <p:nvPr/>
        </p:nvSpPr>
        <p:spPr>
          <a:xfrm>
            <a:off x="454151" y="3442850"/>
            <a:ext cx="5547251" cy="567264"/>
          </a:xfrm>
          <a:prstGeom prst="rect">
            <a:avLst/>
          </a:prstGeom>
        </p:spPr>
        <p:txBody>
          <a:bodyPr vert="horz" lIns="91440" tIns="45720" rIns="91440" bIns="45720" rtlCol="0">
            <a:noAutofit/>
          </a:bodyPr>
          <a:lstStyle/>
          <a:p>
            <a:pPr marL="342900" indent="-342900">
              <a:buFont typeface="Wingdings" panose="05000000000000000000" pitchFamily="2" charset="2"/>
              <a:buChar char="Ø"/>
            </a:pPr>
            <a:r>
              <a:rPr lang="en-GB" sz="2000" i="1" dirty="0"/>
              <a:t>Translate abstract concepts into measurable questions</a:t>
            </a:r>
          </a:p>
        </p:txBody>
      </p:sp>
      <p:sp>
        <p:nvSpPr>
          <p:cNvPr id="8" name="TextBox 7">
            <a:extLst>
              <a:ext uri="{FF2B5EF4-FFF2-40B4-BE49-F238E27FC236}">
                <a16:creationId xmlns:a16="http://schemas.microsoft.com/office/drawing/2014/main" id="{13A51436-38C4-4370-AEF8-E52C8DACEA24}"/>
              </a:ext>
            </a:extLst>
          </p:cNvPr>
          <p:cNvSpPr txBox="1"/>
          <p:nvPr/>
        </p:nvSpPr>
        <p:spPr>
          <a:xfrm>
            <a:off x="454151" y="4104578"/>
            <a:ext cx="5547251" cy="567264"/>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Minimise bias and misunderstanding</a:t>
            </a:r>
          </a:p>
        </p:txBody>
      </p:sp>
      <p:sp>
        <p:nvSpPr>
          <p:cNvPr id="10" name="TextBox 9">
            <a:extLst>
              <a:ext uri="{FF2B5EF4-FFF2-40B4-BE49-F238E27FC236}">
                <a16:creationId xmlns:a16="http://schemas.microsoft.com/office/drawing/2014/main" id="{E06CA794-80C8-2981-6214-CF4737C8E94C}"/>
              </a:ext>
            </a:extLst>
          </p:cNvPr>
          <p:cNvSpPr txBox="1"/>
          <p:nvPr/>
        </p:nvSpPr>
        <p:spPr>
          <a:xfrm>
            <a:off x="454151" y="4473970"/>
            <a:ext cx="5547251" cy="567264"/>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Encourage honest and complete responses</a:t>
            </a:r>
          </a:p>
        </p:txBody>
      </p:sp>
      <p:sp>
        <p:nvSpPr>
          <p:cNvPr id="18" name="TextBox 17">
            <a:extLst>
              <a:ext uri="{FF2B5EF4-FFF2-40B4-BE49-F238E27FC236}">
                <a16:creationId xmlns:a16="http://schemas.microsoft.com/office/drawing/2014/main" id="{89E9EB6C-7E09-E890-BD2C-528A45156179}"/>
              </a:ext>
            </a:extLst>
          </p:cNvPr>
          <p:cNvSpPr txBox="1"/>
          <p:nvPr/>
        </p:nvSpPr>
        <p:spPr>
          <a:xfrm>
            <a:off x="454151" y="4879838"/>
            <a:ext cx="5547251" cy="567264"/>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Maximise response rates</a:t>
            </a:r>
          </a:p>
        </p:txBody>
      </p:sp>
      <p:sp>
        <p:nvSpPr>
          <p:cNvPr id="19" name="TextBox 18">
            <a:extLst>
              <a:ext uri="{FF2B5EF4-FFF2-40B4-BE49-F238E27FC236}">
                <a16:creationId xmlns:a16="http://schemas.microsoft.com/office/drawing/2014/main" id="{110C2AFC-2AFF-41A1-0FBD-47B2947D2CFC}"/>
              </a:ext>
            </a:extLst>
          </p:cNvPr>
          <p:cNvSpPr txBox="1"/>
          <p:nvPr/>
        </p:nvSpPr>
        <p:spPr>
          <a:xfrm>
            <a:off x="454151" y="5301336"/>
            <a:ext cx="5547251" cy="567264"/>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Ensure consistency and reliability</a:t>
            </a:r>
          </a:p>
        </p:txBody>
      </p:sp>
      <p:sp>
        <p:nvSpPr>
          <p:cNvPr id="20" name="TextBox 19">
            <a:extLst>
              <a:ext uri="{FF2B5EF4-FFF2-40B4-BE49-F238E27FC236}">
                <a16:creationId xmlns:a16="http://schemas.microsoft.com/office/drawing/2014/main" id="{7A5A15D0-1F3F-7550-1906-68211D223B81}"/>
              </a:ext>
            </a:extLst>
          </p:cNvPr>
          <p:cNvSpPr txBox="1"/>
          <p:nvPr/>
        </p:nvSpPr>
        <p:spPr>
          <a:xfrm>
            <a:off x="451103" y="5707204"/>
            <a:ext cx="5909074" cy="567264"/>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Meet ethical and data protection requirements (GDPR)</a:t>
            </a:r>
          </a:p>
        </p:txBody>
      </p:sp>
    </p:spTree>
    <p:extLst>
      <p:ext uri="{BB962C8B-B14F-4D97-AF65-F5344CB8AC3E}">
        <p14:creationId xmlns:p14="http://schemas.microsoft.com/office/powerpoint/2010/main" val="2771054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10" grpId="0"/>
      <p:bldP spid="18" grpId="0"/>
      <p:bldP spid="19" grpId="0"/>
      <p:bldP spid="2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9"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20" name="Graphic 9">
            <a:extLst>
              <a:ext uri="{FF2B5EF4-FFF2-40B4-BE49-F238E27FC236}">
                <a16:creationId xmlns:a16="http://schemas.microsoft.com/office/drawing/2014/main" id="{9A450B93-9615-4854-BEA5-4A85DF5CD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671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21"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F3425C-8B98-F5E6-3160-4638B3621FB7}"/>
              </a:ext>
            </a:extLst>
          </p:cNvPr>
          <p:cNvSpPr>
            <a:spLocks noGrp="1"/>
          </p:cNvSpPr>
          <p:nvPr>
            <p:ph type="title"/>
          </p:nvPr>
        </p:nvSpPr>
        <p:spPr>
          <a:xfrm>
            <a:off x="383722" y="394708"/>
            <a:ext cx="4640729" cy="802722"/>
          </a:xfrm>
        </p:spPr>
        <p:txBody>
          <a:bodyPr anchor="b">
            <a:normAutofit/>
          </a:bodyPr>
          <a:lstStyle/>
          <a:p>
            <a:r>
              <a:rPr lang="en-GB" dirty="0"/>
              <a:t>Question Types</a:t>
            </a:r>
          </a:p>
        </p:txBody>
      </p:sp>
      <p:sp>
        <p:nvSpPr>
          <p:cNvPr id="3" name="Content Placeholder 2">
            <a:extLst>
              <a:ext uri="{FF2B5EF4-FFF2-40B4-BE49-F238E27FC236}">
                <a16:creationId xmlns:a16="http://schemas.microsoft.com/office/drawing/2014/main" id="{5524C75C-A437-677C-B04E-3B4560E6CBBA}"/>
              </a:ext>
            </a:extLst>
          </p:cNvPr>
          <p:cNvSpPr>
            <a:spLocks noGrp="1"/>
          </p:cNvSpPr>
          <p:nvPr>
            <p:ph idx="1"/>
          </p:nvPr>
        </p:nvSpPr>
        <p:spPr>
          <a:xfrm>
            <a:off x="144777" y="2066062"/>
            <a:ext cx="6419088" cy="4791938"/>
          </a:xfrm>
        </p:spPr>
        <p:txBody>
          <a:bodyPr>
            <a:normAutofit/>
          </a:bodyPr>
          <a:lstStyle/>
          <a:p>
            <a:pPr marL="0" indent="0">
              <a:buNone/>
            </a:pPr>
            <a:r>
              <a:rPr lang="en-GB" i="1" u="sng" dirty="0"/>
              <a:t>Based on the type of information needed, choose appropriate question types, such as:</a:t>
            </a:r>
          </a:p>
          <a:p>
            <a:pPr marL="0" indent="0">
              <a:buNone/>
            </a:pPr>
            <a:endParaRPr lang="en-GB" i="1" u="sng" dirty="0"/>
          </a:p>
          <a:p>
            <a:r>
              <a:rPr lang="en-GB" b="1" i="1" u="sng" dirty="0"/>
              <a:t>Open-ended</a:t>
            </a:r>
            <a:endParaRPr lang="en-GB" sz="1600" dirty="0"/>
          </a:p>
          <a:p>
            <a:r>
              <a:rPr lang="en-GB" b="1" i="1" u="sng" dirty="0"/>
              <a:t>Closed-ended</a:t>
            </a:r>
          </a:p>
          <a:p>
            <a:r>
              <a:rPr lang="en-GB" b="1" i="1" u="sng" dirty="0"/>
              <a:t>Multiple-choice</a:t>
            </a:r>
            <a:endParaRPr lang="en-GB" sz="1600" dirty="0"/>
          </a:p>
          <a:p>
            <a:r>
              <a:rPr lang="en-GB" b="1" i="1" u="sng" dirty="0"/>
              <a:t>Rating scales</a:t>
            </a:r>
          </a:p>
          <a:p>
            <a:r>
              <a:rPr lang="en-GB" b="1" i="1" u="sng" dirty="0"/>
              <a:t>Ranking questions</a:t>
            </a:r>
          </a:p>
          <a:p>
            <a:pPr marL="0" indent="0">
              <a:buNone/>
            </a:pPr>
            <a:endParaRPr lang="en-GB" dirty="0"/>
          </a:p>
        </p:txBody>
      </p:sp>
      <p:pic>
        <p:nvPicPr>
          <p:cNvPr id="7" name="Graphic 6" descr="Customer Review">
            <a:extLst>
              <a:ext uri="{FF2B5EF4-FFF2-40B4-BE49-F238E27FC236}">
                <a16:creationId xmlns:a16="http://schemas.microsoft.com/office/drawing/2014/main" id="{F25B35DF-325B-D752-1285-9669C0CA0DC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566913" y="1197430"/>
            <a:ext cx="4593771" cy="4593771"/>
          </a:xfrm>
          <a:prstGeom prst="rect">
            <a:avLst/>
          </a:prstGeom>
        </p:spPr>
      </p:pic>
    </p:spTree>
    <p:extLst>
      <p:ext uri="{BB962C8B-B14F-4D97-AF65-F5344CB8AC3E}">
        <p14:creationId xmlns:p14="http://schemas.microsoft.com/office/powerpoint/2010/main" val="3405661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4"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6" name="Group 25">
            <a:extLst>
              <a:ext uri="{FF2B5EF4-FFF2-40B4-BE49-F238E27FC236}">
                <a16:creationId xmlns:a16="http://schemas.microsoft.com/office/drawing/2014/main" id="{7EE36A67-006F-476F-9635-DC6B386EE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27" name="Oval 26">
              <a:extLst>
                <a:ext uri="{FF2B5EF4-FFF2-40B4-BE49-F238E27FC236}">
                  <a16:creationId xmlns:a16="http://schemas.microsoft.com/office/drawing/2014/main" id="{D09EE09B-0433-4F4A-B864-D895D8BAE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7132" y="6155147"/>
              <a:ext cx="227139" cy="22713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Graphic 9">
              <a:extLst>
                <a:ext uri="{FF2B5EF4-FFF2-40B4-BE49-F238E27FC236}">
                  <a16:creationId xmlns:a16="http://schemas.microsoft.com/office/drawing/2014/main" id="{50531F8D-2903-44C8-A854-DDCFFC34F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29" name="Graphic 18">
              <a:extLst>
                <a:ext uri="{FF2B5EF4-FFF2-40B4-BE49-F238E27FC236}">
                  <a16:creationId xmlns:a16="http://schemas.microsoft.com/office/drawing/2014/main" id="{95661429-E56F-4057-B25B-914DB7F87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30" name="Oval 29">
              <a:extLst>
                <a:ext uri="{FF2B5EF4-FFF2-40B4-BE49-F238E27FC236}">
                  <a16:creationId xmlns:a16="http://schemas.microsoft.com/office/drawing/2014/main" id="{07D6490B-F4AE-4A13-BB54-35274AB32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31" name="Freeform: Shape 30">
              <a:extLst>
                <a:ext uri="{FF2B5EF4-FFF2-40B4-BE49-F238E27FC236}">
                  <a16:creationId xmlns:a16="http://schemas.microsoft.com/office/drawing/2014/main" id="{D0FA281D-945D-4639-8F12-BC2D20C49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33"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00E3320-85AC-A5F3-E29A-4EB82F60B608}"/>
              </a:ext>
            </a:extLst>
          </p:cNvPr>
          <p:cNvSpPr>
            <a:spLocks noGrp="1"/>
          </p:cNvSpPr>
          <p:nvPr>
            <p:ph type="title"/>
          </p:nvPr>
        </p:nvSpPr>
        <p:spPr>
          <a:xfrm>
            <a:off x="394892" y="360738"/>
            <a:ext cx="5895581" cy="774435"/>
          </a:xfrm>
        </p:spPr>
        <p:txBody>
          <a:bodyPr>
            <a:normAutofit/>
          </a:bodyPr>
          <a:lstStyle/>
          <a:p>
            <a:r>
              <a:rPr lang="en-GB" dirty="0"/>
              <a:t>Question Wording</a:t>
            </a:r>
          </a:p>
        </p:txBody>
      </p:sp>
      <p:sp>
        <p:nvSpPr>
          <p:cNvPr id="3" name="Content Placeholder 2">
            <a:extLst>
              <a:ext uri="{FF2B5EF4-FFF2-40B4-BE49-F238E27FC236}">
                <a16:creationId xmlns:a16="http://schemas.microsoft.com/office/drawing/2014/main" id="{21A0B558-7CA7-C0D9-695A-5BD350E4ECBE}"/>
              </a:ext>
            </a:extLst>
          </p:cNvPr>
          <p:cNvSpPr>
            <a:spLocks noGrp="1"/>
          </p:cNvSpPr>
          <p:nvPr>
            <p:ph idx="1"/>
          </p:nvPr>
        </p:nvSpPr>
        <p:spPr>
          <a:xfrm>
            <a:off x="394891" y="1292282"/>
            <a:ext cx="6261581" cy="1332287"/>
          </a:xfrm>
          <a:ln w="19050">
            <a:solidFill>
              <a:schemeClr val="tx1"/>
            </a:solidFill>
          </a:ln>
        </p:spPr>
        <p:txBody>
          <a:bodyPr>
            <a:normAutofit/>
          </a:bodyPr>
          <a:lstStyle/>
          <a:p>
            <a:pPr marL="0" indent="0">
              <a:buNone/>
            </a:pPr>
            <a:r>
              <a:rPr lang="en-GB" i="1" dirty="0">
                <a:effectLst>
                  <a:outerShdw blurRad="38100" dist="38100" dir="2700000" algn="tl">
                    <a:srgbClr val="000000">
                      <a:alpha val="43137"/>
                    </a:srgbClr>
                  </a:outerShdw>
                </a:effectLst>
              </a:rPr>
              <a:t>Use clear, concise, and unambiguous language that is easily understood by the target audience. Avoid leading questions, double-barrelled questions, or questions that assume prior knowledge.</a:t>
            </a:r>
          </a:p>
        </p:txBody>
      </p:sp>
      <p:pic>
        <p:nvPicPr>
          <p:cNvPr id="5" name="Picture 4" descr="Different coloured question marks">
            <a:extLst>
              <a:ext uri="{FF2B5EF4-FFF2-40B4-BE49-F238E27FC236}">
                <a16:creationId xmlns:a16="http://schemas.microsoft.com/office/drawing/2014/main" id="{552029EC-5CDB-CA69-5567-ABD1F8BFEE18}"/>
              </a:ext>
            </a:extLst>
          </p:cNvPr>
          <p:cNvPicPr>
            <a:picLocks noChangeAspect="1"/>
          </p:cNvPicPr>
          <p:nvPr/>
        </p:nvPicPr>
        <p:blipFill rotWithShape="1">
          <a:blip r:embed="rId4"/>
          <a:srcRect l="22170" r="21581" b="1"/>
          <a:stretch>
            <a:fillRect/>
          </a:stretch>
        </p:blipFill>
        <p:spPr>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p:spPr>
      </p:pic>
      <p:sp>
        <p:nvSpPr>
          <p:cNvPr id="4" name="TextBox 3">
            <a:extLst>
              <a:ext uri="{FF2B5EF4-FFF2-40B4-BE49-F238E27FC236}">
                <a16:creationId xmlns:a16="http://schemas.microsoft.com/office/drawing/2014/main" id="{A755B87D-14B2-86BA-AA55-4D87B1177A9A}"/>
              </a:ext>
            </a:extLst>
          </p:cNvPr>
          <p:cNvSpPr txBox="1"/>
          <p:nvPr/>
        </p:nvSpPr>
        <p:spPr>
          <a:xfrm>
            <a:off x="394891" y="2883652"/>
            <a:ext cx="5547251" cy="415486"/>
          </a:xfrm>
          <a:prstGeom prst="rect">
            <a:avLst/>
          </a:prstGeom>
        </p:spPr>
        <p:txBody>
          <a:bodyPr vert="horz" lIns="91440" tIns="45720" rIns="91440" bIns="45720" rtlCol="0">
            <a:normAutofit/>
          </a:bodyPr>
          <a:lstStyle/>
          <a:p>
            <a:pPr>
              <a:lnSpc>
                <a:spcPct val="90000"/>
              </a:lnSpc>
              <a:spcAft>
                <a:spcPts val="600"/>
              </a:spcAft>
            </a:pPr>
            <a:r>
              <a:rPr lang="en-GB" sz="2000" i="1" u="sng" dirty="0"/>
              <a:t>Key aspects to consider:</a:t>
            </a:r>
            <a:endParaRPr lang="en-US" sz="2000" i="1" u="sng" dirty="0"/>
          </a:p>
        </p:txBody>
      </p:sp>
      <p:sp>
        <p:nvSpPr>
          <p:cNvPr id="6" name="TextBox 5">
            <a:extLst>
              <a:ext uri="{FF2B5EF4-FFF2-40B4-BE49-F238E27FC236}">
                <a16:creationId xmlns:a16="http://schemas.microsoft.com/office/drawing/2014/main" id="{3274CA15-8D71-A200-83EC-08E404D34037}"/>
              </a:ext>
            </a:extLst>
          </p:cNvPr>
          <p:cNvSpPr txBox="1"/>
          <p:nvPr/>
        </p:nvSpPr>
        <p:spPr>
          <a:xfrm>
            <a:off x="420102" y="3407531"/>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Clarity</a:t>
            </a:r>
          </a:p>
        </p:txBody>
      </p:sp>
      <p:sp>
        <p:nvSpPr>
          <p:cNvPr id="7" name="TextBox 6">
            <a:extLst>
              <a:ext uri="{FF2B5EF4-FFF2-40B4-BE49-F238E27FC236}">
                <a16:creationId xmlns:a16="http://schemas.microsoft.com/office/drawing/2014/main" id="{2A1A9B83-FEE8-9803-FB37-B373FE687C3B}"/>
              </a:ext>
            </a:extLst>
          </p:cNvPr>
          <p:cNvSpPr txBox="1"/>
          <p:nvPr/>
        </p:nvSpPr>
        <p:spPr>
          <a:xfrm>
            <a:off x="418498" y="3821283"/>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Ambiguity &amp; Misinterpretation</a:t>
            </a:r>
          </a:p>
        </p:txBody>
      </p:sp>
      <p:sp>
        <p:nvSpPr>
          <p:cNvPr id="8" name="TextBox 7">
            <a:extLst>
              <a:ext uri="{FF2B5EF4-FFF2-40B4-BE49-F238E27FC236}">
                <a16:creationId xmlns:a16="http://schemas.microsoft.com/office/drawing/2014/main" id="{160BB683-F726-1B61-935F-39AB24792640}"/>
              </a:ext>
            </a:extLst>
          </p:cNvPr>
          <p:cNvSpPr txBox="1"/>
          <p:nvPr/>
        </p:nvSpPr>
        <p:spPr>
          <a:xfrm>
            <a:off x="418498" y="4181557"/>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Leading questions</a:t>
            </a:r>
          </a:p>
        </p:txBody>
      </p:sp>
      <p:sp>
        <p:nvSpPr>
          <p:cNvPr id="10" name="TextBox 9">
            <a:extLst>
              <a:ext uri="{FF2B5EF4-FFF2-40B4-BE49-F238E27FC236}">
                <a16:creationId xmlns:a16="http://schemas.microsoft.com/office/drawing/2014/main" id="{9ED41346-AD80-73E4-DD8A-E9B86EBFB71C}"/>
              </a:ext>
            </a:extLst>
          </p:cNvPr>
          <p:cNvSpPr txBox="1"/>
          <p:nvPr/>
        </p:nvSpPr>
        <p:spPr>
          <a:xfrm>
            <a:off x="418498" y="4595309"/>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Double-barrelled questions</a:t>
            </a:r>
          </a:p>
        </p:txBody>
      </p:sp>
      <p:sp>
        <p:nvSpPr>
          <p:cNvPr id="18" name="TextBox 17">
            <a:extLst>
              <a:ext uri="{FF2B5EF4-FFF2-40B4-BE49-F238E27FC236}">
                <a16:creationId xmlns:a16="http://schemas.microsoft.com/office/drawing/2014/main" id="{A6F87DCC-1FEA-026E-2798-D74D56C47519}"/>
              </a:ext>
            </a:extLst>
          </p:cNvPr>
          <p:cNvSpPr txBox="1"/>
          <p:nvPr/>
        </p:nvSpPr>
        <p:spPr>
          <a:xfrm>
            <a:off x="418498" y="4955583"/>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Assumptions</a:t>
            </a:r>
          </a:p>
        </p:txBody>
      </p:sp>
      <p:sp>
        <p:nvSpPr>
          <p:cNvPr id="19" name="TextBox 18">
            <a:extLst>
              <a:ext uri="{FF2B5EF4-FFF2-40B4-BE49-F238E27FC236}">
                <a16:creationId xmlns:a16="http://schemas.microsoft.com/office/drawing/2014/main" id="{9C822D6A-282A-4511-BF88-634B8600E785}"/>
              </a:ext>
            </a:extLst>
          </p:cNvPr>
          <p:cNvSpPr txBox="1"/>
          <p:nvPr/>
        </p:nvSpPr>
        <p:spPr>
          <a:xfrm>
            <a:off x="418498" y="5339239"/>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Neutrality</a:t>
            </a:r>
          </a:p>
        </p:txBody>
      </p:sp>
    </p:spTree>
    <p:extLst>
      <p:ext uri="{BB962C8B-B14F-4D97-AF65-F5344CB8AC3E}">
        <p14:creationId xmlns:p14="http://schemas.microsoft.com/office/powerpoint/2010/main" val="2886868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10" grpId="0"/>
      <p:bldP spid="18" grpId="0"/>
      <p:bldP spid="1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63E5BFF9-8D75-4F8D-AA2E-E9AF4156B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5074A657-B6F7-47AE-B719-D3590207E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2" name="Group 11">
            <a:extLst>
              <a:ext uri="{FF2B5EF4-FFF2-40B4-BE49-F238E27FC236}">
                <a16:creationId xmlns:a16="http://schemas.microsoft.com/office/drawing/2014/main" id="{5F495AF5-CD36-4EE9-95DB-86D2A39310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27"/>
            <a:ext cx="12192000" cy="6861227"/>
            <a:chOff x="0" y="-3227"/>
            <a:chExt cx="12192000" cy="6861227"/>
          </a:xfrm>
        </p:grpSpPr>
        <p:sp>
          <p:nvSpPr>
            <p:cNvPr id="13" name="Oval 12">
              <a:extLst>
                <a:ext uri="{FF2B5EF4-FFF2-40B4-BE49-F238E27FC236}">
                  <a16:creationId xmlns:a16="http://schemas.microsoft.com/office/drawing/2014/main" id="{8EFB5B0C-DD84-4ACA-8A57-0DF5C9BAD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58790" y="124188"/>
              <a:ext cx="215755" cy="21575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14" name="Oval 13">
              <a:extLst>
                <a:ext uri="{FF2B5EF4-FFF2-40B4-BE49-F238E27FC236}">
                  <a16:creationId xmlns:a16="http://schemas.microsoft.com/office/drawing/2014/main" id="{537C3102-63A7-409A-A09D-56EBB4C812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9553" y="2866365"/>
              <a:ext cx="697984" cy="697984"/>
            </a:xfrm>
            <a:prstGeom prst="ellipse">
              <a:avLst/>
            </a:prstGeom>
            <a:solidFill>
              <a:schemeClr val="accent1">
                <a:alpha val="65000"/>
              </a:schemeClr>
            </a:solidFill>
            <a:ln w="9331" cap="flat">
              <a:noFill/>
              <a:prstDash val="solid"/>
              <a:miter/>
            </a:ln>
          </p:spPr>
          <p:txBody>
            <a:bodyPr rtlCol="0" anchor="ctr"/>
            <a:lstStyle/>
            <a:p>
              <a:endParaRPr lang="en-US" dirty="0"/>
            </a:p>
          </p:txBody>
        </p:sp>
        <p:sp>
          <p:nvSpPr>
            <p:cNvPr id="15" name="Oval 14">
              <a:extLst>
                <a:ext uri="{FF2B5EF4-FFF2-40B4-BE49-F238E27FC236}">
                  <a16:creationId xmlns:a16="http://schemas.microsoft.com/office/drawing/2014/main" id="{7A99EBC8-DA67-46D1-BE90-B240465A8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134" y="3762066"/>
              <a:ext cx="230192" cy="230191"/>
            </a:xfrm>
            <a:prstGeom prst="ellipse">
              <a:avLst/>
            </a:prstGeom>
            <a:solidFill>
              <a:schemeClr val="accent4">
                <a:lumMod val="20000"/>
                <a:lumOff val="80000"/>
                <a:alpha val="60000"/>
              </a:schemeClr>
            </a:solidFill>
            <a:ln w="9331" cap="flat">
              <a:noFill/>
              <a:prstDash val="solid"/>
              <a:miter/>
            </a:ln>
          </p:spPr>
          <p:txBody>
            <a:bodyPr rtlCol="0" anchor="ctr"/>
            <a:lstStyle/>
            <a:p>
              <a:endParaRPr lang="en-US" dirty="0">
                <a:solidFill>
                  <a:schemeClr val="tx1"/>
                </a:solidFill>
              </a:endParaRPr>
            </a:p>
          </p:txBody>
        </p:sp>
        <p:sp>
          <p:nvSpPr>
            <p:cNvPr id="16" name="Graphic 9">
              <a:extLst>
                <a:ext uri="{FF2B5EF4-FFF2-40B4-BE49-F238E27FC236}">
                  <a16:creationId xmlns:a16="http://schemas.microsoft.com/office/drawing/2014/main" id="{465540EA-046F-4AF0-8CEB-E2EFE6FD03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451544" y="-3227"/>
              <a:ext cx="2740456" cy="274045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dirty="0"/>
            </a:p>
          </p:txBody>
        </p:sp>
        <p:sp>
          <p:nvSpPr>
            <p:cNvPr id="17" name="Graphic 9">
              <a:extLst>
                <a:ext uri="{FF2B5EF4-FFF2-40B4-BE49-F238E27FC236}">
                  <a16:creationId xmlns:a16="http://schemas.microsoft.com/office/drawing/2014/main" id="{5FE32756-B183-449F-BD63-0CD97BABA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621871" y="163409"/>
              <a:ext cx="2387894" cy="238789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B81A06E5-D53E-4F08-917B-C03F56DFD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060" y="599153"/>
              <a:ext cx="823413" cy="1000074"/>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C349B903-4F98-4946-9F6B-A42679E0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903403"/>
              <a:ext cx="1715504" cy="2954597"/>
            </a:xfrm>
            <a:custGeom>
              <a:avLst/>
              <a:gdLst>
                <a:gd name="connsiteX0" fmla="*/ 0 w 2429360"/>
                <a:gd name="connsiteY0" fmla="*/ 0 h 4184064"/>
                <a:gd name="connsiteX1" fmla="*/ 329124 w 2429360"/>
                <a:gd name="connsiteY1" fmla="*/ 0 h 4184064"/>
                <a:gd name="connsiteX2" fmla="*/ 2429360 w 2429360"/>
                <a:gd name="connsiteY2" fmla="*/ 2100236 h 4184064"/>
                <a:gd name="connsiteX3" fmla="*/ 2429360 w 2429360"/>
                <a:gd name="connsiteY3" fmla="*/ 4184064 h 4184064"/>
                <a:gd name="connsiteX4" fmla="*/ 132331 w 2429360"/>
                <a:gd name="connsiteY4" fmla="*/ 4184064 h 4184064"/>
                <a:gd name="connsiteX5" fmla="*/ 120545 w 2429360"/>
                <a:gd name="connsiteY5" fmla="*/ 4183469 h 4184064"/>
                <a:gd name="connsiteX6" fmla="*/ 0 w 2429360"/>
                <a:gd name="connsiteY6" fmla="*/ 4165072 h 418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9360" h="4184064">
                  <a:moveTo>
                    <a:pt x="0" y="0"/>
                  </a:moveTo>
                  <a:lnTo>
                    <a:pt x="329124" y="0"/>
                  </a:lnTo>
                  <a:cubicBezTo>
                    <a:pt x="1489065" y="0"/>
                    <a:pt x="2429360" y="940295"/>
                    <a:pt x="2429360" y="2100236"/>
                  </a:cubicBezTo>
                  <a:lnTo>
                    <a:pt x="2429360" y="4184064"/>
                  </a:lnTo>
                  <a:lnTo>
                    <a:pt x="132331" y="4184064"/>
                  </a:lnTo>
                  <a:lnTo>
                    <a:pt x="120545" y="4183469"/>
                  </a:lnTo>
                  <a:lnTo>
                    <a:pt x="0" y="4165072"/>
                  </a:lnTo>
                  <a:close/>
                </a:path>
              </a:pathLst>
            </a:custGeom>
            <a:solidFill>
              <a:schemeClr val="accent1">
                <a:alpha val="60000"/>
              </a:schemeClr>
            </a:solidFill>
            <a:ln w="9331"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553BC73C-A7AD-48F4-B586-4F781FCB9C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168300"/>
              <a:ext cx="1533337" cy="2555470"/>
            </a:xfrm>
            <a:custGeom>
              <a:avLst/>
              <a:gdLst>
                <a:gd name="connsiteX0" fmla="*/ 0 w 1986804"/>
                <a:gd name="connsiteY0" fmla="*/ 0 h 2902159"/>
                <a:gd name="connsiteX1" fmla="*/ 533594 w 1986804"/>
                <a:gd name="connsiteY1" fmla="*/ 0 h 2902159"/>
                <a:gd name="connsiteX2" fmla="*/ 1986804 w 1986804"/>
                <a:gd name="connsiteY2" fmla="*/ 1453211 h 2902159"/>
                <a:gd name="connsiteX3" fmla="*/ 1986804 w 1986804"/>
                <a:gd name="connsiteY3" fmla="*/ 2902159 h 2902159"/>
                <a:gd name="connsiteX4" fmla="*/ 537856 w 1986804"/>
                <a:gd name="connsiteY4" fmla="*/ 2902159 h 2902159"/>
                <a:gd name="connsiteX5" fmla="*/ 105713 w 1986804"/>
                <a:gd name="connsiteY5" fmla="*/ 2836826 h 2902159"/>
                <a:gd name="connsiteX6" fmla="*/ 0 w 1986804"/>
                <a:gd name="connsiteY6" fmla="*/ 2798136 h 290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86804" h="2902159">
                  <a:moveTo>
                    <a:pt x="0" y="0"/>
                  </a:moveTo>
                  <a:lnTo>
                    <a:pt x="533594" y="0"/>
                  </a:lnTo>
                  <a:cubicBezTo>
                    <a:pt x="1336188" y="0"/>
                    <a:pt x="1986804" y="650616"/>
                    <a:pt x="1986804" y="1453211"/>
                  </a:cubicBezTo>
                  <a:lnTo>
                    <a:pt x="1986804" y="2902159"/>
                  </a:lnTo>
                  <a:lnTo>
                    <a:pt x="537856" y="2902159"/>
                  </a:lnTo>
                  <a:cubicBezTo>
                    <a:pt x="387370" y="2902159"/>
                    <a:pt x="242226" y="2879286"/>
                    <a:pt x="105713" y="2836826"/>
                  </a:cubicBezTo>
                  <a:lnTo>
                    <a:pt x="0" y="279813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EB3270C9-025A-41DD-997B-C8C6A6CBA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85047" y="4685933"/>
              <a:ext cx="2406953" cy="2172067"/>
            </a:xfrm>
            <a:custGeom>
              <a:avLst/>
              <a:gdLst>
                <a:gd name="connsiteX0" fmla="*/ 1229573 w 2406953"/>
                <a:gd name="connsiteY0" fmla="*/ 0 h 2172067"/>
                <a:gd name="connsiteX1" fmla="*/ 2406313 w 2406953"/>
                <a:gd name="connsiteY1" fmla="*/ 1496275 h 2172067"/>
                <a:gd name="connsiteX2" fmla="*/ 2406953 w 2406953"/>
                <a:gd name="connsiteY2" fmla="*/ 1499327 h 2172067"/>
                <a:gd name="connsiteX3" fmla="*/ 2406953 w 2406953"/>
                <a:gd name="connsiteY3" fmla="*/ 2172067 h 2172067"/>
                <a:gd name="connsiteX4" fmla="*/ 36154 w 2406953"/>
                <a:gd name="connsiteY4" fmla="*/ 2172067 h 2172067"/>
                <a:gd name="connsiteX5" fmla="*/ 13809 w 2406953"/>
                <a:gd name="connsiteY5" fmla="*/ 2065529 h 2172067"/>
                <a:gd name="connsiteX6" fmla="*/ 0 w 2406953"/>
                <a:gd name="connsiteY6" fmla="*/ 1873933 h 2172067"/>
                <a:gd name="connsiteX7" fmla="*/ 1229573 w 2406953"/>
                <a:gd name="connsiteY7" fmla="*/ 0 h 2172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06953" h="2172067">
                  <a:moveTo>
                    <a:pt x="1229573" y="0"/>
                  </a:moveTo>
                  <a:cubicBezTo>
                    <a:pt x="1229573" y="0"/>
                    <a:pt x="2170965" y="642363"/>
                    <a:pt x="2406313" y="1496275"/>
                  </a:cubicBezTo>
                  <a:lnTo>
                    <a:pt x="2406953" y="1499327"/>
                  </a:lnTo>
                  <a:lnTo>
                    <a:pt x="2406953" y="2172067"/>
                  </a:lnTo>
                  <a:lnTo>
                    <a:pt x="36154" y="2172067"/>
                  </a:lnTo>
                  <a:lnTo>
                    <a:pt x="13809" y="2065529"/>
                  </a:lnTo>
                  <a:cubicBezTo>
                    <a:pt x="4803" y="2002533"/>
                    <a:pt x="0" y="1938616"/>
                    <a:pt x="0" y="1873933"/>
                  </a:cubicBezTo>
                  <a:cubicBezTo>
                    <a:pt x="0" y="839004"/>
                    <a:pt x="1229573" y="0"/>
                    <a:pt x="1229573" y="0"/>
                  </a:cubicBezTo>
                  <a:close/>
                </a:path>
              </a:pathLst>
            </a:custGeom>
            <a:solidFill>
              <a:schemeClr val="accent1">
                <a:lumMod val="75000"/>
                <a:alpha val="65000"/>
              </a:schemeClr>
            </a:solidFill>
            <a:ln w="9331" cap="flat">
              <a:noFill/>
              <a:prstDash val="solid"/>
              <a:miter/>
            </a:ln>
          </p:spPr>
          <p:txBody>
            <a:bodyPr rtlCol="0" anchor="ctr"/>
            <a:lstStyle/>
            <a:p>
              <a:endParaRPr lang="en-US" dirty="0"/>
            </a:p>
          </p:txBody>
        </p:sp>
      </p:grpSp>
      <p:sp>
        <p:nvSpPr>
          <p:cNvPr id="23" name="Texture">
            <a:extLst>
              <a:ext uri="{FF2B5EF4-FFF2-40B4-BE49-F238E27FC236}">
                <a16:creationId xmlns:a16="http://schemas.microsoft.com/office/drawing/2014/main" id="{8DB0478B-1B97-4BFD-90B4-35597D821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B350655-DE2E-3ED9-35FB-E74E2F899D79}"/>
              </a:ext>
            </a:extLst>
          </p:cNvPr>
          <p:cNvSpPr>
            <a:spLocks noGrp="1"/>
          </p:cNvSpPr>
          <p:nvPr>
            <p:ph type="title"/>
          </p:nvPr>
        </p:nvSpPr>
        <p:spPr>
          <a:xfrm>
            <a:off x="585324" y="400732"/>
            <a:ext cx="4296920" cy="875845"/>
          </a:xfrm>
        </p:spPr>
        <p:txBody>
          <a:bodyPr>
            <a:normAutofit/>
          </a:bodyPr>
          <a:lstStyle/>
          <a:p>
            <a:pPr algn="ctr"/>
            <a:r>
              <a:rPr lang="en-GB" dirty="0"/>
              <a:t>Question Order</a:t>
            </a:r>
          </a:p>
        </p:txBody>
      </p:sp>
      <p:sp>
        <p:nvSpPr>
          <p:cNvPr id="3" name="Content Placeholder 2">
            <a:extLst>
              <a:ext uri="{FF2B5EF4-FFF2-40B4-BE49-F238E27FC236}">
                <a16:creationId xmlns:a16="http://schemas.microsoft.com/office/drawing/2014/main" id="{339B40F7-6230-F6EF-8CC6-5E36EDA8218E}"/>
              </a:ext>
            </a:extLst>
          </p:cNvPr>
          <p:cNvSpPr>
            <a:spLocks noGrp="1"/>
          </p:cNvSpPr>
          <p:nvPr>
            <p:ph idx="1"/>
          </p:nvPr>
        </p:nvSpPr>
        <p:spPr>
          <a:xfrm>
            <a:off x="826473" y="1253632"/>
            <a:ext cx="8282358" cy="1057100"/>
          </a:xfrm>
          <a:ln w="19050">
            <a:solidFill>
              <a:schemeClr val="tx1"/>
            </a:solidFill>
          </a:ln>
        </p:spPr>
        <p:txBody>
          <a:bodyPr>
            <a:normAutofit/>
          </a:bodyPr>
          <a:lstStyle/>
          <a:p>
            <a:pPr marL="0" indent="0">
              <a:buNone/>
            </a:pPr>
            <a:r>
              <a:rPr lang="en-GB" i="1" dirty="0">
                <a:effectLst>
                  <a:outerShdw blurRad="38100" dist="38100" dir="2700000" algn="tl">
                    <a:srgbClr val="000000">
                      <a:alpha val="43137"/>
                    </a:srgbClr>
                  </a:outerShdw>
                </a:effectLst>
              </a:rPr>
              <a:t>Arrange questions in a logical sequence, starting with general questions and moving towards more specific ones. Group related questions together and use filter questions when necessary.</a:t>
            </a:r>
          </a:p>
        </p:txBody>
      </p:sp>
      <p:sp>
        <p:nvSpPr>
          <p:cNvPr id="4" name="TextBox 3">
            <a:extLst>
              <a:ext uri="{FF2B5EF4-FFF2-40B4-BE49-F238E27FC236}">
                <a16:creationId xmlns:a16="http://schemas.microsoft.com/office/drawing/2014/main" id="{DD8C1BE5-8F32-219C-470A-0B7DAC797F89}"/>
              </a:ext>
            </a:extLst>
          </p:cNvPr>
          <p:cNvSpPr txBox="1"/>
          <p:nvPr/>
        </p:nvSpPr>
        <p:spPr>
          <a:xfrm>
            <a:off x="766667" y="2601280"/>
            <a:ext cx="5909074" cy="413752"/>
          </a:xfrm>
          <a:prstGeom prst="rect">
            <a:avLst/>
          </a:prstGeom>
        </p:spPr>
        <p:txBody>
          <a:bodyPr vert="horz" lIns="91440" tIns="45720" rIns="91440" bIns="45720" rtlCol="0">
            <a:normAutofit/>
          </a:bodyPr>
          <a:lstStyle/>
          <a:p>
            <a:r>
              <a:rPr lang="en-GB" sz="2000" i="1" u="sng" dirty="0"/>
              <a:t>Key considerations when arranging questions:</a:t>
            </a:r>
            <a:endParaRPr lang="en-GB" sz="2400" i="1" u="sng" dirty="0"/>
          </a:p>
        </p:txBody>
      </p:sp>
      <p:sp>
        <p:nvSpPr>
          <p:cNvPr id="5" name="TextBox 4">
            <a:extLst>
              <a:ext uri="{FF2B5EF4-FFF2-40B4-BE49-F238E27FC236}">
                <a16:creationId xmlns:a16="http://schemas.microsoft.com/office/drawing/2014/main" id="{194E8419-0FAA-1A2A-07BD-9A8ED955669F}"/>
              </a:ext>
            </a:extLst>
          </p:cNvPr>
          <p:cNvSpPr txBox="1"/>
          <p:nvPr/>
        </p:nvSpPr>
        <p:spPr>
          <a:xfrm>
            <a:off x="766667" y="3147480"/>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Logical sequence</a:t>
            </a:r>
            <a:endParaRPr lang="en-GB" sz="2400" i="1" dirty="0"/>
          </a:p>
        </p:txBody>
      </p:sp>
      <p:sp>
        <p:nvSpPr>
          <p:cNvPr id="6" name="TextBox 5">
            <a:extLst>
              <a:ext uri="{FF2B5EF4-FFF2-40B4-BE49-F238E27FC236}">
                <a16:creationId xmlns:a16="http://schemas.microsoft.com/office/drawing/2014/main" id="{4F958C09-DEB9-75C1-A742-7DF8A135D2CB}"/>
              </a:ext>
            </a:extLst>
          </p:cNvPr>
          <p:cNvSpPr txBox="1"/>
          <p:nvPr/>
        </p:nvSpPr>
        <p:spPr>
          <a:xfrm>
            <a:off x="766667" y="3658930"/>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Grouping related questions</a:t>
            </a:r>
            <a:endParaRPr lang="en-GB" sz="2400" i="1" dirty="0"/>
          </a:p>
        </p:txBody>
      </p:sp>
      <p:sp>
        <p:nvSpPr>
          <p:cNvPr id="7" name="TextBox 6">
            <a:extLst>
              <a:ext uri="{FF2B5EF4-FFF2-40B4-BE49-F238E27FC236}">
                <a16:creationId xmlns:a16="http://schemas.microsoft.com/office/drawing/2014/main" id="{BBB5910A-F884-0874-7895-87543A97B53C}"/>
              </a:ext>
            </a:extLst>
          </p:cNvPr>
          <p:cNvSpPr txBox="1"/>
          <p:nvPr/>
        </p:nvSpPr>
        <p:spPr>
          <a:xfrm>
            <a:off x="766667" y="4168300"/>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Filter questions</a:t>
            </a:r>
            <a:endParaRPr lang="en-GB" sz="2400" i="1" dirty="0"/>
          </a:p>
        </p:txBody>
      </p:sp>
      <p:sp>
        <p:nvSpPr>
          <p:cNvPr id="9" name="TextBox 8">
            <a:extLst>
              <a:ext uri="{FF2B5EF4-FFF2-40B4-BE49-F238E27FC236}">
                <a16:creationId xmlns:a16="http://schemas.microsoft.com/office/drawing/2014/main" id="{131F7DCF-39E3-CC78-D796-8B49983B7A4D}"/>
              </a:ext>
            </a:extLst>
          </p:cNvPr>
          <p:cNvSpPr txBox="1"/>
          <p:nvPr/>
        </p:nvSpPr>
        <p:spPr>
          <a:xfrm>
            <a:off x="766667" y="4717347"/>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Funnel approach</a:t>
            </a:r>
            <a:endParaRPr lang="en-GB" sz="2400" i="1" dirty="0"/>
          </a:p>
        </p:txBody>
      </p:sp>
      <p:sp>
        <p:nvSpPr>
          <p:cNvPr id="11" name="TextBox 10">
            <a:extLst>
              <a:ext uri="{FF2B5EF4-FFF2-40B4-BE49-F238E27FC236}">
                <a16:creationId xmlns:a16="http://schemas.microsoft.com/office/drawing/2014/main" id="{7E19FAC1-FE57-0BC9-C181-8BF44A67166C}"/>
              </a:ext>
            </a:extLst>
          </p:cNvPr>
          <p:cNvSpPr txBox="1"/>
          <p:nvPr/>
        </p:nvSpPr>
        <p:spPr>
          <a:xfrm>
            <a:off x="826473" y="5266394"/>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Sensitive questions</a:t>
            </a:r>
            <a:endParaRPr lang="en-GB" sz="2400" i="1" dirty="0"/>
          </a:p>
        </p:txBody>
      </p:sp>
      <p:sp>
        <p:nvSpPr>
          <p:cNvPr id="22" name="TextBox 21">
            <a:extLst>
              <a:ext uri="{FF2B5EF4-FFF2-40B4-BE49-F238E27FC236}">
                <a16:creationId xmlns:a16="http://schemas.microsoft.com/office/drawing/2014/main" id="{3C5ABC3A-C207-3A20-E982-F028071A5CB6}"/>
              </a:ext>
            </a:extLst>
          </p:cNvPr>
          <p:cNvSpPr txBox="1"/>
          <p:nvPr/>
        </p:nvSpPr>
        <p:spPr>
          <a:xfrm>
            <a:off x="826473" y="5809702"/>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Consistency and flow</a:t>
            </a:r>
            <a:endParaRPr lang="en-GB" sz="2400" i="1" dirty="0"/>
          </a:p>
        </p:txBody>
      </p:sp>
      <p:pic>
        <p:nvPicPr>
          <p:cNvPr id="25" name="Picture 24">
            <a:extLst>
              <a:ext uri="{FF2B5EF4-FFF2-40B4-BE49-F238E27FC236}">
                <a16:creationId xmlns:a16="http://schemas.microsoft.com/office/drawing/2014/main" id="{F4EB1B97-4625-7781-6692-352FC96E15DC}"/>
              </a:ext>
            </a:extLst>
          </p:cNvPr>
          <p:cNvPicPr>
            <a:picLocks noChangeAspect="1"/>
          </p:cNvPicPr>
          <p:nvPr/>
        </p:nvPicPr>
        <p:blipFill>
          <a:blip r:embed="rId4"/>
          <a:stretch>
            <a:fillRect/>
          </a:stretch>
        </p:blipFill>
        <p:spPr>
          <a:xfrm>
            <a:off x="6846068" y="2532366"/>
            <a:ext cx="4473679" cy="250526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627154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9" grpId="0"/>
      <p:bldP spid="11" grpId="0"/>
      <p:bldP spid="2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4"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6" name="Group 25">
            <a:extLst>
              <a:ext uri="{FF2B5EF4-FFF2-40B4-BE49-F238E27FC236}">
                <a16:creationId xmlns:a16="http://schemas.microsoft.com/office/drawing/2014/main" id="{52494F00-2311-4F3B-9C5C-D0DC51F84F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28124" y="-1190"/>
            <a:ext cx="5163876" cy="5940292"/>
            <a:chOff x="7028124" y="-1190"/>
            <a:chExt cx="5163876" cy="5940292"/>
          </a:xfrm>
        </p:grpSpPr>
        <p:sp>
          <p:nvSpPr>
            <p:cNvPr id="27" name="Oval 26">
              <a:extLst>
                <a:ext uri="{FF2B5EF4-FFF2-40B4-BE49-F238E27FC236}">
                  <a16:creationId xmlns:a16="http://schemas.microsoft.com/office/drawing/2014/main" id="{63D9D3BB-BBD1-437C-B3A6-BE1AE51FD0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2463"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28" name="Graphic 18">
              <a:extLst>
                <a:ext uri="{FF2B5EF4-FFF2-40B4-BE49-F238E27FC236}">
                  <a16:creationId xmlns:a16="http://schemas.microsoft.com/office/drawing/2014/main" id="{9D9C1E0A-95BE-40A6-8056-0ADC76069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3600000">
              <a:off x="7312815" y="4858033"/>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29" name="Oval 28">
              <a:extLst>
                <a:ext uri="{FF2B5EF4-FFF2-40B4-BE49-F238E27FC236}">
                  <a16:creationId xmlns:a16="http://schemas.microsoft.com/office/drawing/2014/main" id="{98D99D5D-6418-437D-B40C-89DF2A95F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28124" y="4672162"/>
              <a:ext cx="256132" cy="25613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3451BA2-4B19-4827-BD5A-5306C1AF1B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36856"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AEE6C41F-771F-428C-A9A7-CD50C1AE0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31593" y="1183332"/>
              <a:ext cx="460407" cy="1419452"/>
            </a:xfrm>
            <a:custGeom>
              <a:avLst/>
              <a:gdLst>
                <a:gd name="connsiteX0" fmla="*/ 460407 w 460407"/>
                <a:gd name="connsiteY0" fmla="*/ 0 h 1419452"/>
                <a:gd name="connsiteX1" fmla="*/ 460407 w 460407"/>
                <a:gd name="connsiteY1" fmla="*/ 1419452 h 1419452"/>
                <a:gd name="connsiteX2" fmla="*/ 450116 w 460407"/>
                <a:gd name="connsiteY2" fmla="*/ 1411963 h 1419452"/>
                <a:gd name="connsiteX3" fmla="*/ 0 w 460407"/>
                <a:gd name="connsiteY3" fmla="*/ 709726 h 1419452"/>
                <a:gd name="connsiteX4" fmla="*/ 450116 w 460407"/>
                <a:gd name="connsiteY4" fmla="*/ 7489 h 1419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0407" h="1419452">
                  <a:moveTo>
                    <a:pt x="460407" y="0"/>
                  </a:moveTo>
                  <a:lnTo>
                    <a:pt x="460407" y="1419452"/>
                  </a:lnTo>
                  <a:lnTo>
                    <a:pt x="450116" y="1411963"/>
                  </a:lnTo>
                  <a:cubicBezTo>
                    <a:pt x="360093" y="1345123"/>
                    <a:pt x="0" y="1056114"/>
                    <a:pt x="0" y="709726"/>
                  </a:cubicBezTo>
                  <a:cubicBezTo>
                    <a:pt x="0" y="363339"/>
                    <a:pt x="360093" y="74329"/>
                    <a:pt x="450116" y="7489"/>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grpSp>
      <p:sp>
        <p:nvSpPr>
          <p:cNvPr id="33"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99A3F68-0556-A139-5036-D41713B759B1}"/>
              </a:ext>
            </a:extLst>
          </p:cNvPr>
          <p:cNvSpPr>
            <a:spLocks noGrp="1"/>
          </p:cNvSpPr>
          <p:nvPr>
            <p:ph type="title"/>
          </p:nvPr>
        </p:nvSpPr>
        <p:spPr>
          <a:xfrm>
            <a:off x="381491" y="22718"/>
            <a:ext cx="2414954" cy="862466"/>
          </a:xfrm>
        </p:spPr>
        <p:txBody>
          <a:bodyPr>
            <a:normAutofit/>
          </a:bodyPr>
          <a:lstStyle/>
          <a:p>
            <a:r>
              <a:rPr lang="en-GB" dirty="0"/>
              <a:t>Length</a:t>
            </a:r>
          </a:p>
        </p:txBody>
      </p:sp>
      <p:sp>
        <p:nvSpPr>
          <p:cNvPr id="3" name="Content Placeholder 2">
            <a:extLst>
              <a:ext uri="{FF2B5EF4-FFF2-40B4-BE49-F238E27FC236}">
                <a16:creationId xmlns:a16="http://schemas.microsoft.com/office/drawing/2014/main" id="{5B3BBFA7-7B57-AC6C-4C7D-4C25C48BECB0}"/>
              </a:ext>
            </a:extLst>
          </p:cNvPr>
          <p:cNvSpPr>
            <a:spLocks noGrp="1"/>
          </p:cNvSpPr>
          <p:nvPr>
            <p:ph idx="1"/>
          </p:nvPr>
        </p:nvSpPr>
        <p:spPr>
          <a:xfrm>
            <a:off x="175829" y="1009322"/>
            <a:ext cx="7120622" cy="931615"/>
          </a:xfrm>
          <a:ln w="19050">
            <a:solidFill>
              <a:schemeClr val="tx1"/>
            </a:solidFill>
          </a:ln>
        </p:spPr>
        <p:txBody>
          <a:bodyPr>
            <a:normAutofit/>
          </a:bodyPr>
          <a:lstStyle/>
          <a:p>
            <a:pPr marL="0" indent="0">
              <a:buNone/>
            </a:pPr>
            <a:r>
              <a:rPr lang="en-GB" i="1" dirty="0">
                <a:effectLst>
                  <a:outerShdw blurRad="38100" dist="38100" dir="2700000" algn="tl">
                    <a:srgbClr val="000000">
                      <a:alpha val="43137"/>
                    </a:srgbClr>
                  </a:outerShdw>
                </a:effectLst>
              </a:rPr>
              <a:t>Keep the questionnaire as short as possible while still covering all necessary topics. Long questionnaires can lead to respondent fatigue and lower response rates.</a:t>
            </a:r>
          </a:p>
          <a:p>
            <a:pPr marL="0" indent="0">
              <a:buNone/>
            </a:pPr>
            <a:endParaRPr lang="en-GB" dirty="0"/>
          </a:p>
          <a:p>
            <a:pPr marL="0" indent="0">
              <a:buNone/>
            </a:pPr>
            <a:endParaRPr lang="en-GB" dirty="0"/>
          </a:p>
          <a:p>
            <a:pPr marL="0" indent="0">
              <a:buNone/>
            </a:pPr>
            <a:endParaRPr lang="en-GB" dirty="0"/>
          </a:p>
        </p:txBody>
      </p:sp>
      <p:pic>
        <p:nvPicPr>
          <p:cNvPr id="5" name="Picture 4" descr="Magnifying glass showing decling performance">
            <a:extLst>
              <a:ext uri="{FF2B5EF4-FFF2-40B4-BE49-F238E27FC236}">
                <a16:creationId xmlns:a16="http://schemas.microsoft.com/office/drawing/2014/main" id="{D256B7BE-550E-3EAF-2073-54240744B5DD}"/>
              </a:ext>
            </a:extLst>
          </p:cNvPr>
          <p:cNvPicPr>
            <a:picLocks noChangeAspect="1"/>
          </p:cNvPicPr>
          <p:nvPr/>
        </p:nvPicPr>
        <p:blipFill rotWithShape="1">
          <a:blip r:embed="rId4"/>
          <a:srcRect r="33248" b="-2"/>
          <a:stretch>
            <a:fillRect/>
          </a:stretch>
        </p:blipFill>
        <p:spPr>
          <a:xfrm>
            <a:off x="7365066" y="1686629"/>
            <a:ext cx="4511875" cy="4511874"/>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
        <p:nvSpPr>
          <p:cNvPr id="4" name="TextBox 3">
            <a:extLst>
              <a:ext uri="{FF2B5EF4-FFF2-40B4-BE49-F238E27FC236}">
                <a16:creationId xmlns:a16="http://schemas.microsoft.com/office/drawing/2014/main" id="{52E69A56-2D33-2FB0-4BD2-F0B9BE57164F}"/>
              </a:ext>
            </a:extLst>
          </p:cNvPr>
          <p:cNvSpPr txBox="1"/>
          <p:nvPr/>
        </p:nvSpPr>
        <p:spPr>
          <a:xfrm>
            <a:off x="186926" y="2850879"/>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Respect respondents' time</a:t>
            </a:r>
            <a:endParaRPr lang="en-GB" sz="2400" i="1" dirty="0"/>
          </a:p>
        </p:txBody>
      </p:sp>
      <p:sp>
        <p:nvSpPr>
          <p:cNvPr id="6" name="TextBox 5">
            <a:extLst>
              <a:ext uri="{FF2B5EF4-FFF2-40B4-BE49-F238E27FC236}">
                <a16:creationId xmlns:a16="http://schemas.microsoft.com/office/drawing/2014/main" id="{7068DFA7-7AAC-DB81-E122-BB119F102AAE}"/>
              </a:ext>
            </a:extLst>
          </p:cNvPr>
          <p:cNvSpPr txBox="1"/>
          <p:nvPr/>
        </p:nvSpPr>
        <p:spPr>
          <a:xfrm>
            <a:off x="175829" y="2236798"/>
            <a:ext cx="6506325" cy="413752"/>
          </a:xfrm>
          <a:prstGeom prst="rect">
            <a:avLst/>
          </a:prstGeom>
        </p:spPr>
        <p:txBody>
          <a:bodyPr vert="horz" lIns="91440" tIns="45720" rIns="91440" bIns="45720" rtlCol="0">
            <a:noAutofit/>
          </a:bodyPr>
          <a:lstStyle/>
          <a:p>
            <a:r>
              <a:rPr lang="en-GB" sz="2000" i="1" u="sng" dirty="0"/>
              <a:t>While determining the length of a questionnaire, you should:</a:t>
            </a:r>
            <a:endParaRPr lang="en-GB" sz="2400" i="1" u="sng" dirty="0"/>
          </a:p>
        </p:txBody>
      </p:sp>
      <p:sp>
        <p:nvSpPr>
          <p:cNvPr id="7" name="TextBox 6">
            <a:extLst>
              <a:ext uri="{FF2B5EF4-FFF2-40B4-BE49-F238E27FC236}">
                <a16:creationId xmlns:a16="http://schemas.microsoft.com/office/drawing/2014/main" id="{12A62FFE-55C1-DB7B-312B-689A03A3371B}"/>
              </a:ext>
            </a:extLst>
          </p:cNvPr>
          <p:cNvSpPr txBox="1"/>
          <p:nvPr/>
        </p:nvSpPr>
        <p:spPr>
          <a:xfrm>
            <a:off x="175829" y="3251537"/>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Prioritise essential questions</a:t>
            </a:r>
            <a:endParaRPr lang="en-GB" sz="2400" i="1" dirty="0"/>
          </a:p>
        </p:txBody>
      </p:sp>
      <p:sp>
        <p:nvSpPr>
          <p:cNvPr id="8" name="TextBox 7">
            <a:extLst>
              <a:ext uri="{FF2B5EF4-FFF2-40B4-BE49-F238E27FC236}">
                <a16:creationId xmlns:a16="http://schemas.microsoft.com/office/drawing/2014/main" id="{122766CB-D3C7-8E96-318A-0A230A9F5211}"/>
              </a:ext>
            </a:extLst>
          </p:cNvPr>
          <p:cNvSpPr txBox="1"/>
          <p:nvPr/>
        </p:nvSpPr>
        <p:spPr>
          <a:xfrm>
            <a:off x="186926" y="3629807"/>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Use skip logic</a:t>
            </a:r>
            <a:endParaRPr lang="en-GB" sz="2400" i="1" dirty="0"/>
          </a:p>
        </p:txBody>
      </p:sp>
      <p:sp>
        <p:nvSpPr>
          <p:cNvPr id="10" name="TextBox 9">
            <a:extLst>
              <a:ext uri="{FF2B5EF4-FFF2-40B4-BE49-F238E27FC236}">
                <a16:creationId xmlns:a16="http://schemas.microsoft.com/office/drawing/2014/main" id="{14CD7A1F-E184-1FB1-9A81-04CCE10D6CDA}"/>
              </a:ext>
            </a:extLst>
          </p:cNvPr>
          <p:cNvSpPr txBox="1"/>
          <p:nvPr/>
        </p:nvSpPr>
        <p:spPr>
          <a:xfrm>
            <a:off x="199549" y="4029869"/>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Avoid redundancy</a:t>
            </a:r>
            <a:endParaRPr lang="en-GB" sz="2400" i="1" dirty="0"/>
          </a:p>
        </p:txBody>
      </p:sp>
      <p:sp>
        <p:nvSpPr>
          <p:cNvPr id="18" name="TextBox 17">
            <a:extLst>
              <a:ext uri="{FF2B5EF4-FFF2-40B4-BE49-F238E27FC236}">
                <a16:creationId xmlns:a16="http://schemas.microsoft.com/office/drawing/2014/main" id="{A989325D-5E91-3F1D-7E15-7BE28379C696}"/>
              </a:ext>
            </a:extLst>
          </p:cNvPr>
          <p:cNvSpPr txBox="1"/>
          <p:nvPr/>
        </p:nvSpPr>
        <p:spPr>
          <a:xfrm>
            <a:off x="199549" y="4413072"/>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Streamline question wording</a:t>
            </a:r>
            <a:endParaRPr lang="en-GB" sz="2400" i="1" dirty="0"/>
          </a:p>
        </p:txBody>
      </p:sp>
      <p:sp>
        <p:nvSpPr>
          <p:cNvPr id="19" name="TextBox 18">
            <a:extLst>
              <a:ext uri="{FF2B5EF4-FFF2-40B4-BE49-F238E27FC236}">
                <a16:creationId xmlns:a16="http://schemas.microsoft.com/office/drawing/2014/main" id="{9FC6CEB9-4D22-3A8D-C15B-2E5911ADB384}"/>
              </a:ext>
            </a:extLst>
          </p:cNvPr>
          <p:cNvSpPr txBox="1"/>
          <p:nvPr/>
        </p:nvSpPr>
        <p:spPr>
          <a:xfrm>
            <a:off x="199549" y="4843683"/>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Provide progress indicators</a:t>
            </a:r>
            <a:endParaRPr lang="en-GB" sz="2400" i="1" dirty="0"/>
          </a:p>
        </p:txBody>
      </p:sp>
      <p:sp>
        <p:nvSpPr>
          <p:cNvPr id="20" name="TextBox 19">
            <a:extLst>
              <a:ext uri="{FF2B5EF4-FFF2-40B4-BE49-F238E27FC236}">
                <a16:creationId xmlns:a16="http://schemas.microsoft.com/office/drawing/2014/main" id="{DAD84A7E-88DE-D699-7702-DFB048172275}"/>
              </a:ext>
            </a:extLst>
          </p:cNvPr>
          <p:cNvSpPr txBox="1"/>
          <p:nvPr/>
        </p:nvSpPr>
        <p:spPr>
          <a:xfrm>
            <a:off x="199549" y="5220965"/>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Conduct pilot testing</a:t>
            </a:r>
            <a:endParaRPr lang="en-GB" sz="2400" i="1" dirty="0"/>
          </a:p>
        </p:txBody>
      </p:sp>
      <p:sp>
        <p:nvSpPr>
          <p:cNvPr id="21" name="TextBox 20">
            <a:extLst>
              <a:ext uri="{FF2B5EF4-FFF2-40B4-BE49-F238E27FC236}">
                <a16:creationId xmlns:a16="http://schemas.microsoft.com/office/drawing/2014/main" id="{BC625A17-CFE4-009D-0809-33A1F0E61D97}"/>
              </a:ext>
            </a:extLst>
          </p:cNvPr>
          <p:cNvSpPr txBox="1"/>
          <p:nvPr/>
        </p:nvSpPr>
        <p:spPr>
          <a:xfrm>
            <a:off x="199549" y="5647445"/>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Offer incentives</a:t>
            </a:r>
            <a:endParaRPr lang="en-GB" sz="2400" i="1" dirty="0"/>
          </a:p>
        </p:txBody>
      </p:sp>
      <p:sp>
        <p:nvSpPr>
          <p:cNvPr id="23" name="TextBox 22">
            <a:extLst>
              <a:ext uri="{FF2B5EF4-FFF2-40B4-BE49-F238E27FC236}">
                <a16:creationId xmlns:a16="http://schemas.microsoft.com/office/drawing/2014/main" id="{0B21FE4C-0DFD-566E-C4B5-59EB6E12BFDD}"/>
              </a:ext>
            </a:extLst>
          </p:cNvPr>
          <p:cNvSpPr txBox="1"/>
          <p:nvPr/>
        </p:nvSpPr>
        <p:spPr>
          <a:xfrm>
            <a:off x="199549" y="6073925"/>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Be transparent</a:t>
            </a:r>
            <a:endParaRPr lang="en-GB" sz="2800" i="1" dirty="0"/>
          </a:p>
        </p:txBody>
      </p:sp>
    </p:spTree>
    <p:extLst>
      <p:ext uri="{BB962C8B-B14F-4D97-AF65-F5344CB8AC3E}">
        <p14:creationId xmlns:p14="http://schemas.microsoft.com/office/powerpoint/2010/main" val="380159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10" grpId="0"/>
      <p:bldP spid="18" grpId="0"/>
      <p:bldP spid="19" grpId="0"/>
      <p:bldP spid="20" grpId="0"/>
      <p:bldP spid="21" grpId="0"/>
      <p:bldP spid="2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4"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6" name="Group 25">
            <a:extLst>
              <a:ext uri="{FF2B5EF4-FFF2-40B4-BE49-F238E27FC236}">
                <a16:creationId xmlns:a16="http://schemas.microsoft.com/office/drawing/2014/main" id="{6DBB4B8F-57A2-4546-9449-6DBBA6E7C6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56394" cy="6861532"/>
            <a:chOff x="7739089" y="-3532"/>
            <a:chExt cx="4456394" cy="6861532"/>
          </a:xfrm>
        </p:grpSpPr>
        <p:sp>
          <p:nvSpPr>
            <p:cNvPr id="27" name="Oval 26">
              <a:extLst>
                <a:ext uri="{FF2B5EF4-FFF2-40B4-BE49-F238E27FC236}">
                  <a16:creationId xmlns:a16="http://schemas.microsoft.com/office/drawing/2014/main" id="{AC31B59C-8450-4595-B395-B86BCB944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8" name="Freeform: Shape 27">
              <a:extLst>
                <a:ext uri="{FF2B5EF4-FFF2-40B4-BE49-F238E27FC236}">
                  <a16:creationId xmlns:a16="http://schemas.microsoft.com/office/drawing/2014/main" id="{9FF4BA6E-92B7-48A3-891F-FF1DE970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29" name="Freeform: Shape 28">
              <a:extLst>
                <a:ext uri="{FF2B5EF4-FFF2-40B4-BE49-F238E27FC236}">
                  <a16:creationId xmlns:a16="http://schemas.microsoft.com/office/drawing/2014/main" id="{4599F993-966A-49D6-952F-B95A79671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9158"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dirty="0"/>
            </a:p>
          </p:txBody>
        </p:sp>
        <p:sp>
          <p:nvSpPr>
            <p:cNvPr id="30" name="Graphic 9">
              <a:extLst>
                <a:ext uri="{FF2B5EF4-FFF2-40B4-BE49-F238E27FC236}">
                  <a16:creationId xmlns:a16="http://schemas.microsoft.com/office/drawing/2014/main" id="{90B896C1-7BD8-4907-8561-4AAB7316D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grpSp>
      <p:sp>
        <p:nvSpPr>
          <p:cNvPr id="32" name="Texture">
            <a:extLst>
              <a:ext uri="{FF2B5EF4-FFF2-40B4-BE49-F238E27FC236}">
                <a16:creationId xmlns:a16="http://schemas.microsoft.com/office/drawing/2014/main" id="{F34FFB17-4733-4A4C-9F36-CE82366CB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468DE30-36EE-3564-71B0-99A61CDA80ED}"/>
              </a:ext>
            </a:extLst>
          </p:cNvPr>
          <p:cNvSpPr>
            <a:spLocks noGrp="1"/>
          </p:cNvSpPr>
          <p:nvPr>
            <p:ph type="title"/>
          </p:nvPr>
        </p:nvSpPr>
        <p:spPr>
          <a:xfrm>
            <a:off x="457201" y="168275"/>
            <a:ext cx="6975566" cy="797858"/>
          </a:xfrm>
        </p:spPr>
        <p:txBody>
          <a:bodyPr>
            <a:normAutofit/>
          </a:bodyPr>
          <a:lstStyle/>
          <a:p>
            <a:r>
              <a:rPr lang="en-GB" dirty="0"/>
              <a:t>Layout and Formatting</a:t>
            </a:r>
          </a:p>
        </p:txBody>
      </p:sp>
      <p:sp>
        <p:nvSpPr>
          <p:cNvPr id="3" name="Content Placeholder 2">
            <a:extLst>
              <a:ext uri="{FF2B5EF4-FFF2-40B4-BE49-F238E27FC236}">
                <a16:creationId xmlns:a16="http://schemas.microsoft.com/office/drawing/2014/main" id="{7310C609-4A66-8BB4-25AA-ED730EFE3E49}"/>
              </a:ext>
            </a:extLst>
          </p:cNvPr>
          <p:cNvSpPr>
            <a:spLocks noGrp="1"/>
          </p:cNvSpPr>
          <p:nvPr>
            <p:ph idx="1"/>
          </p:nvPr>
        </p:nvSpPr>
        <p:spPr>
          <a:xfrm>
            <a:off x="457201" y="1134408"/>
            <a:ext cx="6975566" cy="1162302"/>
          </a:xfrm>
          <a:ln w="19050">
            <a:solidFill>
              <a:schemeClr val="tx1"/>
            </a:solidFill>
          </a:ln>
        </p:spPr>
        <p:txBody>
          <a:bodyPr>
            <a:normAutofit lnSpcReduction="10000"/>
          </a:bodyPr>
          <a:lstStyle/>
          <a:p>
            <a:pPr marL="0" indent="0">
              <a:buNone/>
            </a:pPr>
            <a:r>
              <a:rPr lang="en-GB" i="1" dirty="0">
                <a:effectLst>
                  <a:outerShdw blurRad="38100" dist="38100" dir="2700000" algn="tl">
                    <a:srgbClr val="000000">
                      <a:alpha val="43137"/>
                    </a:srgbClr>
                  </a:outerShdw>
                </a:effectLst>
              </a:rPr>
              <a:t>Design a visually appealing and easy-to-navigate layout that enhances readability and encourages completion. Use appropriate formatting, such as bold text or italics, to emphasise important instructions or questions.</a:t>
            </a:r>
          </a:p>
        </p:txBody>
      </p:sp>
      <p:pic>
        <p:nvPicPr>
          <p:cNvPr id="5" name="Picture 4" descr="Multi-coloured paper-craft art">
            <a:extLst>
              <a:ext uri="{FF2B5EF4-FFF2-40B4-BE49-F238E27FC236}">
                <a16:creationId xmlns:a16="http://schemas.microsoft.com/office/drawing/2014/main" id="{8673818B-C6F3-BEF5-A4A0-3BDF19124916}"/>
              </a:ext>
            </a:extLst>
          </p:cNvPr>
          <p:cNvPicPr>
            <a:picLocks noChangeAspect="1"/>
          </p:cNvPicPr>
          <p:nvPr/>
        </p:nvPicPr>
        <p:blipFill rotWithShape="1">
          <a:blip r:embed="rId4"/>
          <a:srcRect l="17922" r="15330" b="3"/>
          <a:stretch>
            <a:fillRect/>
          </a:stretch>
        </p:blipFill>
        <p:spPr>
          <a:xfrm>
            <a:off x="7918449" y="168275"/>
            <a:ext cx="3531759" cy="3531758"/>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
        <p:nvSpPr>
          <p:cNvPr id="4" name="TextBox 3">
            <a:extLst>
              <a:ext uri="{FF2B5EF4-FFF2-40B4-BE49-F238E27FC236}">
                <a16:creationId xmlns:a16="http://schemas.microsoft.com/office/drawing/2014/main" id="{787AD069-9902-72E5-8CEB-FBD0E1FB48F2}"/>
              </a:ext>
            </a:extLst>
          </p:cNvPr>
          <p:cNvSpPr txBox="1"/>
          <p:nvPr/>
        </p:nvSpPr>
        <p:spPr>
          <a:xfrm>
            <a:off x="457201" y="3145576"/>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Use logical structure</a:t>
            </a:r>
            <a:endParaRPr lang="en-GB" sz="2800" i="1" dirty="0"/>
          </a:p>
        </p:txBody>
      </p:sp>
      <p:sp>
        <p:nvSpPr>
          <p:cNvPr id="6" name="TextBox 5">
            <a:extLst>
              <a:ext uri="{FF2B5EF4-FFF2-40B4-BE49-F238E27FC236}">
                <a16:creationId xmlns:a16="http://schemas.microsoft.com/office/drawing/2014/main" id="{08621F02-6BCB-A746-9068-9D04BAB21E8E}"/>
              </a:ext>
            </a:extLst>
          </p:cNvPr>
          <p:cNvSpPr txBox="1"/>
          <p:nvPr/>
        </p:nvSpPr>
        <p:spPr>
          <a:xfrm>
            <a:off x="457201" y="2626150"/>
            <a:ext cx="4654061" cy="413752"/>
          </a:xfrm>
          <a:prstGeom prst="rect">
            <a:avLst/>
          </a:prstGeom>
        </p:spPr>
        <p:txBody>
          <a:bodyPr vert="horz" lIns="91440" tIns="45720" rIns="91440" bIns="45720" rtlCol="0">
            <a:noAutofit/>
          </a:bodyPr>
          <a:lstStyle/>
          <a:p>
            <a:r>
              <a:rPr lang="en-GB" sz="2000" i="1" u="sng" dirty="0"/>
              <a:t>Useful tips for layout &amp; Formatting:</a:t>
            </a:r>
            <a:endParaRPr lang="en-GB" sz="2400" i="1" u="sng" dirty="0"/>
          </a:p>
        </p:txBody>
      </p:sp>
      <p:sp>
        <p:nvSpPr>
          <p:cNvPr id="7" name="TextBox 6">
            <a:extLst>
              <a:ext uri="{FF2B5EF4-FFF2-40B4-BE49-F238E27FC236}">
                <a16:creationId xmlns:a16="http://schemas.microsoft.com/office/drawing/2014/main" id="{A3E8295D-58C7-6C08-855F-BB7CD9F1EFAF}"/>
              </a:ext>
            </a:extLst>
          </p:cNvPr>
          <p:cNvSpPr txBox="1"/>
          <p:nvPr/>
        </p:nvSpPr>
        <p:spPr>
          <a:xfrm>
            <a:off x="457201" y="3923773"/>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Use white space effectively</a:t>
            </a:r>
            <a:endParaRPr lang="en-GB" sz="2800" i="1" dirty="0"/>
          </a:p>
        </p:txBody>
      </p:sp>
      <p:sp>
        <p:nvSpPr>
          <p:cNvPr id="8" name="TextBox 7">
            <a:extLst>
              <a:ext uri="{FF2B5EF4-FFF2-40B4-BE49-F238E27FC236}">
                <a16:creationId xmlns:a16="http://schemas.microsoft.com/office/drawing/2014/main" id="{B1FABE00-8DC1-8298-1CD8-D1DE396873FF}"/>
              </a:ext>
            </a:extLst>
          </p:cNvPr>
          <p:cNvSpPr txBox="1"/>
          <p:nvPr/>
        </p:nvSpPr>
        <p:spPr>
          <a:xfrm>
            <a:off x="457201" y="3542683"/>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Consistent formatting</a:t>
            </a:r>
            <a:endParaRPr lang="en-GB" sz="2800" i="1" dirty="0"/>
          </a:p>
        </p:txBody>
      </p:sp>
      <p:sp>
        <p:nvSpPr>
          <p:cNvPr id="10" name="TextBox 9">
            <a:extLst>
              <a:ext uri="{FF2B5EF4-FFF2-40B4-BE49-F238E27FC236}">
                <a16:creationId xmlns:a16="http://schemas.microsoft.com/office/drawing/2014/main" id="{11A4B168-C291-7961-0D0B-F04457AFABEB}"/>
              </a:ext>
            </a:extLst>
          </p:cNvPr>
          <p:cNvSpPr txBox="1"/>
          <p:nvPr/>
        </p:nvSpPr>
        <p:spPr>
          <a:xfrm>
            <a:off x="457201" y="4320880"/>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Question and response alignment</a:t>
            </a:r>
            <a:endParaRPr lang="en-GB" sz="2800" i="1" dirty="0"/>
          </a:p>
        </p:txBody>
      </p:sp>
      <p:sp>
        <p:nvSpPr>
          <p:cNvPr id="18" name="TextBox 17">
            <a:extLst>
              <a:ext uri="{FF2B5EF4-FFF2-40B4-BE49-F238E27FC236}">
                <a16:creationId xmlns:a16="http://schemas.microsoft.com/office/drawing/2014/main" id="{0B9570F1-8DDC-73EB-9ED7-5D1B71B4FB76}"/>
              </a:ext>
            </a:extLst>
          </p:cNvPr>
          <p:cNvSpPr txBox="1"/>
          <p:nvPr/>
        </p:nvSpPr>
        <p:spPr>
          <a:xfrm>
            <a:off x="457201" y="4734632"/>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Emphasis and highlighting</a:t>
            </a:r>
            <a:endParaRPr lang="en-GB" sz="2800" i="1" dirty="0"/>
          </a:p>
        </p:txBody>
      </p:sp>
      <p:sp>
        <p:nvSpPr>
          <p:cNvPr id="19" name="TextBox 18">
            <a:extLst>
              <a:ext uri="{FF2B5EF4-FFF2-40B4-BE49-F238E27FC236}">
                <a16:creationId xmlns:a16="http://schemas.microsoft.com/office/drawing/2014/main" id="{FA6C4D93-08D4-014D-292B-3537EB3DA39C}"/>
              </a:ext>
            </a:extLst>
          </p:cNvPr>
          <p:cNvSpPr txBox="1"/>
          <p:nvPr/>
        </p:nvSpPr>
        <p:spPr>
          <a:xfrm>
            <a:off x="457201" y="5148384"/>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Incorporate visual aids &amp; Progress indicators </a:t>
            </a:r>
            <a:endParaRPr lang="en-GB" sz="2800" i="1" dirty="0"/>
          </a:p>
        </p:txBody>
      </p:sp>
      <p:sp>
        <p:nvSpPr>
          <p:cNvPr id="20" name="TextBox 19">
            <a:extLst>
              <a:ext uri="{FF2B5EF4-FFF2-40B4-BE49-F238E27FC236}">
                <a16:creationId xmlns:a16="http://schemas.microsoft.com/office/drawing/2014/main" id="{67C9A485-AB28-8BE5-B89F-6829F2910741}"/>
              </a:ext>
            </a:extLst>
          </p:cNvPr>
          <p:cNvSpPr txBox="1"/>
          <p:nvPr/>
        </p:nvSpPr>
        <p:spPr>
          <a:xfrm>
            <a:off x="457201" y="5595381"/>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Mobile-friendly design &amp; Accessibility</a:t>
            </a:r>
            <a:endParaRPr lang="en-GB" sz="2800" i="1" dirty="0"/>
          </a:p>
        </p:txBody>
      </p:sp>
    </p:spTree>
    <p:extLst>
      <p:ext uri="{BB962C8B-B14F-4D97-AF65-F5344CB8AC3E}">
        <p14:creationId xmlns:p14="http://schemas.microsoft.com/office/powerpoint/2010/main" val="955115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10" grpId="0"/>
      <p:bldP spid="18" grpId="0"/>
      <p:bldP spid="19" grpId="0"/>
      <p:bldP spid="20"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4" name="Color Fill">
            <a:extLst>
              <a:ext uri="{FF2B5EF4-FFF2-40B4-BE49-F238E27FC236}">
                <a16:creationId xmlns:a16="http://schemas.microsoft.com/office/drawing/2014/main" id="{3FFB0B4B-B126-43E0-A25C-BA5634332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6" name="Group 25">
            <a:extLst>
              <a:ext uri="{FF2B5EF4-FFF2-40B4-BE49-F238E27FC236}">
                <a16:creationId xmlns:a16="http://schemas.microsoft.com/office/drawing/2014/main" id="{B5458D83-9222-44EE-A1B7-C500910CA8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49180" y="-1190"/>
            <a:ext cx="4263283" cy="6859190"/>
            <a:chOff x="7649180" y="-1190"/>
            <a:chExt cx="4263283" cy="6859190"/>
          </a:xfrm>
        </p:grpSpPr>
        <p:sp>
          <p:nvSpPr>
            <p:cNvPr id="27" name="Oval 26">
              <a:extLst>
                <a:ext uri="{FF2B5EF4-FFF2-40B4-BE49-F238E27FC236}">
                  <a16:creationId xmlns:a16="http://schemas.microsoft.com/office/drawing/2014/main" id="{D4DBE9CF-1CAE-4505-95C1-A884EE3B91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2463"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28" name="Graphic 18">
              <a:extLst>
                <a:ext uri="{FF2B5EF4-FFF2-40B4-BE49-F238E27FC236}">
                  <a16:creationId xmlns:a16="http://schemas.microsoft.com/office/drawing/2014/main" id="{941A5848-6221-4751-BD3F-FB6615B5C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9180" y="4581409"/>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29" name="Oval 28">
              <a:extLst>
                <a:ext uri="{FF2B5EF4-FFF2-40B4-BE49-F238E27FC236}">
                  <a16:creationId xmlns:a16="http://schemas.microsoft.com/office/drawing/2014/main" id="{AE482FC7-2DD4-4C7D-A2D2-5CBE9D4CA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66922" y="5224794"/>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CE3AC6B-38A6-4E6F-A9DA-665609D7F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4482"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5172E9C8-35A3-478D-B6DC-7BD83B3128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88140" y="5358009"/>
              <a:ext cx="3597678" cy="149999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grpSp>
      <p:sp>
        <p:nvSpPr>
          <p:cNvPr id="33"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95EEB46-1B69-F8A4-BF46-0D57B7F1DAC8}"/>
              </a:ext>
            </a:extLst>
          </p:cNvPr>
          <p:cNvSpPr>
            <a:spLocks noGrp="1"/>
          </p:cNvSpPr>
          <p:nvPr>
            <p:ph type="title"/>
          </p:nvPr>
        </p:nvSpPr>
        <p:spPr>
          <a:xfrm>
            <a:off x="457200" y="155926"/>
            <a:ext cx="3106615" cy="769830"/>
          </a:xfrm>
        </p:spPr>
        <p:txBody>
          <a:bodyPr>
            <a:normAutofit/>
          </a:bodyPr>
          <a:lstStyle/>
          <a:p>
            <a:r>
              <a:rPr lang="en-GB" dirty="0"/>
              <a:t>Pretesting</a:t>
            </a:r>
          </a:p>
        </p:txBody>
      </p:sp>
      <p:sp>
        <p:nvSpPr>
          <p:cNvPr id="3" name="Content Placeholder 2">
            <a:extLst>
              <a:ext uri="{FF2B5EF4-FFF2-40B4-BE49-F238E27FC236}">
                <a16:creationId xmlns:a16="http://schemas.microsoft.com/office/drawing/2014/main" id="{200D1CD7-E08B-A609-0321-C32C46709ADA}"/>
              </a:ext>
            </a:extLst>
          </p:cNvPr>
          <p:cNvSpPr>
            <a:spLocks noGrp="1"/>
          </p:cNvSpPr>
          <p:nvPr>
            <p:ph idx="1"/>
          </p:nvPr>
        </p:nvSpPr>
        <p:spPr>
          <a:xfrm>
            <a:off x="160480" y="1061997"/>
            <a:ext cx="7991968" cy="1014159"/>
          </a:xfrm>
          <a:ln w="19050">
            <a:solidFill>
              <a:schemeClr val="tx1"/>
            </a:solidFill>
          </a:ln>
        </p:spPr>
        <p:txBody>
          <a:bodyPr>
            <a:normAutofit/>
          </a:bodyPr>
          <a:lstStyle/>
          <a:p>
            <a:pPr marL="0" indent="0">
              <a:buNone/>
            </a:pPr>
            <a:r>
              <a:rPr lang="en-GB" i="1" dirty="0">
                <a:effectLst>
                  <a:outerShdw blurRad="38100" dist="38100" dir="2700000" algn="tl">
                    <a:srgbClr val="000000">
                      <a:alpha val="43137"/>
                    </a:srgbClr>
                  </a:outerShdw>
                </a:effectLst>
              </a:rPr>
              <a:t>Conduct a pilot test of the questionnaire with a small sample of respondents to identify any issues, such as unclear questions, confusing instructions, or technical problems. Revise the questionnaire based on the feedback received.</a:t>
            </a:r>
          </a:p>
        </p:txBody>
      </p:sp>
      <p:pic>
        <p:nvPicPr>
          <p:cNvPr id="5" name="Picture 4" descr="A hand holding a pen and shading circles on a sheet">
            <a:extLst>
              <a:ext uri="{FF2B5EF4-FFF2-40B4-BE49-F238E27FC236}">
                <a16:creationId xmlns:a16="http://schemas.microsoft.com/office/drawing/2014/main" id="{283E3B4D-D85F-EBC4-CDBE-6E8DA21EA10C}"/>
              </a:ext>
            </a:extLst>
          </p:cNvPr>
          <p:cNvPicPr>
            <a:picLocks noChangeAspect="1"/>
          </p:cNvPicPr>
          <p:nvPr/>
        </p:nvPicPr>
        <p:blipFill rotWithShape="1">
          <a:blip r:embed="rId4"/>
          <a:srcRect l="32145" r="9605"/>
          <a:stretch>
            <a:fillRect/>
          </a:stretch>
        </p:blipFill>
        <p:spPr>
          <a:xfrm>
            <a:off x="8313705" y="1605900"/>
            <a:ext cx="3572113" cy="3572112"/>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
        <p:nvSpPr>
          <p:cNvPr id="4" name="TextBox 3">
            <a:extLst>
              <a:ext uri="{FF2B5EF4-FFF2-40B4-BE49-F238E27FC236}">
                <a16:creationId xmlns:a16="http://schemas.microsoft.com/office/drawing/2014/main" id="{8CBFFB9A-4FFF-CBCD-922A-9C74E14FEB15}"/>
              </a:ext>
            </a:extLst>
          </p:cNvPr>
          <p:cNvSpPr txBox="1"/>
          <p:nvPr/>
        </p:nvSpPr>
        <p:spPr>
          <a:xfrm>
            <a:off x="613937" y="2308437"/>
            <a:ext cx="3572112" cy="413752"/>
          </a:xfrm>
          <a:prstGeom prst="rect">
            <a:avLst/>
          </a:prstGeom>
        </p:spPr>
        <p:txBody>
          <a:bodyPr vert="horz" lIns="91440" tIns="45720" rIns="91440" bIns="45720" rtlCol="0">
            <a:noAutofit/>
          </a:bodyPr>
          <a:lstStyle/>
          <a:p>
            <a:r>
              <a:rPr lang="en-GB" sz="2000" i="1" u="sng" dirty="0"/>
              <a:t>Pretesting considerations:</a:t>
            </a:r>
            <a:endParaRPr lang="en-GB" sz="2400" i="1" u="sng" dirty="0"/>
          </a:p>
        </p:txBody>
      </p:sp>
      <p:sp>
        <p:nvSpPr>
          <p:cNvPr id="6" name="TextBox 5">
            <a:extLst>
              <a:ext uri="{FF2B5EF4-FFF2-40B4-BE49-F238E27FC236}">
                <a16:creationId xmlns:a16="http://schemas.microsoft.com/office/drawing/2014/main" id="{31899CDA-1FE8-6E79-5FA9-A66BE2B0D597}"/>
              </a:ext>
            </a:extLst>
          </p:cNvPr>
          <p:cNvSpPr txBox="1"/>
          <p:nvPr/>
        </p:nvSpPr>
        <p:spPr>
          <a:xfrm>
            <a:off x="306182" y="2978204"/>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Representative sample</a:t>
            </a:r>
            <a:endParaRPr lang="en-GB" sz="2800" i="1" dirty="0"/>
          </a:p>
        </p:txBody>
      </p:sp>
      <p:sp>
        <p:nvSpPr>
          <p:cNvPr id="7" name="TextBox 6">
            <a:extLst>
              <a:ext uri="{FF2B5EF4-FFF2-40B4-BE49-F238E27FC236}">
                <a16:creationId xmlns:a16="http://schemas.microsoft.com/office/drawing/2014/main" id="{DDBEDBE2-0054-8B07-65AC-6AA8C002C94D}"/>
              </a:ext>
            </a:extLst>
          </p:cNvPr>
          <p:cNvSpPr txBox="1"/>
          <p:nvPr/>
        </p:nvSpPr>
        <p:spPr>
          <a:xfrm>
            <a:off x="306182" y="3953886"/>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Testing methods</a:t>
            </a:r>
            <a:endParaRPr lang="en-GB" sz="2800" i="1" dirty="0"/>
          </a:p>
        </p:txBody>
      </p:sp>
      <p:sp>
        <p:nvSpPr>
          <p:cNvPr id="8" name="TextBox 7">
            <a:extLst>
              <a:ext uri="{FF2B5EF4-FFF2-40B4-BE49-F238E27FC236}">
                <a16:creationId xmlns:a16="http://schemas.microsoft.com/office/drawing/2014/main" id="{BFA1922C-5314-31CE-2A66-21D804BBBA10}"/>
              </a:ext>
            </a:extLst>
          </p:cNvPr>
          <p:cNvSpPr txBox="1"/>
          <p:nvPr/>
        </p:nvSpPr>
        <p:spPr>
          <a:xfrm>
            <a:off x="306182" y="3466045"/>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Sample size</a:t>
            </a:r>
            <a:endParaRPr lang="en-GB" sz="3200" i="1" dirty="0"/>
          </a:p>
        </p:txBody>
      </p:sp>
      <p:sp>
        <p:nvSpPr>
          <p:cNvPr id="18" name="TextBox 17">
            <a:extLst>
              <a:ext uri="{FF2B5EF4-FFF2-40B4-BE49-F238E27FC236}">
                <a16:creationId xmlns:a16="http://schemas.microsoft.com/office/drawing/2014/main" id="{45345F62-EFEF-AE54-B541-D05369C4F7A4}"/>
              </a:ext>
            </a:extLst>
          </p:cNvPr>
          <p:cNvSpPr txBox="1"/>
          <p:nvPr/>
        </p:nvSpPr>
        <p:spPr>
          <a:xfrm>
            <a:off x="340803" y="4436326"/>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Feedback collection</a:t>
            </a:r>
            <a:endParaRPr lang="en-GB" sz="2800" i="1" dirty="0"/>
          </a:p>
        </p:txBody>
      </p:sp>
      <p:sp>
        <p:nvSpPr>
          <p:cNvPr id="19" name="TextBox 18">
            <a:extLst>
              <a:ext uri="{FF2B5EF4-FFF2-40B4-BE49-F238E27FC236}">
                <a16:creationId xmlns:a16="http://schemas.microsoft.com/office/drawing/2014/main" id="{2942E705-5D9D-C797-E60C-857B031C13B9}"/>
              </a:ext>
            </a:extLst>
          </p:cNvPr>
          <p:cNvSpPr txBox="1"/>
          <p:nvPr/>
        </p:nvSpPr>
        <p:spPr>
          <a:xfrm>
            <a:off x="340803" y="4918102"/>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Iterative process</a:t>
            </a:r>
            <a:endParaRPr lang="en-GB" sz="2800" i="1" dirty="0"/>
          </a:p>
        </p:txBody>
      </p:sp>
      <p:sp>
        <p:nvSpPr>
          <p:cNvPr id="20" name="TextBox 19">
            <a:extLst>
              <a:ext uri="{FF2B5EF4-FFF2-40B4-BE49-F238E27FC236}">
                <a16:creationId xmlns:a16="http://schemas.microsoft.com/office/drawing/2014/main" id="{718652E5-24B7-FA42-7E45-8D52A878F396}"/>
              </a:ext>
            </a:extLst>
          </p:cNvPr>
          <p:cNvSpPr txBox="1"/>
          <p:nvPr/>
        </p:nvSpPr>
        <p:spPr>
          <a:xfrm>
            <a:off x="340803" y="5399878"/>
            <a:ext cx="5909074"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Documentation</a:t>
            </a:r>
            <a:endParaRPr lang="en-GB" sz="2800" i="1" dirty="0"/>
          </a:p>
        </p:txBody>
      </p:sp>
    </p:spTree>
    <p:extLst>
      <p:ext uri="{BB962C8B-B14F-4D97-AF65-F5344CB8AC3E}">
        <p14:creationId xmlns:p14="http://schemas.microsoft.com/office/powerpoint/2010/main" val="359162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18" grpId="0"/>
      <p:bldP spid="19" grpId="0"/>
      <p:bldP spid="20"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4"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6" name="Group 25">
            <a:extLst>
              <a:ext uri="{FF2B5EF4-FFF2-40B4-BE49-F238E27FC236}">
                <a16:creationId xmlns:a16="http://schemas.microsoft.com/office/drawing/2014/main" id="{0F12AF72-0A2D-40D4-A252-24C87E05DA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34870" y="0"/>
            <a:ext cx="4257130" cy="6858000"/>
            <a:chOff x="7934870" y="0"/>
            <a:chExt cx="4257130" cy="6858000"/>
          </a:xfrm>
        </p:grpSpPr>
        <p:sp>
          <p:nvSpPr>
            <p:cNvPr id="38" name="Freeform: Shape 37">
              <a:extLst>
                <a:ext uri="{FF2B5EF4-FFF2-40B4-BE49-F238E27FC236}">
                  <a16:creationId xmlns:a16="http://schemas.microsoft.com/office/drawing/2014/main" id="{D88A98EA-9E50-4276-960F-ECEAF7766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48949" y="5077229"/>
              <a:ext cx="2643051"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40000"/>
              </a:schemeClr>
            </a:solidFill>
            <a:ln w="9331"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CB3898D6-076D-4851-882A-D47468169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39" name="Oval 38">
              <a:extLst>
                <a:ext uri="{FF2B5EF4-FFF2-40B4-BE49-F238E27FC236}">
                  <a16:creationId xmlns:a16="http://schemas.microsoft.com/office/drawing/2014/main" id="{B7488EFE-4EEE-4339-8F66-31FAF34B4C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65646" y="1470520"/>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40" name="Freeform: Shape 39">
              <a:extLst>
                <a:ext uri="{FF2B5EF4-FFF2-40B4-BE49-F238E27FC236}">
                  <a16:creationId xmlns:a16="http://schemas.microsoft.com/office/drawing/2014/main" id="{85C8BA76-F88E-472D-B6F3-07C1A1580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34870" y="1"/>
              <a:ext cx="3034340" cy="2483913"/>
            </a:xfrm>
            <a:custGeom>
              <a:avLst/>
              <a:gdLst>
                <a:gd name="connsiteX0" fmla="*/ 39219 w 3034340"/>
                <a:gd name="connsiteY0" fmla="*/ 0 h 2483913"/>
                <a:gd name="connsiteX1" fmla="*/ 2995122 w 3034340"/>
                <a:gd name="connsiteY1" fmla="*/ 0 h 2483913"/>
                <a:gd name="connsiteX2" fmla="*/ 3006509 w 3034340"/>
                <a:gd name="connsiteY2" fmla="*/ 46641 h 2483913"/>
                <a:gd name="connsiteX3" fmla="*/ 2589045 w 3034340"/>
                <a:gd name="connsiteY3" fmla="*/ 1412038 h 2483913"/>
                <a:gd name="connsiteX4" fmla="*/ 1517170 w 3034340"/>
                <a:gd name="connsiteY4" fmla="*/ 2483913 h 2483913"/>
                <a:gd name="connsiteX5" fmla="*/ 445296 w 3034340"/>
                <a:gd name="connsiteY5" fmla="*/ 1412038 h 2483913"/>
                <a:gd name="connsiteX6" fmla="*/ 27832 w 3034340"/>
                <a:gd name="connsiteY6" fmla="*/ 46641 h 248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4340" h="2483913">
                  <a:moveTo>
                    <a:pt x="39219" y="0"/>
                  </a:moveTo>
                  <a:lnTo>
                    <a:pt x="2995122" y="0"/>
                  </a:lnTo>
                  <a:lnTo>
                    <a:pt x="3006509" y="46641"/>
                  </a:lnTo>
                  <a:cubicBezTo>
                    <a:pt x="3099279" y="525788"/>
                    <a:pt x="2960124" y="1040959"/>
                    <a:pt x="2589045" y="1412038"/>
                  </a:cubicBezTo>
                  <a:lnTo>
                    <a:pt x="1517170" y="2483913"/>
                  </a:lnTo>
                  <a:lnTo>
                    <a:pt x="445296" y="1412038"/>
                  </a:lnTo>
                  <a:cubicBezTo>
                    <a:pt x="74217" y="1040959"/>
                    <a:pt x="-64938" y="525788"/>
                    <a:pt x="27832" y="46641"/>
                  </a:cubicBezTo>
                  <a:close/>
                </a:path>
              </a:pathLst>
            </a:custGeom>
            <a:solidFill>
              <a:schemeClr val="accent1">
                <a:alpha val="60000"/>
              </a:schemeClr>
            </a:solidFill>
            <a:ln w="9331"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132DFE1D-3FB1-4421-8E87-BA954FD231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97828" y="0"/>
              <a:ext cx="2708425" cy="2263840"/>
            </a:xfrm>
            <a:custGeom>
              <a:avLst/>
              <a:gdLst>
                <a:gd name="connsiteX0" fmla="*/ 46413 w 2708425"/>
                <a:gd name="connsiteY0" fmla="*/ 0 h 2263840"/>
                <a:gd name="connsiteX1" fmla="*/ 2662013 w 2708425"/>
                <a:gd name="connsiteY1" fmla="*/ 0 h 2263840"/>
                <a:gd name="connsiteX2" fmla="*/ 2683584 w 2708425"/>
                <a:gd name="connsiteY2" fmla="*/ 88351 h 2263840"/>
                <a:gd name="connsiteX3" fmla="*/ 2310959 w 2708425"/>
                <a:gd name="connsiteY3" fmla="*/ 1307094 h 2263840"/>
                <a:gd name="connsiteX4" fmla="*/ 1354213 w 2708425"/>
                <a:gd name="connsiteY4" fmla="*/ 2263840 h 2263840"/>
                <a:gd name="connsiteX5" fmla="*/ 397467 w 2708425"/>
                <a:gd name="connsiteY5" fmla="*/ 1307094 h 2263840"/>
                <a:gd name="connsiteX6" fmla="*/ 24842 w 2708425"/>
                <a:gd name="connsiteY6" fmla="*/ 88351 h 226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8425" h="2263840">
                  <a:moveTo>
                    <a:pt x="46413" y="0"/>
                  </a:moveTo>
                  <a:lnTo>
                    <a:pt x="2662013" y="0"/>
                  </a:lnTo>
                  <a:lnTo>
                    <a:pt x="2683584" y="88351"/>
                  </a:lnTo>
                  <a:cubicBezTo>
                    <a:pt x="2766390" y="516035"/>
                    <a:pt x="2642182" y="975871"/>
                    <a:pt x="2310959" y="1307094"/>
                  </a:cubicBezTo>
                  <a:lnTo>
                    <a:pt x="1354213" y="2263840"/>
                  </a:lnTo>
                  <a:lnTo>
                    <a:pt x="397467" y="1307094"/>
                  </a:lnTo>
                  <a:cubicBezTo>
                    <a:pt x="66245" y="975871"/>
                    <a:pt x="-57964" y="516035"/>
                    <a:pt x="24842" y="88351"/>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grpSp>
      <p:sp>
        <p:nvSpPr>
          <p:cNvPr id="42"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46BC564-5D76-6D45-0334-82E3D87F03FC}"/>
              </a:ext>
            </a:extLst>
          </p:cNvPr>
          <p:cNvSpPr>
            <a:spLocks noGrp="1"/>
          </p:cNvSpPr>
          <p:nvPr>
            <p:ph type="title"/>
          </p:nvPr>
        </p:nvSpPr>
        <p:spPr>
          <a:xfrm>
            <a:off x="325829" y="143585"/>
            <a:ext cx="5505994" cy="844750"/>
          </a:xfrm>
        </p:spPr>
        <p:txBody>
          <a:bodyPr>
            <a:normAutofit/>
          </a:bodyPr>
          <a:lstStyle/>
          <a:p>
            <a:r>
              <a:rPr lang="en-GB" dirty="0"/>
              <a:t>Ethical Considerations</a:t>
            </a:r>
          </a:p>
        </p:txBody>
      </p:sp>
      <p:sp>
        <p:nvSpPr>
          <p:cNvPr id="3" name="Content Placeholder 2">
            <a:extLst>
              <a:ext uri="{FF2B5EF4-FFF2-40B4-BE49-F238E27FC236}">
                <a16:creationId xmlns:a16="http://schemas.microsoft.com/office/drawing/2014/main" id="{20756CEE-08DD-C0B9-1C89-263A547F6E99}"/>
              </a:ext>
            </a:extLst>
          </p:cNvPr>
          <p:cNvSpPr>
            <a:spLocks noGrp="1"/>
          </p:cNvSpPr>
          <p:nvPr>
            <p:ph idx="1"/>
          </p:nvPr>
        </p:nvSpPr>
        <p:spPr>
          <a:xfrm>
            <a:off x="325829" y="1131920"/>
            <a:ext cx="5902977" cy="1224418"/>
          </a:xfrm>
          <a:ln w="19050">
            <a:solidFill>
              <a:schemeClr val="tx1"/>
            </a:solidFill>
          </a:ln>
        </p:spPr>
        <p:txBody>
          <a:bodyPr>
            <a:normAutofit/>
          </a:bodyPr>
          <a:lstStyle/>
          <a:p>
            <a:pPr marL="0" indent="0">
              <a:buNone/>
            </a:pPr>
            <a:r>
              <a:rPr lang="en-GB" i="1" dirty="0">
                <a:effectLst>
                  <a:outerShdw blurRad="38100" dist="38100" dir="2700000" algn="tl">
                    <a:srgbClr val="000000">
                      <a:alpha val="43137"/>
                    </a:srgbClr>
                  </a:outerShdw>
                </a:effectLst>
              </a:rPr>
              <a:t>Ensure that the questionnaire adheres to ethical guidelines, including informing respondents of the purpose of the study, obtaining informed consent, and protecting respondents' privacy and confidentiality.</a:t>
            </a:r>
          </a:p>
          <a:p>
            <a:pPr marL="0" indent="0">
              <a:buNone/>
            </a:pPr>
            <a:endParaRPr lang="en-GB" dirty="0"/>
          </a:p>
        </p:txBody>
      </p:sp>
      <p:pic>
        <p:nvPicPr>
          <p:cNvPr id="5" name="Picture 4" descr="Pen placed on top of a signature line">
            <a:extLst>
              <a:ext uri="{FF2B5EF4-FFF2-40B4-BE49-F238E27FC236}">
                <a16:creationId xmlns:a16="http://schemas.microsoft.com/office/drawing/2014/main" id="{1DD4B378-C4F8-A3A7-4F92-846A72239338}"/>
              </a:ext>
            </a:extLst>
          </p:cNvPr>
          <p:cNvPicPr>
            <a:picLocks noChangeAspect="1"/>
          </p:cNvPicPr>
          <p:nvPr/>
        </p:nvPicPr>
        <p:blipFill rotWithShape="1">
          <a:blip r:embed="rId4"/>
          <a:srcRect r="3" b="21731"/>
          <a:stretch>
            <a:fillRect/>
          </a:stretch>
        </p:blipFill>
        <p:spPr>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p:spPr>
      </p:pic>
      <p:sp>
        <p:nvSpPr>
          <p:cNvPr id="4" name="TextBox 3">
            <a:extLst>
              <a:ext uri="{FF2B5EF4-FFF2-40B4-BE49-F238E27FC236}">
                <a16:creationId xmlns:a16="http://schemas.microsoft.com/office/drawing/2014/main" id="{C0958F94-E335-C42C-3CB9-2734ABB10591}"/>
              </a:ext>
            </a:extLst>
          </p:cNvPr>
          <p:cNvSpPr txBox="1"/>
          <p:nvPr/>
        </p:nvSpPr>
        <p:spPr>
          <a:xfrm>
            <a:off x="280794" y="2756982"/>
            <a:ext cx="3664987" cy="413752"/>
          </a:xfrm>
          <a:prstGeom prst="rect">
            <a:avLst/>
          </a:prstGeom>
        </p:spPr>
        <p:txBody>
          <a:bodyPr vert="horz" lIns="91440" tIns="45720" rIns="91440" bIns="45720" rtlCol="0">
            <a:noAutofit/>
          </a:bodyPr>
          <a:lstStyle/>
          <a:p>
            <a:r>
              <a:rPr lang="en-GB" sz="2000" i="1" u="sng" dirty="0"/>
              <a:t>Key ethical points to think about:</a:t>
            </a:r>
            <a:endParaRPr lang="en-GB" sz="2400" i="1" u="sng" dirty="0"/>
          </a:p>
        </p:txBody>
      </p:sp>
      <p:sp>
        <p:nvSpPr>
          <p:cNvPr id="6" name="TextBox 5">
            <a:extLst>
              <a:ext uri="{FF2B5EF4-FFF2-40B4-BE49-F238E27FC236}">
                <a16:creationId xmlns:a16="http://schemas.microsoft.com/office/drawing/2014/main" id="{73464117-C238-4B88-C8E5-68CF8AED6C50}"/>
              </a:ext>
            </a:extLst>
          </p:cNvPr>
          <p:cNvSpPr txBox="1"/>
          <p:nvPr/>
        </p:nvSpPr>
        <p:spPr>
          <a:xfrm>
            <a:off x="328877" y="3372366"/>
            <a:ext cx="2800982" cy="413752"/>
          </a:xfrm>
          <a:prstGeom prst="rect">
            <a:avLst/>
          </a:prstGeom>
        </p:spPr>
        <p:txBody>
          <a:bodyPr vert="horz" lIns="91440" tIns="45720" rIns="91440" bIns="45720" rtlCol="0">
            <a:normAutofit/>
          </a:bodyPr>
          <a:lstStyle/>
          <a:p>
            <a:pPr marL="342900" indent="-342900">
              <a:buFont typeface="Wingdings" panose="05000000000000000000" pitchFamily="2" charset="2"/>
              <a:buChar char="Ø"/>
            </a:pPr>
            <a:r>
              <a:rPr lang="en-GB" sz="2000" i="1" dirty="0"/>
              <a:t>Informed consent</a:t>
            </a:r>
            <a:endParaRPr lang="en-GB" sz="2800" i="1" dirty="0"/>
          </a:p>
        </p:txBody>
      </p:sp>
      <p:sp>
        <p:nvSpPr>
          <p:cNvPr id="7" name="TextBox 6">
            <a:extLst>
              <a:ext uri="{FF2B5EF4-FFF2-40B4-BE49-F238E27FC236}">
                <a16:creationId xmlns:a16="http://schemas.microsoft.com/office/drawing/2014/main" id="{7CD89BBD-35BC-F071-11D4-57A744D75CCA}"/>
              </a:ext>
            </a:extLst>
          </p:cNvPr>
          <p:cNvSpPr txBox="1"/>
          <p:nvPr/>
        </p:nvSpPr>
        <p:spPr>
          <a:xfrm>
            <a:off x="325829" y="3773010"/>
            <a:ext cx="3664986" cy="413752"/>
          </a:xfrm>
          <a:prstGeom prst="rect">
            <a:avLst/>
          </a:prstGeom>
        </p:spPr>
        <p:txBody>
          <a:bodyPr vert="horz" lIns="91440" tIns="45720" rIns="91440" bIns="45720" rtlCol="0">
            <a:noAutofit/>
          </a:bodyPr>
          <a:lstStyle/>
          <a:p>
            <a:pPr marL="342900" indent="-342900">
              <a:buFont typeface="Wingdings" panose="05000000000000000000" pitchFamily="2" charset="2"/>
              <a:buChar char="Ø"/>
            </a:pPr>
            <a:r>
              <a:rPr lang="en-GB" sz="2000" i="1" dirty="0"/>
              <a:t>Privacy and confidentiality</a:t>
            </a:r>
            <a:endParaRPr lang="en-GB" sz="3200" i="1" dirty="0"/>
          </a:p>
        </p:txBody>
      </p:sp>
      <p:sp>
        <p:nvSpPr>
          <p:cNvPr id="8" name="TextBox 7">
            <a:extLst>
              <a:ext uri="{FF2B5EF4-FFF2-40B4-BE49-F238E27FC236}">
                <a16:creationId xmlns:a16="http://schemas.microsoft.com/office/drawing/2014/main" id="{D9DA5DB6-5440-3F20-A629-AA50683EF8C5}"/>
              </a:ext>
            </a:extLst>
          </p:cNvPr>
          <p:cNvSpPr txBox="1"/>
          <p:nvPr/>
        </p:nvSpPr>
        <p:spPr>
          <a:xfrm>
            <a:off x="325829" y="4242086"/>
            <a:ext cx="3664986" cy="413752"/>
          </a:xfrm>
          <a:prstGeom prst="rect">
            <a:avLst/>
          </a:prstGeom>
        </p:spPr>
        <p:txBody>
          <a:bodyPr vert="horz" lIns="91440" tIns="45720" rIns="91440" bIns="45720" rtlCol="0">
            <a:noAutofit/>
          </a:bodyPr>
          <a:lstStyle/>
          <a:p>
            <a:pPr marL="342900" indent="-342900">
              <a:buFont typeface="Wingdings" panose="05000000000000000000" pitchFamily="2" charset="2"/>
              <a:buChar char="Ø"/>
            </a:pPr>
            <a:r>
              <a:rPr lang="en-GB" sz="2000" i="1" dirty="0"/>
              <a:t>Sensitive topics</a:t>
            </a:r>
            <a:endParaRPr lang="en-GB" sz="3200" i="1" dirty="0"/>
          </a:p>
        </p:txBody>
      </p:sp>
      <p:sp>
        <p:nvSpPr>
          <p:cNvPr id="10" name="TextBox 9">
            <a:extLst>
              <a:ext uri="{FF2B5EF4-FFF2-40B4-BE49-F238E27FC236}">
                <a16:creationId xmlns:a16="http://schemas.microsoft.com/office/drawing/2014/main" id="{074BD14E-4F84-500A-8BC8-5DB2DE1C781D}"/>
              </a:ext>
            </a:extLst>
          </p:cNvPr>
          <p:cNvSpPr txBox="1"/>
          <p:nvPr/>
        </p:nvSpPr>
        <p:spPr>
          <a:xfrm>
            <a:off x="325829" y="4707453"/>
            <a:ext cx="4870542" cy="413752"/>
          </a:xfrm>
          <a:prstGeom prst="rect">
            <a:avLst/>
          </a:prstGeom>
        </p:spPr>
        <p:txBody>
          <a:bodyPr vert="horz" lIns="91440" tIns="45720" rIns="91440" bIns="45720" rtlCol="0">
            <a:noAutofit/>
          </a:bodyPr>
          <a:lstStyle/>
          <a:p>
            <a:pPr marL="342900" indent="-342900">
              <a:buFont typeface="Wingdings" panose="05000000000000000000" pitchFamily="2" charset="2"/>
              <a:buChar char="Ø"/>
            </a:pPr>
            <a:r>
              <a:rPr lang="en-GB" sz="2000" i="1" dirty="0"/>
              <a:t>Sensitive topics &amp;  Vulnerable participants</a:t>
            </a:r>
            <a:endParaRPr lang="en-GB" sz="3200" i="1" dirty="0"/>
          </a:p>
        </p:txBody>
      </p:sp>
      <p:sp>
        <p:nvSpPr>
          <p:cNvPr id="20" name="TextBox 19">
            <a:extLst>
              <a:ext uri="{FF2B5EF4-FFF2-40B4-BE49-F238E27FC236}">
                <a16:creationId xmlns:a16="http://schemas.microsoft.com/office/drawing/2014/main" id="{FBCA5EAE-076E-CA19-0852-93791AC8F224}"/>
              </a:ext>
            </a:extLst>
          </p:cNvPr>
          <p:cNvSpPr txBox="1"/>
          <p:nvPr/>
        </p:nvSpPr>
        <p:spPr>
          <a:xfrm>
            <a:off x="325829" y="5176529"/>
            <a:ext cx="4870542" cy="413752"/>
          </a:xfrm>
          <a:prstGeom prst="rect">
            <a:avLst/>
          </a:prstGeom>
        </p:spPr>
        <p:txBody>
          <a:bodyPr vert="horz" lIns="91440" tIns="45720" rIns="91440" bIns="45720" rtlCol="0">
            <a:noAutofit/>
          </a:bodyPr>
          <a:lstStyle/>
          <a:p>
            <a:pPr marL="342900" indent="-342900">
              <a:buFont typeface="Wingdings" panose="05000000000000000000" pitchFamily="2" charset="2"/>
              <a:buChar char="Ø"/>
            </a:pPr>
            <a:r>
              <a:rPr lang="en-GB" sz="2000" i="1" dirty="0"/>
              <a:t>Data ownership</a:t>
            </a:r>
            <a:endParaRPr lang="en-GB" sz="3200" i="1" dirty="0"/>
          </a:p>
        </p:txBody>
      </p:sp>
      <p:sp>
        <p:nvSpPr>
          <p:cNvPr id="21" name="TextBox 20">
            <a:extLst>
              <a:ext uri="{FF2B5EF4-FFF2-40B4-BE49-F238E27FC236}">
                <a16:creationId xmlns:a16="http://schemas.microsoft.com/office/drawing/2014/main" id="{630A0032-BABA-EA4F-3C8C-0D2A1C0F84DD}"/>
              </a:ext>
            </a:extLst>
          </p:cNvPr>
          <p:cNvSpPr txBox="1"/>
          <p:nvPr/>
        </p:nvSpPr>
        <p:spPr>
          <a:xfrm>
            <a:off x="325829" y="5645605"/>
            <a:ext cx="4870542" cy="413752"/>
          </a:xfrm>
          <a:prstGeom prst="rect">
            <a:avLst/>
          </a:prstGeom>
        </p:spPr>
        <p:txBody>
          <a:bodyPr vert="horz" lIns="91440" tIns="45720" rIns="91440" bIns="45720" rtlCol="0">
            <a:noAutofit/>
          </a:bodyPr>
          <a:lstStyle/>
          <a:p>
            <a:pPr marL="342900" indent="-342900">
              <a:buFont typeface="Wingdings" panose="05000000000000000000" pitchFamily="2" charset="2"/>
              <a:buChar char="Ø"/>
            </a:pPr>
            <a:r>
              <a:rPr lang="en-GB" sz="2000" i="1" dirty="0"/>
              <a:t>Ethical approval &amp; Data safety</a:t>
            </a:r>
            <a:endParaRPr lang="en-GB" sz="3200" i="1" dirty="0"/>
          </a:p>
        </p:txBody>
      </p:sp>
    </p:spTree>
    <p:extLst>
      <p:ext uri="{BB962C8B-B14F-4D97-AF65-F5344CB8AC3E}">
        <p14:creationId xmlns:p14="http://schemas.microsoft.com/office/powerpoint/2010/main" val="326008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0"/>
                                        </p:tgtEl>
                                        <p:attrNameLst>
                                          <p:attrName>style.visibility</p:attrName>
                                        </p:attrNameLst>
                                      </p:cBhvr>
                                      <p:to>
                                        <p:strVal val="visible"/>
                                      </p:to>
                                    </p:set>
                                    <p:anim calcmode="lin" valueType="num">
                                      <p:cBhvr additive="base">
                                        <p:cTn id="37" dur="500" fill="hold"/>
                                        <p:tgtEl>
                                          <p:spTgt spid="20"/>
                                        </p:tgtEl>
                                        <p:attrNameLst>
                                          <p:attrName>ppt_x</p:attrName>
                                        </p:attrNameLst>
                                      </p:cBhvr>
                                      <p:tavLst>
                                        <p:tav tm="0">
                                          <p:val>
                                            <p:strVal val="#ppt_x"/>
                                          </p:val>
                                        </p:tav>
                                        <p:tav tm="100000">
                                          <p:val>
                                            <p:strVal val="#ppt_x"/>
                                          </p:val>
                                        </p:tav>
                                      </p:tavLst>
                                    </p:anim>
                                    <p:anim calcmode="lin" valueType="num">
                                      <p:cBhvr additive="base">
                                        <p:cTn id="3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1"/>
                                        </p:tgtEl>
                                        <p:attrNameLst>
                                          <p:attrName>style.visibility</p:attrName>
                                        </p:attrNameLst>
                                      </p:cBhvr>
                                      <p:to>
                                        <p:strVal val="visible"/>
                                      </p:to>
                                    </p:set>
                                    <p:anim calcmode="lin" valueType="num">
                                      <p:cBhvr additive="base">
                                        <p:cTn id="43" dur="500" fill="hold"/>
                                        <p:tgtEl>
                                          <p:spTgt spid="21"/>
                                        </p:tgtEl>
                                        <p:attrNameLst>
                                          <p:attrName>ppt_x</p:attrName>
                                        </p:attrNameLst>
                                      </p:cBhvr>
                                      <p:tavLst>
                                        <p:tav tm="0">
                                          <p:val>
                                            <p:strVal val="#ppt_x"/>
                                          </p:val>
                                        </p:tav>
                                        <p:tav tm="100000">
                                          <p:val>
                                            <p:strVal val="#ppt_x"/>
                                          </p:val>
                                        </p:tav>
                                      </p:tavLst>
                                    </p:anim>
                                    <p:anim calcmode="lin" valueType="num">
                                      <p:cBhvr additive="base">
                                        <p:cTn id="4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10" grpId="0"/>
      <p:bldP spid="20" grpId="0"/>
      <p:bldP spid="21"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14" name="Graphic 9">
            <a:extLst>
              <a:ext uri="{FF2B5EF4-FFF2-40B4-BE49-F238E27FC236}">
                <a16:creationId xmlns:a16="http://schemas.microsoft.com/office/drawing/2014/main" id="{9A450B93-9615-4854-BEA5-4A85DF5CD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671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16"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F0511310-37FF-8F35-0425-30EBA7139533}"/>
              </a:ext>
            </a:extLst>
          </p:cNvPr>
          <p:cNvSpPr>
            <a:spLocks noGrp="1"/>
          </p:cNvSpPr>
          <p:nvPr>
            <p:ph type="title"/>
          </p:nvPr>
        </p:nvSpPr>
        <p:spPr>
          <a:xfrm>
            <a:off x="551595" y="267325"/>
            <a:ext cx="4640729" cy="1325563"/>
          </a:xfrm>
        </p:spPr>
        <p:txBody>
          <a:bodyPr anchor="b">
            <a:normAutofit/>
          </a:bodyPr>
          <a:lstStyle/>
          <a:p>
            <a:pPr algn="ctr"/>
            <a:r>
              <a:rPr lang="en-GB" dirty="0"/>
              <a:t>Group Activity</a:t>
            </a:r>
            <a:br>
              <a:rPr lang="en-GB" dirty="0"/>
            </a:br>
            <a:r>
              <a:rPr lang="en-GB" dirty="0"/>
              <a:t> 30 Minutes </a:t>
            </a:r>
          </a:p>
        </p:txBody>
      </p:sp>
      <p:sp>
        <p:nvSpPr>
          <p:cNvPr id="3" name="Content Placeholder 2">
            <a:extLst>
              <a:ext uri="{FF2B5EF4-FFF2-40B4-BE49-F238E27FC236}">
                <a16:creationId xmlns:a16="http://schemas.microsoft.com/office/drawing/2014/main" id="{3B5E54F5-E745-DAF5-92AA-22AEA8D811D4}"/>
              </a:ext>
            </a:extLst>
          </p:cNvPr>
          <p:cNvSpPr>
            <a:spLocks noGrp="1"/>
          </p:cNvSpPr>
          <p:nvPr>
            <p:ph idx="1"/>
          </p:nvPr>
        </p:nvSpPr>
        <p:spPr>
          <a:xfrm>
            <a:off x="457200" y="1860212"/>
            <a:ext cx="7080738" cy="4313374"/>
          </a:xfrm>
        </p:spPr>
        <p:txBody>
          <a:bodyPr>
            <a:normAutofit/>
          </a:bodyPr>
          <a:lstStyle/>
          <a:p>
            <a:pPr marL="0" indent="0">
              <a:buNone/>
            </a:pPr>
            <a:r>
              <a:rPr lang="en-GB" dirty="0"/>
              <a:t>Brainstorm the types of information you would need to gather through a questionnaire to address the research question effectively. Create the questionnaire. </a:t>
            </a:r>
          </a:p>
          <a:p>
            <a:pPr marL="0" indent="0">
              <a:buNone/>
            </a:pPr>
            <a:endParaRPr lang="en-GB" dirty="0"/>
          </a:p>
          <a:p>
            <a:pPr marL="457200" indent="-457200">
              <a:buFont typeface="+mj-lt"/>
              <a:buAutoNum type="arabicPeriod"/>
            </a:pPr>
            <a:r>
              <a:rPr lang="en-GB" dirty="0"/>
              <a:t>Customer satisfaction with online shopping experiences</a:t>
            </a:r>
          </a:p>
          <a:p>
            <a:pPr marL="457200" indent="-457200">
              <a:buFont typeface="+mj-lt"/>
              <a:buAutoNum type="arabicPeriod"/>
            </a:pPr>
            <a:r>
              <a:rPr lang="en-GB" dirty="0"/>
              <a:t>Impact of social media on teenage mental health</a:t>
            </a:r>
          </a:p>
          <a:p>
            <a:pPr marL="457200" indent="-457200">
              <a:buFont typeface="+mj-lt"/>
              <a:buAutoNum type="arabicPeriod"/>
            </a:pPr>
            <a:r>
              <a:rPr lang="en-GB" dirty="0"/>
              <a:t>Employee perceptions of workplace diversity and inclusion</a:t>
            </a:r>
          </a:p>
          <a:p>
            <a:pPr marL="457200" indent="-457200">
              <a:buFont typeface="+mj-lt"/>
              <a:buAutoNum type="arabicPeriod"/>
            </a:pPr>
            <a:r>
              <a:rPr lang="en-GB" dirty="0"/>
              <a:t>Factors influencing college students' career choices</a:t>
            </a:r>
          </a:p>
          <a:p>
            <a:pPr marL="457200" indent="-457200">
              <a:buFont typeface="+mj-lt"/>
              <a:buAutoNum type="arabicPeriod"/>
            </a:pPr>
            <a:r>
              <a:rPr lang="en-GB" dirty="0"/>
              <a:t>Public attitudes towards environmental sustainability practices</a:t>
            </a:r>
          </a:p>
          <a:p>
            <a:pPr marL="0" indent="0">
              <a:buNone/>
            </a:pPr>
            <a:endParaRPr lang="en-GB" sz="1700" dirty="0"/>
          </a:p>
        </p:txBody>
      </p:sp>
      <p:pic>
        <p:nvPicPr>
          <p:cNvPr id="7" name="Graphic 6" descr="Head with Gears">
            <a:extLst>
              <a:ext uri="{FF2B5EF4-FFF2-40B4-BE49-F238E27FC236}">
                <a16:creationId xmlns:a16="http://schemas.microsoft.com/office/drawing/2014/main" id="{C0E61218-CA0E-33F7-1F9C-1A8FDEFF1C5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566913" y="1197430"/>
            <a:ext cx="4593771" cy="4593771"/>
          </a:xfrm>
          <a:prstGeom prst="rect">
            <a:avLst/>
          </a:prstGeom>
        </p:spPr>
      </p:pic>
    </p:spTree>
    <p:extLst>
      <p:ext uri="{BB962C8B-B14F-4D97-AF65-F5344CB8AC3E}">
        <p14:creationId xmlns:p14="http://schemas.microsoft.com/office/powerpoint/2010/main" val="13142095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40C3FFD-98FB-DB3A-90EE-13B1B9B52F8A}"/>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23"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5" name="Group 24">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26" name="Oval 25">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7" name="Freeform: Shape 26">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28" name="Freeform: Shape 27">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29" name="Freeform: Shape 28">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30"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3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useBgFill="1">
        <p:nvSpPr>
          <p:cNvPr id="34" name="Background Fill">
            <a:extLst>
              <a:ext uri="{FF2B5EF4-FFF2-40B4-BE49-F238E27FC236}">
                <a16:creationId xmlns:a16="http://schemas.microsoft.com/office/drawing/2014/main" id="{3E5E751B-5852-4839-83B3-6F79F8E83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6" name="Color Fill">
            <a:extLst>
              <a:ext uri="{FF2B5EF4-FFF2-40B4-BE49-F238E27FC236}">
                <a16:creationId xmlns:a16="http://schemas.microsoft.com/office/drawing/2014/main" id="{428B6687-5D8A-41C9-A626-A8C2CBFD8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38" name="Group 37">
            <a:extLst>
              <a:ext uri="{FF2B5EF4-FFF2-40B4-BE49-F238E27FC236}">
                <a16:creationId xmlns:a16="http://schemas.microsoft.com/office/drawing/2014/main" id="{BF73574D-F06D-455C-8175-AF8EB2E328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34870" y="0"/>
            <a:ext cx="4257130" cy="6858000"/>
            <a:chOff x="7934870" y="0"/>
            <a:chExt cx="4257130" cy="6858000"/>
          </a:xfrm>
        </p:grpSpPr>
        <p:sp>
          <p:nvSpPr>
            <p:cNvPr id="39" name="Freeform: Shape 38">
              <a:extLst>
                <a:ext uri="{FF2B5EF4-FFF2-40B4-BE49-F238E27FC236}">
                  <a16:creationId xmlns:a16="http://schemas.microsoft.com/office/drawing/2014/main" id="{86F862D1-D372-44FB-AEB1-8F6EA5683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48949" y="5077229"/>
              <a:ext cx="2643051"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40000"/>
              </a:schemeClr>
            </a:solidFill>
            <a:ln w="9331"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B0288BFC-8446-4D20-BA63-79FA81DA9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41" name="Oval 40">
              <a:extLst>
                <a:ext uri="{FF2B5EF4-FFF2-40B4-BE49-F238E27FC236}">
                  <a16:creationId xmlns:a16="http://schemas.microsoft.com/office/drawing/2014/main" id="{F939C530-AFE7-4C51-B999-86DC5F3F7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65646" y="1470520"/>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42" name="Freeform: Shape 41">
              <a:extLst>
                <a:ext uri="{FF2B5EF4-FFF2-40B4-BE49-F238E27FC236}">
                  <a16:creationId xmlns:a16="http://schemas.microsoft.com/office/drawing/2014/main" id="{7CC9DA47-842F-4D6E-AED6-94B36610C4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34870" y="1"/>
              <a:ext cx="3034340" cy="2483913"/>
            </a:xfrm>
            <a:custGeom>
              <a:avLst/>
              <a:gdLst>
                <a:gd name="connsiteX0" fmla="*/ 39219 w 3034340"/>
                <a:gd name="connsiteY0" fmla="*/ 0 h 2483913"/>
                <a:gd name="connsiteX1" fmla="*/ 2995122 w 3034340"/>
                <a:gd name="connsiteY1" fmla="*/ 0 h 2483913"/>
                <a:gd name="connsiteX2" fmla="*/ 3006509 w 3034340"/>
                <a:gd name="connsiteY2" fmla="*/ 46641 h 2483913"/>
                <a:gd name="connsiteX3" fmla="*/ 2589045 w 3034340"/>
                <a:gd name="connsiteY3" fmla="*/ 1412038 h 2483913"/>
                <a:gd name="connsiteX4" fmla="*/ 1517170 w 3034340"/>
                <a:gd name="connsiteY4" fmla="*/ 2483913 h 2483913"/>
                <a:gd name="connsiteX5" fmla="*/ 445296 w 3034340"/>
                <a:gd name="connsiteY5" fmla="*/ 1412038 h 2483913"/>
                <a:gd name="connsiteX6" fmla="*/ 27832 w 3034340"/>
                <a:gd name="connsiteY6" fmla="*/ 46641 h 248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4340" h="2483913">
                  <a:moveTo>
                    <a:pt x="39219" y="0"/>
                  </a:moveTo>
                  <a:lnTo>
                    <a:pt x="2995122" y="0"/>
                  </a:lnTo>
                  <a:lnTo>
                    <a:pt x="3006509" y="46641"/>
                  </a:lnTo>
                  <a:cubicBezTo>
                    <a:pt x="3099279" y="525788"/>
                    <a:pt x="2960124" y="1040959"/>
                    <a:pt x="2589045" y="1412038"/>
                  </a:cubicBezTo>
                  <a:lnTo>
                    <a:pt x="1517170" y="2483913"/>
                  </a:lnTo>
                  <a:lnTo>
                    <a:pt x="445296" y="1412038"/>
                  </a:lnTo>
                  <a:cubicBezTo>
                    <a:pt x="74217" y="1040959"/>
                    <a:pt x="-64938" y="525788"/>
                    <a:pt x="27832" y="46641"/>
                  </a:cubicBezTo>
                  <a:close/>
                </a:path>
              </a:pathLst>
            </a:custGeom>
            <a:solidFill>
              <a:schemeClr val="accent1">
                <a:alpha val="60000"/>
              </a:schemeClr>
            </a:solidFill>
            <a:ln w="9331"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1D7B5037-A44A-4D5D-B12D-68631CF4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97828" y="0"/>
              <a:ext cx="2708425" cy="2263840"/>
            </a:xfrm>
            <a:custGeom>
              <a:avLst/>
              <a:gdLst>
                <a:gd name="connsiteX0" fmla="*/ 46413 w 2708425"/>
                <a:gd name="connsiteY0" fmla="*/ 0 h 2263840"/>
                <a:gd name="connsiteX1" fmla="*/ 2662013 w 2708425"/>
                <a:gd name="connsiteY1" fmla="*/ 0 h 2263840"/>
                <a:gd name="connsiteX2" fmla="*/ 2683584 w 2708425"/>
                <a:gd name="connsiteY2" fmla="*/ 88351 h 2263840"/>
                <a:gd name="connsiteX3" fmla="*/ 2310959 w 2708425"/>
                <a:gd name="connsiteY3" fmla="*/ 1307094 h 2263840"/>
                <a:gd name="connsiteX4" fmla="*/ 1354213 w 2708425"/>
                <a:gd name="connsiteY4" fmla="*/ 2263840 h 2263840"/>
                <a:gd name="connsiteX5" fmla="*/ 397467 w 2708425"/>
                <a:gd name="connsiteY5" fmla="*/ 1307094 h 2263840"/>
                <a:gd name="connsiteX6" fmla="*/ 24842 w 2708425"/>
                <a:gd name="connsiteY6" fmla="*/ 88351 h 226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8425" h="2263840">
                  <a:moveTo>
                    <a:pt x="46413" y="0"/>
                  </a:moveTo>
                  <a:lnTo>
                    <a:pt x="2662013" y="0"/>
                  </a:lnTo>
                  <a:lnTo>
                    <a:pt x="2683584" y="88351"/>
                  </a:lnTo>
                  <a:cubicBezTo>
                    <a:pt x="2766390" y="516035"/>
                    <a:pt x="2642182" y="975871"/>
                    <a:pt x="2310959" y="1307094"/>
                  </a:cubicBezTo>
                  <a:lnTo>
                    <a:pt x="1354213" y="2263840"/>
                  </a:lnTo>
                  <a:lnTo>
                    <a:pt x="397467" y="1307094"/>
                  </a:lnTo>
                  <a:cubicBezTo>
                    <a:pt x="66245" y="975871"/>
                    <a:pt x="-57964" y="516035"/>
                    <a:pt x="24842" y="88351"/>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grpSp>
      <p:sp>
        <p:nvSpPr>
          <p:cNvPr id="45" name="Texture">
            <a:extLst>
              <a:ext uri="{FF2B5EF4-FFF2-40B4-BE49-F238E27FC236}">
                <a16:creationId xmlns:a16="http://schemas.microsoft.com/office/drawing/2014/main" id="{D9F678FF-4541-4601-B506-CC0A4AC96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8" name="Title 7">
            <a:extLst>
              <a:ext uri="{FF2B5EF4-FFF2-40B4-BE49-F238E27FC236}">
                <a16:creationId xmlns:a16="http://schemas.microsoft.com/office/drawing/2014/main" id="{41B4B88C-C7EA-C354-B284-C79BA20A93F3}"/>
              </a:ext>
            </a:extLst>
          </p:cNvPr>
          <p:cNvSpPr>
            <a:spLocks noGrp="1"/>
          </p:cNvSpPr>
          <p:nvPr>
            <p:ph type="title"/>
          </p:nvPr>
        </p:nvSpPr>
        <p:spPr>
          <a:xfrm>
            <a:off x="554274" y="2870451"/>
            <a:ext cx="5540202" cy="1031865"/>
          </a:xfrm>
        </p:spPr>
        <p:txBody>
          <a:bodyPr vert="horz" lIns="91440" tIns="45720" rIns="91440" bIns="45720" rtlCol="0" anchor="b">
            <a:normAutofit/>
          </a:bodyPr>
          <a:lstStyle/>
          <a:p>
            <a:r>
              <a:rPr lang="en-US" sz="5400" dirty="0"/>
              <a:t>Microsoft Forms</a:t>
            </a:r>
          </a:p>
        </p:txBody>
      </p:sp>
      <p:pic>
        <p:nvPicPr>
          <p:cNvPr id="9" name="Picture 8">
            <a:extLst>
              <a:ext uri="{FF2B5EF4-FFF2-40B4-BE49-F238E27FC236}">
                <a16:creationId xmlns:a16="http://schemas.microsoft.com/office/drawing/2014/main" id="{F7E0AD7B-6716-33E1-19C9-ABD780B1A0D1}"/>
              </a:ext>
            </a:extLst>
          </p:cNvPr>
          <p:cNvPicPr>
            <a:picLocks noChangeAspect="1"/>
          </p:cNvPicPr>
          <p:nvPr/>
        </p:nvPicPr>
        <p:blipFill>
          <a:blip r:embed="rId4"/>
          <a:srcRect r="3" b="7120"/>
          <a:stretch>
            <a:fillRect/>
          </a:stretch>
        </p:blipFill>
        <p:spPr>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7249988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5" name="Group 14">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6" name="Oval 15">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7" name="Freeform: Shape 16">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8" name="Freeform: Shape 17">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9" name="Freeform: Shape 18">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20"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4" name="Background Fill">
            <a:extLst>
              <a:ext uri="{FF2B5EF4-FFF2-40B4-BE49-F238E27FC236}">
                <a16:creationId xmlns:a16="http://schemas.microsoft.com/office/drawing/2014/main" id="{06087813-B81F-42C4-A0EA-F9078FB61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6" name="Color Fill">
            <a:extLst>
              <a:ext uri="{FF2B5EF4-FFF2-40B4-BE49-F238E27FC236}">
                <a16:creationId xmlns:a16="http://schemas.microsoft.com/office/drawing/2014/main" id="{C4B295A1-75D3-4C3B-82E7-C5CFD80A7E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8" name="Group 27">
            <a:extLst>
              <a:ext uri="{FF2B5EF4-FFF2-40B4-BE49-F238E27FC236}">
                <a16:creationId xmlns:a16="http://schemas.microsoft.com/office/drawing/2014/main" id="{ED38D1D7-BA30-4FF3-A0CC-9E90BB9662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0"/>
            <a:ext cx="5444327" cy="6734640"/>
            <a:chOff x="6744625" y="0"/>
            <a:chExt cx="5444327" cy="6734640"/>
          </a:xfrm>
        </p:grpSpPr>
        <p:sp>
          <p:nvSpPr>
            <p:cNvPr id="29" name="Graphic 9">
              <a:extLst>
                <a:ext uri="{FF2B5EF4-FFF2-40B4-BE49-F238E27FC236}">
                  <a16:creationId xmlns:a16="http://schemas.microsoft.com/office/drawing/2014/main" id="{A217CF63-2FBD-4FA2-838C-6287D9F54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0" name="Graphic 18">
              <a:extLst>
                <a:ext uri="{FF2B5EF4-FFF2-40B4-BE49-F238E27FC236}">
                  <a16:creationId xmlns:a16="http://schemas.microsoft.com/office/drawing/2014/main" id="{C8F9462C-D125-4450-B35D-6E680DD30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31" name="Oval 30">
              <a:extLst>
                <a:ext uri="{FF2B5EF4-FFF2-40B4-BE49-F238E27FC236}">
                  <a16:creationId xmlns:a16="http://schemas.microsoft.com/office/drawing/2014/main" id="{6FA1A088-C133-4278-93CD-B7F518F32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32" name="Freeform: Shape 31">
              <a:extLst>
                <a:ext uri="{FF2B5EF4-FFF2-40B4-BE49-F238E27FC236}">
                  <a16:creationId xmlns:a16="http://schemas.microsoft.com/office/drawing/2014/main" id="{5731790C-9903-4B27-9B13-F9FFD286D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52849" y="0"/>
              <a:ext cx="1303285" cy="962498"/>
            </a:xfrm>
            <a:custGeom>
              <a:avLst/>
              <a:gdLst>
                <a:gd name="connsiteX0" fmla="*/ 0 w 1303285"/>
                <a:gd name="connsiteY0" fmla="*/ 0 h 962498"/>
                <a:gd name="connsiteX1" fmla="*/ 1303285 w 1303285"/>
                <a:gd name="connsiteY1" fmla="*/ 0 h 962498"/>
                <a:gd name="connsiteX2" fmla="*/ 1298420 w 1303285"/>
                <a:gd name="connsiteY2" fmla="*/ 67508 h 962498"/>
                <a:gd name="connsiteX3" fmla="*/ 651642 w 1303285"/>
                <a:gd name="connsiteY3" fmla="*/ 962498 h 962498"/>
                <a:gd name="connsiteX4" fmla="*/ 4865 w 1303285"/>
                <a:gd name="connsiteY4" fmla="*/ 67508 h 9624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285" h="962498">
                  <a:moveTo>
                    <a:pt x="0" y="0"/>
                  </a:moveTo>
                  <a:lnTo>
                    <a:pt x="1303285" y="0"/>
                  </a:lnTo>
                  <a:lnTo>
                    <a:pt x="1298420" y="67508"/>
                  </a:lnTo>
                  <a:cubicBezTo>
                    <a:pt x="1226555" y="570204"/>
                    <a:pt x="651642" y="962498"/>
                    <a:pt x="651642" y="962498"/>
                  </a:cubicBezTo>
                  <a:cubicBezTo>
                    <a:pt x="651642" y="962498"/>
                    <a:pt x="76729" y="570204"/>
                    <a:pt x="4865" y="67508"/>
                  </a:cubicBezTo>
                  <a:close/>
                </a:path>
              </a:pathLst>
            </a:custGeom>
            <a:solidFill>
              <a:schemeClr val="bg2">
                <a:alpha val="34000"/>
              </a:schemeClr>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1A25AE1A-8F17-40E6-A1BB-ED8F665B7E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35" name="Texture">
            <a:extLst>
              <a:ext uri="{FF2B5EF4-FFF2-40B4-BE49-F238E27FC236}">
                <a16:creationId xmlns:a16="http://schemas.microsoft.com/office/drawing/2014/main" id="{E4B2AF95-7029-4856-9CE4-BBBE8CF80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AEB91CA2-1B3E-7660-BE95-407FC91A992B}"/>
              </a:ext>
            </a:extLst>
          </p:cNvPr>
          <p:cNvSpPr>
            <a:spLocks noGrp="1"/>
          </p:cNvSpPr>
          <p:nvPr>
            <p:ph type="title"/>
          </p:nvPr>
        </p:nvSpPr>
        <p:spPr>
          <a:xfrm>
            <a:off x="151120" y="519204"/>
            <a:ext cx="6214838" cy="867236"/>
          </a:xfrm>
        </p:spPr>
        <p:txBody>
          <a:bodyPr vert="horz" lIns="91440" tIns="45720" rIns="91440" bIns="45720" rtlCol="0" anchor="b">
            <a:normAutofit/>
          </a:bodyPr>
          <a:lstStyle/>
          <a:p>
            <a:r>
              <a:rPr lang="en-US" dirty="0"/>
              <a:t>What is Microsoft Forms?</a:t>
            </a:r>
          </a:p>
        </p:txBody>
      </p:sp>
      <p:sp>
        <p:nvSpPr>
          <p:cNvPr id="7" name="Content Placeholder 2">
            <a:extLst>
              <a:ext uri="{FF2B5EF4-FFF2-40B4-BE49-F238E27FC236}">
                <a16:creationId xmlns:a16="http://schemas.microsoft.com/office/drawing/2014/main" id="{8E19DF9E-0F75-4F72-C493-8FD4FEF95DD3}"/>
              </a:ext>
            </a:extLst>
          </p:cNvPr>
          <p:cNvSpPr>
            <a:spLocks noGrp="1"/>
          </p:cNvSpPr>
          <p:nvPr>
            <p:ph idx="1"/>
          </p:nvPr>
        </p:nvSpPr>
        <p:spPr>
          <a:xfrm>
            <a:off x="201231" y="1805699"/>
            <a:ext cx="6320657" cy="746134"/>
          </a:xfrm>
          <a:ln w="19050">
            <a:solidFill>
              <a:schemeClr val="tx1"/>
            </a:solidFill>
          </a:ln>
        </p:spPr>
        <p:txBody>
          <a:bodyPr>
            <a:normAutofit/>
          </a:bodyPr>
          <a:lstStyle/>
          <a:p>
            <a:pPr marL="0" indent="0">
              <a:buNone/>
            </a:pPr>
            <a:r>
              <a:rPr lang="en-GB" i="1" dirty="0">
                <a:effectLst>
                  <a:outerShdw blurRad="38100" dist="38100" dir="2700000" algn="tl">
                    <a:srgbClr val="000000">
                      <a:alpha val="43137"/>
                    </a:srgbClr>
                  </a:outerShdw>
                </a:effectLst>
              </a:rPr>
              <a:t>Microsoft Forms is a data-gathering tool that allows you to create forms and share them with others. </a:t>
            </a:r>
            <a:endParaRPr lang="en-GB" dirty="0"/>
          </a:p>
        </p:txBody>
      </p:sp>
      <p:sp>
        <p:nvSpPr>
          <p:cNvPr id="9" name="TextBox 8">
            <a:extLst>
              <a:ext uri="{FF2B5EF4-FFF2-40B4-BE49-F238E27FC236}">
                <a16:creationId xmlns:a16="http://schemas.microsoft.com/office/drawing/2014/main" id="{CA47484B-7102-A188-50F5-89075FD2377C}"/>
              </a:ext>
            </a:extLst>
          </p:cNvPr>
          <p:cNvSpPr txBox="1"/>
          <p:nvPr/>
        </p:nvSpPr>
        <p:spPr>
          <a:xfrm>
            <a:off x="307051" y="3226559"/>
            <a:ext cx="2506488" cy="413752"/>
          </a:xfrm>
          <a:prstGeom prst="rect">
            <a:avLst/>
          </a:prstGeom>
        </p:spPr>
        <p:txBody>
          <a:bodyPr vert="horz" lIns="91440" tIns="45720" rIns="91440" bIns="45720" rtlCol="0">
            <a:noAutofit/>
          </a:bodyPr>
          <a:lstStyle/>
          <a:p>
            <a:r>
              <a:rPr lang="en-GB" sz="2000" i="1" u="sng" dirty="0"/>
              <a:t>Common use cases:</a:t>
            </a:r>
          </a:p>
        </p:txBody>
      </p:sp>
      <p:sp>
        <p:nvSpPr>
          <p:cNvPr id="10" name="TextBox 9">
            <a:extLst>
              <a:ext uri="{FF2B5EF4-FFF2-40B4-BE49-F238E27FC236}">
                <a16:creationId xmlns:a16="http://schemas.microsoft.com/office/drawing/2014/main" id="{0983D37B-CAC1-31B3-64CC-2964264ACF89}"/>
              </a:ext>
            </a:extLst>
          </p:cNvPr>
          <p:cNvSpPr txBox="1"/>
          <p:nvPr/>
        </p:nvSpPr>
        <p:spPr>
          <a:xfrm>
            <a:off x="307050" y="3867913"/>
            <a:ext cx="4870542" cy="413752"/>
          </a:xfrm>
          <a:prstGeom prst="rect">
            <a:avLst/>
          </a:prstGeom>
        </p:spPr>
        <p:txBody>
          <a:bodyPr vert="horz" lIns="91440" tIns="45720" rIns="91440" bIns="45720" rtlCol="0">
            <a:noAutofit/>
          </a:bodyPr>
          <a:lstStyle/>
          <a:p>
            <a:pPr marL="342900" indent="-342900">
              <a:buFont typeface="Wingdings" panose="05000000000000000000" pitchFamily="2" charset="2"/>
              <a:buChar char="Ø"/>
            </a:pPr>
            <a:r>
              <a:rPr lang="en-GB" sz="2000" i="1" dirty="0"/>
              <a:t>Surveys</a:t>
            </a:r>
            <a:endParaRPr lang="en-GB" sz="3200" i="1" dirty="0"/>
          </a:p>
        </p:txBody>
      </p:sp>
      <p:sp>
        <p:nvSpPr>
          <p:cNvPr id="12" name="TextBox 11">
            <a:extLst>
              <a:ext uri="{FF2B5EF4-FFF2-40B4-BE49-F238E27FC236}">
                <a16:creationId xmlns:a16="http://schemas.microsoft.com/office/drawing/2014/main" id="{89F40801-99D0-56F4-9160-5BF16027EB89}"/>
              </a:ext>
            </a:extLst>
          </p:cNvPr>
          <p:cNvSpPr txBox="1"/>
          <p:nvPr/>
        </p:nvSpPr>
        <p:spPr>
          <a:xfrm>
            <a:off x="307050" y="4368917"/>
            <a:ext cx="4870542" cy="413752"/>
          </a:xfrm>
          <a:prstGeom prst="rect">
            <a:avLst/>
          </a:prstGeom>
        </p:spPr>
        <p:txBody>
          <a:bodyPr vert="horz" lIns="91440" tIns="45720" rIns="91440" bIns="45720" rtlCol="0">
            <a:noAutofit/>
          </a:bodyPr>
          <a:lstStyle/>
          <a:p>
            <a:pPr marL="342900" indent="-342900">
              <a:buFont typeface="Wingdings" panose="05000000000000000000" pitchFamily="2" charset="2"/>
              <a:buChar char="Ø"/>
            </a:pPr>
            <a:r>
              <a:rPr lang="en-GB" sz="2000" i="1" dirty="0"/>
              <a:t>Quizzes</a:t>
            </a:r>
            <a:endParaRPr lang="en-GB" sz="3200" i="1" dirty="0"/>
          </a:p>
        </p:txBody>
      </p:sp>
      <p:sp>
        <p:nvSpPr>
          <p:cNvPr id="14" name="TextBox 13">
            <a:extLst>
              <a:ext uri="{FF2B5EF4-FFF2-40B4-BE49-F238E27FC236}">
                <a16:creationId xmlns:a16="http://schemas.microsoft.com/office/drawing/2014/main" id="{C00F5A67-913F-A2EA-7EFC-291FE7420C97}"/>
              </a:ext>
            </a:extLst>
          </p:cNvPr>
          <p:cNvSpPr txBox="1"/>
          <p:nvPr/>
        </p:nvSpPr>
        <p:spPr>
          <a:xfrm>
            <a:off x="307050" y="4884227"/>
            <a:ext cx="4870542" cy="413752"/>
          </a:xfrm>
          <a:prstGeom prst="rect">
            <a:avLst/>
          </a:prstGeom>
        </p:spPr>
        <p:txBody>
          <a:bodyPr vert="horz" lIns="91440" tIns="45720" rIns="91440" bIns="45720" rtlCol="0">
            <a:noAutofit/>
          </a:bodyPr>
          <a:lstStyle/>
          <a:p>
            <a:pPr marL="342900" indent="-342900">
              <a:buFont typeface="Wingdings" panose="05000000000000000000" pitchFamily="2" charset="2"/>
              <a:buChar char="Ø"/>
            </a:pPr>
            <a:r>
              <a:rPr lang="en-GB" sz="2000" i="1" dirty="0"/>
              <a:t>Polls</a:t>
            </a:r>
            <a:endParaRPr lang="en-GB" sz="3200" i="1" dirty="0"/>
          </a:p>
        </p:txBody>
      </p:sp>
      <p:pic>
        <p:nvPicPr>
          <p:cNvPr id="21" name="Picture 20">
            <a:extLst>
              <a:ext uri="{FF2B5EF4-FFF2-40B4-BE49-F238E27FC236}">
                <a16:creationId xmlns:a16="http://schemas.microsoft.com/office/drawing/2014/main" id="{4BD00DCF-3674-AE03-AA0C-5624BC3179BD}"/>
              </a:ext>
            </a:extLst>
          </p:cNvPr>
          <p:cNvPicPr>
            <a:picLocks noChangeAspect="1"/>
          </p:cNvPicPr>
          <p:nvPr/>
        </p:nvPicPr>
        <p:blipFill>
          <a:blip r:embed="rId4"/>
          <a:stretch>
            <a:fillRect/>
          </a:stretch>
        </p:blipFill>
        <p:spPr>
          <a:xfrm>
            <a:off x="6659966" y="4023600"/>
            <a:ext cx="1801324" cy="2450107"/>
          </a:xfrm>
          <a:prstGeom prst="rect">
            <a:avLst/>
          </a:prstGeom>
        </p:spPr>
      </p:pic>
      <p:pic>
        <p:nvPicPr>
          <p:cNvPr id="23" name="Picture 22">
            <a:extLst>
              <a:ext uri="{FF2B5EF4-FFF2-40B4-BE49-F238E27FC236}">
                <a16:creationId xmlns:a16="http://schemas.microsoft.com/office/drawing/2014/main" id="{0470459B-0C85-56BC-5439-7F7EDAE63204}"/>
              </a:ext>
            </a:extLst>
          </p:cNvPr>
          <p:cNvPicPr>
            <a:picLocks noChangeAspect="1"/>
          </p:cNvPicPr>
          <p:nvPr/>
        </p:nvPicPr>
        <p:blipFill>
          <a:blip r:embed="rId5"/>
          <a:stretch>
            <a:fillRect/>
          </a:stretch>
        </p:blipFill>
        <p:spPr>
          <a:xfrm>
            <a:off x="9826524" y="209326"/>
            <a:ext cx="1729514" cy="2342507"/>
          </a:xfrm>
          <a:prstGeom prst="rect">
            <a:avLst/>
          </a:prstGeom>
        </p:spPr>
      </p:pic>
      <p:pic>
        <p:nvPicPr>
          <p:cNvPr id="6" name="Picture 5">
            <a:extLst>
              <a:ext uri="{FF2B5EF4-FFF2-40B4-BE49-F238E27FC236}">
                <a16:creationId xmlns:a16="http://schemas.microsoft.com/office/drawing/2014/main" id="{C9E01134-F0A7-1057-20EF-BA0A4B853F06}"/>
              </a:ext>
            </a:extLst>
          </p:cNvPr>
          <p:cNvPicPr>
            <a:picLocks noChangeAspect="1"/>
          </p:cNvPicPr>
          <p:nvPr/>
        </p:nvPicPr>
        <p:blipFill>
          <a:blip r:embed="rId6"/>
          <a:srcRect l="5922" r="5580" b="2"/>
          <a:stretch>
            <a:fillRect/>
          </a:stretch>
        </p:blipFill>
        <p:spPr>
          <a:xfrm>
            <a:off x="7780497" y="1778907"/>
            <a:ext cx="3509512" cy="350951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p:spPr>
      </p:pic>
    </p:spTree>
    <p:extLst>
      <p:ext uri="{BB962C8B-B14F-4D97-AF65-F5344CB8AC3E}">
        <p14:creationId xmlns:p14="http://schemas.microsoft.com/office/powerpoint/2010/main" val="309386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500" fill="hold"/>
                                        <p:tgtEl>
                                          <p:spTgt spid="9"/>
                                        </p:tgtEl>
                                        <p:attrNameLst>
                                          <p:attrName>ppt_x</p:attrName>
                                        </p:attrNameLst>
                                      </p:cBhvr>
                                      <p:tavLst>
                                        <p:tav tm="0">
                                          <p:val>
                                            <p:strVal val="#ppt_x"/>
                                          </p:val>
                                        </p:tav>
                                        <p:tav tm="100000">
                                          <p:val>
                                            <p:strVal val="#ppt_x"/>
                                          </p:val>
                                        </p:tav>
                                      </p:tavLst>
                                    </p:anim>
                                    <p:anim calcmode="lin" valueType="num">
                                      <p:cBhvr additive="base">
                                        <p:cTn id="1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anim calcmode="lin" valueType="num">
                                      <p:cBhvr additive="base">
                                        <p:cTn id="24" dur="500" fill="hold"/>
                                        <p:tgtEl>
                                          <p:spTgt spid="12"/>
                                        </p:tgtEl>
                                        <p:attrNameLst>
                                          <p:attrName>ppt_x</p:attrName>
                                        </p:attrNameLst>
                                      </p:cBhvr>
                                      <p:tavLst>
                                        <p:tav tm="0">
                                          <p:val>
                                            <p:strVal val="#ppt_x"/>
                                          </p:val>
                                        </p:tav>
                                        <p:tav tm="100000">
                                          <p:val>
                                            <p:strVal val="#ppt_x"/>
                                          </p:val>
                                        </p:tav>
                                      </p:tavLst>
                                    </p:anim>
                                    <p:anim calcmode="lin" valueType="num">
                                      <p:cBhvr additive="base">
                                        <p:cTn id="25"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4"/>
                                        </p:tgtEl>
                                        <p:attrNameLst>
                                          <p:attrName>style.visibility</p:attrName>
                                        </p:attrNameLst>
                                      </p:cBhvr>
                                      <p:to>
                                        <p:strVal val="visible"/>
                                      </p:to>
                                    </p:set>
                                    <p:anim calcmode="lin" valueType="num">
                                      <p:cBhvr additive="base">
                                        <p:cTn id="30" dur="500" fill="hold"/>
                                        <p:tgtEl>
                                          <p:spTgt spid="14"/>
                                        </p:tgtEl>
                                        <p:attrNameLst>
                                          <p:attrName>ppt_x</p:attrName>
                                        </p:attrNameLst>
                                      </p:cBhvr>
                                      <p:tavLst>
                                        <p:tav tm="0">
                                          <p:val>
                                            <p:strVal val="#ppt_x"/>
                                          </p:val>
                                        </p:tav>
                                        <p:tav tm="100000">
                                          <p:val>
                                            <p:strVal val="#ppt_x"/>
                                          </p:val>
                                        </p:tav>
                                      </p:tavLst>
                                    </p:anim>
                                    <p:anim calcmode="lin" valueType="num">
                                      <p:cBhvr additive="base">
                                        <p:cTn id="31"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10" grpId="0"/>
      <p:bldP spid="12" grpId="0"/>
      <p:bldP spid="1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91CA2-1B3E-7660-BE95-407FC91A992B}"/>
              </a:ext>
            </a:extLst>
          </p:cNvPr>
          <p:cNvSpPr>
            <a:spLocks noGrp="1"/>
          </p:cNvSpPr>
          <p:nvPr>
            <p:ph type="title"/>
          </p:nvPr>
        </p:nvSpPr>
        <p:spPr>
          <a:xfrm>
            <a:off x="105507" y="152912"/>
            <a:ext cx="4267143" cy="823867"/>
          </a:xfrm>
        </p:spPr>
        <p:txBody>
          <a:bodyPr/>
          <a:lstStyle/>
          <a:p>
            <a:pPr algn="ctr"/>
            <a:r>
              <a:rPr lang="en-GB" dirty="0"/>
              <a:t>Kevin’s Back</a:t>
            </a:r>
          </a:p>
        </p:txBody>
      </p:sp>
      <p:pic>
        <p:nvPicPr>
          <p:cNvPr id="4" name="Online Media 3" title="How to use Microsoft Forms">
            <a:hlinkClick r:id="" action="ppaction://media"/>
            <a:extLst>
              <a:ext uri="{FF2B5EF4-FFF2-40B4-BE49-F238E27FC236}">
                <a16:creationId xmlns:a16="http://schemas.microsoft.com/office/drawing/2014/main" id="{6E09D5BE-F5F5-18A4-B204-1A7822277CF8}"/>
              </a:ext>
            </a:extLst>
          </p:cNvPr>
          <p:cNvPicPr>
            <a:picLocks noGrp="1" noRot="1" noChangeAspect="1"/>
          </p:cNvPicPr>
          <p:nvPr>
            <p:ph idx="1"/>
            <a:videoFile r:link="rId1"/>
          </p:nvPr>
        </p:nvPicPr>
        <p:blipFill>
          <a:blip r:embed="rId4"/>
          <a:stretch>
            <a:fillRect/>
          </a:stretch>
        </p:blipFill>
        <p:spPr>
          <a:xfrm>
            <a:off x="842210" y="1237349"/>
            <a:ext cx="10238874" cy="5055805"/>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274229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31"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33" name="Group 3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34" name="Oval 33">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5" name="Freeform: Shape 34">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36" name="Freeform: Shape 35">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37" name="Freeform: Shape 36">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38"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40"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useBgFill="1">
        <p:nvSpPr>
          <p:cNvPr id="42"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44" name="Color Fill">
            <a:extLst>
              <a:ext uri="{FF2B5EF4-FFF2-40B4-BE49-F238E27FC236}">
                <a16:creationId xmlns:a16="http://schemas.microsoft.com/office/drawing/2014/main" id="{06FDC3C5-8431-45BA-A6F9-CFFCB567E5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46" name="Group 45">
            <a:extLst>
              <a:ext uri="{FF2B5EF4-FFF2-40B4-BE49-F238E27FC236}">
                <a16:creationId xmlns:a16="http://schemas.microsoft.com/office/drawing/2014/main" id="{BEB65ABD-9F5B-401C-A4FA-CD6189F619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3875603" cy="6861532"/>
            <a:chOff x="7739089" y="-3532"/>
            <a:chExt cx="3875603" cy="6861532"/>
          </a:xfrm>
        </p:grpSpPr>
        <p:sp>
          <p:nvSpPr>
            <p:cNvPr id="47" name="Oval 46">
              <a:extLst>
                <a:ext uri="{FF2B5EF4-FFF2-40B4-BE49-F238E27FC236}">
                  <a16:creationId xmlns:a16="http://schemas.microsoft.com/office/drawing/2014/main" id="{0B180B35-C330-4CE0-8539-3298515440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48" name="Freeform: Shape 47">
              <a:extLst>
                <a:ext uri="{FF2B5EF4-FFF2-40B4-BE49-F238E27FC236}">
                  <a16:creationId xmlns:a16="http://schemas.microsoft.com/office/drawing/2014/main" id="{50F4DE9E-8700-47A1-B979-37CF4E27F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9" name="Graphic 9">
              <a:extLst>
                <a:ext uri="{FF2B5EF4-FFF2-40B4-BE49-F238E27FC236}">
                  <a16:creationId xmlns:a16="http://schemas.microsoft.com/office/drawing/2014/main" id="{BC11E757-F50F-4F18-9F0D-6DF406191B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sp>
          <p:nvSpPr>
            <p:cNvPr id="50" name="Graphic 9">
              <a:extLst>
                <a:ext uri="{FF2B5EF4-FFF2-40B4-BE49-F238E27FC236}">
                  <a16:creationId xmlns:a16="http://schemas.microsoft.com/office/drawing/2014/main" id="{E8A144E7-745C-4BEF-AE3D-D714ABF11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5862" y="556562"/>
              <a:ext cx="2681635" cy="268163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grpSp>
      <p:sp>
        <p:nvSpPr>
          <p:cNvPr id="52"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C3EE7BC-9D6C-BE31-366B-65E7F4B81321}"/>
              </a:ext>
            </a:extLst>
          </p:cNvPr>
          <p:cNvSpPr>
            <a:spLocks noGrp="1"/>
          </p:cNvSpPr>
          <p:nvPr>
            <p:ph type="title"/>
          </p:nvPr>
        </p:nvSpPr>
        <p:spPr>
          <a:xfrm>
            <a:off x="502901" y="1396714"/>
            <a:ext cx="6816280" cy="3875603"/>
          </a:xfrm>
        </p:spPr>
        <p:txBody>
          <a:bodyPr vert="horz" lIns="91440" tIns="45720" rIns="91440" bIns="45720" rtlCol="0" anchor="b">
            <a:normAutofit fontScale="90000"/>
          </a:bodyPr>
          <a:lstStyle/>
          <a:p>
            <a:r>
              <a:rPr lang="en-US" dirty="0"/>
              <a:t>Assignment Workshop:</a:t>
            </a:r>
            <a:br>
              <a:rPr lang="en-US" dirty="0"/>
            </a:br>
            <a:br>
              <a:rPr lang="en-US" dirty="0"/>
            </a:br>
            <a:br>
              <a:rPr lang="en-US" sz="3000" dirty="0"/>
            </a:br>
            <a:r>
              <a:rPr lang="en-US" sz="3000" dirty="0"/>
              <a:t>Now start to create your questionnaire.</a:t>
            </a:r>
            <a:br>
              <a:rPr lang="en-US" sz="3000" dirty="0"/>
            </a:br>
            <a:br>
              <a:rPr lang="en-US" sz="3000" dirty="0"/>
            </a:br>
            <a:r>
              <a:rPr lang="en-US" sz="3000" dirty="0"/>
              <a:t>Create a feedback questionnaire to embed in your PowerPoint </a:t>
            </a:r>
            <a:r>
              <a:rPr lang="en-US" sz="3000"/>
              <a:t>presentation, </a:t>
            </a:r>
            <a:r>
              <a:rPr lang="en-US" sz="3000" dirty="0"/>
              <a:t>use a QR code link to access this.</a:t>
            </a:r>
            <a:br>
              <a:rPr lang="en-US" sz="3000" dirty="0"/>
            </a:br>
            <a:r>
              <a:rPr lang="en-US" sz="3000" dirty="0"/>
              <a:t>Ask questions that will give you valuable feedback to use in the future.</a:t>
            </a:r>
            <a:br>
              <a:rPr lang="en-US" sz="3000" dirty="0"/>
            </a:br>
            <a:endParaRPr lang="en-US" sz="3000" dirty="0"/>
          </a:p>
        </p:txBody>
      </p:sp>
      <p:pic>
        <p:nvPicPr>
          <p:cNvPr id="5" name="Picture 4" descr="Colourful pastel sticks">
            <a:extLst>
              <a:ext uri="{FF2B5EF4-FFF2-40B4-BE49-F238E27FC236}">
                <a16:creationId xmlns:a16="http://schemas.microsoft.com/office/drawing/2014/main" id="{F9CB7AF5-0C8E-E00D-1075-8BE36ED21269}"/>
              </a:ext>
            </a:extLst>
          </p:cNvPr>
          <p:cNvPicPr>
            <a:picLocks noChangeAspect="1"/>
          </p:cNvPicPr>
          <p:nvPr/>
        </p:nvPicPr>
        <p:blipFill rotWithShape="1">
          <a:blip r:embed="rId4"/>
          <a:srcRect l="22244" r="2757" b="1"/>
          <a:stretch>
            <a:fillRect/>
          </a:stretch>
        </p:blipFill>
        <p:spPr>
          <a:xfrm>
            <a:off x="7890250" y="127841"/>
            <a:ext cx="3612857" cy="3612856"/>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4082080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14" name="Graphic 9">
            <a:extLst>
              <a:ext uri="{FF2B5EF4-FFF2-40B4-BE49-F238E27FC236}">
                <a16:creationId xmlns:a16="http://schemas.microsoft.com/office/drawing/2014/main" id="{9A450B93-9615-4854-BEA5-4A85DF5CD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671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16"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E1B1AAB-81E9-AEB6-F445-A0E21CC2812B}"/>
              </a:ext>
            </a:extLst>
          </p:cNvPr>
          <p:cNvSpPr>
            <a:spLocks noGrp="1"/>
          </p:cNvSpPr>
          <p:nvPr>
            <p:ph type="title"/>
          </p:nvPr>
        </p:nvSpPr>
        <p:spPr>
          <a:xfrm>
            <a:off x="80538" y="684415"/>
            <a:ext cx="6013938" cy="731885"/>
          </a:xfrm>
        </p:spPr>
        <p:txBody>
          <a:bodyPr anchor="b">
            <a:normAutofit/>
          </a:bodyPr>
          <a:lstStyle/>
          <a:p>
            <a:r>
              <a:rPr lang="en-GB" dirty="0"/>
              <a:t>What we have covered: </a:t>
            </a:r>
          </a:p>
        </p:txBody>
      </p:sp>
      <p:sp>
        <p:nvSpPr>
          <p:cNvPr id="19" name="Content Placeholder 2">
            <a:extLst>
              <a:ext uri="{FF2B5EF4-FFF2-40B4-BE49-F238E27FC236}">
                <a16:creationId xmlns:a16="http://schemas.microsoft.com/office/drawing/2014/main" id="{6F533AB4-2B33-4B70-4A77-888FB1405773}"/>
              </a:ext>
            </a:extLst>
          </p:cNvPr>
          <p:cNvSpPr>
            <a:spLocks noGrp="1"/>
          </p:cNvSpPr>
          <p:nvPr>
            <p:ph idx="1"/>
          </p:nvPr>
        </p:nvSpPr>
        <p:spPr>
          <a:xfrm>
            <a:off x="527002" y="2100715"/>
            <a:ext cx="4640729" cy="3373170"/>
          </a:xfrm>
        </p:spPr>
        <p:txBody>
          <a:bodyPr>
            <a:normAutofit/>
          </a:bodyPr>
          <a:lstStyle/>
          <a:p>
            <a:pPr>
              <a:buFont typeface="Wingdings" panose="05000000000000000000" pitchFamily="2" charset="2"/>
              <a:buChar char="Ø"/>
            </a:pPr>
            <a:r>
              <a:rPr lang="en-GB" dirty="0"/>
              <a:t>Questionnaire design</a:t>
            </a:r>
          </a:p>
          <a:p>
            <a:pPr>
              <a:buFont typeface="Wingdings" panose="05000000000000000000" pitchFamily="2" charset="2"/>
              <a:buChar char="Ø"/>
            </a:pPr>
            <a:r>
              <a:rPr lang="en-GB" dirty="0"/>
              <a:t>Question types</a:t>
            </a:r>
          </a:p>
          <a:p>
            <a:pPr>
              <a:buFont typeface="Wingdings" panose="05000000000000000000" pitchFamily="2" charset="2"/>
              <a:buChar char="Ø"/>
            </a:pPr>
            <a:r>
              <a:rPr lang="en-GB" dirty="0"/>
              <a:t>Question order</a:t>
            </a:r>
          </a:p>
          <a:p>
            <a:pPr>
              <a:buFont typeface="Wingdings" panose="05000000000000000000" pitchFamily="2" charset="2"/>
              <a:buChar char="Ø"/>
            </a:pPr>
            <a:r>
              <a:rPr lang="en-GB" dirty="0"/>
              <a:t>Length</a:t>
            </a:r>
          </a:p>
          <a:p>
            <a:pPr>
              <a:buFont typeface="Wingdings" panose="05000000000000000000" pitchFamily="2" charset="2"/>
              <a:buChar char="Ø"/>
            </a:pPr>
            <a:r>
              <a:rPr lang="en-GB" dirty="0"/>
              <a:t>Layout and formatting</a:t>
            </a:r>
          </a:p>
          <a:p>
            <a:pPr>
              <a:buFont typeface="Wingdings" panose="05000000000000000000" pitchFamily="2" charset="2"/>
              <a:buChar char="Ø"/>
            </a:pPr>
            <a:r>
              <a:rPr lang="en-GB" dirty="0"/>
              <a:t>Pretesting</a:t>
            </a:r>
          </a:p>
          <a:p>
            <a:pPr>
              <a:buFont typeface="Wingdings" panose="05000000000000000000" pitchFamily="2" charset="2"/>
              <a:buChar char="Ø"/>
            </a:pPr>
            <a:r>
              <a:rPr lang="en-GB" dirty="0"/>
              <a:t>Ethical considerations</a:t>
            </a:r>
          </a:p>
          <a:p>
            <a:pPr>
              <a:buFont typeface="Wingdings" panose="05000000000000000000" pitchFamily="2" charset="2"/>
              <a:buChar char="Ø"/>
            </a:pPr>
            <a:r>
              <a:rPr lang="en-GB" dirty="0"/>
              <a:t>Microsoft Forms</a:t>
            </a:r>
          </a:p>
          <a:p>
            <a:pPr marL="0" indent="0">
              <a:buNone/>
            </a:pPr>
            <a:endParaRPr lang="en-GB" dirty="0"/>
          </a:p>
          <a:p>
            <a:pPr marL="0" indent="0">
              <a:buNone/>
            </a:pPr>
            <a:endParaRPr lang="en-GB" dirty="0"/>
          </a:p>
        </p:txBody>
      </p:sp>
      <p:pic>
        <p:nvPicPr>
          <p:cNvPr id="7" name="Graphic 6" descr="Checkmark">
            <a:extLst>
              <a:ext uri="{FF2B5EF4-FFF2-40B4-BE49-F238E27FC236}">
                <a16:creationId xmlns:a16="http://schemas.microsoft.com/office/drawing/2014/main" id="{A51229B4-26C2-C2BC-0619-0CB78BB366D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566913" y="1197430"/>
            <a:ext cx="4593771" cy="4593771"/>
          </a:xfrm>
          <a:prstGeom prst="rect">
            <a:avLst/>
          </a:prstGeom>
        </p:spPr>
      </p:pic>
    </p:spTree>
    <p:extLst>
      <p:ext uri="{BB962C8B-B14F-4D97-AF65-F5344CB8AC3E}">
        <p14:creationId xmlns:p14="http://schemas.microsoft.com/office/powerpoint/2010/main" val="13598980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F6A74E-10D2-9762-EE7E-1EF891DB599A}"/>
              </a:ext>
            </a:extLst>
          </p:cNvPr>
          <p:cNvSpPr txBox="1"/>
          <p:nvPr/>
        </p:nvSpPr>
        <p:spPr>
          <a:xfrm>
            <a:off x="497304" y="1074509"/>
            <a:ext cx="7363327" cy="4708981"/>
          </a:xfrm>
          <a:prstGeom prst="rect">
            <a:avLst/>
          </a:prstGeom>
          <a:solidFill>
            <a:schemeClr val="accent2">
              <a:lumMod val="75000"/>
            </a:schemeClr>
          </a:solidFill>
          <a:ln w="57150">
            <a:solidFill>
              <a:schemeClr val="bg2">
                <a:lumMod val="75000"/>
                <a:lumOff val="25000"/>
              </a:schemeClr>
            </a:solidFill>
          </a:ln>
        </p:spPr>
        <p:txBody>
          <a:bodyPr wrap="square" rtlCol="0">
            <a:spAutoFit/>
          </a:bodyPr>
          <a:lstStyle/>
          <a:p>
            <a:pPr algn="ctr"/>
            <a:r>
              <a:rPr lang="en-GB" sz="6000" u="sng" dirty="0"/>
              <a:t>Next week</a:t>
            </a:r>
          </a:p>
          <a:p>
            <a:r>
              <a:rPr lang="en-GB" sz="6000" dirty="0"/>
              <a:t> </a:t>
            </a:r>
          </a:p>
          <a:p>
            <a:pPr algn="ctr"/>
            <a:r>
              <a:rPr lang="en-GB" sz="6000" dirty="0"/>
              <a:t>Mock presentations </a:t>
            </a:r>
          </a:p>
          <a:p>
            <a:pPr algn="ctr"/>
            <a:r>
              <a:rPr lang="en-GB" sz="6000" dirty="0"/>
              <a:t>&amp; </a:t>
            </a:r>
          </a:p>
          <a:p>
            <a:pPr algn="ctr"/>
            <a:r>
              <a:rPr lang="en-GB" sz="6000" dirty="0"/>
              <a:t>Assignment Workshop</a:t>
            </a:r>
          </a:p>
        </p:txBody>
      </p:sp>
    </p:spTree>
    <p:extLst>
      <p:ext uri="{BB962C8B-B14F-4D97-AF65-F5344CB8AC3E}">
        <p14:creationId xmlns:p14="http://schemas.microsoft.com/office/powerpoint/2010/main" val="3354458503"/>
      </p:ext>
    </p:extLst>
  </p:cSld>
  <p:clrMapOvr>
    <a:masterClrMapping/>
  </p:clrMapOvr>
</p:sld>
</file>

<file path=ppt/theme/theme1.xml><?xml version="1.0" encoding="utf-8"?>
<a:theme xmlns:a="http://schemas.openxmlformats.org/drawingml/2006/main" name="TropicVTI">
  <a:themeElements>
    <a:clrScheme name="AnalogousFromLightSeedRightStep">
      <a:dk1>
        <a:srgbClr val="000000"/>
      </a:dk1>
      <a:lt1>
        <a:srgbClr val="FFFFFF"/>
      </a:lt1>
      <a:dk2>
        <a:srgbClr val="203039"/>
      </a:dk2>
      <a:lt2>
        <a:srgbClr val="E2E3E8"/>
      </a:lt2>
      <a:accent1>
        <a:srgbClr val="AAA178"/>
      </a:accent1>
      <a:accent2>
        <a:srgbClr val="99A868"/>
      </a:accent2>
      <a:accent3>
        <a:srgbClr val="8AAB79"/>
      </a:accent3>
      <a:accent4>
        <a:srgbClr val="6DB072"/>
      </a:accent4>
      <a:accent5>
        <a:srgbClr val="78AA90"/>
      </a:accent5>
      <a:accent6>
        <a:srgbClr val="6BACA6"/>
      </a:accent6>
      <a:hlink>
        <a:srgbClr val="6976AE"/>
      </a:hlink>
      <a:folHlink>
        <a:srgbClr val="7F7F7F"/>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D21409C2E7DC74DBBBDD8000CE0B6EF" ma:contentTypeVersion="15" ma:contentTypeDescription="Create a new document." ma:contentTypeScope="" ma:versionID="be1c96c9ea18633da66181b55f7a8c91">
  <xsd:schema xmlns:xsd="http://www.w3.org/2001/XMLSchema" xmlns:xs="http://www.w3.org/2001/XMLSchema" xmlns:p="http://schemas.microsoft.com/office/2006/metadata/properties" xmlns:ns3="b1a19f8b-b677-40f2-999b-6b2f48ca3bc4" xmlns:ns4="f212b870-ac93-4d0f-8016-99eb9c71c937" targetNamespace="http://schemas.microsoft.com/office/2006/metadata/properties" ma:root="true" ma:fieldsID="d778ecca88b94a013577b3934310d6a8" ns3:_="" ns4:_="">
    <xsd:import namespace="b1a19f8b-b677-40f2-999b-6b2f48ca3bc4"/>
    <xsd:import namespace="f212b870-ac93-4d0f-8016-99eb9c71c937"/>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4:SharingHintHash" minOccurs="0"/>
                <xsd:element ref="ns3:MediaServiceOCR"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a19f8b-b677-40f2-999b-6b2f48ca3b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12b870-ac93-4d0f-8016-99eb9c71c937"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1a19f8b-b677-40f2-999b-6b2f48ca3bc4" xsi:nil="true"/>
  </documentManagement>
</p:properties>
</file>

<file path=customXml/itemProps1.xml><?xml version="1.0" encoding="utf-8"?>
<ds:datastoreItem xmlns:ds="http://schemas.openxmlformats.org/officeDocument/2006/customXml" ds:itemID="{ECDAB860-BD24-440F-B2EB-89E8652EB7BB}">
  <ds:schemaRefs>
    <ds:schemaRef ds:uri="http://schemas.microsoft.com/sharepoint/v3/contenttype/forms"/>
  </ds:schemaRefs>
</ds:datastoreItem>
</file>

<file path=customXml/itemProps2.xml><?xml version="1.0" encoding="utf-8"?>
<ds:datastoreItem xmlns:ds="http://schemas.openxmlformats.org/officeDocument/2006/customXml" ds:itemID="{0C2894C2-D51D-45AA-BF4D-33CB008CD0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1a19f8b-b677-40f2-999b-6b2f48ca3bc4"/>
    <ds:schemaRef ds:uri="f212b870-ac93-4d0f-8016-99eb9c71c9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2EF7772-E72C-4960-B9CB-9A1EA4E437CA}">
  <ds:schemaRefs>
    <ds:schemaRef ds:uri="http://www.w3.org/XML/1998/namespace"/>
    <ds:schemaRef ds:uri="b1a19f8b-b677-40f2-999b-6b2f48ca3bc4"/>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http://schemas.microsoft.com/office/2006/metadata/properties"/>
    <ds:schemaRef ds:uri="http://purl.org/dc/dcmitype/"/>
    <ds:schemaRef ds:uri="f212b870-ac93-4d0f-8016-99eb9c71c937"/>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6162</TotalTime>
  <Words>6424</Words>
  <Application>Microsoft Office PowerPoint</Application>
  <PresentationFormat>Widescreen</PresentationFormat>
  <Paragraphs>426</Paragraphs>
  <Slides>20</Slides>
  <Notes>20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Arial</vt:lpstr>
      <vt:lpstr>Gill Sans Nova</vt:lpstr>
      <vt:lpstr>Wingdings</vt:lpstr>
      <vt:lpstr>TropicVTI</vt:lpstr>
      <vt:lpstr>Week 8   Questionnaire Design &amp; Microsoft Forms</vt:lpstr>
      <vt:lpstr>Questionnaire Design &amp; Microsoft Forms</vt:lpstr>
      <vt:lpstr>What is a questionnaire?</vt:lpstr>
      <vt:lpstr>What is a questionnaire?</vt:lpstr>
      <vt:lpstr>What is questionnaire design?</vt:lpstr>
      <vt:lpstr>Objectives</vt:lpstr>
      <vt:lpstr>Question Types</vt:lpstr>
      <vt:lpstr>Question Wording</vt:lpstr>
      <vt:lpstr>Question Order</vt:lpstr>
      <vt:lpstr>Length</vt:lpstr>
      <vt:lpstr>Layout and Formatting</vt:lpstr>
      <vt:lpstr>Pretesting</vt:lpstr>
      <vt:lpstr>Ethical Considerations</vt:lpstr>
      <vt:lpstr>Group Activity  30 Minutes </vt:lpstr>
      <vt:lpstr>Microsoft Forms</vt:lpstr>
      <vt:lpstr>What is Microsoft Forms?</vt:lpstr>
      <vt:lpstr>Kevin’s Back</vt:lpstr>
      <vt:lpstr>Assignment Workshop:   Now start to create your questionnaire.  Create a feedback questionnaire to embed in your PowerPoint presentation, use a QR code link to access this. Ask questions that will give you valuable feedback to use in the future. </vt:lpstr>
      <vt:lpstr>What we have covered: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Recap Week 5</dc:title>
  <dc:creator>Philippa Fitzgerald (1905945)</dc:creator>
  <cp:lastModifiedBy>Philippa Fitzgerald</cp:lastModifiedBy>
  <cp:revision>16</cp:revision>
  <dcterms:created xsi:type="dcterms:W3CDTF">2024-05-23T12:28:06Z</dcterms:created>
  <dcterms:modified xsi:type="dcterms:W3CDTF">2026-03-01T11:40:36Z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0x010100FD21409C2E7DC74DBBBDD8000CE0B6EF</vt:lpwstr>
  </property>
</Properties>
</file>