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9" r:id="rId13"/>
    <p:sldId id="267" r:id="rId14"/>
    <p:sldId id="268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5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2/11/2019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2/11/2019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50000"/>
                </a:schemeClr>
              </a:gs>
            </a:gsLst>
            <a:lin ang="5400000" scaled="0"/>
            <a:tileRect/>
          </a:gradFill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pFill/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pFill/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2/11/2019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bbc.co.uk/webwise/0/25879514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parentinfo.org/" TargetMode="External"/><Relationship Id="rId7" Type="http://schemas.openxmlformats.org/officeDocument/2006/relationships/hyperlink" Target="http://micheleborba.com/" TargetMode="External"/><Relationship Id="rId2" Type="http://schemas.openxmlformats.org/officeDocument/2006/relationships/hyperlink" Target="https://www.getsafeonline.org/safeguarding-children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juniorachievementradio.com/86-empathy-dead/" TargetMode="External"/><Relationship Id="rId5" Type="http://schemas.openxmlformats.org/officeDocument/2006/relationships/hyperlink" Target="http://www.internetmatters.org/" TargetMode="External"/><Relationship Id="rId4" Type="http://schemas.openxmlformats.org/officeDocument/2006/relationships/hyperlink" Target="http://wisekids.org.uk/wk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www.bbc.co.uk/sounds/play/b01qdvlm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39649" y="2618508"/>
            <a:ext cx="5715000" cy="3810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514032" y="465513"/>
            <a:ext cx="5571780" cy="922712"/>
          </a:xfrm>
        </p:spPr>
        <p:txBody>
          <a:bodyPr>
            <a:normAutofit/>
          </a:bodyPr>
          <a:lstStyle/>
          <a:p>
            <a:pPr algn="ctr"/>
            <a:r>
              <a:rPr lang="en-GB" sz="4000" dirty="0" smtClean="0"/>
              <a:t>Traditional vs Digital</a:t>
            </a:r>
            <a:endParaRPr lang="en-GB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85331" y="1645919"/>
            <a:ext cx="4757133" cy="714895"/>
          </a:xfrm>
        </p:spPr>
        <p:txBody>
          <a:bodyPr/>
          <a:lstStyle/>
          <a:p>
            <a:pPr algn="ctr"/>
            <a:r>
              <a:rPr lang="en-GB" dirty="0" smtClean="0"/>
              <a:t>Children, Young People &amp; the media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2269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1092344"/>
            <a:ext cx="9905998" cy="927649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Traditional v Digital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 smtClean="0"/>
              <a:t>There </a:t>
            </a:r>
            <a:r>
              <a:rPr lang="en-GB" dirty="0"/>
              <a:t>is an argument that children and young people need to be media literate for all forms of </a:t>
            </a:r>
            <a:r>
              <a:rPr lang="en-GB" dirty="0" smtClean="0"/>
              <a:t>media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In the UK we have strict codes of contact when it comes to advertising to children however there have been numerous calls to ban advertising to children under 11 completely.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0521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“Research has linked growing commercial pressures on children to higher rates of depression, lower self-esteem and to mental health problems but that it is very difficult to prove such a link</a:t>
            </a:r>
            <a:r>
              <a:rPr lang="en-GB" dirty="0" smtClean="0"/>
              <a:t>.”</a:t>
            </a:r>
          </a:p>
          <a:p>
            <a:pPr algn="ctr"/>
            <a:endParaRPr lang="en-GB" dirty="0"/>
          </a:p>
          <a:p>
            <a:pPr marL="0" indent="0" algn="ctr">
              <a:buNone/>
            </a:pPr>
            <a:r>
              <a:rPr lang="en-GB" dirty="0"/>
              <a:t>Source: J Kent, Leave our kids alone campaign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5929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Theory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 smtClean="0"/>
              <a:t>According </a:t>
            </a:r>
            <a:r>
              <a:rPr lang="en-GB" dirty="0"/>
              <a:t>to </a:t>
            </a:r>
            <a:r>
              <a:rPr lang="en-GB" dirty="0" err="1"/>
              <a:t>Malamuth</a:t>
            </a:r>
            <a:r>
              <a:rPr lang="en-GB" dirty="0"/>
              <a:t>, Linz and Yao (2005) “the internet provides “</a:t>
            </a:r>
            <a:r>
              <a:rPr lang="en-GB" b="1" dirty="0">
                <a:solidFill>
                  <a:schemeClr val="accent2"/>
                </a:solidFill>
              </a:rPr>
              <a:t>motivational</a:t>
            </a:r>
            <a:r>
              <a:rPr lang="en-GB" dirty="0"/>
              <a:t>”, “</a:t>
            </a:r>
            <a:r>
              <a:rPr lang="en-GB" b="1" dirty="0" err="1">
                <a:solidFill>
                  <a:schemeClr val="accent2"/>
                </a:solidFill>
              </a:rPr>
              <a:t>disinhibitory</a:t>
            </a:r>
            <a:r>
              <a:rPr lang="en-GB" dirty="0"/>
              <a:t>” and “</a:t>
            </a:r>
            <a:r>
              <a:rPr lang="en-GB" b="1" dirty="0">
                <a:solidFill>
                  <a:schemeClr val="accent2"/>
                </a:solidFill>
              </a:rPr>
              <a:t>opportunity</a:t>
            </a:r>
            <a:r>
              <a:rPr lang="en-GB" dirty="0"/>
              <a:t>” aspects that make it somewhat different from traditional media in terms of it’s potential impact</a:t>
            </a:r>
            <a:r>
              <a:rPr lang="en-GB" dirty="0" smtClean="0"/>
              <a:t>”.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(Cited </a:t>
            </a:r>
            <a:r>
              <a:rPr lang="en-GB" dirty="0"/>
              <a:t>in Children, Adolescents and the media (2014) 3rd edition, </a:t>
            </a:r>
            <a:r>
              <a:rPr lang="en-GB" dirty="0" smtClean="0"/>
              <a:t>pg403)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0306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Motivational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GB" dirty="0" smtClean="0"/>
              <a:t>Refers </a:t>
            </a:r>
            <a:r>
              <a:rPr lang="en-GB" dirty="0"/>
              <a:t>to the desire and drive to be online</a:t>
            </a:r>
          </a:p>
          <a:p>
            <a:pPr algn="ctr"/>
            <a:r>
              <a:rPr lang="en-GB" dirty="0"/>
              <a:t>Always on</a:t>
            </a:r>
          </a:p>
          <a:p>
            <a:pPr algn="ctr"/>
            <a:r>
              <a:rPr lang="en-GB" dirty="0"/>
              <a:t>Easy access</a:t>
            </a:r>
          </a:p>
          <a:p>
            <a:pPr algn="ctr"/>
            <a:r>
              <a:rPr lang="en-GB" dirty="0"/>
              <a:t>More opportunity for engagement</a:t>
            </a:r>
          </a:p>
          <a:p>
            <a:pPr algn="ctr"/>
            <a:r>
              <a:rPr lang="en-GB" dirty="0"/>
              <a:t>Has the ability to inspire increased </a:t>
            </a:r>
            <a:r>
              <a:rPr lang="en-GB" dirty="0" smtClean="0"/>
              <a:t>learning.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9218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Disinhibitory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GB" dirty="0" smtClean="0"/>
              <a:t>Content </a:t>
            </a:r>
            <a:r>
              <a:rPr lang="en-GB" dirty="0"/>
              <a:t>is largely unregulated</a:t>
            </a:r>
          </a:p>
          <a:p>
            <a:pPr algn="ctr"/>
            <a:r>
              <a:rPr lang="en-GB" dirty="0"/>
              <a:t>Studies show that extreme forms of violent and/or sexual content are more prevalent on the internet</a:t>
            </a:r>
          </a:p>
          <a:p>
            <a:pPr algn="ctr"/>
            <a:r>
              <a:rPr lang="en-GB" dirty="0"/>
              <a:t>Participation can be private and anonymous</a:t>
            </a:r>
          </a:p>
          <a:p>
            <a:pPr algn="ctr"/>
            <a:r>
              <a:rPr lang="en-GB" dirty="0"/>
              <a:t>More difficult for parents/guardians to </a:t>
            </a:r>
            <a:r>
              <a:rPr lang="en-GB" dirty="0" smtClean="0"/>
              <a:t>monitor.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2845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Opportunity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GB" dirty="0" smtClean="0"/>
              <a:t>People </a:t>
            </a:r>
            <a:r>
              <a:rPr lang="en-GB" dirty="0"/>
              <a:t>are more reachable and </a:t>
            </a:r>
            <a:r>
              <a:rPr lang="en-GB" dirty="0" smtClean="0"/>
              <a:t>available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In relation to cyberbullying and child sexual exploitation the identity of the perpetrator can be </a:t>
            </a:r>
            <a:r>
              <a:rPr lang="en-GB" dirty="0" smtClean="0"/>
              <a:t>disguised.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0455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importance of media literacy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Needs </a:t>
            </a:r>
            <a:r>
              <a:rPr lang="en-GB" dirty="0"/>
              <a:t>parental/guardian support</a:t>
            </a:r>
          </a:p>
          <a:p>
            <a:r>
              <a:rPr lang="en-GB" dirty="0"/>
              <a:t>Free and open conversations</a:t>
            </a:r>
          </a:p>
          <a:p>
            <a:r>
              <a:rPr lang="en-GB" dirty="0"/>
              <a:t>Closing the participation gap between parents and children and young people</a:t>
            </a:r>
          </a:p>
          <a:p>
            <a:r>
              <a:rPr lang="en-GB" dirty="0"/>
              <a:t>Parents need to consider their own digital foot prints and the ones they create for their children.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0513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 descr="https://eus-www.sway-cdn.com/s/6OslEKwWmVcuzLCG/images/NHEv99Uw2KOpD5?quality=300&amp;allowAnimation=true&amp;embeddedHost=true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2350" y="2360815"/>
            <a:ext cx="4704123" cy="2634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5607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Research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3" y="1825537"/>
            <a:ext cx="9905999" cy="3541714"/>
          </a:xfrm>
        </p:spPr>
        <p:txBody>
          <a:bodyPr>
            <a:normAutofit/>
          </a:bodyPr>
          <a:lstStyle/>
          <a:p>
            <a:r>
              <a:rPr lang="en-GB" dirty="0" smtClean="0">
                <a:hlinkClick r:id="rId2"/>
              </a:rPr>
              <a:t>https</a:t>
            </a:r>
            <a:r>
              <a:rPr lang="en-GB" dirty="0">
                <a:hlinkClick r:id="rId2"/>
              </a:rPr>
              <a:t>://www.getsafeonline.org/safeguarding-children/</a:t>
            </a:r>
            <a:endParaRPr lang="en-GB" dirty="0"/>
          </a:p>
          <a:p>
            <a:r>
              <a:rPr lang="en-GB" dirty="0">
                <a:hlinkClick r:id="rId3"/>
              </a:rPr>
              <a:t>http://parentinfo.org/</a:t>
            </a:r>
            <a:endParaRPr lang="en-GB" dirty="0"/>
          </a:p>
          <a:p>
            <a:r>
              <a:rPr lang="en-GB" dirty="0">
                <a:hlinkClick r:id="rId4"/>
              </a:rPr>
              <a:t>http://wisekids.org.uk/wk/</a:t>
            </a:r>
            <a:endParaRPr lang="en-GB" dirty="0"/>
          </a:p>
          <a:p>
            <a:r>
              <a:rPr lang="en-GB" dirty="0">
                <a:hlinkClick r:id="rId5"/>
              </a:rPr>
              <a:t>http://www.internetmatters.org/</a:t>
            </a:r>
            <a:endParaRPr lang="en-GB" dirty="0"/>
          </a:p>
          <a:p>
            <a:r>
              <a:rPr lang="en-GB" dirty="0">
                <a:hlinkClick r:id="rId6"/>
              </a:rPr>
              <a:t>http://juniorachievementradio.com/86-empathy-dead/</a:t>
            </a:r>
            <a:endParaRPr lang="en-GB" dirty="0"/>
          </a:p>
          <a:p>
            <a:r>
              <a:rPr lang="en-GB" dirty="0">
                <a:hlinkClick r:id="rId7"/>
              </a:rPr>
              <a:t>http://micheleborba.com/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6023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Debating </a:t>
            </a:r>
            <a:r>
              <a:rPr lang="en-GB" dirty="0" smtClean="0"/>
              <a:t>Essay (Assignment 1)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Develop </a:t>
            </a:r>
            <a:r>
              <a:rPr lang="en-GB" dirty="0"/>
              <a:t>a set of questions you want to consider in your own debating paper.</a:t>
            </a:r>
          </a:p>
          <a:p>
            <a:r>
              <a:rPr lang="en-GB" dirty="0"/>
              <a:t>Consider what you’ve learnt in year 1 &amp; 2 what theory/knowledge would be useful for this debating paper?</a:t>
            </a:r>
          </a:p>
          <a:p>
            <a:r>
              <a:rPr lang="en-GB" dirty="0"/>
              <a:t>What do you need to know?</a:t>
            </a:r>
          </a:p>
          <a:p>
            <a:r>
              <a:rPr lang="en-GB" dirty="0"/>
              <a:t>What areas do you need to research more</a:t>
            </a:r>
            <a:r>
              <a:rPr lang="en-GB" dirty="0" smtClean="0"/>
              <a:t>?</a:t>
            </a:r>
          </a:p>
          <a:p>
            <a:r>
              <a:rPr lang="en-GB" dirty="0"/>
              <a:t>Where will you research?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7531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Debating </a:t>
            </a:r>
            <a:r>
              <a:rPr lang="en-GB" dirty="0" smtClean="0"/>
              <a:t>Paper (Assignment 2)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3" y="1808911"/>
            <a:ext cx="9905999" cy="4467197"/>
          </a:xfrm>
        </p:spPr>
        <p:txBody>
          <a:bodyPr>
            <a:normAutofit/>
          </a:bodyPr>
          <a:lstStyle/>
          <a:p>
            <a:r>
              <a:rPr lang="en-GB" dirty="0" smtClean="0"/>
              <a:t>Develop </a:t>
            </a:r>
            <a:r>
              <a:rPr lang="en-GB" dirty="0"/>
              <a:t>a set of questions you want to consider in your </a:t>
            </a:r>
            <a:r>
              <a:rPr lang="en-GB" dirty="0" smtClean="0"/>
              <a:t>group debate.</a:t>
            </a:r>
            <a:endParaRPr lang="en-GB" dirty="0"/>
          </a:p>
          <a:p>
            <a:r>
              <a:rPr lang="en-GB" dirty="0"/>
              <a:t>Consider what you’ve learnt in year 1 &amp; 2 what theory/knowledge would be useful for this debating paper?</a:t>
            </a:r>
          </a:p>
          <a:p>
            <a:r>
              <a:rPr lang="en-GB" dirty="0"/>
              <a:t>What do you need to know?</a:t>
            </a:r>
          </a:p>
          <a:p>
            <a:r>
              <a:rPr lang="en-GB" dirty="0"/>
              <a:t>What areas do you need to research more</a:t>
            </a:r>
            <a:r>
              <a:rPr lang="en-GB" dirty="0" smtClean="0"/>
              <a:t>?</a:t>
            </a:r>
          </a:p>
          <a:p>
            <a:r>
              <a:rPr lang="en-GB" dirty="0"/>
              <a:t>Where will you research</a:t>
            </a:r>
            <a:r>
              <a:rPr lang="en-GB" dirty="0" smtClean="0"/>
              <a:t>?</a:t>
            </a:r>
          </a:p>
          <a:p>
            <a:r>
              <a:rPr lang="en-GB" dirty="0" smtClean="0"/>
              <a:t>Then split your argument in to ‘for’ and ‘against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2530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 dirty="0" smtClean="0"/>
              <a:t>PLEASE ENSURE YOU LISTEN TO THIS DEBATE…</a:t>
            </a:r>
            <a:endParaRPr lang="en-GB" sz="2400" dirty="0"/>
          </a:p>
        </p:txBody>
      </p:sp>
      <p:pic>
        <p:nvPicPr>
          <p:cNvPr id="4" name="Content Placeholder 3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043580" y="2249488"/>
            <a:ext cx="8101666" cy="3541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007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For next week please…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 smtClean="0"/>
              <a:t>…Familiarise </a:t>
            </a:r>
            <a:r>
              <a:rPr lang="en-GB" dirty="0"/>
              <a:t>your self with the variety of social media platforms available.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2747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252C36"/>
      </a:dk2>
      <a:lt2>
        <a:srgbClr val="7C96A3"/>
      </a:lt2>
      <a:accent1>
        <a:srgbClr val="4FD093"/>
      </a:accent1>
      <a:accent2>
        <a:srgbClr val="54BCDF"/>
      </a:accent2>
      <a:accent3>
        <a:srgbClr val="A262D0"/>
      </a:accent3>
      <a:accent4>
        <a:srgbClr val="D7537B"/>
      </a:accent4>
      <a:accent5>
        <a:srgbClr val="E78045"/>
      </a:accent5>
      <a:accent6>
        <a:srgbClr val="84C350"/>
      </a:accent6>
      <a:hlink>
        <a:srgbClr val="22FFFF"/>
      </a:hlink>
      <a:folHlink>
        <a:srgbClr val="9BF3FD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4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4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  <a:hueMod val="106000"/>
                <a:satMod val="140000"/>
                <a:lumMod val="42000"/>
              </a:schemeClr>
              <a:schemeClr val="phClr">
                <a:tint val="98000"/>
                <a:hueMod val="92000"/>
                <a:satMod val="220000"/>
                <a:lumMod val="9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142578CA-DEC9-49C3-80AF-C113973CC9A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76</TotalTime>
  <Words>474</Words>
  <Application>Microsoft Office PowerPoint</Application>
  <PresentationFormat>Widescreen</PresentationFormat>
  <Paragraphs>56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Trebuchet MS</vt:lpstr>
      <vt:lpstr>Tw Cen MT</vt:lpstr>
      <vt:lpstr>Circuit</vt:lpstr>
      <vt:lpstr>Traditional vs Digital</vt:lpstr>
      <vt:lpstr>Traditional v Digital </vt:lpstr>
      <vt:lpstr>PowerPoint Presentation</vt:lpstr>
      <vt:lpstr>Theory </vt:lpstr>
      <vt:lpstr>Motivational </vt:lpstr>
      <vt:lpstr>Disinhibitory </vt:lpstr>
      <vt:lpstr>Opportunity </vt:lpstr>
      <vt:lpstr>The importance of media literacy </vt:lpstr>
      <vt:lpstr>PowerPoint Presentation</vt:lpstr>
      <vt:lpstr>Research </vt:lpstr>
      <vt:lpstr>Debating Essay (Assignment 1) </vt:lpstr>
      <vt:lpstr>Debating Paper (Assignment 2) </vt:lpstr>
      <vt:lpstr>PLEASE ENSURE YOU LISTEN TO THIS DEBATE…</vt:lpstr>
      <vt:lpstr>For next week please…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Donna Morgan</dc:creator>
  <cp:lastModifiedBy>Donna Morgan</cp:lastModifiedBy>
  <cp:revision>7</cp:revision>
  <dcterms:created xsi:type="dcterms:W3CDTF">2019-02-11T10:01:55Z</dcterms:created>
  <dcterms:modified xsi:type="dcterms:W3CDTF">2019-02-11T11:18:48Z</dcterms:modified>
</cp:coreProperties>
</file>