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3307" autoAdjust="0"/>
  </p:normalViewPr>
  <p:slideViewPr>
    <p:cSldViewPr snapToGrid="0">
      <p:cViewPr varScale="1">
        <p:scale>
          <a:sx n="65" d="100"/>
          <a:sy n="65" d="100"/>
        </p:scale>
        <p:origin x="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AF5F4-E0B5-4BCA-BCAB-F0A838DD84E7}" type="datetimeFigureOut">
              <a:rPr lang="en-GB" smtClean="0"/>
              <a:t>02/07/2021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92907-BA3C-437D-ABD4-6B974729EB54}" type="slidenum">
              <a:rPr lang="en-GB" smtClean="0"/>
              <a:t>‹#›</a:t>
            </a:fld>
            <a:endParaRPr lang="en-GB"/>
          </a:p>
        </p:txBody>
      </p:sp>
    </p:spTree>
    <p:extLst>
      <p:ext uri="{BB962C8B-B14F-4D97-AF65-F5344CB8AC3E}">
        <p14:creationId xmlns:p14="http://schemas.microsoft.com/office/powerpoint/2010/main" val="78547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Submitted by Iulia Cosmina Barbu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Student ID: 2014826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Lecturer’s name: </a:t>
            </a:r>
            <a:r>
              <a:rPr lang="en-GB" sz="1200" dirty="0" err="1">
                <a:latin typeface="Arial" panose="020B0604020202020204" pitchFamily="34" charset="0"/>
                <a:cs typeface="Arial" panose="020B0604020202020204" pitchFamily="34" charset="0"/>
              </a:rPr>
              <a:t>Chijioke</a:t>
            </a:r>
            <a:r>
              <a:rPr lang="en-GB" sz="1200" dirty="0">
                <a:latin typeface="Arial" panose="020B0604020202020204" pitchFamily="34" charset="0"/>
                <a:cs typeface="Arial" panose="020B0604020202020204" pitchFamily="34" charset="0"/>
              </a:rPr>
              <a:t> Uba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Module: BMSW4004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Problem Solving and Decision Making</a:t>
            </a:r>
          </a:p>
          <a:p>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1</a:t>
            </a:fld>
            <a:endParaRPr lang="en-GB"/>
          </a:p>
        </p:txBody>
      </p:sp>
    </p:spTree>
    <p:extLst>
      <p:ext uri="{BB962C8B-B14F-4D97-AF65-F5344CB8AC3E}">
        <p14:creationId xmlns:p14="http://schemas.microsoft.com/office/powerpoint/2010/main" val="3507338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Workers in the United Kingdom are among the unhappiest in Europe, and those who collaborate with others are the least likely to be satisfied with their jobs, according to the case study. The research attributed some of the blame to the UK's long-hours culture, especially because most of the work is unpaid. Almost half of UK employees work overtime in a normal week, with some of it being unpaid. According to figures from </a:t>
            </a:r>
            <a:r>
              <a:rPr lang="en-GB" dirty="0" err="1"/>
              <a:t>NatCen</a:t>
            </a:r>
            <a:r>
              <a:rPr lang="en-GB" dirty="0"/>
              <a:t> Social Research's British Social Attitudes survey; out of 20 European countries responding, only 6 were more dissatisfied than the UK. Only 47% of UK employees indicated they were either satisfied or extremely happy with their present job, compared to 68% of Scandinavian workers and 61% of French employees. Only in Spain (46%), the Netherlands (45%), and Belgium (35% ) did fewer employees indicate satisfaction with their jobs. Kelly Services conducted the research, which was based on interviews with over 14,000 people across Europe between June 2004 and February 2005. Workers in research (59 percent) and engineering (59 percent) were the most satisfied with their occupations in the United Kingdom (53 percent ). Those who were dissatisfied with their jobs were in sales and customer service (38 percent) and management (45 percent ). </a:t>
            </a:r>
            <a:r>
              <a:rPr lang="en-GB" b="0" i="0" dirty="0">
                <a:solidFill>
                  <a:srgbClr val="121212"/>
                </a:solidFill>
                <a:effectLst/>
                <a:latin typeface="GuardianTextEgyptian"/>
              </a:rPr>
              <a:t>The most unhappy position in the UK is in human resources (39 percent).</a:t>
            </a:r>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2</a:t>
            </a:fld>
            <a:endParaRPr lang="en-GB"/>
          </a:p>
        </p:txBody>
      </p:sp>
    </p:spTree>
    <p:extLst>
      <p:ext uri="{BB962C8B-B14F-4D97-AF65-F5344CB8AC3E}">
        <p14:creationId xmlns:p14="http://schemas.microsoft.com/office/powerpoint/2010/main" val="36291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Salary is a very important factor due to people's dissatisfaction. The most significant impediment to job happiness among UK workers was their wage package. Only 36% were satisfied with their salary, and only 24% were satisfied with the health benefits provided to them. Poor pay was cited as the cause for 38.9% of respondents disliking their employment. Another 32 percent blamed their dissatisfaction on a lack of opportunities to further their careers, while the rest blamed a negative workplace culture. </a:t>
            </a:r>
          </a:p>
          <a:p>
            <a:r>
              <a:rPr lang="en-GB" dirty="0"/>
              <a:t>Although more workers claimed they worked very hard, one in five indicated they had received a wage cut in the previous three years. More workers than ever before stated they couldn't get away from work and worried about work issues while they were at home.</a:t>
            </a:r>
          </a:p>
        </p:txBody>
      </p:sp>
      <p:sp>
        <p:nvSpPr>
          <p:cNvPr id="4" name="Slide Number Placeholder 3"/>
          <p:cNvSpPr>
            <a:spLocks noGrp="1"/>
          </p:cNvSpPr>
          <p:nvPr>
            <p:ph type="sldNum" sz="quarter" idx="5"/>
          </p:nvPr>
        </p:nvSpPr>
        <p:spPr/>
        <p:txBody>
          <a:bodyPr/>
          <a:lstStyle/>
          <a:p>
            <a:fld id="{B6492907-BA3C-437D-ABD4-6B974729EB54}" type="slidenum">
              <a:rPr lang="en-GB" smtClean="0"/>
              <a:t>3</a:t>
            </a:fld>
            <a:endParaRPr lang="en-GB"/>
          </a:p>
        </p:txBody>
      </p:sp>
    </p:spTree>
    <p:extLst>
      <p:ext uri="{BB962C8B-B14F-4D97-AF65-F5344CB8AC3E}">
        <p14:creationId xmlns:p14="http://schemas.microsoft.com/office/powerpoint/2010/main" val="2341054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salary, the absence of opportunities to increase skills and the lack of formal training provided were the two top sources of dissatisfaction among UK employees.</a:t>
            </a:r>
          </a:p>
          <a:p>
            <a:r>
              <a:rPr lang="en-GB" dirty="0"/>
              <a:t>Workers also believe that employment quality has deteriorated as a result of the economic slump. According to the report, respondents believe the nature of their employment has deteriorated in the last three years, with nearly a quarter stating they are now doing less fascinating work than they were previously. There were fewer workers who said their jobs were varied. </a:t>
            </a:r>
            <a:r>
              <a:rPr lang="en-GB" b="0" i="0" dirty="0">
                <a:solidFill>
                  <a:srgbClr val="000000"/>
                </a:solidFill>
                <a:effectLst/>
                <a:latin typeface="Verdana" panose="020B0604030504040204" pitchFamily="34" charset="0"/>
              </a:rPr>
              <a:t>Nearly half of the 1,700 adults asked in a YouGov survey accused their bosses of not giving them enough support.</a:t>
            </a:r>
          </a:p>
          <a:p>
            <a:r>
              <a:rPr lang="en-GB" dirty="0"/>
              <a:t>The findings should concern employers across the country, according to Investors in People, a government-funded organisation that commissioned the survey. "This research exposes managers who are failing to help employees reach their full potential," said Ruth Spellman, CEO of Investors in People.</a:t>
            </a:r>
          </a:p>
          <a:p>
            <a:r>
              <a:rPr lang="en-GB" dirty="0"/>
              <a:t>Poor career counsel and guidance is cited by more than a third (35%) of respondents from poor or very poor origins as a cause in their lack of professional advancement, compared to 19% of those from a middle-income background and 27% of those from a well-off or very well-off family.</a:t>
            </a:r>
          </a:p>
          <a:p>
            <a:r>
              <a:rPr lang="en-GB" dirty="0"/>
              <a:t>According to the findings, while many people view work as a positive experience and are usually satisfied with their jobs and careers, a sizable minority do not. Just over half of respondents (51%) say they are content or extremely satisfied with how their career has progressed thus far, while a quarter (24%) say the opposite. A quarter of respondents (25%) say they are neither satisfied nor dissatisfied with their professional progress.</a:t>
            </a:r>
          </a:p>
          <a:p>
            <a:r>
              <a:rPr lang="en-GB" dirty="0"/>
              <a:t>One of the biggest issues for employees, according to the survey, is a lack of opportunities for advancement inside a company.</a:t>
            </a:r>
          </a:p>
        </p:txBody>
      </p:sp>
      <p:sp>
        <p:nvSpPr>
          <p:cNvPr id="4" name="Slide Number Placeholder 3"/>
          <p:cNvSpPr>
            <a:spLocks noGrp="1"/>
          </p:cNvSpPr>
          <p:nvPr>
            <p:ph type="sldNum" sz="quarter" idx="5"/>
          </p:nvPr>
        </p:nvSpPr>
        <p:spPr/>
        <p:txBody>
          <a:bodyPr/>
          <a:lstStyle/>
          <a:p>
            <a:fld id="{B6492907-BA3C-437D-ABD4-6B974729EB54}" type="slidenum">
              <a:rPr lang="en-GB" smtClean="0"/>
              <a:t>4</a:t>
            </a:fld>
            <a:endParaRPr lang="en-GB"/>
          </a:p>
        </p:txBody>
      </p:sp>
    </p:spTree>
    <p:extLst>
      <p:ext uri="{BB962C8B-B14F-4D97-AF65-F5344CB8AC3E}">
        <p14:creationId xmlns:p14="http://schemas.microsoft.com/office/powerpoint/2010/main" val="3000364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a complex issue would be much easier to manage if everyone in charge of their company were equally interested in its workers.</a:t>
            </a:r>
          </a:p>
          <a:p>
            <a:pPr algn="l"/>
            <a:r>
              <a:rPr lang="en-GB" b="0" i="0" dirty="0">
                <a:solidFill>
                  <a:srgbClr val="000000"/>
                </a:solidFill>
                <a:effectLst/>
                <a:latin typeface="Source Serif Pro" panose="020B0604020202020204" pitchFamily="18" charset="0"/>
              </a:rPr>
              <a:t>Lee Biggins, founder and managing director of CV Library, labelled the figures “worrying”.</a:t>
            </a:r>
          </a:p>
          <a:p>
            <a:pPr algn="l"/>
            <a:r>
              <a:rPr lang="en-GB" b="0" i="0" dirty="0">
                <a:solidFill>
                  <a:srgbClr val="000000"/>
                </a:solidFill>
                <a:effectLst/>
                <a:latin typeface="Source Serif Pro" panose="020B0604020202020204" pitchFamily="18" charset="0"/>
              </a:rPr>
              <a:t>“Job satisfaction plays an important part of keeping staff motivated and productive,” he continued.</a:t>
            </a:r>
          </a:p>
          <a:p>
            <a:r>
              <a:rPr lang="en-GB" dirty="0"/>
              <a:t>It's critical for you to be able to recognise indicators of unhappiness or poor morale as an employer and address them as soon as possible. Taking care of these issues early on might help employees get back on track and love their work again. I believe that in order to increase the rate of improvement in people's job satisfaction, employers should first and foremost put more emphasis and interest on their workers and the work environment in which they work. A motivator can be when it offers fair and competitive packages and these are correlated with the creation of an excellent work environment. Definitely a more pleasant place, where you feel appreciated for what you do is important for employees. After a research in 2018 conducted by </a:t>
            </a:r>
            <a:r>
              <a:rPr lang="en-GB" dirty="0" err="1"/>
              <a:t>Cv</a:t>
            </a:r>
            <a:r>
              <a:rPr lang="en-GB" dirty="0"/>
              <a:t> Library, some of the professionals admitted to believing that by taking constructive efforts before handing in their notice, they can improve their existing jobs. Meanwhile, others have considered that speaking to their managers would be the best way to start making changes.</a:t>
            </a:r>
          </a:p>
        </p:txBody>
      </p:sp>
      <p:sp>
        <p:nvSpPr>
          <p:cNvPr id="4" name="Slide Number Placeholder 3"/>
          <p:cNvSpPr>
            <a:spLocks noGrp="1"/>
          </p:cNvSpPr>
          <p:nvPr>
            <p:ph type="sldNum" sz="quarter" idx="5"/>
          </p:nvPr>
        </p:nvSpPr>
        <p:spPr/>
        <p:txBody>
          <a:bodyPr/>
          <a:lstStyle/>
          <a:p>
            <a:fld id="{B6492907-BA3C-437D-ABD4-6B974729EB54}" type="slidenum">
              <a:rPr lang="en-GB" smtClean="0"/>
              <a:t>5</a:t>
            </a:fld>
            <a:endParaRPr lang="en-GB"/>
          </a:p>
        </p:txBody>
      </p:sp>
    </p:spTree>
    <p:extLst>
      <p:ext uri="{BB962C8B-B14F-4D97-AF65-F5344CB8AC3E}">
        <p14:creationId xmlns:p14="http://schemas.microsoft.com/office/powerpoint/2010/main" val="396570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BBC News, (2006), </a:t>
            </a:r>
            <a:r>
              <a:rPr lang="en-GB" b="1" i="1" dirty="0">
                <a:solidFill>
                  <a:srgbClr val="000000"/>
                </a:solidFill>
                <a:effectLst/>
                <a:latin typeface="Verdana" panose="020B0604030504040204" pitchFamily="34" charset="0"/>
              </a:rPr>
              <a:t>Unhappy workers 'blame managers’</a:t>
            </a:r>
          </a:p>
          <a:p>
            <a:r>
              <a:rPr lang="en-GB" b="1" i="1" dirty="0"/>
              <a:t>CIPD, (2016), Employee Views On Working Life</a:t>
            </a:r>
          </a:p>
          <a:p>
            <a:pPr algn="l"/>
            <a:r>
              <a:rPr lang="en-GB" b="1" i="1" dirty="0" err="1"/>
              <a:t>iNews</a:t>
            </a:r>
            <a:r>
              <a:rPr lang="en-GB" b="1" i="1" dirty="0"/>
              <a:t>, (2018), </a:t>
            </a:r>
            <a:r>
              <a:rPr lang="en-GB" b="1" i="1" dirty="0">
                <a:solidFill>
                  <a:srgbClr val="000000"/>
                </a:solidFill>
                <a:effectLst/>
                <a:latin typeface="Bitter"/>
              </a:rPr>
              <a:t>More than half of British workers are unhappy in their jobs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solidFill>
                  <a:srgbClr val="000000"/>
                </a:solidFill>
                <a:effectLst/>
                <a:latin typeface="Bitter"/>
              </a:rPr>
              <a:t>Hilary Osborne, (2005), </a:t>
            </a:r>
            <a:r>
              <a:rPr lang="nl-NL" b="1" i="1" dirty="0">
                <a:solidFill>
                  <a:srgbClr val="121212"/>
                </a:solidFill>
                <a:effectLst/>
                <a:latin typeface="GH Guardian Headline"/>
              </a:rPr>
              <a:t>UK workers 'unhappiest in Europe'</a:t>
            </a:r>
          </a:p>
          <a:p>
            <a:br>
              <a:rPr lang="en-GB" b="0" i="0" dirty="0">
                <a:solidFill>
                  <a:srgbClr val="000000"/>
                </a:solidFill>
                <a:effectLst/>
                <a:latin typeface="Bitter"/>
              </a:rPr>
            </a:br>
            <a:endParaRPr lang="en-GB" dirty="0"/>
          </a:p>
        </p:txBody>
      </p:sp>
      <p:sp>
        <p:nvSpPr>
          <p:cNvPr id="4" name="Slide Number Placeholder 3"/>
          <p:cNvSpPr>
            <a:spLocks noGrp="1"/>
          </p:cNvSpPr>
          <p:nvPr>
            <p:ph type="sldNum" sz="quarter" idx="5"/>
          </p:nvPr>
        </p:nvSpPr>
        <p:spPr/>
        <p:txBody>
          <a:bodyPr/>
          <a:lstStyle/>
          <a:p>
            <a:fld id="{B6492907-BA3C-437D-ABD4-6B974729EB54}" type="slidenum">
              <a:rPr lang="en-GB" smtClean="0"/>
              <a:t>6</a:t>
            </a:fld>
            <a:endParaRPr lang="en-GB"/>
          </a:p>
        </p:txBody>
      </p:sp>
    </p:spTree>
    <p:extLst>
      <p:ext uri="{BB962C8B-B14F-4D97-AF65-F5344CB8AC3E}">
        <p14:creationId xmlns:p14="http://schemas.microsoft.com/office/powerpoint/2010/main" val="3111374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CFFD40-3BA1-4E31-80C6-B21DCB816DFE}" type="datetimeFigureOut">
              <a:rPr lang="en-GB" smtClean="0"/>
              <a:t>02/07/2021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198878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CFFD40-3BA1-4E31-80C6-B21DCB816DFE}" type="datetimeFigureOut">
              <a:rPr lang="en-GB" smtClean="0"/>
              <a:t>02/07/2021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27045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CFFD40-3BA1-4E31-80C6-B21DCB816DFE}" type="datetimeFigureOut">
              <a:rPr lang="en-GB" smtClean="0"/>
              <a:t>02/07/2021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979086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4CFFD40-3BA1-4E31-80C6-B21DCB816DFE}" type="datetimeFigureOut">
              <a:rPr lang="en-GB" smtClean="0"/>
              <a:t>02/07/2021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201439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4CFFD40-3BA1-4E31-80C6-B21DCB816DFE}" type="datetimeFigureOut">
              <a:rPr lang="en-GB" smtClean="0"/>
              <a:t>02/07/2021</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215471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64CFFD40-3BA1-4E31-80C6-B21DCB816DFE}" type="datetimeFigureOut">
              <a:rPr lang="en-GB" smtClean="0"/>
              <a:t>02/07/2021</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7871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4CFFD40-3BA1-4E31-80C6-B21DCB816DFE}" type="datetimeFigureOut">
              <a:rPr lang="en-GB" smtClean="0"/>
              <a:t>02/07/2021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843797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4CFFD40-3BA1-4E31-80C6-B21DCB816DFE}" type="datetimeFigureOut">
              <a:rPr lang="en-GB" smtClean="0"/>
              <a:t>02/07/2021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508963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4CFFD40-3BA1-4E31-80C6-B21DCB816DFE}" type="datetimeFigureOut">
              <a:rPr lang="en-GB" smtClean="0"/>
              <a:t>02/07/2021</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72049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CFFD40-3BA1-4E31-80C6-B21DCB816DFE}" type="datetimeFigureOut">
              <a:rPr lang="en-GB" smtClean="0"/>
              <a:t>02/07/2021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3576071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CFFD40-3BA1-4E31-80C6-B21DCB816DFE}" type="datetimeFigureOut">
              <a:rPr lang="en-GB" smtClean="0"/>
              <a:t>02/07/2021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C593C5-615E-42F2-B8AF-46EBC03D3E1D}" type="slidenum">
              <a:rPr lang="en-GB" smtClean="0"/>
              <a:t>‹#›</a:t>
            </a:fld>
            <a:endParaRPr lang="en-GB"/>
          </a:p>
        </p:txBody>
      </p:sp>
    </p:spTree>
    <p:extLst>
      <p:ext uri="{BB962C8B-B14F-4D97-AF65-F5344CB8AC3E}">
        <p14:creationId xmlns:p14="http://schemas.microsoft.com/office/powerpoint/2010/main" val="150094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4CFFD40-3BA1-4E31-80C6-B21DCB816DFE}" type="datetimeFigureOut">
              <a:rPr lang="en-GB" smtClean="0"/>
              <a:t>02/07/2021</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CC593C5-615E-42F2-B8AF-46EBC03D3E1D}" type="slidenum">
              <a:rPr lang="en-GB" smtClean="0"/>
              <a:t>‹#›</a:t>
            </a:fld>
            <a:endParaRPr lang="en-GB"/>
          </a:p>
        </p:txBody>
      </p:sp>
    </p:spTree>
    <p:extLst>
      <p:ext uri="{BB962C8B-B14F-4D97-AF65-F5344CB8AC3E}">
        <p14:creationId xmlns:p14="http://schemas.microsoft.com/office/powerpoint/2010/main" val="4019393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a:extLst>
              <a:ext uri="{FF2B5EF4-FFF2-40B4-BE49-F238E27FC236}">
                <a16:creationId xmlns:a16="http://schemas.microsoft.com/office/drawing/2014/main" id="{3A63B77C-017A-417E-B406-AA24D468CD95}"/>
              </a:ext>
            </a:extLst>
          </p:cNvPr>
          <p:cNvPicPr>
            <a:picLocks noChangeAspect="1"/>
          </p:cNvPicPr>
          <p:nvPr/>
        </p:nvPicPr>
        <p:blipFill rotWithShape="1">
          <a:blip r:embed="rId3">
            <a:alphaModFix amt="35000"/>
          </a:blip>
          <a:srcRect t="4906" b="10824"/>
          <a:stretch/>
        </p:blipFill>
        <p:spPr>
          <a:xfrm>
            <a:off x="20" y="10"/>
            <a:ext cx="12191980" cy="6857990"/>
          </a:xfrm>
          <a:prstGeom prst="rect">
            <a:avLst/>
          </a:prstGeom>
        </p:spPr>
      </p:pic>
      <p:sp>
        <p:nvSpPr>
          <p:cNvPr id="2" name="Title 1">
            <a:extLst>
              <a:ext uri="{FF2B5EF4-FFF2-40B4-BE49-F238E27FC236}">
                <a16:creationId xmlns:a16="http://schemas.microsoft.com/office/drawing/2014/main" id="{1965F033-CA6B-46FE-9C55-BAF37130088E}"/>
              </a:ext>
            </a:extLst>
          </p:cNvPr>
          <p:cNvSpPr>
            <a:spLocks noGrp="1"/>
          </p:cNvSpPr>
          <p:nvPr>
            <p:ph type="ctrTitle"/>
          </p:nvPr>
        </p:nvSpPr>
        <p:spPr>
          <a:xfrm>
            <a:off x="1069847" y="758952"/>
            <a:ext cx="9055227" cy="3794760"/>
          </a:xfrm>
        </p:spPr>
        <p:txBody>
          <a:bodyPr>
            <a:normAutofit/>
          </a:bodyPr>
          <a:lstStyle/>
          <a:p>
            <a:r>
              <a:rPr lang="en-GB" sz="8800">
                <a:ln w="15875">
                  <a:solidFill>
                    <a:srgbClr val="FFFFFF"/>
                  </a:solidFill>
                </a:ln>
                <a:noFill/>
              </a:rPr>
              <a:t>Problem Solving and Decision Making</a:t>
            </a:r>
          </a:p>
        </p:txBody>
      </p:sp>
      <p:sp>
        <p:nvSpPr>
          <p:cNvPr id="3" name="Subtitle 2">
            <a:extLst>
              <a:ext uri="{FF2B5EF4-FFF2-40B4-BE49-F238E27FC236}">
                <a16:creationId xmlns:a16="http://schemas.microsoft.com/office/drawing/2014/main" id="{1A5F599B-086F-4F5F-AEBF-35C6B9BEC190}"/>
              </a:ext>
            </a:extLst>
          </p:cNvPr>
          <p:cNvSpPr>
            <a:spLocks noGrp="1"/>
          </p:cNvSpPr>
          <p:nvPr>
            <p:ph type="subTitle" idx="1"/>
          </p:nvPr>
        </p:nvSpPr>
        <p:spPr>
          <a:xfrm>
            <a:off x="1100015" y="4670246"/>
            <a:ext cx="7315200" cy="1419658"/>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lang="en-GB" sz="2800">
                <a:solidFill>
                  <a:schemeClr val="tx1"/>
                </a:solidFill>
                <a:latin typeface="Arial" panose="020B0604020202020204" pitchFamily="34" charset="0"/>
                <a:cs typeface="Arial" panose="020B0604020202020204" pitchFamily="34" charset="0"/>
              </a:rPr>
              <a:t>IULIA COSMINA BARBU - 2014826</a:t>
            </a:r>
          </a:p>
          <a:p>
            <a:endParaRPr lang="en-GB" sz="2800">
              <a:solidFill>
                <a:schemeClr val="tx1"/>
              </a:solidFill>
            </a:endParaRPr>
          </a:p>
        </p:txBody>
      </p:sp>
      <p:sp>
        <p:nvSpPr>
          <p:cNvPr id="11" name="Rectangle 10">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17149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s and plots layered on a blue digital screen">
            <a:extLst>
              <a:ext uri="{FF2B5EF4-FFF2-40B4-BE49-F238E27FC236}">
                <a16:creationId xmlns:a16="http://schemas.microsoft.com/office/drawing/2014/main" id="{DFF8F30A-5B5A-458A-A3A0-DAB661D597E5}"/>
              </a:ext>
            </a:extLst>
          </p:cNvPr>
          <p:cNvPicPr>
            <a:picLocks noChangeAspect="1"/>
          </p:cNvPicPr>
          <p:nvPr/>
        </p:nvPicPr>
        <p:blipFill rotWithShape="1">
          <a:blip r:embed="rId3">
            <a:duotone>
              <a:schemeClr val="accent1">
                <a:shade val="45000"/>
                <a:satMod val="135000"/>
              </a:schemeClr>
              <a:prstClr val="white"/>
            </a:duotone>
          </a:blip>
          <a:srcRect t="4333" r="-1" b="20647"/>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B2D09F-6B53-46FD-8D99-BC4CF7DA9DA0}"/>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000" b="1" spc="-100" dirty="0"/>
              <a:t>STATISTICS</a:t>
            </a:r>
          </a:p>
        </p:txBody>
      </p:sp>
      <p:sp>
        <p:nvSpPr>
          <p:cNvPr id="17" name="Rectangle 16">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20031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6ED26-350D-439C-9A4E-0131FE9601C9}"/>
              </a:ext>
            </a:extLst>
          </p:cNvPr>
          <p:cNvSpPr>
            <a:spLocks noGrp="1"/>
          </p:cNvSpPr>
          <p:nvPr>
            <p:ph type="title"/>
          </p:nvPr>
        </p:nvSpPr>
        <p:spPr>
          <a:xfrm>
            <a:off x="252919" y="1123837"/>
            <a:ext cx="2947482" cy="1283461"/>
          </a:xfrm>
        </p:spPr>
        <p:txBody>
          <a:bodyPr vert="horz" lIns="91440" tIns="45720" rIns="91440" bIns="45720" rtlCol="0" anchor="b">
            <a:normAutofit/>
          </a:bodyPr>
          <a:lstStyle/>
          <a:p>
            <a:r>
              <a:rPr lang="en-US" sz="2400" spc="-100"/>
              <a:t>SALARY</a:t>
            </a:r>
          </a:p>
        </p:txBody>
      </p:sp>
      <p:pic>
        <p:nvPicPr>
          <p:cNvPr id="7" name="Content Placeholder 6" descr="A close-up of some coins&#10;&#10;Description automatically generated with low confidence">
            <a:extLst>
              <a:ext uri="{FF2B5EF4-FFF2-40B4-BE49-F238E27FC236}">
                <a16:creationId xmlns:a16="http://schemas.microsoft.com/office/drawing/2014/main" id="{63134B58-3561-4CF8-A860-B93795A243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2721084"/>
            <a:ext cx="3398677" cy="1903259"/>
          </a:xfrm>
        </p:spPr>
      </p:pic>
      <p:pic>
        <p:nvPicPr>
          <p:cNvPr id="5" name="Content Placeholder 4" descr="Graphical user interface, application, Teams&#10;&#10;Description automatically generated">
            <a:extLst>
              <a:ext uri="{FF2B5EF4-FFF2-40B4-BE49-F238E27FC236}">
                <a16:creationId xmlns:a16="http://schemas.microsoft.com/office/drawing/2014/main" id="{2052C763-D9A1-48D7-A27F-F1BD3FF4FD75}"/>
              </a:ext>
            </a:extLst>
          </p:cNvPr>
          <p:cNvPicPr>
            <a:picLocks noChangeAspect="1"/>
          </p:cNvPicPr>
          <p:nvPr/>
        </p:nvPicPr>
        <p:blipFill rotWithShape="1">
          <a:blip r:embed="rId4">
            <a:extLst>
              <a:ext uri="{28A0092B-C50C-407E-A947-70E740481C1C}">
                <a14:useLocalDpi xmlns:a14="http://schemas.microsoft.com/office/drawing/2010/main" val="0"/>
              </a:ext>
            </a:extLst>
          </a:blip>
          <a:srcRect t="7630" b="3295"/>
          <a:stretch/>
        </p:blipFill>
        <p:spPr>
          <a:xfrm>
            <a:off x="3778897" y="758952"/>
            <a:ext cx="7772401" cy="5330952"/>
          </a:xfrm>
          <a:prstGeom prst="rect">
            <a:avLst/>
          </a:prstGeom>
        </p:spPr>
      </p:pic>
    </p:spTree>
    <p:extLst>
      <p:ext uri="{BB962C8B-B14F-4D97-AF65-F5344CB8AC3E}">
        <p14:creationId xmlns:p14="http://schemas.microsoft.com/office/powerpoint/2010/main" val="3486697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34">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36">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5" name="Rectangle 3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ight ladder against dull ladders">
            <a:extLst>
              <a:ext uri="{FF2B5EF4-FFF2-40B4-BE49-F238E27FC236}">
                <a16:creationId xmlns:a16="http://schemas.microsoft.com/office/drawing/2014/main" id="{178949F3-ED86-4A47-AB58-329682FBF5F0}"/>
              </a:ext>
            </a:extLst>
          </p:cNvPr>
          <p:cNvPicPr>
            <a:picLocks noChangeAspect="1"/>
          </p:cNvPicPr>
          <p:nvPr/>
        </p:nvPicPr>
        <p:blipFill rotWithShape="1">
          <a:blip r:embed="rId3">
            <a:alphaModFix amt="35000"/>
          </a:blip>
          <a:srcRect t="23236" b="1764"/>
          <a:stretch/>
        </p:blipFill>
        <p:spPr>
          <a:xfrm>
            <a:off x="20" y="10"/>
            <a:ext cx="12191980" cy="6857990"/>
          </a:xfrm>
          <a:prstGeom prst="rect">
            <a:avLst/>
          </a:prstGeom>
        </p:spPr>
      </p:pic>
      <p:sp>
        <p:nvSpPr>
          <p:cNvPr id="2" name="Title 1">
            <a:extLst>
              <a:ext uri="{FF2B5EF4-FFF2-40B4-BE49-F238E27FC236}">
                <a16:creationId xmlns:a16="http://schemas.microsoft.com/office/drawing/2014/main" id="{E261592C-3B50-40AD-AF22-134FB1D6C21B}"/>
              </a:ext>
            </a:extLst>
          </p:cNvPr>
          <p:cNvSpPr>
            <a:spLocks noGrp="1"/>
          </p:cNvSpPr>
          <p:nvPr>
            <p:ph type="title"/>
          </p:nvPr>
        </p:nvSpPr>
        <p:spPr>
          <a:xfrm>
            <a:off x="1069848" y="1298448"/>
            <a:ext cx="7315200" cy="1488997"/>
          </a:xfrm>
        </p:spPr>
        <p:txBody>
          <a:bodyPr vert="horz" lIns="91440" tIns="45720" rIns="91440" bIns="45720" rtlCol="0" anchor="b">
            <a:normAutofit/>
          </a:bodyPr>
          <a:lstStyle/>
          <a:p>
            <a:r>
              <a:rPr lang="en-US" sz="5900" i="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rPr>
              <a:t>No </a:t>
            </a:r>
            <a:r>
              <a:rPr lang="en-US" sz="590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rPr>
              <a:t>C</a:t>
            </a:r>
            <a:r>
              <a:rPr lang="en-US" sz="5900" i="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rPr>
              <a:t>areer </a:t>
            </a:r>
            <a:r>
              <a:rPr lang="en-US" sz="590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rPr>
              <a:t>P</a:t>
            </a:r>
            <a:r>
              <a:rPr lang="en-US" sz="5900" i="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rPr>
              <a:t>rogression</a:t>
            </a:r>
            <a:endParaRPr lang="en-US" sz="5900" spc="-100" dirty="0">
              <a:ln w="15875">
                <a:solidFill>
                  <a:srgbClr val="FFFFFF"/>
                </a:solidFill>
              </a:ln>
              <a:solidFill>
                <a:schemeClr val="tx1"/>
              </a:solidFill>
              <a:effectLst>
                <a:outerShdw blurRad="50800" dist="50800" dir="5400000" sx="97000" sy="97000" algn="ctr" rotWithShape="0">
                  <a:schemeClr val="accent1">
                    <a:lumMod val="75000"/>
                  </a:schemeClr>
                </a:outerShdw>
                <a:reflection blurRad="6350" stA="60000" endA="900" endPos="58000" dir="5400000" sy="-100000" algn="bl" rotWithShape="0"/>
              </a:effectLst>
            </a:endParaRPr>
          </a:p>
        </p:txBody>
      </p:sp>
    </p:spTree>
    <p:extLst>
      <p:ext uri="{BB962C8B-B14F-4D97-AF65-F5344CB8AC3E}">
        <p14:creationId xmlns:p14="http://schemas.microsoft.com/office/powerpoint/2010/main" val="5857567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5">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032D85-BAB7-4947-90AC-E468C1732236}"/>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3200" b="1" spc="-100">
                <a:ln w="15875">
                  <a:solidFill>
                    <a:srgbClr val="FFFFFF"/>
                  </a:solidFill>
                </a:ln>
              </a:rPr>
              <a:t>SOLUTION</a:t>
            </a:r>
            <a:br>
              <a:rPr lang="en-US" sz="3200" spc="-100">
                <a:ln w="15875">
                  <a:solidFill>
                    <a:srgbClr val="FFFFFF"/>
                  </a:solidFill>
                </a:ln>
              </a:rPr>
            </a:br>
            <a:endParaRPr lang="en-US" sz="3200" spc="-100">
              <a:ln w="15875">
                <a:solidFill>
                  <a:srgbClr val="FFFFFF"/>
                </a:solidFill>
              </a:ln>
            </a:endParaRPr>
          </a:p>
        </p:txBody>
      </p:sp>
      <p:pic>
        <p:nvPicPr>
          <p:cNvPr id="7" name="Content Placeholder 6">
            <a:extLst>
              <a:ext uri="{FF2B5EF4-FFF2-40B4-BE49-F238E27FC236}">
                <a16:creationId xmlns:a16="http://schemas.microsoft.com/office/drawing/2014/main" id="{9BD973D0-0C26-4599-B62F-7DFA28B367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3691" y="1005636"/>
            <a:ext cx="4789994" cy="2514746"/>
          </a:xfrm>
          <a:prstGeom prst="rect">
            <a:avLst/>
          </a:prstGeom>
        </p:spPr>
      </p:pic>
      <p:pic>
        <p:nvPicPr>
          <p:cNvPr id="5" name="Content Placeholder 4" descr="A picture containing text, jigsaw puzzle&#10;&#10;Description automatically generated">
            <a:extLst>
              <a:ext uri="{FF2B5EF4-FFF2-40B4-BE49-F238E27FC236}">
                <a16:creationId xmlns:a16="http://schemas.microsoft.com/office/drawing/2014/main" id="{09B644B5-A05D-49A3-9234-3797758CE74C}"/>
              </a:ext>
            </a:extLst>
          </p:cNvPr>
          <p:cNvPicPr>
            <a:picLocks noChangeAspect="1"/>
          </p:cNvPicPr>
          <p:nvPr/>
        </p:nvPicPr>
        <p:blipFill rotWithShape="1">
          <a:blip r:embed="rId4">
            <a:extLst>
              <a:ext uri="{28A0092B-C50C-407E-A947-70E740481C1C}">
                <a14:useLocalDpi xmlns:a14="http://schemas.microsoft.com/office/drawing/2010/main" val="0"/>
              </a:ext>
            </a:extLst>
          </a:blip>
          <a:srcRect l="1009" r="2035" b="-1"/>
          <a:stretch/>
        </p:blipFill>
        <p:spPr>
          <a:xfrm>
            <a:off x="6338316" y="620318"/>
            <a:ext cx="4789992" cy="3285382"/>
          </a:xfrm>
          <a:prstGeom prst="rect">
            <a:avLst/>
          </a:prstGeom>
        </p:spPr>
      </p:pic>
    </p:spTree>
    <p:extLst>
      <p:ext uri="{BB962C8B-B14F-4D97-AF65-F5344CB8AC3E}">
        <p14:creationId xmlns:p14="http://schemas.microsoft.com/office/powerpoint/2010/main" val="262352720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208CEFB9-4EF6-45D1-80E5-A6A8BCA65749}"/>
              </a:ext>
            </a:extLst>
          </p:cNvPr>
          <p:cNvPicPr>
            <a:picLocks noGrp="1" noChangeAspect="1"/>
          </p:cNvPicPr>
          <p:nvPr>
            <p:ph idx="1"/>
          </p:nvPr>
        </p:nvPicPr>
        <p:blipFill rotWithShape="1">
          <a:blip r:embed="rId3">
            <a:alphaModFix amt="35000"/>
            <a:extLst>
              <a:ext uri="{28A0092B-C50C-407E-A947-70E740481C1C}">
                <a14:useLocalDpi xmlns:a14="http://schemas.microsoft.com/office/drawing/2010/main" val="0"/>
              </a:ext>
            </a:extLst>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6D7B0FFA-6523-4F4E-9553-592450F36294}"/>
              </a:ext>
            </a:extLst>
          </p:cNvPr>
          <p:cNvSpPr>
            <a:spLocks noGrp="1"/>
          </p:cNvSpPr>
          <p:nvPr>
            <p:ph type="title"/>
          </p:nvPr>
        </p:nvSpPr>
        <p:spPr>
          <a:xfrm>
            <a:off x="1069847" y="758952"/>
            <a:ext cx="9055227" cy="3794760"/>
          </a:xfrm>
        </p:spPr>
        <p:txBody>
          <a:bodyPr vert="horz" lIns="91440" tIns="45720" rIns="91440" bIns="45720" rtlCol="0" anchor="b">
            <a:normAutofit/>
          </a:bodyPr>
          <a:lstStyle/>
          <a:p>
            <a:r>
              <a:rPr lang="en-US" sz="8800" b="1" spc="-100" dirty="0">
                <a:ln w="15875">
                  <a:solidFill>
                    <a:srgbClr val="FFFFFF"/>
                  </a:solidFill>
                </a:ln>
                <a:noFill/>
              </a:rPr>
              <a:t>references</a:t>
            </a:r>
          </a:p>
        </p:txBody>
      </p:sp>
      <p:sp>
        <p:nvSpPr>
          <p:cNvPr id="16" name="Rectangle 15">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451293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230</TotalTime>
  <Words>1052</Words>
  <Application>Microsoft Office PowerPoint</Application>
  <PresentationFormat>Widescreen</PresentationFormat>
  <Paragraphs>36</Paragraphs>
  <Slides>6</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vt:i4>
      </vt:variant>
    </vt:vector>
  </HeadingPairs>
  <TitlesOfParts>
    <vt:vector size="16" baseType="lpstr">
      <vt:lpstr>Arial</vt:lpstr>
      <vt:lpstr>Bitter</vt:lpstr>
      <vt:lpstr>Calibri</vt:lpstr>
      <vt:lpstr>Corbel</vt:lpstr>
      <vt:lpstr>GH Guardian Headline</vt:lpstr>
      <vt:lpstr>GuardianTextEgyptian</vt:lpstr>
      <vt:lpstr>Source Serif Pro</vt:lpstr>
      <vt:lpstr>Verdana</vt:lpstr>
      <vt:lpstr>Wingdings 2</vt:lpstr>
      <vt:lpstr>Frame</vt:lpstr>
      <vt:lpstr>Problem Solving and Decision Making</vt:lpstr>
      <vt:lpstr>STATISTICS</vt:lpstr>
      <vt:lpstr>SALARY</vt:lpstr>
      <vt:lpstr>No Career Progression</vt:lpstr>
      <vt:lpstr>SOLUTION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Iulia Cosmina Barbu (2014826)</dc:creator>
  <cp:lastModifiedBy>Iulia Cosmina Barbu (2014826)</cp:lastModifiedBy>
  <cp:revision>16</cp:revision>
  <dcterms:created xsi:type="dcterms:W3CDTF">2021-07-02T10:02:20Z</dcterms:created>
  <dcterms:modified xsi:type="dcterms:W3CDTF">2021-07-02T13:52:55Z</dcterms:modified>
</cp:coreProperties>
</file>