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31"/>
  </p:handoutMasterIdLst>
  <p:sldIdLst>
    <p:sldId id="256" r:id="rId5"/>
    <p:sldId id="260" r:id="rId6"/>
    <p:sldId id="264" r:id="rId7"/>
    <p:sldId id="257" r:id="rId8"/>
    <p:sldId id="276" r:id="rId9"/>
    <p:sldId id="258" r:id="rId10"/>
    <p:sldId id="267" r:id="rId11"/>
    <p:sldId id="262" r:id="rId12"/>
    <p:sldId id="263" r:id="rId13"/>
    <p:sldId id="266" r:id="rId14"/>
    <p:sldId id="275" r:id="rId15"/>
    <p:sldId id="277" r:id="rId16"/>
    <p:sldId id="278" r:id="rId17"/>
    <p:sldId id="279" r:id="rId18"/>
    <p:sldId id="280" r:id="rId19"/>
    <p:sldId id="281" r:id="rId20"/>
    <p:sldId id="282" r:id="rId21"/>
    <p:sldId id="283" r:id="rId22"/>
    <p:sldId id="284" r:id="rId23"/>
    <p:sldId id="285" r:id="rId24"/>
    <p:sldId id="286" r:id="rId25"/>
    <p:sldId id="287" r:id="rId26"/>
    <p:sldId id="288" r:id="rId27"/>
    <p:sldId id="289" r:id="rId28"/>
    <p:sldId id="273" r:id="rId29"/>
    <p:sldId id="274" r:id="rId3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19/09/2021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19/09/2021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19/09/2021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time_continue=1&amp;v=g6emdGswyaQ&amp;feature=emb_logo" TargetMode="External"/><Relationship Id="rId2" Type="http://schemas.openxmlformats.org/officeDocument/2006/relationships/hyperlink" Target="https://www.youtube.com/watch?v=6zUoQnlay50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13" Type="http://schemas.openxmlformats.org/officeDocument/2006/relationships/image" Target="../media/image21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12" Type="http://schemas.openxmlformats.org/officeDocument/2006/relationships/image" Target="../media/image20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11" Type="http://schemas.openxmlformats.org/officeDocument/2006/relationships/image" Target="../media/image19.jpeg"/><Relationship Id="rId5" Type="http://schemas.openxmlformats.org/officeDocument/2006/relationships/image" Target="../media/image13.jpeg"/><Relationship Id="rId10" Type="http://schemas.openxmlformats.org/officeDocument/2006/relationships/image" Target="../media/image18.jpeg"/><Relationship Id="rId4" Type="http://schemas.openxmlformats.org/officeDocument/2006/relationships/image" Target="../media/image12.jpeg"/><Relationship Id="rId9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coronavirus/information-for-students/" TargetMode="External"/><Relationship Id="rId2" Type="http://schemas.openxmlformats.org/officeDocument/2006/relationships/hyperlink" Target="https://youtu.be/B6yM7qt8i9U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HVx1CvwUAj0" TargetMode="External"/><Relationship Id="rId2" Type="http://schemas.openxmlformats.org/officeDocument/2006/relationships/hyperlink" Target="https://www.youtube.com/watch?v=kgHPRgL0G1M&amp;feature=youtu.b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51OBgtqAB_4" TargetMode="External"/><Relationship Id="rId4" Type="http://schemas.openxmlformats.org/officeDocument/2006/relationships/hyperlink" Target="https://www.uwtsdunion.co.uk/welcome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eur01.safelinks.protection.outlook.com/?url=https%3A%2F%2Fyoutu.be%2FTMB66VIewaU&amp;data=04%7C01%7Cgordon.dickers%40uwtsd.ac.uk%7C61bfe54c93b34b88f17908d979f01086%7C4e0f11f9046e45059cb8db2152311e21%7C0%7C0%7C637674894235971638%7CUnknown%7CTWFpbGZsb3d8eyJWIjoiMC4wLjAwMDAiLCJQIjoiV2luMzIiLCJBTiI6Ik1haWwiLCJXVCI6Mn0%3D%7C1000&amp;sdata=xIRxTfMVKFJRWqVwlTScYguAHtulGFUIL1vvlEJrWcs%3D&amp;reserved=0" TargetMode="External"/><Relationship Id="rId3" Type="http://schemas.openxmlformats.org/officeDocument/2006/relationships/hyperlink" Target="https://eur01.safelinks.protection.outlook.com/?url=https%3A%2F%2Fyoutu.be%2F-YwN_uyRxos&amp;data=04%7C01%7Cgordon.dickers%40uwtsd.ac.uk%7C61bfe54c93b34b88f17908d979f01086%7C4e0f11f9046e45059cb8db2152311e21%7C0%7C0%7C637674894235951722%7CUnknown%7CTWFpbGZsb3d8eyJWIjoiMC4wLjAwMDAiLCJQIjoiV2luMzIiLCJBTiI6Ik1haWwiLCJXVCI6Mn0%3D%7C1000&amp;sdata=orRtylxop7F1R9sDOh9O95Lk9dYjubZkzLvY4zdRaSw%3D&amp;reserved=0" TargetMode="External"/><Relationship Id="rId7" Type="http://schemas.openxmlformats.org/officeDocument/2006/relationships/hyperlink" Target="https://eur01.safelinks.protection.outlook.com/?url=https%3A%2F%2Fyoutu.be%2FBEJ730w_cnk&amp;data=04%7C01%7Cgordon.dickers%40uwtsd.ac.uk%7C61bfe54c93b34b88f17908d979f01086%7C4e0f11f9046e45059cb8db2152311e21%7C0%7C0%7C637674894235961678%7CUnknown%7CTWFpbGZsb3d8eyJWIjoiMC4wLjAwMDAiLCJQIjoiV2luMzIiLCJBTiI6Ik1haWwiLCJXVCI6Mn0%3D%7C1000&amp;sdata=0l8OPoUTYpRVaHOTjEFVrC1OEU3nVPVmBuBftSj3c%2B4%3D&amp;reserved=0" TargetMode="External"/><Relationship Id="rId2" Type="http://schemas.openxmlformats.org/officeDocument/2006/relationships/hyperlink" Target="https://hwb.uwtsd.ac.uk/pages/student/resources_welcomeandinduction/welcomeresourc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ur01.safelinks.protection.outlook.com/?url=https%3A%2F%2Fyoutu.be%2Fu1KX1-G5DXQ&amp;data=04%7C01%7Cgordon.dickers%40uwtsd.ac.uk%7C61bfe54c93b34b88f17908d979f01086%7C4e0f11f9046e45059cb8db2152311e21%7C0%7C0%7C637674894235961678%7CUnknown%7CTWFpbGZsb3d8eyJWIjoiMC4wLjAwMDAiLCJQIjoiV2luMzIiLCJBTiI6Ik1haWwiLCJXVCI6Mn0%3D%7C1000&amp;sdata=GhtbSunn3Sb%2BU%2B1AQiOUhWpz%2Fh8fvyoNZyFm0d6ykNk%3D&amp;reserved=0" TargetMode="External"/><Relationship Id="rId5" Type="http://schemas.openxmlformats.org/officeDocument/2006/relationships/hyperlink" Target="https://eur01.safelinks.protection.outlook.com/?url=https%3A%2F%2Fyoutu.be%2FV5XOL3ODe-Y&amp;data=04%7C01%7Cgordon.dickers%40uwtsd.ac.uk%7C61bfe54c93b34b88f17908d979f01086%7C4e0f11f9046e45059cb8db2152311e21%7C0%7C0%7C637674894235961678%7CUnknown%7CTWFpbGZsb3d8eyJWIjoiMC4wLjAwMDAiLCJQIjoiV2luMzIiLCJBTiI6Ik1haWwiLCJXVCI6Mn0%3D%7C1000&amp;sdata=2fhdMOhY09%2Blb97RCUf1RQWA7ROv0mialHEjZDye5pQ%3D&amp;reserved=0" TargetMode="External"/><Relationship Id="rId4" Type="http://schemas.openxmlformats.org/officeDocument/2006/relationships/hyperlink" Target="https://eur01.safelinks.protection.outlook.com/?url=https%3A%2F%2Fyoutu.be%2Fj8k-53ZemHA&amp;data=04%7C01%7Cgordon.dickers%40uwtsd.ac.uk%7C61bfe54c93b34b88f17908d979f01086%7C4e0f11f9046e45059cb8db2152311e21%7C0%7C0%7C637674894235951722%7CUnknown%7CTWFpbGZsb3d8eyJWIjoiMC4wLjAwMDAiLCJQIjoiV2luMzIiLCJBTiI6Ik1haWwiLCJXVCI6Mn0%3D%7C1000&amp;sdata=KqpljrOepX4hExFw38yrsQ3BV6LpSOpkhpg%2Bcy7P6Cc%3D&amp;reserved=0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media/uwtsd-website/content-assets/documents/academic-office/misc-forms/Academic-Support-Tutor-Handbook-2020-21.pdf" TargetMode="External"/><Relationship Id="rId2" Type="http://schemas.openxmlformats.org/officeDocument/2006/relationships/hyperlink" Target="https://hwb.uwtsd.ac.uk/pages/student-forms/formsandpolicie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uwtsd.ac.uk/academic-office/academic-quality-handbook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students.uwtsd.ac.uk/wp-content/uploads/2021/09/Grad-Attributes-Video.pptx" TargetMode="External"/><Relationship Id="rId2" Type="http://schemas.openxmlformats.org/officeDocument/2006/relationships/hyperlink" Target="https://youtu.be/QyEIH8KAfK8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students.uwtsd.ac.uk/wp-content/uploads/2021/09/Course-Rep-Information-Election-Guidance.pdf" TargetMode="External"/><Relationship Id="rId2" Type="http://schemas.openxmlformats.org/officeDocument/2006/relationships/hyperlink" Target="https://moodle.uwtsd.ac.uk/mod/resource/view.php?id=366375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media/uwtsd-website/content-assets/documents/student-experience/UWTSD-Student-Code-of-conduct-2021.pdf" TargetMode="External"/><Relationship Id="rId2" Type="http://schemas.openxmlformats.org/officeDocument/2006/relationships/hyperlink" Target="https://www.uwtsd.ac.uk/studentcharter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moodle.uwtsd.ac.uk%2Fcourse%2Fview.php%3Fid%3D10210%26lang%3Den&amp;data=04%7C01%7Clewis.pearson%40uwtsd.ac.uk%7Cf1b7b60d2f9941a886b908d9715e8d19%7C4e0f11f9046e45059cb8db2152311e21%7C0%7C0%7C637665473163792627%7CUnknown%7CTWFpbGZsb3d8eyJWIjoiMC4wLjAwMDAiLCJQIjoiV2luMzIiLCJBTiI6Ik1haWwiLCJXVCI6Mn0%3D%7C1000&amp;sdata=PiKyXjJcSygm9Ru0uNcdlFPblTPOZUf%2F6EHAZBD2wQ0%3D&amp;reserved=0" TargetMode="External"/><Relationship Id="rId2" Type="http://schemas.openxmlformats.org/officeDocument/2006/relationships/hyperlink" Target="https://youtu.be/gtePFvYP7A0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dEOyrSRLAF4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its/online-guides--training/microsoft-teams-guides/" TargetMode="External"/><Relationship Id="rId2" Type="http://schemas.openxmlformats.org/officeDocument/2006/relationships/hyperlink" Target="https://youtu.be/b7wLZZ33MC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uwtsd.ac.uk/wireless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.sharepoint.com/:b:/t/HWBWelcomeandInductionreources_GRP/EQrgOAOEfKJBpGl8cfiFBaUBxdlNJKwWxXVuIAmql945Zw?e=gMQdR3" TargetMode="External"/><Relationship Id="rId7" Type="http://schemas.openxmlformats.org/officeDocument/2006/relationships/hyperlink" Target="mailto:hwb@uwtsd.ac.uk" TargetMode="External"/><Relationship Id="rId2" Type="http://schemas.openxmlformats.org/officeDocument/2006/relationships/hyperlink" Target="https://uowtsd.sharepoint.com/:b:/t/HWBWelcomeandInductionreources_GRP/Ea1Cnv0KbBpAg2aMTYhUvmUB5HilAqyyhW75ntrkRFQw0A?e=UgO5S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uwtsd.ac.uk/student-services/connect/" TargetMode="External"/><Relationship Id="rId5" Type="http://schemas.openxmlformats.org/officeDocument/2006/relationships/hyperlink" Target="https://uowtsd.sharepoint.com/:b:/t/HWBWelcomeandInductionreources_GRP/Ec8hcbNfuzROvxpD6AErYfcBA5gYLctgq2rzgiI4eyMMQg?e=tSZVRI" TargetMode="External"/><Relationship Id="rId4" Type="http://schemas.openxmlformats.org/officeDocument/2006/relationships/hyperlink" Target="https://uowtsd.sharepoint.com/:b:/t/HWBWelcomeandInductionreources_GRP/ETB_6Kqqpx5DrdmQpkpaMG4BpjrAbOo2xFd0gJwmPWWbtw?e=z9Tagw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bursaries/" TargetMode="External"/><Relationship Id="rId2" Type="http://schemas.openxmlformats.org/officeDocument/2006/relationships/hyperlink" Target="https://www.youtube.com/watch?v=1jsSAI1Vrjo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library/infoskills/" TargetMode="External"/><Relationship Id="rId2" Type="http://schemas.openxmlformats.org/officeDocument/2006/relationships/hyperlink" Target="https://digitallearning.uwtsd.ac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uwtsd.ac.uk/it-exclusives/student-it-exclusives/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992888" cy="1470025"/>
          </a:xfrm>
        </p:spPr>
        <p:txBody>
          <a:bodyPr>
            <a:normAutofit fontScale="90000"/>
          </a:bodyPr>
          <a:lstStyle/>
          <a:p>
            <a:pPr algn="r"/>
            <a:r>
              <a:rPr lang="en-GB" sz="5300" dirty="0">
                <a:solidFill>
                  <a:schemeClr val="bg1"/>
                </a:solidFill>
              </a:rPr>
              <a:t>Applied Computing</a:t>
            </a:r>
            <a:br>
              <a:rPr lang="en-GB" sz="3600" dirty="0">
                <a:solidFill>
                  <a:schemeClr val="bg1"/>
                </a:solidFill>
              </a:rPr>
            </a:br>
            <a:r>
              <a:rPr lang="en-GB" sz="3600" dirty="0">
                <a:solidFill>
                  <a:schemeClr val="bg1"/>
                </a:solidFill>
              </a:rPr>
              <a:t>Wales Institute of Science and Art (WISA)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480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095F962-0381-4FF2-A407-7AD6160A96C6}"/>
              </a:ext>
            </a:extLst>
          </p:cNvPr>
          <p:cNvSpPr txBox="1"/>
          <p:nvPr/>
        </p:nvSpPr>
        <p:spPr>
          <a:xfrm>
            <a:off x="971600" y="1340768"/>
            <a:ext cx="7396163" cy="1668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01100011  01101111  01101110  01100111  01110010  01100001  01110100  01110101 01101100  01100001  01110100  01101001  01101111  01101110  01110011  00001101 00001010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2823476-35C7-4B4C-A6E5-CA0463946952}"/>
              </a:ext>
            </a:extLst>
          </p:cNvPr>
          <p:cNvSpPr txBox="1">
            <a:spLocks/>
          </p:cNvSpPr>
          <p:nvPr/>
        </p:nvSpPr>
        <p:spPr>
          <a:xfrm>
            <a:off x="683568" y="548680"/>
            <a:ext cx="7560840" cy="681923"/>
          </a:xfrm>
          <a:prstGeom prst="rect">
            <a:avLst/>
          </a:prstGeom>
        </p:spPr>
        <p:txBody>
          <a:bodyPr vert="horz" lIns="68580" tIns="34290" rIns="68580" bIns="34290" rtlCol="0" anchor="b">
            <a:normAutofit fontScale="92500"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4800" dirty="0">
                <a:solidFill>
                  <a:schemeClr val="accent1">
                    <a:lumMod val="50000"/>
                  </a:schemeClr>
                </a:solidFill>
              </a:rPr>
              <a:t>We start with…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AC012AF-5BBA-495C-A4F2-370F908E3A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5320" y="3119018"/>
            <a:ext cx="6153359" cy="2138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61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2823476-35C7-4B4C-A6E5-CA0463946952}"/>
              </a:ext>
            </a:extLst>
          </p:cNvPr>
          <p:cNvSpPr txBox="1">
            <a:spLocks/>
          </p:cNvSpPr>
          <p:nvPr/>
        </p:nvSpPr>
        <p:spPr>
          <a:xfrm>
            <a:off x="899592" y="692696"/>
            <a:ext cx="6199181" cy="681923"/>
          </a:xfrm>
          <a:prstGeom prst="rect">
            <a:avLst/>
          </a:prstGeom>
        </p:spPr>
        <p:txBody>
          <a:bodyPr vert="horz" lIns="68580" tIns="34290" rIns="68580" bIns="34290" rtlCol="0" anchor="b">
            <a:normAutofit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4050" dirty="0">
                <a:solidFill>
                  <a:schemeClr val="accent1">
                    <a:lumMod val="50000"/>
                  </a:schemeClr>
                </a:solidFill>
              </a:rPr>
              <a:t>Your Journey with us</a:t>
            </a:r>
          </a:p>
        </p:txBody>
      </p:sp>
      <p:pic>
        <p:nvPicPr>
          <p:cNvPr id="3074" name="Picture 2" descr="Youtube Blog Cartoon Clip Art For Listening - Powerpoint Thank You Animation Cute - Png Download (825x510), Png Download">
            <a:extLst>
              <a:ext uri="{FF2B5EF4-FFF2-40B4-BE49-F238E27FC236}">
                <a16:creationId xmlns:a16="http://schemas.microsoft.com/office/drawing/2014/main" id="{CD3243BE-ED18-4FA8-8C0D-89951C9073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4176" y="1941686"/>
            <a:ext cx="6097750" cy="2028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DE99135-03D7-48CA-A22B-0B1F74412678}"/>
              </a:ext>
            </a:extLst>
          </p:cNvPr>
          <p:cNvSpPr/>
          <p:nvPr/>
        </p:nvSpPr>
        <p:spPr>
          <a:xfrm>
            <a:off x="1202679" y="4149080"/>
            <a:ext cx="6738641" cy="992579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pPr algn="ctr"/>
            <a:r>
              <a:rPr lang="en-US" sz="30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Welcome to Applied Computing family</a:t>
            </a:r>
          </a:p>
          <a:p>
            <a:pPr algn="ctr"/>
            <a:r>
              <a:rPr lang="en-US" sz="3000" dirty="0">
                <a:ln w="0"/>
                <a:solidFill>
                  <a:schemeClr val="tx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#TurnOnYourFuture</a:t>
            </a:r>
          </a:p>
        </p:txBody>
      </p:sp>
    </p:spTree>
    <p:extLst>
      <p:ext uri="{BB962C8B-B14F-4D97-AF65-F5344CB8AC3E}">
        <p14:creationId xmlns:p14="http://schemas.microsoft.com/office/powerpoint/2010/main" val="7502163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314278E-F763-4029-BB8F-59444BC141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731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65EC2-AD6A-4E9A-B120-B76CDD110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473921"/>
            <a:ext cx="8280920" cy="943382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1">
                    <a:lumMod val="50000"/>
                  </a:schemeClr>
                </a:solidFill>
              </a:rPr>
              <a:t>Wales Institute of Science and Art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7C495B3-0E66-473B-8174-1FF5816D72B5}"/>
              </a:ext>
            </a:extLst>
          </p:cNvPr>
          <p:cNvGrpSpPr/>
          <p:nvPr/>
        </p:nvGrpSpPr>
        <p:grpSpPr>
          <a:xfrm>
            <a:off x="1158713" y="1734084"/>
            <a:ext cx="1160751" cy="689065"/>
            <a:chOff x="4079973" y="1871735"/>
            <a:chExt cx="1440004" cy="722165"/>
          </a:xfrm>
        </p:grpSpPr>
        <p:sp>
          <p:nvSpPr>
            <p:cNvPr id="5" name="Rectangle: Rounded Corners 4">
              <a:extLst>
                <a:ext uri="{FF2B5EF4-FFF2-40B4-BE49-F238E27FC236}">
                  <a16:creationId xmlns:a16="http://schemas.microsoft.com/office/drawing/2014/main" id="{329F9799-5571-4A56-B5EB-1CAF2723FC45}"/>
                </a:ext>
              </a:extLst>
            </p:cNvPr>
            <p:cNvSpPr/>
            <p:nvPr/>
          </p:nvSpPr>
          <p:spPr>
            <a:xfrm>
              <a:off x="4079973" y="1871735"/>
              <a:ext cx="1440004" cy="722165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Rectangle: Rounded Corners 4">
              <a:extLst>
                <a:ext uri="{FF2B5EF4-FFF2-40B4-BE49-F238E27FC236}">
                  <a16:creationId xmlns:a16="http://schemas.microsoft.com/office/drawing/2014/main" id="{8B6433E1-E598-43BA-B820-52342A8A35E0}"/>
                </a:ext>
              </a:extLst>
            </p:cNvPr>
            <p:cNvSpPr txBox="1"/>
            <p:nvPr/>
          </p:nvSpPr>
          <p:spPr>
            <a:xfrm>
              <a:off x="4101124" y="1892886"/>
              <a:ext cx="1397702" cy="67986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668" tIns="6668" rIns="6668" bIns="6668" numCol="1" spcCol="1270" anchor="ctr" anchorCtr="0">
              <a:noAutofit/>
            </a:bodyPr>
            <a:lstStyle/>
            <a:p>
              <a:pPr algn="ctr" defTabSz="466725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b="1" dirty="0"/>
                <a:t>Provost</a:t>
              </a:r>
            </a:p>
          </p:txBody>
        </p:sp>
      </p:grpSp>
      <p:sp>
        <p:nvSpPr>
          <p:cNvPr id="10" name="Freeform 33">
            <a:extLst>
              <a:ext uri="{FF2B5EF4-FFF2-40B4-BE49-F238E27FC236}">
                <a16:creationId xmlns:a16="http://schemas.microsoft.com/office/drawing/2014/main" id="{0509F3AF-A649-46B9-B33E-96FE85FB0F49}"/>
              </a:ext>
            </a:extLst>
          </p:cNvPr>
          <p:cNvSpPr/>
          <p:nvPr/>
        </p:nvSpPr>
        <p:spPr>
          <a:xfrm>
            <a:off x="5796136" y="1659823"/>
            <a:ext cx="2664296" cy="814036"/>
          </a:xfrm>
          <a:custGeom>
            <a:avLst/>
            <a:gdLst>
              <a:gd name="connsiteX0" fmla="*/ 0 w 1462298"/>
              <a:gd name="connsiteY0" fmla="*/ 73115 h 731149"/>
              <a:gd name="connsiteX1" fmla="*/ 73115 w 1462298"/>
              <a:gd name="connsiteY1" fmla="*/ 0 h 731149"/>
              <a:gd name="connsiteX2" fmla="*/ 1389183 w 1462298"/>
              <a:gd name="connsiteY2" fmla="*/ 0 h 731149"/>
              <a:gd name="connsiteX3" fmla="*/ 1462298 w 1462298"/>
              <a:gd name="connsiteY3" fmla="*/ 73115 h 731149"/>
              <a:gd name="connsiteX4" fmla="*/ 1462298 w 1462298"/>
              <a:gd name="connsiteY4" fmla="*/ 658034 h 731149"/>
              <a:gd name="connsiteX5" fmla="*/ 1389183 w 1462298"/>
              <a:gd name="connsiteY5" fmla="*/ 731149 h 731149"/>
              <a:gd name="connsiteX6" fmla="*/ 73115 w 1462298"/>
              <a:gd name="connsiteY6" fmla="*/ 731149 h 731149"/>
              <a:gd name="connsiteX7" fmla="*/ 0 w 1462298"/>
              <a:gd name="connsiteY7" fmla="*/ 658034 h 731149"/>
              <a:gd name="connsiteX8" fmla="*/ 0 w 1462298"/>
              <a:gd name="connsiteY8" fmla="*/ 73115 h 731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2298" h="731149">
                <a:moveTo>
                  <a:pt x="0" y="73115"/>
                </a:moveTo>
                <a:cubicBezTo>
                  <a:pt x="0" y="32735"/>
                  <a:pt x="32735" y="0"/>
                  <a:pt x="73115" y="0"/>
                </a:cubicBezTo>
                <a:lnTo>
                  <a:pt x="1389183" y="0"/>
                </a:lnTo>
                <a:cubicBezTo>
                  <a:pt x="1429563" y="0"/>
                  <a:pt x="1462298" y="32735"/>
                  <a:pt x="1462298" y="73115"/>
                </a:cubicBezTo>
                <a:lnTo>
                  <a:pt x="1462298" y="658034"/>
                </a:lnTo>
                <a:cubicBezTo>
                  <a:pt x="1462298" y="698414"/>
                  <a:pt x="1429563" y="731149"/>
                  <a:pt x="1389183" y="731149"/>
                </a:cubicBezTo>
                <a:lnTo>
                  <a:pt x="73115" y="731149"/>
                </a:lnTo>
                <a:cubicBezTo>
                  <a:pt x="32735" y="731149"/>
                  <a:pt x="0" y="698414"/>
                  <a:pt x="0" y="658034"/>
                </a:cubicBezTo>
                <a:lnTo>
                  <a:pt x="0" y="731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729" tIns="22729" rIns="22729" bIns="22729" numCol="1" spcCol="1270" anchor="ctr" anchorCtr="0">
            <a:noAutofit/>
          </a:bodyPr>
          <a:lstStyle/>
          <a:p>
            <a:pPr algn="ctr" defTabSz="46672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b="1" dirty="0"/>
              <a:t>Asst Dean – Quality, Resources, Partner</a:t>
            </a:r>
          </a:p>
        </p:txBody>
      </p:sp>
      <p:sp>
        <p:nvSpPr>
          <p:cNvPr id="11" name="Freeform 25">
            <a:extLst>
              <a:ext uri="{FF2B5EF4-FFF2-40B4-BE49-F238E27FC236}">
                <a16:creationId xmlns:a16="http://schemas.microsoft.com/office/drawing/2014/main" id="{B9FD4BDA-1857-4320-890F-177B11BB5F85}"/>
              </a:ext>
            </a:extLst>
          </p:cNvPr>
          <p:cNvSpPr/>
          <p:nvPr/>
        </p:nvSpPr>
        <p:spPr>
          <a:xfrm>
            <a:off x="863331" y="3854518"/>
            <a:ext cx="1178722" cy="697637"/>
          </a:xfrm>
          <a:custGeom>
            <a:avLst/>
            <a:gdLst>
              <a:gd name="connsiteX0" fmla="*/ 0 w 1462298"/>
              <a:gd name="connsiteY0" fmla="*/ 73115 h 731149"/>
              <a:gd name="connsiteX1" fmla="*/ 73115 w 1462298"/>
              <a:gd name="connsiteY1" fmla="*/ 0 h 731149"/>
              <a:gd name="connsiteX2" fmla="*/ 1389183 w 1462298"/>
              <a:gd name="connsiteY2" fmla="*/ 0 h 731149"/>
              <a:gd name="connsiteX3" fmla="*/ 1462298 w 1462298"/>
              <a:gd name="connsiteY3" fmla="*/ 73115 h 731149"/>
              <a:gd name="connsiteX4" fmla="*/ 1462298 w 1462298"/>
              <a:gd name="connsiteY4" fmla="*/ 658034 h 731149"/>
              <a:gd name="connsiteX5" fmla="*/ 1389183 w 1462298"/>
              <a:gd name="connsiteY5" fmla="*/ 731149 h 731149"/>
              <a:gd name="connsiteX6" fmla="*/ 73115 w 1462298"/>
              <a:gd name="connsiteY6" fmla="*/ 731149 h 731149"/>
              <a:gd name="connsiteX7" fmla="*/ 0 w 1462298"/>
              <a:gd name="connsiteY7" fmla="*/ 658034 h 731149"/>
              <a:gd name="connsiteX8" fmla="*/ 0 w 1462298"/>
              <a:gd name="connsiteY8" fmla="*/ 73115 h 731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2298" h="731149">
                <a:moveTo>
                  <a:pt x="0" y="73115"/>
                </a:moveTo>
                <a:cubicBezTo>
                  <a:pt x="0" y="32735"/>
                  <a:pt x="32735" y="0"/>
                  <a:pt x="73115" y="0"/>
                </a:cubicBezTo>
                <a:lnTo>
                  <a:pt x="1389183" y="0"/>
                </a:lnTo>
                <a:cubicBezTo>
                  <a:pt x="1429563" y="0"/>
                  <a:pt x="1462298" y="32735"/>
                  <a:pt x="1462298" y="73115"/>
                </a:cubicBezTo>
                <a:lnTo>
                  <a:pt x="1462298" y="658034"/>
                </a:lnTo>
                <a:cubicBezTo>
                  <a:pt x="1462298" y="698414"/>
                  <a:pt x="1429563" y="731149"/>
                  <a:pt x="1389183" y="731149"/>
                </a:cubicBezTo>
                <a:lnTo>
                  <a:pt x="73115" y="731149"/>
                </a:lnTo>
                <a:cubicBezTo>
                  <a:pt x="32735" y="731149"/>
                  <a:pt x="0" y="698414"/>
                  <a:pt x="0" y="658034"/>
                </a:cubicBezTo>
                <a:lnTo>
                  <a:pt x="0" y="731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824" tIns="20824" rIns="20824" bIns="20824" numCol="1" spcCol="1270" anchor="ctr" anchorCtr="0">
            <a:noAutofit/>
          </a:bodyPr>
          <a:lstStyle/>
          <a:p>
            <a:pPr algn="ctr" defTabSz="33337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400" b="1" dirty="0"/>
              <a:t>Art &amp; Media</a:t>
            </a:r>
          </a:p>
        </p:txBody>
      </p:sp>
      <p:sp>
        <p:nvSpPr>
          <p:cNvPr id="12" name="Freeform 27">
            <a:extLst>
              <a:ext uri="{FF2B5EF4-FFF2-40B4-BE49-F238E27FC236}">
                <a16:creationId xmlns:a16="http://schemas.microsoft.com/office/drawing/2014/main" id="{9C01C4EA-806F-450F-BD90-366731071840}"/>
              </a:ext>
            </a:extLst>
          </p:cNvPr>
          <p:cNvSpPr/>
          <p:nvPr/>
        </p:nvSpPr>
        <p:spPr>
          <a:xfrm>
            <a:off x="2963691" y="3883491"/>
            <a:ext cx="1178722" cy="697637"/>
          </a:xfrm>
          <a:custGeom>
            <a:avLst/>
            <a:gdLst>
              <a:gd name="connsiteX0" fmla="*/ 0 w 1462298"/>
              <a:gd name="connsiteY0" fmla="*/ 73115 h 731149"/>
              <a:gd name="connsiteX1" fmla="*/ 73115 w 1462298"/>
              <a:gd name="connsiteY1" fmla="*/ 0 h 731149"/>
              <a:gd name="connsiteX2" fmla="*/ 1389183 w 1462298"/>
              <a:gd name="connsiteY2" fmla="*/ 0 h 731149"/>
              <a:gd name="connsiteX3" fmla="*/ 1462298 w 1462298"/>
              <a:gd name="connsiteY3" fmla="*/ 73115 h 731149"/>
              <a:gd name="connsiteX4" fmla="*/ 1462298 w 1462298"/>
              <a:gd name="connsiteY4" fmla="*/ 658034 h 731149"/>
              <a:gd name="connsiteX5" fmla="*/ 1389183 w 1462298"/>
              <a:gd name="connsiteY5" fmla="*/ 731149 h 731149"/>
              <a:gd name="connsiteX6" fmla="*/ 73115 w 1462298"/>
              <a:gd name="connsiteY6" fmla="*/ 731149 h 731149"/>
              <a:gd name="connsiteX7" fmla="*/ 0 w 1462298"/>
              <a:gd name="connsiteY7" fmla="*/ 658034 h 731149"/>
              <a:gd name="connsiteX8" fmla="*/ 0 w 1462298"/>
              <a:gd name="connsiteY8" fmla="*/ 73115 h 731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2298" h="731149">
                <a:moveTo>
                  <a:pt x="0" y="73115"/>
                </a:moveTo>
                <a:cubicBezTo>
                  <a:pt x="0" y="32735"/>
                  <a:pt x="32735" y="0"/>
                  <a:pt x="73115" y="0"/>
                </a:cubicBezTo>
                <a:lnTo>
                  <a:pt x="1389183" y="0"/>
                </a:lnTo>
                <a:cubicBezTo>
                  <a:pt x="1429563" y="0"/>
                  <a:pt x="1462298" y="32735"/>
                  <a:pt x="1462298" y="73115"/>
                </a:cubicBezTo>
                <a:lnTo>
                  <a:pt x="1462298" y="658034"/>
                </a:lnTo>
                <a:cubicBezTo>
                  <a:pt x="1462298" y="698414"/>
                  <a:pt x="1429563" y="731149"/>
                  <a:pt x="1389183" y="731149"/>
                </a:cubicBezTo>
                <a:lnTo>
                  <a:pt x="73115" y="731149"/>
                </a:lnTo>
                <a:cubicBezTo>
                  <a:pt x="32735" y="731149"/>
                  <a:pt x="0" y="698414"/>
                  <a:pt x="0" y="658034"/>
                </a:cubicBezTo>
                <a:lnTo>
                  <a:pt x="0" y="731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824" tIns="20824" rIns="20824" bIns="20824" numCol="1" spcCol="1270" anchor="ctr" anchorCtr="0">
            <a:noAutofit/>
          </a:bodyPr>
          <a:lstStyle/>
          <a:p>
            <a:pPr algn="ctr" defTabSz="33337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400" b="1" dirty="0"/>
              <a:t>Architecture &amp; Design</a:t>
            </a:r>
          </a:p>
        </p:txBody>
      </p:sp>
      <p:sp>
        <p:nvSpPr>
          <p:cNvPr id="13" name="Freeform 29">
            <a:extLst>
              <a:ext uri="{FF2B5EF4-FFF2-40B4-BE49-F238E27FC236}">
                <a16:creationId xmlns:a16="http://schemas.microsoft.com/office/drawing/2014/main" id="{2C69F35E-0D7E-41E9-9594-C725FAD3F0A4}"/>
              </a:ext>
            </a:extLst>
          </p:cNvPr>
          <p:cNvSpPr/>
          <p:nvPr/>
        </p:nvSpPr>
        <p:spPr>
          <a:xfrm>
            <a:off x="4999526" y="3859281"/>
            <a:ext cx="1178722" cy="697637"/>
          </a:xfrm>
          <a:custGeom>
            <a:avLst/>
            <a:gdLst>
              <a:gd name="connsiteX0" fmla="*/ 0 w 1462298"/>
              <a:gd name="connsiteY0" fmla="*/ 73115 h 731149"/>
              <a:gd name="connsiteX1" fmla="*/ 73115 w 1462298"/>
              <a:gd name="connsiteY1" fmla="*/ 0 h 731149"/>
              <a:gd name="connsiteX2" fmla="*/ 1389183 w 1462298"/>
              <a:gd name="connsiteY2" fmla="*/ 0 h 731149"/>
              <a:gd name="connsiteX3" fmla="*/ 1462298 w 1462298"/>
              <a:gd name="connsiteY3" fmla="*/ 73115 h 731149"/>
              <a:gd name="connsiteX4" fmla="*/ 1462298 w 1462298"/>
              <a:gd name="connsiteY4" fmla="*/ 658034 h 731149"/>
              <a:gd name="connsiteX5" fmla="*/ 1389183 w 1462298"/>
              <a:gd name="connsiteY5" fmla="*/ 731149 h 731149"/>
              <a:gd name="connsiteX6" fmla="*/ 73115 w 1462298"/>
              <a:gd name="connsiteY6" fmla="*/ 731149 h 731149"/>
              <a:gd name="connsiteX7" fmla="*/ 0 w 1462298"/>
              <a:gd name="connsiteY7" fmla="*/ 658034 h 731149"/>
              <a:gd name="connsiteX8" fmla="*/ 0 w 1462298"/>
              <a:gd name="connsiteY8" fmla="*/ 73115 h 731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2298" h="731149">
                <a:moveTo>
                  <a:pt x="0" y="73115"/>
                </a:moveTo>
                <a:cubicBezTo>
                  <a:pt x="0" y="32735"/>
                  <a:pt x="32735" y="0"/>
                  <a:pt x="73115" y="0"/>
                </a:cubicBezTo>
                <a:lnTo>
                  <a:pt x="1389183" y="0"/>
                </a:lnTo>
                <a:cubicBezTo>
                  <a:pt x="1429563" y="0"/>
                  <a:pt x="1462298" y="32735"/>
                  <a:pt x="1462298" y="73115"/>
                </a:cubicBezTo>
                <a:lnTo>
                  <a:pt x="1462298" y="658034"/>
                </a:lnTo>
                <a:cubicBezTo>
                  <a:pt x="1462298" y="698414"/>
                  <a:pt x="1429563" y="731149"/>
                  <a:pt x="1389183" y="731149"/>
                </a:cubicBezTo>
                <a:lnTo>
                  <a:pt x="73115" y="731149"/>
                </a:lnTo>
                <a:cubicBezTo>
                  <a:pt x="32735" y="731149"/>
                  <a:pt x="0" y="698414"/>
                  <a:pt x="0" y="658034"/>
                </a:cubicBezTo>
                <a:lnTo>
                  <a:pt x="0" y="731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824" tIns="20824" rIns="20824" bIns="20824" numCol="1" spcCol="1270" anchor="ctr" anchorCtr="0">
            <a:noAutofit/>
          </a:bodyPr>
          <a:lstStyle/>
          <a:p>
            <a:pPr algn="ctr" defTabSz="33337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400" b="1" dirty="0"/>
              <a:t>Applied</a:t>
            </a:r>
          </a:p>
          <a:p>
            <a:pPr algn="ctr" defTabSz="33337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400" b="1" dirty="0"/>
              <a:t>Computing</a:t>
            </a:r>
          </a:p>
        </p:txBody>
      </p:sp>
      <p:sp>
        <p:nvSpPr>
          <p:cNvPr id="14" name="Freeform 31">
            <a:extLst>
              <a:ext uri="{FF2B5EF4-FFF2-40B4-BE49-F238E27FC236}">
                <a16:creationId xmlns:a16="http://schemas.microsoft.com/office/drawing/2014/main" id="{998C2E49-9FAC-4992-BCB7-ECAC5342343E}"/>
              </a:ext>
            </a:extLst>
          </p:cNvPr>
          <p:cNvSpPr/>
          <p:nvPr/>
        </p:nvSpPr>
        <p:spPr>
          <a:xfrm>
            <a:off x="6800873" y="3883491"/>
            <a:ext cx="1178722" cy="697637"/>
          </a:xfrm>
          <a:custGeom>
            <a:avLst/>
            <a:gdLst>
              <a:gd name="connsiteX0" fmla="*/ 0 w 1462298"/>
              <a:gd name="connsiteY0" fmla="*/ 73115 h 731149"/>
              <a:gd name="connsiteX1" fmla="*/ 73115 w 1462298"/>
              <a:gd name="connsiteY1" fmla="*/ 0 h 731149"/>
              <a:gd name="connsiteX2" fmla="*/ 1389183 w 1462298"/>
              <a:gd name="connsiteY2" fmla="*/ 0 h 731149"/>
              <a:gd name="connsiteX3" fmla="*/ 1462298 w 1462298"/>
              <a:gd name="connsiteY3" fmla="*/ 73115 h 731149"/>
              <a:gd name="connsiteX4" fmla="*/ 1462298 w 1462298"/>
              <a:gd name="connsiteY4" fmla="*/ 658034 h 731149"/>
              <a:gd name="connsiteX5" fmla="*/ 1389183 w 1462298"/>
              <a:gd name="connsiteY5" fmla="*/ 731149 h 731149"/>
              <a:gd name="connsiteX6" fmla="*/ 73115 w 1462298"/>
              <a:gd name="connsiteY6" fmla="*/ 731149 h 731149"/>
              <a:gd name="connsiteX7" fmla="*/ 0 w 1462298"/>
              <a:gd name="connsiteY7" fmla="*/ 658034 h 731149"/>
              <a:gd name="connsiteX8" fmla="*/ 0 w 1462298"/>
              <a:gd name="connsiteY8" fmla="*/ 73115 h 731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2298" h="731149">
                <a:moveTo>
                  <a:pt x="0" y="73115"/>
                </a:moveTo>
                <a:cubicBezTo>
                  <a:pt x="0" y="32735"/>
                  <a:pt x="32735" y="0"/>
                  <a:pt x="73115" y="0"/>
                </a:cubicBezTo>
                <a:lnTo>
                  <a:pt x="1389183" y="0"/>
                </a:lnTo>
                <a:cubicBezTo>
                  <a:pt x="1429563" y="0"/>
                  <a:pt x="1462298" y="32735"/>
                  <a:pt x="1462298" y="73115"/>
                </a:cubicBezTo>
                <a:lnTo>
                  <a:pt x="1462298" y="658034"/>
                </a:lnTo>
                <a:cubicBezTo>
                  <a:pt x="1462298" y="698414"/>
                  <a:pt x="1429563" y="731149"/>
                  <a:pt x="1389183" y="731149"/>
                </a:cubicBezTo>
                <a:lnTo>
                  <a:pt x="73115" y="731149"/>
                </a:lnTo>
                <a:cubicBezTo>
                  <a:pt x="32735" y="731149"/>
                  <a:pt x="0" y="698414"/>
                  <a:pt x="0" y="658034"/>
                </a:cubicBezTo>
                <a:lnTo>
                  <a:pt x="0" y="731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824" tIns="20824" rIns="20824" bIns="20824" numCol="1" spcCol="1270" anchor="ctr" anchorCtr="0">
            <a:noAutofit/>
          </a:bodyPr>
          <a:lstStyle/>
          <a:p>
            <a:pPr algn="ctr" defTabSz="33337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400" b="1" dirty="0"/>
              <a:t>Engineering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3B8D84D-9248-4E27-ABCD-A3C97D197BD5}"/>
              </a:ext>
            </a:extLst>
          </p:cNvPr>
          <p:cNvCxnSpPr>
            <a:cxnSpLocks/>
          </p:cNvCxnSpPr>
          <p:nvPr/>
        </p:nvCxnSpPr>
        <p:spPr>
          <a:xfrm>
            <a:off x="2302414" y="2033159"/>
            <a:ext cx="1437345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292CA02-9B73-48E0-99BF-B76E6A173D48}"/>
              </a:ext>
            </a:extLst>
          </p:cNvPr>
          <p:cNvCxnSpPr>
            <a:cxnSpLocks/>
          </p:cNvCxnSpPr>
          <p:nvPr/>
        </p:nvCxnSpPr>
        <p:spPr>
          <a:xfrm>
            <a:off x="4938223" y="2033159"/>
            <a:ext cx="857913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9332FD7D-9407-44EA-9118-1AB6AC890438}"/>
              </a:ext>
            </a:extLst>
          </p:cNvPr>
          <p:cNvCxnSpPr>
            <a:cxnSpLocks/>
          </p:cNvCxnSpPr>
          <p:nvPr/>
        </p:nvCxnSpPr>
        <p:spPr>
          <a:xfrm flipH="1">
            <a:off x="3587816" y="2379093"/>
            <a:ext cx="468070" cy="150439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A2735684-237B-47E2-9104-C03790CF8B2D}"/>
              </a:ext>
            </a:extLst>
          </p:cNvPr>
          <p:cNvCxnSpPr>
            <a:cxnSpLocks/>
          </p:cNvCxnSpPr>
          <p:nvPr/>
        </p:nvCxnSpPr>
        <p:spPr>
          <a:xfrm flipH="1">
            <a:off x="1452692" y="2332096"/>
            <a:ext cx="2425420" cy="1522422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608C24BE-121B-4252-924D-EE132874EEB8}"/>
              </a:ext>
            </a:extLst>
          </p:cNvPr>
          <p:cNvCxnSpPr>
            <a:cxnSpLocks/>
          </p:cNvCxnSpPr>
          <p:nvPr/>
        </p:nvCxnSpPr>
        <p:spPr>
          <a:xfrm>
            <a:off x="4502237" y="2375343"/>
            <a:ext cx="990994" cy="150814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32A6A322-A481-4B96-B293-A0E399D08B2D}"/>
              </a:ext>
            </a:extLst>
          </p:cNvPr>
          <p:cNvCxnSpPr>
            <a:cxnSpLocks/>
          </p:cNvCxnSpPr>
          <p:nvPr/>
        </p:nvCxnSpPr>
        <p:spPr>
          <a:xfrm>
            <a:off x="4774802" y="2370121"/>
            <a:ext cx="2533502" cy="149291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0" name="Rectangle 39">
            <a:extLst>
              <a:ext uri="{FF2B5EF4-FFF2-40B4-BE49-F238E27FC236}">
                <a16:creationId xmlns:a16="http://schemas.microsoft.com/office/drawing/2014/main" id="{F1368788-9A2E-420C-A3B7-21797D4CA4EF}"/>
              </a:ext>
            </a:extLst>
          </p:cNvPr>
          <p:cNvSpPr/>
          <p:nvPr/>
        </p:nvSpPr>
        <p:spPr>
          <a:xfrm>
            <a:off x="1636936" y="4823018"/>
            <a:ext cx="566013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Where we are? SA1 Waterfront </a:t>
            </a:r>
            <a:r>
              <a:rPr lang="en-GB" dirty="0">
                <a:hlinkClick r:id="rId2"/>
              </a:rPr>
              <a:t>IQ</a:t>
            </a:r>
            <a:r>
              <a:rPr lang="en-GB" dirty="0"/>
              <a:t> building</a:t>
            </a:r>
          </a:p>
          <a:p>
            <a:r>
              <a:rPr lang="en-GB" dirty="0"/>
              <a:t>Message from our </a:t>
            </a:r>
            <a:r>
              <a:rPr lang="en-GB" dirty="0">
                <a:hlinkClick r:id="rId3"/>
              </a:rPr>
              <a:t>Dean</a:t>
            </a:r>
            <a:r>
              <a:rPr lang="en-GB" dirty="0"/>
              <a:t> </a:t>
            </a:r>
          </a:p>
        </p:txBody>
      </p:sp>
      <p:sp>
        <p:nvSpPr>
          <p:cNvPr id="41" name="Freeform 19">
            <a:extLst>
              <a:ext uri="{FF2B5EF4-FFF2-40B4-BE49-F238E27FC236}">
                <a16:creationId xmlns:a16="http://schemas.microsoft.com/office/drawing/2014/main" id="{939F4D10-E9E0-4959-B458-0DD8DCCCE2E9}"/>
              </a:ext>
            </a:extLst>
          </p:cNvPr>
          <p:cNvSpPr/>
          <p:nvPr/>
        </p:nvSpPr>
        <p:spPr>
          <a:xfrm>
            <a:off x="3600712" y="1670403"/>
            <a:ext cx="1451490" cy="689139"/>
          </a:xfrm>
          <a:custGeom>
            <a:avLst/>
            <a:gdLst>
              <a:gd name="connsiteX0" fmla="*/ 0 w 1444487"/>
              <a:gd name="connsiteY0" fmla="*/ 72224 h 722243"/>
              <a:gd name="connsiteX1" fmla="*/ 72224 w 1444487"/>
              <a:gd name="connsiteY1" fmla="*/ 0 h 722243"/>
              <a:gd name="connsiteX2" fmla="*/ 1372263 w 1444487"/>
              <a:gd name="connsiteY2" fmla="*/ 0 h 722243"/>
              <a:gd name="connsiteX3" fmla="*/ 1444487 w 1444487"/>
              <a:gd name="connsiteY3" fmla="*/ 72224 h 722243"/>
              <a:gd name="connsiteX4" fmla="*/ 1444487 w 1444487"/>
              <a:gd name="connsiteY4" fmla="*/ 650019 h 722243"/>
              <a:gd name="connsiteX5" fmla="*/ 1372263 w 1444487"/>
              <a:gd name="connsiteY5" fmla="*/ 722243 h 722243"/>
              <a:gd name="connsiteX6" fmla="*/ 72224 w 1444487"/>
              <a:gd name="connsiteY6" fmla="*/ 722243 h 722243"/>
              <a:gd name="connsiteX7" fmla="*/ 0 w 1444487"/>
              <a:gd name="connsiteY7" fmla="*/ 650019 h 722243"/>
              <a:gd name="connsiteX8" fmla="*/ 0 w 1444487"/>
              <a:gd name="connsiteY8" fmla="*/ 72224 h 7222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44487" h="722243">
                <a:moveTo>
                  <a:pt x="0" y="72224"/>
                </a:moveTo>
                <a:cubicBezTo>
                  <a:pt x="0" y="32336"/>
                  <a:pt x="32336" y="0"/>
                  <a:pt x="72224" y="0"/>
                </a:cubicBezTo>
                <a:lnTo>
                  <a:pt x="1372263" y="0"/>
                </a:lnTo>
                <a:cubicBezTo>
                  <a:pt x="1412151" y="0"/>
                  <a:pt x="1444487" y="32336"/>
                  <a:pt x="1444487" y="72224"/>
                </a:cubicBezTo>
                <a:lnTo>
                  <a:pt x="1444487" y="650019"/>
                </a:lnTo>
                <a:cubicBezTo>
                  <a:pt x="1444487" y="689907"/>
                  <a:pt x="1412151" y="722243"/>
                  <a:pt x="1372263" y="722243"/>
                </a:cubicBezTo>
                <a:lnTo>
                  <a:pt x="72224" y="722243"/>
                </a:lnTo>
                <a:cubicBezTo>
                  <a:pt x="32336" y="722243"/>
                  <a:pt x="0" y="689907"/>
                  <a:pt x="0" y="650019"/>
                </a:cubicBezTo>
                <a:lnTo>
                  <a:pt x="0" y="7222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533" tIns="22533" rIns="22533" bIns="22533" numCol="1" spcCol="1270" anchor="ctr" anchorCtr="0">
            <a:noAutofit/>
          </a:bodyPr>
          <a:lstStyle/>
          <a:p>
            <a:pPr algn="ctr" defTabSz="46672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</a:rPr>
              <a:t>Dean of the Institute</a:t>
            </a:r>
          </a:p>
        </p:txBody>
      </p:sp>
    </p:spTree>
    <p:extLst>
      <p:ext uri="{BB962C8B-B14F-4D97-AF65-F5344CB8AC3E}">
        <p14:creationId xmlns:p14="http://schemas.microsoft.com/office/powerpoint/2010/main" val="31831923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003A3-0CA0-4B9B-8D21-ADE95AE67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549" y="692696"/>
            <a:ext cx="3071435" cy="606549"/>
          </a:xfrm>
        </p:spPr>
        <p:txBody>
          <a:bodyPr>
            <a:noAutofit/>
          </a:bodyPr>
          <a:lstStyle/>
          <a:p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Applied Computing</a:t>
            </a:r>
          </a:p>
        </p:txBody>
      </p:sp>
      <p:pic>
        <p:nvPicPr>
          <p:cNvPr id="1026" name="Picture 2" descr="kapilan radhakrishnan">
            <a:extLst>
              <a:ext uri="{FF2B5EF4-FFF2-40B4-BE49-F238E27FC236}">
                <a16:creationId xmlns:a16="http://schemas.microsoft.com/office/drawing/2014/main" id="{E0F63ECF-0FAD-49EC-ABA2-4725FC896F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5225" y="912909"/>
            <a:ext cx="897713" cy="11595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329E87E-E14D-4A9E-9970-2AEE75F9D1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5619" y="1227441"/>
            <a:ext cx="2828925" cy="361536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b="1" dirty="0"/>
              <a:t>Kapilan, Academic Director</a:t>
            </a:r>
          </a:p>
        </p:txBody>
      </p:sp>
      <p:pic>
        <p:nvPicPr>
          <p:cNvPr id="1029" name="Picture 5" descr="Tim">
            <a:extLst>
              <a:ext uri="{FF2B5EF4-FFF2-40B4-BE49-F238E27FC236}">
                <a16:creationId xmlns:a16="http://schemas.microsoft.com/office/drawing/2014/main" id="{13690200-3101-4D87-9E92-D9F9C3D034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5467" y="2409372"/>
            <a:ext cx="807581" cy="8601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 descr="bh">
            <a:extLst>
              <a:ext uri="{FF2B5EF4-FFF2-40B4-BE49-F238E27FC236}">
                <a16:creationId xmlns:a16="http://schemas.microsoft.com/office/drawing/2014/main" id="{2886F53A-B0FA-4EC2-A921-29A0B7EFFA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049" y="2376206"/>
            <a:ext cx="947996" cy="882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 descr="gt">
            <a:extLst>
              <a:ext uri="{FF2B5EF4-FFF2-40B4-BE49-F238E27FC236}">
                <a16:creationId xmlns:a16="http://schemas.microsoft.com/office/drawing/2014/main" id="{1792AF0C-2C13-48FD-9CA2-D6A0C41565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762" y="2392453"/>
            <a:ext cx="894160" cy="8601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43A14B59-5A1A-4701-BD88-85429D3C76DE}"/>
              </a:ext>
            </a:extLst>
          </p:cNvPr>
          <p:cNvSpPr txBox="1">
            <a:spLocks/>
          </p:cNvSpPr>
          <p:nvPr/>
        </p:nvSpPr>
        <p:spPr>
          <a:xfrm>
            <a:off x="3575074" y="2051480"/>
            <a:ext cx="2828925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Programme Directors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3A79A9F-3BCF-4EC8-887C-8F6B944048B3}"/>
              </a:ext>
            </a:extLst>
          </p:cNvPr>
          <p:cNvSpPr txBox="1">
            <a:spLocks/>
          </p:cNvSpPr>
          <p:nvPr/>
        </p:nvSpPr>
        <p:spPr>
          <a:xfrm>
            <a:off x="5172607" y="3306947"/>
            <a:ext cx="475241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Tim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78D9F559-DC02-435D-AAF0-241BE209663D}"/>
              </a:ext>
            </a:extLst>
          </p:cNvPr>
          <p:cNvSpPr txBox="1">
            <a:spLocks/>
          </p:cNvSpPr>
          <p:nvPr/>
        </p:nvSpPr>
        <p:spPr>
          <a:xfrm>
            <a:off x="611560" y="3225216"/>
            <a:ext cx="475241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Bev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17642110-127E-41E2-B613-FFD7F3DDF4FC}"/>
              </a:ext>
            </a:extLst>
          </p:cNvPr>
          <p:cNvSpPr txBox="1">
            <a:spLocks/>
          </p:cNvSpPr>
          <p:nvPr/>
        </p:nvSpPr>
        <p:spPr>
          <a:xfrm>
            <a:off x="1798491" y="3285398"/>
            <a:ext cx="684701" cy="361536"/>
          </a:xfrm>
          <a:prstGeom prst="rect">
            <a:avLst/>
          </a:prstGeom>
        </p:spPr>
        <p:txBody>
          <a:bodyPr vert="horz" lIns="68580" tIns="34290" rIns="68580" bIns="34290" rtlCol="0">
            <a:normAutofit fontScale="925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Gaynor</a:t>
            </a:r>
          </a:p>
        </p:txBody>
      </p:sp>
      <p:pic>
        <p:nvPicPr>
          <p:cNvPr id="1032" name="Picture 8" descr="glj">
            <a:extLst>
              <a:ext uri="{FF2B5EF4-FFF2-40B4-BE49-F238E27FC236}">
                <a16:creationId xmlns:a16="http://schemas.microsoft.com/office/drawing/2014/main" id="{5F5FF55E-2A75-463E-9912-E42FAF6BB8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58" y="2417466"/>
            <a:ext cx="892915" cy="8954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D5961EF9-5A93-4F54-A579-B735176A5441}"/>
              </a:ext>
            </a:extLst>
          </p:cNvPr>
          <p:cNvSpPr txBox="1">
            <a:spLocks/>
          </p:cNvSpPr>
          <p:nvPr/>
        </p:nvSpPr>
        <p:spPr>
          <a:xfrm>
            <a:off x="4016854" y="3351438"/>
            <a:ext cx="734582" cy="407221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Gareth</a:t>
            </a:r>
          </a:p>
        </p:txBody>
      </p:sp>
      <p:pic>
        <p:nvPicPr>
          <p:cNvPr id="1033" name="Picture 9" descr="car">
            <a:extLst>
              <a:ext uri="{FF2B5EF4-FFF2-40B4-BE49-F238E27FC236}">
                <a16:creationId xmlns:a16="http://schemas.microsoft.com/office/drawing/2014/main" id="{76A03283-FDF4-45E9-90C8-3A61C9F7C8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9395" y="3723440"/>
            <a:ext cx="878345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" name="Picture 10" descr="lc">
            <a:extLst>
              <a:ext uri="{FF2B5EF4-FFF2-40B4-BE49-F238E27FC236}">
                <a16:creationId xmlns:a16="http://schemas.microsoft.com/office/drawing/2014/main" id="{972E5BA7-4DE9-4A16-BB33-14C7CCA0A5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4207" y="963995"/>
            <a:ext cx="891387" cy="836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F98FCB0F-5CF7-4CC2-8EE3-55CC8DB546CC}"/>
              </a:ext>
            </a:extLst>
          </p:cNvPr>
          <p:cNvSpPr txBox="1">
            <a:spLocks/>
          </p:cNvSpPr>
          <p:nvPr/>
        </p:nvSpPr>
        <p:spPr>
          <a:xfrm>
            <a:off x="7799569" y="1989210"/>
            <a:ext cx="734582" cy="385175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Lee 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A2B42555-3337-46C0-92E4-62D4870B27BE}"/>
              </a:ext>
            </a:extLst>
          </p:cNvPr>
          <p:cNvSpPr txBox="1">
            <a:spLocks/>
          </p:cNvSpPr>
          <p:nvPr/>
        </p:nvSpPr>
        <p:spPr>
          <a:xfrm>
            <a:off x="7524544" y="1800091"/>
            <a:ext cx="1075409" cy="476781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Technician</a:t>
            </a:r>
          </a:p>
        </p:txBody>
      </p:sp>
      <p:pic>
        <p:nvPicPr>
          <p:cNvPr id="1036" name="Picture 12" descr="md">
            <a:extLst>
              <a:ext uri="{FF2B5EF4-FFF2-40B4-BE49-F238E27FC236}">
                <a16:creationId xmlns:a16="http://schemas.microsoft.com/office/drawing/2014/main" id="{DA6AE1D7-6B7E-4752-ABEC-6D0465ECCF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4039" y="2422703"/>
            <a:ext cx="794147" cy="8298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7" name="Picture 13" descr="gd">
            <a:extLst>
              <a:ext uri="{FF2B5EF4-FFF2-40B4-BE49-F238E27FC236}">
                <a16:creationId xmlns:a16="http://schemas.microsoft.com/office/drawing/2014/main" id="{A4577DA6-A63B-40FB-9BCC-4E91D1D82B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959" y="2386618"/>
            <a:ext cx="846266" cy="92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8" name="Picture 14" descr="sm">
            <a:extLst>
              <a:ext uri="{FF2B5EF4-FFF2-40B4-BE49-F238E27FC236}">
                <a16:creationId xmlns:a16="http://schemas.microsoft.com/office/drawing/2014/main" id="{47E61DD8-814E-4207-B0FD-3DA2A25C67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7869" y="3723440"/>
            <a:ext cx="847725" cy="8739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9" name="Picture 15" descr="nik">
            <a:extLst>
              <a:ext uri="{FF2B5EF4-FFF2-40B4-BE49-F238E27FC236}">
                <a16:creationId xmlns:a16="http://schemas.microsoft.com/office/drawing/2014/main" id="{55C90069-F24F-47D2-AD3F-7B97D859A7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7956" y="3809605"/>
            <a:ext cx="939724" cy="8046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0" name="Picture 16" descr="jw">
            <a:extLst>
              <a:ext uri="{FF2B5EF4-FFF2-40B4-BE49-F238E27FC236}">
                <a16:creationId xmlns:a16="http://schemas.microsoft.com/office/drawing/2014/main" id="{74DFF716-E59F-4D59-8E23-87FA93BA39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3051" y="3809605"/>
            <a:ext cx="890588" cy="849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39DC1C42-DD7C-4270-9901-F318D1FC7FBA}"/>
              </a:ext>
            </a:extLst>
          </p:cNvPr>
          <p:cNvSpPr txBox="1">
            <a:spLocks/>
          </p:cNvSpPr>
          <p:nvPr/>
        </p:nvSpPr>
        <p:spPr>
          <a:xfrm>
            <a:off x="1561935" y="4586939"/>
            <a:ext cx="89058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Carlene</a:t>
            </a: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BA84AC81-55A9-4B21-8016-712469890562}"/>
              </a:ext>
            </a:extLst>
          </p:cNvPr>
          <p:cNvSpPr txBox="1">
            <a:spLocks/>
          </p:cNvSpPr>
          <p:nvPr/>
        </p:nvSpPr>
        <p:spPr>
          <a:xfrm>
            <a:off x="6144263" y="3258238"/>
            <a:ext cx="539487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Mike</a:t>
            </a:r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D6581A12-32FA-4045-83D9-CACFD6AB3BD7}"/>
              </a:ext>
            </a:extLst>
          </p:cNvPr>
          <p:cNvSpPr txBox="1">
            <a:spLocks/>
          </p:cNvSpPr>
          <p:nvPr/>
        </p:nvSpPr>
        <p:spPr>
          <a:xfrm>
            <a:off x="7359665" y="3237869"/>
            <a:ext cx="89058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Steve</a:t>
            </a:r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D3300FD8-9B23-4512-BADC-E185C42FBF83}"/>
              </a:ext>
            </a:extLst>
          </p:cNvPr>
          <p:cNvSpPr txBox="1">
            <a:spLocks/>
          </p:cNvSpPr>
          <p:nvPr/>
        </p:nvSpPr>
        <p:spPr>
          <a:xfrm>
            <a:off x="7872655" y="4658675"/>
            <a:ext cx="539487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Sue</a:t>
            </a:r>
          </a:p>
        </p:txBody>
      </p:sp>
      <p:sp>
        <p:nvSpPr>
          <p:cNvPr id="35" name="Content Placeholder 2">
            <a:extLst>
              <a:ext uri="{FF2B5EF4-FFF2-40B4-BE49-F238E27FC236}">
                <a16:creationId xmlns:a16="http://schemas.microsoft.com/office/drawing/2014/main" id="{C846FC29-21A4-41AD-9938-0A9972DAD310}"/>
              </a:ext>
            </a:extLst>
          </p:cNvPr>
          <p:cNvSpPr txBox="1">
            <a:spLocks/>
          </p:cNvSpPr>
          <p:nvPr/>
        </p:nvSpPr>
        <p:spPr>
          <a:xfrm>
            <a:off x="5659333" y="4631879"/>
            <a:ext cx="539487" cy="344504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Nik</a:t>
            </a:r>
          </a:p>
        </p:txBody>
      </p:sp>
      <p:sp>
        <p:nvSpPr>
          <p:cNvPr id="36" name="Content Placeholder 2">
            <a:extLst>
              <a:ext uri="{FF2B5EF4-FFF2-40B4-BE49-F238E27FC236}">
                <a16:creationId xmlns:a16="http://schemas.microsoft.com/office/drawing/2014/main" id="{A981833E-2FB0-462A-B62E-4F6CDA28AFDB}"/>
              </a:ext>
            </a:extLst>
          </p:cNvPr>
          <p:cNvSpPr txBox="1">
            <a:spLocks/>
          </p:cNvSpPr>
          <p:nvPr/>
        </p:nvSpPr>
        <p:spPr>
          <a:xfrm>
            <a:off x="4429670" y="4632934"/>
            <a:ext cx="807195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James</a:t>
            </a:r>
          </a:p>
        </p:txBody>
      </p: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5A3217E5-5DB8-4DBB-B448-1B5CD9DC382D}"/>
              </a:ext>
            </a:extLst>
          </p:cNvPr>
          <p:cNvSpPr txBox="1">
            <a:spLocks/>
          </p:cNvSpPr>
          <p:nvPr/>
        </p:nvSpPr>
        <p:spPr>
          <a:xfrm>
            <a:off x="2965434" y="3316755"/>
            <a:ext cx="89058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Gordon</a:t>
            </a:r>
          </a:p>
        </p:txBody>
      </p:sp>
      <p:sp>
        <p:nvSpPr>
          <p:cNvPr id="38" name="Content Placeholder 2">
            <a:extLst>
              <a:ext uri="{FF2B5EF4-FFF2-40B4-BE49-F238E27FC236}">
                <a16:creationId xmlns:a16="http://schemas.microsoft.com/office/drawing/2014/main" id="{66B1F576-A95F-48B7-8E1D-3EFA55738BE7}"/>
              </a:ext>
            </a:extLst>
          </p:cNvPr>
          <p:cNvSpPr txBox="1">
            <a:spLocks/>
          </p:cNvSpPr>
          <p:nvPr/>
        </p:nvSpPr>
        <p:spPr>
          <a:xfrm>
            <a:off x="2707757" y="4632126"/>
            <a:ext cx="89058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Gary</a:t>
            </a:r>
          </a:p>
        </p:txBody>
      </p:sp>
      <p:sp>
        <p:nvSpPr>
          <p:cNvPr id="39" name="Content Placeholder 2">
            <a:extLst>
              <a:ext uri="{FF2B5EF4-FFF2-40B4-BE49-F238E27FC236}">
                <a16:creationId xmlns:a16="http://schemas.microsoft.com/office/drawing/2014/main" id="{D48D0980-1D3D-48D7-9FB5-DC2FBDF77389}"/>
              </a:ext>
            </a:extLst>
          </p:cNvPr>
          <p:cNvSpPr txBox="1">
            <a:spLocks/>
          </p:cNvSpPr>
          <p:nvPr/>
        </p:nvSpPr>
        <p:spPr>
          <a:xfrm>
            <a:off x="463703" y="4564233"/>
            <a:ext cx="89058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Andrew</a:t>
            </a:r>
          </a:p>
        </p:txBody>
      </p:sp>
      <p:sp>
        <p:nvSpPr>
          <p:cNvPr id="40" name="Content Placeholder 2">
            <a:extLst>
              <a:ext uri="{FF2B5EF4-FFF2-40B4-BE49-F238E27FC236}">
                <a16:creationId xmlns:a16="http://schemas.microsoft.com/office/drawing/2014/main" id="{44F7D61F-E2AE-4346-9190-F9007229445B}"/>
              </a:ext>
            </a:extLst>
          </p:cNvPr>
          <p:cNvSpPr txBox="1">
            <a:spLocks/>
          </p:cNvSpPr>
          <p:nvPr/>
        </p:nvSpPr>
        <p:spPr>
          <a:xfrm>
            <a:off x="3610634" y="4624914"/>
            <a:ext cx="89058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John</a:t>
            </a:r>
          </a:p>
        </p:txBody>
      </p:sp>
      <p:sp>
        <p:nvSpPr>
          <p:cNvPr id="41" name="Content Placeholder 2">
            <a:extLst>
              <a:ext uri="{FF2B5EF4-FFF2-40B4-BE49-F238E27FC236}">
                <a16:creationId xmlns:a16="http://schemas.microsoft.com/office/drawing/2014/main" id="{9F87CDB7-2794-40AC-AAD4-4E8711DD1AFB}"/>
              </a:ext>
            </a:extLst>
          </p:cNvPr>
          <p:cNvSpPr txBox="1">
            <a:spLocks/>
          </p:cNvSpPr>
          <p:nvPr/>
        </p:nvSpPr>
        <p:spPr>
          <a:xfrm>
            <a:off x="6547105" y="4659271"/>
            <a:ext cx="789792" cy="344504"/>
          </a:xfrm>
          <a:prstGeom prst="rect">
            <a:avLst/>
          </a:prstGeom>
        </p:spPr>
        <p:txBody>
          <a:bodyPr vert="horz" lIns="68580" tIns="34290" rIns="68580" bIns="34290" rtlCol="0">
            <a:normAutofit fontScale="925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Nitheesh</a:t>
            </a:r>
          </a:p>
        </p:txBody>
      </p:sp>
    </p:spTree>
    <p:extLst>
      <p:ext uri="{BB962C8B-B14F-4D97-AF65-F5344CB8AC3E}">
        <p14:creationId xmlns:p14="http://schemas.microsoft.com/office/powerpoint/2010/main" val="6477664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FE54B-3901-41A1-9ACF-6F65B06FE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Our Ethos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7FE88A-1C43-4FDA-825F-EBCCA506F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844824"/>
            <a:ext cx="8136904" cy="2736304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/>
              <a:t>Respect and support every individual </a:t>
            </a:r>
          </a:p>
          <a:p>
            <a:r>
              <a:rPr lang="en-GB" sz="2800" dirty="0"/>
              <a:t>Provide you with best learning and teaching experience </a:t>
            </a:r>
          </a:p>
          <a:p>
            <a:r>
              <a:rPr lang="en-GB" sz="2800" dirty="0"/>
              <a:t>Work with industries</a:t>
            </a:r>
          </a:p>
          <a:p>
            <a:r>
              <a:rPr lang="en-GB" sz="2800" dirty="0"/>
              <a:t>Inclusive and team working </a:t>
            </a:r>
          </a:p>
          <a:p>
            <a:r>
              <a:rPr lang="en-GB" sz="2800" dirty="0"/>
              <a:t>Student voice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358994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73105-1FD3-477E-93EF-3FD5EBE08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1720" y="476672"/>
            <a:ext cx="4722292" cy="72008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1">
                    <a:lumMod val="50000"/>
                  </a:schemeClr>
                </a:solidFill>
              </a:rPr>
              <a:t>Who is here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76897-779B-4254-95A3-6274B6F31E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412776"/>
            <a:ext cx="6480720" cy="3528392"/>
          </a:xfrm>
        </p:spPr>
        <p:txBody>
          <a:bodyPr>
            <a:noAutofit/>
          </a:bodyPr>
          <a:lstStyle/>
          <a:p>
            <a:r>
              <a:rPr lang="en-GB" sz="2000" dirty="0"/>
              <a:t>Computing</a:t>
            </a:r>
          </a:p>
          <a:p>
            <a:r>
              <a:rPr lang="en-GB" sz="2000" dirty="0"/>
              <a:t>Data Information and Systems</a:t>
            </a:r>
          </a:p>
          <a:p>
            <a:r>
              <a:rPr lang="en-GB" sz="2000" dirty="0"/>
              <a:t>Computer Animation</a:t>
            </a:r>
          </a:p>
          <a:p>
            <a:r>
              <a:rPr lang="en-GB" sz="2000" dirty="0"/>
              <a:t>Computer Games Design</a:t>
            </a:r>
          </a:p>
          <a:p>
            <a:r>
              <a:rPr lang="en-GB" sz="2000" dirty="0"/>
              <a:t>Computer Networks and Cyber Security</a:t>
            </a:r>
          </a:p>
          <a:p>
            <a:r>
              <a:rPr lang="en-GB" sz="2000" dirty="0"/>
              <a:t>Electrical &amp; Electronics Engineering</a:t>
            </a:r>
          </a:p>
          <a:p>
            <a:r>
              <a:rPr lang="en-GB" sz="2000" dirty="0"/>
              <a:t>Games Development </a:t>
            </a:r>
          </a:p>
          <a:p>
            <a:r>
              <a:rPr lang="en-GB" sz="2000" dirty="0"/>
              <a:t>Software Engineering</a:t>
            </a:r>
          </a:p>
          <a:p>
            <a:r>
              <a:rPr lang="en-GB" sz="2000" dirty="0"/>
              <a:t>Web Development </a:t>
            </a:r>
          </a:p>
        </p:txBody>
      </p:sp>
    </p:spTree>
    <p:extLst>
      <p:ext uri="{BB962C8B-B14F-4D97-AF65-F5344CB8AC3E}">
        <p14:creationId xmlns:p14="http://schemas.microsoft.com/office/powerpoint/2010/main" val="25984042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0D0E7-2D7B-4E4B-8679-C488C5812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1</a:t>
            </a:r>
            <a:r>
              <a:rPr lang="en-GB" baseline="30000" dirty="0">
                <a:solidFill>
                  <a:schemeClr val="accent1">
                    <a:lumMod val="50000"/>
                  </a:schemeClr>
                </a:solidFill>
              </a:rPr>
              <a:t>st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Year…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6FC53B-CCE7-45AF-8F06-4CD5E29392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268760"/>
            <a:ext cx="7859216" cy="3629025"/>
          </a:xfrm>
        </p:spPr>
        <p:txBody>
          <a:bodyPr>
            <a:noAutofit/>
          </a:bodyPr>
          <a:lstStyle/>
          <a:p>
            <a:r>
              <a:rPr lang="en-GB" sz="2000" dirty="0"/>
              <a:t>We are here to support you</a:t>
            </a:r>
          </a:p>
          <a:p>
            <a:r>
              <a:rPr lang="en-GB" sz="2000" dirty="0"/>
              <a:t>Semester 1: 20/09/21 to 21/01/21, Christmas break 13/12/21 to 3/01/22</a:t>
            </a:r>
          </a:p>
          <a:p>
            <a:pPr marL="0" indent="0">
              <a:buNone/>
            </a:pPr>
            <a:r>
              <a:rPr lang="en-GB" sz="2000" dirty="0"/>
              <a:t>    Assessment period: 5/01/22 to 21/01/22</a:t>
            </a:r>
          </a:p>
          <a:p>
            <a:r>
              <a:rPr lang="en-GB" sz="2000" dirty="0"/>
              <a:t>Semester 2: 24/01/22 to 30/05/22, Easter break 4/04/22 to 22/04/22</a:t>
            </a:r>
          </a:p>
          <a:p>
            <a:r>
              <a:rPr lang="en-GB" sz="2000" dirty="0"/>
              <a:t>Programme of Study Handbook</a:t>
            </a:r>
          </a:p>
          <a:p>
            <a:r>
              <a:rPr lang="en-GB" sz="2000" dirty="0"/>
              <a:t>Virtual Learning Environment</a:t>
            </a:r>
          </a:p>
          <a:p>
            <a:r>
              <a:rPr lang="en-GB" sz="2000" dirty="0"/>
              <a:t>Attendance monitoring</a:t>
            </a:r>
          </a:p>
          <a:p>
            <a:r>
              <a:rPr lang="en-GB" sz="2000" dirty="0"/>
              <a:t>Assessments Schedule</a:t>
            </a:r>
          </a:p>
          <a:p>
            <a:r>
              <a:rPr lang="en-GB" sz="2000" dirty="0"/>
              <a:t>Feedback – 20 working days</a:t>
            </a:r>
          </a:p>
          <a:p>
            <a:r>
              <a:rPr lang="en-GB" sz="2000" dirty="0"/>
              <a:t>Results portal – Feb and June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273238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7A66F-444A-4354-BDCF-8E59D2299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08" y="404664"/>
            <a:ext cx="6683765" cy="646343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Few points to remember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DBAA0B-0C36-4D0F-8517-9F7DB9A07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916832"/>
            <a:ext cx="3350438" cy="2160240"/>
          </a:xfrm>
        </p:spPr>
        <p:txBody>
          <a:bodyPr>
            <a:noAutofit/>
          </a:bodyPr>
          <a:lstStyle/>
          <a:p>
            <a:r>
              <a:rPr lang="en-GB" sz="2400" dirty="0"/>
              <a:t>Team working</a:t>
            </a:r>
          </a:p>
          <a:p>
            <a:r>
              <a:rPr lang="en-GB" sz="2400" dirty="0"/>
              <a:t>Time management</a:t>
            </a:r>
          </a:p>
          <a:p>
            <a:r>
              <a:rPr lang="en-GB" sz="2400" dirty="0"/>
              <a:t>Do not leave till late</a:t>
            </a:r>
          </a:p>
          <a:p>
            <a:r>
              <a:rPr lang="en-GB" sz="2400" dirty="0"/>
              <a:t>Talk to us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0A84D2A-83C4-4190-92C5-E6E1DFD7BF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28" y="1556792"/>
            <a:ext cx="5072062" cy="3467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0535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Covid-19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AFA7A-C30A-4CE5-A595-46D031E4FE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Returning to campus</a:t>
            </a:r>
          </a:p>
          <a:p>
            <a:pPr lvl="1"/>
            <a:r>
              <a:rPr lang="en-GB" dirty="0"/>
              <a:t>Social distancing</a:t>
            </a:r>
          </a:p>
          <a:p>
            <a:pPr lvl="1"/>
            <a:r>
              <a:rPr lang="en-GB" dirty="0"/>
              <a:t>Face covering</a:t>
            </a:r>
          </a:p>
          <a:p>
            <a:pPr lvl="1"/>
            <a:r>
              <a:rPr lang="en-GB" dirty="0"/>
              <a:t>Hygiene</a:t>
            </a:r>
          </a:p>
          <a:p>
            <a:r>
              <a:rPr lang="en-GB" b="0" i="0" dirty="0">
                <a:solidFill>
                  <a:srgbClr val="212529"/>
                </a:solidFill>
                <a:effectLst/>
                <a:latin typeface="Source Sans Pro" panose="020B0503030403020204" pitchFamily="34" charset="0"/>
              </a:rPr>
              <a:t>Watch the </a:t>
            </a:r>
            <a:r>
              <a:rPr lang="en-GB" b="0" i="0" u="sng" dirty="0">
                <a:solidFill>
                  <a:srgbClr val="0000FF"/>
                </a:solidFill>
                <a:effectLst/>
                <a:latin typeface="Source Sans Pro" panose="020B0503030403020204" pitchFamily="34" charset="0"/>
                <a:hlinkClick r:id="rId2"/>
              </a:rPr>
              <a:t>Covid Measures Sept 2021 video</a:t>
            </a:r>
            <a:r>
              <a:rPr lang="en-GB" b="0" i="0" dirty="0">
                <a:solidFill>
                  <a:srgbClr val="212529"/>
                </a:solidFill>
                <a:effectLst/>
                <a:latin typeface="Source Sans Pro" panose="020B0503030403020204" pitchFamily="34" charset="0"/>
              </a:rPr>
              <a:t> for information about the safety measures in place this term.</a:t>
            </a:r>
          </a:p>
          <a:p>
            <a:r>
              <a:rPr lang="en-GB" b="0" i="0" dirty="0">
                <a:solidFill>
                  <a:srgbClr val="212529"/>
                </a:solidFill>
                <a:effectLst/>
                <a:latin typeface="Source Sans Pro" panose="020B0503030403020204" pitchFamily="34" charset="0"/>
              </a:rPr>
              <a:t> </a:t>
            </a:r>
            <a:r>
              <a:rPr lang="en-GB" b="0" i="0" u="sng" dirty="0">
                <a:solidFill>
                  <a:srgbClr val="0000FF"/>
                </a:solidFill>
                <a:effectLst/>
                <a:latin typeface="Source Sans Pro" panose="020B0503030403020204" pitchFamily="34" charset="0"/>
                <a:hlinkClick r:id="rId3"/>
              </a:rPr>
              <a:t>FAQs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00913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9E388-17E3-4F30-A8E4-A520A79AEA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Other Key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6EB31-42FC-4340-A92E-0B032F223C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Library</a:t>
            </a:r>
            <a:r>
              <a:rPr lang="en-GB" dirty="0"/>
              <a:t> – Y </a:t>
            </a:r>
            <a:r>
              <a:rPr lang="en-GB" dirty="0" err="1"/>
              <a:t>Fforwm</a:t>
            </a:r>
            <a:r>
              <a:rPr lang="en-GB" dirty="0"/>
              <a:t> </a:t>
            </a:r>
          </a:p>
          <a:p>
            <a:r>
              <a:rPr lang="en-GB" dirty="0"/>
              <a:t>Student Services – Val Harding</a:t>
            </a:r>
          </a:p>
          <a:p>
            <a:r>
              <a:rPr lang="en-GB" dirty="0"/>
              <a:t>Timetable – (</a:t>
            </a:r>
            <a:r>
              <a:rPr lang="en-GB" dirty="0" err="1"/>
              <a:t>Celcat</a:t>
            </a:r>
            <a:r>
              <a:rPr lang="en-GB" dirty="0"/>
              <a:t> and student </a:t>
            </a:r>
            <a:r>
              <a:rPr lang="en-GB" dirty="0" err="1"/>
              <a:t>hwb</a:t>
            </a:r>
            <a:r>
              <a:rPr lang="en-GB" dirty="0"/>
              <a:t>)</a:t>
            </a:r>
          </a:p>
          <a:p>
            <a:r>
              <a:rPr lang="en-GB" dirty="0">
                <a:hlinkClick r:id="rId3"/>
              </a:rPr>
              <a:t>Students Union </a:t>
            </a:r>
            <a:endParaRPr lang="en-GB" dirty="0"/>
          </a:p>
          <a:p>
            <a:r>
              <a:rPr lang="en-GB" dirty="0">
                <a:hlinkClick r:id="rId4"/>
              </a:rPr>
              <a:t>Welcome week</a:t>
            </a:r>
            <a:endParaRPr lang="en-GB" dirty="0"/>
          </a:p>
          <a:p>
            <a:r>
              <a:rPr lang="en-GB" dirty="0"/>
              <a:t>The </a:t>
            </a:r>
            <a:r>
              <a:rPr lang="en-GB" dirty="0">
                <a:hlinkClick r:id="rId5"/>
              </a:rPr>
              <a:t>Hwb</a:t>
            </a:r>
            <a:r>
              <a:rPr lang="en-GB" dirty="0"/>
              <a:t> app</a:t>
            </a:r>
          </a:p>
        </p:txBody>
      </p:sp>
    </p:spTree>
    <p:extLst>
      <p:ext uri="{BB962C8B-B14F-4D97-AF65-F5344CB8AC3E}">
        <p14:creationId xmlns:p14="http://schemas.microsoft.com/office/powerpoint/2010/main" val="34919638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3601D0-D217-42B0-9A8F-EB9C832EE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6CEAF-2E8E-4305-BA41-02CA966B37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https://hwb.uwtsd.ac.uk/pages/student/resources_welcomeandinduction/welcomeresources</a:t>
            </a:r>
            <a:endParaRPr lang="en-GB" dirty="0"/>
          </a:p>
          <a:p>
            <a:r>
              <a:rPr lang="en-GB" dirty="0"/>
              <a:t>Welcome videos: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0421F98-6036-458F-9D66-A8540EB6A24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0663261"/>
              </p:ext>
            </p:extLst>
          </p:nvPr>
        </p:nvGraphicFramePr>
        <p:xfrm>
          <a:off x="457200" y="3789040"/>
          <a:ext cx="8229600" cy="940989"/>
        </p:xfrm>
        <a:graphic>
          <a:graphicData uri="http://schemas.openxmlformats.org/drawingml/2006/table">
            <a:tbl>
              <a:tblPr/>
              <a:tblGrid>
                <a:gridCol w="3481709">
                  <a:extLst>
                    <a:ext uri="{9D8B030D-6E8A-4147-A177-3AD203B41FA5}">
                      <a16:colId xmlns:a16="http://schemas.microsoft.com/office/drawing/2014/main" val="841230864"/>
                    </a:ext>
                  </a:extLst>
                </a:gridCol>
                <a:gridCol w="2336533">
                  <a:extLst>
                    <a:ext uri="{9D8B030D-6E8A-4147-A177-3AD203B41FA5}">
                      <a16:colId xmlns:a16="http://schemas.microsoft.com/office/drawing/2014/main" val="1396046192"/>
                    </a:ext>
                  </a:extLst>
                </a:gridCol>
                <a:gridCol w="2411358">
                  <a:extLst>
                    <a:ext uri="{9D8B030D-6E8A-4147-A177-3AD203B41FA5}">
                      <a16:colId xmlns:a16="http://schemas.microsoft.com/office/drawing/2014/main" val="3008264569"/>
                    </a:ext>
                  </a:extLst>
                </a:gridCol>
              </a:tblGrid>
              <a:tr h="157374">
                <a:tc>
                  <a:txBody>
                    <a:bodyPr/>
                    <a:lstStyle/>
                    <a:p>
                      <a:pPr algn="r"/>
                      <a:r>
                        <a:rPr lang="en-GB" sz="9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</a:rPr>
                        <a:t>Full IMH Swansea/Cardiff Welcome </a:t>
                      </a:r>
                      <a:endParaRPr lang="en-GB" sz="9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8608" marR="586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hlinkClick r:id="rId3"/>
                        </a:rPr>
                        <a:t>https://youtu.be/-YwN_uyRxos</a:t>
                      </a:r>
                      <a:r>
                        <a:rPr lang="en-GB" sz="9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 </a:t>
                      </a:r>
                      <a:endParaRPr lang="en-GB" sz="9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8608" marR="586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hlinkClick r:id="rId4"/>
                        </a:rPr>
                        <a:t>https://youtu.be/j8k-53ZemHA</a:t>
                      </a:r>
                      <a:r>
                        <a:rPr lang="en-GB" sz="9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 </a:t>
                      </a:r>
                      <a:endParaRPr lang="en-GB" sz="9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8608" marR="586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4678387"/>
                  </a:ext>
                </a:extLst>
              </a:tr>
              <a:tr h="157374">
                <a:tc>
                  <a:txBody>
                    <a:bodyPr/>
                    <a:lstStyle/>
                    <a:p>
                      <a:pPr algn="r"/>
                      <a:r>
                        <a:rPr lang="en-GB" sz="9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</a:rPr>
                        <a:t>Full WISA Swansea/Cardiff Welcome </a:t>
                      </a:r>
                      <a:endParaRPr lang="en-GB" sz="9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8608" marR="586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hlinkClick r:id="rId5"/>
                        </a:rPr>
                        <a:t>https://youtu.be/V5XOL3ODe-Y</a:t>
                      </a:r>
                      <a:r>
                        <a:rPr lang="en-GB" sz="9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 </a:t>
                      </a:r>
                      <a:endParaRPr lang="en-GB" sz="9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8608" marR="586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hlinkClick r:id="rId6"/>
                        </a:rPr>
                        <a:t>https://youtu.be/u1KX1-G5DXQ</a:t>
                      </a:r>
                      <a:r>
                        <a:rPr lang="en-GB" sz="9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 </a:t>
                      </a:r>
                      <a:endParaRPr lang="en-GB" sz="9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8608" marR="586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44254443"/>
                  </a:ext>
                </a:extLst>
              </a:tr>
              <a:tr h="157374">
                <a:tc>
                  <a:txBody>
                    <a:bodyPr/>
                    <a:lstStyle/>
                    <a:p>
                      <a:pPr algn="r"/>
                      <a:r>
                        <a:rPr lang="en-GB" sz="9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</a:rPr>
                        <a:t>Full IEH Swansea/Cardiff Welcome </a:t>
                      </a:r>
                      <a:endParaRPr lang="en-GB" sz="9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8608" marR="586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hlinkClick r:id="rId7"/>
                        </a:rPr>
                        <a:t>https://youtu.be/BEJ730w_cnk</a:t>
                      </a:r>
                      <a:r>
                        <a:rPr lang="en-GB" sz="9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 </a:t>
                      </a:r>
                      <a:endParaRPr lang="en-GB" sz="9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8608" marR="586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9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hlinkClick r:id="rId8"/>
                        </a:rPr>
                        <a:t>https://youtu.be/TMB66VIewaU</a:t>
                      </a:r>
                      <a:r>
                        <a:rPr lang="en-GB" sz="9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 </a:t>
                      </a:r>
                      <a:endParaRPr lang="en-GB" sz="90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58608" marR="586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18166272"/>
                  </a:ext>
                </a:extLst>
              </a:tr>
              <a:tr h="468867">
                <a:tc>
                  <a:txBody>
                    <a:bodyPr/>
                    <a:lstStyle/>
                    <a:p>
                      <a:br>
                        <a:rPr lang="en-GB" sz="1500">
                          <a:effectLst/>
                        </a:rPr>
                      </a:br>
                      <a:endParaRPr lang="en-GB" sz="1500"/>
                    </a:p>
                  </a:txBody>
                  <a:tcPr marL="58608" marR="58608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500"/>
                    </a:p>
                  </a:txBody>
                  <a:tcPr marL="78145" marR="78145" marT="39072" marB="39072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en-GB" sz="1500" dirty="0"/>
                    </a:p>
                  </a:txBody>
                  <a:tcPr marL="78145" marR="78145" marT="39072" marB="39072"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3560098749"/>
                  </a:ext>
                </a:extLst>
              </a:tr>
            </a:tbl>
          </a:graphicData>
        </a:graphic>
      </p:graphicFrame>
      <p:sp>
        <p:nvSpPr>
          <p:cNvPr id="7" name="Rectangle 2">
            <a:extLst>
              <a:ext uri="{FF2B5EF4-FFF2-40B4-BE49-F238E27FC236}">
                <a16:creationId xmlns:a16="http://schemas.microsoft.com/office/drawing/2014/main" id="{482361C8-6BEE-4E0D-8602-C9D288C90E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" y="3788841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44894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FB70D-72EB-4A48-851A-D7B9946180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links and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38739-C6AE-4FB1-BA64-8D0F0A39DD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Academic Support Guidance</a:t>
            </a:r>
            <a:r>
              <a:rPr lang="en-GB" dirty="0"/>
              <a:t> including:-  </a:t>
            </a:r>
            <a:r>
              <a:rPr lang="en-GB" dirty="0">
                <a:hlinkClick r:id="rId3"/>
              </a:rPr>
              <a:t>academic support tutor</a:t>
            </a:r>
            <a:r>
              <a:rPr lang="en-GB" dirty="0"/>
              <a:t> handbook,</a:t>
            </a:r>
          </a:p>
          <a:p>
            <a:pPr marL="0" indent="0">
              <a:buNone/>
            </a:pPr>
            <a:r>
              <a:rPr lang="en-GB" b="0" i="0" u="sng" dirty="0">
                <a:solidFill>
                  <a:srgbClr val="0000FF"/>
                </a:solidFill>
                <a:effectLst/>
                <a:latin typeface="Source Sans Pro" panose="020B0503030403020204" pitchFamily="34" charset="0"/>
                <a:hlinkClick r:id="rId2"/>
              </a:rPr>
              <a:t>Extenuating Circumstances</a:t>
            </a:r>
            <a:endParaRPr lang="en-GB" dirty="0"/>
          </a:p>
          <a:p>
            <a:pPr marL="0" indent="0">
              <a:buNone/>
            </a:pPr>
            <a:r>
              <a:rPr lang="en-GB" b="0" i="0" dirty="0">
                <a:solidFill>
                  <a:srgbClr val="212529"/>
                </a:solidFill>
                <a:effectLst/>
                <a:latin typeface="Source Sans Pro" panose="020B0604020202020204" pitchFamily="34" charset="0"/>
              </a:rPr>
              <a:t>Further guidance on Academic Regulations in the </a:t>
            </a:r>
            <a:r>
              <a:rPr lang="en-GB" b="0" i="0" u="sng" dirty="0">
                <a:solidFill>
                  <a:srgbClr val="0000FF"/>
                </a:solidFill>
                <a:effectLst/>
                <a:latin typeface="Source Sans Pro" panose="020B0604020202020204" pitchFamily="34" charset="0"/>
                <a:hlinkClick r:id="rId4"/>
              </a:rPr>
              <a:t>Academic Quality Handbook</a:t>
            </a:r>
            <a:r>
              <a:rPr lang="en-GB" b="0" i="0" dirty="0">
                <a:solidFill>
                  <a:srgbClr val="212529"/>
                </a:solidFill>
                <a:effectLst/>
                <a:latin typeface="Source Sans Pro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0133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D08EF-D1CD-4310-9A78-CBEC9FAC46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212529"/>
                </a:solidFill>
                <a:latin typeface="Source Sans Pro" panose="020B0503030403020204" pitchFamily="34" charset="0"/>
              </a:rPr>
              <a:t>G</a:t>
            </a:r>
            <a:r>
              <a:rPr lang="en-GB" b="0" i="0" dirty="0">
                <a:solidFill>
                  <a:srgbClr val="212529"/>
                </a:solidFill>
                <a:effectLst/>
                <a:latin typeface="Source Sans Pro" panose="020B0503030403020204" pitchFamily="34" charset="0"/>
              </a:rPr>
              <a:t>raduate attributes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32F7C1-C1A1-4542-9A70-939A3186FF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0" i="0" dirty="0">
                <a:solidFill>
                  <a:srgbClr val="212529"/>
                </a:solidFill>
                <a:effectLst/>
                <a:latin typeface="Source Sans Pro" panose="020B0503030403020204" pitchFamily="34" charset="0"/>
              </a:rPr>
              <a:t>An </a:t>
            </a:r>
            <a:r>
              <a:rPr lang="en-GB" b="0" i="0" u="sng" dirty="0">
                <a:solidFill>
                  <a:srgbClr val="0000FF"/>
                </a:solidFill>
                <a:effectLst/>
                <a:latin typeface="Source Sans Pro" panose="020B0503030403020204" pitchFamily="34" charset="0"/>
                <a:hlinkClick r:id="rId2"/>
              </a:rPr>
              <a:t>overview video</a:t>
            </a:r>
            <a:r>
              <a:rPr lang="en-GB" b="0" i="0" dirty="0">
                <a:solidFill>
                  <a:srgbClr val="212529"/>
                </a:solidFill>
                <a:effectLst/>
                <a:latin typeface="Source Sans Pro" panose="020B0503030403020204" pitchFamily="34" charset="0"/>
              </a:rPr>
              <a:t> of the graduate attributes framework. Alternative </a:t>
            </a:r>
            <a:r>
              <a:rPr lang="en-GB" b="0" i="0" u="sng" dirty="0">
                <a:solidFill>
                  <a:srgbClr val="0000FF"/>
                </a:solidFill>
                <a:effectLst/>
                <a:latin typeface="Source Sans Pro" panose="020B0503030403020204" pitchFamily="34" charset="0"/>
                <a:hlinkClick r:id="rId3"/>
              </a:rPr>
              <a:t>PowerPoint presentation</a:t>
            </a:r>
            <a:r>
              <a:rPr lang="en-GB" b="0" i="0" dirty="0">
                <a:solidFill>
                  <a:srgbClr val="212529"/>
                </a:solidFill>
                <a:effectLst/>
                <a:latin typeface="Source Sans Pro" panose="020B0503030403020204" pitchFamily="34" charset="0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65842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19E57-EEED-48A0-97E6-AF562A364C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Student Voice</a:t>
            </a:r>
            <a:br>
              <a:rPr lang="en-GB" dirty="0"/>
            </a:br>
            <a:r>
              <a:rPr lang="en-GB" dirty="0"/>
              <a:t>Choosing student reps.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4A0990-E917-4EF7-9EED-C4D553C476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Student reps will be chosen before tours (see year </a:t>
            </a:r>
            <a:r>
              <a:rPr lang="en-GB" dirty="0">
                <a:hlinkClick r:id="rId2"/>
              </a:rPr>
              <a:t>one induction schedule</a:t>
            </a:r>
            <a:r>
              <a:rPr lang="en-GB" dirty="0"/>
              <a:t>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Student Voice and representation overview, available </a:t>
            </a:r>
            <a:r>
              <a:rPr lang="en-GB" dirty="0">
                <a:hlinkClick r:id="rId3"/>
              </a:rPr>
              <a:t>here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07381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834D5E-0DCB-4A91-A734-8A25CD4EAD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Student Charter and Code of Conduct.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C44BEB-786E-4367-88B7-B0BF27EC4C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0" i="0" dirty="0">
                <a:solidFill>
                  <a:srgbClr val="212529"/>
                </a:solidFill>
                <a:effectLst/>
                <a:latin typeface="Source Sans Pro" panose="020B0503030403020204" pitchFamily="34" charset="0"/>
              </a:rPr>
              <a:t>The </a:t>
            </a:r>
            <a:r>
              <a:rPr lang="en-GB" b="0" i="0" u="sng" dirty="0">
                <a:solidFill>
                  <a:srgbClr val="0000FF"/>
                </a:solidFill>
                <a:effectLst/>
                <a:latin typeface="Source Sans Pro" panose="020B0503030403020204" pitchFamily="34" charset="0"/>
                <a:hlinkClick r:id="rId2"/>
              </a:rPr>
              <a:t>Student Charter</a:t>
            </a:r>
            <a:r>
              <a:rPr lang="en-GB" b="0" i="0" dirty="0">
                <a:solidFill>
                  <a:srgbClr val="212529"/>
                </a:solidFill>
                <a:effectLst/>
                <a:latin typeface="Source Sans Pro" panose="020B0503030403020204" pitchFamily="34" charset="0"/>
              </a:rPr>
              <a:t> outlines the mutual expectations of the University and its students, including our </a:t>
            </a:r>
            <a:r>
              <a:rPr lang="en-GB" b="0" i="0" u="sng" dirty="0">
                <a:solidFill>
                  <a:srgbClr val="0000FF"/>
                </a:solidFill>
                <a:effectLst/>
                <a:latin typeface="Source Sans Pro" panose="020B0503030403020204" pitchFamily="34" charset="0"/>
                <a:hlinkClick r:id="rId3"/>
              </a:rPr>
              <a:t>Code of Conduct</a:t>
            </a:r>
            <a:r>
              <a:rPr lang="en-GB" b="0" i="0" dirty="0">
                <a:solidFill>
                  <a:srgbClr val="212529"/>
                </a:solidFill>
                <a:effectLst/>
                <a:latin typeface="Source Sans Pro" panose="020B0503030403020204" pitchFamily="34" charset="0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04594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BF5B60-CEEA-4D37-A488-944C55460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Equality and Diversity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131EE1-2E5F-4514-BE8F-9EC0B64E7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b="0" i="0" u="sng" dirty="0">
                <a:solidFill>
                  <a:srgbClr val="0000FF"/>
                </a:solidFill>
                <a:effectLst/>
                <a:latin typeface="Source Sans Pro" panose="020B0503030403020204" pitchFamily="34" charset="0"/>
                <a:hlinkClick r:id="rId2"/>
              </a:rPr>
              <a:t>UWTSD Strategic Equality Update Video</a:t>
            </a:r>
            <a:r>
              <a:rPr lang="en-GB" b="0" i="0" dirty="0">
                <a:solidFill>
                  <a:srgbClr val="212529"/>
                </a:solidFill>
                <a:effectLst/>
                <a:latin typeface="Source Sans Pro" panose="020B0503030403020204" pitchFamily="34" charset="0"/>
              </a:rPr>
              <a:t>​</a:t>
            </a:r>
          </a:p>
          <a:p>
            <a:pPr algn="l"/>
            <a:r>
              <a:rPr lang="en-GB" b="0" i="0" dirty="0">
                <a:solidFill>
                  <a:srgbClr val="212529"/>
                </a:solidFill>
                <a:effectLst/>
                <a:latin typeface="Source Sans Pro" panose="020B0503030403020204" pitchFamily="34" charset="0"/>
              </a:rPr>
              <a:t>You must engage with the Sexual Consent training material </a:t>
            </a:r>
            <a:r>
              <a:rPr lang="en-GB" b="0" i="0" u="sng" dirty="0">
                <a:solidFill>
                  <a:srgbClr val="0000FF"/>
                </a:solidFill>
                <a:effectLst/>
                <a:latin typeface="Source Sans Pro" panose="020B0503030403020204" pitchFamily="34" charset="0"/>
                <a:hlinkClick r:id="rId3"/>
              </a:rPr>
              <a:t>available on </a:t>
            </a:r>
            <a:r>
              <a:rPr lang="en-GB" b="0" i="0" u="sng" dirty="0" err="1">
                <a:solidFill>
                  <a:srgbClr val="0000FF"/>
                </a:solidFill>
                <a:effectLst/>
                <a:latin typeface="Source Sans Pro" panose="020B0503030403020204" pitchFamily="34" charset="0"/>
                <a:hlinkClick r:id="rId3"/>
              </a:rPr>
              <a:t>moodle</a:t>
            </a:r>
            <a:r>
              <a:rPr lang="en-GB" b="0" i="0" u="sng" dirty="0">
                <a:solidFill>
                  <a:srgbClr val="0000FF"/>
                </a:solidFill>
                <a:effectLst/>
                <a:latin typeface="Source Sans Pro" panose="020B0503030403020204" pitchFamily="34" charset="0"/>
                <a:hlinkClick r:id="rId3"/>
              </a:rPr>
              <a:t>​</a:t>
            </a:r>
            <a:endParaRPr lang="en-GB" b="0" i="0" dirty="0">
              <a:solidFill>
                <a:srgbClr val="212529"/>
              </a:solidFill>
              <a:effectLst/>
              <a:latin typeface="Source Sans Pro" panose="020B0503030403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92986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36636-D6F5-45C0-9624-178A5C8EB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Library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7A2EB7-DA87-4282-B58F-8D9D3EEFCB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Please ensure that all students see this video in class: </a:t>
            </a:r>
            <a:r>
              <a:rPr lang="en-GB" dirty="0">
                <a:hlinkClick r:id="rId2"/>
              </a:rPr>
              <a:t>Your UWTSD Library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Tours have been arranged this week please refer to the year one induction schedule.</a:t>
            </a:r>
          </a:p>
        </p:txBody>
      </p:sp>
    </p:spTree>
    <p:extLst>
      <p:ext uri="{BB962C8B-B14F-4D97-AF65-F5344CB8AC3E}">
        <p14:creationId xmlns:p14="http://schemas.microsoft.com/office/powerpoint/2010/main" val="17514594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51DE90-5F28-47E1-BF44-AF6265A205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F54112-F0B7-49A1-9802-1970599B77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Please watch </a:t>
            </a:r>
            <a:r>
              <a:rPr lang="en-GB" dirty="0">
                <a:hlinkClick r:id="rId2"/>
              </a:rPr>
              <a:t>this video </a:t>
            </a:r>
            <a:r>
              <a:rPr lang="en-GB" dirty="0"/>
              <a:t>introducing you to our IT facilities.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Guide to Microsoft Teams</a:t>
            </a:r>
            <a:endParaRPr lang="en-GB" dirty="0"/>
          </a:p>
          <a:p>
            <a:pPr marL="0" indent="0">
              <a:buNone/>
            </a:pPr>
            <a:r>
              <a:rPr lang="en-GB" dirty="0" err="1">
                <a:hlinkClick r:id="rId4"/>
              </a:rPr>
              <a:t>WiFi</a:t>
            </a:r>
            <a:r>
              <a:rPr lang="en-GB" dirty="0">
                <a:hlinkClick r:id="rId4"/>
              </a:rPr>
              <a:t> Guide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41434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B41C73-BCCF-44E8-82E9-0711E45989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More about student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FB9F81-74EE-44E1-AC57-E6C4F14B03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/>
            <a:r>
              <a:rPr lang="en-GB" b="0" i="0" u="sng" dirty="0" err="1">
                <a:solidFill>
                  <a:srgbClr val="0000FF"/>
                </a:solidFill>
                <a:effectLst/>
                <a:latin typeface="Source Sans Pro" panose="020B0503030403020204" pitchFamily="34" charset="0"/>
                <a:hlinkClick r:id="rId2"/>
              </a:rPr>
              <a:t>SoCom</a:t>
            </a:r>
            <a:r>
              <a:rPr lang="en-GB" b="0" i="0" u="sng" dirty="0">
                <a:solidFill>
                  <a:srgbClr val="0000FF"/>
                </a:solidFill>
                <a:effectLst/>
                <a:latin typeface="Source Sans Pro" panose="020B0503030403020204" pitchFamily="34" charset="0"/>
                <a:hlinkClick r:id="rId2"/>
              </a:rPr>
              <a:t> Welcome</a:t>
            </a:r>
            <a:endParaRPr lang="en-GB" b="0" i="0" dirty="0">
              <a:solidFill>
                <a:srgbClr val="212529"/>
              </a:solidFill>
              <a:effectLst/>
              <a:latin typeface="Source Sans Pro" panose="020B0503030403020204" pitchFamily="34" charset="0"/>
            </a:endParaRPr>
          </a:p>
          <a:p>
            <a:pPr algn="l"/>
            <a:r>
              <a:rPr lang="en-GB" b="0" i="0" u="sng" dirty="0">
                <a:solidFill>
                  <a:srgbClr val="0000FF"/>
                </a:solidFill>
                <a:effectLst/>
                <a:latin typeface="Source Sans Pro" panose="020B0503030403020204" pitchFamily="34" charset="0"/>
                <a:hlinkClick r:id="rId3"/>
              </a:rPr>
              <a:t>DSA information</a:t>
            </a:r>
            <a:endParaRPr lang="en-GB" b="0" i="0" dirty="0">
              <a:solidFill>
                <a:srgbClr val="212529"/>
              </a:solidFill>
              <a:effectLst/>
              <a:latin typeface="Source Sans Pro" panose="020B0503030403020204" pitchFamily="34" charset="0"/>
            </a:endParaRPr>
          </a:p>
          <a:p>
            <a:pPr algn="l"/>
            <a:r>
              <a:rPr lang="en-GB" b="0" i="0" u="sng" dirty="0">
                <a:solidFill>
                  <a:srgbClr val="0000FF"/>
                </a:solidFill>
                <a:effectLst/>
                <a:latin typeface="Source Sans Pro" panose="020B0503030403020204" pitchFamily="34" charset="0"/>
                <a:hlinkClick r:id="rId4"/>
              </a:rPr>
              <a:t>Counselling and </a:t>
            </a:r>
            <a:r>
              <a:rPr lang="en-GB" b="0" i="0" u="sng" dirty="0" err="1">
                <a:solidFill>
                  <a:srgbClr val="0000FF"/>
                </a:solidFill>
                <a:effectLst/>
                <a:latin typeface="Source Sans Pro" panose="020B0503030403020204" pitchFamily="34" charset="0"/>
                <a:hlinkClick r:id="rId4"/>
              </a:rPr>
              <a:t>Togetherall</a:t>
            </a:r>
            <a:endParaRPr lang="en-GB" b="0" i="0" dirty="0">
              <a:solidFill>
                <a:srgbClr val="212529"/>
              </a:solidFill>
              <a:effectLst/>
              <a:latin typeface="Source Sans Pro" panose="020B0503030403020204" pitchFamily="34" charset="0"/>
            </a:endParaRPr>
          </a:p>
          <a:p>
            <a:pPr algn="l"/>
            <a:r>
              <a:rPr lang="en-GB" b="0" i="0" u="sng" dirty="0">
                <a:solidFill>
                  <a:srgbClr val="0000FF"/>
                </a:solidFill>
                <a:effectLst/>
                <a:latin typeface="Source Sans Pro" panose="020B0503030403020204" pitchFamily="34" charset="0"/>
                <a:hlinkClick r:id="rId5"/>
              </a:rPr>
              <a:t>Mental Health Advisory Service</a:t>
            </a:r>
            <a:endParaRPr lang="en-GB" b="0" i="0" dirty="0">
              <a:solidFill>
                <a:srgbClr val="212529"/>
              </a:solidFill>
              <a:effectLst/>
              <a:latin typeface="Source Sans Pro" panose="020B0503030403020204" pitchFamily="34" charset="0"/>
            </a:endParaRPr>
          </a:p>
          <a:p>
            <a:pPr algn="l"/>
            <a:r>
              <a:rPr lang="en-GB" b="0" i="0" u="sng" dirty="0">
                <a:solidFill>
                  <a:srgbClr val="0000FF"/>
                </a:solidFill>
                <a:effectLst/>
                <a:latin typeface="Source Sans Pro" panose="020B0503030403020204" pitchFamily="34" charset="0"/>
                <a:hlinkClick r:id="rId6"/>
              </a:rPr>
              <a:t>Connect</a:t>
            </a:r>
            <a:endParaRPr lang="en-GB" b="0" i="0" dirty="0">
              <a:solidFill>
                <a:srgbClr val="212529"/>
              </a:solidFill>
              <a:effectLst/>
              <a:latin typeface="Source Sans Pro" panose="020B0503030403020204" pitchFamily="34" charset="0"/>
            </a:endParaRPr>
          </a:p>
          <a:p>
            <a:pPr algn="l"/>
            <a:r>
              <a:rPr lang="en-GB" b="0" i="0" dirty="0">
                <a:solidFill>
                  <a:srgbClr val="212529"/>
                </a:solidFill>
                <a:effectLst/>
                <a:latin typeface="Source Sans Pro" panose="020B0503030403020204" pitchFamily="34" charset="0"/>
              </a:rPr>
              <a:t>Please direct any queries to </a:t>
            </a:r>
            <a:r>
              <a:rPr lang="en-GB" b="0" i="0" u="sng" dirty="0">
                <a:solidFill>
                  <a:srgbClr val="0000FF"/>
                </a:solidFill>
                <a:effectLst/>
                <a:latin typeface="Source Sans Pro" panose="020B0503030403020204" pitchFamily="34" charset="0"/>
                <a:hlinkClick r:id="rId7"/>
              </a:rPr>
              <a:t>Hwb</a:t>
            </a:r>
            <a:endParaRPr lang="en-GB" b="0" i="0" dirty="0">
              <a:solidFill>
                <a:srgbClr val="212529"/>
              </a:solidFill>
              <a:effectLst/>
              <a:latin typeface="Source Sans Pro" panose="020B0503030403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56643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27A20-4047-4BFB-983D-2A6EB484D9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Student Money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11CA10-BBAD-4B67-86C4-534236E41E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b="0" i="0" dirty="0">
                <a:solidFill>
                  <a:srgbClr val="212529"/>
                </a:solidFill>
                <a:effectLst/>
                <a:latin typeface="Source Sans Pro" panose="020B0503030403020204" pitchFamily="34" charset="0"/>
              </a:rPr>
              <a:t>The University has a Digital Connectivity Bursary for students struggling with </a:t>
            </a:r>
            <a:r>
              <a:rPr lang="en-GB" b="0" i="0" u="sng" dirty="0">
                <a:solidFill>
                  <a:srgbClr val="0000FF"/>
                </a:solidFill>
                <a:effectLst/>
                <a:latin typeface="Source Sans Pro" panose="020B0503030403020204" pitchFamily="34" charset="0"/>
                <a:hlinkClick r:id="rId2"/>
              </a:rPr>
              <a:t>access to IT equipment or connectivity</a:t>
            </a:r>
            <a:r>
              <a:rPr lang="en-GB" b="0" i="0" dirty="0">
                <a:solidFill>
                  <a:srgbClr val="212529"/>
                </a:solidFill>
                <a:effectLst/>
                <a:latin typeface="Source Sans Pro" panose="020B0503030403020204" pitchFamily="34" charset="0"/>
              </a:rPr>
              <a:t>.</a:t>
            </a:r>
          </a:p>
          <a:p>
            <a:pPr algn="l"/>
            <a:r>
              <a:rPr lang="en-GB" b="0" i="0" dirty="0">
                <a:solidFill>
                  <a:srgbClr val="212529"/>
                </a:solidFill>
                <a:effectLst/>
                <a:latin typeface="Source Sans Pro" panose="020B0503030403020204" pitchFamily="34" charset="0"/>
              </a:rPr>
              <a:t>You can view all our bursaries </a:t>
            </a:r>
            <a:r>
              <a:rPr lang="en-GB" b="0" i="0" u="sng" dirty="0">
                <a:solidFill>
                  <a:srgbClr val="0000FF"/>
                </a:solidFill>
                <a:effectLst/>
                <a:latin typeface="Source Sans Pro" panose="020B0503030403020204" pitchFamily="34" charset="0"/>
                <a:hlinkClick r:id="rId3"/>
              </a:rPr>
              <a:t>here</a:t>
            </a:r>
            <a:endParaRPr lang="en-GB" b="0" i="0" dirty="0">
              <a:solidFill>
                <a:srgbClr val="212529"/>
              </a:solidFill>
              <a:effectLst/>
              <a:latin typeface="Source Sans Pro" panose="020B0503030403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33737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718B1-86FA-485F-977A-7AEE57009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Blended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AEDF0-E365-4A2D-B248-1D03724D89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b="0" i="0" dirty="0">
                <a:solidFill>
                  <a:srgbClr val="212529"/>
                </a:solidFill>
                <a:effectLst/>
                <a:latin typeface="Source Sans Pro" panose="020B0503030403020204" pitchFamily="34" charset="0"/>
              </a:rPr>
              <a:t>The follow webpages have information on  related resources:​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sng" dirty="0">
                <a:solidFill>
                  <a:srgbClr val="0000FF"/>
                </a:solidFill>
                <a:effectLst/>
                <a:latin typeface="Source Sans Pro" panose="020B0503030403020204" pitchFamily="34" charset="0"/>
                <a:hlinkClick r:id="rId2"/>
              </a:rPr>
              <a:t>Digital Learning</a:t>
            </a:r>
            <a:endParaRPr lang="en-GB" b="0" i="0" dirty="0">
              <a:solidFill>
                <a:srgbClr val="212529"/>
              </a:solidFill>
              <a:effectLst/>
              <a:latin typeface="Source Sans Pro" panose="020B0503030403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sng" dirty="0" err="1">
                <a:solidFill>
                  <a:srgbClr val="0000FF"/>
                </a:solidFill>
                <a:effectLst/>
                <a:latin typeface="Source Sans Pro" panose="020B0503030403020204" pitchFamily="34" charset="0"/>
                <a:hlinkClick r:id="rId3"/>
              </a:rPr>
              <a:t>Infoskills</a:t>
            </a:r>
            <a:endParaRPr lang="en-GB" b="0" i="0" dirty="0">
              <a:solidFill>
                <a:srgbClr val="212529"/>
              </a:solidFill>
              <a:effectLst/>
              <a:latin typeface="Source Sans Pro" panose="020B0503030403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sng" dirty="0">
                <a:solidFill>
                  <a:srgbClr val="0000FF"/>
                </a:solidFill>
                <a:effectLst/>
                <a:latin typeface="Source Sans Pro" panose="020B0503030403020204" pitchFamily="34" charset="0"/>
                <a:hlinkClick r:id="rId4"/>
              </a:rPr>
              <a:t>Student IT Exclusives</a:t>
            </a:r>
            <a:endParaRPr lang="en-GB" b="0" i="0" dirty="0">
              <a:solidFill>
                <a:srgbClr val="212529"/>
              </a:solidFill>
              <a:effectLst/>
              <a:latin typeface="Source Sans Pro" panose="020B0503030403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78208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B6064-135D-4E45-AFEE-2E3B0A8C85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October Pulse Survey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535CCF-1451-4A51-A922-CDAF19E8B8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You will receive an invitation to complete a Pulse Survey in October 2021 to provide feedback </a:t>
            </a:r>
            <a:r>
              <a:rPr lang="en-GB"/>
              <a:t>on your </a:t>
            </a:r>
            <a:r>
              <a:rPr lang="en-GB" dirty="0"/>
              <a:t>induction experience and reflect on any skill gaps.</a:t>
            </a:r>
          </a:p>
        </p:txBody>
      </p:sp>
    </p:spTree>
    <p:extLst>
      <p:ext uri="{BB962C8B-B14F-4D97-AF65-F5344CB8AC3E}">
        <p14:creationId xmlns:p14="http://schemas.microsoft.com/office/powerpoint/2010/main" val="39072895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0622746-FE0F-0E43-925D-636F1AFA5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96" y="116632"/>
            <a:ext cx="9071992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507606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96" y="116632"/>
            <a:ext cx="9087982" cy="5135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983207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infopath/2007/PartnerControls"/>
    <ds:schemaRef ds:uri="303dbf9b-b85b-46a0-94f1-894078c07ec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271</TotalTime>
  <Words>657</Words>
  <Application>Microsoft Office PowerPoint</Application>
  <PresentationFormat>On-screen Show (4:3)</PresentationFormat>
  <Paragraphs>142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Arial</vt:lpstr>
      <vt:lpstr>Calibri</vt:lpstr>
      <vt:lpstr>Myriad Pro</vt:lpstr>
      <vt:lpstr>Source Sans Pro</vt:lpstr>
      <vt:lpstr>Wingdings 3</vt:lpstr>
      <vt:lpstr>20140311PresentationUWTSDTemplate</vt:lpstr>
      <vt:lpstr>Applied Computing Wales Institute of Science and Art (WISA)</vt:lpstr>
      <vt:lpstr>PowerPoint Presentation</vt:lpstr>
      <vt:lpstr>PowerPoint Presentation</vt:lpstr>
      <vt:lpstr>PowerPoint Presentation</vt:lpstr>
      <vt:lpstr>Wales Institute of Science and Art</vt:lpstr>
      <vt:lpstr>Applied Computing</vt:lpstr>
      <vt:lpstr>Our Ethos</vt:lpstr>
      <vt:lpstr>Who is here today?</vt:lpstr>
      <vt:lpstr>1st Year…</vt:lpstr>
      <vt:lpstr>Few points to remember</vt:lpstr>
      <vt:lpstr>Covid-19 </vt:lpstr>
      <vt:lpstr>Other Key services</vt:lpstr>
      <vt:lpstr>Further information</vt:lpstr>
      <vt:lpstr>Important links and information</vt:lpstr>
      <vt:lpstr>Graduate attributes</vt:lpstr>
      <vt:lpstr>Student Voice Choosing student reps. </vt:lpstr>
      <vt:lpstr>Student Charter and Code of Conduct.</vt:lpstr>
      <vt:lpstr>Equality and Diversity</vt:lpstr>
      <vt:lpstr>Library resources</vt:lpstr>
      <vt:lpstr>IT Support</vt:lpstr>
      <vt:lpstr>More about student support</vt:lpstr>
      <vt:lpstr>Student Money Support</vt:lpstr>
      <vt:lpstr>Blended Learning</vt:lpstr>
      <vt:lpstr>October Pulse Survey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Gordon Dickers</cp:lastModifiedBy>
  <cp:revision>65</cp:revision>
  <dcterms:created xsi:type="dcterms:W3CDTF">2015-04-14T15:21:28Z</dcterms:created>
  <dcterms:modified xsi:type="dcterms:W3CDTF">2021-09-19T17:24:14Z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