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3" r:id="rId1"/>
  </p:sldMasterIdLst>
  <p:notesMasterIdLst>
    <p:notesMasterId r:id="rId42"/>
  </p:notesMasterIdLst>
  <p:handoutMasterIdLst>
    <p:handoutMasterId r:id="rId43"/>
  </p:handoutMasterIdLst>
  <p:sldIdLst>
    <p:sldId id="349" r:id="rId2"/>
    <p:sldId id="310" r:id="rId3"/>
    <p:sldId id="311" r:id="rId4"/>
    <p:sldId id="312" r:id="rId5"/>
    <p:sldId id="313" r:id="rId6"/>
    <p:sldId id="314" r:id="rId7"/>
    <p:sldId id="315" r:id="rId8"/>
    <p:sldId id="316" r:id="rId9"/>
    <p:sldId id="317" r:id="rId10"/>
    <p:sldId id="318" r:id="rId11"/>
    <p:sldId id="319" r:id="rId12"/>
    <p:sldId id="320" r:id="rId13"/>
    <p:sldId id="321" r:id="rId14"/>
    <p:sldId id="322" r:id="rId15"/>
    <p:sldId id="323" r:id="rId16"/>
    <p:sldId id="324" r:id="rId17"/>
    <p:sldId id="325" r:id="rId18"/>
    <p:sldId id="326" r:id="rId19"/>
    <p:sldId id="327" r:id="rId20"/>
    <p:sldId id="328" r:id="rId21"/>
    <p:sldId id="329" r:id="rId22"/>
    <p:sldId id="330" r:id="rId23"/>
    <p:sldId id="331" r:id="rId24"/>
    <p:sldId id="332" r:id="rId25"/>
    <p:sldId id="333" r:id="rId26"/>
    <p:sldId id="334" r:id="rId27"/>
    <p:sldId id="335" r:id="rId28"/>
    <p:sldId id="336" r:id="rId29"/>
    <p:sldId id="337" r:id="rId30"/>
    <p:sldId id="338" r:id="rId31"/>
    <p:sldId id="339" r:id="rId32"/>
    <p:sldId id="340" r:id="rId33"/>
    <p:sldId id="341" r:id="rId34"/>
    <p:sldId id="342" r:id="rId35"/>
    <p:sldId id="343" r:id="rId36"/>
    <p:sldId id="344" r:id="rId37"/>
    <p:sldId id="345" r:id="rId38"/>
    <p:sldId id="346" r:id="rId39"/>
    <p:sldId id="347" r:id="rId40"/>
    <p:sldId id="348" r:id="rId41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25" autoAdjust="0"/>
    <p:restoredTop sz="90929"/>
  </p:normalViewPr>
  <p:slideViewPr>
    <p:cSldViewPr snapToGrid="0" snapToObjects="1">
      <p:cViewPr varScale="1">
        <p:scale>
          <a:sx n="84" d="100"/>
          <a:sy n="84" d="100"/>
        </p:scale>
        <p:origin x="1338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4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7.wmf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6" Type="http://schemas.openxmlformats.org/officeDocument/2006/relationships/image" Target="../media/image27.wmf"/><Relationship Id="rId5" Type="http://schemas.openxmlformats.org/officeDocument/2006/relationships/image" Target="../media/image26.wmf"/><Relationship Id="rId4" Type="http://schemas.openxmlformats.org/officeDocument/2006/relationships/image" Target="../media/image25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3.wmf"/><Relationship Id="rId1" Type="http://schemas.openxmlformats.org/officeDocument/2006/relationships/image" Target="../media/image31.wmf"/><Relationship Id="rId6" Type="http://schemas.openxmlformats.org/officeDocument/2006/relationships/image" Target="../media/image27.wmf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7" Type="http://schemas.openxmlformats.org/officeDocument/2006/relationships/image" Target="../media/image38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6" Type="http://schemas.openxmlformats.org/officeDocument/2006/relationships/image" Target="../media/image39.wmf"/><Relationship Id="rId5" Type="http://schemas.openxmlformats.org/officeDocument/2006/relationships/image" Target="../media/image45.wmf"/><Relationship Id="rId4" Type="http://schemas.openxmlformats.org/officeDocument/2006/relationships/image" Target="../media/image44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image" Target="../media/image50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2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3.wmf"/><Relationship Id="rId2" Type="http://schemas.openxmlformats.org/officeDocument/2006/relationships/image" Target="../media/image62.wmf"/><Relationship Id="rId1" Type="http://schemas.openxmlformats.org/officeDocument/2006/relationships/image" Target="../media/image61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64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64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64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31DA6BA6-DD81-4E44-B35D-4587EB99619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698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3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54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1454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54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33A3CC55-822B-4F5F-8F8A-6A4124A9CD1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9413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3A3CC55-822B-4F5F-8F8A-6A4124A9CD1B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866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 useBgFill="1">
        <p:nvSpPr>
          <p:cNvPr id="11" name="Rounded Rectangle 10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 useBgFill="1">
        <p:nvSpPr>
          <p:cNvPr id="12" name="Rounded Rectangle 11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7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8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229601" y="6371565"/>
            <a:ext cx="747712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C5217A8-0E06-4059-AC45-433E2E67A85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6915038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baseline="30000" dirty="0">
              <a:sym typeface="Symbol" pitchFamily="18" charset="2"/>
            </a:endParaRPr>
          </a:p>
        </p:txBody>
      </p:sp>
      <p:sp>
        <p:nvSpPr>
          <p:cNvPr id="6" name="Rectangle 2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924800" y="6207126"/>
            <a:ext cx="762000" cy="366712"/>
          </a:xfrm>
          <a:ln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8118A970-253B-46E2-9611-46CAC5274957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7714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5" name="Rectangle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36" name="Rectangle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37" name="Rectangle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8" name="Rectangle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039" name="Title Placeholder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40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000" dirty="0">
              <a:solidFill>
                <a:srgbClr val="424456"/>
              </a:solidFill>
              <a:latin typeface="Georgia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000" dirty="0">
              <a:solidFill>
                <a:srgbClr val="424456"/>
              </a:solidFill>
              <a:latin typeface="Georgia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rgbClr val="FFFFFF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C5217A8-0E06-4059-AC45-433E2E67A85D}" type="slidenum">
              <a:rPr lang="en-US" sz="1800" smtClean="0">
                <a:latin typeface="Georg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1100" dirty="0">
              <a:solidFill>
                <a:srgbClr val="424456"/>
              </a:solidFill>
              <a:latin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3433118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9pPr>
    </p:titleStyle>
    <p:bodyStyle>
      <a:lvl1pPr marL="365125" indent="-255588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anose="02040502050405020303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1" fontAlgn="base" hangingPunct="1">
        <a:spcBef>
          <a:spcPts val="300"/>
        </a:spcBef>
        <a:spcAft>
          <a:spcPct val="0"/>
        </a:spcAft>
        <a:buClr>
          <a:schemeClr val="accent2"/>
        </a:buClr>
        <a:buFont typeface="Georgia" panose="02040502050405020303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anose="02040502050405020303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2.bin"/><Relationship Id="rId10" Type="http://schemas.openxmlformats.org/officeDocument/2006/relationships/image" Target="../media/image8.wmf"/><Relationship Id="rId4" Type="http://schemas.openxmlformats.org/officeDocument/2006/relationships/image" Target="../media/image5.wmf"/><Relationship Id="rId9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9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1.bin"/><Relationship Id="rId12" Type="http://schemas.openxmlformats.org/officeDocument/2006/relationships/image" Target="../media/image1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3.wmf"/><Relationship Id="rId11" Type="http://schemas.openxmlformats.org/officeDocument/2006/relationships/oleObject" Target="../embeddings/oleObject13.bin"/><Relationship Id="rId5" Type="http://schemas.openxmlformats.org/officeDocument/2006/relationships/oleObject" Target="../embeddings/oleObject10.bin"/><Relationship Id="rId10" Type="http://schemas.openxmlformats.org/officeDocument/2006/relationships/image" Target="../media/image15.wmf"/><Relationship Id="rId4" Type="http://schemas.openxmlformats.org/officeDocument/2006/relationships/image" Target="../media/image12.wmf"/><Relationship Id="rId9" Type="http://schemas.openxmlformats.org/officeDocument/2006/relationships/oleObject" Target="../embeddings/oleObject12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13" Type="http://schemas.openxmlformats.org/officeDocument/2006/relationships/oleObject" Target="../embeddings/oleObject19.bin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6.bin"/><Relationship Id="rId12" Type="http://schemas.openxmlformats.org/officeDocument/2006/relationships/image" Target="../media/image1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2.wmf"/><Relationship Id="rId11" Type="http://schemas.openxmlformats.org/officeDocument/2006/relationships/oleObject" Target="../embeddings/oleObject18.bin"/><Relationship Id="rId5" Type="http://schemas.openxmlformats.org/officeDocument/2006/relationships/oleObject" Target="../embeddings/oleObject15.bin"/><Relationship Id="rId10" Type="http://schemas.openxmlformats.org/officeDocument/2006/relationships/image" Target="../media/image14.wmf"/><Relationship Id="rId4" Type="http://schemas.openxmlformats.org/officeDocument/2006/relationships/image" Target="../media/image17.wmf"/><Relationship Id="rId9" Type="http://schemas.openxmlformats.org/officeDocument/2006/relationships/oleObject" Target="../embeddings/oleObject17.bin"/><Relationship Id="rId14" Type="http://schemas.openxmlformats.org/officeDocument/2006/relationships/image" Target="../media/image16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18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0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1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13" Type="http://schemas.openxmlformats.org/officeDocument/2006/relationships/oleObject" Target="../embeddings/oleObject29.bin"/><Relationship Id="rId3" Type="http://schemas.openxmlformats.org/officeDocument/2006/relationships/oleObject" Target="../embeddings/oleObject24.bin"/><Relationship Id="rId7" Type="http://schemas.openxmlformats.org/officeDocument/2006/relationships/oleObject" Target="../embeddings/oleObject26.bin"/><Relationship Id="rId12" Type="http://schemas.openxmlformats.org/officeDocument/2006/relationships/image" Target="../media/image2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3.wmf"/><Relationship Id="rId11" Type="http://schemas.openxmlformats.org/officeDocument/2006/relationships/oleObject" Target="../embeddings/oleObject28.bin"/><Relationship Id="rId5" Type="http://schemas.openxmlformats.org/officeDocument/2006/relationships/oleObject" Target="../embeddings/oleObject25.bin"/><Relationship Id="rId10" Type="http://schemas.openxmlformats.org/officeDocument/2006/relationships/image" Target="../media/image25.wmf"/><Relationship Id="rId4" Type="http://schemas.openxmlformats.org/officeDocument/2006/relationships/image" Target="../media/image22.wmf"/><Relationship Id="rId9" Type="http://schemas.openxmlformats.org/officeDocument/2006/relationships/oleObject" Target="../embeddings/oleObject27.bin"/><Relationship Id="rId14" Type="http://schemas.openxmlformats.org/officeDocument/2006/relationships/image" Target="../media/image27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9.w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28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30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wmf"/><Relationship Id="rId13" Type="http://schemas.openxmlformats.org/officeDocument/2006/relationships/oleObject" Target="../embeddings/oleObject37.bin"/><Relationship Id="rId18" Type="http://schemas.openxmlformats.org/officeDocument/2006/relationships/image" Target="../media/image34.gif"/><Relationship Id="rId3" Type="http://schemas.openxmlformats.org/officeDocument/2006/relationships/audio" Target="../media/audio1.wav"/><Relationship Id="rId7" Type="http://schemas.openxmlformats.org/officeDocument/2006/relationships/oleObject" Target="../embeddings/oleObject34.bin"/><Relationship Id="rId12" Type="http://schemas.openxmlformats.org/officeDocument/2006/relationships/image" Target="../media/image24.wmf"/><Relationship Id="rId17" Type="http://schemas.openxmlformats.org/officeDocument/2006/relationships/image" Target="../media/image33.gi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7.wmf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1.wmf"/><Relationship Id="rId11" Type="http://schemas.openxmlformats.org/officeDocument/2006/relationships/oleObject" Target="../embeddings/oleObject36.bin"/><Relationship Id="rId5" Type="http://schemas.openxmlformats.org/officeDocument/2006/relationships/oleObject" Target="../embeddings/oleObject33.bin"/><Relationship Id="rId15" Type="http://schemas.openxmlformats.org/officeDocument/2006/relationships/oleObject" Target="../embeddings/oleObject38.bin"/><Relationship Id="rId10" Type="http://schemas.openxmlformats.org/officeDocument/2006/relationships/image" Target="../media/image26.wmf"/><Relationship Id="rId4" Type="http://schemas.openxmlformats.org/officeDocument/2006/relationships/image" Target="../media/image32.emf"/><Relationship Id="rId9" Type="http://schemas.openxmlformats.org/officeDocument/2006/relationships/oleObject" Target="../embeddings/oleObject35.bin"/><Relationship Id="rId14" Type="http://schemas.openxmlformats.org/officeDocument/2006/relationships/image" Target="../media/image25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oleObject" Target="../embeddings/oleObject39.bin"/><Relationship Id="rId7" Type="http://schemas.openxmlformats.org/officeDocument/2006/relationships/oleObject" Target="../embeddings/oleObject4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36.w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35.w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36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39.wmf"/><Relationship Id="rId5" Type="http://schemas.openxmlformats.org/officeDocument/2006/relationships/oleObject" Target="../embeddings/oleObject44.bin"/><Relationship Id="rId4" Type="http://schemas.openxmlformats.org/officeDocument/2006/relationships/image" Target="../media/image38.wmf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oleObject" Target="../embeddings/oleObject45.bin"/><Relationship Id="rId7" Type="http://schemas.openxmlformats.org/officeDocument/2006/relationships/oleObject" Target="../embeddings/oleObject4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42.wmf"/><Relationship Id="rId5" Type="http://schemas.openxmlformats.org/officeDocument/2006/relationships/oleObject" Target="../embeddings/oleObject46.bin"/><Relationship Id="rId4" Type="http://schemas.openxmlformats.org/officeDocument/2006/relationships/image" Target="../media/image41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13" Type="http://schemas.openxmlformats.org/officeDocument/2006/relationships/oleObject" Target="../embeddings/oleObject53.bin"/><Relationship Id="rId3" Type="http://schemas.openxmlformats.org/officeDocument/2006/relationships/oleObject" Target="../embeddings/oleObject48.bin"/><Relationship Id="rId7" Type="http://schemas.openxmlformats.org/officeDocument/2006/relationships/oleObject" Target="../embeddings/oleObject50.bin"/><Relationship Id="rId12" Type="http://schemas.openxmlformats.org/officeDocument/2006/relationships/image" Target="../media/image45.w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8.wmf"/><Relationship Id="rId1" Type="http://schemas.openxmlformats.org/officeDocument/2006/relationships/vmlDrawing" Target="../drawings/vmlDrawing17.vml"/><Relationship Id="rId6" Type="http://schemas.openxmlformats.org/officeDocument/2006/relationships/image" Target="../media/image42.wmf"/><Relationship Id="rId11" Type="http://schemas.openxmlformats.org/officeDocument/2006/relationships/oleObject" Target="../embeddings/oleObject52.bin"/><Relationship Id="rId5" Type="http://schemas.openxmlformats.org/officeDocument/2006/relationships/oleObject" Target="../embeddings/oleObject49.bin"/><Relationship Id="rId15" Type="http://schemas.openxmlformats.org/officeDocument/2006/relationships/oleObject" Target="../embeddings/oleObject54.bin"/><Relationship Id="rId10" Type="http://schemas.openxmlformats.org/officeDocument/2006/relationships/image" Target="../media/image44.wmf"/><Relationship Id="rId4" Type="http://schemas.openxmlformats.org/officeDocument/2006/relationships/image" Target="../media/image41.wmf"/><Relationship Id="rId9" Type="http://schemas.openxmlformats.org/officeDocument/2006/relationships/oleObject" Target="../embeddings/oleObject51.bin"/><Relationship Id="rId14" Type="http://schemas.openxmlformats.org/officeDocument/2006/relationships/image" Target="../media/image39.w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7.bin"/><Relationship Id="rId3" Type="http://schemas.openxmlformats.org/officeDocument/2006/relationships/image" Target="../media/image49.emf"/><Relationship Id="rId7" Type="http://schemas.openxmlformats.org/officeDocument/2006/relationships/image" Target="../media/image4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56.bin"/><Relationship Id="rId5" Type="http://schemas.openxmlformats.org/officeDocument/2006/relationships/image" Target="../media/image46.wmf"/><Relationship Id="rId4" Type="http://schemas.openxmlformats.org/officeDocument/2006/relationships/oleObject" Target="../embeddings/oleObject55.bin"/><Relationship Id="rId9" Type="http://schemas.openxmlformats.org/officeDocument/2006/relationships/image" Target="../media/image48.w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8.bin"/><Relationship Id="rId7" Type="http://schemas.openxmlformats.org/officeDocument/2006/relationships/image" Target="../media/image5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51.wmf"/><Relationship Id="rId5" Type="http://schemas.openxmlformats.org/officeDocument/2006/relationships/oleObject" Target="../embeddings/oleObject59.bin"/><Relationship Id="rId4" Type="http://schemas.openxmlformats.org/officeDocument/2006/relationships/image" Target="../media/image50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54.wmf"/><Relationship Id="rId5" Type="http://schemas.openxmlformats.org/officeDocument/2006/relationships/oleObject" Target="../embeddings/oleObject61.bin"/><Relationship Id="rId4" Type="http://schemas.openxmlformats.org/officeDocument/2006/relationships/image" Target="../media/image53.w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e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56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2.vml"/><Relationship Id="rId6" Type="http://schemas.openxmlformats.org/officeDocument/2006/relationships/image" Target="../media/image58.wmf"/><Relationship Id="rId5" Type="http://schemas.openxmlformats.org/officeDocument/2006/relationships/oleObject" Target="../embeddings/oleObject64.bin"/><Relationship Id="rId4" Type="http://schemas.openxmlformats.org/officeDocument/2006/relationships/image" Target="../media/image57.w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3.vml"/><Relationship Id="rId4" Type="http://schemas.openxmlformats.org/officeDocument/2006/relationships/image" Target="../media/image59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4.vml"/><Relationship Id="rId4" Type="http://schemas.openxmlformats.org/officeDocument/2006/relationships/image" Target="../media/image60.wmf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wmf"/><Relationship Id="rId3" Type="http://schemas.openxmlformats.org/officeDocument/2006/relationships/oleObject" Target="../embeddings/oleObject67.bin"/><Relationship Id="rId7" Type="http://schemas.openxmlformats.org/officeDocument/2006/relationships/oleObject" Target="../embeddings/oleObject6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62.wmf"/><Relationship Id="rId5" Type="http://schemas.openxmlformats.org/officeDocument/2006/relationships/oleObject" Target="../embeddings/oleObject68.bin"/><Relationship Id="rId4" Type="http://schemas.openxmlformats.org/officeDocument/2006/relationships/image" Target="../media/image61.wmf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The Sampling Theorem</a:t>
            </a:r>
            <a:r>
              <a:rPr lang="en-GB" dirty="0" smtClean="0">
                <a:sym typeface="Symbol" pitchFamily="18" charset="2"/>
              </a:rPr>
              <a:t>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altLang="en-US" baseline="30000" dirty="0" smtClean="0">
              <a:latin typeface="Arial Black" pitchFamily="34" charset="0"/>
              <a:cs typeface="Times New Roman" pitchFamily="18" charset="0"/>
              <a:sym typeface="Symbol" pitchFamily="18" charset="2"/>
            </a:endParaRPr>
          </a:p>
          <a:p>
            <a:r>
              <a:rPr lang="en-GB" altLang="en-US" baseline="30000" dirty="0" smtClean="0">
                <a:latin typeface="Arial Black" pitchFamily="34" charset="0"/>
                <a:cs typeface="Times New Roman" pitchFamily="18" charset="0"/>
                <a:sym typeface="Symbol" pitchFamily="18" charset="2"/>
              </a:rPr>
              <a:t>Prepared </a:t>
            </a:r>
            <a:r>
              <a:rPr lang="en-GB" altLang="en-US" baseline="30000" dirty="0">
                <a:latin typeface="Arial Black" pitchFamily="34" charset="0"/>
                <a:cs typeface="Times New Roman" pitchFamily="18" charset="0"/>
                <a:sym typeface="Symbol" pitchFamily="18" charset="2"/>
              </a:rPr>
              <a:t>by Prof. Ian Wells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0441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The Sampling Theorem</a:t>
            </a:r>
            <a:r>
              <a:rPr lang="en-GB" smtClean="0"/>
              <a:t> 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>
                <a:cs typeface="Times New Roman" pitchFamily="18" charset="0"/>
              </a:rPr>
              <a:t>To produce a digital signal then a continuous time analogue signal has to be sampled. </a:t>
            </a:r>
          </a:p>
          <a:p>
            <a:pPr eaLnBrk="1" hangingPunct="1">
              <a:defRPr/>
            </a:pPr>
            <a:r>
              <a:rPr lang="en-GB" dirty="0" smtClean="0">
                <a:cs typeface="Times New Roman" pitchFamily="18" charset="0"/>
              </a:rPr>
              <a:t>The sampling theorem states at what frequency this sampling should be performed</a:t>
            </a:r>
            <a:r>
              <a:rPr lang="en-GB" dirty="0" smtClean="0"/>
              <a:t> </a:t>
            </a:r>
          </a:p>
        </p:txBody>
      </p:sp>
      <p:sp>
        <p:nvSpPr>
          <p:cNvPr id="12288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BA81F5B-6BDE-4E28-99B0-B6D79B4205F1}" type="slidenum">
              <a:rPr lang="en-GB" altLang="en-US" sz="1400"/>
              <a:pPr eaLnBrk="1" hangingPunct="1"/>
              <a:t>2</a:t>
            </a:fld>
            <a:endParaRPr lang="en-GB" altLang="en-US" sz="140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4420" y="4072232"/>
            <a:ext cx="1549329" cy="189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030" y="4072232"/>
            <a:ext cx="1343547" cy="189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3643748" y="4121885"/>
            <a:ext cx="2055283" cy="2451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baseline="30000" dirty="0" smtClean="0">
                <a:latin typeface="Arial Black" pitchFamily="34" charset="0"/>
                <a:cs typeface="Times New Roman" pitchFamily="18" charset="0"/>
                <a:sym typeface="Symbol" pitchFamily="18" charset="2"/>
              </a:rPr>
              <a:t>Harry Nyquist</a:t>
            </a:r>
          </a:p>
          <a:p>
            <a:pPr algn="r" eaLnBrk="1" hangingPunct="1">
              <a:spcBef>
                <a:spcPct val="50000"/>
              </a:spcBef>
            </a:pPr>
            <a:endParaRPr lang="en-GB" altLang="en-US" sz="3200" baseline="30000" dirty="0" smtClean="0">
              <a:latin typeface="Arial Black" pitchFamily="34" charset="0"/>
              <a:cs typeface="Times New Roman" pitchFamily="18" charset="0"/>
              <a:sym typeface="Symbol" pitchFamily="18" charset="2"/>
            </a:endParaRPr>
          </a:p>
          <a:p>
            <a:pPr algn="r" eaLnBrk="1" hangingPunct="1">
              <a:spcBef>
                <a:spcPct val="50000"/>
              </a:spcBef>
            </a:pPr>
            <a:endParaRPr lang="en-GB" altLang="en-US" sz="3200" baseline="30000" dirty="0">
              <a:latin typeface="Arial Black" pitchFamily="34" charset="0"/>
              <a:cs typeface="Times New Roman" pitchFamily="18" charset="0"/>
              <a:sym typeface="Symbol" pitchFamily="18" charset="2"/>
            </a:endParaRPr>
          </a:p>
          <a:p>
            <a:pPr algn="r" eaLnBrk="1" hangingPunct="1">
              <a:spcBef>
                <a:spcPct val="50000"/>
              </a:spcBef>
            </a:pPr>
            <a:endParaRPr lang="en-GB" altLang="en-US" sz="3200" baseline="30000" dirty="0" smtClean="0">
              <a:latin typeface="Arial Black" pitchFamily="34" charset="0"/>
              <a:cs typeface="Times New Roman" pitchFamily="18" charset="0"/>
              <a:sym typeface="Symbol" pitchFamily="18" charset="2"/>
            </a:endParaRPr>
          </a:p>
          <a:p>
            <a:pPr algn="r" eaLnBrk="1" hangingPunct="1">
              <a:spcBef>
                <a:spcPct val="50000"/>
              </a:spcBef>
            </a:pPr>
            <a:r>
              <a:rPr lang="en-GB" altLang="en-US" sz="2000" baseline="30000" dirty="0" smtClean="0">
                <a:latin typeface="Arial Black" pitchFamily="34" charset="0"/>
                <a:cs typeface="Times New Roman" pitchFamily="18" charset="0"/>
                <a:sym typeface="Symbol" pitchFamily="18" charset="2"/>
              </a:rPr>
              <a:t>Claude Shannon</a:t>
            </a:r>
            <a:endParaRPr lang="en-GB" altLang="en-US" sz="2000" baseline="30000" dirty="0">
              <a:latin typeface="Arial Black" pitchFamily="34" charset="0"/>
              <a:cs typeface="Times New Roman" pitchFamily="18" charset="0"/>
              <a:sym typeface="Symbol" pitchFamily="18" charset="2"/>
            </a:endParaRPr>
          </a:p>
          <a:p>
            <a:pPr eaLnBrk="1" hangingPunct="1">
              <a:spcBef>
                <a:spcPct val="50000"/>
              </a:spcBef>
            </a:pPr>
            <a:endParaRPr lang="en-GB" altLang="en-US" sz="2400" i="1" baseline="30000" dirty="0">
              <a:latin typeface="Arial Black" pitchFamily="34" charset="0"/>
              <a:cs typeface="Times New Roman" pitchFamily="18" charset="0"/>
              <a:sym typeface="Symbol" pitchFamily="18" charset="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The Sampling Theorem</a:t>
            </a:r>
            <a:r>
              <a:rPr lang="en-GB" smtClean="0"/>
              <a:t> 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>
                <a:cs typeface="Times New Roman" pitchFamily="18" charset="0"/>
              </a:rPr>
              <a:t>We begin with</a:t>
            </a:r>
            <a:r>
              <a:rPr lang="en-GB" dirty="0" smtClean="0"/>
              <a:t>:</a:t>
            </a:r>
          </a:p>
        </p:txBody>
      </p:sp>
      <p:sp>
        <p:nvSpPr>
          <p:cNvPr id="12390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8D3C6F6-33F6-425F-AD88-48175F771B41}" type="slidenum">
              <a:rPr lang="en-GB" altLang="en-US" sz="1400"/>
              <a:pPr eaLnBrk="1" hangingPunct="1"/>
              <a:t>3</a:t>
            </a:fld>
            <a:endParaRPr lang="en-GB" altLang="en-US" sz="1400"/>
          </a:p>
        </p:txBody>
      </p:sp>
      <p:grpSp>
        <p:nvGrpSpPr>
          <p:cNvPr id="123910" name="Group 4"/>
          <p:cNvGrpSpPr>
            <a:grpSpLocks/>
          </p:cNvGrpSpPr>
          <p:nvPr/>
        </p:nvGrpSpPr>
        <p:grpSpPr bwMode="auto">
          <a:xfrm>
            <a:off x="1676400" y="2743200"/>
            <a:ext cx="5943600" cy="3505200"/>
            <a:chOff x="4763" y="5329"/>
            <a:chExt cx="6706" cy="4511"/>
          </a:xfrm>
        </p:grpSpPr>
        <p:pic>
          <p:nvPicPr>
            <p:cNvPr id="123911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63" y="5329"/>
              <a:ext cx="6015" cy="4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23912" name="Group 6"/>
            <p:cNvGrpSpPr>
              <a:grpSpLocks/>
            </p:cNvGrpSpPr>
            <p:nvPr/>
          </p:nvGrpSpPr>
          <p:grpSpPr bwMode="auto">
            <a:xfrm>
              <a:off x="7909" y="5366"/>
              <a:ext cx="3560" cy="4407"/>
              <a:chOff x="6400" y="3864"/>
              <a:chExt cx="3560" cy="4407"/>
            </a:xfrm>
          </p:grpSpPr>
          <p:sp>
            <p:nvSpPr>
              <p:cNvPr id="123913" name="Text Box 7"/>
              <p:cNvSpPr txBox="1">
                <a:spLocks noChangeArrowheads="1"/>
              </p:cNvSpPr>
              <p:nvPr/>
            </p:nvSpPr>
            <p:spPr bwMode="auto">
              <a:xfrm>
                <a:off x="6961" y="3864"/>
                <a:ext cx="2999" cy="3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altLang="en-US" sz="800" dirty="0"/>
                  <a:t>Frequency Domain Plot of X(f)</a:t>
                </a:r>
              </a:p>
            </p:txBody>
          </p:sp>
          <p:grpSp>
            <p:nvGrpSpPr>
              <p:cNvPr id="123914" name="Group 8"/>
              <p:cNvGrpSpPr>
                <a:grpSpLocks/>
              </p:cNvGrpSpPr>
              <p:nvPr/>
            </p:nvGrpSpPr>
            <p:grpSpPr bwMode="auto">
              <a:xfrm>
                <a:off x="6400" y="4167"/>
                <a:ext cx="2826" cy="4104"/>
                <a:chOff x="6307" y="4186"/>
                <a:chExt cx="2826" cy="4104"/>
              </a:xfrm>
            </p:grpSpPr>
            <p:sp>
              <p:nvSpPr>
                <p:cNvPr id="123915" name="Rectangle 9"/>
                <p:cNvSpPr>
                  <a:spLocks noChangeArrowheads="1"/>
                </p:cNvSpPr>
                <p:nvPr/>
              </p:nvSpPr>
              <p:spPr bwMode="auto">
                <a:xfrm>
                  <a:off x="7014" y="4186"/>
                  <a:ext cx="1960" cy="3667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>
                  <a:lvl1pPr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pPr eaLnBrk="1" hangingPunct="1"/>
                  <a:endParaRPr lang="en-US" altLang="en-US"/>
                </a:p>
              </p:txBody>
            </p:sp>
            <p:sp>
              <p:nvSpPr>
                <p:cNvPr id="123916" name="Line 10"/>
                <p:cNvSpPr>
                  <a:spLocks noChangeShapeType="1"/>
                </p:cNvSpPr>
                <p:nvPr/>
              </p:nvSpPr>
              <p:spPr bwMode="auto">
                <a:xfrm flipH="1">
                  <a:off x="8000" y="4187"/>
                  <a:ext cx="0" cy="3692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 type="triangle" w="med" len="med"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23917" name="Text Box 11"/>
                <p:cNvSpPr txBox="1">
                  <a:spLocks noChangeArrowheads="1"/>
                </p:cNvSpPr>
                <p:nvPr/>
              </p:nvSpPr>
              <p:spPr bwMode="auto">
                <a:xfrm>
                  <a:off x="7227" y="7773"/>
                  <a:ext cx="654" cy="34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r>
                    <a:rPr lang="en-US" altLang="en-US" sz="1200" dirty="0">
                      <a:solidFill>
                        <a:schemeClr val="bg2"/>
                      </a:solidFill>
                    </a:rPr>
                    <a:t>-</a:t>
                  </a:r>
                  <a:r>
                    <a:rPr lang="en-US" altLang="en-US" sz="1200" dirty="0"/>
                    <a:t>W</a:t>
                  </a:r>
                </a:p>
              </p:txBody>
            </p:sp>
            <p:sp>
              <p:nvSpPr>
                <p:cNvPr id="123918" name="Text Box 12"/>
                <p:cNvSpPr txBox="1">
                  <a:spLocks noChangeArrowheads="1"/>
                </p:cNvSpPr>
                <p:nvPr/>
              </p:nvSpPr>
              <p:spPr bwMode="auto">
                <a:xfrm>
                  <a:off x="8240" y="7760"/>
                  <a:ext cx="654" cy="34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r>
                    <a:rPr lang="en-US" altLang="en-US" sz="1200" dirty="0"/>
                    <a:t>W</a:t>
                  </a:r>
                </a:p>
              </p:txBody>
            </p:sp>
            <p:sp>
              <p:nvSpPr>
                <p:cNvPr id="123919" name="Line 13"/>
                <p:cNvSpPr>
                  <a:spLocks noChangeShapeType="1"/>
                </p:cNvSpPr>
                <p:nvPr/>
              </p:nvSpPr>
              <p:spPr bwMode="auto">
                <a:xfrm flipV="1">
                  <a:off x="7533" y="6080"/>
                  <a:ext cx="467" cy="176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23920" name="Line 14"/>
                <p:cNvSpPr>
                  <a:spLocks noChangeShapeType="1"/>
                </p:cNvSpPr>
                <p:nvPr/>
              </p:nvSpPr>
              <p:spPr bwMode="auto">
                <a:xfrm flipH="1" flipV="1">
                  <a:off x="8000" y="6080"/>
                  <a:ext cx="533" cy="177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23921" name="Text Box 15"/>
                <p:cNvSpPr txBox="1">
                  <a:spLocks noChangeArrowheads="1"/>
                </p:cNvSpPr>
                <p:nvPr/>
              </p:nvSpPr>
              <p:spPr bwMode="auto">
                <a:xfrm>
                  <a:off x="8173" y="5733"/>
                  <a:ext cx="667" cy="34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r>
                    <a:rPr lang="en-US" altLang="en-US" sz="1200" dirty="0"/>
                    <a:t>1</a:t>
                  </a:r>
                </a:p>
              </p:txBody>
            </p:sp>
            <p:sp>
              <p:nvSpPr>
                <p:cNvPr id="123922" name="Line 16"/>
                <p:cNvSpPr>
                  <a:spLocks noChangeShapeType="1"/>
                </p:cNvSpPr>
                <p:nvPr/>
              </p:nvSpPr>
              <p:spPr bwMode="auto">
                <a:xfrm flipH="1">
                  <a:off x="8027" y="5947"/>
                  <a:ext cx="253" cy="146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GB"/>
                </a:p>
              </p:txBody>
            </p:sp>
            <p:sp>
              <p:nvSpPr>
                <p:cNvPr id="123923" name="Text Box 17"/>
                <p:cNvSpPr txBox="1">
                  <a:spLocks noChangeArrowheads="1"/>
                </p:cNvSpPr>
                <p:nvPr/>
              </p:nvSpPr>
              <p:spPr bwMode="auto">
                <a:xfrm>
                  <a:off x="6307" y="5880"/>
                  <a:ext cx="643" cy="3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en-US" altLang="en-US" sz="1200">
                    <a:solidFill>
                      <a:schemeClr val="bg2"/>
                    </a:solidFill>
                  </a:endParaRPr>
                </a:p>
              </p:txBody>
            </p:sp>
            <p:sp>
              <p:nvSpPr>
                <p:cNvPr id="123924" name="Text Box 18"/>
                <p:cNvSpPr txBox="1">
                  <a:spLocks noChangeArrowheads="1"/>
                </p:cNvSpPr>
                <p:nvPr/>
              </p:nvSpPr>
              <p:spPr bwMode="auto">
                <a:xfrm>
                  <a:off x="8147" y="7984"/>
                  <a:ext cx="986" cy="3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r>
                    <a:rPr lang="en-US" altLang="en-US" sz="800" dirty="0"/>
                    <a:t>Frequency</a:t>
                  </a:r>
                </a:p>
              </p:txBody>
            </p:sp>
            <p:sp>
              <p:nvSpPr>
                <p:cNvPr id="123925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7961" y="4611"/>
                  <a:ext cx="572" cy="30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 eaLnBrk="0" hangingPunct="0"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36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r>
                    <a:rPr lang="en-US" altLang="en-US" sz="800" dirty="0"/>
                    <a:t>X(f)</a:t>
                  </a:r>
                </a:p>
              </p:txBody>
            </p:sp>
          </p:grpSp>
        </p:grp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The Sampling Theorem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400" dirty="0" smtClean="0">
                <a:cs typeface="Times New Roman" pitchFamily="18" charset="0"/>
              </a:rPr>
              <a:t>Assume signal is bandlimited to W in the frequency domain</a:t>
            </a:r>
          </a:p>
          <a:p>
            <a:pPr eaLnBrk="1" hangingPunct="1">
              <a:defRPr/>
            </a:pPr>
            <a:r>
              <a:rPr lang="en-GB" sz="2400" dirty="0" smtClean="0">
                <a:cs typeface="Times New Roman" pitchFamily="18" charset="0"/>
              </a:rPr>
              <a:t>Unit DC value is a convenient scale factor.</a:t>
            </a:r>
          </a:p>
          <a:p>
            <a:pPr eaLnBrk="1" hangingPunct="1">
              <a:defRPr/>
            </a:pPr>
            <a:r>
              <a:rPr lang="en-GB" sz="2400" dirty="0" smtClean="0">
                <a:cs typeface="Times New Roman" pitchFamily="18" charset="0"/>
              </a:rPr>
              <a:t>Samples are point values separated by T i.e. the sample interval.</a:t>
            </a:r>
            <a:r>
              <a:rPr lang="en-GB" dirty="0" smtClean="0"/>
              <a:t> </a:t>
            </a:r>
          </a:p>
        </p:txBody>
      </p:sp>
      <p:sp>
        <p:nvSpPr>
          <p:cNvPr id="12493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9CC167C-A839-4D34-99B4-2CA68C76776F}" type="slidenum">
              <a:rPr lang="en-GB" altLang="en-US" sz="1400"/>
              <a:pPr eaLnBrk="1" hangingPunct="1"/>
              <a:t>4</a:t>
            </a:fld>
            <a:endParaRPr lang="en-GB" altLang="en-US" sz="1400"/>
          </a:p>
        </p:txBody>
      </p:sp>
      <p:grpSp>
        <p:nvGrpSpPr>
          <p:cNvPr id="124934" name="Group 4"/>
          <p:cNvGrpSpPr>
            <a:grpSpLocks/>
          </p:cNvGrpSpPr>
          <p:nvPr/>
        </p:nvGrpSpPr>
        <p:grpSpPr bwMode="auto">
          <a:xfrm>
            <a:off x="2438400" y="4267200"/>
            <a:ext cx="5145088" cy="2279650"/>
            <a:chOff x="3474" y="3804"/>
            <a:chExt cx="8104" cy="3589"/>
          </a:xfrm>
        </p:grpSpPr>
        <p:sp>
          <p:nvSpPr>
            <p:cNvPr id="124935" name="Text Box 5"/>
            <p:cNvSpPr txBox="1">
              <a:spLocks noChangeArrowheads="1"/>
            </p:cNvSpPr>
            <p:nvPr/>
          </p:nvSpPr>
          <p:spPr bwMode="auto">
            <a:xfrm>
              <a:off x="3652" y="6849"/>
              <a:ext cx="7926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600" dirty="0"/>
                <a:t>-3T        -2T       -T       0        T        2T        3T </a:t>
              </a:r>
            </a:p>
          </p:txBody>
        </p:sp>
        <p:sp>
          <p:nvSpPr>
            <p:cNvPr id="124936" name="Rectangle 6"/>
            <p:cNvSpPr>
              <a:spLocks noChangeArrowheads="1"/>
            </p:cNvSpPr>
            <p:nvPr/>
          </p:nvSpPr>
          <p:spPr bwMode="auto">
            <a:xfrm>
              <a:off x="3480" y="3804"/>
              <a:ext cx="6691" cy="305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4937" name="Line 7"/>
            <p:cNvSpPr>
              <a:spLocks noChangeShapeType="1"/>
            </p:cNvSpPr>
            <p:nvPr/>
          </p:nvSpPr>
          <p:spPr bwMode="auto">
            <a:xfrm flipV="1">
              <a:off x="6850" y="3804"/>
              <a:ext cx="0" cy="305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24938" name="Line 8"/>
            <p:cNvSpPr>
              <a:spLocks noChangeShapeType="1"/>
            </p:cNvSpPr>
            <p:nvPr/>
          </p:nvSpPr>
          <p:spPr bwMode="auto">
            <a:xfrm>
              <a:off x="3474" y="6485"/>
              <a:ext cx="669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24939" name="Freeform 9"/>
            <p:cNvSpPr>
              <a:spLocks/>
            </p:cNvSpPr>
            <p:nvPr/>
          </p:nvSpPr>
          <p:spPr bwMode="auto">
            <a:xfrm>
              <a:off x="3494" y="4366"/>
              <a:ext cx="6673" cy="642"/>
            </a:xfrm>
            <a:custGeom>
              <a:avLst/>
              <a:gdLst>
                <a:gd name="T0" fmla="*/ 0 w 4374"/>
                <a:gd name="T1" fmla="*/ 662 h 662"/>
                <a:gd name="T2" fmla="*/ 720 w 4374"/>
                <a:gd name="T3" fmla="*/ 102 h 662"/>
                <a:gd name="T4" fmla="*/ 1160 w 4374"/>
                <a:gd name="T5" fmla="*/ 49 h 662"/>
                <a:gd name="T6" fmla="*/ 1707 w 4374"/>
                <a:gd name="T7" fmla="*/ 116 h 662"/>
                <a:gd name="T8" fmla="*/ 2000 w 4374"/>
                <a:gd name="T9" fmla="*/ 209 h 662"/>
                <a:gd name="T10" fmla="*/ 2240 w 4374"/>
                <a:gd name="T11" fmla="*/ 342 h 662"/>
                <a:gd name="T12" fmla="*/ 2547 w 4374"/>
                <a:gd name="T13" fmla="*/ 556 h 662"/>
                <a:gd name="T14" fmla="*/ 2907 w 4374"/>
                <a:gd name="T15" fmla="*/ 649 h 662"/>
                <a:gd name="T16" fmla="*/ 3400 w 4374"/>
                <a:gd name="T17" fmla="*/ 636 h 662"/>
                <a:gd name="T18" fmla="*/ 3734 w 4374"/>
                <a:gd name="T19" fmla="*/ 556 h 662"/>
                <a:gd name="T20" fmla="*/ 4107 w 4374"/>
                <a:gd name="T21" fmla="*/ 329 h 662"/>
                <a:gd name="T22" fmla="*/ 4254 w 4374"/>
                <a:gd name="T23" fmla="*/ 209 h 662"/>
                <a:gd name="T24" fmla="*/ 4374 w 4374"/>
                <a:gd name="T25" fmla="*/ 142 h 66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374"/>
                <a:gd name="T40" fmla="*/ 0 h 662"/>
                <a:gd name="T41" fmla="*/ 4374 w 4374"/>
                <a:gd name="T42" fmla="*/ 662 h 66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374" h="662">
                  <a:moveTo>
                    <a:pt x="0" y="662"/>
                  </a:moveTo>
                  <a:cubicBezTo>
                    <a:pt x="263" y="433"/>
                    <a:pt x="527" y="204"/>
                    <a:pt x="720" y="102"/>
                  </a:cubicBezTo>
                  <a:cubicBezTo>
                    <a:pt x="913" y="0"/>
                    <a:pt x="996" y="47"/>
                    <a:pt x="1160" y="49"/>
                  </a:cubicBezTo>
                  <a:cubicBezTo>
                    <a:pt x="1324" y="51"/>
                    <a:pt x="1567" y="89"/>
                    <a:pt x="1707" y="116"/>
                  </a:cubicBezTo>
                  <a:cubicBezTo>
                    <a:pt x="1847" y="143"/>
                    <a:pt x="1911" y="171"/>
                    <a:pt x="2000" y="209"/>
                  </a:cubicBezTo>
                  <a:cubicBezTo>
                    <a:pt x="2089" y="247"/>
                    <a:pt x="2149" y="284"/>
                    <a:pt x="2240" y="342"/>
                  </a:cubicBezTo>
                  <a:cubicBezTo>
                    <a:pt x="2331" y="400"/>
                    <a:pt x="2436" y="505"/>
                    <a:pt x="2547" y="556"/>
                  </a:cubicBezTo>
                  <a:cubicBezTo>
                    <a:pt x="2658" y="607"/>
                    <a:pt x="2765" y="636"/>
                    <a:pt x="2907" y="649"/>
                  </a:cubicBezTo>
                  <a:cubicBezTo>
                    <a:pt x="3049" y="662"/>
                    <a:pt x="3262" y="651"/>
                    <a:pt x="3400" y="636"/>
                  </a:cubicBezTo>
                  <a:cubicBezTo>
                    <a:pt x="3538" y="621"/>
                    <a:pt x="3616" y="607"/>
                    <a:pt x="3734" y="556"/>
                  </a:cubicBezTo>
                  <a:cubicBezTo>
                    <a:pt x="3852" y="505"/>
                    <a:pt x="4020" y="387"/>
                    <a:pt x="4107" y="329"/>
                  </a:cubicBezTo>
                  <a:cubicBezTo>
                    <a:pt x="4194" y="271"/>
                    <a:pt x="4210" y="240"/>
                    <a:pt x="4254" y="209"/>
                  </a:cubicBezTo>
                  <a:cubicBezTo>
                    <a:pt x="4298" y="178"/>
                    <a:pt x="4354" y="153"/>
                    <a:pt x="4374" y="142"/>
                  </a:cubicBezTo>
                </a:path>
              </a:pathLst>
            </a:custGeom>
            <a:noFill/>
            <a:ln w="9525" cmpd="sng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24940" name="Oval 10"/>
            <p:cNvSpPr>
              <a:spLocks noChangeArrowheads="1"/>
            </p:cNvSpPr>
            <p:nvPr/>
          </p:nvSpPr>
          <p:spPr bwMode="auto">
            <a:xfrm>
              <a:off x="3982" y="4649"/>
              <a:ext cx="216" cy="137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4941" name="Oval 11"/>
            <p:cNvSpPr>
              <a:spLocks noChangeArrowheads="1"/>
            </p:cNvSpPr>
            <p:nvPr/>
          </p:nvSpPr>
          <p:spPr bwMode="auto">
            <a:xfrm>
              <a:off x="5080" y="4363"/>
              <a:ext cx="215" cy="137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4942" name="Oval 12"/>
            <p:cNvSpPr>
              <a:spLocks noChangeArrowheads="1"/>
            </p:cNvSpPr>
            <p:nvPr/>
          </p:nvSpPr>
          <p:spPr bwMode="auto">
            <a:xfrm>
              <a:off x="5995" y="4415"/>
              <a:ext cx="216" cy="137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4943" name="Oval 13"/>
            <p:cNvSpPr>
              <a:spLocks noChangeArrowheads="1"/>
            </p:cNvSpPr>
            <p:nvPr/>
          </p:nvSpPr>
          <p:spPr bwMode="auto">
            <a:xfrm>
              <a:off x="6728" y="4596"/>
              <a:ext cx="215" cy="137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4944" name="Oval 14"/>
            <p:cNvSpPr>
              <a:spLocks noChangeArrowheads="1"/>
            </p:cNvSpPr>
            <p:nvPr/>
          </p:nvSpPr>
          <p:spPr bwMode="auto">
            <a:xfrm>
              <a:off x="7603" y="4882"/>
              <a:ext cx="215" cy="137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4945" name="Oval 15"/>
            <p:cNvSpPr>
              <a:spLocks noChangeArrowheads="1"/>
            </p:cNvSpPr>
            <p:nvPr/>
          </p:nvSpPr>
          <p:spPr bwMode="auto">
            <a:xfrm>
              <a:off x="8478" y="4921"/>
              <a:ext cx="215" cy="137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4946" name="Oval 16"/>
            <p:cNvSpPr>
              <a:spLocks noChangeArrowheads="1"/>
            </p:cNvSpPr>
            <p:nvPr/>
          </p:nvSpPr>
          <p:spPr bwMode="auto">
            <a:xfrm>
              <a:off x="9455" y="4701"/>
              <a:ext cx="214" cy="137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4947" name="Text Box 17"/>
            <p:cNvSpPr txBox="1">
              <a:spLocks noChangeArrowheads="1"/>
            </p:cNvSpPr>
            <p:nvPr/>
          </p:nvSpPr>
          <p:spPr bwMode="auto">
            <a:xfrm>
              <a:off x="6994" y="3922"/>
              <a:ext cx="1442" cy="6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 dirty="0"/>
                <a:t>x(t)</a:t>
              </a:r>
            </a:p>
          </p:txBody>
        </p:sp>
        <p:sp>
          <p:nvSpPr>
            <p:cNvPr id="124948" name="Text Box 18"/>
            <p:cNvSpPr txBox="1">
              <a:spLocks noChangeArrowheads="1"/>
            </p:cNvSpPr>
            <p:nvPr/>
          </p:nvSpPr>
          <p:spPr bwMode="auto">
            <a:xfrm>
              <a:off x="8132" y="4143"/>
              <a:ext cx="1270" cy="5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 dirty="0"/>
                <a:t>x(T)</a:t>
              </a:r>
            </a:p>
          </p:txBody>
        </p:sp>
        <p:sp>
          <p:nvSpPr>
            <p:cNvPr id="124949" name="Line 19"/>
            <p:cNvSpPr>
              <a:spLocks noChangeShapeType="1"/>
            </p:cNvSpPr>
            <p:nvPr/>
          </p:nvSpPr>
          <p:spPr bwMode="auto">
            <a:xfrm flipH="1">
              <a:off x="7787" y="4517"/>
              <a:ext cx="386" cy="35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24950" name="Text Box 20"/>
            <p:cNvSpPr txBox="1">
              <a:spLocks noChangeArrowheads="1"/>
            </p:cNvSpPr>
            <p:nvPr/>
          </p:nvSpPr>
          <p:spPr bwMode="auto">
            <a:xfrm>
              <a:off x="9778" y="6421"/>
              <a:ext cx="1098" cy="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 dirty="0"/>
                <a:t>t</a:t>
              </a: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The Sampling Theorem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7848600" cy="2667000"/>
          </a:xfrm>
        </p:spPr>
        <p:txBody>
          <a:bodyPr/>
          <a:lstStyle/>
          <a:p>
            <a:pPr eaLnBrk="1" hangingPunct="1">
              <a:defRPr/>
            </a:pPr>
            <a:r>
              <a:rPr lang="en-GB" sz="2400" dirty="0" smtClean="0">
                <a:cs typeface="Times New Roman" pitchFamily="18" charset="0"/>
              </a:rPr>
              <a:t>For convenience we create:</a:t>
            </a:r>
            <a:r>
              <a:rPr lang="en-GB" sz="2400" dirty="0" smtClean="0"/>
              <a:t> </a:t>
            </a:r>
          </a:p>
          <a:p>
            <a:pPr eaLnBrk="1" hangingPunct="1">
              <a:defRPr/>
            </a:pPr>
            <a:endParaRPr lang="en-GB" sz="2400" dirty="0" smtClean="0"/>
          </a:p>
          <a:p>
            <a:pPr eaLnBrk="1" hangingPunct="1">
              <a:defRPr/>
            </a:pPr>
            <a:endParaRPr lang="en-GB" sz="2400" dirty="0" smtClean="0"/>
          </a:p>
          <a:p>
            <a:pPr eaLnBrk="1" hangingPunct="1">
              <a:defRPr/>
            </a:pPr>
            <a:endParaRPr lang="en-GB" sz="2400" dirty="0" smtClean="0"/>
          </a:p>
          <a:p>
            <a:pPr eaLnBrk="1" hangingPunct="1">
              <a:defRPr/>
            </a:pPr>
            <a:endParaRPr lang="en-GB" sz="2400" dirty="0" smtClean="0"/>
          </a:p>
          <a:p>
            <a:pPr eaLnBrk="1" hangingPunct="1">
              <a:defRPr/>
            </a:pPr>
            <a:endParaRPr lang="en-GB" sz="2400" dirty="0" smtClean="0"/>
          </a:p>
          <a:p>
            <a:pPr eaLnBrk="1" hangingPunct="1">
              <a:defRPr/>
            </a:pPr>
            <a:endParaRPr lang="en-GB" sz="2400" dirty="0" smtClean="0"/>
          </a:p>
        </p:txBody>
      </p:sp>
      <p:sp>
        <p:nvSpPr>
          <p:cNvPr id="3175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7A4D92F-03B9-4168-97DC-4AF2F9B31FE3}" type="slidenum">
              <a:rPr lang="en-GB" altLang="en-US" sz="1400"/>
              <a:pPr eaLnBrk="1" hangingPunct="1"/>
              <a:t>5</a:t>
            </a:fld>
            <a:endParaRPr lang="en-GB" altLang="en-US" sz="1400"/>
          </a:p>
        </p:txBody>
      </p:sp>
      <p:sp>
        <p:nvSpPr>
          <p:cNvPr id="31754" name="Rectangle 5"/>
          <p:cNvSpPr>
            <a:spLocks noChangeArrowheads="1"/>
          </p:cNvSpPr>
          <p:nvPr/>
        </p:nvSpPr>
        <p:spPr bwMode="auto">
          <a:xfrm>
            <a:off x="3028950" y="31194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1746" name="Object 4"/>
          <p:cNvGraphicFramePr>
            <a:graphicFrameLocks noChangeAspect="1"/>
          </p:cNvGraphicFramePr>
          <p:nvPr/>
        </p:nvGraphicFramePr>
        <p:xfrm>
          <a:off x="2362200" y="2667000"/>
          <a:ext cx="4648200" cy="931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30" r:id="rId3" imgW="3086100" imgH="622300" progId="Equation.3">
                  <p:embed/>
                </p:oleObj>
              </mc:Choice>
              <mc:Fallback>
                <p:oleObj r:id="rId3" imgW="3086100" imgH="6223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2200" y="2667000"/>
                        <a:ext cx="4648200" cy="931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5" name="Rectangle 7"/>
          <p:cNvSpPr>
            <a:spLocks noChangeArrowheads="1"/>
          </p:cNvSpPr>
          <p:nvPr/>
        </p:nvSpPr>
        <p:spPr bwMode="auto">
          <a:xfrm>
            <a:off x="3181350" y="31194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1747" name="Object 6"/>
          <p:cNvGraphicFramePr>
            <a:graphicFrameLocks noChangeAspect="1"/>
          </p:cNvGraphicFramePr>
          <p:nvPr/>
        </p:nvGraphicFramePr>
        <p:xfrm>
          <a:off x="3429000" y="3657600"/>
          <a:ext cx="4343400" cy="966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31" r:id="rId5" imgW="2781300" imgH="622300" progId="Equation.3">
                  <p:embed/>
                </p:oleObj>
              </mc:Choice>
              <mc:Fallback>
                <p:oleObj r:id="rId5" imgW="2781300" imgH="6223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0" y="3657600"/>
                        <a:ext cx="4343400" cy="9667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6" name="Rectangle 11"/>
          <p:cNvSpPr>
            <a:spLocks noChangeArrowheads="1"/>
          </p:cNvSpPr>
          <p:nvPr/>
        </p:nvSpPr>
        <p:spPr bwMode="auto">
          <a:xfrm>
            <a:off x="4495800" y="33194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1748" name="Object 10"/>
          <p:cNvGraphicFramePr>
            <a:graphicFrameLocks noChangeAspect="1"/>
          </p:cNvGraphicFramePr>
          <p:nvPr/>
        </p:nvGraphicFramePr>
        <p:xfrm>
          <a:off x="2286000" y="4648200"/>
          <a:ext cx="371475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32" r:id="rId7" imgW="152268" imgH="215713" progId="Equation.3">
                  <p:embed/>
                </p:oleObj>
              </mc:Choice>
              <mc:Fallback>
                <p:oleObj r:id="rId7" imgW="152268" imgH="215713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6000" y="4648200"/>
                        <a:ext cx="371475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57" name="Rectangle 13"/>
          <p:cNvSpPr>
            <a:spLocks noChangeArrowheads="1"/>
          </p:cNvSpPr>
          <p:nvPr/>
        </p:nvSpPr>
        <p:spPr bwMode="auto">
          <a:xfrm>
            <a:off x="4500563" y="3338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1749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9242199"/>
              </p:ext>
            </p:extLst>
          </p:nvPr>
        </p:nvGraphicFramePr>
        <p:xfrm>
          <a:off x="4031665" y="5114102"/>
          <a:ext cx="360363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33" r:id="rId9" imgW="139579" imgH="177646" progId="Equation.3">
                  <p:embed/>
                </p:oleObj>
              </mc:Choice>
              <mc:Fallback>
                <p:oleObj r:id="rId9" imgW="139579" imgH="177646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1665" y="5114102"/>
                        <a:ext cx="360363" cy="45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1758" name="Group 14"/>
          <p:cNvGrpSpPr>
            <a:grpSpLocks/>
          </p:cNvGrpSpPr>
          <p:nvPr/>
        </p:nvGrpSpPr>
        <p:grpSpPr bwMode="auto">
          <a:xfrm>
            <a:off x="5181600" y="4648200"/>
            <a:ext cx="3092450" cy="1887538"/>
            <a:chOff x="2987" y="2307"/>
            <a:chExt cx="6426" cy="3479"/>
          </a:xfrm>
        </p:grpSpPr>
        <p:sp>
          <p:nvSpPr>
            <p:cNvPr id="31760" name="Rectangle 15"/>
            <p:cNvSpPr>
              <a:spLocks noChangeArrowheads="1"/>
            </p:cNvSpPr>
            <p:nvPr/>
          </p:nvSpPr>
          <p:spPr bwMode="auto">
            <a:xfrm>
              <a:off x="3000" y="2307"/>
              <a:ext cx="2946" cy="29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1761" name="Line 16"/>
            <p:cNvSpPr>
              <a:spLocks noChangeShapeType="1"/>
            </p:cNvSpPr>
            <p:nvPr/>
          </p:nvSpPr>
          <p:spPr bwMode="auto">
            <a:xfrm flipV="1">
              <a:off x="4480" y="3280"/>
              <a:ext cx="0" cy="198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762" name="Line 17"/>
            <p:cNvSpPr>
              <a:spLocks noChangeShapeType="1"/>
            </p:cNvSpPr>
            <p:nvPr/>
          </p:nvSpPr>
          <p:spPr bwMode="auto">
            <a:xfrm flipV="1">
              <a:off x="4480" y="2307"/>
              <a:ext cx="0" cy="98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763" name="Line 18"/>
            <p:cNvSpPr>
              <a:spLocks noChangeShapeType="1"/>
            </p:cNvSpPr>
            <p:nvPr/>
          </p:nvSpPr>
          <p:spPr bwMode="auto">
            <a:xfrm>
              <a:off x="2987" y="4880"/>
              <a:ext cx="29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764" name="Text Box 19"/>
            <p:cNvSpPr txBox="1">
              <a:spLocks noChangeArrowheads="1"/>
            </p:cNvSpPr>
            <p:nvPr/>
          </p:nvSpPr>
          <p:spPr bwMode="auto">
            <a:xfrm>
              <a:off x="4427" y="2454"/>
              <a:ext cx="528" cy="4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31765" name="Text Box 20"/>
            <p:cNvSpPr txBox="1">
              <a:spLocks noChangeArrowheads="1"/>
            </p:cNvSpPr>
            <p:nvPr/>
          </p:nvSpPr>
          <p:spPr bwMode="auto">
            <a:xfrm>
              <a:off x="5521" y="4786"/>
              <a:ext cx="746" cy="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 dirty="0"/>
                <a:t>t</a:t>
              </a:r>
            </a:p>
          </p:txBody>
        </p:sp>
        <p:sp>
          <p:nvSpPr>
            <p:cNvPr id="31766" name="Text Box 21"/>
            <p:cNvSpPr txBox="1">
              <a:spLocks noChangeArrowheads="1"/>
            </p:cNvSpPr>
            <p:nvPr/>
          </p:nvSpPr>
          <p:spPr bwMode="auto">
            <a:xfrm>
              <a:off x="4935" y="2699"/>
              <a:ext cx="746" cy="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 dirty="0"/>
                <a:t>1</a:t>
              </a:r>
            </a:p>
          </p:txBody>
        </p:sp>
        <p:sp>
          <p:nvSpPr>
            <p:cNvPr id="31767" name="Line 22"/>
            <p:cNvSpPr>
              <a:spLocks noChangeShapeType="1"/>
            </p:cNvSpPr>
            <p:nvPr/>
          </p:nvSpPr>
          <p:spPr bwMode="auto">
            <a:xfrm flipH="1">
              <a:off x="4507" y="2947"/>
              <a:ext cx="533" cy="30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768" name="Text Box 23"/>
            <p:cNvSpPr txBox="1">
              <a:spLocks noChangeArrowheads="1"/>
            </p:cNvSpPr>
            <p:nvPr/>
          </p:nvSpPr>
          <p:spPr bwMode="auto">
            <a:xfrm>
              <a:off x="3681" y="5333"/>
              <a:ext cx="2506" cy="4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 dirty="0"/>
                <a:t>Continuous Time</a:t>
              </a:r>
            </a:p>
          </p:txBody>
        </p:sp>
        <p:sp>
          <p:nvSpPr>
            <p:cNvPr id="31769" name="Rectangle 24"/>
            <p:cNvSpPr>
              <a:spLocks noChangeArrowheads="1"/>
            </p:cNvSpPr>
            <p:nvPr/>
          </p:nvSpPr>
          <p:spPr bwMode="auto">
            <a:xfrm>
              <a:off x="6146" y="2307"/>
              <a:ext cx="2946" cy="296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1770" name="Line 25"/>
            <p:cNvSpPr>
              <a:spLocks noChangeShapeType="1"/>
            </p:cNvSpPr>
            <p:nvPr/>
          </p:nvSpPr>
          <p:spPr bwMode="auto">
            <a:xfrm flipV="1">
              <a:off x="7629" y="3280"/>
              <a:ext cx="0" cy="198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771" name="Line 26"/>
            <p:cNvSpPr>
              <a:spLocks noChangeShapeType="1"/>
            </p:cNvSpPr>
            <p:nvPr/>
          </p:nvSpPr>
          <p:spPr bwMode="auto">
            <a:xfrm flipV="1">
              <a:off x="7626" y="2307"/>
              <a:ext cx="0" cy="98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772" name="Line 27"/>
            <p:cNvSpPr>
              <a:spLocks noChangeShapeType="1"/>
            </p:cNvSpPr>
            <p:nvPr/>
          </p:nvSpPr>
          <p:spPr bwMode="auto">
            <a:xfrm>
              <a:off x="6133" y="4880"/>
              <a:ext cx="29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773" name="Text Box 28"/>
            <p:cNvSpPr txBox="1">
              <a:spLocks noChangeArrowheads="1"/>
            </p:cNvSpPr>
            <p:nvPr/>
          </p:nvSpPr>
          <p:spPr bwMode="auto">
            <a:xfrm>
              <a:off x="7573" y="2454"/>
              <a:ext cx="508" cy="4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31774" name="Text Box 29"/>
            <p:cNvSpPr txBox="1">
              <a:spLocks noChangeArrowheads="1"/>
            </p:cNvSpPr>
            <p:nvPr/>
          </p:nvSpPr>
          <p:spPr bwMode="auto">
            <a:xfrm>
              <a:off x="8667" y="4786"/>
              <a:ext cx="746" cy="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 dirty="0"/>
                <a:t>k</a:t>
              </a:r>
            </a:p>
          </p:txBody>
        </p:sp>
        <p:sp>
          <p:nvSpPr>
            <p:cNvPr id="31775" name="Text Box 30"/>
            <p:cNvSpPr txBox="1">
              <a:spLocks noChangeArrowheads="1"/>
            </p:cNvSpPr>
            <p:nvPr/>
          </p:nvSpPr>
          <p:spPr bwMode="auto">
            <a:xfrm>
              <a:off x="8081" y="2699"/>
              <a:ext cx="746" cy="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 dirty="0"/>
                <a:t>1</a:t>
              </a:r>
            </a:p>
          </p:txBody>
        </p:sp>
        <p:sp>
          <p:nvSpPr>
            <p:cNvPr id="31776" name="Line 31"/>
            <p:cNvSpPr>
              <a:spLocks noChangeShapeType="1"/>
            </p:cNvSpPr>
            <p:nvPr/>
          </p:nvSpPr>
          <p:spPr bwMode="auto">
            <a:xfrm flipH="1">
              <a:off x="7653" y="2947"/>
              <a:ext cx="533" cy="30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1777" name="Text Box 32"/>
            <p:cNvSpPr txBox="1">
              <a:spLocks noChangeArrowheads="1"/>
            </p:cNvSpPr>
            <p:nvPr/>
          </p:nvSpPr>
          <p:spPr bwMode="auto">
            <a:xfrm>
              <a:off x="6894" y="5320"/>
              <a:ext cx="1693" cy="4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 dirty="0"/>
                <a:t>Discrete Time</a:t>
              </a:r>
            </a:p>
          </p:txBody>
        </p:sp>
      </p:grpSp>
      <p:sp>
        <p:nvSpPr>
          <p:cNvPr id="62497" name="Text Box 33"/>
          <p:cNvSpPr txBox="1">
            <a:spLocks noChangeArrowheads="1"/>
          </p:cNvSpPr>
          <p:nvPr/>
        </p:nvSpPr>
        <p:spPr bwMode="auto">
          <a:xfrm>
            <a:off x="1470025" y="4737101"/>
            <a:ext cx="35210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GB" sz="2400" dirty="0">
                <a:latin typeface="+mn-lt"/>
                <a:cs typeface="Times New Roman" pitchFamily="18" charset="0"/>
              </a:rPr>
              <a:t>Note:    is a continuous time equivalent of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The Sampling Theorem</a:t>
            </a:r>
          </a:p>
        </p:txBody>
      </p:sp>
      <p:sp>
        <p:nvSpPr>
          <p:cNvPr id="3277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45F8B54-F0F1-4FE9-BB3D-DD4E337DDBA8}" type="slidenum">
              <a:rPr lang="en-GB" altLang="en-US" sz="1400"/>
              <a:pPr eaLnBrk="1" hangingPunct="1"/>
              <a:t>6</a:t>
            </a:fld>
            <a:endParaRPr lang="en-GB" altLang="en-US" sz="1400"/>
          </a:p>
        </p:txBody>
      </p:sp>
      <p:grpSp>
        <p:nvGrpSpPr>
          <p:cNvPr id="32774" name="Group 4"/>
          <p:cNvGrpSpPr>
            <a:grpSpLocks/>
          </p:cNvGrpSpPr>
          <p:nvPr/>
        </p:nvGrpSpPr>
        <p:grpSpPr bwMode="auto">
          <a:xfrm>
            <a:off x="1676400" y="2133600"/>
            <a:ext cx="6934200" cy="3276600"/>
            <a:chOff x="4567" y="3293"/>
            <a:chExt cx="8955" cy="4288"/>
          </a:xfrm>
        </p:grpSpPr>
        <p:sp>
          <p:nvSpPr>
            <p:cNvPr id="32775" name="Text Box 5"/>
            <p:cNvSpPr txBox="1">
              <a:spLocks noChangeArrowheads="1"/>
            </p:cNvSpPr>
            <p:nvPr/>
          </p:nvSpPr>
          <p:spPr bwMode="auto">
            <a:xfrm>
              <a:off x="4573" y="6870"/>
              <a:ext cx="6658" cy="7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600" dirty="0">
                  <a:solidFill>
                    <a:schemeClr val="bg2"/>
                  </a:solidFill>
                </a:rPr>
                <a:t>-</a:t>
              </a:r>
              <a:r>
                <a:rPr lang="en-US" altLang="en-US" sz="1600" dirty="0"/>
                <a:t>3T        -2T       -T       0        T        2T        3T </a:t>
              </a:r>
            </a:p>
          </p:txBody>
        </p:sp>
        <p:sp>
          <p:nvSpPr>
            <p:cNvPr id="32776" name="Rectangle 6"/>
            <p:cNvSpPr>
              <a:spLocks noChangeArrowheads="1"/>
            </p:cNvSpPr>
            <p:nvPr/>
          </p:nvSpPr>
          <p:spPr bwMode="auto">
            <a:xfrm>
              <a:off x="4571" y="3327"/>
              <a:ext cx="6295" cy="3994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2777" name="Line 7"/>
            <p:cNvSpPr>
              <a:spLocks noChangeShapeType="1"/>
            </p:cNvSpPr>
            <p:nvPr/>
          </p:nvSpPr>
          <p:spPr bwMode="auto">
            <a:xfrm flipV="1">
              <a:off x="7742" y="3327"/>
              <a:ext cx="0" cy="399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778" name="Line 8"/>
            <p:cNvSpPr>
              <a:spLocks noChangeShapeType="1"/>
            </p:cNvSpPr>
            <p:nvPr/>
          </p:nvSpPr>
          <p:spPr bwMode="auto">
            <a:xfrm>
              <a:off x="4567" y="6830"/>
              <a:ext cx="629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779" name="Freeform 9"/>
            <p:cNvSpPr>
              <a:spLocks/>
            </p:cNvSpPr>
            <p:nvPr/>
          </p:nvSpPr>
          <p:spPr bwMode="auto">
            <a:xfrm>
              <a:off x="4586" y="4061"/>
              <a:ext cx="6276" cy="840"/>
            </a:xfrm>
            <a:custGeom>
              <a:avLst/>
              <a:gdLst>
                <a:gd name="T0" fmla="*/ 0 w 4374"/>
                <a:gd name="T1" fmla="*/ 662 h 662"/>
                <a:gd name="T2" fmla="*/ 720 w 4374"/>
                <a:gd name="T3" fmla="*/ 102 h 662"/>
                <a:gd name="T4" fmla="*/ 1160 w 4374"/>
                <a:gd name="T5" fmla="*/ 49 h 662"/>
                <a:gd name="T6" fmla="*/ 1707 w 4374"/>
                <a:gd name="T7" fmla="*/ 116 h 662"/>
                <a:gd name="T8" fmla="*/ 2000 w 4374"/>
                <a:gd name="T9" fmla="*/ 209 h 662"/>
                <a:gd name="T10" fmla="*/ 2240 w 4374"/>
                <a:gd name="T11" fmla="*/ 342 h 662"/>
                <a:gd name="T12" fmla="*/ 2547 w 4374"/>
                <a:gd name="T13" fmla="*/ 556 h 662"/>
                <a:gd name="T14" fmla="*/ 2907 w 4374"/>
                <a:gd name="T15" fmla="*/ 649 h 662"/>
                <a:gd name="T16" fmla="*/ 3400 w 4374"/>
                <a:gd name="T17" fmla="*/ 636 h 662"/>
                <a:gd name="T18" fmla="*/ 3734 w 4374"/>
                <a:gd name="T19" fmla="*/ 556 h 662"/>
                <a:gd name="T20" fmla="*/ 4107 w 4374"/>
                <a:gd name="T21" fmla="*/ 329 h 662"/>
                <a:gd name="T22" fmla="*/ 4254 w 4374"/>
                <a:gd name="T23" fmla="*/ 209 h 662"/>
                <a:gd name="T24" fmla="*/ 4374 w 4374"/>
                <a:gd name="T25" fmla="*/ 142 h 66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4374"/>
                <a:gd name="T40" fmla="*/ 0 h 662"/>
                <a:gd name="T41" fmla="*/ 4374 w 4374"/>
                <a:gd name="T42" fmla="*/ 662 h 66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4374" h="662">
                  <a:moveTo>
                    <a:pt x="0" y="662"/>
                  </a:moveTo>
                  <a:cubicBezTo>
                    <a:pt x="263" y="433"/>
                    <a:pt x="527" y="204"/>
                    <a:pt x="720" y="102"/>
                  </a:cubicBezTo>
                  <a:cubicBezTo>
                    <a:pt x="913" y="0"/>
                    <a:pt x="996" y="47"/>
                    <a:pt x="1160" y="49"/>
                  </a:cubicBezTo>
                  <a:cubicBezTo>
                    <a:pt x="1324" y="51"/>
                    <a:pt x="1567" y="89"/>
                    <a:pt x="1707" y="116"/>
                  </a:cubicBezTo>
                  <a:cubicBezTo>
                    <a:pt x="1847" y="143"/>
                    <a:pt x="1911" y="171"/>
                    <a:pt x="2000" y="209"/>
                  </a:cubicBezTo>
                  <a:cubicBezTo>
                    <a:pt x="2089" y="247"/>
                    <a:pt x="2149" y="284"/>
                    <a:pt x="2240" y="342"/>
                  </a:cubicBezTo>
                  <a:cubicBezTo>
                    <a:pt x="2331" y="400"/>
                    <a:pt x="2436" y="505"/>
                    <a:pt x="2547" y="556"/>
                  </a:cubicBezTo>
                  <a:cubicBezTo>
                    <a:pt x="2658" y="607"/>
                    <a:pt x="2765" y="636"/>
                    <a:pt x="2907" y="649"/>
                  </a:cubicBezTo>
                  <a:cubicBezTo>
                    <a:pt x="3049" y="662"/>
                    <a:pt x="3262" y="651"/>
                    <a:pt x="3400" y="636"/>
                  </a:cubicBezTo>
                  <a:cubicBezTo>
                    <a:pt x="3538" y="621"/>
                    <a:pt x="3616" y="607"/>
                    <a:pt x="3734" y="556"/>
                  </a:cubicBezTo>
                  <a:cubicBezTo>
                    <a:pt x="3852" y="505"/>
                    <a:pt x="4020" y="387"/>
                    <a:pt x="4107" y="329"/>
                  </a:cubicBezTo>
                  <a:cubicBezTo>
                    <a:pt x="4194" y="271"/>
                    <a:pt x="4210" y="240"/>
                    <a:pt x="4254" y="209"/>
                  </a:cubicBezTo>
                  <a:cubicBezTo>
                    <a:pt x="4298" y="178"/>
                    <a:pt x="4354" y="153"/>
                    <a:pt x="4374" y="142"/>
                  </a:cubicBezTo>
                </a:path>
              </a:pathLst>
            </a:custGeom>
            <a:noFill/>
            <a:ln w="9525" cmpd="sng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780" name="Line 10"/>
            <p:cNvSpPr>
              <a:spLocks noChangeShapeType="1"/>
            </p:cNvSpPr>
            <p:nvPr/>
          </p:nvSpPr>
          <p:spPr bwMode="auto">
            <a:xfrm flipV="1">
              <a:off x="5160" y="4513"/>
              <a:ext cx="0" cy="231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781" name="Line 11"/>
            <p:cNvSpPr>
              <a:spLocks noChangeShapeType="1"/>
            </p:cNvSpPr>
            <p:nvPr/>
          </p:nvSpPr>
          <p:spPr bwMode="auto">
            <a:xfrm flipV="1">
              <a:off x="6193" y="4140"/>
              <a:ext cx="0" cy="269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782" name="Line 12"/>
            <p:cNvSpPr>
              <a:spLocks noChangeShapeType="1"/>
            </p:cNvSpPr>
            <p:nvPr/>
          </p:nvSpPr>
          <p:spPr bwMode="auto">
            <a:xfrm flipV="1">
              <a:off x="7054" y="4208"/>
              <a:ext cx="0" cy="262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783" name="Line 13"/>
            <p:cNvSpPr>
              <a:spLocks noChangeShapeType="1"/>
            </p:cNvSpPr>
            <p:nvPr/>
          </p:nvSpPr>
          <p:spPr bwMode="auto">
            <a:xfrm flipV="1">
              <a:off x="10306" y="4614"/>
              <a:ext cx="0" cy="22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784" name="Line 14"/>
            <p:cNvSpPr>
              <a:spLocks noChangeShapeType="1"/>
            </p:cNvSpPr>
            <p:nvPr/>
          </p:nvSpPr>
          <p:spPr bwMode="auto">
            <a:xfrm flipV="1">
              <a:off x="9388" y="4884"/>
              <a:ext cx="0" cy="194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785" name="Line 15"/>
            <p:cNvSpPr>
              <a:spLocks noChangeShapeType="1"/>
            </p:cNvSpPr>
            <p:nvPr/>
          </p:nvSpPr>
          <p:spPr bwMode="auto">
            <a:xfrm flipH="1" flipV="1">
              <a:off x="8527" y="4868"/>
              <a:ext cx="0" cy="196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786" name="Line 16"/>
            <p:cNvSpPr>
              <a:spLocks noChangeShapeType="1"/>
            </p:cNvSpPr>
            <p:nvPr/>
          </p:nvSpPr>
          <p:spPr bwMode="auto">
            <a:xfrm flipV="1">
              <a:off x="7744" y="4462"/>
              <a:ext cx="0" cy="238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787" name="Line 17"/>
            <p:cNvSpPr>
              <a:spLocks noChangeShapeType="1"/>
            </p:cNvSpPr>
            <p:nvPr/>
          </p:nvSpPr>
          <p:spPr bwMode="auto">
            <a:xfrm>
              <a:off x="8032" y="4207"/>
              <a:ext cx="5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788" name="Line 18"/>
            <p:cNvSpPr>
              <a:spLocks noChangeShapeType="1"/>
            </p:cNvSpPr>
            <p:nvPr/>
          </p:nvSpPr>
          <p:spPr bwMode="auto">
            <a:xfrm flipV="1">
              <a:off x="8547" y="3903"/>
              <a:ext cx="0" cy="9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789" name="Line 19"/>
            <p:cNvSpPr>
              <a:spLocks noChangeShapeType="1"/>
            </p:cNvSpPr>
            <p:nvPr/>
          </p:nvSpPr>
          <p:spPr bwMode="auto">
            <a:xfrm flipV="1">
              <a:off x="9390" y="3936"/>
              <a:ext cx="0" cy="9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790" name="Line 20"/>
            <p:cNvSpPr>
              <a:spLocks noChangeShapeType="1"/>
            </p:cNvSpPr>
            <p:nvPr/>
          </p:nvSpPr>
          <p:spPr bwMode="auto">
            <a:xfrm flipH="1">
              <a:off x="9390" y="4190"/>
              <a:ext cx="53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2791" name="Text Box 21"/>
            <p:cNvSpPr txBox="1">
              <a:spLocks noChangeArrowheads="1"/>
            </p:cNvSpPr>
            <p:nvPr/>
          </p:nvSpPr>
          <p:spPr bwMode="auto">
            <a:xfrm>
              <a:off x="8202" y="3344"/>
              <a:ext cx="1607" cy="1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r>
                <a:rPr lang="en-US" altLang="en-US" sz="1200" dirty="0"/>
                <a:t>Sampling</a:t>
              </a:r>
            </a:p>
            <a:p>
              <a:pPr algn="ctr"/>
              <a:r>
                <a:rPr lang="en-US" altLang="en-US" sz="1200" dirty="0"/>
                <a:t>Interval</a:t>
              </a:r>
            </a:p>
            <a:p>
              <a:pPr algn="ctr"/>
              <a:r>
                <a:rPr lang="en-US" altLang="en-US" sz="1200" dirty="0"/>
                <a:t>T</a:t>
              </a:r>
            </a:p>
          </p:txBody>
        </p:sp>
        <p:sp>
          <p:nvSpPr>
            <p:cNvPr id="32792" name="Text Box 22"/>
            <p:cNvSpPr txBox="1">
              <a:spLocks noChangeArrowheads="1"/>
            </p:cNvSpPr>
            <p:nvPr/>
          </p:nvSpPr>
          <p:spPr bwMode="auto">
            <a:xfrm>
              <a:off x="6358" y="3293"/>
              <a:ext cx="1473" cy="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32793" name="Text Box 23"/>
            <p:cNvSpPr txBox="1">
              <a:spLocks noChangeArrowheads="1"/>
            </p:cNvSpPr>
            <p:nvPr/>
          </p:nvSpPr>
          <p:spPr bwMode="auto">
            <a:xfrm>
              <a:off x="11054" y="3412"/>
              <a:ext cx="2468" cy="1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r>
                <a:rPr lang="en-US" altLang="en-US" sz="1200" dirty="0"/>
                <a:t>Waveform Lost Between Samples</a:t>
              </a:r>
            </a:p>
            <a:p>
              <a:pPr algn="ctr"/>
              <a:r>
                <a:rPr lang="en-US" altLang="en-US" sz="1200" dirty="0"/>
                <a:t>Forever ?</a:t>
              </a:r>
            </a:p>
          </p:txBody>
        </p:sp>
        <p:sp>
          <p:nvSpPr>
            <p:cNvPr id="32794" name="Line 24"/>
            <p:cNvSpPr>
              <a:spLocks noChangeShapeType="1"/>
            </p:cNvSpPr>
            <p:nvPr/>
          </p:nvSpPr>
          <p:spPr bwMode="auto">
            <a:xfrm flipH="1">
              <a:off x="9943" y="3853"/>
              <a:ext cx="1321" cy="89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graphicFrame>
        <p:nvGraphicFramePr>
          <p:cNvPr id="32770" name="Object 25"/>
          <p:cNvGraphicFramePr>
            <a:graphicFrameLocks noChangeAspect="1"/>
          </p:cNvGraphicFramePr>
          <p:nvPr/>
        </p:nvGraphicFramePr>
        <p:xfrm>
          <a:off x="2362200" y="5638800"/>
          <a:ext cx="4648200" cy="931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08" r:id="rId3" imgW="3086100" imgH="622300" progId="Equation.3">
                  <p:embed/>
                </p:oleObj>
              </mc:Choice>
              <mc:Fallback>
                <p:oleObj r:id="rId3" imgW="3086100" imgH="62230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2200" y="5638800"/>
                        <a:ext cx="4648200" cy="931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The Sampling Theorem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From the previous we now get:</a:t>
            </a:r>
            <a:r>
              <a:rPr lang="en-GB" smtClean="0"/>
              <a:t> </a:t>
            </a:r>
          </a:p>
        </p:txBody>
      </p:sp>
      <p:sp>
        <p:nvSpPr>
          <p:cNvPr id="337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492A84D-3A09-4185-B3A1-E8DDC6634D31}" type="slidenum">
              <a:rPr lang="en-GB" altLang="en-US" sz="1400"/>
              <a:pPr eaLnBrk="1" hangingPunct="1"/>
              <a:t>7</a:t>
            </a:fld>
            <a:endParaRPr lang="en-GB" altLang="en-US" sz="1400"/>
          </a:p>
        </p:txBody>
      </p:sp>
      <p:sp>
        <p:nvSpPr>
          <p:cNvPr id="33801" name="Rectangle 5"/>
          <p:cNvSpPr>
            <a:spLocks noChangeArrowheads="1"/>
          </p:cNvSpPr>
          <p:nvPr/>
        </p:nvSpPr>
        <p:spPr bwMode="auto">
          <a:xfrm>
            <a:off x="2609850" y="31194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3794" name="Object 4"/>
          <p:cNvGraphicFramePr>
            <a:graphicFrameLocks noChangeAspect="1"/>
          </p:cNvGraphicFramePr>
          <p:nvPr/>
        </p:nvGraphicFramePr>
        <p:xfrm>
          <a:off x="2667000" y="2743200"/>
          <a:ext cx="3924300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43" r:id="rId3" imgW="3924300" imgH="622300" progId="Equation.3">
                  <p:embed/>
                </p:oleObj>
              </mc:Choice>
              <mc:Fallback>
                <p:oleObj r:id="rId3" imgW="3924300" imgH="6223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2743200"/>
                        <a:ext cx="3924300" cy="619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02" name="Rectangle 7"/>
          <p:cNvSpPr>
            <a:spLocks noChangeArrowheads="1"/>
          </p:cNvSpPr>
          <p:nvPr/>
        </p:nvSpPr>
        <p:spPr bwMode="auto">
          <a:xfrm>
            <a:off x="2933700" y="30051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3795" name="Object 6"/>
          <p:cNvGraphicFramePr>
            <a:graphicFrameLocks noChangeAspect="1"/>
          </p:cNvGraphicFramePr>
          <p:nvPr/>
        </p:nvGraphicFramePr>
        <p:xfrm>
          <a:off x="3810000" y="3429000"/>
          <a:ext cx="3276600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44" r:id="rId5" imgW="3276600" imgH="850900" progId="Equation.3">
                  <p:embed/>
                </p:oleObj>
              </mc:Choice>
              <mc:Fallback>
                <p:oleObj r:id="rId5" imgW="3276600" imgH="8509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0" y="3429000"/>
                        <a:ext cx="3276600" cy="847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03" name="Rectangle 9"/>
          <p:cNvSpPr>
            <a:spLocks noChangeArrowheads="1"/>
          </p:cNvSpPr>
          <p:nvPr/>
        </p:nvSpPr>
        <p:spPr bwMode="auto">
          <a:xfrm>
            <a:off x="3386138" y="30051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3796" name="Object 8"/>
          <p:cNvGraphicFramePr>
            <a:graphicFrameLocks noChangeAspect="1"/>
          </p:cNvGraphicFramePr>
          <p:nvPr/>
        </p:nvGraphicFramePr>
        <p:xfrm>
          <a:off x="3886200" y="4495800"/>
          <a:ext cx="2371725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45" r:id="rId7" imgW="2374900" imgH="850900" progId="Equation.3">
                  <p:embed/>
                </p:oleObj>
              </mc:Choice>
              <mc:Fallback>
                <p:oleObj r:id="rId7" imgW="2374900" imgH="8509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6200" y="4495800"/>
                        <a:ext cx="2371725" cy="847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The Sampling Theorem</a:t>
            </a:r>
          </a:p>
        </p:txBody>
      </p:sp>
      <p:sp>
        <p:nvSpPr>
          <p:cNvPr id="3482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D4D5AC1-756A-444D-BB0B-EFB0BB8A2B67}" type="slidenum">
              <a:rPr lang="en-GB" altLang="en-US" sz="1400"/>
              <a:pPr eaLnBrk="1" hangingPunct="1"/>
              <a:t>8</a:t>
            </a:fld>
            <a:endParaRPr lang="en-GB" altLang="en-US" sz="1400"/>
          </a:p>
        </p:txBody>
      </p:sp>
      <p:sp>
        <p:nvSpPr>
          <p:cNvPr id="34826" name="Text Box 4"/>
          <p:cNvSpPr txBox="1">
            <a:spLocks noChangeArrowheads="1"/>
          </p:cNvSpPr>
          <p:nvPr/>
        </p:nvSpPr>
        <p:spPr bwMode="auto">
          <a:xfrm>
            <a:off x="2286000" y="5410200"/>
            <a:ext cx="53705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i="1">
                <a:cs typeface="Times New Roman" pitchFamily="18" charset="0"/>
              </a:rPr>
              <a:t>f</a:t>
            </a:r>
            <a:r>
              <a:rPr lang="en-GB" altLang="en-US" i="1" baseline="-25000">
                <a:cs typeface="Times New Roman" pitchFamily="18" charset="0"/>
              </a:rPr>
              <a:t>s</a:t>
            </a:r>
            <a:r>
              <a:rPr lang="en-GB" altLang="en-US">
                <a:cs typeface="Times New Roman" pitchFamily="18" charset="0"/>
              </a:rPr>
              <a:t> is the sampling frequency</a:t>
            </a:r>
            <a:r>
              <a:rPr lang="en-GB" altLang="en-US"/>
              <a:t> </a:t>
            </a:r>
          </a:p>
        </p:txBody>
      </p:sp>
      <p:grpSp>
        <p:nvGrpSpPr>
          <p:cNvPr id="34827" name="Group 5"/>
          <p:cNvGrpSpPr>
            <a:grpSpLocks/>
          </p:cNvGrpSpPr>
          <p:nvPr/>
        </p:nvGrpSpPr>
        <p:grpSpPr bwMode="auto">
          <a:xfrm>
            <a:off x="1447800" y="2362200"/>
            <a:ext cx="7010400" cy="2498725"/>
            <a:chOff x="2214" y="2940"/>
            <a:chExt cx="12902" cy="4370"/>
          </a:xfrm>
        </p:grpSpPr>
        <p:sp>
          <p:nvSpPr>
            <p:cNvPr id="34833" name="Line 6"/>
            <p:cNvSpPr>
              <a:spLocks noChangeShapeType="1"/>
            </p:cNvSpPr>
            <p:nvPr/>
          </p:nvSpPr>
          <p:spPr bwMode="auto">
            <a:xfrm>
              <a:off x="2214" y="6436"/>
              <a:ext cx="1282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4834" name="AutoShape 7"/>
            <p:cNvSpPr>
              <a:spLocks noChangeArrowheads="1"/>
            </p:cNvSpPr>
            <p:nvPr/>
          </p:nvSpPr>
          <p:spPr bwMode="auto">
            <a:xfrm>
              <a:off x="7697" y="4509"/>
              <a:ext cx="1793" cy="1927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4835" name="Rectangle 8"/>
            <p:cNvSpPr>
              <a:spLocks noChangeArrowheads="1"/>
            </p:cNvSpPr>
            <p:nvPr/>
          </p:nvSpPr>
          <p:spPr bwMode="auto">
            <a:xfrm>
              <a:off x="2214" y="2940"/>
              <a:ext cx="12827" cy="437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4836" name="Line 9"/>
            <p:cNvSpPr>
              <a:spLocks noChangeShapeType="1"/>
            </p:cNvSpPr>
            <p:nvPr/>
          </p:nvSpPr>
          <p:spPr bwMode="auto">
            <a:xfrm flipV="1">
              <a:off x="8605" y="2940"/>
              <a:ext cx="0" cy="43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4837" name="AutoShape 10"/>
            <p:cNvSpPr>
              <a:spLocks noChangeArrowheads="1"/>
            </p:cNvSpPr>
            <p:nvPr/>
          </p:nvSpPr>
          <p:spPr bwMode="auto">
            <a:xfrm>
              <a:off x="3941" y="4509"/>
              <a:ext cx="1793" cy="1927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4838" name="AutoShape 11"/>
            <p:cNvSpPr>
              <a:spLocks noChangeArrowheads="1"/>
            </p:cNvSpPr>
            <p:nvPr/>
          </p:nvSpPr>
          <p:spPr bwMode="auto">
            <a:xfrm>
              <a:off x="11570" y="4509"/>
              <a:ext cx="1793" cy="1927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4839" name="Text Box 12"/>
            <p:cNvSpPr txBox="1">
              <a:spLocks noChangeArrowheads="1"/>
            </p:cNvSpPr>
            <p:nvPr/>
          </p:nvSpPr>
          <p:spPr bwMode="auto">
            <a:xfrm>
              <a:off x="8465" y="3119"/>
              <a:ext cx="1948" cy="8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34840" name="Text Box 13"/>
            <p:cNvSpPr txBox="1">
              <a:spLocks noChangeArrowheads="1"/>
            </p:cNvSpPr>
            <p:nvPr/>
          </p:nvSpPr>
          <p:spPr bwMode="auto">
            <a:xfrm>
              <a:off x="9654" y="3996"/>
              <a:ext cx="1237" cy="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2000" dirty="0"/>
                <a:t>1/T</a:t>
              </a:r>
            </a:p>
          </p:txBody>
        </p:sp>
        <p:sp>
          <p:nvSpPr>
            <p:cNvPr id="34841" name="Line 14"/>
            <p:cNvSpPr>
              <a:spLocks noChangeShapeType="1"/>
            </p:cNvSpPr>
            <p:nvPr/>
          </p:nvSpPr>
          <p:spPr bwMode="auto">
            <a:xfrm flipH="1">
              <a:off x="8697" y="4328"/>
              <a:ext cx="1075" cy="15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4842" name="Line 15"/>
            <p:cNvSpPr>
              <a:spLocks noChangeShapeType="1"/>
            </p:cNvSpPr>
            <p:nvPr/>
          </p:nvSpPr>
          <p:spPr bwMode="auto">
            <a:xfrm flipH="1">
              <a:off x="10564" y="5280"/>
              <a:ext cx="210" cy="115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4843" name="Text Box 16"/>
            <p:cNvSpPr txBox="1">
              <a:spLocks noChangeArrowheads="1"/>
            </p:cNvSpPr>
            <p:nvPr/>
          </p:nvSpPr>
          <p:spPr bwMode="auto">
            <a:xfrm>
              <a:off x="10564" y="4638"/>
              <a:ext cx="1428" cy="7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34844" name="Text Box 17"/>
            <p:cNvSpPr txBox="1">
              <a:spLocks noChangeArrowheads="1"/>
            </p:cNvSpPr>
            <p:nvPr/>
          </p:nvSpPr>
          <p:spPr bwMode="auto">
            <a:xfrm>
              <a:off x="8257" y="6307"/>
              <a:ext cx="677" cy="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2000" dirty="0"/>
                <a:t>0</a:t>
              </a:r>
            </a:p>
          </p:txBody>
        </p:sp>
        <p:sp>
          <p:nvSpPr>
            <p:cNvPr id="34845" name="Text Box 18"/>
            <p:cNvSpPr txBox="1">
              <a:spLocks noChangeArrowheads="1"/>
            </p:cNvSpPr>
            <p:nvPr/>
          </p:nvSpPr>
          <p:spPr bwMode="auto">
            <a:xfrm>
              <a:off x="9075" y="6305"/>
              <a:ext cx="910" cy="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2000" dirty="0"/>
                <a:t>W</a:t>
              </a:r>
            </a:p>
          </p:txBody>
        </p:sp>
        <p:sp>
          <p:nvSpPr>
            <p:cNvPr id="34846" name="Text Box 19"/>
            <p:cNvSpPr txBox="1">
              <a:spLocks noChangeArrowheads="1"/>
            </p:cNvSpPr>
            <p:nvPr/>
          </p:nvSpPr>
          <p:spPr bwMode="auto">
            <a:xfrm>
              <a:off x="7188" y="6332"/>
              <a:ext cx="1072" cy="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2000" dirty="0">
                  <a:solidFill>
                    <a:schemeClr val="bg2"/>
                  </a:solidFill>
                </a:rPr>
                <a:t>-</a:t>
              </a:r>
              <a:r>
                <a:rPr lang="en-US" altLang="en-US" sz="2000" dirty="0"/>
                <a:t>W</a:t>
              </a:r>
            </a:p>
          </p:txBody>
        </p:sp>
        <p:sp>
          <p:nvSpPr>
            <p:cNvPr id="34847" name="Text Box 20"/>
            <p:cNvSpPr txBox="1">
              <a:spLocks noChangeArrowheads="1"/>
            </p:cNvSpPr>
            <p:nvPr/>
          </p:nvSpPr>
          <p:spPr bwMode="auto">
            <a:xfrm>
              <a:off x="10732" y="6357"/>
              <a:ext cx="1848" cy="7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34848" name="Line 21"/>
            <p:cNvSpPr>
              <a:spLocks noChangeShapeType="1"/>
            </p:cNvSpPr>
            <p:nvPr/>
          </p:nvSpPr>
          <p:spPr bwMode="auto">
            <a:xfrm>
              <a:off x="12523" y="6255"/>
              <a:ext cx="0" cy="18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4849" name="Line 22"/>
            <p:cNvSpPr>
              <a:spLocks noChangeShapeType="1"/>
            </p:cNvSpPr>
            <p:nvPr/>
          </p:nvSpPr>
          <p:spPr bwMode="auto">
            <a:xfrm>
              <a:off x="4826" y="6332"/>
              <a:ext cx="0" cy="10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4850" name="Text Box 23"/>
            <p:cNvSpPr txBox="1">
              <a:spLocks noChangeArrowheads="1"/>
            </p:cNvSpPr>
            <p:nvPr/>
          </p:nvSpPr>
          <p:spPr bwMode="auto">
            <a:xfrm>
              <a:off x="12411" y="6460"/>
              <a:ext cx="1568" cy="7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34851" name="Line 24"/>
            <p:cNvSpPr>
              <a:spLocks noChangeShapeType="1"/>
            </p:cNvSpPr>
            <p:nvPr/>
          </p:nvSpPr>
          <p:spPr bwMode="auto">
            <a:xfrm flipH="1" flipV="1">
              <a:off x="12525" y="6384"/>
              <a:ext cx="208" cy="46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4852" name="Text Box 25"/>
            <p:cNvSpPr txBox="1">
              <a:spLocks noChangeArrowheads="1"/>
            </p:cNvSpPr>
            <p:nvPr/>
          </p:nvSpPr>
          <p:spPr bwMode="auto">
            <a:xfrm>
              <a:off x="14206" y="6510"/>
              <a:ext cx="910" cy="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2000" dirty="0"/>
                <a:t>f</a:t>
              </a:r>
            </a:p>
          </p:txBody>
        </p:sp>
        <p:sp>
          <p:nvSpPr>
            <p:cNvPr id="34853" name="Text Box 26"/>
            <p:cNvSpPr txBox="1">
              <a:spLocks noChangeArrowheads="1"/>
            </p:cNvSpPr>
            <p:nvPr/>
          </p:nvSpPr>
          <p:spPr bwMode="auto">
            <a:xfrm>
              <a:off x="4341" y="6382"/>
              <a:ext cx="968" cy="7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</p:grpSp>
      <p:sp>
        <p:nvSpPr>
          <p:cNvPr id="34828" name="Rectangle 28"/>
          <p:cNvSpPr>
            <a:spLocks noChangeArrowheads="1"/>
          </p:cNvSpPr>
          <p:nvPr/>
        </p:nvSpPr>
        <p:spPr bwMode="auto">
          <a:xfrm>
            <a:off x="4210050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4818" name="Object 27"/>
          <p:cNvGraphicFramePr>
            <a:graphicFrameLocks noChangeAspect="1"/>
          </p:cNvGraphicFramePr>
          <p:nvPr/>
        </p:nvGraphicFramePr>
        <p:xfrm>
          <a:off x="5791200" y="3352800"/>
          <a:ext cx="7239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19" r:id="rId3" imgW="723586" imgH="393529" progId="Equation.3">
                  <p:embed/>
                </p:oleObj>
              </mc:Choice>
              <mc:Fallback>
                <p:oleObj r:id="rId3" imgW="723586" imgH="393529" progId="Equation.3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1200" y="3352800"/>
                        <a:ext cx="723900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29" name="Rectangle 30"/>
          <p:cNvSpPr>
            <a:spLocks noChangeArrowheads="1"/>
          </p:cNvSpPr>
          <p:nvPr/>
        </p:nvSpPr>
        <p:spPr bwMode="auto">
          <a:xfrm>
            <a:off x="4043363" y="32194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4819" name="Object 29"/>
          <p:cNvGraphicFramePr>
            <a:graphicFrameLocks noChangeAspect="1"/>
          </p:cNvGraphicFramePr>
          <p:nvPr/>
        </p:nvGraphicFramePr>
        <p:xfrm>
          <a:off x="5029200" y="2362200"/>
          <a:ext cx="1057275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20" r:id="rId5" imgW="1054100" imgH="419100" progId="Equation.3">
                  <p:embed/>
                </p:oleObj>
              </mc:Choice>
              <mc:Fallback>
                <p:oleObj r:id="rId5" imgW="1054100" imgH="419100" progId="Equation.3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2362200"/>
                        <a:ext cx="1057275" cy="419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30" name="Rectangle 32"/>
          <p:cNvSpPr>
            <a:spLocks noChangeArrowheads="1"/>
          </p:cNvSpPr>
          <p:nvPr/>
        </p:nvSpPr>
        <p:spPr bwMode="auto">
          <a:xfrm>
            <a:off x="4357688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4820" name="Object 31"/>
          <p:cNvGraphicFramePr>
            <a:graphicFrameLocks noChangeAspect="1"/>
          </p:cNvGraphicFramePr>
          <p:nvPr/>
        </p:nvGraphicFramePr>
        <p:xfrm>
          <a:off x="2667000" y="4343400"/>
          <a:ext cx="4286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21" r:id="rId7" imgW="431613" imgH="393529" progId="Equation.3">
                  <p:embed/>
                </p:oleObj>
              </mc:Choice>
              <mc:Fallback>
                <p:oleObj r:id="rId7" imgW="431613" imgH="393529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4343400"/>
                        <a:ext cx="428625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31" name="Rectangle 34"/>
          <p:cNvSpPr>
            <a:spLocks noChangeArrowheads="1"/>
          </p:cNvSpPr>
          <p:nvPr/>
        </p:nvSpPr>
        <p:spPr bwMode="auto">
          <a:xfrm>
            <a:off x="4076700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4821" name="Object 33"/>
          <p:cNvGraphicFramePr>
            <a:graphicFrameLocks noChangeAspect="1"/>
          </p:cNvGraphicFramePr>
          <p:nvPr/>
        </p:nvGraphicFramePr>
        <p:xfrm>
          <a:off x="5791200" y="4419600"/>
          <a:ext cx="9906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22" r:id="rId9" imgW="990170" imgH="393529" progId="Equation.3">
                  <p:embed/>
                </p:oleObj>
              </mc:Choice>
              <mc:Fallback>
                <p:oleObj r:id="rId9" imgW="990170" imgH="393529" progId="Equation.3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1200" y="4419600"/>
                        <a:ext cx="990600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32" name="Rectangle 36"/>
          <p:cNvSpPr>
            <a:spLocks noChangeArrowheads="1"/>
          </p:cNvSpPr>
          <p:nvPr/>
        </p:nvSpPr>
        <p:spPr bwMode="auto">
          <a:xfrm>
            <a:off x="4167188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4822" name="Object 35"/>
          <p:cNvGraphicFramePr>
            <a:graphicFrameLocks noChangeAspect="1"/>
          </p:cNvGraphicFramePr>
          <p:nvPr/>
        </p:nvGraphicFramePr>
        <p:xfrm>
          <a:off x="6858000" y="4572000"/>
          <a:ext cx="8096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23" r:id="rId11" imgW="812447" imgH="393529" progId="Equation.3">
                  <p:embed/>
                </p:oleObj>
              </mc:Choice>
              <mc:Fallback>
                <p:oleObj r:id="rId11" imgW="812447" imgH="393529" progId="Equation.3">
                  <p:embed/>
                  <p:pic>
                    <p:nvPicPr>
                      <p:cNvPr id="0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0" y="4572000"/>
                        <a:ext cx="809625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The Sampling Theorem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000" dirty="0" smtClean="0">
                <a:cs typeface="Times New Roman" pitchFamily="18" charset="0"/>
              </a:rPr>
              <a:t>We wish to re-extract </a:t>
            </a:r>
            <a:r>
              <a:rPr lang="en-GB" sz="2000" i="1" dirty="0" smtClean="0">
                <a:latin typeface="Times New Roman" pitchFamily="18" charset="0"/>
                <a:cs typeface="Times New Roman" pitchFamily="18" charset="0"/>
              </a:rPr>
              <a:t>X(f)</a:t>
            </a:r>
            <a:r>
              <a:rPr lang="en-GB" sz="2000" dirty="0" smtClean="0">
                <a:cs typeface="Times New Roman" pitchFamily="18" charset="0"/>
              </a:rPr>
              <a:t> from</a:t>
            </a:r>
          </a:p>
          <a:p>
            <a:pPr eaLnBrk="1" hangingPunct="1">
              <a:defRPr/>
            </a:pPr>
            <a:r>
              <a:rPr lang="en-GB" sz="2000" dirty="0" smtClean="0">
                <a:cs typeface="Times New Roman" pitchFamily="18" charset="0"/>
              </a:rPr>
              <a:t>The end point </a:t>
            </a:r>
            <a:r>
              <a:rPr lang="en-GB" sz="2000" i="1" dirty="0">
                <a:cs typeface="Times New Roman" pitchFamily="18" charset="0"/>
              </a:rPr>
              <a:t>f</a:t>
            </a:r>
            <a:r>
              <a:rPr lang="en-GB" sz="2000" i="1" baseline="-25000" dirty="0">
                <a:cs typeface="Times New Roman" pitchFamily="18" charset="0"/>
              </a:rPr>
              <a:t>s</a:t>
            </a:r>
            <a:r>
              <a:rPr lang="en-GB" sz="2000" i="1" dirty="0">
                <a:cs typeface="Times New Roman" pitchFamily="18" charset="0"/>
              </a:rPr>
              <a:t> </a:t>
            </a:r>
            <a:r>
              <a:rPr lang="en-GB" sz="2000" i="1" dirty="0" smtClean="0">
                <a:latin typeface="Times New Roman" pitchFamily="18" charset="0"/>
                <a:cs typeface="Times New Roman" pitchFamily="18" charset="0"/>
              </a:rPr>
              <a:t>-W</a:t>
            </a:r>
            <a:r>
              <a:rPr lang="en-GB" sz="2000" i="1" dirty="0" smtClean="0">
                <a:cs typeface="Times New Roman" pitchFamily="18" charset="0"/>
              </a:rPr>
              <a:t> must be </a:t>
            </a:r>
            <a:r>
              <a:rPr lang="en-GB" sz="2000" dirty="0" smtClean="0">
                <a:cs typeface="Times New Roman" pitchFamily="18" charset="0"/>
              </a:rPr>
              <a:t>to the right of </a:t>
            </a:r>
            <a:r>
              <a:rPr lang="en-GB" sz="2000" i="1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GB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defRPr/>
            </a:pPr>
            <a:endParaRPr lang="en-GB" sz="2000" dirty="0" smtClean="0"/>
          </a:p>
        </p:txBody>
      </p:sp>
      <p:sp>
        <p:nvSpPr>
          <p:cNvPr id="3584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E04871A-1837-4697-B492-66094C39ABF8}" type="slidenum">
              <a:rPr lang="en-GB" altLang="en-US" sz="1400"/>
              <a:pPr eaLnBrk="1" hangingPunct="1"/>
              <a:t>9</a:t>
            </a:fld>
            <a:endParaRPr lang="en-GB" altLang="en-US" sz="1400"/>
          </a:p>
        </p:txBody>
      </p:sp>
      <p:sp>
        <p:nvSpPr>
          <p:cNvPr id="35852" name="Rectangle 5"/>
          <p:cNvSpPr>
            <a:spLocks noChangeArrowheads="1"/>
          </p:cNvSpPr>
          <p:nvPr/>
        </p:nvSpPr>
        <p:spPr bwMode="auto">
          <a:xfrm>
            <a:off x="4114800" y="32385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584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2974329"/>
              </p:ext>
            </p:extLst>
          </p:nvPr>
        </p:nvGraphicFramePr>
        <p:xfrm>
          <a:off x="4477184" y="2220146"/>
          <a:ext cx="914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58" r:id="rId3" imgW="914400" imgH="381000" progId="Equation.3">
                  <p:embed/>
                </p:oleObj>
              </mc:Choice>
              <mc:Fallback>
                <p:oleObj r:id="rId3" imgW="914400" imgH="3810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77184" y="2220146"/>
                        <a:ext cx="9144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5853" name="Group 6"/>
          <p:cNvGrpSpPr>
            <a:grpSpLocks/>
          </p:cNvGrpSpPr>
          <p:nvPr/>
        </p:nvGrpSpPr>
        <p:grpSpPr bwMode="auto">
          <a:xfrm>
            <a:off x="1447800" y="3886200"/>
            <a:ext cx="7010400" cy="2498725"/>
            <a:chOff x="2214" y="2940"/>
            <a:chExt cx="12902" cy="4370"/>
          </a:xfrm>
        </p:grpSpPr>
        <p:sp>
          <p:nvSpPr>
            <p:cNvPr id="35859" name="Line 7"/>
            <p:cNvSpPr>
              <a:spLocks noChangeShapeType="1"/>
            </p:cNvSpPr>
            <p:nvPr/>
          </p:nvSpPr>
          <p:spPr bwMode="auto">
            <a:xfrm>
              <a:off x="2214" y="6436"/>
              <a:ext cx="1282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5860" name="AutoShape 8"/>
            <p:cNvSpPr>
              <a:spLocks noChangeArrowheads="1"/>
            </p:cNvSpPr>
            <p:nvPr/>
          </p:nvSpPr>
          <p:spPr bwMode="auto">
            <a:xfrm>
              <a:off x="7697" y="4509"/>
              <a:ext cx="1793" cy="1927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5861" name="Rectangle 9"/>
            <p:cNvSpPr>
              <a:spLocks noChangeArrowheads="1"/>
            </p:cNvSpPr>
            <p:nvPr/>
          </p:nvSpPr>
          <p:spPr bwMode="auto">
            <a:xfrm>
              <a:off x="2214" y="2940"/>
              <a:ext cx="12827" cy="437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5862" name="Line 10"/>
            <p:cNvSpPr>
              <a:spLocks noChangeShapeType="1"/>
            </p:cNvSpPr>
            <p:nvPr/>
          </p:nvSpPr>
          <p:spPr bwMode="auto">
            <a:xfrm flipV="1">
              <a:off x="8605" y="2940"/>
              <a:ext cx="0" cy="434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5863" name="AutoShape 11"/>
            <p:cNvSpPr>
              <a:spLocks noChangeArrowheads="1"/>
            </p:cNvSpPr>
            <p:nvPr/>
          </p:nvSpPr>
          <p:spPr bwMode="auto">
            <a:xfrm>
              <a:off x="3941" y="4509"/>
              <a:ext cx="1793" cy="1927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5864" name="AutoShape 12"/>
            <p:cNvSpPr>
              <a:spLocks noChangeArrowheads="1"/>
            </p:cNvSpPr>
            <p:nvPr/>
          </p:nvSpPr>
          <p:spPr bwMode="auto">
            <a:xfrm>
              <a:off x="11570" y="4509"/>
              <a:ext cx="1793" cy="1927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5865" name="Text Box 13"/>
            <p:cNvSpPr txBox="1">
              <a:spLocks noChangeArrowheads="1"/>
            </p:cNvSpPr>
            <p:nvPr/>
          </p:nvSpPr>
          <p:spPr bwMode="auto">
            <a:xfrm>
              <a:off x="8465" y="3119"/>
              <a:ext cx="1948" cy="8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35866" name="Text Box 14"/>
            <p:cNvSpPr txBox="1">
              <a:spLocks noChangeArrowheads="1"/>
            </p:cNvSpPr>
            <p:nvPr/>
          </p:nvSpPr>
          <p:spPr bwMode="auto">
            <a:xfrm>
              <a:off x="9654" y="3996"/>
              <a:ext cx="1237" cy="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2000" dirty="0"/>
                <a:t>1/T</a:t>
              </a:r>
            </a:p>
          </p:txBody>
        </p:sp>
        <p:sp>
          <p:nvSpPr>
            <p:cNvPr id="35867" name="Line 15"/>
            <p:cNvSpPr>
              <a:spLocks noChangeShapeType="1"/>
            </p:cNvSpPr>
            <p:nvPr/>
          </p:nvSpPr>
          <p:spPr bwMode="auto">
            <a:xfrm flipH="1">
              <a:off x="8697" y="4328"/>
              <a:ext cx="1075" cy="15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5868" name="Line 16"/>
            <p:cNvSpPr>
              <a:spLocks noChangeShapeType="1"/>
            </p:cNvSpPr>
            <p:nvPr/>
          </p:nvSpPr>
          <p:spPr bwMode="auto">
            <a:xfrm flipH="1">
              <a:off x="10564" y="5280"/>
              <a:ext cx="210" cy="115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5869" name="Text Box 17"/>
            <p:cNvSpPr txBox="1">
              <a:spLocks noChangeArrowheads="1"/>
            </p:cNvSpPr>
            <p:nvPr/>
          </p:nvSpPr>
          <p:spPr bwMode="auto">
            <a:xfrm>
              <a:off x="10564" y="4638"/>
              <a:ext cx="1428" cy="7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35870" name="Text Box 18"/>
            <p:cNvSpPr txBox="1">
              <a:spLocks noChangeArrowheads="1"/>
            </p:cNvSpPr>
            <p:nvPr/>
          </p:nvSpPr>
          <p:spPr bwMode="auto">
            <a:xfrm>
              <a:off x="8257" y="6307"/>
              <a:ext cx="677" cy="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2000" dirty="0"/>
                <a:t>0</a:t>
              </a:r>
            </a:p>
          </p:txBody>
        </p:sp>
        <p:sp>
          <p:nvSpPr>
            <p:cNvPr id="35871" name="Text Box 19"/>
            <p:cNvSpPr txBox="1">
              <a:spLocks noChangeArrowheads="1"/>
            </p:cNvSpPr>
            <p:nvPr/>
          </p:nvSpPr>
          <p:spPr bwMode="auto">
            <a:xfrm>
              <a:off x="9075" y="6305"/>
              <a:ext cx="910" cy="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2000" dirty="0"/>
                <a:t>W</a:t>
              </a:r>
            </a:p>
          </p:txBody>
        </p:sp>
        <p:sp>
          <p:nvSpPr>
            <p:cNvPr id="35872" name="Text Box 20"/>
            <p:cNvSpPr txBox="1">
              <a:spLocks noChangeArrowheads="1"/>
            </p:cNvSpPr>
            <p:nvPr/>
          </p:nvSpPr>
          <p:spPr bwMode="auto">
            <a:xfrm>
              <a:off x="7188" y="6332"/>
              <a:ext cx="1072" cy="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2000" dirty="0">
                  <a:solidFill>
                    <a:schemeClr val="bg2"/>
                  </a:solidFill>
                </a:rPr>
                <a:t>-</a:t>
              </a:r>
              <a:r>
                <a:rPr lang="en-US" altLang="en-US" sz="2000" dirty="0"/>
                <a:t>W</a:t>
              </a:r>
            </a:p>
          </p:txBody>
        </p:sp>
        <p:sp>
          <p:nvSpPr>
            <p:cNvPr id="35873" name="Text Box 21"/>
            <p:cNvSpPr txBox="1">
              <a:spLocks noChangeArrowheads="1"/>
            </p:cNvSpPr>
            <p:nvPr/>
          </p:nvSpPr>
          <p:spPr bwMode="auto">
            <a:xfrm>
              <a:off x="10732" y="6357"/>
              <a:ext cx="1848" cy="7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35874" name="Line 22"/>
            <p:cNvSpPr>
              <a:spLocks noChangeShapeType="1"/>
            </p:cNvSpPr>
            <p:nvPr/>
          </p:nvSpPr>
          <p:spPr bwMode="auto">
            <a:xfrm>
              <a:off x="12523" y="6255"/>
              <a:ext cx="0" cy="18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5875" name="Line 23"/>
            <p:cNvSpPr>
              <a:spLocks noChangeShapeType="1"/>
            </p:cNvSpPr>
            <p:nvPr/>
          </p:nvSpPr>
          <p:spPr bwMode="auto">
            <a:xfrm>
              <a:off x="4826" y="6332"/>
              <a:ext cx="0" cy="10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5876" name="Text Box 24"/>
            <p:cNvSpPr txBox="1">
              <a:spLocks noChangeArrowheads="1"/>
            </p:cNvSpPr>
            <p:nvPr/>
          </p:nvSpPr>
          <p:spPr bwMode="auto">
            <a:xfrm>
              <a:off x="12411" y="6460"/>
              <a:ext cx="1568" cy="7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35877" name="Line 25"/>
            <p:cNvSpPr>
              <a:spLocks noChangeShapeType="1"/>
            </p:cNvSpPr>
            <p:nvPr/>
          </p:nvSpPr>
          <p:spPr bwMode="auto">
            <a:xfrm flipH="1" flipV="1">
              <a:off x="12525" y="6384"/>
              <a:ext cx="208" cy="46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5878" name="Text Box 26"/>
            <p:cNvSpPr txBox="1">
              <a:spLocks noChangeArrowheads="1"/>
            </p:cNvSpPr>
            <p:nvPr/>
          </p:nvSpPr>
          <p:spPr bwMode="auto">
            <a:xfrm>
              <a:off x="14206" y="6510"/>
              <a:ext cx="910" cy="7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2000" dirty="0"/>
                <a:t>f</a:t>
              </a:r>
            </a:p>
          </p:txBody>
        </p:sp>
        <p:sp>
          <p:nvSpPr>
            <p:cNvPr id="35879" name="Text Box 27"/>
            <p:cNvSpPr txBox="1">
              <a:spLocks noChangeArrowheads="1"/>
            </p:cNvSpPr>
            <p:nvPr/>
          </p:nvSpPr>
          <p:spPr bwMode="auto">
            <a:xfrm>
              <a:off x="4341" y="6382"/>
              <a:ext cx="968" cy="7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</p:grpSp>
      <p:sp>
        <p:nvSpPr>
          <p:cNvPr id="35854" name="Rectangle 28"/>
          <p:cNvSpPr>
            <a:spLocks noChangeArrowheads="1"/>
          </p:cNvSpPr>
          <p:nvPr/>
        </p:nvSpPr>
        <p:spPr bwMode="auto">
          <a:xfrm>
            <a:off x="4210050" y="4757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5843" name="Object 29"/>
          <p:cNvGraphicFramePr>
            <a:graphicFrameLocks noChangeAspect="1"/>
          </p:cNvGraphicFramePr>
          <p:nvPr/>
        </p:nvGraphicFramePr>
        <p:xfrm>
          <a:off x="5791200" y="4876800"/>
          <a:ext cx="7239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59" r:id="rId5" imgW="723586" imgH="393529" progId="Equation.3">
                  <p:embed/>
                </p:oleObj>
              </mc:Choice>
              <mc:Fallback>
                <p:oleObj r:id="rId5" imgW="723586" imgH="393529" progId="Equation.3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1200" y="4876800"/>
                        <a:ext cx="723900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55" name="Rectangle 30"/>
          <p:cNvSpPr>
            <a:spLocks noChangeArrowheads="1"/>
          </p:cNvSpPr>
          <p:nvPr/>
        </p:nvSpPr>
        <p:spPr bwMode="auto">
          <a:xfrm>
            <a:off x="4043363" y="47434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5844" name="Object 31"/>
          <p:cNvGraphicFramePr>
            <a:graphicFrameLocks noChangeAspect="1"/>
          </p:cNvGraphicFramePr>
          <p:nvPr/>
        </p:nvGraphicFramePr>
        <p:xfrm>
          <a:off x="5029200" y="3886200"/>
          <a:ext cx="1057275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60" r:id="rId7" imgW="1054100" imgH="419100" progId="Equation.3">
                  <p:embed/>
                </p:oleObj>
              </mc:Choice>
              <mc:Fallback>
                <p:oleObj r:id="rId7" imgW="1054100" imgH="419100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3886200"/>
                        <a:ext cx="1057275" cy="419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56" name="Rectangle 32"/>
          <p:cNvSpPr>
            <a:spLocks noChangeArrowheads="1"/>
          </p:cNvSpPr>
          <p:nvPr/>
        </p:nvSpPr>
        <p:spPr bwMode="auto">
          <a:xfrm>
            <a:off x="4357688" y="4757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5845" name="Object 33"/>
          <p:cNvGraphicFramePr>
            <a:graphicFrameLocks noChangeAspect="1"/>
          </p:cNvGraphicFramePr>
          <p:nvPr/>
        </p:nvGraphicFramePr>
        <p:xfrm>
          <a:off x="2667000" y="5867400"/>
          <a:ext cx="4286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61" r:id="rId9" imgW="431613" imgH="393529" progId="Equation.3">
                  <p:embed/>
                </p:oleObj>
              </mc:Choice>
              <mc:Fallback>
                <p:oleObj r:id="rId9" imgW="431613" imgH="393529" progId="Equation.3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5867400"/>
                        <a:ext cx="428625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57" name="Rectangle 34"/>
          <p:cNvSpPr>
            <a:spLocks noChangeArrowheads="1"/>
          </p:cNvSpPr>
          <p:nvPr/>
        </p:nvSpPr>
        <p:spPr bwMode="auto">
          <a:xfrm>
            <a:off x="4076700" y="4757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5846" name="Object 35"/>
          <p:cNvGraphicFramePr>
            <a:graphicFrameLocks noChangeAspect="1"/>
          </p:cNvGraphicFramePr>
          <p:nvPr/>
        </p:nvGraphicFramePr>
        <p:xfrm>
          <a:off x="5791200" y="5943600"/>
          <a:ext cx="9906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62" r:id="rId11" imgW="990170" imgH="393529" progId="Equation.3">
                  <p:embed/>
                </p:oleObj>
              </mc:Choice>
              <mc:Fallback>
                <p:oleObj r:id="rId11" imgW="990170" imgH="393529" progId="Equation.3">
                  <p:embed/>
                  <p:pic>
                    <p:nvPicPr>
                      <p:cNvPr id="0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91200" y="5943600"/>
                        <a:ext cx="990600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58" name="Rectangle 36"/>
          <p:cNvSpPr>
            <a:spLocks noChangeArrowheads="1"/>
          </p:cNvSpPr>
          <p:nvPr/>
        </p:nvSpPr>
        <p:spPr bwMode="auto">
          <a:xfrm>
            <a:off x="4167188" y="4757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5847" name="Object 37"/>
          <p:cNvGraphicFramePr>
            <a:graphicFrameLocks noChangeAspect="1"/>
          </p:cNvGraphicFramePr>
          <p:nvPr/>
        </p:nvGraphicFramePr>
        <p:xfrm>
          <a:off x="6858000" y="6096000"/>
          <a:ext cx="8096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963" r:id="rId13" imgW="812447" imgH="393529" progId="Equation.3">
                  <p:embed/>
                </p:oleObj>
              </mc:Choice>
              <mc:Fallback>
                <p:oleObj r:id="rId13" imgW="812447" imgH="393529" progId="Equation.3">
                  <p:embed/>
                  <p:pic>
                    <p:nvPicPr>
                      <p:cNvPr id="0" name="Object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0" y="6096000"/>
                        <a:ext cx="809625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The Nyquist Criterion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7848600" cy="3423313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 smtClean="0">
                <a:cs typeface="Times New Roman" pitchFamily="18" charset="0"/>
              </a:rPr>
              <a:t>That is:</a:t>
            </a:r>
          </a:p>
          <a:p>
            <a:pPr eaLnBrk="1" hangingPunct="1">
              <a:defRPr/>
            </a:pPr>
            <a:endParaRPr lang="en-GB" dirty="0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dirty="0" smtClean="0"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dirty="0" smtClean="0">
                <a:cs typeface="Times New Roman" pitchFamily="18" charset="0"/>
              </a:rPr>
              <a:t>or </a:t>
            </a:r>
          </a:p>
          <a:p>
            <a:pPr eaLnBrk="1" hangingPunct="1">
              <a:defRPr/>
            </a:pPr>
            <a:endParaRPr lang="en-GB" dirty="0" smtClean="0"/>
          </a:p>
        </p:txBody>
      </p:sp>
      <p:sp>
        <p:nvSpPr>
          <p:cNvPr id="3686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B27452A-F16B-4E02-866D-25E3185A5A25}" type="slidenum">
              <a:rPr lang="en-GB" altLang="en-US" sz="1400"/>
              <a:pPr eaLnBrk="1" hangingPunct="1"/>
              <a:t>10</a:t>
            </a:fld>
            <a:endParaRPr lang="en-GB" altLang="en-US" sz="1400"/>
          </a:p>
        </p:txBody>
      </p:sp>
      <p:sp>
        <p:nvSpPr>
          <p:cNvPr id="36872" name="Rectangle 5"/>
          <p:cNvSpPr>
            <a:spLocks noChangeArrowheads="1"/>
          </p:cNvSpPr>
          <p:nvPr/>
        </p:nvSpPr>
        <p:spPr bwMode="auto">
          <a:xfrm>
            <a:off x="3786188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6866" name="Object 4"/>
          <p:cNvGraphicFramePr>
            <a:graphicFrameLocks noChangeAspect="1"/>
          </p:cNvGraphicFramePr>
          <p:nvPr/>
        </p:nvGraphicFramePr>
        <p:xfrm>
          <a:off x="2895600" y="2895600"/>
          <a:ext cx="27432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1" r:id="rId3" imgW="1574800" imgH="393700" progId="Equation.3">
                  <p:embed/>
                </p:oleObj>
              </mc:Choice>
              <mc:Fallback>
                <p:oleObj r:id="rId3" imgW="1574800" imgH="3937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600" y="2895600"/>
                        <a:ext cx="2743200" cy="681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73" name="Rectangle 7"/>
          <p:cNvSpPr>
            <a:spLocks noChangeArrowheads="1"/>
          </p:cNvSpPr>
          <p:nvPr/>
        </p:nvSpPr>
        <p:spPr bwMode="auto">
          <a:xfrm>
            <a:off x="3995738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6867" name="Object 6"/>
          <p:cNvGraphicFramePr>
            <a:graphicFrameLocks noChangeAspect="1"/>
          </p:cNvGraphicFramePr>
          <p:nvPr/>
        </p:nvGraphicFramePr>
        <p:xfrm>
          <a:off x="3276600" y="4343400"/>
          <a:ext cx="2057400" cy="696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02" r:id="rId5" imgW="1155700" imgH="393700" progId="Equation.3">
                  <p:embed/>
                </p:oleObj>
              </mc:Choice>
              <mc:Fallback>
                <p:oleObj r:id="rId5" imgW="1155700" imgH="3937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4343400"/>
                        <a:ext cx="2057400" cy="696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1219200" y="5151438"/>
            <a:ext cx="70866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cs typeface="Times New Roman" pitchFamily="18" charset="0"/>
              </a:rPr>
              <a:t>This is the </a:t>
            </a:r>
            <a:r>
              <a:rPr lang="en-GB" sz="2000" b="1" dirty="0">
                <a:cs typeface="Times New Roman" pitchFamily="18" charset="0"/>
              </a:rPr>
              <a:t>'Nyquist Criterion'</a:t>
            </a:r>
            <a:r>
              <a:rPr lang="en-GB" sz="2000" dirty="0">
                <a:cs typeface="Times New Roman" pitchFamily="18" charset="0"/>
              </a:rPr>
              <a:t>. we always define  </a:t>
            </a:r>
            <a:r>
              <a:rPr lang="en-GB" sz="2000" dirty="0"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en-GB" sz="2000" i="1" dirty="0">
                <a:cs typeface="Times New Roman" pitchFamily="18" charset="0"/>
              </a:rPr>
              <a:t>f</a:t>
            </a:r>
            <a:r>
              <a:rPr lang="en-GB" sz="2000" i="1" baseline="-25000" dirty="0">
                <a:cs typeface="Times New Roman" pitchFamily="18" charset="0"/>
              </a:rPr>
              <a:t>s</a:t>
            </a:r>
            <a:r>
              <a:rPr lang="en-GB" sz="2000" dirty="0">
                <a:cs typeface="Times New Roman" pitchFamily="18" charset="0"/>
              </a:rPr>
              <a:t> /2 as </a:t>
            </a:r>
            <a:r>
              <a:rPr lang="en-GB" sz="2000" b="1" dirty="0">
                <a:cs typeface="Times New Roman" pitchFamily="18" charset="0"/>
              </a:rPr>
              <a:t>the 'Nyquist Frequency'</a:t>
            </a:r>
            <a:r>
              <a:rPr lang="en-GB" sz="2000" dirty="0">
                <a:cs typeface="Times New Roman" pitchFamily="18" charset="0"/>
              </a:rPr>
              <a:t>.</a:t>
            </a:r>
          </a:p>
          <a:p>
            <a:pPr>
              <a:defRPr/>
            </a:pPr>
            <a:r>
              <a:rPr lang="en-GB" sz="2000" dirty="0">
                <a:cs typeface="Times New Roman" pitchFamily="18" charset="0"/>
              </a:rPr>
              <a:t>Note: W is the maximum frequency contained</a:t>
            </a:r>
            <a:r>
              <a:rPr lang="en-GB" dirty="0">
                <a:cs typeface="Times New Roman" pitchFamily="18" charset="0"/>
              </a:rPr>
              <a:t> </a:t>
            </a:r>
            <a:r>
              <a:rPr lang="en-GB" sz="2000" dirty="0">
                <a:cs typeface="Times New Roman" pitchFamily="18" charset="0"/>
              </a:rPr>
              <a:t>in the original analogue signal.</a:t>
            </a:r>
            <a:r>
              <a:rPr lang="en-GB" sz="2000" dirty="0"/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The Nyquist Criterion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>
                <a:cs typeface="Times New Roman" pitchFamily="18" charset="0"/>
              </a:rPr>
              <a:t>Consider </a:t>
            </a:r>
          </a:p>
        </p:txBody>
      </p:sp>
      <p:sp>
        <p:nvSpPr>
          <p:cNvPr id="3789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DF7B024-28A6-48C9-93EB-252F24C6E311}" type="slidenum">
              <a:rPr lang="en-GB" altLang="en-US" sz="1400"/>
              <a:pPr eaLnBrk="1" hangingPunct="1"/>
              <a:t>11</a:t>
            </a:fld>
            <a:endParaRPr lang="en-GB" altLang="en-US" sz="1400"/>
          </a:p>
        </p:txBody>
      </p:sp>
      <p:sp>
        <p:nvSpPr>
          <p:cNvPr id="37895" name="Rectangle 5"/>
          <p:cNvSpPr>
            <a:spLocks noChangeArrowheads="1"/>
          </p:cNvSpPr>
          <p:nvPr/>
        </p:nvSpPr>
        <p:spPr bwMode="auto">
          <a:xfrm>
            <a:off x="3995738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7890" name="Object 4"/>
          <p:cNvGraphicFramePr>
            <a:graphicFrameLocks noChangeAspect="1"/>
          </p:cNvGraphicFramePr>
          <p:nvPr/>
        </p:nvGraphicFramePr>
        <p:xfrm>
          <a:off x="3352800" y="2667000"/>
          <a:ext cx="1828800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9" r:id="rId3" imgW="1155700" imgH="393700" progId="Equation.3">
                  <p:embed/>
                </p:oleObj>
              </mc:Choice>
              <mc:Fallback>
                <p:oleObj r:id="rId3" imgW="1155700" imgH="3937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2667000"/>
                        <a:ext cx="1828800" cy="619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7896" name="Group 6"/>
          <p:cNvGrpSpPr>
            <a:grpSpLocks/>
          </p:cNvGrpSpPr>
          <p:nvPr/>
        </p:nvGrpSpPr>
        <p:grpSpPr bwMode="auto">
          <a:xfrm>
            <a:off x="1676400" y="3581400"/>
            <a:ext cx="5919788" cy="2354263"/>
            <a:chOff x="4228" y="11783"/>
            <a:chExt cx="4320" cy="2267"/>
          </a:xfrm>
        </p:grpSpPr>
        <p:sp>
          <p:nvSpPr>
            <p:cNvPr id="37897" name="Line 7"/>
            <p:cNvSpPr>
              <a:spLocks noChangeShapeType="1"/>
            </p:cNvSpPr>
            <p:nvPr/>
          </p:nvSpPr>
          <p:spPr bwMode="auto">
            <a:xfrm>
              <a:off x="4228" y="13597"/>
              <a:ext cx="43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7898" name="AutoShape 8"/>
            <p:cNvSpPr>
              <a:spLocks noChangeArrowheads="1"/>
            </p:cNvSpPr>
            <p:nvPr/>
          </p:nvSpPr>
          <p:spPr bwMode="auto">
            <a:xfrm>
              <a:off x="5895" y="12597"/>
              <a:ext cx="1025" cy="1000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7899" name="Rectangle 9"/>
            <p:cNvSpPr>
              <a:spLocks noChangeArrowheads="1"/>
            </p:cNvSpPr>
            <p:nvPr/>
          </p:nvSpPr>
          <p:spPr bwMode="auto">
            <a:xfrm>
              <a:off x="4241" y="11783"/>
              <a:ext cx="4278" cy="2267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7900" name="Line 10"/>
            <p:cNvSpPr>
              <a:spLocks noChangeShapeType="1"/>
            </p:cNvSpPr>
            <p:nvPr/>
          </p:nvSpPr>
          <p:spPr bwMode="auto">
            <a:xfrm flipV="1">
              <a:off x="6414" y="11783"/>
              <a:ext cx="0" cy="225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7901" name="AutoShape 11"/>
            <p:cNvSpPr>
              <a:spLocks noChangeArrowheads="1"/>
            </p:cNvSpPr>
            <p:nvPr/>
          </p:nvSpPr>
          <p:spPr bwMode="auto">
            <a:xfrm>
              <a:off x="4854" y="12597"/>
              <a:ext cx="1025" cy="1000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7902" name="AutoShape 12"/>
            <p:cNvSpPr>
              <a:spLocks noChangeArrowheads="1"/>
            </p:cNvSpPr>
            <p:nvPr/>
          </p:nvSpPr>
          <p:spPr bwMode="auto">
            <a:xfrm>
              <a:off x="6923" y="12597"/>
              <a:ext cx="1025" cy="1000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7903" name="Text Box 13"/>
            <p:cNvSpPr txBox="1">
              <a:spLocks noChangeArrowheads="1"/>
            </p:cNvSpPr>
            <p:nvPr/>
          </p:nvSpPr>
          <p:spPr bwMode="auto">
            <a:xfrm>
              <a:off x="6215" y="13530"/>
              <a:ext cx="387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 dirty="0"/>
                <a:t>0</a:t>
              </a:r>
            </a:p>
          </p:txBody>
        </p:sp>
        <p:sp>
          <p:nvSpPr>
            <p:cNvPr id="37904" name="Text Box 14"/>
            <p:cNvSpPr txBox="1">
              <a:spLocks noChangeArrowheads="1"/>
            </p:cNvSpPr>
            <p:nvPr/>
          </p:nvSpPr>
          <p:spPr bwMode="auto">
            <a:xfrm>
              <a:off x="7976" y="13622"/>
              <a:ext cx="520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 dirty="0"/>
                <a:t>f</a:t>
              </a:r>
            </a:p>
          </p:txBody>
        </p:sp>
        <p:sp>
          <p:nvSpPr>
            <p:cNvPr id="37905" name="Text Box 15"/>
            <p:cNvSpPr txBox="1">
              <a:spLocks noChangeArrowheads="1"/>
            </p:cNvSpPr>
            <p:nvPr/>
          </p:nvSpPr>
          <p:spPr bwMode="auto">
            <a:xfrm>
              <a:off x="6517" y="11880"/>
              <a:ext cx="1026" cy="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The Nyquist Criterion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Condider:</a:t>
            </a:r>
          </a:p>
        </p:txBody>
      </p:sp>
      <p:sp>
        <p:nvSpPr>
          <p:cNvPr id="3891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B546E6A-C6E0-4FE2-93F1-8AA2D3FB6246}" type="slidenum">
              <a:rPr lang="en-GB" altLang="en-US" sz="1400"/>
              <a:pPr eaLnBrk="1" hangingPunct="1"/>
              <a:t>12</a:t>
            </a:fld>
            <a:endParaRPr lang="en-GB" altLang="en-US" sz="1400"/>
          </a:p>
        </p:txBody>
      </p:sp>
      <p:sp>
        <p:nvSpPr>
          <p:cNvPr id="38919" name="Rectangle 5"/>
          <p:cNvSpPr>
            <a:spLocks noChangeArrowheads="1"/>
          </p:cNvSpPr>
          <p:nvPr/>
        </p:nvSpPr>
        <p:spPr bwMode="auto">
          <a:xfrm>
            <a:off x="4000500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8914" name="Object 4"/>
          <p:cNvGraphicFramePr>
            <a:graphicFrameLocks noChangeAspect="1"/>
          </p:cNvGraphicFramePr>
          <p:nvPr/>
        </p:nvGraphicFramePr>
        <p:xfrm>
          <a:off x="3352800" y="2667000"/>
          <a:ext cx="1905000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8" r:id="rId3" imgW="1143000" imgH="393700" progId="Equation.3">
                  <p:embed/>
                </p:oleObj>
              </mc:Choice>
              <mc:Fallback>
                <p:oleObj r:id="rId3" imgW="1143000" imgH="3937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2667000"/>
                        <a:ext cx="1905000" cy="650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8920" name="Group 6"/>
          <p:cNvGrpSpPr>
            <a:grpSpLocks/>
          </p:cNvGrpSpPr>
          <p:nvPr/>
        </p:nvGrpSpPr>
        <p:grpSpPr bwMode="auto">
          <a:xfrm>
            <a:off x="2057400" y="3352800"/>
            <a:ext cx="5638800" cy="2971800"/>
            <a:chOff x="4241" y="6775"/>
            <a:chExt cx="2799" cy="2267"/>
          </a:xfrm>
        </p:grpSpPr>
        <p:sp>
          <p:nvSpPr>
            <p:cNvPr id="38921" name="Line 7"/>
            <p:cNvSpPr>
              <a:spLocks noChangeShapeType="1"/>
            </p:cNvSpPr>
            <p:nvPr/>
          </p:nvSpPr>
          <p:spPr bwMode="auto">
            <a:xfrm>
              <a:off x="4254" y="8576"/>
              <a:ext cx="2466" cy="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8922" name="AutoShape 8"/>
            <p:cNvSpPr>
              <a:spLocks noChangeArrowheads="1"/>
            </p:cNvSpPr>
            <p:nvPr/>
          </p:nvSpPr>
          <p:spPr bwMode="auto">
            <a:xfrm>
              <a:off x="4980" y="7589"/>
              <a:ext cx="1027" cy="1000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8923" name="Rectangle 9"/>
            <p:cNvSpPr>
              <a:spLocks noChangeArrowheads="1"/>
            </p:cNvSpPr>
            <p:nvPr/>
          </p:nvSpPr>
          <p:spPr bwMode="auto">
            <a:xfrm>
              <a:off x="4255" y="6775"/>
              <a:ext cx="2490" cy="2267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8924" name="Line 10"/>
            <p:cNvSpPr>
              <a:spLocks noChangeShapeType="1"/>
            </p:cNvSpPr>
            <p:nvPr/>
          </p:nvSpPr>
          <p:spPr bwMode="auto">
            <a:xfrm flipV="1">
              <a:off x="5500" y="6775"/>
              <a:ext cx="0" cy="225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8925" name="AutoShape 11"/>
            <p:cNvSpPr>
              <a:spLocks noChangeArrowheads="1"/>
            </p:cNvSpPr>
            <p:nvPr/>
          </p:nvSpPr>
          <p:spPr bwMode="auto">
            <a:xfrm>
              <a:off x="4241" y="7589"/>
              <a:ext cx="1027" cy="1000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8926" name="AutoShape 12"/>
            <p:cNvSpPr>
              <a:spLocks noChangeArrowheads="1"/>
            </p:cNvSpPr>
            <p:nvPr/>
          </p:nvSpPr>
          <p:spPr bwMode="auto">
            <a:xfrm>
              <a:off x="5690" y="7589"/>
              <a:ext cx="1027" cy="1000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8927" name="Text Box 13"/>
            <p:cNvSpPr txBox="1">
              <a:spLocks noChangeArrowheads="1"/>
            </p:cNvSpPr>
            <p:nvPr/>
          </p:nvSpPr>
          <p:spPr bwMode="auto">
            <a:xfrm>
              <a:off x="5301" y="8522"/>
              <a:ext cx="388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 dirty="0"/>
                <a:t>0</a:t>
              </a:r>
            </a:p>
          </p:txBody>
        </p:sp>
        <p:sp>
          <p:nvSpPr>
            <p:cNvPr id="38928" name="Text Box 14"/>
            <p:cNvSpPr txBox="1">
              <a:spLocks noChangeArrowheads="1"/>
            </p:cNvSpPr>
            <p:nvPr/>
          </p:nvSpPr>
          <p:spPr bwMode="auto">
            <a:xfrm>
              <a:off x="6253" y="8641"/>
              <a:ext cx="522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 dirty="0"/>
                <a:t>f</a:t>
              </a:r>
            </a:p>
          </p:txBody>
        </p:sp>
        <p:sp>
          <p:nvSpPr>
            <p:cNvPr id="38929" name="Text Box 15"/>
            <p:cNvSpPr txBox="1">
              <a:spLocks noChangeArrowheads="1"/>
            </p:cNvSpPr>
            <p:nvPr/>
          </p:nvSpPr>
          <p:spPr bwMode="auto">
            <a:xfrm>
              <a:off x="5754" y="6925"/>
              <a:ext cx="934" cy="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800">
                <a:solidFill>
                  <a:schemeClr val="bg2"/>
                </a:solidFill>
              </a:endParaRPr>
            </a:p>
          </p:txBody>
        </p:sp>
        <p:sp>
          <p:nvSpPr>
            <p:cNvPr id="38930" name="AutoShape 16"/>
            <p:cNvSpPr>
              <a:spLocks noChangeArrowheads="1"/>
            </p:cNvSpPr>
            <p:nvPr/>
          </p:nvSpPr>
          <p:spPr bwMode="auto">
            <a:xfrm>
              <a:off x="4979" y="8299"/>
              <a:ext cx="320" cy="293"/>
            </a:xfrm>
            <a:prstGeom prst="triangle">
              <a:avLst>
                <a:gd name="adj" fmla="val 50000"/>
              </a:avLst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8931" name="AutoShape 17"/>
            <p:cNvSpPr>
              <a:spLocks noChangeArrowheads="1"/>
            </p:cNvSpPr>
            <p:nvPr/>
          </p:nvSpPr>
          <p:spPr bwMode="auto">
            <a:xfrm>
              <a:off x="5688" y="8299"/>
              <a:ext cx="319" cy="293"/>
            </a:xfrm>
            <a:prstGeom prst="triangle">
              <a:avLst>
                <a:gd name="adj" fmla="val 50000"/>
              </a:avLst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8932" name="Text Box 18"/>
            <p:cNvSpPr txBox="1">
              <a:spLocks noChangeArrowheads="1"/>
            </p:cNvSpPr>
            <p:nvPr/>
          </p:nvSpPr>
          <p:spPr bwMode="auto">
            <a:xfrm>
              <a:off x="5489" y="7276"/>
              <a:ext cx="1551" cy="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 dirty="0"/>
                <a:t>Aliasing</a:t>
              </a:r>
            </a:p>
          </p:txBody>
        </p:sp>
        <p:sp>
          <p:nvSpPr>
            <p:cNvPr id="38933" name="Line 19"/>
            <p:cNvSpPr>
              <a:spLocks noChangeShapeType="1"/>
            </p:cNvSpPr>
            <p:nvPr/>
          </p:nvSpPr>
          <p:spPr bwMode="auto">
            <a:xfrm flipH="1">
              <a:off x="5206" y="7569"/>
              <a:ext cx="510" cy="9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8934" name="Line 20"/>
            <p:cNvSpPr>
              <a:spLocks noChangeShapeType="1"/>
            </p:cNvSpPr>
            <p:nvPr/>
          </p:nvSpPr>
          <p:spPr bwMode="auto">
            <a:xfrm>
              <a:off x="5876" y="7622"/>
              <a:ext cx="11" cy="89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/>
              <a:t>Recovering the Original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400" dirty="0" smtClean="0">
                <a:cs typeface="Times New Roman" pitchFamily="18" charset="0"/>
              </a:rPr>
              <a:t>Extraction of </a:t>
            </a:r>
            <a:r>
              <a:rPr lang="en-GB" sz="2400" i="1" dirty="0" smtClean="0">
                <a:latin typeface="Times New Roman" pitchFamily="18" charset="0"/>
                <a:cs typeface="Times New Roman" pitchFamily="18" charset="0"/>
              </a:rPr>
              <a:t>X(f</a:t>
            </a:r>
            <a:r>
              <a:rPr lang="en-GB" sz="2400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GB" sz="2400" dirty="0" smtClean="0">
                <a:cs typeface="Times New Roman" pitchFamily="18" charset="0"/>
              </a:rPr>
              <a:t> from           requires a 'carve out' by multiplication:</a:t>
            </a:r>
            <a:r>
              <a:rPr lang="en-GB" dirty="0" smtClean="0"/>
              <a:t> </a:t>
            </a:r>
          </a:p>
        </p:txBody>
      </p:sp>
      <p:sp>
        <p:nvSpPr>
          <p:cNvPr id="3994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E909670-2C89-4D4A-B7D6-C5F03C429717}" type="slidenum">
              <a:rPr lang="en-GB" altLang="en-US" sz="1400"/>
              <a:pPr eaLnBrk="1" hangingPunct="1"/>
              <a:t>13</a:t>
            </a:fld>
            <a:endParaRPr lang="en-GB" altLang="en-US" sz="1400"/>
          </a:p>
        </p:txBody>
      </p:sp>
      <p:sp>
        <p:nvSpPr>
          <p:cNvPr id="39948" name="Rectangle 5"/>
          <p:cNvSpPr>
            <a:spLocks noChangeArrowheads="1"/>
          </p:cNvSpPr>
          <p:nvPr/>
        </p:nvSpPr>
        <p:spPr bwMode="auto">
          <a:xfrm>
            <a:off x="4114800" y="32385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993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2579930"/>
              </p:ext>
            </p:extLst>
          </p:nvPr>
        </p:nvGraphicFramePr>
        <p:xfrm>
          <a:off x="3867150" y="2299973"/>
          <a:ext cx="9144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66" r:id="rId3" imgW="914400" imgH="381000" progId="Equation.3">
                  <p:embed/>
                </p:oleObj>
              </mc:Choice>
              <mc:Fallback>
                <p:oleObj r:id="rId3" imgW="914400" imgH="3810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7150" y="2299973"/>
                        <a:ext cx="914400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9949" name="Group 6"/>
          <p:cNvGrpSpPr>
            <a:grpSpLocks/>
          </p:cNvGrpSpPr>
          <p:nvPr/>
        </p:nvGrpSpPr>
        <p:grpSpPr bwMode="auto">
          <a:xfrm>
            <a:off x="1676400" y="3048000"/>
            <a:ext cx="6143625" cy="3649663"/>
            <a:chOff x="2347" y="5636"/>
            <a:chExt cx="7401" cy="4604"/>
          </a:xfrm>
        </p:grpSpPr>
        <p:sp>
          <p:nvSpPr>
            <p:cNvPr id="39955" name="Line 7"/>
            <p:cNvSpPr>
              <a:spLocks noChangeShapeType="1"/>
            </p:cNvSpPr>
            <p:nvPr/>
          </p:nvSpPr>
          <p:spPr bwMode="auto">
            <a:xfrm>
              <a:off x="2347" y="7450"/>
              <a:ext cx="733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956" name="AutoShape 8"/>
            <p:cNvSpPr>
              <a:spLocks noChangeArrowheads="1"/>
            </p:cNvSpPr>
            <p:nvPr/>
          </p:nvSpPr>
          <p:spPr bwMode="auto">
            <a:xfrm>
              <a:off x="5481" y="6450"/>
              <a:ext cx="1025" cy="1000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9957" name="Rectangle 9"/>
            <p:cNvSpPr>
              <a:spLocks noChangeArrowheads="1"/>
            </p:cNvSpPr>
            <p:nvPr/>
          </p:nvSpPr>
          <p:spPr bwMode="auto">
            <a:xfrm>
              <a:off x="2347" y="5636"/>
              <a:ext cx="7332" cy="460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9958" name="Line 10"/>
            <p:cNvSpPr>
              <a:spLocks noChangeShapeType="1"/>
            </p:cNvSpPr>
            <p:nvPr/>
          </p:nvSpPr>
          <p:spPr bwMode="auto">
            <a:xfrm flipV="1">
              <a:off x="6000" y="5636"/>
              <a:ext cx="0" cy="225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959" name="AutoShape 11"/>
            <p:cNvSpPr>
              <a:spLocks noChangeArrowheads="1"/>
            </p:cNvSpPr>
            <p:nvPr/>
          </p:nvSpPr>
          <p:spPr bwMode="auto">
            <a:xfrm>
              <a:off x="3334" y="6450"/>
              <a:ext cx="1025" cy="1000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9960" name="AutoShape 12"/>
            <p:cNvSpPr>
              <a:spLocks noChangeArrowheads="1"/>
            </p:cNvSpPr>
            <p:nvPr/>
          </p:nvSpPr>
          <p:spPr bwMode="auto">
            <a:xfrm>
              <a:off x="7695" y="6450"/>
              <a:ext cx="1025" cy="1000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9961" name="Text Box 13"/>
            <p:cNvSpPr txBox="1">
              <a:spLocks noChangeArrowheads="1"/>
            </p:cNvSpPr>
            <p:nvPr/>
          </p:nvSpPr>
          <p:spPr bwMode="auto">
            <a:xfrm>
              <a:off x="5920" y="5729"/>
              <a:ext cx="106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800" i="1">
                <a:solidFill>
                  <a:schemeClr val="bg2"/>
                </a:solidFill>
              </a:endParaRPr>
            </a:p>
          </p:txBody>
        </p:sp>
        <p:sp>
          <p:nvSpPr>
            <p:cNvPr id="39962" name="Text Box 14"/>
            <p:cNvSpPr txBox="1">
              <a:spLocks noChangeArrowheads="1"/>
            </p:cNvSpPr>
            <p:nvPr/>
          </p:nvSpPr>
          <p:spPr bwMode="auto">
            <a:xfrm>
              <a:off x="6600" y="6184"/>
              <a:ext cx="707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 i="1" dirty="0"/>
                <a:t>1/T</a:t>
              </a:r>
            </a:p>
          </p:txBody>
        </p:sp>
        <p:sp>
          <p:nvSpPr>
            <p:cNvPr id="39963" name="Line 15"/>
            <p:cNvSpPr>
              <a:spLocks noChangeShapeType="1"/>
            </p:cNvSpPr>
            <p:nvPr/>
          </p:nvSpPr>
          <p:spPr bwMode="auto">
            <a:xfrm flipH="1">
              <a:off x="6053" y="6356"/>
              <a:ext cx="614" cy="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964" name="Line 16"/>
            <p:cNvSpPr>
              <a:spLocks noChangeShapeType="1"/>
            </p:cNvSpPr>
            <p:nvPr/>
          </p:nvSpPr>
          <p:spPr bwMode="auto">
            <a:xfrm flipH="1">
              <a:off x="7120" y="6850"/>
              <a:ext cx="120" cy="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965" name="Text Box 17"/>
            <p:cNvSpPr txBox="1">
              <a:spLocks noChangeArrowheads="1"/>
            </p:cNvSpPr>
            <p:nvPr/>
          </p:nvSpPr>
          <p:spPr bwMode="auto">
            <a:xfrm>
              <a:off x="7120" y="6517"/>
              <a:ext cx="84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800" i="1">
                <a:solidFill>
                  <a:schemeClr val="bg2"/>
                </a:solidFill>
              </a:endParaRPr>
            </a:p>
          </p:txBody>
        </p:sp>
        <p:sp>
          <p:nvSpPr>
            <p:cNvPr id="39966" name="Text Box 18"/>
            <p:cNvSpPr txBox="1">
              <a:spLocks noChangeArrowheads="1"/>
            </p:cNvSpPr>
            <p:nvPr/>
          </p:nvSpPr>
          <p:spPr bwMode="auto">
            <a:xfrm>
              <a:off x="5801" y="7383"/>
              <a:ext cx="387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 i="1">
                  <a:solidFill>
                    <a:schemeClr val="bg2"/>
                  </a:solidFill>
                </a:rPr>
                <a:t>0</a:t>
              </a:r>
            </a:p>
          </p:txBody>
        </p:sp>
        <p:sp>
          <p:nvSpPr>
            <p:cNvPr id="39967" name="Text Box 19"/>
            <p:cNvSpPr txBox="1">
              <a:spLocks noChangeArrowheads="1"/>
            </p:cNvSpPr>
            <p:nvPr/>
          </p:nvSpPr>
          <p:spPr bwMode="auto">
            <a:xfrm>
              <a:off x="6269" y="7382"/>
              <a:ext cx="520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 i="1">
                  <a:solidFill>
                    <a:schemeClr val="bg2"/>
                  </a:solidFill>
                </a:rPr>
                <a:t>W</a:t>
              </a:r>
            </a:p>
          </p:txBody>
        </p:sp>
        <p:sp>
          <p:nvSpPr>
            <p:cNvPr id="39968" name="Text Box 20"/>
            <p:cNvSpPr txBox="1">
              <a:spLocks noChangeArrowheads="1"/>
            </p:cNvSpPr>
            <p:nvPr/>
          </p:nvSpPr>
          <p:spPr bwMode="auto">
            <a:xfrm>
              <a:off x="5190" y="7396"/>
              <a:ext cx="613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 i="1" dirty="0"/>
                <a:t>-W</a:t>
              </a:r>
            </a:p>
          </p:txBody>
        </p:sp>
        <p:sp>
          <p:nvSpPr>
            <p:cNvPr id="39969" name="Text Box 21"/>
            <p:cNvSpPr txBox="1">
              <a:spLocks noChangeArrowheads="1"/>
            </p:cNvSpPr>
            <p:nvPr/>
          </p:nvSpPr>
          <p:spPr bwMode="auto">
            <a:xfrm>
              <a:off x="7216" y="7409"/>
              <a:ext cx="100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800" i="1">
                <a:solidFill>
                  <a:schemeClr val="bg2"/>
                </a:solidFill>
              </a:endParaRPr>
            </a:p>
          </p:txBody>
        </p:sp>
        <p:sp>
          <p:nvSpPr>
            <p:cNvPr id="39970" name="Line 22"/>
            <p:cNvSpPr>
              <a:spLocks noChangeShapeType="1"/>
            </p:cNvSpPr>
            <p:nvPr/>
          </p:nvSpPr>
          <p:spPr bwMode="auto">
            <a:xfrm>
              <a:off x="8240" y="7356"/>
              <a:ext cx="0" cy="9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971" name="Line 23"/>
            <p:cNvSpPr>
              <a:spLocks noChangeShapeType="1"/>
            </p:cNvSpPr>
            <p:nvPr/>
          </p:nvSpPr>
          <p:spPr bwMode="auto">
            <a:xfrm>
              <a:off x="3840" y="7396"/>
              <a:ext cx="0" cy="5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972" name="Text Box 24"/>
            <p:cNvSpPr txBox="1">
              <a:spLocks noChangeArrowheads="1"/>
            </p:cNvSpPr>
            <p:nvPr/>
          </p:nvSpPr>
          <p:spPr bwMode="auto">
            <a:xfrm>
              <a:off x="8176" y="7462"/>
              <a:ext cx="927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800" i="1">
                <a:solidFill>
                  <a:schemeClr val="bg2"/>
                </a:solidFill>
              </a:endParaRPr>
            </a:p>
          </p:txBody>
        </p:sp>
        <p:sp>
          <p:nvSpPr>
            <p:cNvPr id="39973" name="Line 25"/>
            <p:cNvSpPr>
              <a:spLocks noChangeShapeType="1"/>
            </p:cNvSpPr>
            <p:nvPr/>
          </p:nvSpPr>
          <p:spPr bwMode="auto">
            <a:xfrm flipH="1" flipV="1">
              <a:off x="8241" y="7423"/>
              <a:ext cx="119" cy="2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974" name="Text Box 26"/>
            <p:cNvSpPr txBox="1">
              <a:spLocks noChangeArrowheads="1"/>
            </p:cNvSpPr>
            <p:nvPr/>
          </p:nvSpPr>
          <p:spPr bwMode="auto">
            <a:xfrm>
              <a:off x="9202" y="7488"/>
              <a:ext cx="520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 i="1" dirty="0"/>
                <a:t>f</a:t>
              </a:r>
            </a:p>
          </p:txBody>
        </p:sp>
        <p:sp>
          <p:nvSpPr>
            <p:cNvPr id="39975" name="Text Box 27"/>
            <p:cNvSpPr txBox="1">
              <a:spLocks noChangeArrowheads="1"/>
            </p:cNvSpPr>
            <p:nvPr/>
          </p:nvSpPr>
          <p:spPr bwMode="auto">
            <a:xfrm>
              <a:off x="3563" y="7422"/>
              <a:ext cx="66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800" i="1">
                <a:solidFill>
                  <a:schemeClr val="bg2"/>
                </a:solidFill>
              </a:endParaRPr>
            </a:p>
          </p:txBody>
        </p:sp>
        <p:sp>
          <p:nvSpPr>
            <p:cNvPr id="39976" name="Line 28"/>
            <p:cNvSpPr>
              <a:spLocks noChangeShapeType="1"/>
            </p:cNvSpPr>
            <p:nvPr/>
          </p:nvSpPr>
          <p:spPr bwMode="auto">
            <a:xfrm>
              <a:off x="2347" y="9800"/>
              <a:ext cx="733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977" name="Line 29"/>
            <p:cNvSpPr>
              <a:spLocks noChangeShapeType="1"/>
            </p:cNvSpPr>
            <p:nvPr/>
          </p:nvSpPr>
          <p:spPr bwMode="auto">
            <a:xfrm>
              <a:off x="6000" y="8200"/>
              <a:ext cx="0" cy="20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978" name="Line 30"/>
            <p:cNvSpPr>
              <a:spLocks noChangeShapeType="1"/>
            </p:cNvSpPr>
            <p:nvPr/>
          </p:nvSpPr>
          <p:spPr bwMode="auto">
            <a:xfrm>
              <a:off x="4867" y="7453"/>
              <a:ext cx="0" cy="234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979" name="Line 31"/>
            <p:cNvSpPr>
              <a:spLocks noChangeShapeType="1"/>
            </p:cNvSpPr>
            <p:nvPr/>
          </p:nvSpPr>
          <p:spPr bwMode="auto">
            <a:xfrm>
              <a:off x="7120" y="7453"/>
              <a:ext cx="0" cy="234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980" name="Rectangle 32"/>
            <p:cNvSpPr>
              <a:spLocks noChangeArrowheads="1"/>
            </p:cNvSpPr>
            <p:nvPr/>
          </p:nvSpPr>
          <p:spPr bwMode="auto">
            <a:xfrm>
              <a:off x="4867" y="8627"/>
              <a:ext cx="2253" cy="1173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9981" name="Text Box 33"/>
            <p:cNvSpPr txBox="1">
              <a:spLocks noChangeArrowheads="1"/>
            </p:cNvSpPr>
            <p:nvPr/>
          </p:nvSpPr>
          <p:spPr bwMode="auto">
            <a:xfrm>
              <a:off x="6909" y="9796"/>
              <a:ext cx="520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 i="1">
                  <a:solidFill>
                    <a:schemeClr val="bg2"/>
                  </a:solidFill>
                </a:rPr>
                <a:t>B</a:t>
              </a:r>
            </a:p>
          </p:txBody>
        </p:sp>
        <p:sp>
          <p:nvSpPr>
            <p:cNvPr id="39982" name="Text Box 34"/>
            <p:cNvSpPr txBox="1">
              <a:spLocks noChangeArrowheads="1"/>
            </p:cNvSpPr>
            <p:nvPr/>
          </p:nvSpPr>
          <p:spPr bwMode="auto">
            <a:xfrm>
              <a:off x="4602" y="9768"/>
              <a:ext cx="520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 i="1">
                  <a:solidFill>
                    <a:schemeClr val="bg2"/>
                  </a:solidFill>
                </a:rPr>
                <a:t>-B</a:t>
              </a:r>
            </a:p>
          </p:txBody>
        </p:sp>
        <p:sp>
          <p:nvSpPr>
            <p:cNvPr id="39983" name="Text Box 35"/>
            <p:cNvSpPr txBox="1">
              <a:spLocks noChangeArrowheads="1"/>
            </p:cNvSpPr>
            <p:nvPr/>
          </p:nvSpPr>
          <p:spPr bwMode="auto">
            <a:xfrm>
              <a:off x="6336" y="8129"/>
              <a:ext cx="520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 i="1">
                  <a:solidFill>
                    <a:schemeClr val="bg2"/>
                  </a:solidFill>
                </a:rPr>
                <a:t>T</a:t>
              </a:r>
            </a:p>
          </p:txBody>
        </p:sp>
        <p:sp>
          <p:nvSpPr>
            <p:cNvPr id="39984" name="Line 36"/>
            <p:cNvSpPr>
              <a:spLocks noChangeShapeType="1"/>
            </p:cNvSpPr>
            <p:nvPr/>
          </p:nvSpPr>
          <p:spPr bwMode="auto">
            <a:xfrm flipH="1">
              <a:off x="6027" y="8320"/>
              <a:ext cx="413" cy="29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39985" name="Text Box 37"/>
            <p:cNvSpPr txBox="1">
              <a:spLocks noChangeArrowheads="1"/>
            </p:cNvSpPr>
            <p:nvPr/>
          </p:nvSpPr>
          <p:spPr bwMode="auto">
            <a:xfrm>
              <a:off x="5376" y="8196"/>
              <a:ext cx="760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 i="1">
                  <a:solidFill>
                    <a:schemeClr val="bg2"/>
                  </a:solidFill>
                </a:rPr>
                <a:t>H(f)</a:t>
              </a:r>
            </a:p>
          </p:txBody>
        </p:sp>
        <p:sp>
          <p:nvSpPr>
            <p:cNvPr id="39986" name="Text Box 38"/>
            <p:cNvSpPr txBox="1">
              <a:spLocks noChangeArrowheads="1"/>
            </p:cNvSpPr>
            <p:nvPr/>
          </p:nvSpPr>
          <p:spPr bwMode="auto">
            <a:xfrm>
              <a:off x="7270" y="8329"/>
              <a:ext cx="1867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800" i="1">
                <a:solidFill>
                  <a:schemeClr val="bg2"/>
                </a:solidFill>
              </a:endParaRPr>
            </a:p>
          </p:txBody>
        </p:sp>
        <p:sp>
          <p:nvSpPr>
            <p:cNvPr id="39987" name="Text Box 39"/>
            <p:cNvSpPr txBox="1">
              <a:spLocks noChangeArrowheads="1"/>
            </p:cNvSpPr>
            <p:nvPr/>
          </p:nvSpPr>
          <p:spPr bwMode="auto">
            <a:xfrm>
              <a:off x="9228" y="9808"/>
              <a:ext cx="520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 i="1">
                  <a:solidFill>
                    <a:schemeClr val="bg2"/>
                  </a:solidFill>
                </a:rPr>
                <a:t>f</a:t>
              </a:r>
            </a:p>
          </p:txBody>
        </p:sp>
      </p:grpSp>
      <p:sp>
        <p:nvSpPr>
          <p:cNvPr id="39950" name="Rectangle 41"/>
          <p:cNvSpPr>
            <a:spLocks noChangeArrowheads="1"/>
          </p:cNvSpPr>
          <p:nvPr/>
        </p:nvSpPr>
        <p:spPr bwMode="auto">
          <a:xfrm>
            <a:off x="4324350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9939" name="Object 40"/>
          <p:cNvGraphicFramePr>
            <a:graphicFrameLocks noChangeAspect="1"/>
          </p:cNvGraphicFramePr>
          <p:nvPr/>
        </p:nvGraphicFramePr>
        <p:xfrm>
          <a:off x="4800600" y="3124200"/>
          <a:ext cx="495300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67" r:id="rId5" imgW="495085" imgH="228501" progId="Equation.3">
                  <p:embed/>
                </p:oleObj>
              </mc:Choice>
              <mc:Fallback>
                <p:oleObj r:id="rId5" imgW="495085" imgH="228501" progId="Equation.3">
                  <p:embed/>
                  <p:pic>
                    <p:nvPicPr>
                      <p:cNvPr id="0" name="Object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3124200"/>
                        <a:ext cx="495300" cy="22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51" name="Rectangle 43"/>
          <p:cNvSpPr>
            <a:spLocks noChangeArrowheads="1"/>
          </p:cNvSpPr>
          <p:nvPr/>
        </p:nvSpPr>
        <p:spPr bwMode="auto">
          <a:xfrm>
            <a:off x="4343400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9940" name="Object 42"/>
          <p:cNvGraphicFramePr>
            <a:graphicFrameLocks noChangeAspect="1"/>
          </p:cNvGraphicFramePr>
          <p:nvPr/>
        </p:nvGraphicFramePr>
        <p:xfrm>
          <a:off x="5943600" y="4495800"/>
          <a:ext cx="457200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68" r:id="rId7" imgW="457200" imgH="228600" progId="Equation.3">
                  <p:embed/>
                </p:oleObj>
              </mc:Choice>
              <mc:Fallback>
                <p:oleObj r:id="rId7" imgW="457200" imgH="228600" progId="Equation.3">
                  <p:embed/>
                  <p:pic>
                    <p:nvPicPr>
                      <p:cNvPr id="0" name="Object 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3600" y="4495800"/>
                        <a:ext cx="457200" cy="22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52" name="Rectangle 45"/>
          <p:cNvSpPr>
            <a:spLocks noChangeArrowheads="1"/>
          </p:cNvSpPr>
          <p:nvPr/>
        </p:nvSpPr>
        <p:spPr bwMode="auto">
          <a:xfrm>
            <a:off x="4367213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9941" name="Object 44"/>
          <p:cNvGraphicFramePr>
            <a:graphicFrameLocks noChangeAspect="1"/>
          </p:cNvGraphicFramePr>
          <p:nvPr/>
        </p:nvGraphicFramePr>
        <p:xfrm>
          <a:off x="6553200" y="4648200"/>
          <a:ext cx="409575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69" r:id="rId9" imgW="406224" imgH="228501" progId="Equation.3">
                  <p:embed/>
                </p:oleObj>
              </mc:Choice>
              <mc:Fallback>
                <p:oleObj r:id="rId9" imgW="406224" imgH="228501" progId="Equation.3">
                  <p:embed/>
                  <p:pic>
                    <p:nvPicPr>
                      <p:cNvPr id="0" name="Object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3200" y="4648200"/>
                        <a:ext cx="409575" cy="22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53" name="Rectangle 47"/>
          <p:cNvSpPr>
            <a:spLocks noChangeArrowheads="1"/>
          </p:cNvSpPr>
          <p:nvPr/>
        </p:nvSpPr>
        <p:spPr bwMode="auto">
          <a:xfrm>
            <a:off x="4395788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9942" name="Object 46"/>
          <p:cNvGraphicFramePr>
            <a:graphicFrameLocks noChangeAspect="1"/>
          </p:cNvGraphicFramePr>
          <p:nvPr/>
        </p:nvGraphicFramePr>
        <p:xfrm>
          <a:off x="5638800" y="3733800"/>
          <a:ext cx="352425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70" r:id="rId11" imgW="355446" imgH="228501" progId="Equation.3">
                  <p:embed/>
                </p:oleObj>
              </mc:Choice>
              <mc:Fallback>
                <p:oleObj r:id="rId11" imgW="355446" imgH="228501" progId="Equation.3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8800" y="3733800"/>
                        <a:ext cx="352425" cy="22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54" name="Rectangle 49"/>
          <p:cNvSpPr>
            <a:spLocks noChangeArrowheads="1"/>
          </p:cNvSpPr>
          <p:nvPr/>
        </p:nvSpPr>
        <p:spPr bwMode="auto">
          <a:xfrm>
            <a:off x="4452938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9943" name="Object 48"/>
          <p:cNvGraphicFramePr>
            <a:graphicFrameLocks noChangeAspect="1"/>
          </p:cNvGraphicFramePr>
          <p:nvPr/>
        </p:nvGraphicFramePr>
        <p:xfrm>
          <a:off x="2819400" y="4495800"/>
          <a:ext cx="238125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071" r:id="rId13" imgW="241300" imgH="228600" progId="Equation.3">
                  <p:embed/>
                </p:oleObj>
              </mc:Choice>
              <mc:Fallback>
                <p:oleObj r:id="rId13" imgW="241300" imgH="228600" progId="Equation.3">
                  <p:embed/>
                  <p:pic>
                    <p:nvPicPr>
                      <p:cNvPr id="0" name="Object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400" y="4495800"/>
                        <a:ext cx="238125" cy="22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/>
              <a:t>Recovering the Original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We multiply the previous two waveforms:</a:t>
            </a:r>
            <a:r>
              <a:rPr lang="en-GB" sz="2800" smtClean="0"/>
              <a:t> </a:t>
            </a:r>
          </a:p>
        </p:txBody>
      </p:sp>
      <p:sp>
        <p:nvSpPr>
          <p:cNvPr id="4096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C727FD6-9287-4BA8-BBD8-8E6441BDEB0F}" type="slidenum">
              <a:rPr lang="en-GB" altLang="en-US" sz="1400"/>
              <a:pPr eaLnBrk="1" hangingPunct="1"/>
              <a:t>14</a:t>
            </a:fld>
            <a:endParaRPr lang="en-GB" altLang="en-US" sz="1400"/>
          </a:p>
        </p:txBody>
      </p:sp>
      <p:sp>
        <p:nvSpPr>
          <p:cNvPr id="40968" name="Rectangle 5"/>
          <p:cNvSpPr>
            <a:spLocks noChangeArrowheads="1"/>
          </p:cNvSpPr>
          <p:nvPr/>
        </p:nvSpPr>
        <p:spPr bwMode="auto">
          <a:xfrm>
            <a:off x="3005138" y="32194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0962" name="Object 4"/>
          <p:cNvGraphicFramePr>
            <a:graphicFrameLocks noChangeAspect="1"/>
          </p:cNvGraphicFramePr>
          <p:nvPr/>
        </p:nvGraphicFramePr>
        <p:xfrm>
          <a:off x="4800600" y="3505200"/>
          <a:ext cx="3133725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8" r:id="rId3" imgW="3136900" imgH="419100" progId="Equation.3">
                  <p:embed/>
                </p:oleObj>
              </mc:Choice>
              <mc:Fallback>
                <p:oleObj r:id="rId3" imgW="3136900" imgH="4191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3505200"/>
                        <a:ext cx="3133725" cy="419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969" name="Rectangle 7"/>
          <p:cNvSpPr>
            <a:spLocks noChangeArrowheads="1"/>
          </p:cNvSpPr>
          <p:nvPr/>
        </p:nvSpPr>
        <p:spPr bwMode="auto">
          <a:xfrm>
            <a:off x="2805113" y="30051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0963" name="Object 6"/>
          <p:cNvGraphicFramePr>
            <a:graphicFrameLocks noChangeAspect="1"/>
          </p:cNvGraphicFramePr>
          <p:nvPr/>
        </p:nvGraphicFramePr>
        <p:xfrm>
          <a:off x="5410200" y="4572000"/>
          <a:ext cx="3533775" cy="847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09" r:id="rId5" imgW="3530600" imgH="850900" progId="Equation.3">
                  <p:embed/>
                </p:oleObj>
              </mc:Choice>
              <mc:Fallback>
                <p:oleObj r:id="rId5" imgW="3530600" imgH="8509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0200" y="4572000"/>
                        <a:ext cx="3533775" cy="847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0970" name="Group 8"/>
          <p:cNvGrpSpPr>
            <a:grpSpLocks/>
          </p:cNvGrpSpPr>
          <p:nvPr/>
        </p:nvGrpSpPr>
        <p:grpSpPr bwMode="auto">
          <a:xfrm>
            <a:off x="1219200" y="3124200"/>
            <a:ext cx="3505200" cy="2895600"/>
            <a:chOff x="4961" y="2280"/>
            <a:chExt cx="2668" cy="2267"/>
          </a:xfrm>
        </p:grpSpPr>
        <p:sp>
          <p:nvSpPr>
            <p:cNvPr id="40971" name="Line 9"/>
            <p:cNvSpPr>
              <a:spLocks noChangeShapeType="1"/>
            </p:cNvSpPr>
            <p:nvPr/>
          </p:nvSpPr>
          <p:spPr bwMode="auto">
            <a:xfrm>
              <a:off x="4961" y="4094"/>
              <a:ext cx="254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0972" name="AutoShape 10"/>
            <p:cNvSpPr>
              <a:spLocks noChangeArrowheads="1"/>
            </p:cNvSpPr>
            <p:nvPr/>
          </p:nvSpPr>
          <p:spPr bwMode="auto">
            <a:xfrm>
              <a:off x="5761" y="3094"/>
              <a:ext cx="1025" cy="1000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0973" name="Rectangle 11"/>
            <p:cNvSpPr>
              <a:spLocks noChangeArrowheads="1"/>
            </p:cNvSpPr>
            <p:nvPr/>
          </p:nvSpPr>
          <p:spPr bwMode="auto">
            <a:xfrm>
              <a:off x="4987" y="2280"/>
              <a:ext cx="2532" cy="2267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0974" name="Line 12"/>
            <p:cNvSpPr>
              <a:spLocks noChangeShapeType="1"/>
            </p:cNvSpPr>
            <p:nvPr/>
          </p:nvSpPr>
          <p:spPr bwMode="auto">
            <a:xfrm flipV="1">
              <a:off x="6280" y="2280"/>
              <a:ext cx="0" cy="225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0975" name="Text Box 13"/>
            <p:cNvSpPr txBox="1">
              <a:spLocks noChangeArrowheads="1"/>
            </p:cNvSpPr>
            <p:nvPr/>
          </p:nvSpPr>
          <p:spPr bwMode="auto">
            <a:xfrm>
              <a:off x="6880" y="2828"/>
              <a:ext cx="707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1</a:t>
              </a:r>
            </a:p>
          </p:txBody>
        </p:sp>
        <p:sp>
          <p:nvSpPr>
            <p:cNvPr id="40976" name="Line 14"/>
            <p:cNvSpPr>
              <a:spLocks noChangeShapeType="1"/>
            </p:cNvSpPr>
            <p:nvPr/>
          </p:nvSpPr>
          <p:spPr bwMode="auto">
            <a:xfrm flipH="1">
              <a:off x="6333" y="3000"/>
              <a:ext cx="614" cy="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0977" name="Text Box 15"/>
            <p:cNvSpPr txBox="1">
              <a:spLocks noChangeArrowheads="1"/>
            </p:cNvSpPr>
            <p:nvPr/>
          </p:nvSpPr>
          <p:spPr bwMode="auto">
            <a:xfrm>
              <a:off x="6081" y="4027"/>
              <a:ext cx="387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0</a:t>
              </a:r>
            </a:p>
          </p:txBody>
        </p:sp>
        <p:sp>
          <p:nvSpPr>
            <p:cNvPr id="40978" name="Text Box 16"/>
            <p:cNvSpPr txBox="1">
              <a:spLocks noChangeArrowheads="1"/>
            </p:cNvSpPr>
            <p:nvPr/>
          </p:nvSpPr>
          <p:spPr bwMode="auto">
            <a:xfrm>
              <a:off x="6549" y="4026"/>
              <a:ext cx="520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W</a:t>
              </a:r>
            </a:p>
          </p:txBody>
        </p:sp>
        <p:sp>
          <p:nvSpPr>
            <p:cNvPr id="40979" name="Text Box 17"/>
            <p:cNvSpPr txBox="1">
              <a:spLocks noChangeArrowheads="1"/>
            </p:cNvSpPr>
            <p:nvPr/>
          </p:nvSpPr>
          <p:spPr bwMode="auto">
            <a:xfrm>
              <a:off x="5470" y="4040"/>
              <a:ext cx="613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-W</a:t>
              </a:r>
            </a:p>
          </p:txBody>
        </p:sp>
        <p:sp>
          <p:nvSpPr>
            <p:cNvPr id="40980" name="Text Box 18"/>
            <p:cNvSpPr txBox="1">
              <a:spLocks noChangeArrowheads="1"/>
            </p:cNvSpPr>
            <p:nvPr/>
          </p:nvSpPr>
          <p:spPr bwMode="auto">
            <a:xfrm>
              <a:off x="7109" y="4052"/>
              <a:ext cx="520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f</a:t>
              </a:r>
            </a:p>
          </p:txBody>
        </p:sp>
        <p:sp>
          <p:nvSpPr>
            <p:cNvPr id="40981" name="Text Box 19"/>
            <p:cNvSpPr txBox="1">
              <a:spLocks noChangeArrowheads="1"/>
            </p:cNvSpPr>
            <p:nvPr/>
          </p:nvSpPr>
          <p:spPr bwMode="auto">
            <a:xfrm>
              <a:off x="6386" y="2294"/>
              <a:ext cx="707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X(f)</a:t>
              </a: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/>
              <a:t>Recovering the Original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The 'carve out' has been done by a multiplication by:</a:t>
            </a:r>
          </a:p>
          <a:p>
            <a:pPr eaLnBrk="1" hangingPunct="1">
              <a:defRPr/>
            </a:pPr>
            <a:endParaRPr lang="en-GB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mtClean="0"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This is </a:t>
            </a:r>
            <a:r>
              <a:rPr lang="en-GB" b="1" smtClean="0">
                <a:cs typeface="Times New Roman" pitchFamily="18" charset="0"/>
              </a:rPr>
              <a:t>'lowpass filtering'</a:t>
            </a:r>
            <a:r>
              <a:rPr lang="en-GB" smtClean="0">
                <a:cs typeface="Times New Roman" pitchFamily="18" charset="0"/>
              </a:rPr>
              <a:t>.</a:t>
            </a:r>
            <a:r>
              <a:rPr lang="en-GB" smtClean="0"/>
              <a:t> </a:t>
            </a:r>
          </a:p>
        </p:txBody>
      </p:sp>
      <p:sp>
        <p:nvSpPr>
          <p:cNvPr id="4198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1172F63-8451-4EF7-961E-DCCA939E9873}" type="slidenum">
              <a:rPr lang="en-GB" altLang="en-US" sz="1400"/>
              <a:pPr eaLnBrk="1" hangingPunct="1"/>
              <a:t>15</a:t>
            </a:fld>
            <a:endParaRPr lang="en-GB" altLang="en-US" sz="1400"/>
          </a:p>
        </p:txBody>
      </p:sp>
      <p:sp>
        <p:nvSpPr>
          <p:cNvPr id="41991" name="Rectangle 5"/>
          <p:cNvSpPr>
            <a:spLocks noChangeArrowheads="1"/>
          </p:cNvSpPr>
          <p:nvPr/>
        </p:nvSpPr>
        <p:spPr bwMode="auto">
          <a:xfrm>
            <a:off x="3300413" y="30051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1986" name="Object 4"/>
          <p:cNvGraphicFramePr>
            <a:graphicFrameLocks noChangeAspect="1"/>
          </p:cNvGraphicFramePr>
          <p:nvPr/>
        </p:nvGraphicFramePr>
        <p:xfrm>
          <a:off x="2819400" y="3200400"/>
          <a:ext cx="3810000" cy="127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5" r:id="rId3" imgW="2540000" imgH="850900" progId="Equation.3">
                  <p:embed/>
                </p:oleObj>
              </mc:Choice>
              <mc:Fallback>
                <p:oleObj r:id="rId3" imgW="2540000" imgH="8509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400" y="3200400"/>
                        <a:ext cx="3810000" cy="1270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Practical Problems with Sampling</a:t>
            </a:r>
            <a:r>
              <a:rPr lang="en-GB" smtClean="0"/>
              <a:t> 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What does Sampling means in hardware terms?</a:t>
            </a:r>
          </a:p>
          <a:p>
            <a:pPr lvl="1" eaLnBrk="1" hangingPunct="1">
              <a:defRPr/>
            </a:pPr>
            <a:r>
              <a:rPr lang="en-GB" sz="2400" smtClean="0">
                <a:cs typeface="Times New Roman" pitchFamily="18" charset="0"/>
              </a:rPr>
              <a:t>Sampling is just the repetitive gating-on (for a very short dwell time) of a waveform. </a:t>
            </a:r>
          </a:p>
          <a:p>
            <a:pPr lvl="1" eaLnBrk="1" hangingPunct="1">
              <a:defRPr/>
            </a:pPr>
            <a:r>
              <a:rPr lang="en-GB" sz="2400" smtClean="0">
                <a:cs typeface="Times New Roman" pitchFamily="18" charset="0"/>
              </a:rPr>
              <a:t>The samples might then be transported to some other physical location. </a:t>
            </a:r>
          </a:p>
          <a:p>
            <a:pPr lvl="1" eaLnBrk="1" hangingPunct="1">
              <a:defRPr/>
            </a:pPr>
            <a:r>
              <a:rPr lang="en-GB" sz="2400" smtClean="0">
                <a:cs typeface="Times New Roman" pitchFamily="18" charset="0"/>
              </a:rPr>
              <a:t>The original waveform is then reconstituted by passage of the samples through a lowpass filter</a:t>
            </a:r>
            <a:r>
              <a:rPr lang="en-GB" sz="2400" smtClean="0"/>
              <a:t> </a:t>
            </a:r>
          </a:p>
        </p:txBody>
      </p:sp>
      <p:sp>
        <p:nvSpPr>
          <p:cNvPr id="12595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0ADC035-A72F-4343-92C0-97EF85F89B0F}" type="slidenum">
              <a:rPr lang="en-GB" altLang="en-US" sz="1400"/>
              <a:pPr eaLnBrk="1" hangingPunct="1"/>
              <a:t>16</a:t>
            </a:fld>
            <a:endParaRPr lang="en-GB" altLang="en-US" sz="14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Sampling and Reconstruction</a:t>
            </a:r>
            <a:r>
              <a:rPr lang="en-GB" smtClean="0"/>
              <a:t> 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33400" indent="-533400" eaLnBrk="1" hangingPunct="1">
              <a:lnSpc>
                <a:spcPct val="90000"/>
              </a:lnSpc>
              <a:buFontTx/>
              <a:buNone/>
              <a:defRPr/>
            </a:pPr>
            <a:r>
              <a:rPr lang="en-GB" sz="2800" smtClean="0">
                <a:cs typeface="Times New Roman" pitchFamily="18" charset="0"/>
              </a:rPr>
              <a:t>Real-world shortcoming include: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000" smtClean="0">
                <a:cs typeface="Times New Roman" pitchFamily="18" charset="0"/>
              </a:rPr>
              <a:t>Assumption of band limited x(t) (not possible)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000" smtClean="0">
                <a:cs typeface="Times New Roman" pitchFamily="18" charset="0"/>
              </a:rPr>
              <a:t>Even so, assumption that a physical mechanism can ensure that T = 1/2W can't be guaranteed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000" smtClean="0">
                <a:cs typeface="Times New Roman" pitchFamily="18" charset="0"/>
              </a:rPr>
              <a:t>Instantaneous samples acquired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000" smtClean="0">
                <a:cs typeface="Times New Roman" pitchFamily="18" charset="0"/>
              </a:rPr>
              <a:t>Timing of sampling perfect, with no jitter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000" smtClean="0">
                <a:cs typeface="Times New Roman" pitchFamily="18" charset="0"/>
              </a:rPr>
              <a:t>Input to the reconstruction filter is at least finite - finite height glitches, x(t).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000" smtClean="0">
                <a:cs typeface="Times New Roman" pitchFamily="18" charset="0"/>
              </a:rPr>
              <a:t>Infinitely many samples are required (see the summation)</a:t>
            </a:r>
          </a:p>
          <a:p>
            <a:pPr marL="533400" indent="-533400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000" smtClean="0">
                <a:cs typeface="Times New Roman" pitchFamily="18" charset="0"/>
              </a:rPr>
              <a:t>Ideal reconstruction filter is a non-causal brick wall filter impossible to build</a:t>
            </a:r>
          </a:p>
          <a:p>
            <a:pPr marL="533400" indent="-533400" eaLnBrk="1" hangingPunct="1">
              <a:lnSpc>
                <a:spcPct val="90000"/>
              </a:lnSpc>
              <a:defRPr/>
            </a:pPr>
            <a:endParaRPr lang="en-GB" sz="2000" smtClean="0"/>
          </a:p>
        </p:txBody>
      </p:sp>
      <p:sp>
        <p:nvSpPr>
          <p:cNvPr id="12697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D2DC55F-9E13-4728-B212-9CDDC4672119}" type="slidenum">
              <a:rPr lang="en-GB" altLang="en-US" sz="1400"/>
              <a:pPr eaLnBrk="1" hangingPunct="1"/>
              <a:t>17</a:t>
            </a:fld>
            <a:endParaRPr lang="en-GB" altLang="en-US" sz="1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7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4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47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4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47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47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47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47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4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47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Things Aren't Bad (Except For Aliasing)</a:t>
            </a:r>
            <a:r>
              <a:rPr lang="en-GB" smtClean="0"/>
              <a:t> 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800" dirty="0" smtClean="0">
                <a:cs typeface="Times New Roman" pitchFamily="18" charset="0"/>
              </a:rPr>
              <a:t>Most problems can be minimised to almost irrelevant levels in practice - especially nowadays at audio band.</a:t>
            </a:r>
          </a:p>
          <a:p>
            <a:pPr eaLnBrk="1" hangingPunct="1">
              <a:defRPr/>
            </a:pPr>
            <a:r>
              <a:rPr lang="en-GB" sz="2800" dirty="0" smtClean="0">
                <a:cs typeface="Times New Roman" pitchFamily="18" charset="0"/>
              </a:rPr>
              <a:t>What helps most is to aim for </a:t>
            </a:r>
          </a:p>
          <a:p>
            <a:pPr algn="ctr" eaLnBrk="1" hangingPunct="1">
              <a:buFontTx/>
              <a:buNone/>
              <a:defRPr/>
            </a:pPr>
            <a:r>
              <a:rPr lang="en-GB" i="1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GB" i="1" baseline="-25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 i="1" dirty="0" smtClean="0">
                <a:latin typeface="Times New Roman" pitchFamily="18" charset="0"/>
                <a:cs typeface="Times New Roman" pitchFamily="18" charset="0"/>
              </a:rPr>
              <a:t> &gt;&gt;2W</a:t>
            </a:r>
          </a:p>
          <a:p>
            <a:pPr eaLnBrk="1" hangingPunct="1">
              <a:defRPr/>
            </a:pPr>
            <a:r>
              <a:rPr lang="en-GB" sz="2800" dirty="0" smtClean="0">
                <a:cs typeface="Times New Roman" pitchFamily="18" charset="0"/>
              </a:rPr>
              <a:t>And let the sampling/reconstruction run as long as possible</a:t>
            </a:r>
            <a:r>
              <a:rPr lang="en-GB" dirty="0" smtClean="0">
                <a:cs typeface="Times New Roman" pitchFamily="18" charset="0"/>
              </a:rPr>
              <a:t>. </a:t>
            </a:r>
            <a:endParaRPr lang="en-GB" dirty="0" smtClean="0"/>
          </a:p>
        </p:txBody>
      </p:sp>
      <p:sp>
        <p:nvSpPr>
          <p:cNvPr id="12800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3B57BB0-3E33-44F0-91A7-A4EF2E9D42C8}" type="slidenum">
              <a:rPr lang="en-GB" altLang="en-US" sz="1400"/>
              <a:pPr eaLnBrk="1" hangingPunct="1"/>
              <a:t>18</a:t>
            </a:fld>
            <a:endParaRPr lang="en-GB" altLang="en-US" sz="14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Things Aren't Bad (Except For Aliasing)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This will give:</a:t>
            </a:r>
          </a:p>
        </p:txBody>
      </p:sp>
      <p:sp>
        <p:nvSpPr>
          <p:cNvPr id="4301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FFBBCBD-D9BC-4844-8F17-97E25DF3D7AF}" type="slidenum">
              <a:rPr lang="en-GB" altLang="en-US" sz="1400"/>
              <a:pPr eaLnBrk="1" hangingPunct="1"/>
              <a:t>19</a:t>
            </a:fld>
            <a:endParaRPr lang="en-GB" altLang="en-US" sz="1400"/>
          </a:p>
        </p:txBody>
      </p:sp>
      <p:grpSp>
        <p:nvGrpSpPr>
          <p:cNvPr id="43020" name="Group 4"/>
          <p:cNvGrpSpPr>
            <a:grpSpLocks/>
          </p:cNvGrpSpPr>
          <p:nvPr/>
        </p:nvGrpSpPr>
        <p:grpSpPr bwMode="auto">
          <a:xfrm>
            <a:off x="1676400" y="2362200"/>
            <a:ext cx="5969000" cy="3833813"/>
            <a:chOff x="2407" y="2396"/>
            <a:chExt cx="7962" cy="5335"/>
          </a:xfrm>
        </p:grpSpPr>
        <p:pic>
          <p:nvPicPr>
            <p:cNvPr id="43031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07" y="4367"/>
              <a:ext cx="7962" cy="23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032" name="Line 6"/>
            <p:cNvSpPr>
              <a:spLocks noChangeShapeType="1"/>
            </p:cNvSpPr>
            <p:nvPr/>
          </p:nvSpPr>
          <p:spPr bwMode="auto">
            <a:xfrm>
              <a:off x="2557" y="4210"/>
              <a:ext cx="733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033" name="AutoShape 7"/>
            <p:cNvSpPr>
              <a:spLocks noChangeArrowheads="1"/>
            </p:cNvSpPr>
            <p:nvPr/>
          </p:nvSpPr>
          <p:spPr bwMode="auto">
            <a:xfrm>
              <a:off x="5691" y="3210"/>
              <a:ext cx="1025" cy="1000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3034" name="Rectangle 8"/>
            <p:cNvSpPr>
              <a:spLocks noChangeArrowheads="1"/>
            </p:cNvSpPr>
            <p:nvPr/>
          </p:nvSpPr>
          <p:spPr bwMode="auto">
            <a:xfrm>
              <a:off x="2668" y="3131"/>
              <a:ext cx="7332" cy="460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3035" name="Line 9"/>
            <p:cNvSpPr>
              <a:spLocks noChangeShapeType="1"/>
            </p:cNvSpPr>
            <p:nvPr/>
          </p:nvSpPr>
          <p:spPr bwMode="auto">
            <a:xfrm flipV="1">
              <a:off x="6210" y="2396"/>
              <a:ext cx="0" cy="225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036" name="AutoShape 10"/>
            <p:cNvSpPr>
              <a:spLocks noChangeArrowheads="1"/>
            </p:cNvSpPr>
            <p:nvPr/>
          </p:nvSpPr>
          <p:spPr bwMode="auto">
            <a:xfrm>
              <a:off x="3544" y="3210"/>
              <a:ext cx="1025" cy="1000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3037" name="AutoShape 11"/>
            <p:cNvSpPr>
              <a:spLocks noChangeArrowheads="1"/>
            </p:cNvSpPr>
            <p:nvPr/>
          </p:nvSpPr>
          <p:spPr bwMode="auto">
            <a:xfrm>
              <a:off x="7905" y="3210"/>
              <a:ext cx="1025" cy="1000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3038" name="Text Box 12"/>
            <p:cNvSpPr txBox="1">
              <a:spLocks noChangeArrowheads="1"/>
            </p:cNvSpPr>
            <p:nvPr/>
          </p:nvSpPr>
          <p:spPr bwMode="auto">
            <a:xfrm>
              <a:off x="6130" y="2489"/>
              <a:ext cx="106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43039" name="Text Box 13"/>
            <p:cNvSpPr txBox="1">
              <a:spLocks noChangeArrowheads="1"/>
            </p:cNvSpPr>
            <p:nvPr/>
          </p:nvSpPr>
          <p:spPr bwMode="auto">
            <a:xfrm>
              <a:off x="6810" y="2944"/>
              <a:ext cx="707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1/T</a:t>
              </a:r>
            </a:p>
          </p:txBody>
        </p:sp>
        <p:sp>
          <p:nvSpPr>
            <p:cNvPr id="43040" name="Line 14"/>
            <p:cNvSpPr>
              <a:spLocks noChangeShapeType="1"/>
            </p:cNvSpPr>
            <p:nvPr/>
          </p:nvSpPr>
          <p:spPr bwMode="auto">
            <a:xfrm flipH="1">
              <a:off x="6263" y="3116"/>
              <a:ext cx="614" cy="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041" name="Line 15"/>
            <p:cNvSpPr>
              <a:spLocks noChangeShapeType="1"/>
            </p:cNvSpPr>
            <p:nvPr/>
          </p:nvSpPr>
          <p:spPr bwMode="auto">
            <a:xfrm flipH="1">
              <a:off x="7330" y="3610"/>
              <a:ext cx="120" cy="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042" name="Text Box 16"/>
            <p:cNvSpPr txBox="1">
              <a:spLocks noChangeArrowheads="1"/>
            </p:cNvSpPr>
            <p:nvPr/>
          </p:nvSpPr>
          <p:spPr bwMode="auto">
            <a:xfrm>
              <a:off x="7330" y="3277"/>
              <a:ext cx="84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43043" name="Text Box 17"/>
            <p:cNvSpPr txBox="1">
              <a:spLocks noChangeArrowheads="1"/>
            </p:cNvSpPr>
            <p:nvPr/>
          </p:nvSpPr>
          <p:spPr bwMode="auto">
            <a:xfrm>
              <a:off x="6011" y="4143"/>
              <a:ext cx="387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0</a:t>
              </a:r>
            </a:p>
          </p:txBody>
        </p:sp>
        <p:sp>
          <p:nvSpPr>
            <p:cNvPr id="43044" name="Text Box 18"/>
            <p:cNvSpPr txBox="1">
              <a:spLocks noChangeArrowheads="1"/>
            </p:cNvSpPr>
            <p:nvPr/>
          </p:nvSpPr>
          <p:spPr bwMode="auto">
            <a:xfrm>
              <a:off x="6479" y="4142"/>
              <a:ext cx="520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W</a:t>
              </a:r>
            </a:p>
          </p:txBody>
        </p:sp>
        <p:sp>
          <p:nvSpPr>
            <p:cNvPr id="43045" name="Text Box 19"/>
            <p:cNvSpPr txBox="1">
              <a:spLocks noChangeArrowheads="1"/>
            </p:cNvSpPr>
            <p:nvPr/>
          </p:nvSpPr>
          <p:spPr bwMode="auto">
            <a:xfrm>
              <a:off x="5400" y="4156"/>
              <a:ext cx="613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-W</a:t>
              </a:r>
            </a:p>
          </p:txBody>
        </p:sp>
        <p:sp>
          <p:nvSpPr>
            <p:cNvPr id="43046" name="Text Box 20"/>
            <p:cNvSpPr txBox="1">
              <a:spLocks noChangeArrowheads="1"/>
            </p:cNvSpPr>
            <p:nvPr/>
          </p:nvSpPr>
          <p:spPr bwMode="auto">
            <a:xfrm>
              <a:off x="7426" y="4169"/>
              <a:ext cx="100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43047" name="Line 21"/>
            <p:cNvSpPr>
              <a:spLocks noChangeShapeType="1"/>
            </p:cNvSpPr>
            <p:nvPr/>
          </p:nvSpPr>
          <p:spPr bwMode="auto">
            <a:xfrm>
              <a:off x="8450" y="4116"/>
              <a:ext cx="0" cy="9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048" name="Line 22"/>
            <p:cNvSpPr>
              <a:spLocks noChangeShapeType="1"/>
            </p:cNvSpPr>
            <p:nvPr/>
          </p:nvSpPr>
          <p:spPr bwMode="auto">
            <a:xfrm>
              <a:off x="4050" y="4156"/>
              <a:ext cx="0" cy="5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049" name="Text Box 23"/>
            <p:cNvSpPr txBox="1">
              <a:spLocks noChangeArrowheads="1"/>
            </p:cNvSpPr>
            <p:nvPr/>
          </p:nvSpPr>
          <p:spPr bwMode="auto">
            <a:xfrm>
              <a:off x="8386" y="4222"/>
              <a:ext cx="927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43050" name="Line 24"/>
            <p:cNvSpPr>
              <a:spLocks noChangeShapeType="1"/>
            </p:cNvSpPr>
            <p:nvPr/>
          </p:nvSpPr>
          <p:spPr bwMode="auto">
            <a:xfrm flipH="1" flipV="1">
              <a:off x="8451" y="4183"/>
              <a:ext cx="119" cy="2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051" name="Text Box 25"/>
            <p:cNvSpPr txBox="1">
              <a:spLocks noChangeArrowheads="1"/>
            </p:cNvSpPr>
            <p:nvPr/>
          </p:nvSpPr>
          <p:spPr bwMode="auto">
            <a:xfrm>
              <a:off x="9412" y="4248"/>
              <a:ext cx="520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f</a:t>
              </a:r>
            </a:p>
          </p:txBody>
        </p:sp>
        <p:sp>
          <p:nvSpPr>
            <p:cNvPr id="43052" name="Text Box 26"/>
            <p:cNvSpPr txBox="1">
              <a:spLocks noChangeArrowheads="1"/>
            </p:cNvSpPr>
            <p:nvPr/>
          </p:nvSpPr>
          <p:spPr bwMode="auto">
            <a:xfrm>
              <a:off x="3773" y="4182"/>
              <a:ext cx="66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43053" name="Line 27"/>
            <p:cNvSpPr>
              <a:spLocks noChangeShapeType="1"/>
            </p:cNvSpPr>
            <p:nvPr/>
          </p:nvSpPr>
          <p:spPr bwMode="auto">
            <a:xfrm>
              <a:off x="2543" y="6480"/>
              <a:ext cx="733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054" name="Line 28"/>
            <p:cNvSpPr>
              <a:spLocks noChangeShapeType="1"/>
            </p:cNvSpPr>
            <p:nvPr/>
          </p:nvSpPr>
          <p:spPr bwMode="auto">
            <a:xfrm>
              <a:off x="6210" y="4960"/>
              <a:ext cx="0" cy="20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055" name="Line 29"/>
            <p:cNvSpPr>
              <a:spLocks noChangeShapeType="1"/>
            </p:cNvSpPr>
            <p:nvPr/>
          </p:nvSpPr>
          <p:spPr bwMode="auto">
            <a:xfrm>
              <a:off x="5464" y="4200"/>
              <a:ext cx="0" cy="234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056" name="Line 30"/>
            <p:cNvSpPr>
              <a:spLocks noChangeShapeType="1"/>
            </p:cNvSpPr>
            <p:nvPr/>
          </p:nvSpPr>
          <p:spPr bwMode="auto">
            <a:xfrm>
              <a:off x="6970" y="4200"/>
              <a:ext cx="0" cy="234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057" name="Text Box 31"/>
            <p:cNvSpPr txBox="1">
              <a:spLocks noChangeArrowheads="1"/>
            </p:cNvSpPr>
            <p:nvPr/>
          </p:nvSpPr>
          <p:spPr bwMode="auto">
            <a:xfrm>
              <a:off x="6759" y="6516"/>
              <a:ext cx="520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B</a:t>
              </a:r>
            </a:p>
          </p:txBody>
        </p:sp>
        <p:sp>
          <p:nvSpPr>
            <p:cNvPr id="43058" name="Text Box 32"/>
            <p:cNvSpPr txBox="1">
              <a:spLocks noChangeArrowheads="1"/>
            </p:cNvSpPr>
            <p:nvPr/>
          </p:nvSpPr>
          <p:spPr bwMode="auto">
            <a:xfrm>
              <a:off x="5252" y="6488"/>
              <a:ext cx="520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-B</a:t>
              </a:r>
            </a:p>
          </p:txBody>
        </p:sp>
        <p:sp>
          <p:nvSpPr>
            <p:cNvPr id="43059" name="Text Box 33"/>
            <p:cNvSpPr txBox="1">
              <a:spLocks noChangeArrowheads="1"/>
            </p:cNvSpPr>
            <p:nvPr/>
          </p:nvSpPr>
          <p:spPr bwMode="auto">
            <a:xfrm>
              <a:off x="6546" y="4889"/>
              <a:ext cx="520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T</a:t>
              </a:r>
            </a:p>
          </p:txBody>
        </p:sp>
        <p:sp>
          <p:nvSpPr>
            <p:cNvPr id="43060" name="Line 34"/>
            <p:cNvSpPr>
              <a:spLocks noChangeShapeType="1"/>
            </p:cNvSpPr>
            <p:nvPr/>
          </p:nvSpPr>
          <p:spPr bwMode="auto">
            <a:xfrm flipH="1">
              <a:off x="6237" y="5080"/>
              <a:ext cx="413" cy="29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061" name="Text Box 35"/>
            <p:cNvSpPr txBox="1">
              <a:spLocks noChangeArrowheads="1"/>
            </p:cNvSpPr>
            <p:nvPr/>
          </p:nvSpPr>
          <p:spPr bwMode="auto">
            <a:xfrm>
              <a:off x="5586" y="4956"/>
              <a:ext cx="760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H(f)</a:t>
              </a:r>
            </a:p>
          </p:txBody>
        </p:sp>
        <p:sp>
          <p:nvSpPr>
            <p:cNvPr id="43062" name="Text Box 36"/>
            <p:cNvSpPr txBox="1">
              <a:spLocks noChangeArrowheads="1"/>
            </p:cNvSpPr>
            <p:nvPr/>
          </p:nvSpPr>
          <p:spPr bwMode="auto">
            <a:xfrm>
              <a:off x="7480" y="5089"/>
              <a:ext cx="1867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43063" name="Text Box 37"/>
            <p:cNvSpPr txBox="1">
              <a:spLocks noChangeArrowheads="1"/>
            </p:cNvSpPr>
            <p:nvPr/>
          </p:nvSpPr>
          <p:spPr bwMode="auto">
            <a:xfrm>
              <a:off x="9438" y="6568"/>
              <a:ext cx="520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f</a:t>
              </a:r>
            </a:p>
          </p:txBody>
        </p:sp>
        <p:sp>
          <p:nvSpPr>
            <p:cNvPr id="43064" name="Line 38"/>
            <p:cNvSpPr>
              <a:spLocks noChangeShapeType="1"/>
            </p:cNvSpPr>
            <p:nvPr/>
          </p:nvSpPr>
          <p:spPr bwMode="auto">
            <a:xfrm>
              <a:off x="4573" y="4191"/>
              <a:ext cx="0" cy="229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3065" name="Line 39"/>
            <p:cNvSpPr>
              <a:spLocks noChangeShapeType="1"/>
            </p:cNvSpPr>
            <p:nvPr/>
          </p:nvSpPr>
          <p:spPr bwMode="auto">
            <a:xfrm>
              <a:off x="7920" y="4204"/>
              <a:ext cx="0" cy="22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3021" name="Rectangle 41"/>
          <p:cNvSpPr>
            <a:spLocks noChangeArrowheads="1"/>
          </p:cNvSpPr>
          <p:nvPr/>
        </p:nvSpPr>
        <p:spPr bwMode="auto">
          <a:xfrm>
            <a:off x="4071938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3010" name="Object 40"/>
          <p:cNvGraphicFramePr>
            <a:graphicFrameLocks noChangeAspect="1"/>
          </p:cNvGraphicFramePr>
          <p:nvPr/>
        </p:nvGraphicFramePr>
        <p:xfrm>
          <a:off x="5715000" y="4267200"/>
          <a:ext cx="1000125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44" r:id="rId5" imgW="1002865" imgH="228501" progId="Equation.3">
                  <p:embed/>
                </p:oleObj>
              </mc:Choice>
              <mc:Fallback>
                <p:oleObj r:id="rId5" imgW="1002865" imgH="228501" progId="Equation.3">
                  <p:embed/>
                  <p:pic>
                    <p:nvPicPr>
                      <p:cNvPr id="0" name="Object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5000" y="4267200"/>
                        <a:ext cx="1000125" cy="22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22" name="Rectangle 43"/>
          <p:cNvSpPr>
            <a:spLocks noChangeArrowheads="1"/>
          </p:cNvSpPr>
          <p:nvPr/>
        </p:nvSpPr>
        <p:spPr bwMode="auto">
          <a:xfrm>
            <a:off x="4324350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3011" name="Object 42"/>
          <p:cNvGraphicFramePr>
            <a:graphicFrameLocks noChangeAspect="1"/>
          </p:cNvGraphicFramePr>
          <p:nvPr/>
        </p:nvGraphicFramePr>
        <p:xfrm>
          <a:off x="4572000" y="2514600"/>
          <a:ext cx="495300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45" r:id="rId7" imgW="495085" imgH="228501" progId="Equation.3">
                  <p:embed/>
                </p:oleObj>
              </mc:Choice>
              <mc:Fallback>
                <p:oleObj r:id="rId7" imgW="495085" imgH="228501" progId="Equation.3">
                  <p:embed/>
                  <p:pic>
                    <p:nvPicPr>
                      <p:cNvPr id="0" name="Object 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2514600"/>
                        <a:ext cx="495300" cy="22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23" name="Rectangle 45"/>
          <p:cNvSpPr>
            <a:spLocks noChangeArrowheads="1"/>
          </p:cNvSpPr>
          <p:nvPr/>
        </p:nvSpPr>
        <p:spPr bwMode="auto">
          <a:xfrm>
            <a:off x="4395788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3012" name="Object 44"/>
          <p:cNvGraphicFramePr>
            <a:graphicFrameLocks noChangeAspect="1"/>
          </p:cNvGraphicFramePr>
          <p:nvPr/>
        </p:nvGraphicFramePr>
        <p:xfrm>
          <a:off x="5257800" y="3048000"/>
          <a:ext cx="352425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46" r:id="rId9" imgW="355446" imgH="228501" progId="Equation.3">
                  <p:embed/>
                </p:oleObj>
              </mc:Choice>
              <mc:Fallback>
                <p:oleObj r:id="rId9" imgW="355446" imgH="228501" progId="Equation.3">
                  <p:embed/>
                  <p:pic>
                    <p:nvPicPr>
                      <p:cNvPr id="0" name="Object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57800" y="3048000"/>
                        <a:ext cx="352425" cy="22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24" name="Rectangle 47"/>
          <p:cNvSpPr>
            <a:spLocks noChangeArrowheads="1"/>
          </p:cNvSpPr>
          <p:nvPr/>
        </p:nvSpPr>
        <p:spPr bwMode="auto">
          <a:xfrm>
            <a:off x="4343400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3013" name="Object 46"/>
          <p:cNvGraphicFramePr>
            <a:graphicFrameLocks noChangeAspect="1"/>
          </p:cNvGraphicFramePr>
          <p:nvPr/>
        </p:nvGraphicFramePr>
        <p:xfrm>
          <a:off x="5486400" y="3657600"/>
          <a:ext cx="457200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47" r:id="rId11" imgW="457200" imgH="228600" progId="Equation.3">
                  <p:embed/>
                </p:oleObj>
              </mc:Choice>
              <mc:Fallback>
                <p:oleObj r:id="rId11" imgW="457200" imgH="228600" progId="Equation.3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86400" y="3657600"/>
                        <a:ext cx="457200" cy="22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25" name="Rectangle 49"/>
          <p:cNvSpPr>
            <a:spLocks noChangeArrowheads="1"/>
          </p:cNvSpPr>
          <p:nvPr/>
        </p:nvSpPr>
        <p:spPr bwMode="auto">
          <a:xfrm>
            <a:off x="4367213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3014" name="Object 48"/>
          <p:cNvGraphicFramePr>
            <a:graphicFrameLocks noChangeAspect="1"/>
          </p:cNvGraphicFramePr>
          <p:nvPr/>
        </p:nvGraphicFramePr>
        <p:xfrm>
          <a:off x="6172200" y="3810000"/>
          <a:ext cx="409575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48" r:id="rId13" imgW="406224" imgH="228501" progId="Equation.3">
                  <p:embed/>
                </p:oleObj>
              </mc:Choice>
              <mc:Fallback>
                <p:oleObj r:id="rId13" imgW="406224" imgH="228501" progId="Equation.3">
                  <p:embed/>
                  <p:pic>
                    <p:nvPicPr>
                      <p:cNvPr id="0" name="Object 4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2200" y="3810000"/>
                        <a:ext cx="409575" cy="22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26" name="Rectangle 51"/>
          <p:cNvSpPr>
            <a:spLocks noChangeArrowheads="1"/>
          </p:cNvSpPr>
          <p:nvPr/>
        </p:nvSpPr>
        <p:spPr bwMode="auto">
          <a:xfrm>
            <a:off x="4452938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3015" name="Object 50"/>
          <p:cNvGraphicFramePr>
            <a:graphicFrameLocks noChangeAspect="1"/>
          </p:cNvGraphicFramePr>
          <p:nvPr/>
        </p:nvGraphicFramePr>
        <p:xfrm>
          <a:off x="2743200" y="3657600"/>
          <a:ext cx="238125" cy="228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49" r:id="rId15" imgW="241300" imgH="228600" progId="Equation.3">
                  <p:embed/>
                </p:oleObj>
              </mc:Choice>
              <mc:Fallback>
                <p:oleObj r:id="rId15" imgW="241300" imgH="228600" progId="Equation.3">
                  <p:embed/>
                  <p:pic>
                    <p:nvPicPr>
                      <p:cNvPr id="0" name="Object 5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3657600"/>
                        <a:ext cx="238125" cy="228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3027" name="Picture 56" descr="j0236324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375" y="5257800"/>
            <a:ext cx="777875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28" name="Picture 57" descr="j0283804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0" y="3122613"/>
            <a:ext cx="777875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59" name="AutoShape 59"/>
          <p:cNvSpPr>
            <a:spLocks noChangeArrowheads="1"/>
          </p:cNvSpPr>
          <p:nvPr/>
        </p:nvSpPr>
        <p:spPr bwMode="auto">
          <a:xfrm>
            <a:off x="5367338" y="1336675"/>
            <a:ext cx="2847975" cy="1287463"/>
          </a:xfrm>
          <a:prstGeom prst="wedgeEllipseCallout">
            <a:avLst>
              <a:gd name="adj1" fmla="val 38796"/>
              <a:gd name="adj2" fmla="val 10018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n-GB" altLang="en-US" sz="1600" dirty="0">
                <a:solidFill>
                  <a:schemeClr val="bg2"/>
                </a:solidFill>
              </a:rPr>
              <a:t>If W is greater than Nyquist </a:t>
            </a:r>
            <a:r>
              <a:rPr lang="en-GB" altLang="en-US" sz="1600" dirty="0" smtClean="0">
                <a:solidFill>
                  <a:schemeClr val="bg2"/>
                </a:solidFill>
              </a:rPr>
              <a:t>Frequency, </a:t>
            </a:r>
            <a:r>
              <a:rPr lang="en-GB" altLang="en-US" sz="1600" dirty="0">
                <a:solidFill>
                  <a:schemeClr val="bg2"/>
                </a:solidFill>
              </a:rPr>
              <a:t>we get ALIASING</a:t>
            </a:r>
          </a:p>
        </p:txBody>
      </p:sp>
      <p:sp>
        <p:nvSpPr>
          <p:cNvPr id="76860" name="AutoShape 60"/>
          <p:cNvSpPr>
            <a:spLocks noChangeArrowheads="1"/>
          </p:cNvSpPr>
          <p:nvPr/>
        </p:nvSpPr>
        <p:spPr bwMode="auto">
          <a:xfrm>
            <a:off x="4420113" y="5489575"/>
            <a:ext cx="2897188" cy="1284288"/>
          </a:xfrm>
          <a:prstGeom prst="wedgeEllipseCallout">
            <a:avLst>
              <a:gd name="adj1" fmla="val 63928"/>
              <a:gd name="adj2" fmla="val -3665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n-GB" altLang="en-US" sz="1600">
                <a:solidFill>
                  <a:schemeClr val="bg2"/>
                </a:solidFill>
                <a:cs typeface="Times New Roman" pitchFamily="18" charset="0"/>
              </a:rPr>
              <a:t>filter can be 'sloppy' but it must have a good 'guardband'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768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768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59" grpId="0" animBg="1" autoUpdateAnimBg="0"/>
      <p:bldP spid="76860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/>
              <a:t>Aliasing</a:t>
            </a:r>
          </a:p>
        </p:txBody>
      </p:sp>
      <p:sp>
        <p:nvSpPr>
          <p:cNvPr id="440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F2A11F2-44CF-4931-A83A-76D1F3338B64}" type="slidenum">
              <a:rPr lang="en-GB" altLang="en-US" sz="1400"/>
              <a:pPr eaLnBrk="1" hangingPunct="1"/>
              <a:t>20</a:t>
            </a:fld>
            <a:endParaRPr lang="en-GB" altLang="en-US" sz="1400"/>
          </a:p>
        </p:txBody>
      </p:sp>
      <p:grpSp>
        <p:nvGrpSpPr>
          <p:cNvPr id="44040" name="Group 4"/>
          <p:cNvGrpSpPr>
            <a:grpSpLocks/>
          </p:cNvGrpSpPr>
          <p:nvPr/>
        </p:nvGrpSpPr>
        <p:grpSpPr bwMode="auto">
          <a:xfrm>
            <a:off x="1676400" y="2438400"/>
            <a:ext cx="6934200" cy="3581400"/>
            <a:chOff x="3841" y="2026"/>
            <a:chExt cx="4721" cy="2718"/>
          </a:xfrm>
        </p:grpSpPr>
        <p:sp>
          <p:nvSpPr>
            <p:cNvPr id="44044" name="Line 5"/>
            <p:cNvSpPr>
              <a:spLocks noChangeShapeType="1"/>
            </p:cNvSpPr>
            <p:nvPr/>
          </p:nvSpPr>
          <p:spPr bwMode="auto">
            <a:xfrm>
              <a:off x="3842" y="3840"/>
              <a:ext cx="43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45" name="AutoShape 6"/>
            <p:cNvSpPr>
              <a:spLocks noChangeArrowheads="1"/>
            </p:cNvSpPr>
            <p:nvPr/>
          </p:nvSpPr>
          <p:spPr bwMode="auto">
            <a:xfrm>
              <a:off x="5509" y="2840"/>
              <a:ext cx="1025" cy="1000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prstDash val="sysDot"/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4046" name="Rectangle 7"/>
            <p:cNvSpPr>
              <a:spLocks noChangeArrowheads="1"/>
            </p:cNvSpPr>
            <p:nvPr/>
          </p:nvSpPr>
          <p:spPr bwMode="auto">
            <a:xfrm>
              <a:off x="3855" y="2026"/>
              <a:ext cx="4278" cy="2267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4047" name="Line 8"/>
            <p:cNvSpPr>
              <a:spLocks noChangeShapeType="1"/>
            </p:cNvSpPr>
            <p:nvPr/>
          </p:nvSpPr>
          <p:spPr bwMode="auto">
            <a:xfrm flipV="1">
              <a:off x="6028" y="2026"/>
              <a:ext cx="0" cy="225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48" name="AutoShape 9"/>
            <p:cNvSpPr>
              <a:spLocks noChangeArrowheads="1"/>
            </p:cNvSpPr>
            <p:nvPr/>
          </p:nvSpPr>
          <p:spPr bwMode="auto">
            <a:xfrm>
              <a:off x="4772" y="2840"/>
              <a:ext cx="1025" cy="1000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rgbClr val="000000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4049" name="AutoShape 10"/>
            <p:cNvSpPr>
              <a:spLocks noChangeArrowheads="1"/>
            </p:cNvSpPr>
            <p:nvPr/>
          </p:nvSpPr>
          <p:spPr bwMode="auto">
            <a:xfrm>
              <a:off x="6217" y="2840"/>
              <a:ext cx="1025" cy="1000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rgbClr val="000000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4050" name="Text Box 11"/>
            <p:cNvSpPr txBox="1">
              <a:spLocks noChangeArrowheads="1"/>
            </p:cNvSpPr>
            <p:nvPr/>
          </p:nvSpPr>
          <p:spPr bwMode="auto">
            <a:xfrm>
              <a:off x="5829" y="3773"/>
              <a:ext cx="387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0</a:t>
              </a:r>
            </a:p>
          </p:txBody>
        </p:sp>
        <p:sp>
          <p:nvSpPr>
            <p:cNvPr id="44051" name="Text Box 12"/>
            <p:cNvSpPr txBox="1">
              <a:spLocks noChangeArrowheads="1"/>
            </p:cNvSpPr>
            <p:nvPr/>
          </p:nvSpPr>
          <p:spPr bwMode="auto">
            <a:xfrm>
              <a:off x="7590" y="3865"/>
              <a:ext cx="520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f</a:t>
              </a:r>
            </a:p>
          </p:txBody>
        </p:sp>
        <p:sp>
          <p:nvSpPr>
            <p:cNvPr id="44052" name="Text Box 13"/>
            <p:cNvSpPr txBox="1">
              <a:spLocks noChangeArrowheads="1"/>
            </p:cNvSpPr>
            <p:nvPr/>
          </p:nvSpPr>
          <p:spPr bwMode="auto">
            <a:xfrm>
              <a:off x="6281" y="2176"/>
              <a:ext cx="932" cy="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800">
                <a:solidFill>
                  <a:schemeClr val="bg2"/>
                </a:solidFill>
              </a:endParaRPr>
            </a:p>
          </p:txBody>
        </p:sp>
        <p:sp>
          <p:nvSpPr>
            <p:cNvPr id="44053" name="AutoShape 14"/>
            <p:cNvSpPr>
              <a:spLocks noChangeArrowheads="1"/>
            </p:cNvSpPr>
            <p:nvPr/>
          </p:nvSpPr>
          <p:spPr bwMode="auto">
            <a:xfrm>
              <a:off x="5508" y="3550"/>
              <a:ext cx="319" cy="293"/>
            </a:xfrm>
            <a:prstGeom prst="triangle">
              <a:avLst>
                <a:gd name="adj" fmla="val 50000"/>
              </a:avLst>
            </a:prstGeom>
            <a:solidFill>
              <a:srgbClr val="C0C0C0"/>
            </a:solidFill>
            <a:ln w="9525">
              <a:solidFill>
                <a:srgbClr val="000000"/>
              </a:solidFill>
              <a:prstDash val="sysDot"/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4054" name="AutoShape 15"/>
            <p:cNvSpPr>
              <a:spLocks noChangeArrowheads="1"/>
            </p:cNvSpPr>
            <p:nvPr/>
          </p:nvSpPr>
          <p:spPr bwMode="auto">
            <a:xfrm>
              <a:off x="6215" y="3550"/>
              <a:ext cx="319" cy="293"/>
            </a:xfrm>
            <a:prstGeom prst="triangle">
              <a:avLst>
                <a:gd name="adj" fmla="val 50000"/>
              </a:avLst>
            </a:prstGeom>
            <a:solidFill>
              <a:srgbClr val="C0C0C0"/>
            </a:solidFill>
            <a:ln w="9525">
              <a:solidFill>
                <a:srgbClr val="000000"/>
              </a:solidFill>
              <a:prstDash val="sysDot"/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4055" name="Text Box 16"/>
            <p:cNvSpPr txBox="1">
              <a:spLocks noChangeArrowheads="1"/>
            </p:cNvSpPr>
            <p:nvPr/>
          </p:nvSpPr>
          <p:spPr bwMode="auto">
            <a:xfrm>
              <a:off x="7015" y="2354"/>
              <a:ext cx="1547" cy="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Aliasing</a:t>
              </a:r>
            </a:p>
          </p:txBody>
        </p:sp>
        <p:sp>
          <p:nvSpPr>
            <p:cNvPr id="44056" name="Line 17"/>
            <p:cNvSpPr>
              <a:spLocks noChangeShapeType="1"/>
            </p:cNvSpPr>
            <p:nvPr/>
          </p:nvSpPr>
          <p:spPr bwMode="auto">
            <a:xfrm flipH="1">
              <a:off x="5668" y="2673"/>
              <a:ext cx="1466" cy="97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57" name="AutoShape 18"/>
            <p:cNvSpPr>
              <a:spLocks noChangeArrowheads="1"/>
            </p:cNvSpPr>
            <p:nvPr/>
          </p:nvSpPr>
          <p:spPr bwMode="auto">
            <a:xfrm>
              <a:off x="4091" y="2840"/>
              <a:ext cx="1025" cy="1000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rgbClr val="000000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4058" name="AutoShape 19"/>
            <p:cNvSpPr>
              <a:spLocks noChangeArrowheads="1"/>
            </p:cNvSpPr>
            <p:nvPr/>
          </p:nvSpPr>
          <p:spPr bwMode="auto">
            <a:xfrm>
              <a:off x="4788" y="3536"/>
              <a:ext cx="319" cy="293"/>
            </a:xfrm>
            <a:prstGeom prst="triangle">
              <a:avLst>
                <a:gd name="adj" fmla="val 50000"/>
              </a:avLst>
            </a:prstGeom>
            <a:solidFill>
              <a:srgbClr val="C0C0C0"/>
            </a:solidFill>
            <a:ln w="9525">
              <a:solidFill>
                <a:srgbClr val="000000"/>
              </a:solidFill>
              <a:prstDash val="sysDot"/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4059" name="AutoShape 20"/>
            <p:cNvSpPr>
              <a:spLocks noChangeArrowheads="1"/>
            </p:cNvSpPr>
            <p:nvPr/>
          </p:nvSpPr>
          <p:spPr bwMode="auto">
            <a:xfrm>
              <a:off x="6921" y="3550"/>
              <a:ext cx="319" cy="293"/>
            </a:xfrm>
            <a:prstGeom prst="triangle">
              <a:avLst>
                <a:gd name="adj" fmla="val 50000"/>
              </a:avLst>
            </a:prstGeom>
            <a:solidFill>
              <a:srgbClr val="C0C0C0"/>
            </a:solidFill>
            <a:ln w="9525">
              <a:solidFill>
                <a:srgbClr val="000000"/>
              </a:solidFill>
              <a:prstDash val="sysDot"/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4060" name="AutoShape 21"/>
            <p:cNvSpPr>
              <a:spLocks noChangeArrowheads="1"/>
            </p:cNvSpPr>
            <p:nvPr/>
          </p:nvSpPr>
          <p:spPr bwMode="auto">
            <a:xfrm>
              <a:off x="6931" y="2840"/>
              <a:ext cx="1025" cy="1000"/>
            </a:xfrm>
            <a:prstGeom prst="triangle">
              <a:avLst>
                <a:gd name="adj" fmla="val 50000"/>
              </a:avLst>
            </a:prstGeom>
            <a:noFill/>
            <a:ln w="9525">
              <a:solidFill>
                <a:srgbClr val="000000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4061" name="AutoShape 22"/>
            <p:cNvSpPr>
              <a:spLocks noChangeArrowheads="1"/>
            </p:cNvSpPr>
            <p:nvPr/>
          </p:nvSpPr>
          <p:spPr bwMode="auto">
            <a:xfrm>
              <a:off x="4095" y="3537"/>
              <a:ext cx="319" cy="293"/>
            </a:xfrm>
            <a:prstGeom prst="triangle">
              <a:avLst>
                <a:gd name="adj" fmla="val 50000"/>
              </a:avLst>
            </a:prstGeom>
            <a:solidFill>
              <a:srgbClr val="C0C0C0"/>
            </a:solidFill>
            <a:ln w="9525">
              <a:solidFill>
                <a:srgbClr val="000000"/>
              </a:solidFill>
              <a:prstDash val="sysDot"/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4062" name="AutoShape 23"/>
            <p:cNvSpPr>
              <a:spLocks noChangeArrowheads="1"/>
            </p:cNvSpPr>
            <p:nvPr/>
          </p:nvSpPr>
          <p:spPr bwMode="auto">
            <a:xfrm>
              <a:off x="7642" y="3550"/>
              <a:ext cx="319" cy="293"/>
            </a:xfrm>
            <a:prstGeom prst="triangle">
              <a:avLst>
                <a:gd name="adj" fmla="val 50000"/>
              </a:avLst>
            </a:prstGeom>
            <a:solidFill>
              <a:srgbClr val="C0C0C0"/>
            </a:solidFill>
            <a:ln w="9525">
              <a:solidFill>
                <a:srgbClr val="000000"/>
              </a:solidFill>
              <a:prstDash val="sysDot"/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4063" name="Line 24"/>
            <p:cNvSpPr>
              <a:spLocks noChangeShapeType="1"/>
            </p:cNvSpPr>
            <p:nvPr/>
          </p:nvSpPr>
          <p:spPr bwMode="auto">
            <a:xfrm flipH="1" flipV="1">
              <a:off x="3894" y="2859"/>
              <a:ext cx="520" cy="98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64" name="Line 25"/>
            <p:cNvSpPr>
              <a:spLocks noChangeShapeType="1"/>
            </p:cNvSpPr>
            <p:nvPr/>
          </p:nvSpPr>
          <p:spPr bwMode="auto">
            <a:xfrm flipV="1">
              <a:off x="7654" y="2913"/>
              <a:ext cx="480" cy="93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65" name="Line 26"/>
            <p:cNvSpPr>
              <a:spLocks noChangeShapeType="1"/>
            </p:cNvSpPr>
            <p:nvPr/>
          </p:nvSpPr>
          <p:spPr bwMode="auto">
            <a:xfrm>
              <a:off x="3841" y="2753"/>
              <a:ext cx="360" cy="6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66" name="Line 27"/>
            <p:cNvSpPr>
              <a:spLocks noChangeShapeType="1"/>
            </p:cNvSpPr>
            <p:nvPr/>
          </p:nvSpPr>
          <p:spPr bwMode="auto">
            <a:xfrm flipV="1">
              <a:off x="4308" y="2859"/>
              <a:ext cx="293" cy="54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67" name="Line 28"/>
            <p:cNvSpPr>
              <a:spLocks noChangeShapeType="1"/>
            </p:cNvSpPr>
            <p:nvPr/>
          </p:nvSpPr>
          <p:spPr bwMode="auto">
            <a:xfrm>
              <a:off x="4614" y="2859"/>
              <a:ext cx="280" cy="5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68" name="Line 29"/>
            <p:cNvSpPr>
              <a:spLocks noChangeShapeType="1"/>
            </p:cNvSpPr>
            <p:nvPr/>
          </p:nvSpPr>
          <p:spPr bwMode="auto">
            <a:xfrm flipV="1">
              <a:off x="5001" y="2846"/>
              <a:ext cx="267" cy="54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69" name="Line 30"/>
            <p:cNvSpPr>
              <a:spLocks noChangeShapeType="1"/>
            </p:cNvSpPr>
            <p:nvPr/>
          </p:nvSpPr>
          <p:spPr bwMode="auto">
            <a:xfrm>
              <a:off x="5294" y="2846"/>
              <a:ext cx="280" cy="58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70" name="Line 31"/>
            <p:cNvSpPr>
              <a:spLocks noChangeShapeType="1"/>
            </p:cNvSpPr>
            <p:nvPr/>
          </p:nvSpPr>
          <p:spPr bwMode="auto">
            <a:xfrm flipV="1">
              <a:off x="5708" y="2873"/>
              <a:ext cx="306" cy="5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71" name="Line 32"/>
            <p:cNvSpPr>
              <a:spLocks noChangeShapeType="1"/>
            </p:cNvSpPr>
            <p:nvPr/>
          </p:nvSpPr>
          <p:spPr bwMode="auto">
            <a:xfrm>
              <a:off x="6014" y="2859"/>
              <a:ext cx="320" cy="57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72" name="Line 33"/>
            <p:cNvSpPr>
              <a:spLocks noChangeShapeType="1"/>
            </p:cNvSpPr>
            <p:nvPr/>
          </p:nvSpPr>
          <p:spPr bwMode="auto">
            <a:xfrm flipV="1">
              <a:off x="6441" y="2859"/>
              <a:ext cx="280" cy="5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73" name="Line 34"/>
            <p:cNvSpPr>
              <a:spLocks noChangeShapeType="1"/>
            </p:cNvSpPr>
            <p:nvPr/>
          </p:nvSpPr>
          <p:spPr bwMode="auto">
            <a:xfrm>
              <a:off x="6734" y="2859"/>
              <a:ext cx="307" cy="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74" name="Line 35"/>
            <p:cNvSpPr>
              <a:spLocks noChangeShapeType="1"/>
            </p:cNvSpPr>
            <p:nvPr/>
          </p:nvSpPr>
          <p:spPr bwMode="auto">
            <a:xfrm flipV="1">
              <a:off x="7148" y="2859"/>
              <a:ext cx="293" cy="5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75" name="Line 36"/>
            <p:cNvSpPr>
              <a:spLocks noChangeShapeType="1"/>
            </p:cNvSpPr>
            <p:nvPr/>
          </p:nvSpPr>
          <p:spPr bwMode="auto">
            <a:xfrm>
              <a:off x="7454" y="2859"/>
              <a:ext cx="294" cy="58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76" name="Line 37"/>
            <p:cNvSpPr>
              <a:spLocks noChangeShapeType="1"/>
            </p:cNvSpPr>
            <p:nvPr/>
          </p:nvSpPr>
          <p:spPr bwMode="auto">
            <a:xfrm flipV="1">
              <a:off x="7868" y="2926"/>
              <a:ext cx="253" cy="5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77" name="Freeform 38"/>
            <p:cNvSpPr>
              <a:spLocks/>
            </p:cNvSpPr>
            <p:nvPr/>
          </p:nvSpPr>
          <p:spPr bwMode="auto">
            <a:xfrm>
              <a:off x="4188" y="3393"/>
              <a:ext cx="133" cy="135"/>
            </a:xfrm>
            <a:custGeom>
              <a:avLst/>
              <a:gdLst>
                <a:gd name="T0" fmla="*/ 0 w 133"/>
                <a:gd name="T1" fmla="*/ 13 h 135"/>
                <a:gd name="T2" fmla="*/ 80 w 133"/>
                <a:gd name="T3" fmla="*/ 133 h 135"/>
                <a:gd name="T4" fmla="*/ 133 w 133"/>
                <a:gd name="T5" fmla="*/ 0 h 135"/>
                <a:gd name="T6" fmla="*/ 0 60000 65536"/>
                <a:gd name="T7" fmla="*/ 0 60000 65536"/>
                <a:gd name="T8" fmla="*/ 0 60000 65536"/>
                <a:gd name="T9" fmla="*/ 0 w 133"/>
                <a:gd name="T10" fmla="*/ 0 h 135"/>
                <a:gd name="T11" fmla="*/ 133 w 133"/>
                <a:gd name="T12" fmla="*/ 135 h 13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3" h="135">
                  <a:moveTo>
                    <a:pt x="0" y="13"/>
                  </a:moveTo>
                  <a:cubicBezTo>
                    <a:pt x="29" y="74"/>
                    <a:pt x="58" y="135"/>
                    <a:pt x="80" y="133"/>
                  </a:cubicBezTo>
                  <a:cubicBezTo>
                    <a:pt x="102" y="131"/>
                    <a:pt x="117" y="65"/>
                    <a:pt x="133" y="0"/>
                  </a:cubicBezTo>
                </a:path>
              </a:pathLst>
            </a:custGeom>
            <a:noFill/>
            <a:ln w="9525" cmpd="sng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78" name="Freeform 39"/>
            <p:cNvSpPr>
              <a:spLocks/>
            </p:cNvSpPr>
            <p:nvPr/>
          </p:nvSpPr>
          <p:spPr bwMode="auto">
            <a:xfrm>
              <a:off x="4894" y="3393"/>
              <a:ext cx="107" cy="122"/>
            </a:xfrm>
            <a:custGeom>
              <a:avLst/>
              <a:gdLst>
                <a:gd name="T0" fmla="*/ 0 w 107"/>
                <a:gd name="T1" fmla="*/ 13 h 122"/>
                <a:gd name="T2" fmla="*/ 54 w 107"/>
                <a:gd name="T3" fmla="*/ 120 h 122"/>
                <a:gd name="T4" fmla="*/ 107 w 107"/>
                <a:gd name="T5" fmla="*/ 0 h 122"/>
                <a:gd name="T6" fmla="*/ 0 60000 65536"/>
                <a:gd name="T7" fmla="*/ 0 60000 65536"/>
                <a:gd name="T8" fmla="*/ 0 60000 65536"/>
                <a:gd name="T9" fmla="*/ 0 w 107"/>
                <a:gd name="T10" fmla="*/ 0 h 122"/>
                <a:gd name="T11" fmla="*/ 107 w 107"/>
                <a:gd name="T12" fmla="*/ 122 h 1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7" h="122">
                  <a:moveTo>
                    <a:pt x="0" y="13"/>
                  </a:moveTo>
                  <a:cubicBezTo>
                    <a:pt x="18" y="67"/>
                    <a:pt x="36" y="122"/>
                    <a:pt x="54" y="120"/>
                  </a:cubicBezTo>
                  <a:cubicBezTo>
                    <a:pt x="72" y="118"/>
                    <a:pt x="89" y="59"/>
                    <a:pt x="107" y="0"/>
                  </a:cubicBezTo>
                </a:path>
              </a:pathLst>
            </a:custGeom>
            <a:noFill/>
            <a:ln w="9525" cmpd="sng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79" name="Freeform 40"/>
            <p:cNvSpPr>
              <a:spLocks/>
            </p:cNvSpPr>
            <p:nvPr/>
          </p:nvSpPr>
          <p:spPr bwMode="auto">
            <a:xfrm>
              <a:off x="5574" y="3406"/>
              <a:ext cx="147" cy="137"/>
            </a:xfrm>
            <a:custGeom>
              <a:avLst/>
              <a:gdLst>
                <a:gd name="T0" fmla="*/ 0 w 147"/>
                <a:gd name="T1" fmla="*/ 27 h 137"/>
                <a:gd name="T2" fmla="*/ 94 w 147"/>
                <a:gd name="T3" fmla="*/ 133 h 137"/>
                <a:gd name="T4" fmla="*/ 147 w 147"/>
                <a:gd name="T5" fmla="*/ 0 h 137"/>
                <a:gd name="T6" fmla="*/ 0 60000 65536"/>
                <a:gd name="T7" fmla="*/ 0 60000 65536"/>
                <a:gd name="T8" fmla="*/ 0 60000 65536"/>
                <a:gd name="T9" fmla="*/ 0 w 147"/>
                <a:gd name="T10" fmla="*/ 0 h 137"/>
                <a:gd name="T11" fmla="*/ 147 w 147"/>
                <a:gd name="T12" fmla="*/ 137 h 13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7" h="137">
                  <a:moveTo>
                    <a:pt x="0" y="27"/>
                  </a:moveTo>
                  <a:cubicBezTo>
                    <a:pt x="35" y="82"/>
                    <a:pt x="70" y="137"/>
                    <a:pt x="94" y="133"/>
                  </a:cubicBezTo>
                  <a:cubicBezTo>
                    <a:pt x="118" y="129"/>
                    <a:pt x="132" y="64"/>
                    <a:pt x="147" y="0"/>
                  </a:cubicBezTo>
                </a:path>
              </a:pathLst>
            </a:custGeom>
            <a:noFill/>
            <a:ln w="9525" cmpd="sng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80" name="Freeform 41"/>
            <p:cNvSpPr>
              <a:spLocks/>
            </p:cNvSpPr>
            <p:nvPr/>
          </p:nvSpPr>
          <p:spPr bwMode="auto">
            <a:xfrm>
              <a:off x="6321" y="3419"/>
              <a:ext cx="120" cy="136"/>
            </a:xfrm>
            <a:custGeom>
              <a:avLst/>
              <a:gdLst>
                <a:gd name="T0" fmla="*/ 0 w 120"/>
                <a:gd name="T1" fmla="*/ 0 h 136"/>
                <a:gd name="T2" fmla="*/ 53 w 120"/>
                <a:gd name="T3" fmla="*/ 134 h 136"/>
                <a:gd name="T4" fmla="*/ 120 w 120"/>
                <a:gd name="T5" fmla="*/ 14 h 136"/>
                <a:gd name="T6" fmla="*/ 0 60000 65536"/>
                <a:gd name="T7" fmla="*/ 0 60000 65536"/>
                <a:gd name="T8" fmla="*/ 0 60000 65536"/>
                <a:gd name="T9" fmla="*/ 0 w 120"/>
                <a:gd name="T10" fmla="*/ 0 h 136"/>
                <a:gd name="T11" fmla="*/ 120 w 120"/>
                <a:gd name="T12" fmla="*/ 136 h 1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0" h="136">
                  <a:moveTo>
                    <a:pt x="0" y="0"/>
                  </a:moveTo>
                  <a:cubicBezTo>
                    <a:pt x="16" y="66"/>
                    <a:pt x="33" y="132"/>
                    <a:pt x="53" y="134"/>
                  </a:cubicBezTo>
                  <a:cubicBezTo>
                    <a:pt x="73" y="136"/>
                    <a:pt x="113" y="34"/>
                    <a:pt x="120" y="14"/>
                  </a:cubicBezTo>
                </a:path>
              </a:pathLst>
            </a:custGeom>
            <a:noFill/>
            <a:ln w="9525" cmpd="sng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81" name="Freeform 42"/>
            <p:cNvSpPr>
              <a:spLocks/>
            </p:cNvSpPr>
            <p:nvPr/>
          </p:nvSpPr>
          <p:spPr bwMode="auto">
            <a:xfrm>
              <a:off x="7028" y="3419"/>
              <a:ext cx="106" cy="122"/>
            </a:xfrm>
            <a:custGeom>
              <a:avLst/>
              <a:gdLst>
                <a:gd name="T0" fmla="*/ 0 w 106"/>
                <a:gd name="T1" fmla="*/ 14 h 122"/>
                <a:gd name="T2" fmla="*/ 53 w 106"/>
                <a:gd name="T3" fmla="*/ 120 h 122"/>
                <a:gd name="T4" fmla="*/ 106 w 106"/>
                <a:gd name="T5" fmla="*/ 0 h 122"/>
                <a:gd name="T6" fmla="*/ 0 60000 65536"/>
                <a:gd name="T7" fmla="*/ 0 60000 65536"/>
                <a:gd name="T8" fmla="*/ 0 60000 65536"/>
                <a:gd name="T9" fmla="*/ 0 w 106"/>
                <a:gd name="T10" fmla="*/ 0 h 122"/>
                <a:gd name="T11" fmla="*/ 106 w 106"/>
                <a:gd name="T12" fmla="*/ 122 h 1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6" h="122">
                  <a:moveTo>
                    <a:pt x="0" y="14"/>
                  </a:moveTo>
                  <a:cubicBezTo>
                    <a:pt x="17" y="68"/>
                    <a:pt x="35" y="122"/>
                    <a:pt x="53" y="120"/>
                  </a:cubicBezTo>
                  <a:cubicBezTo>
                    <a:pt x="71" y="118"/>
                    <a:pt x="88" y="59"/>
                    <a:pt x="106" y="0"/>
                  </a:cubicBezTo>
                </a:path>
              </a:pathLst>
            </a:custGeom>
            <a:noFill/>
            <a:ln w="9525" cmpd="sng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82" name="Freeform 43"/>
            <p:cNvSpPr>
              <a:spLocks/>
            </p:cNvSpPr>
            <p:nvPr/>
          </p:nvSpPr>
          <p:spPr bwMode="auto">
            <a:xfrm>
              <a:off x="7761" y="3433"/>
              <a:ext cx="120" cy="106"/>
            </a:xfrm>
            <a:custGeom>
              <a:avLst/>
              <a:gdLst>
                <a:gd name="T0" fmla="*/ 0 w 120"/>
                <a:gd name="T1" fmla="*/ 0 h 106"/>
                <a:gd name="T2" fmla="*/ 40 w 120"/>
                <a:gd name="T3" fmla="*/ 106 h 106"/>
                <a:gd name="T4" fmla="*/ 120 w 120"/>
                <a:gd name="T5" fmla="*/ 0 h 106"/>
                <a:gd name="T6" fmla="*/ 0 60000 65536"/>
                <a:gd name="T7" fmla="*/ 0 60000 65536"/>
                <a:gd name="T8" fmla="*/ 0 60000 65536"/>
                <a:gd name="T9" fmla="*/ 0 w 120"/>
                <a:gd name="T10" fmla="*/ 0 h 106"/>
                <a:gd name="T11" fmla="*/ 120 w 120"/>
                <a:gd name="T12" fmla="*/ 106 h 10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0" h="106">
                  <a:moveTo>
                    <a:pt x="0" y="0"/>
                  </a:moveTo>
                  <a:cubicBezTo>
                    <a:pt x="10" y="53"/>
                    <a:pt x="20" y="106"/>
                    <a:pt x="40" y="106"/>
                  </a:cubicBezTo>
                  <a:cubicBezTo>
                    <a:pt x="60" y="106"/>
                    <a:pt x="90" y="53"/>
                    <a:pt x="120" y="0"/>
                  </a:cubicBezTo>
                </a:path>
              </a:pathLst>
            </a:custGeom>
            <a:noFill/>
            <a:ln w="9525" cmpd="sng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83" name="Text Box 44"/>
            <p:cNvSpPr txBox="1">
              <a:spLocks noChangeArrowheads="1"/>
            </p:cNvSpPr>
            <p:nvPr/>
          </p:nvSpPr>
          <p:spPr bwMode="auto">
            <a:xfrm>
              <a:off x="5217" y="3774"/>
              <a:ext cx="600" cy="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-W</a:t>
              </a:r>
            </a:p>
          </p:txBody>
        </p:sp>
        <p:sp>
          <p:nvSpPr>
            <p:cNvPr id="44084" name="Text Box 45"/>
            <p:cNvSpPr txBox="1">
              <a:spLocks noChangeArrowheads="1"/>
            </p:cNvSpPr>
            <p:nvPr/>
          </p:nvSpPr>
          <p:spPr bwMode="auto">
            <a:xfrm>
              <a:off x="6337" y="3788"/>
              <a:ext cx="600" cy="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W</a:t>
              </a:r>
            </a:p>
          </p:txBody>
        </p:sp>
        <p:sp>
          <p:nvSpPr>
            <p:cNvPr id="44085" name="Text Box 46"/>
            <p:cNvSpPr txBox="1">
              <a:spLocks noChangeArrowheads="1"/>
            </p:cNvSpPr>
            <p:nvPr/>
          </p:nvSpPr>
          <p:spPr bwMode="auto">
            <a:xfrm>
              <a:off x="6390" y="4240"/>
              <a:ext cx="927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800">
                <a:solidFill>
                  <a:schemeClr val="bg2"/>
                </a:solidFill>
              </a:endParaRPr>
            </a:p>
          </p:txBody>
        </p:sp>
        <p:sp>
          <p:nvSpPr>
            <p:cNvPr id="44086" name="Line 47"/>
            <p:cNvSpPr>
              <a:spLocks noChangeShapeType="1"/>
            </p:cNvSpPr>
            <p:nvPr/>
          </p:nvSpPr>
          <p:spPr bwMode="auto">
            <a:xfrm flipH="1" flipV="1">
              <a:off x="6213" y="3853"/>
              <a:ext cx="374" cy="5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87" name="Text Box 48"/>
            <p:cNvSpPr txBox="1">
              <a:spLocks noChangeArrowheads="1"/>
            </p:cNvSpPr>
            <p:nvPr/>
          </p:nvSpPr>
          <p:spPr bwMode="auto">
            <a:xfrm>
              <a:off x="6549" y="3774"/>
              <a:ext cx="48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800">
                <a:solidFill>
                  <a:schemeClr val="bg2"/>
                </a:solidFill>
              </a:endParaRPr>
            </a:p>
          </p:txBody>
        </p:sp>
        <p:sp>
          <p:nvSpPr>
            <p:cNvPr id="44088" name="Line 49"/>
            <p:cNvSpPr>
              <a:spLocks noChangeShapeType="1"/>
            </p:cNvSpPr>
            <p:nvPr/>
          </p:nvSpPr>
          <p:spPr bwMode="auto">
            <a:xfrm>
              <a:off x="6747" y="3760"/>
              <a:ext cx="0" cy="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89" name="Text Box 50"/>
            <p:cNvSpPr txBox="1">
              <a:spLocks noChangeArrowheads="1"/>
            </p:cNvSpPr>
            <p:nvPr/>
          </p:nvSpPr>
          <p:spPr bwMode="auto">
            <a:xfrm>
              <a:off x="6029" y="2614"/>
              <a:ext cx="567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800">
                <a:solidFill>
                  <a:schemeClr val="bg2"/>
                </a:solidFill>
              </a:endParaRPr>
            </a:p>
          </p:txBody>
        </p:sp>
        <p:sp>
          <p:nvSpPr>
            <p:cNvPr id="44090" name="Line 51"/>
            <p:cNvSpPr>
              <a:spLocks noChangeShapeType="1"/>
            </p:cNvSpPr>
            <p:nvPr/>
          </p:nvSpPr>
          <p:spPr bwMode="auto">
            <a:xfrm>
              <a:off x="6267" y="3053"/>
              <a:ext cx="93" cy="78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4091" name="Line 52"/>
            <p:cNvSpPr>
              <a:spLocks noChangeShapeType="1"/>
            </p:cNvSpPr>
            <p:nvPr/>
          </p:nvSpPr>
          <p:spPr bwMode="auto">
            <a:xfrm flipH="1">
              <a:off x="7054" y="2739"/>
              <a:ext cx="174" cy="102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4041" name="Rectangle 54"/>
          <p:cNvSpPr>
            <a:spLocks noChangeArrowheads="1"/>
          </p:cNvSpPr>
          <p:nvPr/>
        </p:nvSpPr>
        <p:spPr bwMode="auto">
          <a:xfrm>
            <a:off x="4367213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4034" name="Object 53"/>
          <p:cNvGraphicFramePr>
            <a:graphicFrameLocks noChangeAspect="1"/>
          </p:cNvGraphicFramePr>
          <p:nvPr/>
        </p:nvGraphicFramePr>
        <p:xfrm>
          <a:off x="5562600" y="5562600"/>
          <a:ext cx="685800" cy="382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31" r:id="rId3" imgW="406224" imgH="228501" progId="Equation.3">
                  <p:embed/>
                </p:oleObj>
              </mc:Choice>
              <mc:Fallback>
                <p:oleObj r:id="rId3" imgW="406224" imgH="228501" progId="Equation.3">
                  <p:embed/>
                  <p:pic>
                    <p:nvPicPr>
                      <p:cNvPr id="0" name="Object 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2600" y="5562600"/>
                        <a:ext cx="685800" cy="382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42" name="Rectangle 56"/>
          <p:cNvSpPr>
            <a:spLocks noChangeArrowheads="1"/>
          </p:cNvSpPr>
          <p:nvPr/>
        </p:nvSpPr>
        <p:spPr bwMode="auto">
          <a:xfrm>
            <a:off x="4876800" y="34290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4035" name="Object 55"/>
          <p:cNvGraphicFramePr>
            <a:graphicFrameLocks noChangeAspect="1"/>
          </p:cNvGraphicFramePr>
          <p:nvPr/>
        </p:nvGraphicFramePr>
        <p:xfrm>
          <a:off x="3733800" y="2743200"/>
          <a:ext cx="809625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32" r:id="rId5" imgW="558800" imgH="228600" progId="Equation.3">
                  <p:embed/>
                </p:oleObj>
              </mc:Choice>
              <mc:Fallback>
                <p:oleObj r:id="rId5" imgW="558800" imgH="228600" progId="Equation.3">
                  <p:embed/>
                  <p:pic>
                    <p:nvPicPr>
                      <p:cNvPr id="0" name="Object 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2743200"/>
                        <a:ext cx="809625" cy="327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43" name="Rectangle 58"/>
          <p:cNvSpPr>
            <a:spLocks noChangeArrowheads="1"/>
          </p:cNvSpPr>
          <p:nvPr/>
        </p:nvSpPr>
        <p:spPr bwMode="auto">
          <a:xfrm>
            <a:off x="4481513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4036" name="Object 57"/>
          <p:cNvGraphicFramePr>
            <a:graphicFrameLocks noChangeAspect="1"/>
          </p:cNvGraphicFramePr>
          <p:nvPr/>
        </p:nvGraphicFramePr>
        <p:xfrm>
          <a:off x="5029200" y="3352800"/>
          <a:ext cx="392113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33" r:id="rId7" imgW="177646" imgH="228402" progId="Equation.3">
                  <p:embed/>
                </p:oleObj>
              </mc:Choice>
              <mc:Fallback>
                <p:oleObj r:id="rId7" imgW="177646" imgH="228402" progId="Equation.3">
                  <p:embed/>
                  <p:pic>
                    <p:nvPicPr>
                      <p:cNvPr id="0" name="Object 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3352800"/>
                        <a:ext cx="392113" cy="495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/>
              <a:t>Aliasing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Instead of the original spectrum</a:t>
            </a:r>
            <a:r>
              <a:rPr lang="en-GB" smtClean="0"/>
              <a:t> you get:</a:t>
            </a:r>
          </a:p>
        </p:txBody>
      </p:sp>
      <p:sp>
        <p:nvSpPr>
          <p:cNvPr id="4506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9012091-4618-405B-B885-C34F208A4268}" type="slidenum">
              <a:rPr lang="en-GB" altLang="en-US" sz="1400"/>
              <a:pPr eaLnBrk="1" hangingPunct="1"/>
              <a:t>21</a:t>
            </a:fld>
            <a:endParaRPr lang="en-GB" altLang="en-US" sz="1400"/>
          </a:p>
        </p:txBody>
      </p:sp>
      <p:grpSp>
        <p:nvGrpSpPr>
          <p:cNvPr id="45063" name="Group 4"/>
          <p:cNvGrpSpPr>
            <a:grpSpLocks/>
          </p:cNvGrpSpPr>
          <p:nvPr/>
        </p:nvGrpSpPr>
        <p:grpSpPr bwMode="auto">
          <a:xfrm>
            <a:off x="1905000" y="3352800"/>
            <a:ext cx="5334000" cy="2362200"/>
            <a:chOff x="3867" y="9801"/>
            <a:chExt cx="4413" cy="2267"/>
          </a:xfrm>
        </p:grpSpPr>
        <p:sp>
          <p:nvSpPr>
            <p:cNvPr id="45065" name="Line 5"/>
            <p:cNvSpPr>
              <a:spLocks noChangeShapeType="1"/>
            </p:cNvSpPr>
            <p:nvPr/>
          </p:nvSpPr>
          <p:spPr bwMode="auto">
            <a:xfrm>
              <a:off x="3868" y="11616"/>
              <a:ext cx="43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66" name="Rectangle 6"/>
            <p:cNvSpPr>
              <a:spLocks noChangeArrowheads="1"/>
            </p:cNvSpPr>
            <p:nvPr/>
          </p:nvSpPr>
          <p:spPr bwMode="auto">
            <a:xfrm>
              <a:off x="3881" y="9801"/>
              <a:ext cx="4278" cy="2267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5067" name="Line 7"/>
            <p:cNvSpPr>
              <a:spLocks noChangeShapeType="1"/>
            </p:cNvSpPr>
            <p:nvPr/>
          </p:nvSpPr>
          <p:spPr bwMode="auto">
            <a:xfrm flipV="1">
              <a:off x="6054" y="9801"/>
              <a:ext cx="0" cy="225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68" name="Text Box 8"/>
            <p:cNvSpPr txBox="1">
              <a:spLocks noChangeArrowheads="1"/>
            </p:cNvSpPr>
            <p:nvPr/>
          </p:nvSpPr>
          <p:spPr bwMode="auto">
            <a:xfrm>
              <a:off x="5855" y="11548"/>
              <a:ext cx="387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0</a:t>
              </a:r>
            </a:p>
          </p:txBody>
        </p:sp>
        <p:sp>
          <p:nvSpPr>
            <p:cNvPr id="45069" name="Text Box 9"/>
            <p:cNvSpPr txBox="1">
              <a:spLocks noChangeArrowheads="1"/>
            </p:cNvSpPr>
            <p:nvPr/>
          </p:nvSpPr>
          <p:spPr bwMode="auto">
            <a:xfrm>
              <a:off x="7616" y="11640"/>
              <a:ext cx="520" cy="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f</a:t>
              </a:r>
            </a:p>
          </p:txBody>
        </p:sp>
        <p:sp>
          <p:nvSpPr>
            <p:cNvPr id="45070" name="Text Box 10"/>
            <p:cNvSpPr txBox="1">
              <a:spLocks noChangeArrowheads="1"/>
            </p:cNvSpPr>
            <p:nvPr/>
          </p:nvSpPr>
          <p:spPr bwMode="auto">
            <a:xfrm>
              <a:off x="6307" y="9951"/>
              <a:ext cx="932" cy="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800">
                <a:solidFill>
                  <a:schemeClr val="bg2"/>
                </a:solidFill>
              </a:endParaRPr>
            </a:p>
          </p:txBody>
        </p:sp>
        <p:sp>
          <p:nvSpPr>
            <p:cNvPr id="45071" name="Line 11"/>
            <p:cNvSpPr>
              <a:spLocks noChangeShapeType="1"/>
            </p:cNvSpPr>
            <p:nvPr/>
          </p:nvSpPr>
          <p:spPr bwMode="auto">
            <a:xfrm>
              <a:off x="3867" y="10528"/>
              <a:ext cx="360" cy="6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72" name="Line 12"/>
            <p:cNvSpPr>
              <a:spLocks noChangeShapeType="1"/>
            </p:cNvSpPr>
            <p:nvPr/>
          </p:nvSpPr>
          <p:spPr bwMode="auto">
            <a:xfrm flipV="1">
              <a:off x="4334" y="10634"/>
              <a:ext cx="293" cy="54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73" name="Line 13"/>
            <p:cNvSpPr>
              <a:spLocks noChangeShapeType="1"/>
            </p:cNvSpPr>
            <p:nvPr/>
          </p:nvSpPr>
          <p:spPr bwMode="auto">
            <a:xfrm>
              <a:off x="4640" y="10634"/>
              <a:ext cx="280" cy="5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74" name="Line 14"/>
            <p:cNvSpPr>
              <a:spLocks noChangeShapeType="1"/>
            </p:cNvSpPr>
            <p:nvPr/>
          </p:nvSpPr>
          <p:spPr bwMode="auto">
            <a:xfrm flipV="1">
              <a:off x="5027" y="10621"/>
              <a:ext cx="267" cy="54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75" name="Line 15"/>
            <p:cNvSpPr>
              <a:spLocks noChangeShapeType="1"/>
            </p:cNvSpPr>
            <p:nvPr/>
          </p:nvSpPr>
          <p:spPr bwMode="auto">
            <a:xfrm>
              <a:off x="5320" y="10621"/>
              <a:ext cx="280" cy="58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76" name="Line 16"/>
            <p:cNvSpPr>
              <a:spLocks noChangeShapeType="1"/>
            </p:cNvSpPr>
            <p:nvPr/>
          </p:nvSpPr>
          <p:spPr bwMode="auto">
            <a:xfrm flipV="1">
              <a:off x="5734" y="10648"/>
              <a:ext cx="306" cy="5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77" name="Line 17"/>
            <p:cNvSpPr>
              <a:spLocks noChangeShapeType="1"/>
            </p:cNvSpPr>
            <p:nvPr/>
          </p:nvSpPr>
          <p:spPr bwMode="auto">
            <a:xfrm>
              <a:off x="6040" y="10634"/>
              <a:ext cx="320" cy="57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78" name="Line 18"/>
            <p:cNvSpPr>
              <a:spLocks noChangeShapeType="1"/>
            </p:cNvSpPr>
            <p:nvPr/>
          </p:nvSpPr>
          <p:spPr bwMode="auto">
            <a:xfrm flipV="1">
              <a:off x="6467" y="10634"/>
              <a:ext cx="280" cy="5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79" name="Line 19"/>
            <p:cNvSpPr>
              <a:spLocks noChangeShapeType="1"/>
            </p:cNvSpPr>
            <p:nvPr/>
          </p:nvSpPr>
          <p:spPr bwMode="auto">
            <a:xfrm>
              <a:off x="6760" y="10634"/>
              <a:ext cx="307" cy="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80" name="Line 20"/>
            <p:cNvSpPr>
              <a:spLocks noChangeShapeType="1"/>
            </p:cNvSpPr>
            <p:nvPr/>
          </p:nvSpPr>
          <p:spPr bwMode="auto">
            <a:xfrm flipV="1">
              <a:off x="7174" y="10634"/>
              <a:ext cx="293" cy="5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81" name="Line 21"/>
            <p:cNvSpPr>
              <a:spLocks noChangeShapeType="1"/>
            </p:cNvSpPr>
            <p:nvPr/>
          </p:nvSpPr>
          <p:spPr bwMode="auto">
            <a:xfrm>
              <a:off x="7480" y="10634"/>
              <a:ext cx="294" cy="58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82" name="Line 22"/>
            <p:cNvSpPr>
              <a:spLocks noChangeShapeType="1"/>
            </p:cNvSpPr>
            <p:nvPr/>
          </p:nvSpPr>
          <p:spPr bwMode="auto">
            <a:xfrm flipV="1">
              <a:off x="7894" y="10701"/>
              <a:ext cx="253" cy="5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83" name="Freeform 23"/>
            <p:cNvSpPr>
              <a:spLocks/>
            </p:cNvSpPr>
            <p:nvPr/>
          </p:nvSpPr>
          <p:spPr bwMode="auto">
            <a:xfrm>
              <a:off x="4214" y="11168"/>
              <a:ext cx="133" cy="135"/>
            </a:xfrm>
            <a:custGeom>
              <a:avLst/>
              <a:gdLst>
                <a:gd name="T0" fmla="*/ 0 w 133"/>
                <a:gd name="T1" fmla="*/ 13 h 135"/>
                <a:gd name="T2" fmla="*/ 80 w 133"/>
                <a:gd name="T3" fmla="*/ 133 h 135"/>
                <a:gd name="T4" fmla="*/ 133 w 133"/>
                <a:gd name="T5" fmla="*/ 0 h 135"/>
                <a:gd name="T6" fmla="*/ 0 60000 65536"/>
                <a:gd name="T7" fmla="*/ 0 60000 65536"/>
                <a:gd name="T8" fmla="*/ 0 60000 65536"/>
                <a:gd name="T9" fmla="*/ 0 w 133"/>
                <a:gd name="T10" fmla="*/ 0 h 135"/>
                <a:gd name="T11" fmla="*/ 133 w 133"/>
                <a:gd name="T12" fmla="*/ 135 h 135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33" h="135">
                  <a:moveTo>
                    <a:pt x="0" y="13"/>
                  </a:moveTo>
                  <a:cubicBezTo>
                    <a:pt x="29" y="74"/>
                    <a:pt x="58" y="135"/>
                    <a:pt x="80" y="133"/>
                  </a:cubicBezTo>
                  <a:cubicBezTo>
                    <a:pt x="102" y="131"/>
                    <a:pt x="117" y="65"/>
                    <a:pt x="133" y="0"/>
                  </a:cubicBezTo>
                </a:path>
              </a:pathLst>
            </a:custGeom>
            <a:noFill/>
            <a:ln w="9525" cmpd="sng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84" name="Freeform 24"/>
            <p:cNvSpPr>
              <a:spLocks/>
            </p:cNvSpPr>
            <p:nvPr/>
          </p:nvSpPr>
          <p:spPr bwMode="auto">
            <a:xfrm>
              <a:off x="4920" y="11168"/>
              <a:ext cx="107" cy="122"/>
            </a:xfrm>
            <a:custGeom>
              <a:avLst/>
              <a:gdLst>
                <a:gd name="T0" fmla="*/ 0 w 107"/>
                <a:gd name="T1" fmla="*/ 13 h 122"/>
                <a:gd name="T2" fmla="*/ 54 w 107"/>
                <a:gd name="T3" fmla="*/ 120 h 122"/>
                <a:gd name="T4" fmla="*/ 107 w 107"/>
                <a:gd name="T5" fmla="*/ 0 h 122"/>
                <a:gd name="T6" fmla="*/ 0 60000 65536"/>
                <a:gd name="T7" fmla="*/ 0 60000 65536"/>
                <a:gd name="T8" fmla="*/ 0 60000 65536"/>
                <a:gd name="T9" fmla="*/ 0 w 107"/>
                <a:gd name="T10" fmla="*/ 0 h 122"/>
                <a:gd name="T11" fmla="*/ 107 w 107"/>
                <a:gd name="T12" fmla="*/ 122 h 1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7" h="122">
                  <a:moveTo>
                    <a:pt x="0" y="13"/>
                  </a:moveTo>
                  <a:cubicBezTo>
                    <a:pt x="18" y="67"/>
                    <a:pt x="36" y="122"/>
                    <a:pt x="54" y="120"/>
                  </a:cubicBezTo>
                  <a:cubicBezTo>
                    <a:pt x="72" y="118"/>
                    <a:pt x="89" y="59"/>
                    <a:pt x="107" y="0"/>
                  </a:cubicBezTo>
                </a:path>
              </a:pathLst>
            </a:custGeom>
            <a:noFill/>
            <a:ln w="9525" cmpd="sng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85" name="Freeform 25"/>
            <p:cNvSpPr>
              <a:spLocks/>
            </p:cNvSpPr>
            <p:nvPr/>
          </p:nvSpPr>
          <p:spPr bwMode="auto">
            <a:xfrm>
              <a:off x="5600" y="11181"/>
              <a:ext cx="147" cy="137"/>
            </a:xfrm>
            <a:custGeom>
              <a:avLst/>
              <a:gdLst>
                <a:gd name="T0" fmla="*/ 0 w 147"/>
                <a:gd name="T1" fmla="*/ 27 h 137"/>
                <a:gd name="T2" fmla="*/ 94 w 147"/>
                <a:gd name="T3" fmla="*/ 133 h 137"/>
                <a:gd name="T4" fmla="*/ 147 w 147"/>
                <a:gd name="T5" fmla="*/ 0 h 137"/>
                <a:gd name="T6" fmla="*/ 0 60000 65536"/>
                <a:gd name="T7" fmla="*/ 0 60000 65536"/>
                <a:gd name="T8" fmla="*/ 0 60000 65536"/>
                <a:gd name="T9" fmla="*/ 0 w 147"/>
                <a:gd name="T10" fmla="*/ 0 h 137"/>
                <a:gd name="T11" fmla="*/ 147 w 147"/>
                <a:gd name="T12" fmla="*/ 137 h 137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47" h="137">
                  <a:moveTo>
                    <a:pt x="0" y="27"/>
                  </a:moveTo>
                  <a:cubicBezTo>
                    <a:pt x="35" y="82"/>
                    <a:pt x="70" y="137"/>
                    <a:pt x="94" y="133"/>
                  </a:cubicBezTo>
                  <a:cubicBezTo>
                    <a:pt x="118" y="129"/>
                    <a:pt x="132" y="64"/>
                    <a:pt x="147" y="0"/>
                  </a:cubicBezTo>
                </a:path>
              </a:pathLst>
            </a:custGeom>
            <a:noFill/>
            <a:ln w="9525" cmpd="sng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86" name="Freeform 26"/>
            <p:cNvSpPr>
              <a:spLocks/>
            </p:cNvSpPr>
            <p:nvPr/>
          </p:nvSpPr>
          <p:spPr bwMode="auto">
            <a:xfrm>
              <a:off x="6347" y="11194"/>
              <a:ext cx="120" cy="136"/>
            </a:xfrm>
            <a:custGeom>
              <a:avLst/>
              <a:gdLst>
                <a:gd name="T0" fmla="*/ 0 w 120"/>
                <a:gd name="T1" fmla="*/ 0 h 136"/>
                <a:gd name="T2" fmla="*/ 53 w 120"/>
                <a:gd name="T3" fmla="*/ 134 h 136"/>
                <a:gd name="T4" fmla="*/ 120 w 120"/>
                <a:gd name="T5" fmla="*/ 14 h 136"/>
                <a:gd name="T6" fmla="*/ 0 60000 65536"/>
                <a:gd name="T7" fmla="*/ 0 60000 65536"/>
                <a:gd name="T8" fmla="*/ 0 60000 65536"/>
                <a:gd name="T9" fmla="*/ 0 w 120"/>
                <a:gd name="T10" fmla="*/ 0 h 136"/>
                <a:gd name="T11" fmla="*/ 120 w 120"/>
                <a:gd name="T12" fmla="*/ 136 h 1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0" h="136">
                  <a:moveTo>
                    <a:pt x="0" y="0"/>
                  </a:moveTo>
                  <a:cubicBezTo>
                    <a:pt x="16" y="66"/>
                    <a:pt x="33" y="132"/>
                    <a:pt x="53" y="134"/>
                  </a:cubicBezTo>
                  <a:cubicBezTo>
                    <a:pt x="73" y="136"/>
                    <a:pt x="113" y="34"/>
                    <a:pt x="120" y="14"/>
                  </a:cubicBezTo>
                </a:path>
              </a:pathLst>
            </a:custGeom>
            <a:noFill/>
            <a:ln w="9525" cmpd="sng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87" name="Freeform 27"/>
            <p:cNvSpPr>
              <a:spLocks/>
            </p:cNvSpPr>
            <p:nvPr/>
          </p:nvSpPr>
          <p:spPr bwMode="auto">
            <a:xfrm>
              <a:off x="7054" y="11194"/>
              <a:ext cx="106" cy="122"/>
            </a:xfrm>
            <a:custGeom>
              <a:avLst/>
              <a:gdLst>
                <a:gd name="T0" fmla="*/ 0 w 106"/>
                <a:gd name="T1" fmla="*/ 14 h 122"/>
                <a:gd name="T2" fmla="*/ 53 w 106"/>
                <a:gd name="T3" fmla="*/ 120 h 122"/>
                <a:gd name="T4" fmla="*/ 106 w 106"/>
                <a:gd name="T5" fmla="*/ 0 h 122"/>
                <a:gd name="T6" fmla="*/ 0 60000 65536"/>
                <a:gd name="T7" fmla="*/ 0 60000 65536"/>
                <a:gd name="T8" fmla="*/ 0 60000 65536"/>
                <a:gd name="T9" fmla="*/ 0 w 106"/>
                <a:gd name="T10" fmla="*/ 0 h 122"/>
                <a:gd name="T11" fmla="*/ 106 w 106"/>
                <a:gd name="T12" fmla="*/ 122 h 122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06" h="122">
                  <a:moveTo>
                    <a:pt x="0" y="14"/>
                  </a:moveTo>
                  <a:cubicBezTo>
                    <a:pt x="17" y="68"/>
                    <a:pt x="35" y="122"/>
                    <a:pt x="53" y="120"/>
                  </a:cubicBezTo>
                  <a:cubicBezTo>
                    <a:pt x="71" y="118"/>
                    <a:pt x="88" y="59"/>
                    <a:pt x="106" y="0"/>
                  </a:cubicBezTo>
                </a:path>
              </a:pathLst>
            </a:custGeom>
            <a:noFill/>
            <a:ln w="9525" cmpd="sng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88" name="Freeform 28"/>
            <p:cNvSpPr>
              <a:spLocks/>
            </p:cNvSpPr>
            <p:nvPr/>
          </p:nvSpPr>
          <p:spPr bwMode="auto">
            <a:xfrm>
              <a:off x="7787" y="11208"/>
              <a:ext cx="120" cy="106"/>
            </a:xfrm>
            <a:custGeom>
              <a:avLst/>
              <a:gdLst>
                <a:gd name="T0" fmla="*/ 0 w 120"/>
                <a:gd name="T1" fmla="*/ 0 h 106"/>
                <a:gd name="T2" fmla="*/ 40 w 120"/>
                <a:gd name="T3" fmla="*/ 106 h 106"/>
                <a:gd name="T4" fmla="*/ 120 w 120"/>
                <a:gd name="T5" fmla="*/ 0 h 106"/>
                <a:gd name="T6" fmla="*/ 0 60000 65536"/>
                <a:gd name="T7" fmla="*/ 0 60000 65536"/>
                <a:gd name="T8" fmla="*/ 0 60000 65536"/>
                <a:gd name="T9" fmla="*/ 0 w 120"/>
                <a:gd name="T10" fmla="*/ 0 h 106"/>
                <a:gd name="T11" fmla="*/ 120 w 120"/>
                <a:gd name="T12" fmla="*/ 106 h 10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120" h="106">
                  <a:moveTo>
                    <a:pt x="0" y="0"/>
                  </a:moveTo>
                  <a:cubicBezTo>
                    <a:pt x="10" y="53"/>
                    <a:pt x="20" y="106"/>
                    <a:pt x="40" y="106"/>
                  </a:cubicBezTo>
                  <a:cubicBezTo>
                    <a:pt x="60" y="106"/>
                    <a:pt x="90" y="53"/>
                    <a:pt x="120" y="0"/>
                  </a:cubicBezTo>
                </a:path>
              </a:pathLst>
            </a:custGeom>
            <a:noFill/>
            <a:ln w="9525" cmpd="sng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89" name="Line 29"/>
            <p:cNvSpPr>
              <a:spLocks noChangeShapeType="1"/>
            </p:cNvSpPr>
            <p:nvPr/>
          </p:nvSpPr>
          <p:spPr bwMode="auto">
            <a:xfrm flipH="1">
              <a:off x="5560" y="11320"/>
              <a:ext cx="133" cy="29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90" name="Line 30"/>
            <p:cNvSpPr>
              <a:spLocks noChangeShapeType="1"/>
            </p:cNvSpPr>
            <p:nvPr/>
          </p:nvSpPr>
          <p:spPr bwMode="auto">
            <a:xfrm>
              <a:off x="6400" y="11333"/>
              <a:ext cx="120" cy="2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91" name="Text Box 31"/>
            <p:cNvSpPr txBox="1">
              <a:spLocks noChangeArrowheads="1"/>
            </p:cNvSpPr>
            <p:nvPr/>
          </p:nvSpPr>
          <p:spPr bwMode="auto">
            <a:xfrm>
              <a:off x="4773" y="10040"/>
              <a:ext cx="1160" cy="4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original</a:t>
              </a:r>
            </a:p>
          </p:txBody>
        </p:sp>
        <p:sp>
          <p:nvSpPr>
            <p:cNvPr id="45092" name="Line 32"/>
            <p:cNvSpPr>
              <a:spLocks noChangeShapeType="1"/>
            </p:cNvSpPr>
            <p:nvPr/>
          </p:nvSpPr>
          <p:spPr bwMode="auto">
            <a:xfrm>
              <a:off x="5547" y="10413"/>
              <a:ext cx="106" cy="10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93" name="Text Box 33"/>
            <p:cNvSpPr txBox="1">
              <a:spLocks noChangeArrowheads="1"/>
            </p:cNvSpPr>
            <p:nvPr/>
          </p:nvSpPr>
          <p:spPr bwMode="auto">
            <a:xfrm>
              <a:off x="7120" y="10040"/>
              <a:ext cx="1160" cy="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result of addition</a:t>
              </a:r>
            </a:p>
          </p:txBody>
        </p:sp>
        <p:sp>
          <p:nvSpPr>
            <p:cNvPr id="45094" name="Line 34"/>
            <p:cNvSpPr>
              <a:spLocks noChangeShapeType="1"/>
            </p:cNvSpPr>
            <p:nvPr/>
          </p:nvSpPr>
          <p:spPr bwMode="auto">
            <a:xfrm flipH="1">
              <a:off x="6800" y="10360"/>
              <a:ext cx="400" cy="2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95" name="Line 35"/>
            <p:cNvSpPr>
              <a:spLocks noChangeShapeType="1"/>
            </p:cNvSpPr>
            <p:nvPr/>
          </p:nvSpPr>
          <p:spPr bwMode="auto">
            <a:xfrm flipH="1">
              <a:off x="6293" y="11360"/>
              <a:ext cx="107" cy="25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5096" name="Line 36"/>
            <p:cNvSpPr>
              <a:spLocks noChangeShapeType="1"/>
            </p:cNvSpPr>
            <p:nvPr/>
          </p:nvSpPr>
          <p:spPr bwMode="auto">
            <a:xfrm>
              <a:off x="5680" y="11360"/>
              <a:ext cx="133" cy="2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5064" name="Rectangle 38"/>
          <p:cNvSpPr>
            <a:spLocks noChangeArrowheads="1"/>
          </p:cNvSpPr>
          <p:nvPr/>
        </p:nvSpPr>
        <p:spPr bwMode="auto">
          <a:xfrm>
            <a:off x="4371975" y="33480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5058" name="Object 37"/>
          <p:cNvGraphicFramePr>
            <a:graphicFrameLocks noChangeAspect="1"/>
          </p:cNvGraphicFramePr>
          <p:nvPr/>
        </p:nvGraphicFramePr>
        <p:xfrm>
          <a:off x="4800600" y="3505200"/>
          <a:ext cx="914400" cy="369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110" r:id="rId3" imgW="558800" imgH="228600" progId="Equation.3">
                  <p:embed/>
                </p:oleObj>
              </mc:Choice>
              <mc:Fallback>
                <p:oleObj r:id="rId3" imgW="558800" imgH="228600" progId="Equation.3">
                  <p:embed/>
                  <p:pic>
                    <p:nvPicPr>
                      <p:cNvPr id="0" name="Object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0600" y="3505200"/>
                        <a:ext cx="914400" cy="3698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/>
              <a:t>Aliasing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The reconstruction (lowpass) filter ‘carves out’ the wrong spectrum</a:t>
            </a:r>
            <a:r>
              <a:rPr lang="en-GB" smtClean="0"/>
              <a:t> </a:t>
            </a:r>
          </a:p>
        </p:txBody>
      </p:sp>
      <p:sp>
        <p:nvSpPr>
          <p:cNvPr id="4608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2945408-5275-4D92-A64B-A121EADAE246}" type="slidenum">
              <a:rPr lang="en-GB" altLang="en-US" sz="1400"/>
              <a:pPr eaLnBrk="1" hangingPunct="1"/>
              <a:t>22</a:t>
            </a:fld>
            <a:endParaRPr lang="en-GB" altLang="en-US" sz="1400"/>
          </a:p>
        </p:txBody>
      </p:sp>
      <p:grpSp>
        <p:nvGrpSpPr>
          <p:cNvPr id="46088" name="Group 4"/>
          <p:cNvGrpSpPr>
            <a:grpSpLocks/>
          </p:cNvGrpSpPr>
          <p:nvPr/>
        </p:nvGrpSpPr>
        <p:grpSpPr bwMode="auto">
          <a:xfrm>
            <a:off x="2209800" y="3505200"/>
            <a:ext cx="5334000" cy="2743200"/>
            <a:chOff x="2820" y="3195"/>
            <a:chExt cx="6435" cy="3270"/>
          </a:xfrm>
        </p:grpSpPr>
        <p:sp>
          <p:nvSpPr>
            <p:cNvPr id="46091" name="AutoShape 5"/>
            <p:cNvSpPr>
              <a:spLocks noChangeArrowheads="1"/>
            </p:cNvSpPr>
            <p:nvPr/>
          </p:nvSpPr>
          <p:spPr bwMode="auto">
            <a:xfrm>
              <a:off x="4230" y="4530"/>
              <a:ext cx="3300" cy="1440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6092" name="Rectangle 6"/>
            <p:cNvSpPr>
              <a:spLocks noChangeArrowheads="1"/>
            </p:cNvSpPr>
            <p:nvPr/>
          </p:nvSpPr>
          <p:spPr bwMode="auto">
            <a:xfrm>
              <a:off x="2820" y="3195"/>
              <a:ext cx="6150" cy="3165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6093" name="Line 7"/>
            <p:cNvSpPr>
              <a:spLocks noChangeShapeType="1"/>
            </p:cNvSpPr>
            <p:nvPr/>
          </p:nvSpPr>
          <p:spPr bwMode="auto">
            <a:xfrm>
              <a:off x="5880" y="3195"/>
              <a:ext cx="0" cy="31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6094" name="Line 8"/>
            <p:cNvSpPr>
              <a:spLocks noChangeShapeType="1"/>
            </p:cNvSpPr>
            <p:nvPr/>
          </p:nvSpPr>
          <p:spPr bwMode="auto">
            <a:xfrm>
              <a:off x="2820" y="5970"/>
              <a:ext cx="615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6095" name="Line 9"/>
            <p:cNvSpPr>
              <a:spLocks noChangeShapeType="1"/>
            </p:cNvSpPr>
            <p:nvPr/>
          </p:nvSpPr>
          <p:spPr bwMode="auto">
            <a:xfrm flipV="1">
              <a:off x="4815" y="5070"/>
              <a:ext cx="0" cy="91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6096" name="Line 10"/>
            <p:cNvSpPr>
              <a:spLocks noChangeShapeType="1"/>
            </p:cNvSpPr>
            <p:nvPr/>
          </p:nvSpPr>
          <p:spPr bwMode="auto">
            <a:xfrm flipH="1" flipV="1">
              <a:off x="6960" y="5040"/>
              <a:ext cx="15" cy="91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6097" name="Text Box 11"/>
            <p:cNvSpPr txBox="1">
              <a:spLocks noChangeArrowheads="1"/>
            </p:cNvSpPr>
            <p:nvPr/>
          </p:nvSpPr>
          <p:spPr bwMode="auto">
            <a:xfrm>
              <a:off x="6075" y="5925"/>
              <a:ext cx="1743" cy="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endParaRPr lang="en-US" altLang="en-US" sz="1600">
                <a:solidFill>
                  <a:schemeClr val="bg2"/>
                </a:solidFill>
              </a:endParaRPr>
            </a:p>
            <a:p>
              <a:endParaRPr lang="en-US" altLang="en-US" sz="1600">
                <a:solidFill>
                  <a:schemeClr val="bg2"/>
                </a:solidFill>
              </a:endParaRPr>
            </a:p>
          </p:txBody>
        </p:sp>
        <p:sp>
          <p:nvSpPr>
            <p:cNvPr id="46098" name="Text Box 12"/>
            <p:cNvSpPr txBox="1">
              <a:spLocks noChangeArrowheads="1"/>
            </p:cNvSpPr>
            <p:nvPr/>
          </p:nvSpPr>
          <p:spPr bwMode="auto">
            <a:xfrm>
              <a:off x="3870" y="5910"/>
              <a:ext cx="1743" cy="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endParaRPr lang="en-US" altLang="en-US" sz="1600">
                <a:solidFill>
                  <a:schemeClr val="bg2"/>
                </a:solidFill>
              </a:endParaRPr>
            </a:p>
            <a:p>
              <a:endParaRPr lang="en-US" altLang="en-US" sz="1600">
                <a:solidFill>
                  <a:schemeClr val="bg2"/>
                </a:solidFill>
              </a:endParaRPr>
            </a:p>
          </p:txBody>
        </p:sp>
        <p:sp>
          <p:nvSpPr>
            <p:cNvPr id="46099" name="Text Box 13"/>
            <p:cNvSpPr txBox="1">
              <a:spLocks noChangeArrowheads="1"/>
            </p:cNvSpPr>
            <p:nvPr/>
          </p:nvSpPr>
          <p:spPr bwMode="auto">
            <a:xfrm>
              <a:off x="7335" y="5910"/>
              <a:ext cx="900" cy="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600">
                  <a:solidFill>
                    <a:schemeClr val="bg2"/>
                  </a:solidFill>
                </a:rPr>
                <a:t>W</a:t>
              </a:r>
            </a:p>
          </p:txBody>
        </p:sp>
        <p:sp>
          <p:nvSpPr>
            <p:cNvPr id="46100" name="Text Box 14"/>
            <p:cNvSpPr txBox="1">
              <a:spLocks noChangeArrowheads="1"/>
            </p:cNvSpPr>
            <p:nvPr/>
          </p:nvSpPr>
          <p:spPr bwMode="auto">
            <a:xfrm>
              <a:off x="3945" y="5895"/>
              <a:ext cx="900" cy="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600">
                  <a:solidFill>
                    <a:schemeClr val="bg2"/>
                  </a:solidFill>
                </a:rPr>
                <a:t>-W</a:t>
              </a:r>
            </a:p>
          </p:txBody>
        </p:sp>
        <p:sp>
          <p:nvSpPr>
            <p:cNvPr id="46101" name="Text Box 15"/>
            <p:cNvSpPr txBox="1">
              <a:spLocks noChangeArrowheads="1"/>
            </p:cNvSpPr>
            <p:nvPr/>
          </p:nvSpPr>
          <p:spPr bwMode="auto">
            <a:xfrm>
              <a:off x="8355" y="5940"/>
              <a:ext cx="900" cy="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600">
                  <a:solidFill>
                    <a:schemeClr val="bg2"/>
                  </a:solidFill>
                </a:rPr>
                <a:t>f</a:t>
              </a:r>
            </a:p>
          </p:txBody>
        </p:sp>
        <p:sp>
          <p:nvSpPr>
            <p:cNvPr id="46102" name="Text Box 16"/>
            <p:cNvSpPr txBox="1">
              <a:spLocks noChangeArrowheads="1"/>
            </p:cNvSpPr>
            <p:nvPr/>
          </p:nvSpPr>
          <p:spPr bwMode="auto">
            <a:xfrm>
              <a:off x="6375" y="3780"/>
              <a:ext cx="1410" cy="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600">
                  <a:solidFill>
                    <a:schemeClr val="bg2"/>
                  </a:solidFill>
                </a:rPr>
                <a:t>Y(f), Actual</a:t>
              </a:r>
            </a:p>
          </p:txBody>
        </p:sp>
        <p:sp>
          <p:nvSpPr>
            <p:cNvPr id="46103" name="Text Box 17"/>
            <p:cNvSpPr txBox="1">
              <a:spLocks noChangeArrowheads="1"/>
            </p:cNvSpPr>
            <p:nvPr/>
          </p:nvSpPr>
          <p:spPr bwMode="auto">
            <a:xfrm>
              <a:off x="7110" y="4245"/>
              <a:ext cx="1410" cy="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600">
                  <a:solidFill>
                    <a:schemeClr val="bg2"/>
                  </a:solidFill>
                </a:rPr>
                <a:t>X(f), Desired</a:t>
              </a:r>
            </a:p>
          </p:txBody>
        </p:sp>
        <p:sp>
          <p:nvSpPr>
            <p:cNvPr id="46104" name="Line 18"/>
            <p:cNvSpPr>
              <a:spLocks noChangeShapeType="1"/>
            </p:cNvSpPr>
            <p:nvPr/>
          </p:nvSpPr>
          <p:spPr bwMode="auto">
            <a:xfrm flipH="1">
              <a:off x="6210" y="4125"/>
              <a:ext cx="330" cy="58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6105" name="Line 19"/>
            <p:cNvSpPr>
              <a:spLocks noChangeShapeType="1"/>
            </p:cNvSpPr>
            <p:nvPr/>
          </p:nvSpPr>
          <p:spPr bwMode="auto">
            <a:xfrm flipH="1">
              <a:off x="7230" y="4590"/>
              <a:ext cx="90" cy="11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6106" name="Freeform 20"/>
            <p:cNvSpPr>
              <a:spLocks/>
            </p:cNvSpPr>
            <p:nvPr/>
          </p:nvSpPr>
          <p:spPr bwMode="auto">
            <a:xfrm>
              <a:off x="4800" y="4545"/>
              <a:ext cx="1080" cy="555"/>
            </a:xfrm>
            <a:custGeom>
              <a:avLst/>
              <a:gdLst>
                <a:gd name="T0" fmla="*/ 0 w 1080"/>
                <a:gd name="T1" fmla="*/ 555 h 555"/>
                <a:gd name="T2" fmla="*/ 1080 w 1080"/>
                <a:gd name="T3" fmla="*/ 0 h 555"/>
                <a:gd name="T4" fmla="*/ 0 60000 65536"/>
                <a:gd name="T5" fmla="*/ 0 60000 65536"/>
                <a:gd name="T6" fmla="*/ 0 w 1080"/>
                <a:gd name="T7" fmla="*/ 0 h 555"/>
                <a:gd name="T8" fmla="*/ 1080 w 1080"/>
                <a:gd name="T9" fmla="*/ 555 h 55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080" h="555">
                  <a:moveTo>
                    <a:pt x="0" y="555"/>
                  </a:moveTo>
                  <a:cubicBezTo>
                    <a:pt x="0" y="555"/>
                    <a:pt x="540" y="277"/>
                    <a:pt x="1080" y="0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6107" name="Freeform 21"/>
            <p:cNvSpPr>
              <a:spLocks/>
            </p:cNvSpPr>
            <p:nvPr/>
          </p:nvSpPr>
          <p:spPr bwMode="auto">
            <a:xfrm>
              <a:off x="5880" y="4560"/>
              <a:ext cx="1065" cy="510"/>
            </a:xfrm>
            <a:custGeom>
              <a:avLst/>
              <a:gdLst>
                <a:gd name="T0" fmla="*/ 1065 w 1065"/>
                <a:gd name="T1" fmla="*/ 510 h 510"/>
                <a:gd name="T2" fmla="*/ 0 w 1065"/>
                <a:gd name="T3" fmla="*/ 0 h 510"/>
                <a:gd name="T4" fmla="*/ 0 60000 65536"/>
                <a:gd name="T5" fmla="*/ 0 60000 65536"/>
                <a:gd name="T6" fmla="*/ 0 w 1065"/>
                <a:gd name="T7" fmla="*/ 0 h 510"/>
                <a:gd name="T8" fmla="*/ 1065 w 1065"/>
                <a:gd name="T9" fmla="*/ 510 h 51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065" h="510">
                  <a:moveTo>
                    <a:pt x="1065" y="510"/>
                  </a:moveTo>
                  <a:cubicBezTo>
                    <a:pt x="1065" y="510"/>
                    <a:pt x="532" y="255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6089" name="Rectangle 23"/>
          <p:cNvSpPr>
            <a:spLocks noChangeArrowheads="1"/>
          </p:cNvSpPr>
          <p:nvPr/>
        </p:nvSpPr>
        <p:spPr bwMode="auto">
          <a:xfrm>
            <a:off x="4433888" y="33004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6082" name="Object 22"/>
          <p:cNvGraphicFramePr>
            <a:graphicFrameLocks noChangeAspect="1"/>
          </p:cNvGraphicFramePr>
          <p:nvPr/>
        </p:nvGraphicFramePr>
        <p:xfrm>
          <a:off x="3733800" y="5791200"/>
          <a:ext cx="519113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34" r:id="rId3" imgW="279279" imgH="253890" progId="Equation.3">
                  <p:embed/>
                </p:oleObj>
              </mc:Choice>
              <mc:Fallback>
                <p:oleObj r:id="rId3" imgW="279279" imgH="25389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5791200"/>
                        <a:ext cx="519113" cy="482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90" name="Rectangle 25"/>
          <p:cNvSpPr>
            <a:spLocks noChangeArrowheads="1"/>
          </p:cNvSpPr>
          <p:nvPr/>
        </p:nvSpPr>
        <p:spPr bwMode="auto">
          <a:xfrm>
            <a:off x="4491038" y="33004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6083" name="Object 24"/>
          <p:cNvGraphicFramePr>
            <a:graphicFrameLocks noChangeAspect="1"/>
          </p:cNvGraphicFramePr>
          <p:nvPr/>
        </p:nvGraphicFramePr>
        <p:xfrm>
          <a:off x="5562600" y="5867400"/>
          <a:ext cx="287338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35" r:id="rId5" imgW="164957" imgH="253780" progId="Equation.3">
                  <p:embed/>
                </p:oleObj>
              </mc:Choice>
              <mc:Fallback>
                <p:oleObj r:id="rId5" imgW="164957" imgH="25378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62600" y="5867400"/>
                        <a:ext cx="287338" cy="45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/>
              <a:t>Aliasing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000" smtClean="0">
                <a:cs typeface="Times New Roman" pitchFamily="18" charset="0"/>
              </a:rPr>
              <a:t>The time domain version of such a spectrum is then something like the following:</a:t>
            </a:r>
          </a:p>
          <a:p>
            <a:pPr eaLnBrk="1" hangingPunct="1">
              <a:defRPr/>
            </a:pPr>
            <a:endParaRPr lang="en-GB" sz="2000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z="2000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z="2000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z="2000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z="2000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z="2000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z="2000" smtClean="0"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z="2000" smtClean="0">
                <a:cs typeface="Times New Roman" pitchFamily="18" charset="0"/>
              </a:rPr>
              <a:t>y(t) is wrong almost everywhere except at the sample times. </a:t>
            </a:r>
            <a:r>
              <a:rPr lang="en-GB" smtClean="0"/>
              <a:t> </a:t>
            </a:r>
          </a:p>
        </p:txBody>
      </p:sp>
      <p:sp>
        <p:nvSpPr>
          <p:cNvPr id="12902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54C8DEB-AC5B-484E-B975-1B677BEC700B}" type="slidenum">
              <a:rPr lang="en-GB" altLang="en-US" sz="1400"/>
              <a:pPr eaLnBrk="1" hangingPunct="1"/>
              <a:t>23</a:t>
            </a:fld>
            <a:endParaRPr lang="en-GB" altLang="en-US" sz="1400"/>
          </a:p>
        </p:txBody>
      </p:sp>
      <p:grpSp>
        <p:nvGrpSpPr>
          <p:cNvPr id="129030" name="Group 4"/>
          <p:cNvGrpSpPr>
            <a:grpSpLocks/>
          </p:cNvGrpSpPr>
          <p:nvPr/>
        </p:nvGrpSpPr>
        <p:grpSpPr bwMode="auto">
          <a:xfrm>
            <a:off x="2286000" y="2895600"/>
            <a:ext cx="4724400" cy="2362200"/>
            <a:chOff x="4711" y="4621"/>
            <a:chExt cx="6435" cy="3270"/>
          </a:xfrm>
        </p:grpSpPr>
        <p:grpSp>
          <p:nvGrpSpPr>
            <p:cNvPr id="129031" name="Group 5"/>
            <p:cNvGrpSpPr>
              <a:grpSpLocks/>
            </p:cNvGrpSpPr>
            <p:nvPr/>
          </p:nvGrpSpPr>
          <p:grpSpPr bwMode="auto">
            <a:xfrm>
              <a:off x="4711" y="4621"/>
              <a:ext cx="6435" cy="3270"/>
              <a:chOff x="2730" y="7735"/>
              <a:chExt cx="6435" cy="3270"/>
            </a:xfrm>
          </p:grpSpPr>
          <p:sp>
            <p:nvSpPr>
              <p:cNvPr id="129034" name="Rectangle 6"/>
              <p:cNvSpPr>
                <a:spLocks noChangeArrowheads="1"/>
              </p:cNvSpPr>
              <p:nvPr/>
            </p:nvSpPr>
            <p:spPr bwMode="auto">
              <a:xfrm>
                <a:off x="2730" y="7735"/>
                <a:ext cx="6150" cy="3165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129035" name="Line 7"/>
              <p:cNvSpPr>
                <a:spLocks noChangeShapeType="1"/>
              </p:cNvSpPr>
              <p:nvPr/>
            </p:nvSpPr>
            <p:spPr bwMode="auto">
              <a:xfrm>
                <a:off x="5790" y="7735"/>
                <a:ext cx="0" cy="316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 type="triangle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9036" name="Line 8"/>
              <p:cNvSpPr>
                <a:spLocks noChangeShapeType="1"/>
              </p:cNvSpPr>
              <p:nvPr/>
            </p:nvSpPr>
            <p:spPr bwMode="auto">
              <a:xfrm>
                <a:off x="2730" y="10510"/>
                <a:ext cx="615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9037" name="Text Box 9"/>
              <p:cNvSpPr txBox="1">
                <a:spLocks noChangeArrowheads="1"/>
              </p:cNvSpPr>
              <p:nvPr/>
            </p:nvSpPr>
            <p:spPr bwMode="auto">
              <a:xfrm>
                <a:off x="8265" y="10480"/>
                <a:ext cx="900" cy="5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altLang="en-US" sz="1400">
                    <a:solidFill>
                      <a:schemeClr val="bg2"/>
                    </a:solidFill>
                  </a:rPr>
                  <a:t>t</a:t>
                </a:r>
              </a:p>
            </p:txBody>
          </p:sp>
          <p:sp>
            <p:nvSpPr>
              <p:cNvPr id="129038" name="Text Box 10"/>
              <p:cNvSpPr txBox="1">
                <a:spLocks noChangeArrowheads="1"/>
              </p:cNvSpPr>
              <p:nvPr/>
            </p:nvSpPr>
            <p:spPr bwMode="auto">
              <a:xfrm>
                <a:off x="6285" y="8320"/>
                <a:ext cx="1410" cy="5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altLang="en-US" sz="1400">
                    <a:solidFill>
                      <a:schemeClr val="bg2"/>
                    </a:solidFill>
                  </a:rPr>
                  <a:t>y(t), Actual</a:t>
                </a:r>
              </a:p>
            </p:txBody>
          </p:sp>
          <p:sp>
            <p:nvSpPr>
              <p:cNvPr id="129039" name="Text Box 11"/>
              <p:cNvSpPr txBox="1">
                <a:spLocks noChangeArrowheads="1"/>
              </p:cNvSpPr>
              <p:nvPr/>
            </p:nvSpPr>
            <p:spPr bwMode="auto">
              <a:xfrm>
                <a:off x="7020" y="8785"/>
                <a:ext cx="1410" cy="5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altLang="en-US" sz="1400">
                    <a:solidFill>
                      <a:schemeClr val="bg2"/>
                    </a:solidFill>
                  </a:rPr>
                  <a:t>x(t), Desired</a:t>
                </a:r>
              </a:p>
            </p:txBody>
          </p:sp>
          <p:sp>
            <p:nvSpPr>
              <p:cNvPr id="129040" name="Line 12"/>
              <p:cNvSpPr>
                <a:spLocks noChangeShapeType="1"/>
              </p:cNvSpPr>
              <p:nvPr/>
            </p:nvSpPr>
            <p:spPr bwMode="auto">
              <a:xfrm flipH="1">
                <a:off x="5685" y="8665"/>
                <a:ext cx="765" cy="18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9041" name="Line 13"/>
              <p:cNvSpPr>
                <a:spLocks noChangeShapeType="1"/>
              </p:cNvSpPr>
              <p:nvPr/>
            </p:nvSpPr>
            <p:spPr bwMode="auto">
              <a:xfrm flipH="1">
                <a:off x="7230" y="9100"/>
                <a:ext cx="285" cy="33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9042" name="Freeform 14"/>
              <p:cNvSpPr>
                <a:spLocks/>
              </p:cNvSpPr>
              <p:nvPr/>
            </p:nvSpPr>
            <p:spPr bwMode="auto">
              <a:xfrm>
                <a:off x="2865" y="8918"/>
                <a:ext cx="6000" cy="579"/>
              </a:xfrm>
              <a:custGeom>
                <a:avLst/>
                <a:gdLst>
                  <a:gd name="T0" fmla="*/ 0 w 6000"/>
                  <a:gd name="T1" fmla="*/ 202 h 579"/>
                  <a:gd name="T2" fmla="*/ 360 w 6000"/>
                  <a:gd name="T3" fmla="*/ 22 h 579"/>
                  <a:gd name="T4" fmla="*/ 675 w 6000"/>
                  <a:gd name="T5" fmla="*/ 67 h 579"/>
                  <a:gd name="T6" fmla="*/ 1005 w 6000"/>
                  <a:gd name="T7" fmla="*/ 277 h 579"/>
                  <a:gd name="T8" fmla="*/ 1575 w 6000"/>
                  <a:gd name="T9" fmla="*/ 337 h 579"/>
                  <a:gd name="T10" fmla="*/ 1965 w 6000"/>
                  <a:gd name="T11" fmla="*/ 232 h 579"/>
                  <a:gd name="T12" fmla="*/ 2085 w 6000"/>
                  <a:gd name="T13" fmla="*/ 112 h 579"/>
                  <a:gd name="T14" fmla="*/ 2745 w 6000"/>
                  <a:gd name="T15" fmla="*/ 67 h 579"/>
                  <a:gd name="T16" fmla="*/ 3330 w 6000"/>
                  <a:gd name="T17" fmla="*/ 127 h 579"/>
                  <a:gd name="T18" fmla="*/ 3630 w 6000"/>
                  <a:gd name="T19" fmla="*/ 322 h 579"/>
                  <a:gd name="T20" fmla="*/ 4095 w 6000"/>
                  <a:gd name="T21" fmla="*/ 562 h 579"/>
                  <a:gd name="T22" fmla="*/ 4815 w 6000"/>
                  <a:gd name="T23" fmla="*/ 427 h 579"/>
                  <a:gd name="T24" fmla="*/ 5370 w 6000"/>
                  <a:gd name="T25" fmla="*/ 157 h 579"/>
                  <a:gd name="T26" fmla="*/ 5610 w 6000"/>
                  <a:gd name="T27" fmla="*/ 157 h 579"/>
                  <a:gd name="T28" fmla="*/ 5850 w 6000"/>
                  <a:gd name="T29" fmla="*/ 322 h 579"/>
                  <a:gd name="T30" fmla="*/ 6000 w 6000"/>
                  <a:gd name="T31" fmla="*/ 337 h 579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w 6000"/>
                  <a:gd name="T49" fmla="*/ 0 h 579"/>
                  <a:gd name="T50" fmla="*/ 6000 w 6000"/>
                  <a:gd name="T51" fmla="*/ 579 h 579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T48" t="T49" r="T50" b="T51"/>
                <a:pathLst>
                  <a:path w="6000" h="579">
                    <a:moveTo>
                      <a:pt x="0" y="202"/>
                    </a:moveTo>
                    <a:cubicBezTo>
                      <a:pt x="124" y="123"/>
                      <a:pt x="248" y="44"/>
                      <a:pt x="360" y="22"/>
                    </a:cubicBezTo>
                    <a:cubicBezTo>
                      <a:pt x="472" y="0"/>
                      <a:pt x="567" y="24"/>
                      <a:pt x="675" y="67"/>
                    </a:cubicBezTo>
                    <a:cubicBezTo>
                      <a:pt x="783" y="110"/>
                      <a:pt x="855" y="232"/>
                      <a:pt x="1005" y="277"/>
                    </a:cubicBezTo>
                    <a:cubicBezTo>
                      <a:pt x="1155" y="322"/>
                      <a:pt x="1415" y="344"/>
                      <a:pt x="1575" y="337"/>
                    </a:cubicBezTo>
                    <a:cubicBezTo>
                      <a:pt x="1735" y="330"/>
                      <a:pt x="1880" y="269"/>
                      <a:pt x="1965" y="232"/>
                    </a:cubicBezTo>
                    <a:cubicBezTo>
                      <a:pt x="2050" y="195"/>
                      <a:pt x="1955" y="139"/>
                      <a:pt x="2085" y="112"/>
                    </a:cubicBezTo>
                    <a:cubicBezTo>
                      <a:pt x="2215" y="85"/>
                      <a:pt x="2538" y="65"/>
                      <a:pt x="2745" y="67"/>
                    </a:cubicBezTo>
                    <a:cubicBezTo>
                      <a:pt x="2952" y="69"/>
                      <a:pt x="3183" y="85"/>
                      <a:pt x="3330" y="127"/>
                    </a:cubicBezTo>
                    <a:cubicBezTo>
                      <a:pt x="3477" y="169"/>
                      <a:pt x="3503" y="250"/>
                      <a:pt x="3630" y="322"/>
                    </a:cubicBezTo>
                    <a:cubicBezTo>
                      <a:pt x="3757" y="394"/>
                      <a:pt x="3898" y="545"/>
                      <a:pt x="4095" y="562"/>
                    </a:cubicBezTo>
                    <a:cubicBezTo>
                      <a:pt x="4292" y="579"/>
                      <a:pt x="4603" y="494"/>
                      <a:pt x="4815" y="427"/>
                    </a:cubicBezTo>
                    <a:cubicBezTo>
                      <a:pt x="5027" y="360"/>
                      <a:pt x="5237" y="202"/>
                      <a:pt x="5370" y="157"/>
                    </a:cubicBezTo>
                    <a:cubicBezTo>
                      <a:pt x="5503" y="112"/>
                      <a:pt x="5530" y="129"/>
                      <a:pt x="5610" y="157"/>
                    </a:cubicBezTo>
                    <a:cubicBezTo>
                      <a:pt x="5690" y="185"/>
                      <a:pt x="5785" y="292"/>
                      <a:pt x="5850" y="322"/>
                    </a:cubicBezTo>
                    <a:cubicBezTo>
                      <a:pt x="5915" y="352"/>
                      <a:pt x="5957" y="344"/>
                      <a:pt x="6000" y="337"/>
                    </a:cubicBezTo>
                  </a:path>
                </a:pathLst>
              </a:cu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9043" name="Oval 15"/>
              <p:cNvSpPr>
                <a:spLocks noChangeArrowheads="1"/>
              </p:cNvSpPr>
              <p:nvPr/>
            </p:nvSpPr>
            <p:spPr bwMode="auto">
              <a:xfrm>
                <a:off x="2947" y="8970"/>
                <a:ext cx="143" cy="14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129044" name="Oval 16"/>
              <p:cNvSpPr>
                <a:spLocks noChangeArrowheads="1"/>
              </p:cNvSpPr>
              <p:nvPr/>
            </p:nvSpPr>
            <p:spPr bwMode="auto">
              <a:xfrm>
                <a:off x="3502" y="8940"/>
                <a:ext cx="143" cy="14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129045" name="Oval 17"/>
              <p:cNvSpPr>
                <a:spLocks noChangeArrowheads="1"/>
              </p:cNvSpPr>
              <p:nvPr/>
            </p:nvSpPr>
            <p:spPr bwMode="auto">
              <a:xfrm>
                <a:off x="3967" y="9150"/>
                <a:ext cx="143" cy="14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129046" name="Oval 18"/>
              <p:cNvSpPr>
                <a:spLocks noChangeArrowheads="1"/>
              </p:cNvSpPr>
              <p:nvPr/>
            </p:nvSpPr>
            <p:spPr bwMode="auto">
              <a:xfrm>
                <a:off x="5302" y="8925"/>
                <a:ext cx="143" cy="14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129047" name="Oval 19"/>
              <p:cNvSpPr>
                <a:spLocks noChangeArrowheads="1"/>
              </p:cNvSpPr>
              <p:nvPr/>
            </p:nvSpPr>
            <p:spPr bwMode="auto">
              <a:xfrm>
                <a:off x="5737" y="8925"/>
                <a:ext cx="143" cy="14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129048" name="Oval 20"/>
              <p:cNvSpPr>
                <a:spLocks noChangeArrowheads="1"/>
              </p:cNvSpPr>
              <p:nvPr/>
            </p:nvSpPr>
            <p:spPr bwMode="auto">
              <a:xfrm>
                <a:off x="4882" y="8985"/>
                <a:ext cx="143" cy="14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129049" name="Oval 21"/>
              <p:cNvSpPr>
                <a:spLocks noChangeArrowheads="1"/>
              </p:cNvSpPr>
              <p:nvPr/>
            </p:nvSpPr>
            <p:spPr bwMode="auto">
              <a:xfrm>
                <a:off x="4477" y="9150"/>
                <a:ext cx="143" cy="14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129050" name="Oval 22"/>
              <p:cNvSpPr>
                <a:spLocks noChangeArrowheads="1"/>
              </p:cNvSpPr>
              <p:nvPr/>
            </p:nvSpPr>
            <p:spPr bwMode="auto">
              <a:xfrm>
                <a:off x="7432" y="9300"/>
                <a:ext cx="143" cy="14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129051" name="Oval 23"/>
              <p:cNvSpPr>
                <a:spLocks noChangeArrowheads="1"/>
              </p:cNvSpPr>
              <p:nvPr/>
            </p:nvSpPr>
            <p:spPr bwMode="auto">
              <a:xfrm>
                <a:off x="6952" y="9435"/>
                <a:ext cx="143" cy="14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129052" name="Oval 24"/>
              <p:cNvSpPr>
                <a:spLocks noChangeArrowheads="1"/>
              </p:cNvSpPr>
              <p:nvPr/>
            </p:nvSpPr>
            <p:spPr bwMode="auto">
              <a:xfrm>
                <a:off x="6562" y="9240"/>
                <a:ext cx="143" cy="14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129053" name="Oval 25"/>
              <p:cNvSpPr>
                <a:spLocks noChangeArrowheads="1"/>
              </p:cNvSpPr>
              <p:nvPr/>
            </p:nvSpPr>
            <p:spPr bwMode="auto">
              <a:xfrm>
                <a:off x="6172" y="8985"/>
                <a:ext cx="143" cy="14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129054" name="Oval 26"/>
              <p:cNvSpPr>
                <a:spLocks noChangeArrowheads="1"/>
              </p:cNvSpPr>
              <p:nvPr/>
            </p:nvSpPr>
            <p:spPr bwMode="auto">
              <a:xfrm>
                <a:off x="8377" y="8985"/>
                <a:ext cx="143" cy="14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129055" name="Oval 27"/>
              <p:cNvSpPr>
                <a:spLocks noChangeArrowheads="1"/>
              </p:cNvSpPr>
              <p:nvPr/>
            </p:nvSpPr>
            <p:spPr bwMode="auto">
              <a:xfrm>
                <a:off x="7897" y="9165"/>
                <a:ext cx="143" cy="143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129056" name="Freeform 28"/>
              <p:cNvSpPr>
                <a:spLocks/>
              </p:cNvSpPr>
              <p:nvPr/>
            </p:nvSpPr>
            <p:spPr bwMode="auto">
              <a:xfrm>
                <a:off x="2910" y="8848"/>
                <a:ext cx="5700" cy="724"/>
              </a:xfrm>
              <a:custGeom>
                <a:avLst/>
                <a:gdLst>
                  <a:gd name="T0" fmla="*/ 0 w 5700"/>
                  <a:gd name="T1" fmla="*/ 32 h 724"/>
                  <a:gd name="T2" fmla="*/ 105 w 5700"/>
                  <a:gd name="T3" fmla="*/ 227 h 724"/>
                  <a:gd name="T4" fmla="*/ 435 w 5700"/>
                  <a:gd name="T5" fmla="*/ 407 h 724"/>
                  <a:gd name="T6" fmla="*/ 690 w 5700"/>
                  <a:gd name="T7" fmla="*/ 197 h 724"/>
                  <a:gd name="T8" fmla="*/ 975 w 5700"/>
                  <a:gd name="T9" fmla="*/ 197 h 724"/>
                  <a:gd name="T10" fmla="*/ 1110 w 5700"/>
                  <a:gd name="T11" fmla="*/ 407 h 724"/>
                  <a:gd name="T12" fmla="*/ 1395 w 5700"/>
                  <a:gd name="T13" fmla="*/ 602 h 724"/>
                  <a:gd name="T14" fmla="*/ 1620 w 5700"/>
                  <a:gd name="T15" fmla="*/ 377 h 724"/>
                  <a:gd name="T16" fmla="*/ 1800 w 5700"/>
                  <a:gd name="T17" fmla="*/ 167 h 724"/>
                  <a:gd name="T18" fmla="*/ 2085 w 5700"/>
                  <a:gd name="T19" fmla="*/ 227 h 724"/>
                  <a:gd name="T20" fmla="*/ 2295 w 5700"/>
                  <a:gd name="T21" fmla="*/ 332 h 724"/>
                  <a:gd name="T22" fmla="*/ 2475 w 5700"/>
                  <a:gd name="T23" fmla="*/ 152 h 724"/>
                  <a:gd name="T24" fmla="*/ 2730 w 5700"/>
                  <a:gd name="T25" fmla="*/ 2 h 724"/>
                  <a:gd name="T26" fmla="*/ 2925 w 5700"/>
                  <a:gd name="T27" fmla="*/ 167 h 724"/>
                  <a:gd name="T28" fmla="*/ 3120 w 5700"/>
                  <a:gd name="T29" fmla="*/ 347 h 724"/>
                  <a:gd name="T30" fmla="*/ 3360 w 5700"/>
                  <a:gd name="T31" fmla="*/ 197 h 724"/>
                  <a:gd name="T32" fmla="*/ 3690 w 5700"/>
                  <a:gd name="T33" fmla="*/ 227 h 724"/>
                  <a:gd name="T34" fmla="*/ 3720 w 5700"/>
                  <a:gd name="T35" fmla="*/ 482 h 724"/>
                  <a:gd name="T36" fmla="*/ 3750 w 5700"/>
                  <a:gd name="T37" fmla="*/ 692 h 724"/>
                  <a:gd name="T38" fmla="*/ 4110 w 5700"/>
                  <a:gd name="T39" fmla="*/ 677 h 724"/>
                  <a:gd name="T40" fmla="*/ 4335 w 5700"/>
                  <a:gd name="T41" fmla="*/ 422 h 724"/>
                  <a:gd name="T42" fmla="*/ 4605 w 5700"/>
                  <a:gd name="T43" fmla="*/ 542 h 724"/>
                  <a:gd name="T44" fmla="*/ 4935 w 5700"/>
                  <a:gd name="T45" fmla="*/ 587 h 724"/>
                  <a:gd name="T46" fmla="*/ 5055 w 5700"/>
                  <a:gd name="T47" fmla="*/ 392 h 724"/>
                  <a:gd name="T48" fmla="*/ 5250 w 5700"/>
                  <a:gd name="T49" fmla="*/ 137 h 724"/>
                  <a:gd name="T50" fmla="*/ 5535 w 5700"/>
                  <a:gd name="T51" fmla="*/ 227 h 724"/>
                  <a:gd name="T52" fmla="*/ 5700 w 5700"/>
                  <a:gd name="T53" fmla="*/ 497 h 724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w 5700"/>
                  <a:gd name="T82" fmla="*/ 0 h 724"/>
                  <a:gd name="T83" fmla="*/ 5700 w 5700"/>
                  <a:gd name="T84" fmla="*/ 724 h 724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T81" t="T82" r="T83" b="T84"/>
                <a:pathLst>
                  <a:path w="5700" h="724">
                    <a:moveTo>
                      <a:pt x="0" y="32"/>
                    </a:moveTo>
                    <a:cubicBezTo>
                      <a:pt x="16" y="98"/>
                      <a:pt x="33" y="165"/>
                      <a:pt x="105" y="227"/>
                    </a:cubicBezTo>
                    <a:cubicBezTo>
                      <a:pt x="177" y="289"/>
                      <a:pt x="338" y="412"/>
                      <a:pt x="435" y="407"/>
                    </a:cubicBezTo>
                    <a:cubicBezTo>
                      <a:pt x="532" y="402"/>
                      <a:pt x="600" y="232"/>
                      <a:pt x="690" y="197"/>
                    </a:cubicBezTo>
                    <a:cubicBezTo>
                      <a:pt x="780" y="162"/>
                      <a:pt x="905" y="162"/>
                      <a:pt x="975" y="197"/>
                    </a:cubicBezTo>
                    <a:cubicBezTo>
                      <a:pt x="1045" y="232"/>
                      <a:pt x="1040" y="340"/>
                      <a:pt x="1110" y="407"/>
                    </a:cubicBezTo>
                    <a:cubicBezTo>
                      <a:pt x="1180" y="474"/>
                      <a:pt x="1310" y="607"/>
                      <a:pt x="1395" y="602"/>
                    </a:cubicBezTo>
                    <a:cubicBezTo>
                      <a:pt x="1480" y="597"/>
                      <a:pt x="1552" y="450"/>
                      <a:pt x="1620" y="377"/>
                    </a:cubicBezTo>
                    <a:cubicBezTo>
                      <a:pt x="1688" y="304"/>
                      <a:pt x="1723" y="192"/>
                      <a:pt x="1800" y="167"/>
                    </a:cubicBezTo>
                    <a:cubicBezTo>
                      <a:pt x="1877" y="142"/>
                      <a:pt x="2003" y="200"/>
                      <a:pt x="2085" y="227"/>
                    </a:cubicBezTo>
                    <a:cubicBezTo>
                      <a:pt x="2167" y="254"/>
                      <a:pt x="2230" y="344"/>
                      <a:pt x="2295" y="332"/>
                    </a:cubicBezTo>
                    <a:cubicBezTo>
                      <a:pt x="2360" y="320"/>
                      <a:pt x="2403" y="207"/>
                      <a:pt x="2475" y="152"/>
                    </a:cubicBezTo>
                    <a:cubicBezTo>
                      <a:pt x="2547" y="97"/>
                      <a:pt x="2655" y="0"/>
                      <a:pt x="2730" y="2"/>
                    </a:cubicBezTo>
                    <a:cubicBezTo>
                      <a:pt x="2805" y="4"/>
                      <a:pt x="2860" y="109"/>
                      <a:pt x="2925" y="167"/>
                    </a:cubicBezTo>
                    <a:cubicBezTo>
                      <a:pt x="2990" y="225"/>
                      <a:pt x="3048" y="342"/>
                      <a:pt x="3120" y="347"/>
                    </a:cubicBezTo>
                    <a:cubicBezTo>
                      <a:pt x="3192" y="352"/>
                      <a:pt x="3265" y="217"/>
                      <a:pt x="3360" y="197"/>
                    </a:cubicBezTo>
                    <a:cubicBezTo>
                      <a:pt x="3455" y="177"/>
                      <a:pt x="3630" y="180"/>
                      <a:pt x="3690" y="227"/>
                    </a:cubicBezTo>
                    <a:cubicBezTo>
                      <a:pt x="3750" y="274"/>
                      <a:pt x="3710" y="404"/>
                      <a:pt x="3720" y="482"/>
                    </a:cubicBezTo>
                    <a:cubicBezTo>
                      <a:pt x="3730" y="560"/>
                      <a:pt x="3685" y="660"/>
                      <a:pt x="3750" y="692"/>
                    </a:cubicBezTo>
                    <a:cubicBezTo>
                      <a:pt x="3815" y="724"/>
                      <a:pt x="4012" y="722"/>
                      <a:pt x="4110" y="677"/>
                    </a:cubicBezTo>
                    <a:cubicBezTo>
                      <a:pt x="4208" y="632"/>
                      <a:pt x="4252" y="445"/>
                      <a:pt x="4335" y="422"/>
                    </a:cubicBezTo>
                    <a:cubicBezTo>
                      <a:pt x="4418" y="399"/>
                      <a:pt x="4505" y="514"/>
                      <a:pt x="4605" y="542"/>
                    </a:cubicBezTo>
                    <a:cubicBezTo>
                      <a:pt x="4705" y="570"/>
                      <a:pt x="4860" y="612"/>
                      <a:pt x="4935" y="587"/>
                    </a:cubicBezTo>
                    <a:cubicBezTo>
                      <a:pt x="5010" y="562"/>
                      <a:pt x="5002" y="467"/>
                      <a:pt x="5055" y="392"/>
                    </a:cubicBezTo>
                    <a:cubicBezTo>
                      <a:pt x="5108" y="317"/>
                      <a:pt x="5170" y="165"/>
                      <a:pt x="5250" y="137"/>
                    </a:cubicBezTo>
                    <a:cubicBezTo>
                      <a:pt x="5330" y="109"/>
                      <a:pt x="5460" y="167"/>
                      <a:pt x="5535" y="227"/>
                    </a:cubicBezTo>
                    <a:cubicBezTo>
                      <a:pt x="5610" y="287"/>
                      <a:pt x="5655" y="392"/>
                      <a:pt x="5700" y="497"/>
                    </a:cubicBezTo>
                  </a:path>
                </a:pathLst>
              </a:custGeom>
              <a:noFill/>
              <a:ln w="9525" cap="flat">
                <a:solidFill>
                  <a:srgbClr val="000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129032" name="Text Box 29"/>
            <p:cNvSpPr txBox="1">
              <a:spLocks noChangeArrowheads="1"/>
            </p:cNvSpPr>
            <p:nvPr/>
          </p:nvSpPr>
          <p:spPr bwMode="auto">
            <a:xfrm>
              <a:off x="5308" y="6594"/>
              <a:ext cx="1875" cy="3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400">
                  <a:solidFill>
                    <a:schemeClr val="bg2"/>
                  </a:solidFill>
                </a:rPr>
                <a:t>Sample Times</a:t>
              </a:r>
            </a:p>
          </p:txBody>
        </p:sp>
        <p:sp>
          <p:nvSpPr>
            <p:cNvPr id="129033" name="Line 30"/>
            <p:cNvSpPr>
              <a:spLocks noChangeShapeType="1"/>
            </p:cNvSpPr>
            <p:nvPr/>
          </p:nvSpPr>
          <p:spPr bwMode="auto">
            <a:xfrm flipH="1" flipV="1">
              <a:off x="5038" y="5994"/>
              <a:ext cx="435" cy="63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/>
              <a:t>Aliased Sinusoid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2286000"/>
            <a:ext cx="3124200" cy="4114800"/>
          </a:xfrm>
        </p:spPr>
        <p:txBody>
          <a:bodyPr/>
          <a:lstStyle/>
          <a:p>
            <a:pPr eaLnBrk="1" hangingPunct="1">
              <a:defRPr/>
            </a:pPr>
            <a:r>
              <a:rPr lang="en-GB" sz="2000" smtClean="0">
                <a:cs typeface="Times New Roman" pitchFamily="18" charset="0"/>
              </a:rPr>
              <a:t>There should be at least two samples per period</a:t>
            </a:r>
          </a:p>
          <a:p>
            <a:pPr eaLnBrk="1" hangingPunct="1">
              <a:defRPr/>
            </a:pPr>
            <a:r>
              <a:rPr lang="en-GB" sz="2000" smtClean="0">
                <a:cs typeface="Times New Roman" pitchFamily="18" charset="0"/>
              </a:rPr>
              <a:t>If not then the following occurs</a:t>
            </a:r>
          </a:p>
          <a:p>
            <a:pPr eaLnBrk="1" hangingPunct="1">
              <a:defRPr/>
            </a:pPr>
            <a:r>
              <a:rPr lang="en-GB" sz="2000" smtClean="0">
                <a:cs typeface="Times New Roman" pitchFamily="18" charset="0"/>
              </a:rPr>
              <a:t>The sinusoid that is obtained from the slow sampling is actually at the wrong frequency.</a:t>
            </a:r>
          </a:p>
          <a:p>
            <a:pPr eaLnBrk="1" hangingPunct="1">
              <a:defRPr/>
            </a:pPr>
            <a:endParaRPr lang="en-GB" sz="2000" smtClean="0"/>
          </a:p>
        </p:txBody>
      </p:sp>
      <p:sp>
        <p:nvSpPr>
          <p:cNvPr id="13005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6C0A572-D369-443C-8630-AD1F52E0CE22}" type="slidenum">
              <a:rPr lang="en-GB" altLang="en-US" sz="1400"/>
              <a:pPr eaLnBrk="1" hangingPunct="1"/>
              <a:t>24</a:t>
            </a:fld>
            <a:endParaRPr lang="en-GB" altLang="en-US" sz="1400"/>
          </a:p>
        </p:txBody>
      </p:sp>
      <p:grpSp>
        <p:nvGrpSpPr>
          <p:cNvPr id="130054" name="Group 4"/>
          <p:cNvGrpSpPr>
            <a:grpSpLocks/>
          </p:cNvGrpSpPr>
          <p:nvPr/>
        </p:nvGrpSpPr>
        <p:grpSpPr bwMode="auto">
          <a:xfrm>
            <a:off x="4038600" y="2514600"/>
            <a:ext cx="4953000" cy="3886200"/>
            <a:chOff x="2631" y="4796"/>
            <a:chExt cx="7282" cy="5462"/>
          </a:xfrm>
        </p:grpSpPr>
        <p:pic>
          <p:nvPicPr>
            <p:cNvPr id="130055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1" y="4796"/>
              <a:ext cx="7282" cy="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0056" name="Rectangle 6"/>
            <p:cNvSpPr>
              <a:spLocks noChangeArrowheads="1"/>
            </p:cNvSpPr>
            <p:nvPr/>
          </p:nvSpPr>
          <p:spPr bwMode="auto">
            <a:xfrm>
              <a:off x="7307" y="6419"/>
              <a:ext cx="906" cy="653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0057" name="Rectangle 7"/>
            <p:cNvSpPr>
              <a:spLocks noChangeArrowheads="1"/>
            </p:cNvSpPr>
            <p:nvPr/>
          </p:nvSpPr>
          <p:spPr bwMode="auto">
            <a:xfrm>
              <a:off x="4040" y="6419"/>
              <a:ext cx="906" cy="653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0058" name="Text Box 8"/>
            <p:cNvSpPr txBox="1">
              <a:spLocks noChangeArrowheads="1"/>
            </p:cNvSpPr>
            <p:nvPr/>
          </p:nvSpPr>
          <p:spPr bwMode="auto">
            <a:xfrm>
              <a:off x="5201" y="5405"/>
              <a:ext cx="2120" cy="919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400">
                  <a:solidFill>
                    <a:schemeClr val="bg2"/>
                  </a:solidFill>
                </a:rPr>
                <a:t>Lowpass filter can recover aliased but not true sinusoid</a:t>
              </a:r>
            </a:p>
          </p:txBody>
        </p:sp>
        <p:sp>
          <p:nvSpPr>
            <p:cNvPr id="130059" name="Line 9"/>
            <p:cNvSpPr>
              <a:spLocks noChangeShapeType="1"/>
            </p:cNvSpPr>
            <p:nvPr/>
          </p:nvSpPr>
          <p:spPr bwMode="auto">
            <a:xfrm flipH="1">
              <a:off x="4573" y="5726"/>
              <a:ext cx="694" cy="6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0060" name="Line 10"/>
            <p:cNvSpPr>
              <a:spLocks noChangeShapeType="1"/>
            </p:cNvSpPr>
            <p:nvPr/>
          </p:nvSpPr>
          <p:spPr bwMode="auto">
            <a:xfrm>
              <a:off x="7120" y="5966"/>
              <a:ext cx="613" cy="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0061" name="Rectangle 11"/>
            <p:cNvSpPr>
              <a:spLocks noChangeArrowheads="1"/>
            </p:cNvSpPr>
            <p:nvPr/>
          </p:nvSpPr>
          <p:spPr bwMode="auto">
            <a:xfrm>
              <a:off x="3520" y="7126"/>
              <a:ext cx="2547" cy="21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0062" name="Rectangle 12"/>
            <p:cNvSpPr>
              <a:spLocks noChangeArrowheads="1"/>
            </p:cNvSpPr>
            <p:nvPr/>
          </p:nvSpPr>
          <p:spPr bwMode="auto">
            <a:xfrm>
              <a:off x="6747" y="7115"/>
              <a:ext cx="2573" cy="25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How to Combat Aliasing</a:t>
            </a:r>
            <a:r>
              <a:rPr lang="en-GB" smtClean="0"/>
              <a:t> 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000" smtClean="0">
                <a:cs typeface="Times New Roman" pitchFamily="18" charset="0"/>
              </a:rPr>
              <a:t>Sample fast enough to satisfy the Nyquist criterion.</a:t>
            </a:r>
            <a:r>
              <a:rPr lang="en-GB" sz="2000" smtClean="0"/>
              <a:t> </a:t>
            </a:r>
          </a:p>
          <a:p>
            <a:pPr eaLnBrk="1" hangingPunct="1">
              <a:defRPr/>
            </a:pPr>
            <a:r>
              <a:rPr lang="en-GB" sz="2000" smtClean="0">
                <a:cs typeface="Times New Roman" pitchFamily="18" charset="0"/>
              </a:rPr>
              <a:t>Once the sample rate is set our system is susceptible to aliasing. </a:t>
            </a:r>
          </a:p>
          <a:p>
            <a:pPr eaLnBrk="1" hangingPunct="1">
              <a:defRPr/>
            </a:pPr>
            <a:r>
              <a:rPr lang="en-GB" sz="2000" smtClean="0">
                <a:cs typeface="Times New Roman" pitchFamily="18" charset="0"/>
              </a:rPr>
              <a:t>All that it takes is for a signal with frequencies above W to enter our system.</a:t>
            </a:r>
            <a:r>
              <a:rPr lang="en-GB" sz="2000" smtClean="0"/>
              <a:t> </a:t>
            </a:r>
          </a:p>
          <a:p>
            <a:pPr eaLnBrk="1" hangingPunct="1">
              <a:defRPr/>
            </a:pPr>
            <a:r>
              <a:rPr lang="en-GB" sz="2000" smtClean="0">
                <a:cs typeface="Times New Roman" pitchFamily="18" charset="0"/>
              </a:rPr>
              <a:t>A pre-filter or anti-aliasing filter can be used that limits the spectrum to </a:t>
            </a:r>
            <a:r>
              <a:rPr lang="en-GB" sz="2000" i="1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GB" sz="2000" i="1" baseline="-2500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 sz="2000" i="1" smtClean="0">
                <a:latin typeface="Times New Roman" pitchFamily="18" charset="0"/>
                <a:cs typeface="Times New Roman" pitchFamily="18" charset="0"/>
              </a:rPr>
              <a:t>/2</a:t>
            </a:r>
            <a:r>
              <a:rPr lang="en-GB" sz="2000" smtClean="0">
                <a:cs typeface="Times New Roman" pitchFamily="18" charset="0"/>
              </a:rPr>
              <a:t>.</a:t>
            </a:r>
            <a:r>
              <a:rPr lang="en-GB" sz="2000" smtClean="0"/>
              <a:t> </a:t>
            </a:r>
          </a:p>
        </p:txBody>
      </p:sp>
      <p:sp>
        <p:nvSpPr>
          <p:cNvPr id="4711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C331DC6-1A70-45D6-8D7A-0177069F735B}" type="slidenum">
              <a:rPr lang="en-GB" altLang="en-US" sz="1400"/>
              <a:pPr eaLnBrk="1" hangingPunct="1"/>
              <a:t>25</a:t>
            </a:fld>
            <a:endParaRPr lang="en-GB" altLang="en-US" sz="1400"/>
          </a:p>
        </p:txBody>
      </p:sp>
      <p:grpSp>
        <p:nvGrpSpPr>
          <p:cNvPr id="47113" name="Group 4"/>
          <p:cNvGrpSpPr>
            <a:grpSpLocks/>
          </p:cNvGrpSpPr>
          <p:nvPr/>
        </p:nvGrpSpPr>
        <p:grpSpPr bwMode="auto">
          <a:xfrm>
            <a:off x="2743200" y="4800600"/>
            <a:ext cx="3922713" cy="1011238"/>
            <a:chOff x="3330" y="7428"/>
            <a:chExt cx="6178" cy="1591"/>
          </a:xfrm>
        </p:grpSpPr>
        <p:sp>
          <p:nvSpPr>
            <p:cNvPr id="47117" name="Rectangle 5"/>
            <p:cNvSpPr>
              <a:spLocks noChangeArrowheads="1"/>
            </p:cNvSpPr>
            <p:nvPr/>
          </p:nvSpPr>
          <p:spPr bwMode="auto">
            <a:xfrm>
              <a:off x="4867" y="7428"/>
              <a:ext cx="3160" cy="1493"/>
            </a:xfrm>
            <a:prstGeom prst="rect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7118" name="Line 6"/>
            <p:cNvSpPr>
              <a:spLocks noChangeShapeType="1"/>
            </p:cNvSpPr>
            <p:nvPr/>
          </p:nvSpPr>
          <p:spPr bwMode="auto">
            <a:xfrm>
              <a:off x="3330" y="8128"/>
              <a:ext cx="157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7119" name="Line 7"/>
            <p:cNvSpPr>
              <a:spLocks noChangeShapeType="1"/>
            </p:cNvSpPr>
            <p:nvPr/>
          </p:nvSpPr>
          <p:spPr bwMode="auto">
            <a:xfrm>
              <a:off x="8035" y="8155"/>
              <a:ext cx="98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7120" name="Text Box 8"/>
            <p:cNvSpPr txBox="1">
              <a:spLocks noChangeArrowheads="1"/>
            </p:cNvSpPr>
            <p:nvPr/>
          </p:nvSpPr>
          <p:spPr bwMode="auto">
            <a:xfrm>
              <a:off x="3622" y="8156"/>
              <a:ext cx="1108" cy="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/>
            </a:p>
          </p:txBody>
        </p:sp>
        <p:sp>
          <p:nvSpPr>
            <p:cNvPr id="47121" name="Text Box 9"/>
            <p:cNvSpPr txBox="1">
              <a:spLocks noChangeArrowheads="1"/>
            </p:cNvSpPr>
            <p:nvPr/>
          </p:nvSpPr>
          <p:spPr bwMode="auto">
            <a:xfrm>
              <a:off x="8120" y="8195"/>
              <a:ext cx="1388" cy="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/>
            </a:p>
          </p:txBody>
        </p:sp>
        <p:sp>
          <p:nvSpPr>
            <p:cNvPr id="47122" name="Text Box 10"/>
            <p:cNvSpPr txBox="1">
              <a:spLocks noChangeArrowheads="1"/>
            </p:cNvSpPr>
            <p:nvPr/>
          </p:nvSpPr>
          <p:spPr bwMode="auto">
            <a:xfrm>
              <a:off x="4773" y="7547"/>
              <a:ext cx="3334" cy="1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/>
            </a:p>
          </p:txBody>
        </p:sp>
      </p:grpSp>
      <p:sp>
        <p:nvSpPr>
          <p:cNvPr id="47114" name="Rectangle 12"/>
          <p:cNvSpPr>
            <a:spLocks noChangeArrowheads="1"/>
          </p:cNvSpPr>
          <p:nvPr/>
        </p:nvSpPr>
        <p:spPr bwMode="auto">
          <a:xfrm>
            <a:off x="3605213" y="30575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7106" name="Object 11"/>
          <p:cNvGraphicFramePr>
            <a:graphicFrameLocks noChangeAspect="1"/>
          </p:cNvGraphicFramePr>
          <p:nvPr/>
        </p:nvGraphicFramePr>
        <p:xfrm>
          <a:off x="3733800" y="4876800"/>
          <a:ext cx="1933575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62" r:id="rId3" imgW="2476500" imgH="952500" progId="Equation.3">
                  <p:embed/>
                </p:oleObj>
              </mc:Choice>
              <mc:Fallback>
                <p:oleObj r:id="rId3" imgW="2476500" imgH="9525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4876800"/>
                        <a:ext cx="1933575" cy="742950"/>
                      </a:xfrm>
                      <a:prstGeom prst="rect">
                        <a:avLst/>
                      </a:prstGeom>
                      <a:solidFill>
                        <a:srgbClr val="C0C0C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15" name="Rectangle 14"/>
          <p:cNvSpPr>
            <a:spLocks noChangeArrowheads="1"/>
          </p:cNvSpPr>
          <p:nvPr/>
        </p:nvSpPr>
        <p:spPr bwMode="auto">
          <a:xfrm>
            <a:off x="4310063" y="32385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7107" name="Object 13"/>
          <p:cNvGraphicFramePr>
            <a:graphicFrameLocks noChangeAspect="1"/>
          </p:cNvGraphicFramePr>
          <p:nvPr/>
        </p:nvGraphicFramePr>
        <p:xfrm>
          <a:off x="2133600" y="5105400"/>
          <a:ext cx="523875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63" r:id="rId5" imgW="520474" imgH="380835" progId="Equation.3">
                  <p:embed/>
                </p:oleObj>
              </mc:Choice>
              <mc:Fallback>
                <p:oleObj r:id="rId5" imgW="520474" imgH="380835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5105400"/>
                        <a:ext cx="523875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16" name="Rectangle 16"/>
          <p:cNvSpPr>
            <a:spLocks noChangeArrowheads="1"/>
          </p:cNvSpPr>
          <p:nvPr/>
        </p:nvSpPr>
        <p:spPr bwMode="auto">
          <a:xfrm>
            <a:off x="4224338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7108" name="Object 15"/>
          <p:cNvGraphicFramePr>
            <a:graphicFrameLocks noChangeAspect="1"/>
          </p:cNvGraphicFramePr>
          <p:nvPr/>
        </p:nvGraphicFramePr>
        <p:xfrm>
          <a:off x="6477000" y="5105400"/>
          <a:ext cx="695325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64" r:id="rId7" imgW="698197" imgH="431613" progId="Equation.3">
                  <p:embed/>
                </p:oleObj>
              </mc:Choice>
              <mc:Fallback>
                <p:oleObj r:id="rId7" imgW="698197" imgH="431613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7000" y="5105400"/>
                        <a:ext cx="695325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/>
              <a:t>Anti-aliasing Filters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3733800"/>
            <a:ext cx="7848600" cy="990600"/>
          </a:xfrm>
        </p:spPr>
        <p:txBody>
          <a:bodyPr/>
          <a:lstStyle/>
          <a:p>
            <a:pPr eaLnBrk="1" hangingPunct="1">
              <a:defRPr/>
            </a:pPr>
            <a:r>
              <a:rPr lang="en-GB" sz="2000" dirty="0" smtClean="0">
                <a:cs typeface="Times New Roman" pitchFamily="18" charset="0"/>
              </a:rPr>
              <a:t>When we use such a filter it is         that we work with not the original        . </a:t>
            </a:r>
          </a:p>
        </p:txBody>
      </p:sp>
      <p:sp>
        <p:nvSpPr>
          <p:cNvPr id="481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E4B0573-A06B-4251-9C6F-9902CECC5E79}" type="slidenum">
              <a:rPr lang="en-GB" altLang="en-US" sz="1400"/>
              <a:pPr eaLnBrk="1" hangingPunct="1"/>
              <a:t>26</a:t>
            </a:fld>
            <a:endParaRPr lang="en-GB" altLang="en-US" sz="1400"/>
          </a:p>
        </p:txBody>
      </p:sp>
      <p:grpSp>
        <p:nvGrpSpPr>
          <p:cNvPr id="48141" name="Group 17"/>
          <p:cNvGrpSpPr>
            <a:grpSpLocks/>
          </p:cNvGrpSpPr>
          <p:nvPr/>
        </p:nvGrpSpPr>
        <p:grpSpPr bwMode="auto">
          <a:xfrm>
            <a:off x="2667000" y="2667000"/>
            <a:ext cx="3922713" cy="1011238"/>
            <a:chOff x="3330" y="7428"/>
            <a:chExt cx="6178" cy="1591"/>
          </a:xfrm>
        </p:grpSpPr>
        <p:sp>
          <p:nvSpPr>
            <p:cNvPr id="48175" name="Rectangle 18"/>
            <p:cNvSpPr>
              <a:spLocks noChangeArrowheads="1"/>
            </p:cNvSpPr>
            <p:nvPr/>
          </p:nvSpPr>
          <p:spPr bwMode="auto">
            <a:xfrm>
              <a:off x="4867" y="7428"/>
              <a:ext cx="3160" cy="1493"/>
            </a:xfrm>
            <a:prstGeom prst="rect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8176" name="Line 19"/>
            <p:cNvSpPr>
              <a:spLocks noChangeShapeType="1"/>
            </p:cNvSpPr>
            <p:nvPr/>
          </p:nvSpPr>
          <p:spPr bwMode="auto">
            <a:xfrm>
              <a:off x="3330" y="8128"/>
              <a:ext cx="157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8177" name="Line 20"/>
            <p:cNvSpPr>
              <a:spLocks noChangeShapeType="1"/>
            </p:cNvSpPr>
            <p:nvPr/>
          </p:nvSpPr>
          <p:spPr bwMode="auto">
            <a:xfrm>
              <a:off x="8035" y="8155"/>
              <a:ext cx="98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8178" name="Text Box 21"/>
            <p:cNvSpPr txBox="1">
              <a:spLocks noChangeArrowheads="1"/>
            </p:cNvSpPr>
            <p:nvPr/>
          </p:nvSpPr>
          <p:spPr bwMode="auto">
            <a:xfrm>
              <a:off x="3622" y="8156"/>
              <a:ext cx="1108" cy="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/>
            </a:p>
          </p:txBody>
        </p:sp>
        <p:sp>
          <p:nvSpPr>
            <p:cNvPr id="48179" name="Text Box 22"/>
            <p:cNvSpPr txBox="1">
              <a:spLocks noChangeArrowheads="1"/>
            </p:cNvSpPr>
            <p:nvPr/>
          </p:nvSpPr>
          <p:spPr bwMode="auto">
            <a:xfrm>
              <a:off x="8120" y="8195"/>
              <a:ext cx="1388" cy="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/>
            </a:p>
          </p:txBody>
        </p:sp>
        <p:sp>
          <p:nvSpPr>
            <p:cNvPr id="48180" name="Text Box 23"/>
            <p:cNvSpPr txBox="1">
              <a:spLocks noChangeArrowheads="1"/>
            </p:cNvSpPr>
            <p:nvPr/>
          </p:nvSpPr>
          <p:spPr bwMode="auto">
            <a:xfrm>
              <a:off x="4773" y="7547"/>
              <a:ext cx="3334" cy="1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/>
            </a:p>
          </p:txBody>
        </p:sp>
      </p:grpSp>
      <p:sp>
        <p:nvSpPr>
          <p:cNvPr id="48142" name="Rectangle 24"/>
          <p:cNvSpPr>
            <a:spLocks noChangeArrowheads="1"/>
          </p:cNvSpPr>
          <p:nvPr/>
        </p:nvSpPr>
        <p:spPr bwMode="auto">
          <a:xfrm>
            <a:off x="3529013" y="9239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8130" name="Object 25"/>
          <p:cNvGraphicFramePr>
            <a:graphicFrameLocks noChangeAspect="1"/>
          </p:cNvGraphicFramePr>
          <p:nvPr/>
        </p:nvGraphicFramePr>
        <p:xfrm>
          <a:off x="3657600" y="2743200"/>
          <a:ext cx="1933575" cy="74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72" r:id="rId3" imgW="2476500" imgH="952500" progId="Equation.3">
                  <p:embed/>
                </p:oleObj>
              </mc:Choice>
              <mc:Fallback>
                <p:oleObj r:id="rId3" imgW="2476500" imgH="95250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2743200"/>
                        <a:ext cx="1933575" cy="742950"/>
                      </a:xfrm>
                      <a:prstGeom prst="rect">
                        <a:avLst/>
                      </a:prstGeom>
                      <a:solidFill>
                        <a:srgbClr val="C0C0C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43" name="Rectangle 26"/>
          <p:cNvSpPr>
            <a:spLocks noChangeArrowheads="1"/>
          </p:cNvSpPr>
          <p:nvPr/>
        </p:nvSpPr>
        <p:spPr bwMode="auto">
          <a:xfrm>
            <a:off x="4233863" y="11049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8131" name="Object 27"/>
          <p:cNvGraphicFramePr>
            <a:graphicFrameLocks noChangeAspect="1"/>
          </p:cNvGraphicFramePr>
          <p:nvPr/>
        </p:nvGraphicFramePr>
        <p:xfrm>
          <a:off x="2057400" y="2971800"/>
          <a:ext cx="523875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73" r:id="rId5" imgW="520474" imgH="380835" progId="Equation.3">
                  <p:embed/>
                </p:oleObj>
              </mc:Choice>
              <mc:Fallback>
                <p:oleObj r:id="rId5" imgW="520474" imgH="380835" progId="Equation.3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2971800"/>
                        <a:ext cx="523875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44" name="Rectangle 28"/>
          <p:cNvSpPr>
            <a:spLocks noChangeArrowheads="1"/>
          </p:cNvSpPr>
          <p:nvPr/>
        </p:nvSpPr>
        <p:spPr bwMode="auto">
          <a:xfrm>
            <a:off x="4148138" y="10810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8132" name="Object 29"/>
          <p:cNvGraphicFramePr>
            <a:graphicFrameLocks noChangeAspect="1"/>
          </p:cNvGraphicFramePr>
          <p:nvPr/>
        </p:nvGraphicFramePr>
        <p:xfrm>
          <a:off x="6400800" y="2971800"/>
          <a:ext cx="695325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74" r:id="rId7" imgW="698197" imgH="431613" progId="Equation.3">
                  <p:embed/>
                </p:oleObj>
              </mc:Choice>
              <mc:Fallback>
                <p:oleObj r:id="rId7" imgW="698197" imgH="431613" progId="Equation.3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0800" y="2971800"/>
                        <a:ext cx="695325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45" name="Rectangle 31"/>
          <p:cNvSpPr>
            <a:spLocks noChangeArrowheads="1"/>
          </p:cNvSpPr>
          <p:nvPr/>
        </p:nvSpPr>
        <p:spPr bwMode="auto">
          <a:xfrm>
            <a:off x="4224338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8133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2487056"/>
              </p:ext>
            </p:extLst>
          </p:nvPr>
        </p:nvGraphicFramePr>
        <p:xfrm>
          <a:off x="4845793" y="3767398"/>
          <a:ext cx="609600" cy="376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75" r:id="rId9" imgW="698197" imgH="431613" progId="Equation.3">
                  <p:embed/>
                </p:oleObj>
              </mc:Choice>
              <mc:Fallback>
                <p:oleObj r:id="rId9" imgW="698197" imgH="431613" progId="Equation.3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5793" y="3767398"/>
                        <a:ext cx="609600" cy="376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46" name="Rectangle 33"/>
          <p:cNvSpPr>
            <a:spLocks noChangeArrowheads="1"/>
          </p:cNvSpPr>
          <p:nvPr/>
        </p:nvSpPr>
        <p:spPr bwMode="auto">
          <a:xfrm>
            <a:off x="4310063" y="32385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8134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957936"/>
              </p:ext>
            </p:extLst>
          </p:nvPr>
        </p:nvGraphicFramePr>
        <p:xfrm>
          <a:off x="2405062" y="4038600"/>
          <a:ext cx="523875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76" r:id="rId11" imgW="520474" imgH="380835" progId="Equation.3">
                  <p:embed/>
                </p:oleObj>
              </mc:Choice>
              <mc:Fallback>
                <p:oleObj r:id="rId11" imgW="520474" imgH="380835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5062" y="4038600"/>
                        <a:ext cx="523875" cy="381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4002" name="Text Box 34"/>
          <p:cNvSpPr txBox="1">
            <a:spLocks noChangeArrowheads="1"/>
          </p:cNvSpPr>
          <p:nvPr/>
        </p:nvSpPr>
        <p:spPr bwMode="auto">
          <a:xfrm>
            <a:off x="1295400" y="4495800"/>
            <a:ext cx="42672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GB" sz="2000" dirty="0">
                <a:latin typeface="+mn-lt"/>
                <a:cs typeface="Times New Roman" pitchFamily="18" charset="0"/>
              </a:rPr>
              <a:t>We actually </a:t>
            </a:r>
            <a:r>
              <a:rPr lang="en-GB" sz="2000" dirty="0" smtClean="0">
                <a:latin typeface="+mn-lt"/>
                <a:cs typeface="Times New Roman" pitchFamily="18" charset="0"/>
              </a:rPr>
              <a:t>pre-distort </a:t>
            </a:r>
            <a:r>
              <a:rPr lang="en-GB" sz="2000" dirty="0">
                <a:latin typeface="+mn-lt"/>
                <a:cs typeface="Times New Roman" pitchFamily="18" charset="0"/>
              </a:rPr>
              <a:t>all the signals which can make the situation worse. </a:t>
            </a:r>
          </a:p>
          <a:p>
            <a:pPr>
              <a:defRPr/>
            </a:pPr>
            <a:r>
              <a:rPr lang="en-GB" sz="2000" dirty="0">
                <a:latin typeface="+mn-lt"/>
                <a:cs typeface="Times New Roman" pitchFamily="18" charset="0"/>
              </a:rPr>
              <a:t>For this reason it is a good idea to have a disable 'switch' on any anti-aliasing filters. </a:t>
            </a:r>
          </a:p>
        </p:txBody>
      </p:sp>
      <p:grpSp>
        <p:nvGrpSpPr>
          <p:cNvPr id="48148" name="Group 35"/>
          <p:cNvGrpSpPr>
            <a:grpSpLocks/>
          </p:cNvGrpSpPr>
          <p:nvPr/>
        </p:nvGrpSpPr>
        <p:grpSpPr bwMode="auto">
          <a:xfrm>
            <a:off x="5486400" y="4495800"/>
            <a:ext cx="3519488" cy="1989138"/>
            <a:chOff x="3378" y="7250"/>
            <a:chExt cx="6382" cy="3372"/>
          </a:xfrm>
        </p:grpSpPr>
        <p:sp>
          <p:nvSpPr>
            <p:cNvPr id="48152" name="AutoShape 36"/>
            <p:cNvSpPr>
              <a:spLocks noChangeArrowheads="1"/>
            </p:cNvSpPr>
            <p:nvPr/>
          </p:nvSpPr>
          <p:spPr bwMode="auto">
            <a:xfrm>
              <a:off x="4081" y="8585"/>
              <a:ext cx="1646" cy="1440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8153" name="Rectangle 37"/>
            <p:cNvSpPr>
              <a:spLocks noChangeArrowheads="1"/>
            </p:cNvSpPr>
            <p:nvPr/>
          </p:nvSpPr>
          <p:spPr bwMode="auto">
            <a:xfrm>
              <a:off x="3378" y="7250"/>
              <a:ext cx="3067" cy="3165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8154" name="Line 38"/>
            <p:cNvSpPr>
              <a:spLocks noChangeShapeType="1"/>
            </p:cNvSpPr>
            <p:nvPr/>
          </p:nvSpPr>
          <p:spPr bwMode="auto">
            <a:xfrm>
              <a:off x="4904" y="7250"/>
              <a:ext cx="0" cy="31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8155" name="Line 39"/>
            <p:cNvSpPr>
              <a:spLocks noChangeShapeType="1"/>
            </p:cNvSpPr>
            <p:nvPr/>
          </p:nvSpPr>
          <p:spPr bwMode="auto">
            <a:xfrm>
              <a:off x="3378" y="10025"/>
              <a:ext cx="306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8156" name="Text Box 40"/>
            <p:cNvSpPr txBox="1">
              <a:spLocks noChangeArrowheads="1"/>
            </p:cNvSpPr>
            <p:nvPr/>
          </p:nvSpPr>
          <p:spPr bwMode="auto">
            <a:xfrm>
              <a:off x="5001" y="9954"/>
              <a:ext cx="869" cy="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endParaRPr lang="en-US" altLang="en-US" sz="1200">
                <a:solidFill>
                  <a:schemeClr val="bg2"/>
                </a:solidFill>
              </a:endParaRPr>
            </a:p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48157" name="Text Box 41"/>
            <p:cNvSpPr txBox="1">
              <a:spLocks noChangeArrowheads="1"/>
            </p:cNvSpPr>
            <p:nvPr/>
          </p:nvSpPr>
          <p:spPr bwMode="auto">
            <a:xfrm>
              <a:off x="3982" y="9992"/>
              <a:ext cx="869" cy="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endParaRPr lang="en-US" altLang="en-US" sz="1200">
                <a:solidFill>
                  <a:schemeClr val="bg2"/>
                </a:solidFill>
              </a:endParaRPr>
            </a:p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48158" name="Text Box 42"/>
            <p:cNvSpPr txBox="1">
              <a:spLocks noChangeArrowheads="1"/>
            </p:cNvSpPr>
            <p:nvPr/>
          </p:nvSpPr>
          <p:spPr bwMode="auto">
            <a:xfrm>
              <a:off x="5536" y="9978"/>
              <a:ext cx="449" cy="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W</a:t>
              </a:r>
            </a:p>
          </p:txBody>
        </p:sp>
        <p:sp>
          <p:nvSpPr>
            <p:cNvPr id="48159" name="Text Box 43"/>
            <p:cNvSpPr txBox="1">
              <a:spLocks noChangeArrowheads="1"/>
            </p:cNvSpPr>
            <p:nvPr/>
          </p:nvSpPr>
          <p:spPr bwMode="auto">
            <a:xfrm>
              <a:off x="3683" y="9990"/>
              <a:ext cx="758" cy="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-W</a:t>
              </a:r>
            </a:p>
          </p:txBody>
        </p:sp>
        <p:sp>
          <p:nvSpPr>
            <p:cNvPr id="48160" name="Text Box 44"/>
            <p:cNvSpPr txBox="1">
              <a:spLocks noChangeArrowheads="1"/>
            </p:cNvSpPr>
            <p:nvPr/>
          </p:nvSpPr>
          <p:spPr bwMode="auto">
            <a:xfrm>
              <a:off x="6138" y="9995"/>
              <a:ext cx="449" cy="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f</a:t>
              </a:r>
            </a:p>
          </p:txBody>
        </p:sp>
        <p:sp>
          <p:nvSpPr>
            <p:cNvPr id="48161" name="Text Box 45"/>
            <p:cNvSpPr txBox="1">
              <a:spLocks noChangeArrowheads="1"/>
            </p:cNvSpPr>
            <p:nvPr/>
          </p:nvSpPr>
          <p:spPr bwMode="auto">
            <a:xfrm>
              <a:off x="4893" y="7820"/>
              <a:ext cx="830" cy="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X(f)</a:t>
              </a:r>
            </a:p>
          </p:txBody>
        </p:sp>
        <p:sp>
          <p:nvSpPr>
            <p:cNvPr id="48162" name="Rectangle 46"/>
            <p:cNvSpPr>
              <a:spLocks noChangeArrowheads="1"/>
            </p:cNvSpPr>
            <p:nvPr/>
          </p:nvSpPr>
          <p:spPr bwMode="auto">
            <a:xfrm>
              <a:off x="6551" y="7251"/>
              <a:ext cx="3067" cy="3165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8163" name="Line 47"/>
            <p:cNvSpPr>
              <a:spLocks noChangeShapeType="1"/>
            </p:cNvSpPr>
            <p:nvPr/>
          </p:nvSpPr>
          <p:spPr bwMode="auto">
            <a:xfrm>
              <a:off x="8077" y="7251"/>
              <a:ext cx="0" cy="31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8164" name="Line 48"/>
            <p:cNvSpPr>
              <a:spLocks noChangeShapeType="1"/>
            </p:cNvSpPr>
            <p:nvPr/>
          </p:nvSpPr>
          <p:spPr bwMode="auto">
            <a:xfrm>
              <a:off x="6551" y="10026"/>
              <a:ext cx="306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8165" name="Line 49"/>
            <p:cNvSpPr>
              <a:spLocks noChangeShapeType="1"/>
            </p:cNvSpPr>
            <p:nvPr/>
          </p:nvSpPr>
          <p:spPr bwMode="auto">
            <a:xfrm flipV="1">
              <a:off x="7546" y="9126"/>
              <a:ext cx="0" cy="91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8166" name="Line 50"/>
            <p:cNvSpPr>
              <a:spLocks noChangeShapeType="1"/>
            </p:cNvSpPr>
            <p:nvPr/>
          </p:nvSpPr>
          <p:spPr bwMode="auto">
            <a:xfrm flipH="1" flipV="1">
              <a:off x="8616" y="9096"/>
              <a:ext cx="7" cy="91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8167" name="Text Box 51"/>
            <p:cNvSpPr txBox="1">
              <a:spLocks noChangeArrowheads="1"/>
            </p:cNvSpPr>
            <p:nvPr/>
          </p:nvSpPr>
          <p:spPr bwMode="auto">
            <a:xfrm>
              <a:off x="8174" y="9981"/>
              <a:ext cx="869" cy="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endParaRPr lang="en-US" altLang="en-US" sz="1200">
                <a:solidFill>
                  <a:schemeClr val="bg2"/>
                </a:solidFill>
              </a:endParaRPr>
            </a:p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48168" name="Text Box 52"/>
            <p:cNvSpPr txBox="1">
              <a:spLocks noChangeArrowheads="1"/>
            </p:cNvSpPr>
            <p:nvPr/>
          </p:nvSpPr>
          <p:spPr bwMode="auto">
            <a:xfrm>
              <a:off x="7075" y="9966"/>
              <a:ext cx="869" cy="4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endParaRPr lang="en-US" altLang="en-US" sz="1200">
                <a:solidFill>
                  <a:schemeClr val="bg2"/>
                </a:solidFill>
              </a:endParaRPr>
            </a:p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48169" name="Text Box 53"/>
            <p:cNvSpPr txBox="1">
              <a:spLocks noChangeArrowheads="1"/>
            </p:cNvSpPr>
            <p:nvPr/>
          </p:nvSpPr>
          <p:spPr bwMode="auto">
            <a:xfrm>
              <a:off x="8803" y="9966"/>
              <a:ext cx="448" cy="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W</a:t>
              </a:r>
            </a:p>
          </p:txBody>
        </p:sp>
        <p:sp>
          <p:nvSpPr>
            <p:cNvPr id="48170" name="Text Box 54"/>
            <p:cNvSpPr txBox="1">
              <a:spLocks noChangeArrowheads="1"/>
            </p:cNvSpPr>
            <p:nvPr/>
          </p:nvSpPr>
          <p:spPr bwMode="auto">
            <a:xfrm>
              <a:off x="6617" y="10005"/>
              <a:ext cx="824" cy="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 dirty="0">
                  <a:solidFill>
                    <a:schemeClr val="bg2"/>
                  </a:solidFill>
                </a:rPr>
                <a:t>-W</a:t>
              </a:r>
            </a:p>
          </p:txBody>
        </p:sp>
        <p:sp>
          <p:nvSpPr>
            <p:cNvPr id="48171" name="Text Box 55"/>
            <p:cNvSpPr txBox="1">
              <a:spLocks noChangeArrowheads="1"/>
            </p:cNvSpPr>
            <p:nvPr/>
          </p:nvSpPr>
          <p:spPr bwMode="auto">
            <a:xfrm>
              <a:off x="9311" y="9996"/>
              <a:ext cx="449" cy="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f</a:t>
              </a:r>
            </a:p>
          </p:txBody>
        </p:sp>
        <p:sp>
          <p:nvSpPr>
            <p:cNvPr id="48172" name="Text Box 56"/>
            <p:cNvSpPr txBox="1">
              <a:spLocks noChangeArrowheads="1"/>
            </p:cNvSpPr>
            <p:nvPr/>
          </p:nvSpPr>
          <p:spPr bwMode="auto">
            <a:xfrm>
              <a:off x="8046" y="7661"/>
              <a:ext cx="1009" cy="5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Xp(f)</a:t>
              </a:r>
            </a:p>
          </p:txBody>
        </p:sp>
        <p:sp>
          <p:nvSpPr>
            <p:cNvPr id="48173" name="Freeform 57"/>
            <p:cNvSpPr>
              <a:spLocks/>
            </p:cNvSpPr>
            <p:nvPr/>
          </p:nvSpPr>
          <p:spPr bwMode="auto">
            <a:xfrm>
              <a:off x="7539" y="8601"/>
              <a:ext cx="538" cy="555"/>
            </a:xfrm>
            <a:custGeom>
              <a:avLst/>
              <a:gdLst>
                <a:gd name="T0" fmla="*/ 0 w 1080"/>
                <a:gd name="T1" fmla="*/ 555 h 555"/>
                <a:gd name="T2" fmla="*/ 1080 w 1080"/>
                <a:gd name="T3" fmla="*/ 0 h 555"/>
                <a:gd name="T4" fmla="*/ 0 60000 65536"/>
                <a:gd name="T5" fmla="*/ 0 60000 65536"/>
                <a:gd name="T6" fmla="*/ 0 w 1080"/>
                <a:gd name="T7" fmla="*/ 0 h 555"/>
                <a:gd name="T8" fmla="*/ 1080 w 1080"/>
                <a:gd name="T9" fmla="*/ 555 h 555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080" h="555">
                  <a:moveTo>
                    <a:pt x="0" y="555"/>
                  </a:moveTo>
                  <a:cubicBezTo>
                    <a:pt x="0" y="555"/>
                    <a:pt x="540" y="277"/>
                    <a:pt x="1080" y="0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8174" name="Freeform 58"/>
            <p:cNvSpPr>
              <a:spLocks/>
            </p:cNvSpPr>
            <p:nvPr/>
          </p:nvSpPr>
          <p:spPr bwMode="auto">
            <a:xfrm>
              <a:off x="8077" y="8616"/>
              <a:ext cx="531" cy="510"/>
            </a:xfrm>
            <a:custGeom>
              <a:avLst/>
              <a:gdLst>
                <a:gd name="T0" fmla="*/ 1065 w 1065"/>
                <a:gd name="T1" fmla="*/ 510 h 510"/>
                <a:gd name="T2" fmla="*/ 0 w 1065"/>
                <a:gd name="T3" fmla="*/ 0 h 510"/>
                <a:gd name="T4" fmla="*/ 0 60000 65536"/>
                <a:gd name="T5" fmla="*/ 0 60000 65536"/>
                <a:gd name="T6" fmla="*/ 0 w 1065"/>
                <a:gd name="T7" fmla="*/ 0 h 510"/>
                <a:gd name="T8" fmla="*/ 1065 w 1065"/>
                <a:gd name="T9" fmla="*/ 510 h 510"/>
              </a:gdLst>
              <a:ahLst/>
              <a:cxnLst>
                <a:cxn ang="T4">
                  <a:pos x="T0" y="T1"/>
                </a:cxn>
                <a:cxn ang="T5">
                  <a:pos x="T2" y="T3"/>
                </a:cxn>
              </a:cxnLst>
              <a:rect l="T6" t="T7" r="T8" b="T9"/>
              <a:pathLst>
                <a:path w="1065" h="510">
                  <a:moveTo>
                    <a:pt x="1065" y="510"/>
                  </a:moveTo>
                  <a:cubicBezTo>
                    <a:pt x="1065" y="510"/>
                    <a:pt x="532" y="255"/>
                    <a:pt x="0" y="0"/>
                  </a:cubicBezTo>
                </a:path>
              </a:pathLst>
            </a:custGeom>
            <a:noFill/>
            <a:ln w="9525" cap="flat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8149" name="Rectangle 60"/>
          <p:cNvSpPr>
            <a:spLocks noChangeArrowheads="1"/>
          </p:cNvSpPr>
          <p:nvPr/>
        </p:nvSpPr>
        <p:spPr bwMode="auto">
          <a:xfrm>
            <a:off x="4491038" y="33004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8150" name="Rectangle 62"/>
          <p:cNvSpPr>
            <a:spLocks noChangeArrowheads="1"/>
          </p:cNvSpPr>
          <p:nvPr/>
        </p:nvSpPr>
        <p:spPr bwMode="auto">
          <a:xfrm>
            <a:off x="4491038" y="33004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8135" name="Object 61"/>
          <p:cNvGraphicFramePr>
            <a:graphicFrameLocks noChangeAspect="1"/>
          </p:cNvGraphicFramePr>
          <p:nvPr/>
        </p:nvGraphicFramePr>
        <p:xfrm>
          <a:off x="8305800" y="6096000"/>
          <a:ext cx="287338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77" r:id="rId13" imgW="164957" imgH="253780" progId="Equation.3">
                  <p:embed/>
                </p:oleObj>
              </mc:Choice>
              <mc:Fallback>
                <p:oleObj r:id="rId13" imgW="164957" imgH="253780" progId="Equation.3">
                  <p:embed/>
                  <p:pic>
                    <p:nvPicPr>
                      <p:cNvPr id="0" name="Object 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05800" y="6096000"/>
                        <a:ext cx="287338" cy="45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51" name="Rectangle 64"/>
          <p:cNvSpPr>
            <a:spLocks noChangeArrowheads="1"/>
          </p:cNvSpPr>
          <p:nvPr/>
        </p:nvSpPr>
        <p:spPr bwMode="auto">
          <a:xfrm>
            <a:off x="4433888" y="33004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8136" name="Object 63"/>
          <p:cNvGraphicFramePr>
            <a:graphicFrameLocks noChangeAspect="1"/>
          </p:cNvGraphicFramePr>
          <p:nvPr/>
        </p:nvGraphicFramePr>
        <p:xfrm>
          <a:off x="7620000" y="6019800"/>
          <a:ext cx="457200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78" r:id="rId15" imgW="279279" imgH="253890" progId="Equation.3">
                  <p:embed/>
                </p:oleObj>
              </mc:Choice>
              <mc:Fallback>
                <p:oleObj r:id="rId15" imgW="279279" imgH="253890" progId="Equation.3">
                  <p:embed/>
                  <p:pic>
                    <p:nvPicPr>
                      <p:cNvPr id="0" name="Object 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20000" y="6019800"/>
                        <a:ext cx="457200" cy="425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Analogue to Digital (A/D) Conversion</a:t>
            </a:r>
            <a:r>
              <a:rPr lang="en-GB" smtClean="0"/>
              <a:t> 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000" smtClean="0">
                <a:cs typeface="Times New Roman" pitchFamily="18" charset="0"/>
              </a:rPr>
              <a:t>Conversion of real world continuous time signals into numerical sequences:</a:t>
            </a:r>
          </a:p>
          <a:p>
            <a:pPr algn="just" eaLnBrk="1" hangingPunct="1">
              <a:defRPr/>
            </a:pPr>
            <a:r>
              <a:rPr lang="en-GB" sz="2000" smtClean="0">
                <a:cs typeface="Times New Roman" pitchFamily="18" charset="0"/>
              </a:rPr>
              <a:t>The physical device which does the mapping is an A/D converter.</a:t>
            </a:r>
          </a:p>
          <a:p>
            <a:pPr algn="just" eaLnBrk="1" hangingPunct="1">
              <a:defRPr/>
            </a:pPr>
            <a:r>
              <a:rPr lang="en-GB" sz="2000" smtClean="0">
                <a:cs typeface="Times New Roman" pitchFamily="18" charset="0"/>
              </a:rPr>
              <a:t>Functionally an A/D converter performs three jobs </a:t>
            </a:r>
          </a:p>
        </p:txBody>
      </p:sp>
      <p:sp>
        <p:nvSpPr>
          <p:cNvPr id="13107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9168E69-EA5D-4642-9F6D-6B3D81B9F43A}" type="slidenum">
              <a:rPr lang="en-GB" altLang="en-US" sz="1400"/>
              <a:pPr eaLnBrk="1" hangingPunct="1"/>
              <a:t>27</a:t>
            </a:fld>
            <a:endParaRPr lang="en-GB" altLang="en-US" sz="1400"/>
          </a:p>
        </p:txBody>
      </p:sp>
      <p:grpSp>
        <p:nvGrpSpPr>
          <p:cNvPr id="131078" name="Group 49"/>
          <p:cNvGrpSpPr>
            <a:grpSpLocks/>
          </p:cNvGrpSpPr>
          <p:nvPr/>
        </p:nvGrpSpPr>
        <p:grpSpPr bwMode="auto">
          <a:xfrm>
            <a:off x="2057400" y="3962400"/>
            <a:ext cx="5410200" cy="2057400"/>
            <a:chOff x="1296" y="2496"/>
            <a:chExt cx="3408" cy="1296"/>
          </a:xfrm>
        </p:grpSpPr>
        <p:sp>
          <p:nvSpPr>
            <p:cNvPr id="131080" name="Rectangle 28"/>
            <p:cNvSpPr>
              <a:spLocks noChangeArrowheads="1"/>
            </p:cNvSpPr>
            <p:nvPr/>
          </p:nvSpPr>
          <p:spPr bwMode="auto">
            <a:xfrm>
              <a:off x="3902" y="2741"/>
              <a:ext cx="594" cy="389"/>
            </a:xfrm>
            <a:prstGeom prst="rect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1081" name="Rectangle 29"/>
            <p:cNvSpPr>
              <a:spLocks noChangeArrowheads="1"/>
            </p:cNvSpPr>
            <p:nvPr/>
          </p:nvSpPr>
          <p:spPr bwMode="auto">
            <a:xfrm>
              <a:off x="2910" y="2741"/>
              <a:ext cx="594" cy="389"/>
            </a:xfrm>
            <a:prstGeom prst="rect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1082" name="Rectangle 30"/>
            <p:cNvSpPr>
              <a:spLocks noChangeArrowheads="1"/>
            </p:cNvSpPr>
            <p:nvPr/>
          </p:nvSpPr>
          <p:spPr bwMode="auto">
            <a:xfrm>
              <a:off x="1937" y="2741"/>
              <a:ext cx="593" cy="388"/>
            </a:xfrm>
            <a:prstGeom prst="rect">
              <a:avLst/>
            </a:prstGeom>
            <a:solidFill>
              <a:srgbClr val="C0C0C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1083" name="Line 31"/>
            <p:cNvSpPr>
              <a:spLocks noChangeShapeType="1"/>
            </p:cNvSpPr>
            <p:nvPr/>
          </p:nvSpPr>
          <p:spPr bwMode="auto">
            <a:xfrm>
              <a:off x="1551" y="2926"/>
              <a:ext cx="38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1084" name="Line 32"/>
            <p:cNvSpPr>
              <a:spLocks noChangeShapeType="1"/>
            </p:cNvSpPr>
            <p:nvPr/>
          </p:nvSpPr>
          <p:spPr bwMode="auto">
            <a:xfrm>
              <a:off x="2530" y="2926"/>
              <a:ext cx="38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1085" name="Line 33"/>
            <p:cNvSpPr>
              <a:spLocks noChangeShapeType="1"/>
            </p:cNvSpPr>
            <p:nvPr/>
          </p:nvSpPr>
          <p:spPr bwMode="auto">
            <a:xfrm>
              <a:off x="3503" y="2926"/>
              <a:ext cx="398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1086" name="Line 34"/>
            <p:cNvSpPr>
              <a:spLocks noChangeShapeType="1"/>
            </p:cNvSpPr>
            <p:nvPr/>
          </p:nvSpPr>
          <p:spPr bwMode="auto">
            <a:xfrm>
              <a:off x="4496" y="2926"/>
              <a:ext cx="208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1087" name="Line 35"/>
            <p:cNvSpPr>
              <a:spLocks noChangeShapeType="1"/>
            </p:cNvSpPr>
            <p:nvPr/>
          </p:nvSpPr>
          <p:spPr bwMode="auto">
            <a:xfrm>
              <a:off x="1930" y="2932"/>
              <a:ext cx="177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1088" name="Line 36"/>
            <p:cNvSpPr>
              <a:spLocks noChangeShapeType="1"/>
            </p:cNvSpPr>
            <p:nvPr/>
          </p:nvSpPr>
          <p:spPr bwMode="auto">
            <a:xfrm flipH="1">
              <a:off x="2322" y="2926"/>
              <a:ext cx="208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1089" name="Line 37"/>
            <p:cNvSpPr>
              <a:spLocks noChangeShapeType="1"/>
            </p:cNvSpPr>
            <p:nvPr/>
          </p:nvSpPr>
          <p:spPr bwMode="auto">
            <a:xfrm flipH="1" flipV="1">
              <a:off x="2158" y="2798"/>
              <a:ext cx="170" cy="13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1090" name="Line 38"/>
            <p:cNvSpPr>
              <a:spLocks noChangeShapeType="1"/>
            </p:cNvSpPr>
            <p:nvPr/>
          </p:nvSpPr>
          <p:spPr bwMode="auto">
            <a:xfrm flipH="1">
              <a:off x="2145" y="2805"/>
              <a:ext cx="114" cy="10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1091" name="Rectangle 39"/>
            <p:cNvSpPr>
              <a:spLocks noChangeArrowheads="1"/>
            </p:cNvSpPr>
            <p:nvPr/>
          </p:nvSpPr>
          <p:spPr bwMode="auto">
            <a:xfrm>
              <a:off x="1816" y="2664"/>
              <a:ext cx="2780" cy="561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1092" name="Text Box 40"/>
            <p:cNvSpPr txBox="1">
              <a:spLocks noChangeArrowheads="1"/>
            </p:cNvSpPr>
            <p:nvPr/>
          </p:nvSpPr>
          <p:spPr bwMode="auto">
            <a:xfrm>
              <a:off x="1296" y="2544"/>
              <a:ext cx="527" cy="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131093" name="Text Box 41"/>
            <p:cNvSpPr txBox="1">
              <a:spLocks noChangeArrowheads="1"/>
            </p:cNvSpPr>
            <p:nvPr/>
          </p:nvSpPr>
          <p:spPr bwMode="auto">
            <a:xfrm>
              <a:off x="2549" y="2690"/>
              <a:ext cx="383" cy="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131094" name="Text Box 42"/>
            <p:cNvSpPr txBox="1">
              <a:spLocks noChangeArrowheads="1"/>
            </p:cNvSpPr>
            <p:nvPr/>
          </p:nvSpPr>
          <p:spPr bwMode="auto">
            <a:xfrm>
              <a:off x="3516" y="2709"/>
              <a:ext cx="411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131095" name="Line 43"/>
            <p:cNvSpPr>
              <a:spLocks noChangeShapeType="1"/>
            </p:cNvSpPr>
            <p:nvPr/>
          </p:nvSpPr>
          <p:spPr bwMode="auto">
            <a:xfrm flipV="1">
              <a:off x="2252" y="3130"/>
              <a:ext cx="1" cy="27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1096" name="Text Box 44"/>
            <p:cNvSpPr txBox="1">
              <a:spLocks noChangeArrowheads="1"/>
            </p:cNvSpPr>
            <p:nvPr/>
          </p:nvSpPr>
          <p:spPr bwMode="auto">
            <a:xfrm>
              <a:off x="2864" y="2496"/>
              <a:ext cx="1295" cy="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A/D Converter</a:t>
              </a:r>
            </a:p>
          </p:txBody>
        </p:sp>
        <p:sp>
          <p:nvSpPr>
            <p:cNvPr id="131097" name="Text Box 45"/>
            <p:cNvSpPr txBox="1">
              <a:spLocks noChangeArrowheads="1"/>
            </p:cNvSpPr>
            <p:nvPr/>
          </p:nvSpPr>
          <p:spPr bwMode="auto">
            <a:xfrm>
              <a:off x="2939" y="2837"/>
              <a:ext cx="607" cy="2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Quantiser</a:t>
              </a:r>
            </a:p>
          </p:txBody>
        </p:sp>
        <p:sp>
          <p:nvSpPr>
            <p:cNvPr id="131098" name="Text Box 46"/>
            <p:cNvSpPr txBox="1">
              <a:spLocks noChangeArrowheads="1"/>
            </p:cNvSpPr>
            <p:nvPr/>
          </p:nvSpPr>
          <p:spPr bwMode="auto">
            <a:xfrm>
              <a:off x="2037" y="2958"/>
              <a:ext cx="512" cy="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Sampler</a:t>
              </a:r>
            </a:p>
          </p:txBody>
        </p:sp>
        <p:sp>
          <p:nvSpPr>
            <p:cNvPr id="131099" name="Text Box 47"/>
            <p:cNvSpPr txBox="1">
              <a:spLocks noChangeArrowheads="1"/>
            </p:cNvSpPr>
            <p:nvPr/>
          </p:nvSpPr>
          <p:spPr bwMode="auto">
            <a:xfrm>
              <a:off x="3970" y="2831"/>
              <a:ext cx="701" cy="2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Encoder</a:t>
              </a:r>
            </a:p>
          </p:txBody>
        </p:sp>
        <p:sp>
          <p:nvSpPr>
            <p:cNvPr id="131100" name="Text Box 48"/>
            <p:cNvSpPr txBox="1">
              <a:spLocks noChangeArrowheads="1"/>
            </p:cNvSpPr>
            <p:nvPr/>
          </p:nvSpPr>
          <p:spPr bwMode="auto">
            <a:xfrm>
              <a:off x="1923" y="3359"/>
              <a:ext cx="689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algn="ctr"/>
              <a:r>
                <a:rPr lang="en-US" altLang="en-US" sz="1200">
                  <a:solidFill>
                    <a:schemeClr val="bg2"/>
                  </a:solidFill>
                </a:rPr>
                <a:t>Sample</a:t>
              </a:r>
            </a:p>
            <a:p>
              <a:pPr algn="ctr"/>
              <a:r>
                <a:rPr lang="en-US" altLang="en-US" sz="1200">
                  <a:solidFill>
                    <a:schemeClr val="bg2"/>
                  </a:solidFill>
                </a:rPr>
                <a:t>Rate</a:t>
              </a:r>
            </a:p>
            <a:p>
              <a:pPr algn="ctr"/>
              <a:r>
                <a:rPr lang="en-US" altLang="en-US" sz="1200">
                  <a:solidFill>
                    <a:schemeClr val="bg2"/>
                  </a:solidFill>
                </a:rPr>
                <a:t>Commands</a:t>
              </a:r>
            </a:p>
          </p:txBody>
        </p:sp>
      </p:grpSp>
      <p:sp>
        <p:nvSpPr>
          <p:cNvPr id="131079" name="Text Box 50"/>
          <p:cNvSpPr txBox="1">
            <a:spLocks noChangeArrowheads="1"/>
          </p:cNvSpPr>
          <p:nvPr/>
        </p:nvSpPr>
        <p:spPr bwMode="auto">
          <a:xfrm>
            <a:off x="1219200" y="4922838"/>
            <a:ext cx="179705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n-GB" altLang="en-US" sz="2000">
                <a:cs typeface="Times New Roman" pitchFamily="18" charset="0"/>
              </a:rPr>
              <a:t>1.  Sampling</a:t>
            </a:r>
          </a:p>
          <a:p>
            <a:pPr eaLnBrk="1" hangingPunct="1">
              <a:buFontTx/>
              <a:buChar char="•"/>
            </a:pPr>
            <a:r>
              <a:rPr lang="en-GB" altLang="en-US" sz="2000">
                <a:cs typeface="Times New Roman" pitchFamily="18" charset="0"/>
              </a:rPr>
              <a:t>2.  Quantisation</a:t>
            </a:r>
          </a:p>
          <a:p>
            <a:pPr eaLnBrk="1" hangingPunct="1">
              <a:buFontTx/>
              <a:buChar char="•"/>
            </a:pPr>
            <a:r>
              <a:rPr lang="en-GB" altLang="en-US" sz="2000">
                <a:cs typeface="Times New Roman" pitchFamily="18" charset="0"/>
              </a:rPr>
              <a:t>3.  Encoding</a:t>
            </a:r>
          </a:p>
          <a:p>
            <a:pPr eaLnBrk="1" hangingPunct="1"/>
            <a:endParaRPr lang="en-GB" altLang="en-US" sz="200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Quantisation</a:t>
            </a:r>
            <a:r>
              <a:rPr lang="en-GB" smtClean="0"/>
              <a:t> 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400" smtClean="0">
                <a:cs typeface="Times New Roman" pitchFamily="18" charset="0"/>
              </a:rPr>
              <a:t>Restricting output levels to allowable levels, and forbidding others.</a:t>
            </a:r>
          </a:p>
          <a:p>
            <a:pPr algn="just" eaLnBrk="1" hangingPunct="1">
              <a:defRPr/>
            </a:pPr>
            <a:r>
              <a:rPr lang="en-GB" sz="2400" smtClean="0">
                <a:cs typeface="Times New Roman" pitchFamily="18" charset="0"/>
              </a:rPr>
              <a:t>This 'granularises' the output, disallowing the full ‘fluctuations' that a waveform might otherwise naturally exhibit.</a:t>
            </a:r>
          </a:p>
          <a:p>
            <a:pPr algn="just" eaLnBrk="1" hangingPunct="1">
              <a:defRPr/>
            </a:pPr>
            <a:r>
              <a:rPr lang="en-GB" sz="2400" smtClean="0">
                <a:cs typeface="Times New Roman" pitchFamily="18" charset="0"/>
              </a:rPr>
              <a:t>This bad effect causes distortion.</a:t>
            </a:r>
          </a:p>
          <a:p>
            <a:pPr algn="just" eaLnBrk="1" hangingPunct="1">
              <a:defRPr/>
            </a:pPr>
            <a:r>
              <a:rPr lang="en-GB" sz="2400" smtClean="0">
                <a:cs typeface="Times New Roman" pitchFamily="18" charset="0"/>
              </a:rPr>
              <a:t>It is generally irrecoverable once it happens.</a:t>
            </a:r>
          </a:p>
          <a:p>
            <a:pPr eaLnBrk="1" hangingPunct="1">
              <a:defRPr/>
            </a:pPr>
            <a:endParaRPr lang="en-GB" sz="2400" smtClean="0"/>
          </a:p>
        </p:txBody>
      </p:sp>
      <p:sp>
        <p:nvSpPr>
          <p:cNvPr id="13209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BEFC4ED-FEC0-47DB-BDDB-10F0D17DD6F6}" type="slidenum">
              <a:rPr lang="en-GB" altLang="en-US" sz="1400"/>
              <a:pPr eaLnBrk="1" hangingPunct="1"/>
              <a:t>28</a:t>
            </a:fld>
            <a:endParaRPr lang="en-GB" altLang="en-US" sz="140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Quantisation</a:t>
            </a:r>
          </a:p>
        </p:txBody>
      </p:sp>
      <p:sp>
        <p:nvSpPr>
          <p:cNvPr id="491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C70DF47-6DD8-4788-966D-47CECE154F2E}" type="slidenum">
              <a:rPr lang="en-GB" altLang="en-US" sz="1400"/>
              <a:pPr eaLnBrk="1" hangingPunct="1"/>
              <a:t>29</a:t>
            </a:fld>
            <a:endParaRPr lang="en-GB" altLang="en-US" sz="1400"/>
          </a:p>
        </p:txBody>
      </p:sp>
      <p:grpSp>
        <p:nvGrpSpPr>
          <p:cNvPr id="49160" name="Group 4"/>
          <p:cNvGrpSpPr>
            <a:grpSpLocks/>
          </p:cNvGrpSpPr>
          <p:nvPr/>
        </p:nvGrpSpPr>
        <p:grpSpPr bwMode="auto">
          <a:xfrm>
            <a:off x="2286000" y="2286000"/>
            <a:ext cx="5335588" cy="4000500"/>
            <a:chOff x="2186" y="5927"/>
            <a:chExt cx="8401" cy="6301"/>
          </a:xfrm>
        </p:grpSpPr>
        <p:sp>
          <p:nvSpPr>
            <p:cNvPr id="49164" name="Line 5"/>
            <p:cNvSpPr>
              <a:spLocks noChangeShapeType="1"/>
            </p:cNvSpPr>
            <p:nvPr/>
          </p:nvSpPr>
          <p:spPr bwMode="auto">
            <a:xfrm flipH="1">
              <a:off x="3305" y="11175"/>
              <a:ext cx="649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grpSp>
          <p:nvGrpSpPr>
            <p:cNvPr id="49165" name="Group 6"/>
            <p:cNvGrpSpPr>
              <a:grpSpLocks/>
            </p:cNvGrpSpPr>
            <p:nvPr/>
          </p:nvGrpSpPr>
          <p:grpSpPr bwMode="auto">
            <a:xfrm>
              <a:off x="2186" y="5927"/>
              <a:ext cx="8401" cy="6301"/>
              <a:chOff x="2250" y="6099"/>
              <a:chExt cx="8401" cy="6301"/>
            </a:xfrm>
          </p:grpSpPr>
          <p:pic>
            <p:nvPicPr>
              <p:cNvPr id="49184" name="Picture 7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50" y="6099"/>
                <a:ext cx="8401" cy="6301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9185" name="Line 8"/>
              <p:cNvSpPr>
                <a:spLocks noChangeShapeType="1"/>
              </p:cNvSpPr>
              <p:nvPr/>
            </p:nvSpPr>
            <p:spPr bwMode="auto">
              <a:xfrm flipH="1">
                <a:off x="3267" y="9133"/>
                <a:ext cx="6479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9186" name="Line 9"/>
              <p:cNvSpPr>
                <a:spLocks noChangeShapeType="1"/>
              </p:cNvSpPr>
              <p:nvPr/>
            </p:nvSpPr>
            <p:spPr bwMode="auto">
              <a:xfrm flipH="1">
                <a:off x="3347" y="10414"/>
                <a:ext cx="6506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9187" name="Line 10"/>
              <p:cNvSpPr>
                <a:spLocks noChangeShapeType="1"/>
              </p:cNvSpPr>
              <p:nvPr/>
            </p:nvSpPr>
            <p:spPr bwMode="auto">
              <a:xfrm flipH="1">
                <a:off x="3333" y="7840"/>
                <a:ext cx="6507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</p:grpSp>
        <p:sp>
          <p:nvSpPr>
            <p:cNvPr id="49166" name="Text Box 11"/>
            <p:cNvSpPr txBox="1">
              <a:spLocks noChangeArrowheads="1"/>
            </p:cNvSpPr>
            <p:nvPr/>
          </p:nvSpPr>
          <p:spPr bwMode="auto">
            <a:xfrm>
              <a:off x="3360" y="6533"/>
              <a:ext cx="708" cy="4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49167" name="Text Box 12"/>
            <p:cNvSpPr txBox="1">
              <a:spLocks noChangeArrowheads="1"/>
            </p:cNvSpPr>
            <p:nvPr/>
          </p:nvSpPr>
          <p:spPr bwMode="auto">
            <a:xfrm>
              <a:off x="5693" y="6506"/>
              <a:ext cx="708" cy="4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49168" name="Text Box 13"/>
            <p:cNvSpPr txBox="1">
              <a:spLocks noChangeArrowheads="1"/>
            </p:cNvSpPr>
            <p:nvPr/>
          </p:nvSpPr>
          <p:spPr bwMode="auto">
            <a:xfrm>
              <a:off x="8072" y="6505"/>
              <a:ext cx="868" cy="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49169" name="Oval 14"/>
            <p:cNvSpPr>
              <a:spLocks noChangeArrowheads="1"/>
            </p:cNvSpPr>
            <p:nvPr/>
          </p:nvSpPr>
          <p:spPr bwMode="auto">
            <a:xfrm>
              <a:off x="6160" y="7053"/>
              <a:ext cx="347" cy="307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9170" name="Oval 15"/>
            <p:cNvSpPr>
              <a:spLocks noChangeArrowheads="1"/>
            </p:cNvSpPr>
            <p:nvPr/>
          </p:nvSpPr>
          <p:spPr bwMode="auto">
            <a:xfrm>
              <a:off x="8600" y="7533"/>
              <a:ext cx="347" cy="307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9171" name="Line 16"/>
            <p:cNvSpPr>
              <a:spLocks noChangeShapeType="1"/>
            </p:cNvSpPr>
            <p:nvPr/>
          </p:nvSpPr>
          <p:spPr bwMode="auto">
            <a:xfrm>
              <a:off x="6520" y="7267"/>
              <a:ext cx="2120" cy="34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9172" name="Rectangle 17"/>
            <p:cNvSpPr>
              <a:spLocks noChangeArrowheads="1"/>
            </p:cNvSpPr>
            <p:nvPr/>
          </p:nvSpPr>
          <p:spPr bwMode="auto">
            <a:xfrm>
              <a:off x="6024" y="7893"/>
              <a:ext cx="266" cy="267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9173" name="Rectangle 18"/>
            <p:cNvSpPr>
              <a:spLocks noChangeArrowheads="1"/>
            </p:cNvSpPr>
            <p:nvPr/>
          </p:nvSpPr>
          <p:spPr bwMode="auto">
            <a:xfrm>
              <a:off x="8331" y="7600"/>
              <a:ext cx="266" cy="267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9174" name="Line 19"/>
            <p:cNvSpPr>
              <a:spLocks noChangeShapeType="1"/>
            </p:cNvSpPr>
            <p:nvPr/>
          </p:nvSpPr>
          <p:spPr bwMode="auto">
            <a:xfrm flipV="1">
              <a:off x="6307" y="7747"/>
              <a:ext cx="2026" cy="2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9175" name="AutoShape 20"/>
            <p:cNvSpPr>
              <a:spLocks noChangeArrowheads="1"/>
            </p:cNvSpPr>
            <p:nvPr/>
          </p:nvSpPr>
          <p:spPr bwMode="auto">
            <a:xfrm>
              <a:off x="5827" y="8867"/>
              <a:ext cx="334" cy="333"/>
            </a:xfrm>
            <a:prstGeom prst="octagon">
              <a:avLst>
                <a:gd name="adj" fmla="val 29287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9176" name="AutoShape 21"/>
            <p:cNvSpPr>
              <a:spLocks noChangeArrowheads="1"/>
            </p:cNvSpPr>
            <p:nvPr/>
          </p:nvSpPr>
          <p:spPr bwMode="auto">
            <a:xfrm>
              <a:off x="8200" y="8814"/>
              <a:ext cx="334" cy="333"/>
            </a:xfrm>
            <a:prstGeom prst="octagon">
              <a:avLst>
                <a:gd name="adj" fmla="val 29287"/>
              </a:avLst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9177" name="Line 22"/>
            <p:cNvSpPr>
              <a:spLocks noChangeShapeType="1"/>
            </p:cNvSpPr>
            <p:nvPr/>
          </p:nvSpPr>
          <p:spPr bwMode="auto">
            <a:xfrm flipV="1">
              <a:off x="6173" y="8987"/>
              <a:ext cx="2027" cy="6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9178" name="AutoShape 23"/>
            <p:cNvSpPr>
              <a:spLocks noChangeArrowheads="1"/>
            </p:cNvSpPr>
            <p:nvPr/>
          </p:nvSpPr>
          <p:spPr bwMode="auto">
            <a:xfrm>
              <a:off x="6360" y="6240"/>
              <a:ext cx="1027" cy="907"/>
            </a:xfrm>
            <a:prstGeom prst="diamond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9179" name="AutoShape 24"/>
            <p:cNvSpPr>
              <a:spLocks noChangeArrowheads="1"/>
            </p:cNvSpPr>
            <p:nvPr/>
          </p:nvSpPr>
          <p:spPr bwMode="auto">
            <a:xfrm>
              <a:off x="8667" y="6000"/>
              <a:ext cx="1027" cy="907"/>
            </a:xfrm>
            <a:prstGeom prst="diamond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9180" name="Line 25"/>
            <p:cNvSpPr>
              <a:spLocks noChangeShapeType="1"/>
            </p:cNvSpPr>
            <p:nvPr/>
          </p:nvSpPr>
          <p:spPr bwMode="auto">
            <a:xfrm flipV="1">
              <a:off x="7400" y="6480"/>
              <a:ext cx="1280" cy="22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9181" name="Text Box 26"/>
            <p:cNvSpPr txBox="1">
              <a:spLocks noChangeArrowheads="1"/>
            </p:cNvSpPr>
            <p:nvPr/>
          </p:nvSpPr>
          <p:spPr bwMode="auto">
            <a:xfrm>
              <a:off x="8746" y="9413"/>
              <a:ext cx="600" cy="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Q</a:t>
              </a:r>
            </a:p>
          </p:txBody>
        </p:sp>
        <p:sp>
          <p:nvSpPr>
            <p:cNvPr id="49182" name="Line 27"/>
            <p:cNvSpPr>
              <a:spLocks noChangeShapeType="1"/>
            </p:cNvSpPr>
            <p:nvPr/>
          </p:nvSpPr>
          <p:spPr bwMode="auto">
            <a:xfrm flipV="1">
              <a:off x="8973" y="8973"/>
              <a:ext cx="0" cy="49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49183" name="Line 28"/>
            <p:cNvSpPr>
              <a:spLocks noChangeShapeType="1"/>
            </p:cNvSpPr>
            <p:nvPr/>
          </p:nvSpPr>
          <p:spPr bwMode="auto">
            <a:xfrm>
              <a:off x="8973" y="9733"/>
              <a:ext cx="0" cy="49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49161" name="Rectangle 30"/>
          <p:cNvSpPr>
            <a:spLocks noChangeArrowheads="1"/>
          </p:cNvSpPr>
          <p:nvPr/>
        </p:nvSpPr>
        <p:spPr bwMode="auto">
          <a:xfrm>
            <a:off x="4438650" y="33194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9154" name="Object 29"/>
          <p:cNvGraphicFramePr>
            <a:graphicFrameLocks noChangeAspect="1"/>
          </p:cNvGraphicFramePr>
          <p:nvPr/>
        </p:nvGraphicFramePr>
        <p:xfrm>
          <a:off x="3048000" y="2667000"/>
          <a:ext cx="457200" cy="376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27" r:id="rId4" imgW="266353" imgH="215619" progId="Equation.3">
                  <p:embed/>
                </p:oleObj>
              </mc:Choice>
              <mc:Fallback>
                <p:oleObj r:id="rId4" imgW="266353" imgH="215619" progId="Equation.3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2667000"/>
                        <a:ext cx="457200" cy="376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162" name="Rectangle 32"/>
          <p:cNvSpPr>
            <a:spLocks noChangeArrowheads="1"/>
          </p:cNvSpPr>
          <p:nvPr/>
        </p:nvSpPr>
        <p:spPr bwMode="auto">
          <a:xfrm>
            <a:off x="4405313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9155" name="Object 31"/>
          <p:cNvGraphicFramePr>
            <a:graphicFrameLocks noChangeAspect="1"/>
          </p:cNvGraphicFramePr>
          <p:nvPr/>
        </p:nvGraphicFramePr>
        <p:xfrm>
          <a:off x="4495800" y="2590800"/>
          <a:ext cx="533400" cy="36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28" r:id="rId6" imgW="330200" imgH="228600" progId="Equation.3">
                  <p:embed/>
                </p:oleObj>
              </mc:Choice>
              <mc:Fallback>
                <p:oleObj r:id="rId6" imgW="330200" imgH="228600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2590800"/>
                        <a:ext cx="533400" cy="365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9163" name="Rectangle 34"/>
          <p:cNvSpPr>
            <a:spLocks noChangeArrowheads="1"/>
          </p:cNvSpPr>
          <p:nvPr/>
        </p:nvSpPr>
        <p:spPr bwMode="auto">
          <a:xfrm>
            <a:off x="4386263" y="33099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9156" name="Object 33"/>
          <p:cNvGraphicFramePr>
            <a:graphicFrameLocks noChangeAspect="1"/>
          </p:cNvGraphicFramePr>
          <p:nvPr/>
        </p:nvGraphicFramePr>
        <p:xfrm>
          <a:off x="6019800" y="2743200"/>
          <a:ext cx="609600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29" r:id="rId8" imgW="368300" imgH="241300" progId="Equation.3">
                  <p:embed/>
                </p:oleObj>
              </mc:Choice>
              <mc:Fallback>
                <p:oleObj r:id="rId8" imgW="368300" imgH="241300" progId="Equation.3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19800" y="2743200"/>
                        <a:ext cx="609600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Arial" charset="0"/>
              </a:rPr>
              <a:t>Quantisation Noise</a:t>
            </a:r>
            <a:r>
              <a:rPr lang="en-GB" smtClean="0"/>
              <a:t> 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idx="1"/>
          </p:nvPr>
        </p:nvSpPr>
        <p:spPr>
          <a:xfrm>
            <a:off x="538163" y="1967548"/>
            <a:ext cx="8229600" cy="4324350"/>
          </a:xfrm>
        </p:spPr>
        <p:txBody>
          <a:bodyPr/>
          <a:lstStyle/>
          <a:p>
            <a:pPr algn="just" eaLnBrk="1" hangingPunct="1">
              <a:defRPr/>
            </a:pPr>
            <a:r>
              <a:rPr lang="en-GB" sz="2000" dirty="0" smtClean="0">
                <a:cs typeface="Times New Roman" pitchFamily="18" charset="0"/>
              </a:rPr>
              <a:t>The quantised signals,          can be considered to be the sampled signal        ,  contaminated by an additive noise known as 'quantisation noise'.</a:t>
            </a:r>
          </a:p>
          <a:p>
            <a:pPr eaLnBrk="1" hangingPunct="1">
              <a:defRPr/>
            </a:pPr>
            <a:r>
              <a:rPr lang="en-GB" sz="2000" dirty="0" smtClean="0">
                <a:cs typeface="Times New Roman" pitchFamily="18" charset="0"/>
              </a:rPr>
              <a:t>The 'graininess' or '</a:t>
            </a:r>
            <a:r>
              <a:rPr lang="en-GB" sz="2000" dirty="0" err="1" smtClean="0">
                <a:cs typeface="Times New Roman" pitchFamily="18" charset="0"/>
              </a:rPr>
              <a:t>courseness</a:t>
            </a:r>
            <a:r>
              <a:rPr lang="en-GB" sz="2000" dirty="0" smtClean="0">
                <a:cs typeface="Times New Roman" pitchFamily="18" charset="0"/>
              </a:rPr>
              <a:t>' imposed on the signal by quantisation will be a big problem if </a:t>
            </a:r>
            <a:r>
              <a:rPr lang="en-GB" sz="2000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GB" sz="2000" dirty="0" smtClean="0">
                <a:cs typeface="Times New Roman" pitchFamily="18" charset="0"/>
              </a:rPr>
              <a:t> is big</a:t>
            </a:r>
            <a:r>
              <a:rPr lang="en-GB" sz="2000" dirty="0" smtClean="0"/>
              <a:t> </a:t>
            </a:r>
          </a:p>
        </p:txBody>
      </p:sp>
      <p:sp>
        <p:nvSpPr>
          <p:cNvPr id="5018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F4634D3-3ABF-4A94-8116-115A0C0C6D22}" type="slidenum">
              <a:rPr lang="en-GB" altLang="en-US" sz="1400"/>
              <a:pPr eaLnBrk="1" hangingPunct="1"/>
              <a:t>30</a:t>
            </a:fld>
            <a:endParaRPr lang="en-GB" altLang="en-US" sz="1400"/>
          </a:p>
        </p:txBody>
      </p:sp>
      <p:sp>
        <p:nvSpPr>
          <p:cNvPr id="50184" name="Rectangle 5"/>
          <p:cNvSpPr>
            <a:spLocks noChangeArrowheads="1"/>
          </p:cNvSpPr>
          <p:nvPr/>
        </p:nvSpPr>
        <p:spPr bwMode="auto">
          <a:xfrm>
            <a:off x="4195763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017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477325"/>
              </p:ext>
            </p:extLst>
          </p:nvPr>
        </p:nvGraphicFramePr>
        <p:xfrm>
          <a:off x="3642360" y="1936752"/>
          <a:ext cx="752475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14" r:id="rId3" imgW="748975" imgH="431613" progId="Equation.3">
                  <p:embed/>
                </p:oleObj>
              </mc:Choice>
              <mc:Fallback>
                <p:oleObj r:id="rId3" imgW="748975" imgH="431613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42360" y="1936752"/>
                        <a:ext cx="752475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5" name="Rectangle 7"/>
          <p:cNvSpPr>
            <a:spLocks noChangeArrowheads="1"/>
          </p:cNvSpPr>
          <p:nvPr/>
        </p:nvSpPr>
        <p:spPr bwMode="auto">
          <a:xfrm>
            <a:off x="4243388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017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9730318"/>
              </p:ext>
            </p:extLst>
          </p:nvPr>
        </p:nvGraphicFramePr>
        <p:xfrm>
          <a:off x="1988820" y="2286000"/>
          <a:ext cx="657225" cy="390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15" r:id="rId5" imgW="660113" imgH="393529" progId="Equation.3">
                  <p:embed/>
                </p:oleObj>
              </mc:Choice>
              <mc:Fallback>
                <p:oleObj r:id="rId5" imgW="660113" imgH="393529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8820" y="2286000"/>
                        <a:ext cx="657225" cy="390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0186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657600"/>
            <a:ext cx="4086225" cy="306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7" name="Text Box 9"/>
          <p:cNvSpPr txBox="1">
            <a:spLocks noChangeArrowheads="1"/>
          </p:cNvSpPr>
          <p:nvPr/>
        </p:nvSpPr>
        <p:spPr bwMode="auto">
          <a:xfrm>
            <a:off x="6400800" y="4572000"/>
            <a:ext cx="2209800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n-GB" altLang="en-US" sz="2000">
                <a:cs typeface="Times New Roman" pitchFamily="18" charset="0"/>
              </a:rPr>
              <a:t>Q is very large</a:t>
            </a:r>
            <a:r>
              <a:rPr lang="en-GB" altLang="en-US" sz="2000"/>
              <a:t> </a:t>
            </a:r>
          </a:p>
          <a:p>
            <a:pPr eaLnBrk="1" hangingPunct="1">
              <a:buFontTx/>
              <a:buChar char="•"/>
            </a:pPr>
            <a:r>
              <a:rPr lang="en-GB" altLang="en-US" sz="2000">
                <a:cs typeface="Times New Roman" pitchFamily="18" charset="0"/>
              </a:rPr>
              <a:t>The quantised signal suffers severe distortion</a:t>
            </a:r>
            <a:r>
              <a:rPr lang="en-GB" altLang="en-US" sz="2000"/>
              <a:t>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Arial" charset="0"/>
              </a:rPr>
              <a:t>Quantisation Noise</a:t>
            </a:r>
          </a:p>
        </p:txBody>
      </p:sp>
      <p:sp>
        <p:nvSpPr>
          <p:cNvPr id="890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400" smtClean="0">
                <a:cs typeface="Times New Roman" pitchFamily="18" charset="0"/>
              </a:rPr>
              <a:t>We assume independence of the noise and signal:</a:t>
            </a:r>
          </a:p>
          <a:p>
            <a:pPr algn="just" eaLnBrk="1" hangingPunct="1">
              <a:defRPr/>
            </a:pPr>
            <a:endParaRPr lang="en-GB" sz="2400" smtClean="0"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en-GB" sz="2400" smtClean="0"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en-GB" sz="2400" smtClean="0"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en-GB" sz="2400" smtClean="0">
                <a:cs typeface="Times New Roman" pitchFamily="18" charset="0"/>
              </a:rPr>
              <a:t>Noise is a discrete time process with the 'mean square error' or 'error power':</a:t>
            </a:r>
          </a:p>
          <a:p>
            <a:pPr eaLnBrk="1" hangingPunct="1">
              <a:defRPr/>
            </a:pPr>
            <a:endParaRPr lang="en-GB" sz="2400" smtClean="0"/>
          </a:p>
        </p:txBody>
      </p:sp>
      <p:sp>
        <p:nvSpPr>
          <p:cNvPr id="5120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ADCFB11-1FF4-43F1-AE7F-59ADD48A12D4}" type="slidenum">
              <a:rPr lang="en-GB" altLang="en-US" sz="1400"/>
              <a:pPr eaLnBrk="1" hangingPunct="1"/>
              <a:t>31</a:t>
            </a:fld>
            <a:endParaRPr lang="en-GB" altLang="en-US" sz="1400"/>
          </a:p>
        </p:txBody>
      </p:sp>
      <p:sp>
        <p:nvSpPr>
          <p:cNvPr id="51208" name="Rectangle 5"/>
          <p:cNvSpPr>
            <a:spLocks noChangeArrowheads="1"/>
          </p:cNvSpPr>
          <p:nvPr/>
        </p:nvSpPr>
        <p:spPr bwMode="auto">
          <a:xfrm>
            <a:off x="3233738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1202" name="Object 4"/>
          <p:cNvGraphicFramePr>
            <a:graphicFrameLocks noChangeAspect="1"/>
          </p:cNvGraphicFramePr>
          <p:nvPr/>
        </p:nvGraphicFramePr>
        <p:xfrm>
          <a:off x="2590800" y="3200400"/>
          <a:ext cx="4267200" cy="682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6" r:id="rId3" imgW="2679700" imgH="431800" progId="Equation.3">
                  <p:embed/>
                </p:oleObj>
              </mc:Choice>
              <mc:Fallback>
                <p:oleObj r:id="rId3" imgW="2679700" imgH="431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3200400"/>
                        <a:ext cx="4267200" cy="682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09" name="Rectangle 7"/>
          <p:cNvSpPr>
            <a:spLocks noChangeArrowheads="1"/>
          </p:cNvSpPr>
          <p:nvPr/>
        </p:nvSpPr>
        <p:spPr bwMode="auto">
          <a:xfrm>
            <a:off x="3967163" y="30146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1203" name="Object 6"/>
          <p:cNvGraphicFramePr>
            <a:graphicFrameLocks noChangeAspect="1"/>
          </p:cNvGraphicFramePr>
          <p:nvPr/>
        </p:nvGraphicFramePr>
        <p:xfrm>
          <a:off x="3505200" y="5029200"/>
          <a:ext cx="1905000" cy="1304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7" r:id="rId5" imgW="1206500" imgH="825500" progId="Equation.3">
                  <p:embed/>
                </p:oleObj>
              </mc:Choice>
              <mc:Fallback>
                <p:oleObj r:id="rId5" imgW="1206500" imgH="8255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5029200"/>
                        <a:ext cx="1905000" cy="1304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Arial" charset="0"/>
              </a:rPr>
              <a:t>Quantisation Noise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Power of the noise goes up dramatically as Q increases</a:t>
            </a:r>
            <a:r>
              <a:rPr lang="en-GB" smtClean="0"/>
              <a:t> </a:t>
            </a:r>
          </a:p>
        </p:txBody>
      </p:sp>
      <p:sp>
        <p:nvSpPr>
          <p:cNvPr id="13312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7E902AA-D212-4761-9F32-26D271FC149A}" type="slidenum">
              <a:rPr lang="en-GB" altLang="en-US" sz="1400"/>
              <a:pPr eaLnBrk="1" hangingPunct="1"/>
              <a:t>32</a:t>
            </a:fld>
            <a:endParaRPr lang="en-GB" altLang="en-US" sz="1400"/>
          </a:p>
        </p:txBody>
      </p:sp>
      <p:pic>
        <p:nvPicPr>
          <p:cNvPr id="13312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606" y="2868930"/>
            <a:ext cx="3659188" cy="274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27" name="Text Box 5"/>
          <p:cNvSpPr txBox="1">
            <a:spLocks noChangeArrowheads="1"/>
          </p:cNvSpPr>
          <p:nvPr/>
        </p:nvSpPr>
        <p:spPr bwMode="auto">
          <a:xfrm>
            <a:off x="1219200" y="4800600"/>
            <a:ext cx="4748213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sz="2000" i="1">
                <a:cs typeface="Times New Roman" pitchFamily="18" charset="0"/>
              </a:rPr>
              <a:t>q=[0:0.01:3];</a:t>
            </a:r>
          </a:p>
          <a:p>
            <a:pPr eaLnBrk="1" hangingPunct="1"/>
            <a:r>
              <a:rPr lang="en-GB" altLang="en-US" sz="2000" i="1">
                <a:cs typeface="Times New Roman" pitchFamily="18" charset="0"/>
              </a:rPr>
              <a:t>p=(q.*q)/12;</a:t>
            </a:r>
          </a:p>
          <a:p>
            <a:pPr eaLnBrk="1" hangingPunct="1"/>
            <a:r>
              <a:rPr lang="en-GB" altLang="en-US" sz="2000" i="1">
                <a:cs typeface="Times New Roman" pitchFamily="18" charset="0"/>
              </a:rPr>
              <a:t>plot(q,p)</a:t>
            </a:r>
          </a:p>
          <a:p>
            <a:pPr eaLnBrk="1" hangingPunct="1"/>
            <a:r>
              <a:rPr lang="en-GB" altLang="en-US" sz="2000" i="1">
                <a:cs typeface="Times New Roman" pitchFamily="18" charset="0"/>
              </a:rPr>
              <a:t>title(</a:t>
            </a:r>
            <a:r>
              <a:rPr lang="en-GB" altLang="en-US" sz="2000" i="1">
                <a:solidFill>
                  <a:srgbClr val="800000"/>
                </a:solidFill>
                <a:cs typeface="Times New Roman" pitchFamily="18" charset="0"/>
              </a:rPr>
              <a:t>'Error power vs Quantisation Cell Size'</a:t>
            </a:r>
            <a:r>
              <a:rPr lang="en-GB" altLang="en-US" sz="2000" i="1">
                <a:cs typeface="Times New Roman" pitchFamily="18" charset="0"/>
              </a:rPr>
              <a:t>)</a:t>
            </a:r>
          </a:p>
          <a:p>
            <a:pPr eaLnBrk="1" hangingPunct="1"/>
            <a:r>
              <a:rPr lang="en-GB" altLang="en-US" sz="2000" i="1">
                <a:cs typeface="Times New Roman" pitchFamily="18" charset="0"/>
              </a:rPr>
              <a:t>xlabel(</a:t>
            </a:r>
            <a:r>
              <a:rPr lang="en-GB" altLang="en-US" sz="2000" i="1">
                <a:solidFill>
                  <a:srgbClr val="800000"/>
                </a:solidFill>
                <a:cs typeface="Times New Roman" pitchFamily="18" charset="0"/>
              </a:rPr>
              <a:t>'Quantisation Cell Size, Q (Volts)'</a:t>
            </a:r>
            <a:r>
              <a:rPr lang="en-GB" altLang="en-US" sz="2000" i="1">
                <a:cs typeface="Times New Roman" pitchFamily="18" charset="0"/>
              </a:rPr>
              <a:t>)</a:t>
            </a:r>
          </a:p>
          <a:p>
            <a:pPr eaLnBrk="1" hangingPunct="1"/>
            <a:r>
              <a:rPr lang="en-GB" altLang="en-US" sz="2000">
                <a:cs typeface="Times New Roman" pitchFamily="18" charset="0"/>
              </a:rPr>
              <a:t>ylabel(</a:t>
            </a:r>
            <a:r>
              <a:rPr lang="en-GB" altLang="en-US" sz="2000">
                <a:solidFill>
                  <a:srgbClr val="800000"/>
                </a:solidFill>
                <a:cs typeface="Times New Roman" pitchFamily="18" charset="0"/>
              </a:rPr>
              <a:t>'Error power, Pnq'</a:t>
            </a:r>
            <a:r>
              <a:rPr lang="en-GB" altLang="en-US" sz="2000">
                <a:cs typeface="Times New Roman" pitchFamily="18" charset="0"/>
              </a:rPr>
              <a:t>)</a:t>
            </a:r>
            <a:r>
              <a:rPr lang="en-GB" altLang="en-US" sz="2000"/>
              <a:t> 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Why not keep Q low then ?</a:t>
            </a:r>
            <a:r>
              <a:rPr lang="en-GB" smtClean="0"/>
              <a:t> 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en-GB" sz="2000" smtClean="0">
                <a:cs typeface="Times New Roman" pitchFamily="18" charset="0"/>
              </a:rPr>
              <a:t>Only a certain number of resolution cells can be accomodated since we are limited to a finite number of bits to represent the levels.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2000" smtClean="0">
                <a:cs typeface="Times New Roman" pitchFamily="18" charset="0"/>
              </a:rPr>
              <a:t> 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2000" smtClean="0">
                <a:cs typeface="Times New Roman" pitchFamily="18" charset="0"/>
              </a:rPr>
              <a:t> 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2000" smtClean="0">
                <a:cs typeface="Times New Roman" pitchFamily="18" charset="0"/>
              </a:rPr>
              <a:t> 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2000" smtClean="0">
                <a:cs typeface="Times New Roman" pitchFamily="18" charset="0"/>
              </a:rPr>
              <a:t> 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2000" smtClean="0">
                <a:cs typeface="Times New Roman" pitchFamily="18" charset="0"/>
              </a:rPr>
              <a:t> 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2000" smtClean="0">
                <a:cs typeface="Times New Roman" pitchFamily="18" charset="0"/>
              </a:rPr>
              <a:t> </a:t>
            </a:r>
          </a:p>
          <a:p>
            <a:pPr algn="just" eaLnBrk="1" hangingPunct="1">
              <a:lnSpc>
                <a:spcPct val="90000"/>
              </a:lnSpc>
              <a:defRPr/>
            </a:pPr>
            <a:endParaRPr lang="en-GB" sz="2000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2000" smtClean="0">
                <a:cs typeface="Times New Roman" pitchFamily="18" charset="0"/>
              </a:rPr>
              <a:t>The complete spread of voltage V is popularly 20 Volts since common A/D's can handle input voltages from -10V to +10V.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2000" smtClean="0"/>
          </a:p>
        </p:txBody>
      </p:sp>
      <p:sp>
        <p:nvSpPr>
          <p:cNvPr id="13414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0FF56E2-C0C2-4C9A-B37E-6AE2EA9A45F7}" type="slidenum">
              <a:rPr lang="en-GB" altLang="en-US" sz="1400"/>
              <a:pPr eaLnBrk="1" hangingPunct="1"/>
              <a:t>33</a:t>
            </a:fld>
            <a:endParaRPr lang="en-GB" altLang="en-US" sz="1400"/>
          </a:p>
        </p:txBody>
      </p:sp>
      <p:grpSp>
        <p:nvGrpSpPr>
          <p:cNvPr id="134150" name="Group 4"/>
          <p:cNvGrpSpPr>
            <a:grpSpLocks/>
          </p:cNvGrpSpPr>
          <p:nvPr/>
        </p:nvGrpSpPr>
        <p:grpSpPr bwMode="auto">
          <a:xfrm>
            <a:off x="2965450" y="2968625"/>
            <a:ext cx="3508375" cy="2205038"/>
            <a:chOff x="5174" y="11760"/>
            <a:chExt cx="2719" cy="2400"/>
          </a:xfrm>
        </p:grpSpPr>
        <p:sp>
          <p:nvSpPr>
            <p:cNvPr id="134151" name="Line 5"/>
            <p:cNvSpPr>
              <a:spLocks noChangeShapeType="1"/>
            </p:cNvSpPr>
            <p:nvPr/>
          </p:nvSpPr>
          <p:spPr bwMode="auto">
            <a:xfrm flipV="1">
              <a:off x="6520" y="11760"/>
              <a:ext cx="0" cy="24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4152" name="Line 6"/>
            <p:cNvSpPr>
              <a:spLocks noChangeShapeType="1"/>
            </p:cNvSpPr>
            <p:nvPr/>
          </p:nvSpPr>
          <p:spPr bwMode="auto">
            <a:xfrm>
              <a:off x="5174" y="12960"/>
              <a:ext cx="271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4153" name="AutoShape 7"/>
            <p:cNvSpPr>
              <a:spLocks/>
            </p:cNvSpPr>
            <p:nvPr/>
          </p:nvSpPr>
          <p:spPr bwMode="auto">
            <a:xfrm>
              <a:off x="6000" y="12040"/>
              <a:ext cx="187" cy="1599"/>
            </a:xfrm>
            <a:prstGeom prst="leftBrace">
              <a:avLst>
                <a:gd name="adj1" fmla="val 71257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4154" name="Text Box 8"/>
            <p:cNvSpPr txBox="1">
              <a:spLocks noChangeArrowheads="1"/>
            </p:cNvSpPr>
            <p:nvPr/>
          </p:nvSpPr>
          <p:spPr bwMode="auto">
            <a:xfrm>
              <a:off x="5587" y="12680"/>
              <a:ext cx="440" cy="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2000">
                  <a:solidFill>
                    <a:schemeClr val="bg2"/>
                  </a:solidFill>
                </a:rPr>
                <a:t>V</a:t>
              </a:r>
            </a:p>
          </p:txBody>
        </p:sp>
        <p:sp>
          <p:nvSpPr>
            <p:cNvPr id="134155" name="Text Box 9"/>
            <p:cNvSpPr txBox="1">
              <a:spLocks noChangeArrowheads="1"/>
            </p:cNvSpPr>
            <p:nvPr/>
          </p:nvSpPr>
          <p:spPr bwMode="auto">
            <a:xfrm>
              <a:off x="6587" y="13067"/>
              <a:ext cx="440" cy="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600">
                  <a:solidFill>
                    <a:schemeClr val="bg2"/>
                  </a:solidFill>
                </a:rPr>
                <a:t>Q</a:t>
              </a:r>
            </a:p>
          </p:txBody>
        </p:sp>
        <p:sp>
          <p:nvSpPr>
            <p:cNvPr id="134156" name="Line 10"/>
            <p:cNvSpPr>
              <a:spLocks noChangeShapeType="1"/>
            </p:cNvSpPr>
            <p:nvPr/>
          </p:nvSpPr>
          <p:spPr bwMode="auto">
            <a:xfrm>
              <a:off x="6467" y="12040"/>
              <a:ext cx="1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4157" name="Line 11"/>
            <p:cNvSpPr>
              <a:spLocks noChangeShapeType="1"/>
            </p:cNvSpPr>
            <p:nvPr/>
          </p:nvSpPr>
          <p:spPr bwMode="auto">
            <a:xfrm>
              <a:off x="6467" y="12279"/>
              <a:ext cx="1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4158" name="Line 12"/>
            <p:cNvSpPr>
              <a:spLocks noChangeShapeType="1"/>
            </p:cNvSpPr>
            <p:nvPr/>
          </p:nvSpPr>
          <p:spPr bwMode="auto">
            <a:xfrm>
              <a:off x="6440" y="12507"/>
              <a:ext cx="1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4159" name="Line 13"/>
            <p:cNvSpPr>
              <a:spLocks noChangeShapeType="1"/>
            </p:cNvSpPr>
            <p:nvPr/>
          </p:nvSpPr>
          <p:spPr bwMode="auto">
            <a:xfrm flipV="1">
              <a:off x="6453" y="12759"/>
              <a:ext cx="133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4160" name="Line 14"/>
            <p:cNvSpPr>
              <a:spLocks noChangeShapeType="1"/>
            </p:cNvSpPr>
            <p:nvPr/>
          </p:nvSpPr>
          <p:spPr bwMode="auto">
            <a:xfrm>
              <a:off x="6413" y="13160"/>
              <a:ext cx="1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4161" name="Line 15"/>
            <p:cNvSpPr>
              <a:spLocks noChangeShapeType="1"/>
            </p:cNvSpPr>
            <p:nvPr/>
          </p:nvSpPr>
          <p:spPr bwMode="auto">
            <a:xfrm>
              <a:off x="6427" y="13414"/>
              <a:ext cx="1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4162" name="Line 16"/>
            <p:cNvSpPr>
              <a:spLocks noChangeShapeType="1"/>
            </p:cNvSpPr>
            <p:nvPr/>
          </p:nvSpPr>
          <p:spPr bwMode="auto">
            <a:xfrm>
              <a:off x="6427" y="13640"/>
              <a:ext cx="1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4163" name="Line 17"/>
            <p:cNvSpPr>
              <a:spLocks noChangeShapeType="1"/>
            </p:cNvSpPr>
            <p:nvPr/>
          </p:nvSpPr>
          <p:spPr bwMode="auto">
            <a:xfrm>
              <a:off x="6520" y="13160"/>
              <a:ext cx="5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4164" name="Line 18"/>
            <p:cNvSpPr>
              <a:spLocks noChangeShapeType="1"/>
            </p:cNvSpPr>
            <p:nvPr/>
          </p:nvSpPr>
          <p:spPr bwMode="auto">
            <a:xfrm>
              <a:off x="6534" y="13413"/>
              <a:ext cx="5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4165" name="Line 19"/>
            <p:cNvSpPr>
              <a:spLocks noChangeShapeType="1"/>
            </p:cNvSpPr>
            <p:nvPr/>
          </p:nvSpPr>
          <p:spPr bwMode="auto">
            <a:xfrm>
              <a:off x="6813" y="12773"/>
              <a:ext cx="0" cy="38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4166" name="Line 20"/>
            <p:cNvSpPr>
              <a:spLocks noChangeShapeType="1"/>
            </p:cNvSpPr>
            <p:nvPr/>
          </p:nvSpPr>
          <p:spPr bwMode="auto">
            <a:xfrm flipV="1">
              <a:off x="6827" y="13413"/>
              <a:ext cx="0" cy="2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Why not keep Q low then ?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400" smtClean="0">
                <a:cs typeface="Times New Roman" pitchFamily="18" charset="0"/>
              </a:rPr>
              <a:t>The number of resolvable levels is then given by:</a:t>
            </a:r>
          </a:p>
          <a:p>
            <a:pPr algn="just" eaLnBrk="1" hangingPunct="1">
              <a:defRPr/>
            </a:pPr>
            <a:endParaRPr lang="en-GB" sz="2400" smtClean="0"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en-GB" sz="2400" smtClean="0"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en-GB" sz="2400" smtClean="0"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en-GB" sz="2400" smtClean="0">
                <a:cs typeface="Times New Roman" pitchFamily="18" charset="0"/>
              </a:rPr>
              <a:t>We label each of these levels with a binary code.</a:t>
            </a:r>
          </a:p>
          <a:p>
            <a:pPr eaLnBrk="1" hangingPunct="1">
              <a:defRPr/>
            </a:pPr>
            <a:endParaRPr lang="en-GB" sz="2400" smtClean="0"/>
          </a:p>
        </p:txBody>
      </p:sp>
      <p:sp>
        <p:nvSpPr>
          <p:cNvPr id="5222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8B4057A-5997-43E5-98DA-3E51A4CB3865}" type="slidenum">
              <a:rPr lang="en-GB" altLang="en-US" sz="1400"/>
              <a:pPr eaLnBrk="1" hangingPunct="1"/>
              <a:t>34</a:t>
            </a:fld>
            <a:endParaRPr lang="en-GB" altLang="en-US" sz="1400"/>
          </a:p>
        </p:txBody>
      </p:sp>
      <p:sp>
        <p:nvSpPr>
          <p:cNvPr id="52231" name="Rectangle 5"/>
          <p:cNvSpPr>
            <a:spLocks noChangeArrowheads="1"/>
          </p:cNvSpPr>
          <p:nvPr/>
        </p:nvSpPr>
        <p:spPr bwMode="auto">
          <a:xfrm>
            <a:off x="3886200" y="29956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2226" name="Object 4"/>
          <p:cNvGraphicFramePr>
            <a:graphicFrameLocks noChangeAspect="1"/>
          </p:cNvGraphicFramePr>
          <p:nvPr/>
        </p:nvGraphicFramePr>
        <p:xfrm>
          <a:off x="3886200" y="2895600"/>
          <a:ext cx="1371600" cy="86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62" r:id="rId3" imgW="1371600" imgH="863600" progId="Equation.3">
                  <p:embed/>
                </p:oleObj>
              </mc:Choice>
              <mc:Fallback>
                <p:oleObj r:id="rId3" imgW="1371600" imgH="863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6200" y="2895600"/>
                        <a:ext cx="1371600" cy="866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52232" name="Group 6"/>
          <p:cNvGrpSpPr>
            <a:grpSpLocks/>
          </p:cNvGrpSpPr>
          <p:nvPr/>
        </p:nvGrpSpPr>
        <p:grpSpPr bwMode="auto">
          <a:xfrm>
            <a:off x="2971800" y="4648200"/>
            <a:ext cx="3127375" cy="1976438"/>
            <a:chOff x="5174" y="11760"/>
            <a:chExt cx="2719" cy="2400"/>
          </a:xfrm>
        </p:grpSpPr>
        <p:sp>
          <p:nvSpPr>
            <p:cNvPr id="52233" name="Line 7"/>
            <p:cNvSpPr>
              <a:spLocks noChangeShapeType="1"/>
            </p:cNvSpPr>
            <p:nvPr/>
          </p:nvSpPr>
          <p:spPr bwMode="auto">
            <a:xfrm flipV="1">
              <a:off x="6520" y="11760"/>
              <a:ext cx="0" cy="24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34" name="Line 8"/>
            <p:cNvSpPr>
              <a:spLocks noChangeShapeType="1"/>
            </p:cNvSpPr>
            <p:nvPr/>
          </p:nvSpPr>
          <p:spPr bwMode="auto">
            <a:xfrm>
              <a:off x="5174" y="12960"/>
              <a:ext cx="271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35" name="AutoShape 9"/>
            <p:cNvSpPr>
              <a:spLocks/>
            </p:cNvSpPr>
            <p:nvPr/>
          </p:nvSpPr>
          <p:spPr bwMode="auto">
            <a:xfrm>
              <a:off x="6000" y="12040"/>
              <a:ext cx="187" cy="1599"/>
            </a:xfrm>
            <a:prstGeom prst="leftBrace">
              <a:avLst>
                <a:gd name="adj1" fmla="val 71257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2236" name="Text Box 10"/>
            <p:cNvSpPr txBox="1">
              <a:spLocks noChangeArrowheads="1"/>
            </p:cNvSpPr>
            <p:nvPr/>
          </p:nvSpPr>
          <p:spPr bwMode="auto">
            <a:xfrm>
              <a:off x="5587" y="12680"/>
              <a:ext cx="440" cy="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2000">
                  <a:solidFill>
                    <a:schemeClr val="bg2"/>
                  </a:solidFill>
                </a:rPr>
                <a:t>V</a:t>
              </a:r>
            </a:p>
          </p:txBody>
        </p:sp>
        <p:sp>
          <p:nvSpPr>
            <p:cNvPr id="52237" name="Text Box 11"/>
            <p:cNvSpPr txBox="1">
              <a:spLocks noChangeArrowheads="1"/>
            </p:cNvSpPr>
            <p:nvPr/>
          </p:nvSpPr>
          <p:spPr bwMode="auto">
            <a:xfrm>
              <a:off x="6587" y="13067"/>
              <a:ext cx="440" cy="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600">
                  <a:solidFill>
                    <a:schemeClr val="bg2"/>
                  </a:solidFill>
                </a:rPr>
                <a:t>Q</a:t>
              </a:r>
            </a:p>
          </p:txBody>
        </p:sp>
        <p:sp>
          <p:nvSpPr>
            <p:cNvPr id="52238" name="Line 12"/>
            <p:cNvSpPr>
              <a:spLocks noChangeShapeType="1"/>
            </p:cNvSpPr>
            <p:nvPr/>
          </p:nvSpPr>
          <p:spPr bwMode="auto">
            <a:xfrm>
              <a:off x="6467" y="12040"/>
              <a:ext cx="1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39" name="Line 13"/>
            <p:cNvSpPr>
              <a:spLocks noChangeShapeType="1"/>
            </p:cNvSpPr>
            <p:nvPr/>
          </p:nvSpPr>
          <p:spPr bwMode="auto">
            <a:xfrm>
              <a:off x="6467" y="12279"/>
              <a:ext cx="1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40" name="Line 14"/>
            <p:cNvSpPr>
              <a:spLocks noChangeShapeType="1"/>
            </p:cNvSpPr>
            <p:nvPr/>
          </p:nvSpPr>
          <p:spPr bwMode="auto">
            <a:xfrm>
              <a:off x="6440" y="12507"/>
              <a:ext cx="1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41" name="Line 15"/>
            <p:cNvSpPr>
              <a:spLocks noChangeShapeType="1"/>
            </p:cNvSpPr>
            <p:nvPr/>
          </p:nvSpPr>
          <p:spPr bwMode="auto">
            <a:xfrm flipV="1">
              <a:off x="6453" y="12759"/>
              <a:ext cx="133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42" name="Line 16"/>
            <p:cNvSpPr>
              <a:spLocks noChangeShapeType="1"/>
            </p:cNvSpPr>
            <p:nvPr/>
          </p:nvSpPr>
          <p:spPr bwMode="auto">
            <a:xfrm>
              <a:off x="6413" y="13160"/>
              <a:ext cx="1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43" name="Line 17"/>
            <p:cNvSpPr>
              <a:spLocks noChangeShapeType="1"/>
            </p:cNvSpPr>
            <p:nvPr/>
          </p:nvSpPr>
          <p:spPr bwMode="auto">
            <a:xfrm>
              <a:off x="6427" y="13414"/>
              <a:ext cx="1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44" name="Line 18"/>
            <p:cNvSpPr>
              <a:spLocks noChangeShapeType="1"/>
            </p:cNvSpPr>
            <p:nvPr/>
          </p:nvSpPr>
          <p:spPr bwMode="auto">
            <a:xfrm>
              <a:off x="6427" y="13640"/>
              <a:ext cx="1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45" name="Line 19"/>
            <p:cNvSpPr>
              <a:spLocks noChangeShapeType="1"/>
            </p:cNvSpPr>
            <p:nvPr/>
          </p:nvSpPr>
          <p:spPr bwMode="auto">
            <a:xfrm>
              <a:off x="6520" y="13160"/>
              <a:ext cx="5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46" name="Line 20"/>
            <p:cNvSpPr>
              <a:spLocks noChangeShapeType="1"/>
            </p:cNvSpPr>
            <p:nvPr/>
          </p:nvSpPr>
          <p:spPr bwMode="auto">
            <a:xfrm>
              <a:off x="6534" y="13413"/>
              <a:ext cx="5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47" name="Line 21"/>
            <p:cNvSpPr>
              <a:spLocks noChangeShapeType="1"/>
            </p:cNvSpPr>
            <p:nvPr/>
          </p:nvSpPr>
          <p:spPr bwMode="auto">
            <a:xfrm>
              <a:off x="6813" y="12773"/>
              <a:ext cx="0" cy="38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2248" name="Line 22"/>
            <p:cNvSpPr>
              <a:spLocks noChangeShapeType="1"/>
            </p:cNvSpPr>
            <p:nvPr/>
          </p:nvSpPr>
          <p:spPr bwMode="auto">
            <a:xfrm flipV="1">
              <a:off x="6827" y="13413"/>
              <a:ext cx="0" cy="28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/>
              <a:t>Example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GB" dirty="0" smtClean="0">
                <a:cs typeface="Times New Roman" pitchFamily="18" charset="0"/>
              </a:rPr>
              <a:t>If M=4:</a:t>
            </a:r>
          </a:p>
          <a:p>
            <a:pPr eaLnBrk="1" hangingPunct="1">
              <a:buFontTx/>
              <a:buNone/>
              <a:defRPr/>
            </a:pPr>
            <a:endParaRPr lang="en-GB" dirty="0" smtClean="0">
              <a:cs typeface="Times New Roman" pitchFamily="18" charset="0"/>
            </a:endParaRPr>
          </a:p>
          <a:p>
            <a:pPr eaLnBrk="1" hangingPunct="1">
              <a:buFontTx/>
              <a:buNone/>
              <a:defRPr/>
            </a:pPr>
            <a:endParaRPr lang="en-GB" dirty="0" smtClean="0">
              <a:cs typeface="Times New Roman" pitchFamily="18" charset="0"/>
            </a:endParaRPr>
          </a:p>
          <a:p>
            <a:pPr eaLnBrk="1" hangingPunct="1">
              <a:buFontTx/>
              <a:buNone/>
              <a:defRPr/>
            </a:pPr>
            <a:endParaRPr lang="en-GB" dirty="0" smtClean="0">
              <a:cs typeface="Times New Roman" pitchFamily="18" charset="0"/>
            </a:endParaRPr>
          </a:p>
          <a:p>
            <a:pPr algn="just" eaLnBrk="1" hangingPunct="1">
              <a:buFontTx/>
              <a:buNone/>
              <a:defRPr/>
            </a:pPr>
            <a:endParaRPr lang="en-GB" sz="2000" dirty="0" smtClean="0"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en-GB" sz="2000" dirty="0" smtClean="0">
                <a:cs typeface="Times New Roman" pitchFamily="18" charset="0"/>
              </a:rPr>
              <a:t>Need                    bits to do the unique encoding of each level label, </a:t>
            </a:r>
          </a:p>
          <a:p>
            <a:pPr algn="just" eaLnBrk="1" hangingPunct="1">
              <a:defRPr/>
            </a:pPr>
            <a:r>
              <a:rPr lang="en-GB" sz="2000" dirty="0" smtClean="0">
                <a:cs typeface="Times New Roman" pitchFamily="18" charset="0"/>
              </a:rPr>
              <a:t>i.e.;</a:t>
            </a:r>
          </a:p>
          <a:p>
            <a:pPr eaLnBrk="1" hangingPunct="1">
              <a:buFontTx/>
              <a:buNone/>
              <a:defRPr/>
            </a:pPr>
            <a:endParaRPr lang="en-GB" sz="2000" dirty="0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z="2000" dirty="0" smtClean="0"/>
          </a:p>
        </p:txBody>
      </p:sp>
      <p:sp>
        <p:nvSpPr>
          <p:cNvPr id="5325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B3BCC8A-D351-49AE-B3BD-8D24EC5F8856}" type="slidenum">
              <a:rPr lang="en-GB" altLang="en-US" sz="1400"/>
              <a:pPr eaLnBrk="1" hangingPunct="1"/>
              <a:t>35</a:t>
            </a:fld>
            <a:endParaRPr lang="en-GB" altLang="en-US" sz="1400"/>
          </a:p>
        </p:txBody>
      </p:sp>
      <p:grpSp>
        <p:nvGrpSpPr>
          <p:cNvPr id="53256" name="Group 4"/>
          <p:cNvGrpSpPr>
            <a:grpSpLocks/>
          </p:cNvGrpSpPr>
          <p:nvPr/>
        </p:nvGrpSpPr>
        <p:grpSpPr bwMode="auto">
          <a:xfrm>
            <a:off x="2370138" y="2365375"/>
            <a:ext cx="3649662" cy="1978025"/>
            <a:chOff x="4093" y="10950"/>
            <a:chExt cx="3719" cy="1981"/>
          </a:xfrm>
        </p:grpSpPr>
        <p:sp>
          <p:nvSpPr>
            <p:cNvPr id="53259" name="Line 5"/>
            <p:cNvSpPr>
              <a:spLocks noChangeShapeType="1"/>
            </p:cNvSpPr>
            <p:nvPr/>
          </p:nvSpPr>
          <p:spPr bwMode="auto">
            <a:xfrm>
              <a:off x="4146" y="11306"/>
              <a:ext cx="23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60" name="Line 6"/>
            <p:cNvSpPr>
              <a:spLocks noChangeShapeType="1"/>
            </p:cNvSpPr>
            <p:nvPr/>
          </p:nvSpPr>
          <p:spPr bwMode="auto">
            <a:xfrm>
              <a:off x="4186" y="11787"/>
              <a:ext cx="23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61" name="Line 7"/>
            <p:cNvSpPr>
              <a:spLocks noChangeShapeType="1"/>
            </p:cNvSpPr>
            <p:nvPr/>
          </p:nvSpPr>
          <p:spPr bwMode="auto">
            <a:xfrm>
              <a:off x="5346" y="10950"/>
              <a:ext cx="0" cy="197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62" name="Line 8"/>
            <p:cNvSpPr>
              <a:spLocks noChangeShapeType="1"/>
            </p:cNvSpPr>
            <p:nvPr/>
          </p:nvSpPr>
          <p:spPr bwMode="auto">
            <a:xfrm>
              <a:off x="4199" y="12280"/>
              <a:ext cx="23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63" name="Line 9"/>
            <p:cNvSpPr>
              <a:spLocks noChangeShapeType="1"/>
            </p:cNvSpPr>
            <p:nvPr/>
          </p:nvSpPr>
          <p:spPr bwMode="auto">
            <a:xfrm>
              <a:off x="4159" y="12747"/>
              <a:ext cx="232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64" name="Line 10"/>
            <p:cNvSpPr>
              <a:spLocks noChangeShapeType="1"/>
            </p:cNvSpPr>
            <p:nvPr/>
          </p:nvSpPr>
          <p:spPr bwMode="auto">
            <a:xfrm>
              <a:off x="4093" y="12280"/>
              <a:ext cx="25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65" name="Text Box 11"/>
            <p:cNvSpPr txBox="1">
              <a:spLocks noChangeArrowheads="1"/>
            </p:cNvSpPr>
            <p:nvPr/>
          </p:nvSpPr>
          <p:spPr bwMode="auto">
            <a:xfrm>
              <a:off x="5653" y="11373"/>
              <a:ext cx="733" cy="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Q</a:t>
              </a:r>
            </a:p>
          </p:txBody>
        </p:sp>
        <p:sp>
          <p:nvSpPr>
            <p:cNvPr id="53266" name="Line 12"/>
            <p:cNvSpPr>
              <a:spLocks noChangeShapeType="1"/>
            </p:cNvSpPr>
            <p:nvPr/>
          </p:nvSpPr>
          <p:spPr bwMode="auto">
            <a:xfrm>
              <a:off x="5867" y="10987"/>
              <a:ext cx="0" cy="32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67" name="Line 13"/>
            <p:cNvSpPr>
              <a:spLocks noChangeShapeType="1"/>
            </p:cNvSpPr>
            <p:nvPr/>
          </p:nvSpPr>
          <p:spPr bwMode="auto">
            <a:xfrm flipV="1">
              <a:off x="5880" y="11787"/>
              <a:ext cx="0" cy="30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68" name="Text Box 14"/>
            <p:cNvSpPr txBox="1">
              <a:spLocks noChangeArrowheads="1"/>
            </p:cNvSpPr>
            <p:nvPr/>
          </p:nvSpPr>
          <p:spPr bwMode="auto">
            <a:xfrm>
              <a:off x="6760" y="11106"/>
              <a:ext cx="959" cy="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level 11</a:t>
              </a:r>
            </a:p>
          </p:txBody>
        </p:sp>
        <p:sp>
          <p:nvSpPr>
            <p:cNvPr id="53269" name="Text Box 15"/>
            <p:cNvSpPr txBox="1">
              <a:spLocks noChangeArrowheads="1"/>
            </p:cNvSpPr>
            <p:nvPr/>
          </p:nvSpPr>
          <p:spPr bwMode="auto">
            <a:xfrm>
              <a:off x="6760" y="11612"/>
              <a:ext cx="959" cy="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level 10</a:t>
              </a:r>
            </a:p>
          </p:txBody>
        </p:sp>
        <p:sp>
          <p:nvSpPr>
            <p:cNvPr id="53270" name="Text Box 16"/>
            <p:cNvSpPr txBox="1">
              <a:spLocks noChangeArrowheads="1"/>
            </p:cNvSpPr>
            <p:nvPr/>
          </p:nvSpPr>
          <p:spPr bwMode="auto">
            <a:xfrm>
              <a:off x="6760" y="12066"/>
              <a:ext cx="959" cy="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level 01</a:t>
              </a:r>
            </a:p>
          </p:txBody>
        </p:sp>
        <p:sp>
          <p:nvSpPr>
            <p:cNvPr id="53271" name="Text Box 17"/>
            <p:cNvSpPr txBox="1">
              <a:spLocks noChangeArrowheads="1"/>
            </p:cNvSpPr>
            <p:nvPr/>
          </p:nvSpPr>
          <p:spPr bwMode="auto">
            <a:xfrm>
              <a:off x="6760" y="12505"/>
              <a:ext cx="1052" cy="4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level 00</a:t>
              </a:r>
            </a:p>
          </p:txBody>
        </p:sp>
      </p:grpSp>
      <p:sp>
        <p:nvSpPr>
          <p:cNvPr id="53257" name="Rectangle 19"/>
          <p:cNvSpPr>
            <a:spLocks noChangeArrowheads="1"/>
          </p:cNvSpPr>
          <p:nvPr/>
        </p:nvSpPr>
        <p:spPr bwMode="auto">
          <a:xfrm>
            <a:off x="3786188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3250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588699"/>
              </p:ext>
            </p:extLst>
          </p:nvPr>
        </p:nvGraphicFramePr>
        <p:xfrm>
          <a:off x="1554480" y="4537083"/>
          <a:ext cx="1189990" cy="2956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8" r:id="rId3" imgW="1574800" imgH="393700" progId="Equation.3">
                  <p:embed/>
                </p:oleObj>
              </mc:Choice>
              <mc:Fallback>
                <p:oleObj r:id="rId3" imgW="1574800" imgH="3937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4480" y="4537083"/>
                        <a:ext cx="1189990" cy="29569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3258" name="Rectangle 21"/>
          <p:cNvSpPr>
            <a:spLocks noChangeArrowheads="1"/>
          </p:cNvSpPr>
          <p:nvPr/>
        </p:nvSpPr>
        <p:spPr bwMode="auto">
          <a:xfrm>
            <a:off x="4057650" y="32575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325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3660016"/>
              </p:ext>
            </p:extLst>
          </p:nvPr>
        </p:nvGraphicFramePr>
        <p:xfrm>
          <a:off x="3722207" y="5195307"/>
          <a:ext cx="10287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9" r:id="rId5" imgW="1028254" imgH="342751" progId="Equation.3">
                  <p:embed/>
                </p:oleObj>
              </mc:Choice>
              <mc:Fallback>
                <p:oleObj r:id="rId5" imgW="1028254" imgH="342751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22207" y="5195307"/>
                        <a:ext cx="1028700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Example 2:</a:t>
            </a:r>
            <a:r>
              <a:rPr lang="en-GB" smtClean="0"/>
              <a:t> 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An 8 bit A/D would allow 256 allowable levels. If it's a -10 to +10 converter, </a:t>
            </a:r>
          </a:p>
          <a:p>
            <a:pPr eaLnBrk="1" hangingPunct="1">
              <a:defRPr/>
            </a:pPr>
            <a:endParaRPr lang="en-GB" smtClean="0">
              <a:cs typeface="Times New Roman" pitchFamily="18" charset="0"/>
            </a:endParaRPr>
          </a:p>
          <a:p>
            <a:pPr algn="ctr" eaLnBrk="1" hangingPunct="1">
              <a:buFontTx/>
              <a:buNone/>
              <a:defRPr/>
            </a:pPr>
            <a:endParaRPr lang="en-GB" i="1" smtClean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427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D7B222E-1BF7-440C-BD3A-8B37FE80B164}" type="slidenum">
              <a:rPr lang="en-GB" altLang="en-US" sz="1400"/>
              <a:pPr eaLnBrk="1" hangingPunct="1"/>
              <a:t>36</a:t>
            </a:fld>
            <a:endParaRPr lang="en-GB" altLang="en-US" sz="1400"/>
          </a:p>
        </p:txBody>
      </p:sp>
      <p:sp>
        <p:nvSpPr>
          <p:cNvPr id="54279" name="Rectangle 5"/>
          <p:cNvSpPr>
            <a:spLocks noChangeArrowheads="1"/>
          </p:cNvSpPr>
          <p:nvPr/>
        </p:nvSpPr>
        <p:spPr bwMode="auto">
          <a:xfrm>
            <a:off x="3676650" y="30337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4274" name="Object 4"/>
          <p:cNvGraphicFramePr>
            <a:graphicFrameLocks noChangeAspect="1"/>
          </p:cNvGraphicFramePr>
          <p:nvPr/>
        </p:nvGraphicFramePr>
        <p:xfrm>
          <a:off x="3276600" y="3733800"/>
          <a:ext cx="2241550" cy="811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93" name="Equation" r:id="rId3" imgW="1091880" imgH="393480" progId="Equation.3">
                  <p:embed/>
                </p:oleObj>
              </mc:Choice>
              <mc:Fallback>
                <p:oleObj name="Equation" r:id="rId3" imgW="109188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3733800"/>
                        <a:ext cx="2241550" cy="8112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Encoding</a:t>
            </a:r>
            <a:r>
              <a:rPr lang="en-GB" smtClean="0"/>
              <a:t> 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400" smtClean="0">
                <a:cs typeface="Times New Roman" pitchFamily="18" charset="0"/>
              </a:rPr>
              <a:t>Lastly we have to transport these encoded quantisation levels by two level signals.</a:t>
            </a:r>
          </a:p>
          <a:p>
            <a:pPr eaLnBrk="1" hangingPunct="1">
              <a:defRPr/>
            </a:pPr>
            <a:r>
              <a:rPr lang="en-GB" sz="2400" smtClean="0">
                <a:cs typeface="Times New Roman" pitchFamily="18" charset="0"/>
              </a:rPr>
              <a:t>Each level coding gets sent out as a B bit word:</a:t>
            </a:r>
            <a:r>
              <a:rPr lang="en-GB" sz="2400" smtClean="0"/>
              <a:t> </a:t>
            </a:r>
          </a:p>
        </p:txBody>
      </p:sp>
      <p:sp>
        <p:nvSpPr>
          <p:cNvPr id="5530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46FFCE8-D07A-4AB8-9C4A-E6F4989E2114}" type="slidenum">
              <a:rPr lang="en-GB" altLang="en-US" sz="1400"/>
              <a:pPr eaLnBrk="1" hangingPunct="1"/>
              <a:t>37</a:t>
            </a:fld>
            <a:endParaRPr lang="en-GB" altLang="en-US" sz="1400"/>
          </a:p>
        </p:txBody>
      </p:sp>
      <p:grpSp>
        <p:nvGrpSpPr>
          <p:cNvPr id="55303" name="Group 4"/>
          <p:cNvGrpSpPr>
            <a:grpSpLocks/>
          </p:cNvGrpSpPr>
          <p:nvPr/>
        </p:nvGrpSpPr>
        <p:grpSpPr bwMode="auto">
          <a:xfrm>
            <a:off x="3124200" y="3810000"/>
            <a:ext cx="2438400" cy="1828800"/>
            <a:chOff x="3707" y="3960"/>
            <a:chExt cx="2521" cy="2281"/>
          </a:xfrm>
        </p:grpSpPr>
        <p:sp>
          <p:nvSpPr>
            <p:cNvPr id="55305" name="Line 5"/>
            <p:cNvSpPr>
              <a:spLocks noChangeShapeType="1"/>
            </p:cNvSpPr>
            <p:nvPr/>
          </p:nvSpPr>
          <p:spPr bwMode="auto">
            <a:xfrm flipV="1">
              <a:off x="4013" y="3960"/>
              <a:ext cx="0" cy="19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5306" name="Line 6"/>
            <p:cNvSpPr>
              <a:spLocks noChangeShapeType="1"/>
            </p:cNvSpPr>
            <p:nvPr/>
          </p:nvSpPr>
          <p:spPr bwMode="auto">
            <a:xfrm>
              <a:off x="3787" y="5667"/>
              <a:ext cx="227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5307" name="Rectangle 7"/>
            <p:cNvSpPr>
              <a:spLocks noChangeArrowheads="1"/>
            </p:cNvSpPr>
            <p:nvPr/>
          </p:nvSpPr>
          <p:spPr bwMode="auto">
            <a:xfrm>
              <a:off x="4013" y="4813"/>
              <a:ext cx="760" cy="85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5308" name="Line 8"/>
            <p:cNvSpPr>
              <a:spLocks noChangeShapeType="1"/>
            </p:cNvSpPr>
            <p:nvPr/>
          </p:nvSpPr>
          <p:spPr bwMode="auto">
            <a:xfrm>
              <a:off x="5533" y="5560"/>
              <a:ext cx="0" cy="10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5309" name="Text Box 9"/>
            <p:cNvSpPr txBox="1">
              <a:spLocks noChangeArrowheads="1"/>
            </p:cNvSpPr>
            <p:nvPr/>
          </p:nvSpPr>
          <p:spPr bwMode="auto">
            <a:xfrm>
              <a:off x="4187" y="5054"/>
              <a:ext cx="467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1</a:t>
              </a:r>
            </a:p>
          </p:txBody>
        </p:sp>
        <p:sp>
          <p:nvSpPr>
            <p:cNvPr id="55310" name="Text Box 10"/>
            <p:cNvSpPr txBox="1">
              <a:spLocks noChangeArrowheads="1"/>
            </p:cNvSpPr>
            <p:nvPr/>
          </p:nvSpPr>
          <p:spPr bwMode="auto">
            <a:xfrm>
              <a:off x="4934" y="5055"/>
              <a:ext cx="467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0</a:t>
              </a:r>
            </a:p>
          </p:txBody>
        </p:sp>
        <p:sp>
          <p:nvSpPr>
            <p:cNvPr id="55311" name="Text Box 11"/>
            <p:cNvSpPr txBox="1">
              <a:spLocks noChangeArrowheads="1"/>
            </p:cNvSpPr>
            <p:nvPr/>
          </p:nvSpPr>
          <p:spPr bwMode="auto">
            <a:xfrm>
              <a:off x="4094" y="4294"/>
              <a:ext cx="648" cy="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en-US" altLang="en-US" sz="1800">
                <a:solidFill>
                  <a:schemeClr val="bg2"/>
                </a:solidFill>
              </a:endParaRPr>
            </a:p>
          </p:txBody>
        </p:sp>
        <p:sp>
          <p:nvSpPr>
            <p:cNvPr id="55312" name="Line 12"/>
            <p:cNvSpPr>
              <a:spLocks noChangeShapeType="1"/>
            </p:cNvSpPr>
            <p:nvPr/>
          </p:nvSpPr>
          <p:spPr bwMode="auto">
            <a:xfrm>
              <a:off x="3707" y="4560"/>
              <a:ext cx="30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5313" name="Line 13"/>
            <p:cNvSpPr>
              <a:spLocks noChangeShapeType="1"/>
            </p:cNvSpPr>
            <p:nvPr/>
          </p:nvSpPr>
          <p:spPr bwMode="auto">
            <a:xfrm flipH="1" flipV="1">
              <a:off x="4773" y="4560"/>
              <a:ext cx="38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5314" name="AutoShape 14"/>
            <p:cNvSpPr>
              <a:spLocks/>
            </p:cNvSpPr>
            <p:nvPr/>
          </p:nvSpPr>
          <p:spPr bwMode="auto">
            <a:xfrm rot="-5392776">
              <a:off x="4680" y="5119"/>
              <a:ext cx="222" cy="1479"/>
            </a:xfrm>
            <a:prstGeom prst="leftBrace">
              <a:avLst>
                <a:gd name="adj1" fmla="val 55518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5315" name="Text Box 15"/>
            <p:cNvSpPr txBox="1">
              <a:spLocks noChangeArrowheads="1"/>
            </p:cNvSpPr>
            <p:nvPr/>
          </p:nvSpPr>
          <p:spPr bwMode="auto">
            <a:xfrm>
              <a:off x="4241" y="5921"/>
              <a:ext cx="1241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2-bit word</a:t>
              </a:r>
            </a:p>
          </p:txBody>
        </p:sp>
        <p:sp>
          <p:nvSpPr>
            <p:cNvPr id="55316" name="Text Box 16"/>
            <p:cNvSpPr txBox="1">
              <a:spLocks noChangeArrowheads="1"/>
            </p:cNvSpPr>
            <p:nvPr/>
          </p:nvSpPr>
          <p:spPr bwMode="auto">
            <a:xfrm>
              <a:off x="4000" y="4160"/>
              <a:ext cx="1361" cy="4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pulse width</a:t>
              </a:r>
            </a:p>
          </p:txBody>
        </p:sp>
        <p:sp>
          <p:nvSpPr>
            <p:cNvPr id="55317" name="Text Box 17"/>
            <p:cNvSpPr txBox="1">
              <a:spLocks noChangeArrowheads="1"/>
            </p:cNvSpPr>
            <p:nvPr/>
          </p:nvSpPr>
          <p:spPr bwMode="auto">
            <a:xfrm>
              <a:off x="5761" y="5707"/>
              <a:ext cx="467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t</a:t>
              </a:r>
            </a:p>
          </p:txBody>
        </p:sp>
      </p:grpSp>
      <p:sp>
        <p:nvSpPr>
          <p:cNvPr id="55304" name="Rectangle 19"/>
          <p:cNvSpPr>
            <a:spLocks noChangeArrowheads="1"/>
          </p:cNvSpPr>
          <p:nvPr/>
        </p:nvSpPr>
        <p:spPr bwMode="auto">
          <a:xfrm>
            <a:off x="4457700" y="33099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5298" name="Object 18"/>
          <p:cNvGraphicFramePr>
            <a:graphicFrameLocks noChangeAspect="1"/>
          </p:cNvGraphicFramePr>
          <p:nvPr/>
        </p:nvGraphicFramePr>
        <p:xfrm>
          <a:off x="3657600" y="4114800"/>
          <a:ext cx="479425" cy="50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31" r:id="rId3" imgW="228600" imgH="241300" progId="Equation.3">
                  <p:embed/>
                </p:oleObj>
              </mc:Choice>
              <mc:Fallback>
                <p:oleObj r:id="rId3" imgW="228600" imgH="2413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4114800"/>
                        <a:ext cx="479425" cy="500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Encoding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2800" smtClean="0">
                <a:cs typeface="Times New Roman" pitchFamily="18" charset="0"/>
              </a:rPr>
              <a:t>Must be transmitted in exactly the time between sample points.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2800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sz="2800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sz="2800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sz="2800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sz="2800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smtClean="0">
                <a:cs typeface="Times New Roman" pitchFamily="18" charset="0"/>
              </a:rPr>
              <a:t>This word stream is a pulse code modulated (PCM) signal and is continuous time </a:t>
            </a:r>
            <a:r>
              <a:rPr lang="en-GB" sz="2800" smtClean="0"/>
              <a:t> </a:t>
            </a:r>
          </a:p>
        </p:txBody>
      </p:sp>
      <p:sp>
        <p:nvSpPr>
          <p:cNvPr id="13517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A0C8846-A6E2-4B43-8384-C3A7AC1A0C2F}" type="slidenum">
              <a:rPr lang="en-GB" altLang="en-US" sz="1400"/>
              <a:pPr eaLnBrk="1" hangingPunct="1"/>
              <a:t>38</a:t>
            </a:fld>
            <a:endParaRPr lang="en-GB" altLang="en-US" sz="1400"/>
          </a:p>
        </p:txBody>
      </p:sp>
      <p:grpSp>
        <p:nvGrpSpPr>
          <p:cNvPr id="135174" name="Group 4"/>
          <p:cNvGrpSpPr>
            <a:grpSpLocks/>
          </p:cNvGrpSpPr>
          <p:nvPr/>
        </p:nvGrpSpPr>
        <p:grpSpPr bwMode="auto">
          <a:xfrm>
            <a:off x="2819400" y="3124200"/>
            <a:ext cx="3810000" cy="1981200"/>
            <a:chOff x="4893" y="7155"/>
            <a:chExt cx="3948" cy="2352"/>
          </a:xfrm>
        </p:grpSpPr>
        <p:sp>
          <p:nvSpPr>
            <p:cNvPr id="135175" name="Line 5"/>
            <p:cNvSpPr>
              <a:spLocks noChangeShapeType="1"/>
            </p:cNvSpPr>
            <p:nvPr/>
          </p:nvSpPr>
          <p:spPr bwMode="auto">
            <a:xfrm flipV="1">
              <a:off x="5119" y="7155"/>
              <a:ext cx="0" cy="174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5176" name="Line 6"/>
            <p:cNvSpPr>
              <a:spLocks noChangeShapeType="1"/>
            </p:cNvSpPr>
            <p:nvPr/>
          </p:nvSpPr>
          <p:spPr bwMode="auto">
            <a:xfrm>
              <a:off x="4893" y="8862"/>
              <a:ext cx="355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5177" name="Rectangle 7"/>
            <p:cNvSpPr>
              <a:spLocks noChangeArrowheads="1"/>
            </p:cNvSpPr>
            <p:nvPr/>
          </p:nvSpPr>
          <p:spPr bwMode="auto">
            <a:xfrm>
              <a:off x="5119" y="8008"/>
              <a:ext cx="760" cy="85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5178" name="Line 8"/>
            <p:cNvSpPr>
              <a:spLocks noChangeShapeType="1"/>
            </p:cNvSpPr>
            <p:nvPr/>
          </p:nvSpPr>
          <p:spPr bwMode="auto">
            <a:xfrm>
              <a:off x="6639" y="8755"/>
              <a:ext cx="0" cy="10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5179" name="Text Box 9"/>
            <p:cNvSpPr txBox="1">
              <a:spLocks noChangeArrowheads="1"/>
            </p:cNvSpPr>
            <p:nvPr/>
          </p:nvSpPr>
          <p:spPr bwMode="auto">
            <a:xfrm>
              <a:off x="5293" y="8249"/>
              <a:ext cx="467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1</a:t>
              </a:r>
            </a:p>
          </p:txBody>
        </p:sp>
        <p:sp>
          <p:nvSpPr>
            <p:cNvPr id="135180" name="Text Box 10"/>
            <p:cNvSpPr txBox="1">
              <a:spLocks noChangeArrowheads="1"/>
            </p:cNvSpPr>
            <p:nvPr/>
          </p:nvSpPr>
          <p:spPr bwMode="auto">
            <a:xfrm>
              <a:off x="6040" y="8250"/>
              <a:ext cx="467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0</a:t>
              </a:r>
            </a:p>
          </p:txBody>
        </p:sp>
        <p:sp>
          <p:nvSpPr>
            <p:cNvPr id="135181" name="AutoShape 11"/>
            <p:cNvSpPr>
              <a:spLocks/>
            </p:cNvSpPr>
            <p:nvPr/>
          </p:nvSpPr>
          <p:spPr bwMode="auto">
            <a:xfrm rot="5373900">
              <a:off x="5773" y="7140"/>
              <a:ext cx="222" cy="1479"/>
            </a:xfrm>
            <a:prstGeom prst="leftBrace">
              <a:avLst>
                <a:gd name="adj1" fmla="val 55518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5182" name="Text Box 12"/>
            <p:cNvSpPr txBox="1">
              <a:spLocks noChangeArrowheads="1"/>
            </p:cNvSpPr>
            <p:nvPr/>
          </p:nvSpPr>
          <p:spPr bwMode="auto">
            <a:xfrm>
              <a:off x="5400" y="7342"/>
              <a:ext cx="1547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1st sample</a:t>
              </a:r>
            </a:p>
          </p:txBody>
        </p:sp>
        <p:sp>
          <p:nvSpPr>
            <p:cNvPr id="135183" name="Text Box 13"/>
            <p:cNvSpPr txBox="1">
              <a:spLocks noChangeArrowheads="1"/>
            </p:cNvSpPr>
            <p:nvPr/>
          </p:nvSpPr>
          <p:spPr bwMode="auto">
            <a:xfrm>
              <a:off x="8374" y="8675"/>
              <a:ext cx="467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t</a:t>
              </a:r>
            </a:p>
          </p:txBody>
        </p:sp>
        <p:sp>
          <p:nvSpPr>
            <p:cNvPr id="135184" name="Rectangle 14"/>
            <p:cNvSpPr>
              <a:spLocks noChangeArrowheads="1"/>
            </p:cNvSpPr>
            <p:nvPr/>
          </p:nvSpPr>
          <p:spPr bwMode="auto">
            <a:xfrm>
              <a:off x="6639" y="8008"/>
              <a:ext cx="760" cy="85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5185" name="Rectangle 15"/>
            <p:cNvSpPr>
              <a:spLocks noChangeArrowheads="1"/>
            </p:cNvSpPr>
            <p:nvPr/>
          </p:nvSpPr>
          <p:spPr bwMode="auto">
            <a:xfrm>
              <a:off x="7399" y="8008"/>
              <a:ext cx="760" cy="854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5186" name="Text Box 16"/>
            <p:cNvSpPr txBox="1">
              <a:spLocks noChangeArrowheads="1"/>
            </p:cNvSpPr>
            <p:nvPr/>
          </p:nvSpPr>
          <p:spPr bwMode="auto">
            <a:xfrm>
              <a:off x="6799" y="8279"/>
              <a:ext cx="467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1</a:t>
              </a:r>
            </a:p>
          </p:txBody>
        </p:sp>
        <p:sp>
          <p:nvSpPr>
            <p:cNvPr id="135187" name="Text Box 17"/>
            <p:cNvSpPr txBox="1">
              <a:spLocks noChangeArrowheads="1"/>
            </p:cNvSpPr>
            <p:nvPr/>
          </p:nvSpPr>
          <p:spPr bwMode="auto">
            <a:xfrm>
              <a:off x="7558" y="8279"/>
              <a:ext cx="467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1</a:t>
              </a:r>
            </a:p>
          </p:txBody>
        </p:sp>
        <p:sp>
          <p:nvSpPr>
            <p:cNvPr id="135188" name="AutoShape 18"/>
            <p:cNvSpPr>
              <a:spLocks/>
            </p:cNvSpPr>
            <p:nvPr/>
          </p:nvSpPr>
          <p:spPr bwMode="auto">
            <a:xfrm rot="5373900">
              <a:off x="7280" y="7140"/>
              <a:ext cx="222" cy="1479"/>
            </a:xfrm>
            <a:prstGeom prst="leftBrace">
              <a:avLst>
                <a:gd name="adj1" fmla="val 55518"/>
                <a:gd name="adj2" fmla="val 50000"/>
              </a:avLst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5189" name="Text Box 19"/>
            <p:cNvSpPr txBox="1">
              <a:spLocks noChangeArrowheads="1"/>
            </p:cNvSpPr>
            <p:nvPr/>
          </p:nvSpPr>
          <p:spPr bwMode="auto">
            <a:xfrm>
              <a:off x="6747" y="7342"/>
              <a:ext cx="1547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2nd sample</a:t>
              </a:r>
            </a:p>
          </p:txBody>
        </p:sp>
        <p:sp>
          <p:nvSpPr>
            <p:cNvPr id="135190" name="Text Box 20"/>
            <p:cNvSpPr txBox="1">
              <a:spLocks noChangeArrowheads="1"/>
            </p:cNvSpPr>
            <p:nvPr/>
          </p:nvSpPr>
          <p:spPr bwMode="auto">
            <a:xfrm>
              <a:off x="5707" y="9035"/>
              <a:ext cx="467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T</a:t>
              </a:r>
            </a:p>
          </p:txBody>
        </p:sp>
        <p:sp>
          <p:nvSpPr>
            <p:cNvPr id="135191" name="Text Box 21"/>
            <p:cNvSpPr txBox="1">
              <a:spLocks noChangeArrowheads="1"/>
            </p:cNvSpPr>
            <p:nvPr/>
          </p:nvSpPr>
          <p:spPr bwMode="auto">
            <a:xfrm>
              <a:off x="6440" y="8781"/>
              <a:ext cx="467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T</a:t>
              </a:r>
            </a:p>
          </p:txBody>
        </p:sp>
        <p:sp>
          <p:nvSpPr>
            <p:cNvPr id="135192" name="Text Box 22"/>
            <p:cNvSpPr txBox="1">
              <a:spLocks noChangeArrowheads="1"/>
            </p:cNvSpPr>
            <p:nvPr/>
          </p:nvSpPr>
          <p:spPr bwMode="auto">
            <a:xfrm>
              <a:off x="7908" y="8755"/>
              <a:ext cx="653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800">
                  <a:solidFill>
                    <a:schemeClr val="bg2"/>
                  </a:solidFill>
                </a:rPr>
                <a:t>2T</a:t>
              </a:r>
            </a:p>
          </p:txBody>
        </p:sp>
        <p:sp>
          <p:nvSpPr>
            <p:cNvPr id="135193" name="Line 23"/>
            <p:cNvSpPr>
              <a:spLocks noChangeShapeType="1"/>
            </p:cNvSpPr>
            <p:nvPr/>
          </p:nvSpPr>
          <p:spPr bwMode="auto">
            <a:xfrm>
              <a:off x="5120" y="8880"/>
              <a:ext cx="0" cy="62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5194" name="Line 24"/>
            <p:cNvSpPr>
              <a:spLocks noChangeShapeType="1"/>
            </p:cNvSpPr>
            <p:nvPr/>
          </p:nvSpPr>
          <p:spPr bwMode="auto">
            <a:xfrm>
              <a:off x="6627" y="8880"/>
              <a:ext cx="0" cy="61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5195" name="Line 25"/>
            <p:cNvSpPr>
              <a:spLocks noChangeShapeType="1"/>
            </p:cNvSpPr>
            <p:nvPr/>
          </p:nvSpPr>
          <p:spPr bwMode="auto">
            <a:xfrm>
              <a:off x="6027" y="9227"/>
              <a:ext cx="60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5196" name="Line 26"/>
            <p:cNvSpPr>
              <a:spLocks noChangeShapeType="1"/>
            </p:cNvSpPr>
            <p:nvPr/>
          </p:nvSpPr>
          <p:spPr bwMode="auto">
            <a:xfrm flipH="1">
              <a:off x="5120" y="9227"/>
              <a:ext cx="62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/>
              <a:t>Bandwidth</a:t>
            </a:r>
          </a:p>
        </p:txBody>
      </p:sp>
      <p:sp>
        <p:nvSpPr>
          <p:cNvPr id="972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en-GB" sz="2400" smtClean="0">
                <a:cs typeface="Times New Roman" pitchFamily="18" charset="0"/>
              </a:rPr>
              <a:t>The constraints are:</a:t>
            </a:r>
          </a:p>
          <a:p>
            <a:pPr algn="just" eaLnBrk="1" hangingPunct="1">
              <a:lnSpc>
                <a:spcPct val="90000"/>
              </a:lnSpc>
              <a:defRPr/>
            </a:pPr>
            <a:endParaRPr lang="en-GB" sz="2400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2400" smtClean="0">
                <a:cs typeface="Times New Roman" pitchFamily="18" charset="0"/>
              </a:rPr>
              <a:t>But also </a:t>
            </a:r>
          </a:p>
          <a:p>
            <a:pPr algn="just" eaLnBrk="1" hangingPunct="1">
              <a:lnSpc>
                <a:spcPct val="90000"/>
              </a:lnSpc>
              <a:defRPr/>
            </a:pPr>
            <a:endParaRPr lang="en-GB" sz="2400" smtClean="0">
              <a:cs typeface="Times New Roman" pitchFamily="18" charset="0"/>
            </a:endParaRPr>
          </a:p>
          <a:p>
            <a:pPr algn="r" eaLnBrk="1" hangingPunct="1">
              <a:lnSpc>
                <a:spcPct val="90000"/>
              </a:lnSpc>
              <a:buFontTx/>
              <a:buNone/>
              <a:defRPr/>
            </a:pPr>
            <a:r>
              <a:rPr lang="en-GB" sz="2400" smtClean="0">
                <a:cs typeface="Times New Roman" pitchFamily="18" charset="0"/>
              </a:rPr>
              <a:t>, the Nyquist Criterion.</a:t>
            </a:r>
          </a:p>
          <a:p>
            <a:pPr algn="just" eaLnBrk="1" hangingPunct="1">
              <a:lnSpc>
                <a:spcPct val="90000"/>
              </a:lnSpc>
              <a:defRPr/>
            </a:pPr>
            <a:endParaRPr lang="en-GB" sz="2400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2400" smtClean="0">
                <a:cs typeface="Times New Roman" pitchFamily="18" charset="0"/>
              </a:rPr>
              <a:t>So,</a:t>
            </a:r>
          </a:p>
          <a:p>
            <a:pPr algn="just" eaLnBrk="1" hangingPunct="1">
              <a:lnSpc>
                <a:spcPct val="90000"/>
              </a:lnSpc>
              <a:defRPr/>
            </a:pPr>
            <a:endParaRPr lang="en-GB" sz="2400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2400" smtClean="0">
                <a:cs typeface="Times New Roman" pitchFamily="18" charset="0"/>
              </a:rPr>
              <a:t>This means that the Bandwidth of the system absorbing the PCM stream is in the order of </a:t>
            </a:r>
            <a:r>
              <a:rPr lang="en-GB" sz="2400" i="1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2BW</a:t>
            </a:r>
            <a:r>
              <a:rPr lang="en-GB" sz="2400" smtClean="0">
                <a:cs typeface="Times New Roman" pitchFamily="18" charset="0"/>
              </a:rPr>
              <a:t> if distortion is to be avoided.</a:t>
            </a:r>
            <a:endParaRPr lang="en-GB" sz="2400" smtClean="0"/>
          </a:p>
        </p:txBody>
      </p:sp>
      <p:sp>
        <p:nvSpPr>
          <p:cNvPr id="5632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ED18075-8691-4084-A41A-E1D1A47D5686}" type="slidenum">
              <a:rPr lang="en-GB" altLang="en-US" sz="1400"/>
              <a:pPr eaLnBrk="1" hangingPunct="1"/>
              <a:t>39</a:t>
            </a:fld>
            <a:endParaRPr lang="en-GB" altLang="en-US" sz="1400"/>
          </a:p>
        </p:txBody>
      </p:sp>
      <p:sp>
        <p:nvSpPr>
          <p:cNvPr id="56329" name="Rectangle 5"/>
          <p:cNvSpPr>
            <a:spLocks noChangeArrowheads="1"/>
          </p:cNvSpPr>
          <p:nvPr/>
        </p:nvSpPr>
        <p:spPr bwMode="auto">
          <a:xfrm>
            <a:off x="3948113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6322" name="Object 4"/>
          <p:cNvGraphicFramePr>
            <a:graphicFrameLocks noChangeAspect="1"/>
          </p:cNvGraphicFramePr>
          <p:nvPr/>
        </p:nvGraphicFramePr>
        <p:xfrm>
          <a:off x="3733800" y="2438400"/>
          <a:ext cx="1752600" cy="601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71" r:id="rId3" imgW="1244600" imgH="431800" progId="Equation.3">
                  <p:embed/>
                </p:oleObj>
              </mc:Choice>
              <mc:Fallback>
                <p:oleObj r:id="rId3" imgW="1244600" imgH="431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2438400"/>
                        <a:ext cx="1752600" cy="601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30" name="Rectangle 7"/>
          <p:cNvSpPr>
            <a:spLocks noChangeArrowheads="1"/>
          </p:cNvSpPr>
          <p:nvPr/>
        </p:nvSpPr>
        <p:spPr bwMode="auto">
          <a:xfrm>
            <a:off x="4038600" y="30337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6323" name="Object 6"/>
          <p:cNvGraphicFramePr>
            <a:graphicFrameLocks noChangeAspect="1"/>
          </p:cNvGraphicFramePr>
          <p:nvPr/>
        </p:nvGraphicFramePr>
        <p:xfrm>
          <a:off x="3886200" y="3429000"/>
          <a:ext cx="1066800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72" r:id="rId5" imgW="1066800" imgH="787400" progId="Equation.3">
                  <p:embed/>
                </p:oleObj>
              </mc:Choice>
              <mc:Fallback>
                <p:oleObj r:id="rId5" imgW="1066800" imgH="7874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6200" y="3429000"/>
                        <a:ext cx="1066800" cy="790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31" name="Rectangle 9"/>
          <p:cNvSpPr>
            <a:spLocks noChangeArrowheads="1"/>
          </p:cNvSpPr>
          <p:nvPr/>
        </p:nvSpPr>
        <p:spPr bwMode="auto">
          <a:xfrm>
            <a:off x="3805238" y="29765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6324" name="Object 8"/>
          <p:cNvGraphicFramePr>
            <a:graphicFrameLocks noChangeAspect="1"/>
          </p:cNvGraphicFramePr>
          <p:nvPr/>
        </p:nvGraphicFramePr>
        <p:xfrm>
          <a:off x="2133600" y="4267200"/>
          <a:ext cx="1533525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73" r:id="rId7" imgW="1536700" imgH="901700" progId="Equation.3">
                  <p:embed/>
                </p:oleObj>
              </mc:Choice>
              <mc:Fallback>
                <p:oleObj r:id="rId7" imgW="1536700" imgH="9017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4267200"/>
                        <a:ext cx="1533525" cy="904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smtClean="0">
                <a:latin typeface="Arial" charset="0"/>
                <a:cs typeface="Times New Roman" pitchFamily="18" charset="0"/>
              </a:rPr>
              <a:t>Example: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8 bit encoded telephone speech would require (at W=4kHz), transmission of 64k bits/sec and a transmission bandwidth of about 64kHz</a:t>
            </a:r>
            <a:r>
              <a:rPr lang="en-GB" smtClean="0"/>
              <a:t> </a:t>
            </a:r>
          </a:p>
        </p:txBody>
      </p:sp>
      <p:sp>
        <p:nvSpPr>
          <p:cNvPr id="13619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79E7B43-6771-44AC-855A-4F21AF37F07B}" type="slidenum">
              <a:rPr lang="en-GB" altLang="en-US" sz="1400"/>
              <a:pPr eaLnBrk="1" hangingPunct="1"/>
              <a:t>40</a:t>
            </a:fld>
            <a:endParaRPr lang="en-GB" altLang="en-US" sz="140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1">
  <a:themeElements>
    <a:clrScheme name="Custom 1">
      <a:dk1>
        <a:sysClr val="windowText" lastClr="000000"/>
      </a:dk1>
      <a:lt1>
        <a:sysClr val="window" lastClr="FFFFFF"/>
      </a:lt1>
      <a:dk2>
        <a:srgbClr val="424456"/>
      </a:dk2>
      <a:lt2>
        <a:srgbClr val="000000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3E4BFEE4-87FC-4146-8AD8-1F4838894354}" vid="{F176F53B-F4A4-4ABC-88A7-0724186EBCF4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1092</TotalTime>
  <Words>1335</Words>
  <Application>Microsoft Office PowerPoint</Application>
  <PresentationFormat>On-screen Show (4:3)</PresentationFormat>
  <Paragraphs>347</Paragraphs>
  <Slides>40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51" baseType="lpstr">
      <vt:lpstr>Arial</vt:lpstr>
      <vt:lpstr>Arial Black</vt:lpstr>
      <vt:lpstr>Cordia New</vt:lpstr>
      <vt:lpstr>Georgia</vt:lpstr>
      <vt:lpstr>Symbol</vt:lpstr>
      <vt:lpstr>Times New Roman</vt:lpstr>
      <vt:lpstr>Trebuchet MS</vt:lpstr>
      <vt:lpstr>Wingdings 2</vt:lpstr>
      <vt:lpstr>Theme1</vt:lpstr>
      <vt:lpstr>Microsoft Equation 3.0</vt:lpstr>
      <vt:lpstr>Equation</vt:lpstr>
      <vt:lpstr>The Sampling Theorem</vt:lpstr>
      <vt:lpstr>The Sampling Theorem </vt:lpstr>
      <vt:lpstr>The Sampling Theorem </vt:lpstr>
      <vt:lpstr>The Sampling Theorem</vt:lpstr>
      <vt:lpstr>The Sampling Theorem</vt:lpstr>
      <vt:lpstr>The Sampling Theorem</vt:lpstr>
      <vt:lpstr>The Sampling Theorem</vt:lpstr>
      <vt:lpstr>The Sampling Theorem</vt:lpstr>
      <vt:lpstr>The Sampling Theorem</vt:lpstr>
      <vt:lpstr>The Nyquist Criterion</vt:lpstr>
      <vt:lpstr>The Nyquist Criterion</vt:lpstr>
      <vt:lpstr>The Nyquist Criterion</vt:lpstr>
      <vt:lpstr>Recovering the Original</vt:lpstr>
      <vt:lpstr>Recovering the Original</vt:lpstr>
      <vt:lpstr>Recovering the Original</vt:lpstr>
      <vt:lpstr>Practical Problems with Sampling </vt:lpstr>
      <vt:lpstr>Sampling and Reconstruction </vt:lpstr>
      <vt:lpstr>Things Aren't Bad (Except For Aliasing) </vt:lpstr>
      <vt:lpstr>Things Aren't Bad (Except For Aliasing)</vt:lpstr>
      <vt:lpstr>Aliasing</vt:lpstr>
      <vt:lpstr>Aliasing</vt:lpstr>
      <vt:lpstr>Aliasing</vt:lpstr>
      <vt:lpstr>Aliasing</vt:lpstr>
      <vt:lpstr>Aliased Sinusoid</vt:lpstr>
      <vt:lpstr>How to Combat Aliasing </vt:lpstr>
      <vt:lpstr>Anti-aliasing Filters</vt:lpstr>
      <vt:lpstr>Analogue to Digital (A/D) Conversion </vt:lpstr>
      <vt:lpstr>Quantisation </vt:lpstr>
      <vt:lpstr>Quantisation</vt:lpstr>
      <vt:lpstr>Quantisation Noise </vt:lpstr>
      <vt:lpstr>Quantisation Noise</vt:lpstr>
      <vt:lpstr>Quantisation Noise</vt:lpstr>
      <vt:lpstr>Why not keep Q low then ? </vt:lpstr>
      <vt:lpstr>Why not keep Q low then ?</vt:lpstr>
      <vt:lpstr>Example</vt:lpstr>
      <vt:lpstr>Example 2: </vt:lpstr>
      <vt:lpstr>Encoding </vt:lpstr>
      <vt:lpstr>Encoding</vt:lpstr>
      <vt:lpstr>Bandwidth</vt:lpstr>
      <vt:lpstr>Example:</vt:lpstr>
    </vt:vector>
  </TitlesOfParts>
  <Company>swansea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faculty of applied design and engineering</dc:title>
  <dc:creator>ian wells</dc:creator>
  <cp:lastModifiedBy>Ian Wells</cp:lastModifiedBy>
  <cp:revision>124</cp:revision>
  <dcterms:created xsi:type="dcterms:W3CDTF">2003-01-28T18:01:25Z</dcterms:created>
  <dcterms:modified xsi:type="dcterms:W3CDTF">2016-08-23T18:33:45Z</dcterms:modified>
</cp:coreProperties>
</file>