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58" r:id="rId4"/>
    <p:sldId id="259" r:id="rId5"/>
    <p:sldId id="260" r:id="rId6"/>
    <p:sldId id="262" r:id="rId7"/>
    <p:sldId id="263" r:id="rId8"/>
    <p:sldId id="265" r:id="rId9"/>
    <p:sldId id="264" r:id="rId10"/>
    <p:sldId id="261"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6" autoAdjust="0"/>
    <p:restoredTop sz="87192" autoAdjust="0"/>
  </p:normalViewPr>
  <p:slideViewPr>
    <p:cSldViewPr snapToGrid="0">
      <p:cViewPr varScale="1">
        <p:scale>
          <a:sx n="105" d="100"/>
          <a:sy n="105" d="100"/>
        </p:scale>
        <p:origin x="1320"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A35365F1-9269-4D19-9B3E-98FE1F75A744}" type="doc">
      <dgm:prSet loTypeId="urn:microsoft.com/office/officeart/2005/8/layout/vList2#2" loCatId="list" qsTypeId="urn:microsoft.com/office/officeart/2005/8/quickstyle/simple1#2" qsCatId="simple" csTypeId="urn:microsoft.com/office/officeart/2005/8/colors/accent1_2#2" csCatId="accent1"/>
      <dgm:spPr/>
      <dgm:t>
        <a:bodyPr/>
        <a:lstStyle/>
        <a:p>
          <a:endParaRPr lang="en-US"/>
        </a:p>
      </dgm:t>
    </dgm:pt>
    <dgm:pt modelId="{FF187A73-19F9-4400-925E-85209FA41F7F}">
      <dgm:prSet phldr="0" custT="1"/>
      <dgm:spPr/>
      <dgm:t>
        <a:bodyPr vert="horz" wrap="square"/>
        <a:lstStyle/>
        <a:p>
          <a:pPr algn="just" rtl="0">
            <a:lnSpc>
              <a:spcPct val="100000"/>
            </a:lnSpc>
            <a:spcBef>
              <a:spcPct val="0"/>
            </a:spcBef>
            <a:spcAft>
              <a:spcPct val="35000"/>
            </a:spcAft>
          </a:pPr>
          <a:r>
            <a:rPr lang="en-GB" sz="2800" dirty="0"/>
            <a:t>Isaac is a 4 year old child with emotional, social and language development difficulties.</a:t>
          </a:r>
        </a:p>
      </dgm:t>
    </dgm:pt>
    <dgm:pt modelId="{51BA6274-1D75-49E1-AA67-EC44F96D745E}" type="parTrans" cxnId="{4B35B14A-CA89-4A73-822C-1B4DCA805928}">
      <dgm:prSet/>
      <dgm:spPr/>
      <dgm:t>
        <a:bodyPr/>
        <a:lstStyle/>
        <a:p>
          <a:endParaRPr lang="en-US"/>
        </a:p>
      </dgm:t>
    </dgm:pt>
    <dgm:pt modelId="{9E73A4E2-DA5C-4208-BFDF-74488825E28D}" type="sibTrans" cxnId="{4B35B14A-CA89-4A73-822C-1B4DCA805928}">
      <dgm:prSet/>
      <dgm:spPr/>
      <dgm:t>
        <a:bodyPr/>
        <a:lstStyle/>
        <a:p>
          <a:endParaRPr lang="en-US"/>
        </a:p>
      </dgm:t>
    </dgm:pt>
    <dgm:pt modelId="{8B593460-B0A9-4733-85CE-A7D54A713850}">
      <dgm:prSet phldr="0" custT="1"/>
      <dgm:spPr/>
      <dgm:t>
        <a:bodyPr vert="horz" wrap="square"/>
        <a:lstStyle/>
        <a:p>
          <a:pPr algn="just" rtl="0">
            <a:lnSpc>
              <a:spcPct val="100000"/>
            </a:lnSpc>
            <a:spcBef>
              <a:spcPct val="0"/>
            </a:spcBef>
            <a:spcAft>
              <a:spcPct val="35000"/>
            </a:spcAft>
          </a:pPr>
          <a:r>
            <a:rPr lang="en-GB" sz="2800" dirty="0"/>
            <a:t>He has issues with separation anxiety, social withdrawal and communication skills.</a:t>
          </a:r>
        </a:p>
      </dgm:t>
    </dgm:pt>
    <dgm:pt modelId="{04C4362B-B065-4239-9574-E2E99C667978}" type="parTrans" cxnId="{59B7BD50-E8DA-4321-916F-5E8E4407EFB5}">
      <dgm:prSet/>
      <dgm:spPr/>
      <dgm:t>
        <a:bodyPr/>
        <a:lstStyle/>
        <a:p>
          <a:endParaRPr lang="en-US"/>
        </a:p>
      </dgm:t>
    </dgm:pt>
    <dgm:pt modelId="{8F2C2925-94E8-4021-BD92-1B3FDB34C3F2}" type="sibTrans" cxnId="{59B7BD50-E8DA-4321-916F-5E8E4407EFB5}">
      <dgm:prSet/>
      <dgm:spPr/>
      <dgm:t>
        <a:bodyPr/>
        <a:lstStyle/>
        <a:p>
          <a:endParaRPr lang="en-US"/>
        </a:p>
      </dgm:t>
    </dgm:pt>
    <dgm:pt modelId="{D4374A1A-2505-4EB5-8791-CE958ABCA2CB}">
      <dgm:prSet phldr="0" custT="1"/>
      <dgm:spPr/>
      <dgm:t>
        <a:bodyPr vert="horz" wrap="square"/>
        <a:lstStyle/>
        <a:p>
          <a:pPr algn="just" rtl="0">
            <a:lnSpc>
              <a:spcPct val="100000"/>
            </a:lnSpc>
            <a:spcBef>
              <a:spcPct val="0"/>
            </a:spcBef>
            <a:spcAft>
              <a:spcPct val="35000"/>
            </a:spcAft>
          </a:pPr>
          <a:r>
            <a:rPr lang="en-GB" sz="2800" dirty="0"/>
            <a:t>Bowlby's Attachment Theory will be used to clearly explain these development plan. </a:t>
          </a:r>
        </a:p>
      </dgm:t>
    </dgm:pt>
    <dgm:pt modelId="{88BC5DC9-3443-46D6-8D69-FC4711DDAF93}" type="parTrans" cxnId="{1957C21B-2EE7-4482-9507-D204245F527F}">
      <dgm:prSet/>
      <dgm:spPr/>
      <dgm:t>
        <a:bodyPr/>
        <a:lstStyle/>
        <a:p>
          <a:endParaRPr lang="en-US"/>
        </a:p>
      </dgm:t>
    </dgm:pt>
    <dgm:pt modelId="{4E637031-795E-4ABD-BF11-CED737A7BADA}" type="sibTrans" cxnId="{1957C21B-2EE7-4482-9507-D204245F527F}">
      <dgm:prSet/>
      <dgm:spPr/>
      <dgm:t>
        <a:bodyPr/>
        <a:lstStyle/>
        <a:p>
          <a:endParaRPr lang="en-US"/>
        </a:p>
      </dgm:t>
    </dgm:pt>
    <dgm:pt modelId="{29F644FB-F982-4DAA-AE6F-EFB43814CD82}" type="pres">
      <dgm:prSet presAssocID="{A35365F1-9269-4D19-9B3E-98FE1F75A744}" presName="linear" presStyleCnt="0">
        <dgm:presLayoutVars>
          <dgm:animLvl val="lvl"/>
          <dgm:resizeHandles val="exact"/>
        </dgm:presLayoutVars>
      </dgm:prSet>
      <dgm:spPr/>
    </dgm:pt>
    <dgm:pt modelId="{ED07F87C-8572-493B-BD1A-DC7DDF7864EF}" type="pres">
      <dgm:prSet presAssocID="{FF187A73-19F9-4400-925E-85209FA41F7F}" presName="parentText" presStyleLbl="node1" presStyleIdx="0" presStyleCnt="3">
        <dgm:presLayoutVars>
          <dgm:chMax val="0"/>
          <dgm:bulletEnabled val="1"/>
        </dgm:presLayoutVars>
      </dgm:prSet>
      <dgm:spPr/>
    </dgm:pt>
    <dgm:pt modelId="{572CA827-2CDF-4FE9-AE22-094784C8BDB8}" type="pres">
      <dgm:prSet presAssocID="{9E73A4E2-DA5C-4208-BFDF-74488825E28D}" presName="spacer" presStyleCnt="0"/>
      <dgm:spPr/>
    </dgm:pt>
    <dgm:pt modelId="{A5BF64B8-0185-4280-8758-D721ABA0549A}" type="pres">
      <dgm:prSet presAssocID="{8B593460-B0A9-4733-85CE-A7D54A713850}" presName="parentText" presStyleLbl="node1" presStyleIdx="1" presStyleCnt="3">
        <dgm:presLayoutVars>
          <dgm:chMax val="0"/>
          <dgm:bulletEnabled val="1"/>
        </dgm:presLayoutVars>
      </dgm:prSet>
      <dgm:spPr/>
    </dgm:pt>
    <dgm:pt modelId="{012FB3B5-7A2F-44E0-8DD1-A7053284D5F6}" type="pres">
      <dgm:prSet presAssocID="{8F2C2925-94E8-4021-BD92-1B3FDB34C3F2}" presName="spacer" presStyleCnt="0"/>
      <dgm:spPr/>
    </dgm:pt>
    <dgm:pt modelId="{F201510E-8987-46F3-9F91-965932F10D6D}" type="pres">
      <dgm:prSet presAssocID="{D4374A1A-2505-4EB5-8791-CE958ABCA2CB}" presName="parentText" presStyleLbl="node1" presStyleIdx="2" presStyleCnt="3">
        <dgm:presLayoutVars>
          <dgm:chMax val="0"/>
          <dgm:bulletEnabled val="1"/>
        </dgm:presLayoutVars>
      </dgm:prSet>
      <dgm:spPr/>
    </dgm:pt>
  </dgm:ptLst>
  <dgm:cxnLst>
    <dgm:cxn modelId="{5A0FB206-F68B-4D79-86B7-2E34399BD769}" type="presOf" srcId="{A35365F1-9269-4D19-9B3E-98FE1F75A744}" destId="{29F644FB-F982-4DAA-AE6F-EFB43814CD82}" srcOrd="0" destOrd="0" presId="urn:microsoft.com/office/officeart/2005/8/layout/vList2#2"/>
    <dgm:cxn modelId="{1957C21B-2EE7-4482-9507-D204245F527F}" srcId="{A35365F1-9269-4D19-9B3E-98FE1F75A744}" destId="{D4374A1A-2505-4EB5-8791-CE958ABCA2CB}" srcOrd="2" destOrd="0" parTransId="{88BC5DC9-3443-46D6-8D69-FC4711DDAF93}" sibTransId="{4E637031-795E-4ABD-BF11-CED737A7BADA}"/>
    <dgm:cxn modelId="{9F244F3B-7F55-413B-94A0-81E5947676A6}" type="presOf" srcId="{8B593460-B0A9-4733-85CE-A7D54A713850}" destId="{A5BF64B8-0185-4280-8758-D721ABA0549A}" srcOrd="0" destOrd="0" presId="urn:microsoft.com/office/officeart/2005/8/layout/vList2#2"/>
    <dgm:cxn modelId="{4B35B14A-CA89-4A73-822C-1B4DCA805928}" srcId="{A35365F1-9269-4D19-9B3E-98FE1F75A744}" destId="{FF187A73-19F9-4400-925E-85209FA41F7F}" srcOrd="0" destOrd="0" parTransId="{51BA6274-1D75-49E1-AA67-EC44F96D745E}" sibTransId="{9E73A4E2-DA5C-4208-BFDF-74488825E28D}"/>
    <dgm:cxn modelId="{59B7BD50-E8DA-4321-916F-5E8E4407EFB5}" srcId="{A35365F1-9269-4D19-9B3E-98FE1F75A744}" destId="{8B593460-B0A9-4733-85CE-A7D54A713850}" srcOrd="1" destOrd="0" parTransId="{04C4362B-B065-4239-9574-E2E99C667978}" sibTransId="{8F2C2925-94E8-4021-BD92-1B3FDB34C3F2}"/>
    <dgm:cxn modelId="{6C7CDAAC-5517-4871-BB5B-D2C006D1EADA}" type="presOf" srcId="{D4374A1A-2505-4EB5-8791-CE958ABCA2CB}" destId="{F201510E-8987-46F3-9F91-965932F10D6D}" srcOrd="0" destOrd="0" presId="urn:microsoft.com/office/officeart/2005/8/layout/vList2#2"/>
    <dgm:cxn modelId="{1FD806E9-0F2C-4AEF-95A5-1DD8929F6678}" type="presOf" srcId="{FF187A73-19F9-4400-925E-85209FA41F7F}" destId="{ED07F87C-8572-493B-BD1A-DC7DDF7864EF}" srcOrd="0" destOrd="0" presId="urn:microsoft.com/office/officeart/2005/8/layout/vList2#2"/>
    <dgm:cxn modelId="{E716E79D-2243-45D4-A681-79480DBB8DCD}" type="presParOf" srcId="{29F644FB-F982-4DAA-AE6F-EFB43814CD82}" destId="{ED07F87C-8572-493B-BD1A-DC7DDF7864EF}" srcOrd="0" destOrd="0" presId="urn:microsoft.com/office/officeart/2005/8/layout/vList2#2"/>
    <dgm:cxn modelId="{A1D7CF83-3032-44A2-A7FA-6C386E71FD2D}" type="presParOf" srcId="{29F644FB-F982-4DAA-AE6F-EFB43814CD82}" destId="{572CA827-2CDF-4FE9-AE22-094784C8BDB8}" srcOrd="1" destOrd="0" presId="urn:microsoft.com/office/officeart/2005/8/layout/vList2#2"/>
    <dgm:cxn modelId="{3D576EFD-685E-4425-8686-7FE32A383238}" type="presParOf" srcId="{29F644FB-F982-4DAA-AE6F-EFB43814CD82}" destId="{A5BF64B8-0185-4280-8758-D721ABA0549A}" srcOrd="2" destOrd="0" presId="urn:microsoft.com/office/officeart/2005/8/layout/vList2#2"/>
    <dgm:cxn modelId="{E9E7BB28-2DD3-4DA6-8AE1-30208F5C74FE}" type="presParOf" srcId="{29F644FB-F982-4DAA-AE6F-EFB43814CD82}" destId="{012FB3B5-7A2F-44E0-8DD1-A7053284D5F6}" srcOrd="3" destOrd="0" presId="urn:microsoft.com/office/officeart/2005/8/layout/vList2#2"/>
    <dgm:cxn modelId="{D67F5F80-4DDB-4537-A506-6914CF1C2B2A}" type="presParOf" srcId="{29F644FB-F982-4DAA-AE6F-EFB43814CD82}" destId="{F201510E-8987-46F3-9F91-965932F10D6D}" srcOrd="4" destOrd="0" presId="urn:microsoft.com/office/officeart/2005/8/layout/vList2#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3650C9-A113-43C9-A078-575139E7EEC2}" type="doc">
      <dgm:prSet loTypeId="urn:microsoft.com/office/officeart/2005/8/layout/target3" loCatId="relationship" qsTypeId="urn:microsoft.com/office/officeart/2005/8/quickstyle/simple1#3" qsCatId="simple" csTypeId="urn:microsoft.com/office/officeart/2005/8/colors/accent1_2#3" csCatId="accent1" phldr="1"/>
      <dgm:spPr/>
      <dgm:t>
        <a:bodyPr/>
        <a:lstStyle/>
        <a:p>
          <a:endParaRPr lang="en-US"/>
        </a:p>
      </dgm:t>
    </dgm:pt>
    <dgm:pt modelId="{912607C1-3748-482B-830D-D2C07EEE12C2}">
      <dgm:prSet phldr="0" custT="1"/>
      <dgm:spPr/>
      <dgm:t>
        <a:bodyPr vert="horz" wrap="square"/>
        <a:lstStyle/>
        <a:p>
          <a:pPr rtl="0">
            <a:lnSpc>
              <a:spcPct val="100000"/>
            </a:lnSpc>
            <a:spcBef>
              <a:spcPct val="0"/>
            </a:spcBef>
            <a:spcAft>
              <a:spcPct val="35000"/>
            </a:spcAft>
          </a:pPr>
          <a:r>
            <a:rPr lang="en-GB" sz="2400" dirty="0"/>
            <a:t>Bowlby’s Attachment Theory described that children form deep emotional attachments to their primary caregivers in early childhood </a:t>
          </a:r>
          <a:r>
            <a:rPr lang="en-GB" sz="2400" dirty="0">
              <a:solidFill>
                <a:schemeClr val="tx1"/>
              </a:solidFill>
              <a:effectLst/>
              <a:latin typeface="+mn-lt"/>
              <a:ea typeface="+mn-ea"/>
              <a:cs typeface="+mn-cs"/>
            </a:rPr>
            <a:t>(McLeod, 2024)</a:t>
          </a:r>
          <a:r>
            <a:rPr lang="en-GB" sz="2400" dirty="0"/>
            <a:t>.</a:t>
          </a:r>
        </a:p>
      </dgm:t>
    </dgm:pt>
    <dgm:pt modelId="{C93C08CF-877B-4140-A68E-51D9B1BE57B2}" type="parTrans" cxnId="{B9D0A218-669F-4B21-BD90-C067E9CF4F38}">
      <dgm:prSet/>
      <dgm:spPr/>
      <dgm:t>
        <a:bodyPr/>
        <a:lstStyle/>
        <a:p>
          <a:endParaRPr lang="en-US"/>
        </a:p>
      </dgm:t>
    </dgm:pt>
    <dgm:pt modelId="{56F230F1-D2C0-4097-A6FF-71F4CD0B8F39}" type="sibTrans" cxnId="{B9D0A218-669F-4B21-BD90-C067E9CF4F38}">
      <dgm:prSet/>
      <dgm:spPr/>
      <dgm:t>
        <a:bodyPr/>
        <a:lstStyle/>
        <a:p>
          <a:endParaRPr lang="en-US"/>
        </a:p>
      </dgm:t>
    </dgm:pt>
    <dgm:pt modelId="{79FAEA90-CA81-4FA2-A6CE-3F2C584BF87E}">
      <dgm:prSet phldr="0" custT="1"/>
      <dgm:spPr/>
      <dgm:t>
        <a:bodyPr vert="horz" wrap="square"/>
        <a:lstStyle/>
        <a:p>
          <a:pPr rtl="0">
            <a:lnSpc>
              <a:spcPct val="100000"/>
            </a:lnSpc>
            <a:spcBef>
              <a:spcPct val="0"/>
            </a:spcBef>
            <a:spcAft>
              <a:spcPct val="35000"/>
            </a:spcAft>
          </a:pPr>
          <a:r>
            <a:rPr lang="en-GB" sz="2400" dirty="0"/>
            <a:t>Attachment relationships provide children with feelings of safety, comfort and protection.</a:t>
          </a:r>
        </a:p>
      </dgm:t>
    </dgm:pt>
    <dgm:pt modelId="{97858997-29F0-4322-96CF-35B473BF98EE}" type="parTrans" cxnId="{FBE09CA5-2D44-4977-8886-F100446610D9}">
      <dgm:prSet/>
      <dgm:spPr/>
      <dgm:t>
        <a:bodyPr/>
        <a:lstStyle/>
        <a:p>
          <a:endParaRPr lang="en-US"/>
        </a:p>
      </dgm:t>
    </dgm:pt>
    <dgm:pt modelId="{AAFBEEA4-AFD3-45B7-BEEB-6D3EB9B43B5F}" type="sibTrans" cxnId="{FBE09CA5-2D44-4977-8886-F100446610D9}">
      <dgm:prSet/>
      <dgm:spPr/>
      <dgm:t>
        <a:bodyPr/>
        <a:lstStyle/>
        <a:p>
          <a:endParaRPr lang="en-US"/>
        </a:p>
      </dgm:t>
    </dgm:pt>
    <dgm:pt modelId="{64DD3C7F-960A-461B-92A8-2836129C6A66}">
      <dgm:prSet phldr="0" custT="1"/>
      <dgm:spPr/>
      <dgm:t>
        <a:bodyPr vert="horz" wrap="square"/>
        <a:lstStyle/>
        <a:p>
          <a:pPr rtl="0">
            <a:lnSpc>
              <a:spcPct val="100000"/>
            </a:lnSpc>
            <a:spcBef>
              <a:spcPct val="0"/>
            </a:spcBef>
            <a:spcAft>
              <a:spcPct val="35000"/>
            </a:spcAft>
          </a:pPr>
          <a:r>
            <a:rPr lang="en-GB" sz="2400" dirty="0"/>
            <a:t>Positive early attachment experiences significantly influence emotional wellbeing and future relationships. </a:t>
          </a:r>
        </a:p>
      </dgm:t>
    </dgm:pt>
    <dgm:pt modelId="{AC5816ED-A6A7-40D9-A152-FB38F8B7C55C}" type="parTrans" cxnId="{3B4CBD9F-8A49-44A3-8FB9-9313FABEC69B}">
      <dgm:prSet/>
      <dgm:spPr/>
      <dgm:t>
        <a:bodyPr/>
        <a:lstStyle/>
        <a:p>
          <a:endParaRPr lang="en-US"/>
        </a:p>
      </dgm:t>
    </dgm:pt>
    <dgm:pt modelId="{AFDD95F7-D69D-4A39-9A7D-703CE1DC3F79}" type="sibTrans" cxnId="{3B4CBD9F-8A49-44A3-8FB9-9313FABEC69B}">
      <dgm:prSet/>
      <dgm:spPr/>
      <dgm:t>
        <a:bodyPr/>
        <a:lstStyle/>
        <a:p>
          <a:endParaRPr lang="en-US"/>
        </a:p>
      </dgm:t>
    </dgm:pt>
    <dgm:pt modelId="{1CC48CDC-D395-4A15-87E5-5E35C317872D}" type="pres">
      <dgm:prSet presAssocID="{553650C9-A113-43C9-A078-575139E7EEC2}" presName="Name0" presStyleCnt="0">
        <dgm:presLayoutVars>
          <dgm:chMax val="7"/>
          <dgm:dir/>
          <dgm:animLvl val="lvl"/>
          <dgm:resizeHandles val="exact"/>
        </dgm:presLayoutVars>
      </dgm:prSet>
      <dgm:spPr/>
    </dgm:pt>
    <dgm:pt modelId="{73A428D7-78AA-4454-A92E-2A420CE2E482}" type="pres">
      <dgm:prSet presAssocID="{912607C1-3748-482B-830D-D2C07EEE12C2}" presName="circle1" presStyleLbl="node1" presStyleIdx="0" presStyleCnt="3"/>
      <dgm:spPr/>
    </dgm:pt>
    <dgm:pt modelId="{887A9D68-4191-42CE-ADC5-1710B069F34B}" type="pres">
      <dgm:prSet presAssocID="{912607C1-3748-482B-830D-D2C07EEE12C2}" presName="space" presStyleCnt="0"/>
      <dgm:spPr/>
    </dgm:pt>
    <dgm:pt modelId="{F1B75C60-065B-4BCD-91CF-39F90958B239}" type="pres">
      <dgm:prSet presAssocID="{912607C1-3748-482B-830D-D2C07EEE12C2}" presName="rect1" presStyleLbl="alignAcc1" presStyleIdx="0" presStyleCnt="3"/>
      <dgm:spPr/>
    </dgm:pt>
    <dgm:pt modelId="{6F7CC5E8-2AE6-4489-95EF-94443C27183D}" type="pres">
      <dgm:prSet presAssocID="{79FAEA90-CA81-4FA2-A6CE-3F2C584BF87E}" presName="vertSpace2" presStyleLbl="node1" presStyleIdx="0" presStyleCnt="3"/>
      <dgm:spPr/>
    </dgm:pt>
    <dgm:pt modelId="{90C2CE26-3299-4EDD-B508-C69680094F5D}" type="pres">
      <dgm:prSet presAssocID="{79FAEA90-CA81-4FA2-A6CE-3F2C584BF87E}" presName="circle2" presStyleLbl="node1" presStyleIdx="1" presStyleCnt="3"/>
      <dgm:spPr/>
    </dgm:pt>
    <dgm:pt modelId="{27BF3B63-8024-4158-9406-C1FE123FFC51}" type="pres">
      <dgm:prSet presAssocID="{79FAEA90-CA81-4FA2-A6CE-3F2C584BF87E}" presName="rect2" presStyleLbl="alignAcc1" presStyleIdx="1" presStyleCnt="3"/>
      <dgm:spPr/>
    </dgm:pt>
    <dgm:pt modelId="{262712AC-354F-44FE-A657-FEB116D91B97}" type="pres">
      <dgm:prSet presAssocID="{64DD3C7F-960A-461B-92A8-2836129C6A66}" presName="vertSpace3" presStyleLbl="node1" presStyleIdx="1" presStyleCnt="3"/>
      <dgm:spPr/>
    </dgm:pt>
    <dgm:pt modelId="{7F580626-ADCB-487B-B6AD-D33861EC0957}" type="pres">
      <dgm:prSet presAssocID="{64DD3C7F-960A-461B-92A8-2836129C6A66}" presName="circle3" presStyleLbl="node1" presStyleIdx="2" presStyleCnt="3"/>
      <dgm:spPr/>
    </dgm:pt>
    <dgm:pt modelId="{27E114A0-F4AC-4048-9F11-AA7CAFA80142}" type="pres">
      <dgm:prSet presAssocID="{64DD3C7F-960A-461B-92A8-2836129C6A66}" presName="rect3" presStyleLbl="alignAcc1" presStyleIdx="2" presStyleCnt="3"/>
      <dgm:spPr/>
    </dgm:pt>
    <dgm:pt modelId="{F20C4E73-D3B6-49E5-A6EF-D0A79B7E2204}" type="pres">
      <dgm:prSet presAssocID="{912607C1-3748-482B-830D-D2C07EEE12C2}" presName="rect1ParTxNoCh" presStyleLbl="alignAcc1" presStyleIdx="2" presStyleCnt="3">
        <dgm:presLayoutVars>
          <dgm:chMax val="1"/>
          <dgm:bulletEnabled val="1"/>
        </dgm:presLayoutVars>
      </dgm:prSet>
      <dgm:spPr/>
    </dgm:pt>
    <dgm:pt modelId="{813A534C-54B6-4370-B0B8-5075773C78FB}" type="pres">
      <dgm:prSet presAssocID="{79FAEA90-CA81-4FA2-A6CE-3F2C584BF87E}" presName="rect2ParTxNoCh" presStyleLbl="alignAcc1" presStyleIdx="2" presStyleCnt="3">
        <dgm:presLayoutVars>
          <dgm:chMax val="1"/>
          <dgm:bulletEnabled val="1"/>
        </dgm:presLayoutVars>
      </dgm:prSet>
      <dgm:spPr/>
    </dgm:pt>
    <dgm:pt modelId="{F3300DA1-78CA-4FC8-BB56-B159AA229962}" type="pres">
      <dgm:prSet presAssocID="{64DD3C7F-960A-461B-92A8-2836129C6A66}" presName="rect3ParTxNoCh" presStyleLbl="alignAcc1" presStyleIdx="2" presStyleCnt="3">
        <dgm:presLayoutVars>
          <dgm:chMax val="1"/>
          <dgm:bulletEnabled val="1"/>
        </dgm:presLayoutVars>
      </dgm:prSet>
      <dgm:spPr/>
    </dgm:pt>
  </dgm:ptLst>
  <dgm:cxnLst>
    <dgm:cxn modelId="{B9D0A218-669F-4B21-BD90-C067E9CF4F38}" srcId="{553650C9-A113-43C9-A078-575139E7EEC2}" destId="{912607C1-3748-482B-830D-D2C07EEE12C2}" srcOrd="0" destOrd="0" parTransId="{C93C08CF-877B-4140-A68E-51D9B1BE57B2}" sibTransId="{56F230F1-D2C0-4097-A6FF-71F4CD0B8F39}"/>
    <dgm:cxn modelId="{AC462D50-6951-426E-9EA1-2864088C4A71}" type="presOf" srcId="{912607C1-3748-482B-830D-D2C07EEE12C2}" destId="{F1B75C60-065B-4BCD-91CF-39F90958B239}" srcOrd="0" destOrd="0" presId="urn:microsoft.com/office/officeart/2005/8/layout/target3"/>
    <dgm:cxn modelId="{28C7905D-28FC-42C0-B6CE-CB75B894A8D0}" type="presOf" srcId="{79FAEA90-CA81-4FA2-A6CE-3F2C584BF87E}" destId="{27BF3B63-8024-4158-9406-C1FE123FFC51}" srcOrd="0" destOrd="0" presId="urn:microsoft.com/office/officeart/2005/8/layout/target3"/>
    <dgm:cxn modelId="{0062F65E-1495-438B-B5D3-59B644BBDCB8}" type="presOf" srcId="{912607C1-3748-482B-830D-D2C07EEE12C2}" destId="{F20C4E73-D3B6-49E5-A6EF-D0A79B7E2204}" srcOrd="1" destOrd="0" presId="urn:microsoft.com/office/officeart/2005/8/layout/target3"/>
    <dgm:cxn modelId="{943A6C9B-9389-4EB2-9DE6-E3CE283FEEB8}" type="presOf" srcId="{64DD3C7F-960A-461B-92A8-2836129C6A66}" destId="{27E114A0-F4AC-4048-9F11-AA7CAFA80142}" srcOrd="0" destOrd="0" presId="urn:microsoft.com/office/officeart/2005/8/layout/target3"/>
    <dgm:cxn modelId="{3B4CBD9F-8A49-44A3-8FB9-9313FABEC69B}" srcId="{553650C9-A113-43C9-A078-575139E7EEC2}" destId="{64DD3C7F-960A-461B-92A8-2836129C6A66}" srcOrd="2" destOrd="0" parTransId="{AC5816ED-A6A7-40D9-A152-FB38F8B7C55C}" sibTransId="{AFDD95F7-D69D-4A39-9A7D-703CE1DC3F79}"/>
    <dgm:cxn modelId="{FBE09CA5-2D44-4977-8886-F100446610D9}" srcId="{553650C9-A113-43C9-A078-575139E7EEC2}" destId="{79FAEA90-CA81-4FA2-A6CE-3F2C584BF87E}" srcOrd="1" destOrd="0" parTransId="{97858997-29F0-4322-96CF-35B473BF98EE}" sibTransId="{AAFBEEA4-AFD3-45B7-BEEB-6D3EB9B43B5F}"/>
    <dgm:cxn modelId="{A62891B0-5100-4743-9548-82477042C377}" type="presOf" srcId="{553650C9-A113-43C9-A078-575139E7EEC2}" destId="{1CC48CDC-D395-4A15-87E5-5E35C317872D}" srcOrd="0" destOrd="0" presId="urn:microsoft.com/office/officeart/2005/8/layout/target3"/>
    <dgm:cxn modelId="{E90434DF-A1D7-4931-BCF1-73610B92A3FB}" type="presOf" srcId="{64DD3C7F-960A-461B-92A8-2836129C6A66}" destId="{F3300DA1-78CA-4FC8-BB56-B159AA229962}" srcOrd="1" destOrd="0" presId="urn:microsoft.com/office/officeart/2005/8/layout/target3"/>
    <dgm:cxn modelId="{A8FFD1F6-B7FE-47F4-9276-076383CADDEE}" type="presOf" srcId="{79FAEA90-CA81-4FA2-A6CE-3F2C584BF87E}" destId="{813A534C-54B6-4370-B0B8-5075773C78FB}" srcOrd="1" destOrd="0" presId="urn:microsoft.com/office/officeart/2005/8/layout/target3"/>
    <dgm:cxn modelId="{124C8F54-4235-47AF-9ED0-416DAE61FD76}" type="presParOf" srcId="{1CC48CDC-D395-4A15-87E5-5E35C317872D}" destId="{73A428D7-78AA-4454-A92E-2A420CE2E482}" srcOrd="0" destOrd="0" presId="urn:microsoft.com/office/officeart/2005/8/layout/target3"/>
    <dgm:cxn modelId="{94410567-2328-42D7-B33A-DB1129D64DFD}" type="presParOf" srcId="{1CC48CDC-D395-4A15-87E5-5E35C317872D}" destId="{887A9D68-4191-42CE-ADC5-1710B069F34B}" srcOrd="1" destOrd="0" presId="urn:microsoft.com/office/officeart/2005/8/layout/target3"/>
    <dgm:cxn modelId="{D0DF6990-4E5F-49DC-9A1B-DA720B4B2394}" type="presParOf" srcId="{1CC48CDC-D395-4A15-87E5-5E35C317872D}" destId="{F1B75C60-065B-4BCD-91CF-39F90958B239}" srcOrd="2" destOrd="0" presId="urn:microsoft.com/office/officeart/2005/8/layout/target3"/>
    <dgm:cxn modelId="{08F82ACC-3BAF-45DB-A6CE-E298B02C1CB7}" type="presParOf" srcId="{1CC48CDC-D395-4A15-87E5-5E35C317872D}" destId="{6F7CC5E8-2AE6-4489-95EF-94443C27183D}" srcOrd="3" destOrd="0" presId="urn:microsoft.com/office/officeart/2005/8/layout/target3"/>
    <dgm:cxn modelId="{0F2DF364-9CD5-4FBC-984E-A5F8907C1B49}" type="presParOf" srcId="{1CC48CDC-D395-4A15-87E5-5E35C317872D}" destId="{90C2CE26-3299-4EDD-B508-C69680094F5D}" srcOrd="4" destOrd="0" presId="urn:microsoft.com/office/officeart/2005/8/layout/target3"/>
    <dgm:cxn modelId="{08065DB8-0F2A-42CE-9047-0EA19A1E9996}" type="presParOf" srcId="{1CC48CDC-D395-4A15-87E5-5E35C317872D}" destId="{27BF3B63-8024-4158-9406-C1FE123FFC51}" srcOrd="5" destOrd="0" presId="urn:microsoft.com/office/officeart/2005/8/layout/target3"/>
    <dgm:cxn modelId="{559F8EAF-F1A7-4784-BF0E-252CFE02105A}" type="presParOf" srcId="{1CC48CDC-D395-4A15-87E5-5E35C317872D}" destId="{262712AC-354F-44FE-A657-FEB116D91B97}" srcOrd="6" destOrd="0" presId="urn:microsoft.com/office/officeart/2005/8/layout/target3"/>
    <dgm:cxn modelId="{42AE111D-1A92-4A9B-B6BB-8BAF153AE980}" type="presParOf" srcId="{1CC48CDC-D395-4A15-87E5-5E35C317872D}" destId="{7F580626-ADCB-487B-B6AD-D33861EC0957}" srcOrd="7" destOrd="0" presId="urn:microsoft.com/office/officeart/2005/8/layout/target3"/>
    <dgm:cxn modelId="{3709F829-5C80-400A-94DE-974B14272C2A}" type="presParOf" srcId="{1CC48CDC-D395-4A15-87E5-5E35C317872D}" destId="{27E114A0-F4AC-4048-9F11-AA7CAFA80142}" srcOrd="8" destOrd="0" presId="urn:microsoft.com/office/officeart/2005/8/layout/target3"/>
    <dgm:cxn modelId="{A8AD1B0C-1113-4E34-98C2-5FD912A431FC}" type="presParOf" srcId="{1CC48CDC-D395-4A15-87E5-5E35C317872D}" destId="{F20C4E73-D3B6-49E5-A6EF-D0A79B7E2204}" srcOrd="9" destOrd="0" presId="urn:microsoft.com/office/officeart/2005/8/layout/target3"/>
    <dgm:cxn modelId="{966021A8-C5DB-4AEF-9B4E-20B0320086B9}" type="presParOf" srcId="{1CC48CDC-D395-4A15-87E5-5E35C317872D}" destId="{813A534C-54B6-4370-B0B8-5075773C78FB}" srcOrd="10" destOrd="0" presId="urn:microsoft.com/office/officeart/2005/8/layout/target3"/>
    <dgm:cxn modelId="{A771A192-F7A0-4680-A31D-886F639F3EB9}" type="presParOf" srcId="{1CC48CDC-D395-4A15-87E5-5E35C317872D}" destId="{F3300DA1-78CA-4FC8-BB56-B159AA229962}"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907FF0-7021-48B3-8427-1EC08B8C6EF3}" type="doc">
      <dgm:prSet loTypeId="urn:microsoft.com/office/officeart/2005/8/layout/vList5" loCatId="list" qsTypeId="urn:microsoft.com/office/officeart/2005/8/quickstyle/simple1#4" qsCatId="simple" csTypeId="urn:microsoft.com/office/officeart/2005/8/colors/accent1_2#4" csCatId="accent1" phldr="1"/>
      <dgm:spPr/>
      <dgm:t>
        <a:bodyPr/>
        <a:lstStyle/>
        <a:p>
          <a:endParaRPr lang="en-US"/>
        </a:p>
      </dgm:t>
    </dgm:pt>
    <dgm:pt modelId="{A2186959-E92E-4FC2-A302-BA50712CB057}">
      <dgm:prSet phldr="0" custT="1"/>
      <dgm:spPr/>
      <dgm:t>
        <a:bodyPr vert="horz" wrap="square"/>
        <a:lstStyle/>
        <a:p>
          <a:pPr rtl="0">
            <a:lnSpc>
              <a:spcPct val="100000"/>
            </a:lnSpc>
            <a:spcBef>
              <a:spcPct val="0"/>
            </a:spcBef>
            <a:spcAft>
              <a:spcPct val="35000"/>
            </a:spcAft>
          </a:pPr>
          <a:r>
            <a:rPr lang="en-GB" sz="2400" dirty="0"/>
            <a:t>Isaac feels distressed when his mother leaves him, which means that he has attachment insecurity.</a:t>
          </a:r>
        </a:p>
      </dgm:t>
    </dgm:pt>
    <dgm:pt modelId="{5ED7632B-E36F-4B9A-B3D9-5EC8DFAFB9C2}" type="parTrans" cxnId="{1DDC448E-8031-40F6-BE5F-A2ED8FFC0349}">
      <dgm:prSet/>
      <dgm:spPr/>
      <dgm:t>
        <a:bodyPr/>
        <a:lstStyle/>
        <a:p>
          <a:endParaRPr lang="en-US"/>
        </a:p>
      </dgm:t>
    </dgm:pt>
    <dgm:pt modelId="{3B6B6BBD-A473-4139-B9BD-955394DE9589}" type="sibTrans" cxnId="{1DDC448E-8031-40F6-BE5F-A2ED8FFC0349}">
      <dgm:prSet/>
      <dgm:spPr/>
      <dgm:t>
        <a:bodyPr/>
        <a:lstStyle/>
        <a:p>
          <a:endParaRPr lang="en-US"/>
        </a:p>
      </dgm:t>
    </dgm:pt>
    <dgm:pt modelId="{07444335-1972-4D89-B6FC-369375082F26}">
      <dgm:prSet phldr="0" custT="1"/>
      <dgm:spPr/>
      <dgm:t>
        <a:bodyPr vert="horz" wrap="square"/>
        <a:lstStyle/>
        <a:p>
          <a:pPr rtl="0">
            <a:lnSpc>
              <a:spcPct val="100000"/>
            </a:lnSpc>
            <a:spcBef>
              <a:spcPct val="0"/>
            </a:spcBef>
            <a:spcAft>
              <a:spcPct val="35000"/>
            </a:spcAft>
          </a:pPr>
          <a:r>
            <a:rPr lang="en-US" sz="2400" dirty="0">
              <a:solidFill>
                <a:schemeClr val="bg1"/>
              </a:solidFill>
            </a:rPr>
            <a:t>Children may face separation anxiety when caregiver security is reduced </a:t>
          </a:r>
          <a:r>
            <a:rPr lang="en-GB" sz="2400" dirty="0">
              <a:solidFill>
                <a:schemeClr val="bg1"/>
              </a:solidFill>
              <a:effectLst/>
              <a:latin typeface="+mn-lt"/>
              <a:ea typeface="+mn-ea"/>
              <a:cs typeface="+mn-cs"/>
            </a:rPr>
            <a:t>(</a:t>
          </a:r>
          <a:r>
            <a:rPr lang="en-GB" sz="2400" dirty="0" err="1">
              <a:solidFill>
                <a:schemeClr val="bg1"/>
              </a:solidFill>
              <a:effectLst/>
              <a:latin typeface="+mn-lt"/>
              <a:ea typeface="+mn-ea"/>
              <a:cs typeface="+mn-cs"/>
            </a:rPr>
            <a:t>Feriante</a:t>
          </a:r>
          <a:r>
            <a:rPr lang="en-GB" sz="2400" dirty="0">
              <a:solidFill>
                <a:schemeClr val="bg1"/>
              </a:solidFill>
              <a:effectLst/>
              <a:latin typeface="+mn-lt"/>
              <a:ea typeface="+mn-ea"/>
              <a:cs typeface="+mn-cs"/>
            </a:rPr>
            <a:t> and Bernstein, 2020). </a:t>
          </a:r>
        </a:p>
      </dgm:t>
    </dgm:pt>
    <dgm:pt modelId="{C3608FA8-D9FC-470E-B782-FF784FEA1D85}" type="parTrans" cxnId="{7F70E426-311A-4966-9C58-45162326D05F}">
      <dgm:prSet/>
      <dgm:spPr/>
      <dgm:t>
        <a:bodyPr/>
        <a:lstStyle/>
        <a:p>
          <a:endParaRPr lang="en-US"/>
        </a:p>
      </dgm:t>
    </dgm:pt>
    <dgm:pt modelId="{754072C9-69B6-4D0C-A9E8-C0476C21EFAD}" type="sibTrans" cxnId="{7F70E426-311A-4966-9C58-45162326D05F}">
      <dgm:prSet/>
      <dgm:spPr/>
      <dgm:t>
        <a:bodyPr/>
        <a:lstStyle/>
        <a:p>
          <a:endParaRPr lang="en-US"/>
        </a:p>
      </dgm:t>
    </dgm:pt>
    <dgm:pt modelId="{CA5670C8-5EF2-47CB-AAB7-AF2CBEF86747}">
      <dgm:prSet phldr="0" custT="1"/>
      <dgm:spPr/>
      <dgm:t>
        <a:bodyPr vert="horz" wrap="square"/>
        <a:lstStyle/>
        <a:p>
          <a:pPr rtl="0">
            <a:lnSpc>
              <a:spcPct val="100000"/>
            </a:lnSpc>
            <a:spcBef>
              <a:spcPct val="0"/>
            </a:spcBef>
            <a:spcAft>
              <a:spcPct val="35000"/>
            </a:spcAft>
          </a:pPr>
          <a:r>
            <a:rPr lang="en-GB" sz="2400" dirty="0"/>
            <a:t>Sleep problems and social isolation can be related to anxiety and insecurity.</a:t>
          </a:r>
        </a:p>
      </dgm:t>
    </dgm:pt>
    <dgm:pt modelId="{064C9DE3-F1E9-4360-B267-948B543AD5C7}" type="parTrans" cxnId="{484717AB-A4D7-4369-8572-5D868A3C4F4D}">
      <dgm:prSet/>
      <dgm:spPr/>
      <dgm:t>
        <a:bodyPr/>
        <a:lstStyle/>
        <a:p>
          <a:endParaRPr lang="en-US"/>
        </a:p>
      </dgm:t>
    </dgm:pt>
    <dgm:pt modelId="{2C5CF74E-8073-4801-9DF0-FA8202DDD1AD}" type="sibTrans" cxnId="{484717AB-A4D7-4369-8572-5D868A3C4F4D}">
      <dgm:prSet/>
      <dgm:spPr/>
      <dgm:t>
        <a:bodyPr/>
        <a:lstStyle/>
        <a:p>
          <a:endParaRPr lang="en-US"/>
        </a:p>
      </dgm:t>
    </dgm:pt>
    <dgm:pt modelId="{8F52DB5C-BEB7-4D0A-8917-67AA288AB13F}" type="pres">
      <dgm:prSet presAssocID="{FF907FF0-7021-48B3-8427-1EC08B8C6EF3}" presName="Name0" presStyleCnt="0">
        <dgm:presLayoutVars>
          <dgm:dir/>
          <dgm:animLvl val="lvl"/>
          <dgm:resizeHandles val="exact"/>
        </dgm:presLayoutVars>
      </dgm:prSet>
      <dgm:spPr/>
    </dgm:pt>
    <dgm:pt modelId="{82010E0C-E8A2-4FF6-816B-5C39DE34B364}" type="pres">
      <dgm:prSet presAssocID="{A2186959-E92E-4FC2-A302-BA50712CB057}" presName="linNode" presStyleCnt="0"/>
      <dgm:spPr/>
    </dgm:pt>
    <dgm:pt modelId="{21119F8B-FFBF-4A6F-97AB-BA54ADCC54A8}" type="pres">
      <dgm:prSet presAssocID="{A2186959-E92E-4FC2-A302-BA50712CB057}" presName="parentText" presStyleLbl="node1" presStyleIdx="0" presStyleCnt="3" custScaleX="151793">
        <dgm:presLayoutVars>
          <dgm:chMax val="1"/>
          <dgm:bulletEnabled val="1"/>
        </dgm:presLayoutVars>
      </dgm:prSet>
      <dgm:spPr/>
    </dgm:pt>
    <dgm:pt modelId="{19B2159B-A17D-4563-BCF0-5261CF1099E3}" type="pres">
      <dgm:prSet presAssocID="{3B6B6BBD-A473-4139-B9BD-955394DE9589}" presName="sp" presStyleCnt="0"/>
      <dgm:spPr/>
    </dgm:pt>
    <dgm:pt modelId="{0609DEF2-538F-418E-AE51-78988E33E63C}" type="pres">
      <dgm:prSet presAssocID="{07444335-1972-4D89-B6FC-369375082F26}" presName="linNode" presStyleCnt="0"/>
      <dgm:spPr/>
    </dgm:pt>
    <dgm:pt modelId="{9F3444E3-E374-4AFC-9D29-8ADFF170C61C}" type="pres">
      <dgm:prSet presAssocID="{07444335-1972-4D89-B6FC-369375082F26}" presName="parentText" presStyleLbl="node1" presStyleIdx="1" presStyleCnt="3" custScaleX="152782">
        <dgm:presLayoutVars>
          <dgm:chMax val="1"/>
          <dgm:bulletEnabled val="1"/>
        </dgm:presLayoutVars>
      </dgm:prSet>
      <dgm:spPr/>
    </dgm:pt>
    <dgm:pt modelId="{030AA44B-ECF2-49B7-AC4F-EBD8E1586284}" type="pres">
      <dgm:prSet presAssocID="{754072C9-69B6-4D0C-A9E8-C0476C21EFAD}" presName="sp" presStyleCnt="0"/>
      <dgm:spPr/>
    </dgm:pt>
    <dgm:pt modelId="{408A31B3-F1AA-4975-9474-5F418734F4F5}" type="pres">
      <dgm:prSet presAssocID="{CA5670C8-5EF2-47CB-AAB7-AF2CBEF86747}" presName="linNode" presStyleCnt="0"/>
      <dgm:spPr/>
    </dgm:pt>
    <dgm:pt modelId="{CA8B06A4-BD46-49F7-A819-D3D0301E3D8C}" type="pres">
      <dgm:prSet presAssocID="{CA5670C8-5EF2-47CB-AAB7-AF2CBEF86747}" presName="parentText" presStyleLbl="node1" presStyleIdx="2" presStyleCnt="3" custScaleX="154679">
        <dgm:presLayoutVars>
          <dgm:chMax val="1"/>
          <dgm:bulletEnabled val="1"/>
        </dgm:presLayoutVars>
      </dgm:prSet>
      <dgm:spPr/>
    </dgm:pt>
  </dgm:ptLst>
  <dgm:cxnLst>
    <dgm:cxn modelId="{7F70E426-311A-4966-9C58-45162326D05F}" srcId="{FF907FF0-7021-48B3-8427-1EC08B8C6EF3}" destId="{07444335-1972-4D89-B6FC-369375082F26}" srcOrd="1" destOrd="0" parTransId="{C3608FA8-D9FC-470E-B782-FF784FEA1D85}" sibTransId="{754072C9-69B6-4D0C-A9E8-C0476C21EFAD}"/>
    <dgm:cxn modelId="{581E404B-BB50-4867-BDCF-729E21109578}" type="presOf" srcId="{07444335-1972-4D89-B6FC-369375082F26}" destId="{9F3444E3-E374-4AFC-9D29-8ADFF170C61C}" srcOrd="0" destOrd="0" presId="urn:microsoft.com/office/officeart/2005/8/layout/vList5"/>
    <dgm:cxn modelId="{72262A6B-1B09-46F6-A938-BF6E79130B52}" type="presOf" srcId="{A2186959-E92E-4FC2-A302-BA50712CB057}" destId="{21119F8B-FFBF-4A6F-97AB-BA54ADCC54A8}" srcOrd="0" destOrd="0" presId="urn:microsoft.com/office/officeart/2005/8/layout/vList5"/>
    <dgm:cxn modelId="{C6487473-D87C-40BE-BAF5-6E0B2AAC9DED}" type="presOf" srcId="{CA5670C8-5EF2-47CB-AAB7-AF2CBEF86747}" destId="{CA8B06A4-BD46-49F7-A819-D3D0301E3D8C}" srcOrd="0" destOrd="0" presId="urn:microsoft.com/office/officeart/2005/8/layout/vList5"/>
    <dgm:cxn modelId="{1DDC448E-8031-40F6-BE5F-A2ED8FFC0349}" srcId="{FF907FF0-7021-48B3-8427-1EC08B8C6EF3}" destId="{A2186959-E92E-4FC2-A302-BA50712CB057}" srcOrd="0" destOrd="0" parTransId="{5ED7632B-E36F-4B9A-B3D9-5EC8DFAFB9C2}" sibTransId="{3B6B6BBD-A473-4139-B9BD-955394DE9589}"/>
    <dgm:cxn modelId="{484717AB-A4D7-4369-8572-5D868A3C4F4D}" srcId="{FF907FF0-7021-48B3-8427-1EC08B8C6EF3}" destId="{CA5670C8-5EF2-47CB-AAB7-AF2CBEF86747}" srcOrd="2" destOrd="0" parTransId="{064C9DE3-F1E9-4360-B267-948B543AD5C7}" sibTransId="{2C5CF74E-8073-4801-9DF0-FA8202DDD1AD}"/>
    <dgm:cxn modelId="{BCF012F1-1D91-4AB7-9CF2-39508B85F047}" type="presOf" srcId="{FF907FF0-7021-48B3-8427-1EC08B8C6EF3}" destId="{8F52DB5C-BEB7-4D0A-8917-67AA288AB13F}" srcOrd="0" destOrd="0" presId="urn:microsoft.com/office/officeart/2005/8/layout/vList5"/>
    <dgm:cxn modelId="{432B7120-C940-4AFF-8B41-B13494E5C470}" type="presParOf" srcId="{8F52DB5C-BEB7-4D0A-8917-67AA288AB13F}" destId="{82010E0C-E8A2-4FF6-816B-5C39DE34B364}" srcOrd="0" destOrd="0" presId="urn:microsoft.com/office/officeart/2005/8/layout/vList5"/>
    <dgm:cxn modelId="{B760E67E-E445-450B-B0A9-3A4CD13DEE30}" type="presParOf" srcId="{82010E0C-E8A2-4FF6-816B-5C39DE34B364}" destId="{21119F8B-FFBF-4A6F-97AB-BA54ADCC54A8}" srcOrd="0" destOrd="0" presId="urn:microsoft.com/office/officeart/2005/8/layout/vList5"/>
    <dgm:cxn modelId="{559FE9F0-E82C-45EB-8F22-476F548F7666}" type="presParOf" srcId="{8F52DB5C-BEB7-4D0A-8917-67AA288AB13F}" destId="{19B2159B-A17D-4563-BCF0-5261CF1099E3}" srcOrd="1" destOrd="0" presId="urn:microsoft.com/office/officeart/2005/8/layout/vList5"/>
    <dgm:cxn modelId="{4D2BAB2A-423D-4B67-BAEC-04D9F5C108F5}" type="presParOf" srcId="{8F52DB5C-BEB7-4D0A-8917-67AA288AB13F}" destId="{0609DEF2-538F-418E-AE51-78988E33E63C}" srcOrd="2" destOrd="0" presId="urn:microsoft.com/office/officeart/2005/8/layout/vList5"/>
    <dgm:cxn modelId="{C281B6A9-9469-4D1A-A133-10ED229AF60E}" type="presParOf" srcId="{0609DEF2-538F-418E-AE51-78988E33E63C}" destId="{9F3444E3-E374-4AFC-9D29-8ADFF170C61C}" srcOrd="0" destOrd="0" presId="urn:microsoft.com/office/officeart/2005/8/layout/vList5"/>
    <dgm:cxn modelId="{595E8323-6108-462B-BC7C-CD04CB97913D}" type="presParOf" srcId="{8F52DB5C-BEB7-4D0A-8917-67AA288AB13F}" destId="{030AA44B-ECF2-49B7-AC4F-EBD8E1586284}" srcOrd="3" destOrd="0" presId="urn:microsoft.com/office/officeart/2005/8/layout/vList5"/>
    <dgm:cxn modelId="{3B8BE35A-F0F5-4F8E-A514-408D32206DB5}" type="presParOf" srcId="{8F52DB5C-BEB7-4D0A-8917-67AA288AB13F}" destId="{408A31B3-F1AA-4975-9474-5F418734F4F5}" srcOrd="4" destOrd="0" presId="urn:microsoft.com/office/officeart/2005/8/layout/vList5"/>
    <dgm:cxn modelId="{6D51F37C-F608-421E-BF6D-46C5C5A78637}" type="presParOf" srcId="{408A31B3-F1AA-4975-9474-5F418734F4F5}" destId="{CA8B06A4-BD46-49F7-A819-D3D0301E3D8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F90D10-3722-4F98-90DA-C6DF3DB13EDB}" type="doc">
      <dgm:prSet loTypeId="urn:microsoft.com/office/officeart/2005/8/layout/vList2#3" loCatId="list" qsTypeId="urn:microsoft.com/office/officeart/2005/8/quickstyle/simple1#5" qsCatId="simple" csTypeId="urn:microsoft.com/office/officeart/2005/8/colors/accent1_2#5" csCatId="accent1" phldr="1"/>
      <dgm:spPr/>
      <dgm:t>
        <a:bodyPr/>
        <a:lstStyle/>
        <a:p>
          <a:endParaRPr lang="en-US"/>
        </a:p>
      </dgm:t>
    </dgm:pt>
    <dgm:pt modelId="{130608DC-25F1-4EF8-97E1-0AA554859EFE}">
      <dgm:prSet phldr="0" custT="1"/>
      <dgm:spPr/>
      <dgm:t>
        <a:bodyPr vert="horz" wrap="square"/>
        <a:lstStyle/>
        <a:p>
          <a:pPr rtl="0">
            <a:lnSpc>
              <a:spcPct val="100000"/>
            </a:lnSpc>
            <a:spcBef>
              <a:spcPct val="0"/>
            </a:spcBef>
            <a:spcAft>
              <a:spcPct val="35000"/>
            </a:spcAft>
          </a:pPr>
          <a:r>
            <a:rPr lang="en-GB" sz="2800" dirty="0"/>
            <a:t>Isaac can benefit from a key-person approach with consistent and trusted relationship.</a:t>
          </a:r>
        </a:p>
      </dgm:t>
    </dgm:pt>
    <dgm:pt modelId="{CF65DB18-7A81-4D09-8396-1EC5B841AB91}" type="parTrans" cxnId="{786CE3CA-4BEA-4132-AEEE-1F64DD22006A}">
      <dgm:prSet/>
      <dgm:spPr/>
      <dgm:t>
        <a:bodyPr/>
        <a:lstStyle/>
        <a:p>
          <a:endParaRPr lang="en-US"/>
        </a:p>
      </dgm:t>
    </dgm:pt>
    <dgm:pt modelId="{BDF8623A-2408-4D82-AA04-FA1C68ECE240}" type="sibTrans" cxnId="{786CE3CA-4BEA-4132-AEEE-1F64DD22006A}">
      <dgm:prSet/>
      <dgm:spPr/>
      <dgm:t>
        <a:bodyPr/>
        <a:lstStyle/>
        <a:p>
          <a:endParaRPr lang="en-US"/>
        </a:p>
      </dgm:t>
    </dgm:pt>
    <dgm:pt modelId="{F805E2CD-B97B-4650-AC04-64757C4417C0}">
      <dgm:prSet phldr="0" custT="1"/>
      <dgm:spPr/>
      <dgm:t>
        <a:bodyPr vert="horz" wrap="square"/>
        <a:lstStyle/>
        <a:p>
          <a:pPr rtl="0">
            <a:lnSpc>
              <a:spcPct val="100000"/>
            </a:lnSpc>
            <a:spcBef>
              <a:spcPct val="0"/>
            </a:spcBef>
            <a:spcAft>
              <a:spcPct val="35000"/>
            </a:spcAft>
          </a:pPr>
          <a:r>
            <a:rPr lang="en-GB" sz="2800" dirty="0"/>
            <a:t>Familiar routines can help to boost his confidence and minimise separation anxiety.</a:t>
          </a:r>
        </a:p>
      </dgm:t>
    </dgm:pt>
    <dgm:pt modelId="{398943F5-702D-4557-B3BF-FE4F089A062D}" type="parTrans" cxnId="{776BE860-EF93-4833-BBCD-E8F7FD7D85A3}">
      <dgm:prSet/>
      <dgm:spPr/>
      <dgm:t>
        <a:bodyPr/>
        <a:lstStyle/>
        <a:p>
          <a:endParaRPr lang="en-US"/>
        </a:p>
      </dgm:t>
    </dgm:pt>
    <dgm:pt modelId="{9298E43F-9014-42BF-BDA7-774C9723C631}" type="sibTrans" cxnId="{776BE860-EF93-4833-BBCD-E8F7FD7D85A3}">
      <dgm:prSet/>
      <dgm:spPr/>
      <dgm:t>
        <a:bodyPr/>
        <a:lstStyle/>
        <a:p>
          <a:endParaRPr lang="en-US"/>
        </a:p>
      </dgm:t>
    </dgm:pt>
    <dgm:pt modelId="{B23DCF80-9913-4D55-8D0C-5E7B2DD4220D}">
      <dgm:prSet phldr="0" custT="1"/>
      <dgm:spPr/>
      <dgm:t>
        <a:bodyPr vert="horz" wrap="square"/>
        <a:lstStyle/>
        <a:p>
          <a:pPr rtl="0">
            <a:lnSpc>
              <a:spcPct val="100000"/>
            </a:lnSpc>
            <a:spcBef>
              <a:spcPct val="0"/>
            </a:spcBef>
            <a:spcAft>
              <a:spcPct val="35000"/>
            </a:spcAft>
          </a:pPr>
          <a:r>
            <a:rPr lang="en-GB" sz="2800" dirty="0"/>
            <a:t>Emotional coaching can help Isaac to understand, express and regulate his emotions well.</a:t>
          </a:r>
        </a:p>
      </dgm:t>
    </dgm:pt>
    <dgm:pt modelId="{38B788FE-DAB0-4734-93FE-F3132D97FD30}" type="parTrans" cxnId="{E4380FF9-1202-49AF-9ED1-A510FBD5F3A7}">
      <dgm:prSet/>
      <dgm:spPr/>
      <dgm:t>
        <a:bodyPr/>
        <a:lstStyle/>
        <a:p>
          <a:endParaRPr lang="en-US"/>
        </a:p>
      </dgm:t>
    </dgm:pt>
    <dgm:pt modelId="{7A60D592-F0BA-4F96-A017-25FDCAE4C34F}" type="sibTrans" cxnId="{E4380FF9-1202-49AF-9ED1-A510FBD5F3A7}">
      <dgm:prSet/>
      <dgm:spPr/>
      <dgm:t>
        <a:bodyPr/>
        <a:lstStyle/>
        <a:p>
          <a:endParaRPr lang="en-US"/>
        </a:p>
      </dgm:t>
    </dgm:pt>
    <dgm:pt modelId="{343909D0-38D3-40BF-AA29-E40C679140DA}" type="pres">
      <dgm:prSet presAssocID="{17F90D10-3722-4F98-90DA-C6DF3DB13EDB}" presName="linear" presStyleCnt="0">
        <dgm:presLayoutVars>
          <dgm:animLvl val="lvl"/>
          <dgm:resizeHandles val="exact"/>
        </dgm:presLayoutVars>
      </dgm:prSet>
      <dgm:spPr/>
    </dgm:pt>
    <dgm:pt modelId="{C1926CFA-1058-4217-8256-21887AC0619C}" type="pres">
      <dgm:prSet presAssocID="{130608DC-25F1-4EF8-97E1-0AA554859EFE}" presName="parentText" presStyleLbl="node1" presStyleIdx="0" presStyleCnt="3">
        <dgm:presLayoutVars>
          <dgm:chMax val="0"/>
          <dgm:bulletEnabled val="1"/>
        </dgm:presLayoutVars>
      </dgm:prSet>
      <dgm:spPr/>
    </dgm:pt>
    <dgm:pt modelId="{A6B92AF3-DC0A-4EEA-9118-0004CCA9F46F}" type="pres">
      <dgm:prSet presAssocID="{BDF8623A-2408-4D82-AA04-FA1C68ECE240}" presName="spacer" presStyleCnt="0"/>
      <dgm:spPr/>
    </dgm:pt>
    <dgm:pt modelId="{1A419E7B-C29E-4746-B556-B725ED0460F7}" type="pres">
      <dgm:prSet presAssocID="{F805E2CD-B97B-4650-AC04-64757C4417C0}" presName="parentText" presStyleLbl="node1" presStyleIdx="1" presStyleCnt="3">
        <dgm:presLayoutVars>
          <dgm:chMax val="0"/>
          <dgm:bulletEnabled val="1"/>
        </dgm:presLayoutVars>
      </dgm:prSet>
      <dgm:spPr/>
    </dgm:pt>
    <dgm:pt modelId="{D754D648-2614-4A74-B6AB-033B6B0C01CA}" type="pres">
      <dgm:prSet presAssocID="{9298E43F-9014-42BF-BDA7-774C9723C631}" presName="spacer" presStyleCnt="0"/>
      <dgm:spPr/>
    </dgm:pt>
    <dgm:pt modelId="{C3934321-CAA7-400A-85FB-A3BCA33797AC}" type="pres">
      <dgm:prSet presAssocID="{B23DCF80-9913-4D55-8D0C-5E7B2DD4220D}" presName="parentText" presStyleLbl="node1" presStyleIdx="2" presStyleCnt="3">
        <dgm:presLayoutVars>
          <dgm:chMax val="0"/>
          <dgm:bulletEnabled val="1"/>
        </dgm:presLayoutVars>
      </dgm:prSet>
      <dgm:spPr/>
    </dgm:pt>
  </dgm:ptLst>
  <dgm:cxnLst>
    <dgm:cxn modelId="{D5185C5F-23C4-4143-B121-D95955661560}" type="presOf" srcId="{130608DC-25F1-4EF8-97E1-0AA554859EFE}" destId="{C1926CFA-1058-4217-8256-21887AC0619C}" srcOrd="0" destOrd="0" presId="urn:microsoft.com/office/officeart/2005/8/layout/vList2#3"/>
    <dgm:cxn modelId="{776BE860-EF93-4833-BBCD-E8F7FD7D85A3}" srcId="{17F90D10-3722-4F98-90DA-C6DF3DB13EDB}" destId="{F805E2CD-B97B-4650-AC04-64757C4417C0}" srcOrd="1" destOrd="0" parTransId="{398943F5-702D-4557-B3BF-FE4F089A062D}" sibTransId="{9298E43F-9014-42BF-BDA7-774C9723C631}"/>
    <dgm:cxn modelId="{8DB2A67E-1841-4F94-A40C-6DE62023FFAC}" type="presOf" srcId="{B23DCF80-9913-4D55-8D0C-5E7B2DD4220D}" destId="{C3934321-CAA7-400A-85FB-A3BCA33797AC}" srcOrd="0" destOrd="0" presId="urn:microsoft.com/office/officeart/2005/8/layout/vList2#3"/>
    <dgm:cxn modelId="{CCFEC780-E30F-4BCB-8FF9-48A772ACBC6D}" type="presOf" srcId="{17F90D10-3722-4F98-90DA-C6DF3DB13EDB}" destId="{343909D0-38D3-40BF-AA29-E40C679140DA}" srcOrd="0" destOrd="0" presId="urn:microsoft.com/office/officeart/2005/8/layout/vList2#3"/>
    <dgm:cxn modelId="{657BEE9D-AE44-43DD-99F4-1106F995BD51}" type="presOf" srcId="{F805E2CD-B97B-4650-AC04-64757C4417C0}" destId="{1A419E7B-C29E-4746-B556-B725ED0460F7}" srcOrd="0" destOrd="0" presId="urn:microsoft.com/office/officeart/2005/8/layout/vList2#3"/>
    <dgm:cxn modelId="{786CE3CA-4BEA-4132-AEEE-1F64DD22006A}" srcId="{17F90D10-3722-4F98-90DA-C6DF3DB13EDB}" destId="{130608DC-25F1-4EF8-97E1-0AA554859EFE}" srcOrd="0" destOrd="0" parTransId="{CF65DB18-7A81-4D09-8396-1EC5B841AB91}" sibTransId="{BDF8623A-2408-4D82-AA04-FA1C68ECE240}"/>
    <dgm:cxn modelId="{E4380FF9-1202-49AF-9ED1-A510FBD5F3A7}" srcId="{17F90D10-3722-4F98-90DA-C6DF3DB13EDB}" destId="{B23DCF80-9913-4D55-8D0C-5E7B2DD4220D}" srcOrd="2" destOrd="0" parTransId="{38B788FE-DAB0-4734-93FE-F3132D97FD30}" sibTransId="{7A60D592-F0BA-4F96-A017-25FDCAE4C34F}"/>
    <dgm:cxn modelId="{5C979CBA-DF4A-48D9-9923-5DAA965D4A51}" type="presParOf" srcId="{343909D0-38D3-40BF-AA29-E40C679140DA}" destId="{C1926CFA-1058-4217-8256-21887AC0619C}" srcOrd="0" destOrd="0" presId="urn:microsoft.com/office/officeart/2005/8/layout/vList2#3"/>
    <dgm:cxn modelId="{C7ECB851-2D8F-44FB-932A-2342ECE46BA4}" type="presParOf" srcId="{343909D0-38D3-40BF-AA29-E40C679140DA}" destId="{A6B92AF3-DC0A-4EEA-9118-0004CCA9F46F}" srcOrd="1" destOrd="0" presId="urn:microsoft.com/office/officeart/2005/8/layout/vList2#3"/>
    <dgm:cxn modelId="{F81E86DD-2FC7-44C3-B03D-46B3C889A582}" type="presParOf" srcId="{343909D0-38D3-40BF-AA29-E40C679140DA}" destId="{1A419E7B-C29E-4746-B556-B725ED0460F7}" srcOrd="2" destOrd="0" presId="urn:microsoft.com/office/officeart/2005/8/layout/vList2#3"/>
    <dgm:cxn modelId="{7811DA7A-74D1-4C8E-81AE-6C33C4EEF946}" type="presParOf" srcId="{343909D0-38D3-40BF-AA29-E40C679140DA}" destId="{D754D648-2614-4A74-B6AB-033B6B0C01CA}" srcOrd="3" destOrd="0" presId="urn:microsoft.com/office/officeart/2005/8/layout/vList2#3"/>
    <dgm:cxn modelId="{C02FDA91-A1EB-4CE6-B7B1-AA0D0BEC22A1}" type="presParOf" srcId="{343909D0-38D3-40BF-AA29-E40C679140DA}" destId="{C3934321-CAA7-400A-85FB-A3BCA33797AC}" srcOrd="4" destOrd="0" presId="urn:microsoft.com/office/officeart/2005/8/layout/vList2#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8F2E2A-A2C5-4E04-A6C6-7EB5FBA8700C}" type="doc">
      <dgm:prSet loTypeId="urn:microsoft.com/office/officeart/2005/8/layout/lProcess3#1" loCatId="process" qsTypeId="urn:microsoft.com/office/officeart/2005/8/quickstyle/simple1#6" qsCatId="simple" csTypeId="urn:microsoft.com/office/officeart/2005/8/colors/accent1_2#6" csCatId="accent1" phldr="1"/>
      <dgm:spPr/>
      <dgm:t>
        <a:bodyPr/>
        <a:lstStyle/>
        <a:p>
          <a:endParaRPr lang="en-US"/>
        </a:p>
      </dgm:t>
    </dgm:pt>
    <dgm:pt modelId="{3C37B8C9-EA0A-4D44-9C63-F44E40399F8F}">
      <dgm:prSet custT="1"/>
      <dgm:spPr/>
      <dgm:t>
        <a:bodyPr/>
        <a:lstStyle/>
        <a:p>
          <a:pPr rtl="0"/>
          <a:r>
            <a:rPr lang="en-GB" sz="2200" dirty="0"/>
            <a:t>Language-rich activities can be used to help with language development.</a:t>
          </a:r>
        </a:p>
      </dgm:t>
    </dgm:pt>
    <dgm:pt modelId="{7931F9AF-F3A1-42F0-A100-0FE79CACE2DF}" type="parTrans" cxnId="{5977ABEA-8275-4468-A88A-88751228C0A5}">
      <dgm:prSet/>
      <dgm:spPr/>
      <dgm:t>
        <a:bodyPr/>
        <a:lstStyle/>
        <a:p>
          <a:endParaRPr lang="en-US"/>
        </a:p>
      </dgm:t>
    </dgm:pt>
    <dgm:pt modelId="{842D9B1A-3E52-4B87-9DFB-3B308B1FD952}" type="sibTrans" cxnId="{5977ABEA-8275-4468-A88A-88751228C0A5}">
      <dgm:prSet/>
      <dgm:spPr/>
      <dgm:t>
        <a:bodyPr/>
        <a:lstStyle/>
        <a:p>
          <a:endParaRPr lang="en-US"/>
        </a:p>
      </dgm:t>
    </dgm:pt>
    <dgm:pt modelId="{AE23BD63-E149-4F1A-BA0B-CA9D2CCC1CEE}">
      <dgm:prSet custT="1"/>
      <dgm:spPr/>
      <dgm:t>
        <a:bodyPr/>
        <a:lstStyle/>
        <a:p>
          <a:pPr rtl="0"/>
          <a:r>
            <a:rPr lang="en-GB" sz="2200" dirty="0"/>
            <a:t>Organised group play can allow for social confidence and interaction.</a:t>
          </a:r>
        </a:p>
      </dgm:t>
    </dgm:pt>
    <dgm:pt modelId="{DE12B9AC-BA8D-42E3-A08E-CF6A3A760AA8}" type="parTrans" cxnId="{615685F3-273B-4255-81A2-5D00D8492C66}">
      <dgm:prSet/>
      <dgm:spPr/>
      <dgm:t>
        <a:bodyPr/>
        <a:lstStyle/>
        <a:p>
          <a:endParaRPr lang="en-US"/>
        </a:p>
      </dgm:t>
    </dgm:pt>
    <dgm:pt modelId="{613FB7B1-633E-4C4D-B054-783A2D589F8B}" type="sibTrans" cxnId="{615685F3-273B-4255-81A2-5D00D8492C66}">
      <dgm:prSet/>
      <dgm:spPr/>
      <dgm:t>
        <a:bodyPr/>
        <a:lstStyle/>
        <a:p>
          <a:endParaRPr lang="en-US"/>
        </a:p>
      </dgm:t>
    </dgm:pt>
    <dgm:pt modelId="{95A69945-FFA8-4D1A-B778-077F26554CAC}">
      <dgm:prSet custT="1"/>
      <dgm:spPr/>
      <dgm:t>
        <a:bodyPr/>
        <a:lstStyle/>
        <a:p>
          <a:pPr rtl="0"/>
          <a:r>
            <a:rPr lang="en-GB" sz="2200" dirty="0"/>
            <a:t>Coordinate support from health visitors and speech therapists.</a:t>
          </a:r>
        </a:p>
      </dgm:t>
    </dgm:pt>
    <dgm:pt modelId="{85F4F408-37F2-47A6-9765-64A843083EC2}" type="parTrans" cxnId="{EF54D927-E120-4C33-8C58-C1CA32FA7BDE}">
      <dgm:prSet/>
      <dgm:spPr/>
      <dgm:t>
        <a:bodyPr/>
        <a:lstStyle/>
        <a:p>
          <a:endParaRPr lang="en-US"/>
        </a:p>
      </dgm:t>
    </dgm:pt>
    <dgm:pt modelId="{06F3E8E2-9456-4F64-A5E0-3527F8F622C7}" type="sibTrans" cxnId="{EF54D927-E120-4C33-8C58-C1CA32FA7BDE}">
      <dgm:prSet/>
      <dgm:spPr/>
      <dgm:t>
        <a:bodyPr/>
        <a:lstStyle/>
        <a:p>
          <a:endParaRPr lang="en-US"/>
        </a:p>
      </dgm:t>
    </dgm:pt>
    <dgm:pt modelId="{17BDC674-5142-41E5-A9B8-DC57836C60C9}" type="pres">
      <dgm:prSet presAssocID="{678F2E2A-A2C5-4E04-A6C6-7EB5FBA8700C}" presName="Name0" presStyleCnt="0">
        <dgm:presLayoutVars>
          <dgm:chPref val="3"/>
          <dgm:dir/>
          <dgm:animLvl val="lvl"/>
          <dgm:resizeHandles/>
        </dgm:presLayoutVars>
      </dgm:prSet>
      <dgm:spPr/>
    </dgm:pt>
    <dgm:pt modelId="{3F8F5D4D-D756-4057-A0D1-7736C9A7C3CB}" type="pres">
      <dgm:prSet presAssocID="{3C37B8C9-EA0A-4D44-9C63-F44E40399F8F}" presName="horFlow" presStyleCnt="0"/>
      <dgm:spPr/>
    </dgm:pt>
    <dgm:pt modelId="{F617F0FD-DFF6-44C9-A5A3-768A6B7CD397}" type="pres">
      <dgm:prSet presAssocID="{3C37B8C9-EA0A-4D44-9C63-F44E40399F8F}" presName="bigChev" presStyleLbl="node1" presStyleIdx="0" presStyleCnt="3" custScaleX="161119"/>
      <dgm:spPr/>
    </dgm:pt>
    <dgm:pt modelId="{042FE6EE-76E3-47D1-B181-36C4F4AE3F61}" type="pres">
      <dgm:prSet presAssocID="{3C37B8C9-EA0A-4D44-9C63-F44E40399F8F}" presName="vSp" presStyleCnt="0"/>
      <dgm:spPr/>
    </dgm:pt>
    <dgm:pt modelId="{768435CA-ED6F-4883-AD62-75C1F1E1EE03}" type="pres">
      <dgm:prSet presAssocID="{AE23BD63-E149-4F1A-BA0B-CA9D2CCC1CEE}" presName="horFlow" presStyleCnt="0"/>
      <dgm:spPr/>
    </dgm:pt>
    <dgm:pt modelId="{D6400513-0B47-4C87-AB1B-F287C50522B9}" type="pres">
      <dgm:prSet presAssocID="{AE23BD63-E149-4F1A-BA0B-CA9D2CCC1CEE}" presName="bigChev" presStyleLbl="node1" presStyleIdx="1" presStyleCnt="3" custScaleX="165098"/>
      <dgm:spPr/>
    </dgm:pt>
    <dgm:pt modelId="{1B358D64-824E-4373-8F98-DE6EAF0A541F}" type="pres">
      <dgm:prSet presAssocID="{AE23BD63-E149-4F1A-BA0B-CA9D2CCC1CEE}" presName="vSp" presStyleCnt="0"/>
      <dgm:spPr/>
    </dgm:pt>
    <dgm:pt modelId="{BEE36825-BD12-47BF-84F3-32B73EEC9FB1}" type="pres">
      <dgm:prSet presAssocID="{95A69945-FFA8-4D1A-B778-077F26554CAC}" presName="horFlow" presStyleCnt="0"/>
      <dgm:spPr/>
    </dgm:pt>
    <dgm:pt modelId="{DC4284B6-9C56-46D0-9507-2B50A3176EF8}" type="pres">
      <dgm:prSet presAssocID="{95A69945-FFA8-4D1A-B778-077F26554CAC}" presName="bigChev" presStyleLbl="node1" presStyleIdx="2" presStyleCnt="3" custScaleX="167268"/>
      <dgm:spPr/>
    </dgm:pt>
  </dgm:ptLst>
  <dgm:cxnLst>
    <dgm:cxn modelId="{EF54D927-E120-4C33-8C58-C1CA32FA7BDE}" srcId="{678F2E2A-A2C5-4E04-A6C6-7EB5FBA8700C}" destId="{95A69945-FFA8-4D1A-B778-077F26554CAC}" srcOrd="2" destOrd="0" parTransId="{85F4F408-37F2-47A6-9765-64A843083EC2}" sibTransId="{06F3E8E2-9456-4F64-A5E0-3527F8F622C7}"/>
    <dgm:cxn modelId="{BC5A8436-5009-4789-A054-3BD423339D0F}" type="presOf" srcId="{95A69945-FFA8-4D1A-B778-077F26554CAC}" destId="{DC4284B6-9C56-46D0-9507-2B50A3176EF8}" srcOrd="0" destOrd="0" presId="urn:microsoft.com/office/officeart/2005/8/layout/lProcess3#1"/>
    <dgm:cxn modelId="{8458B5D9-6DC3-4FC4-8DE4-378289E90B29}" type="presOf" srcId="{678F2E2A-A2C5-4E04-A6C6-7EB5FBA8700C}" destId="{17BDC674-5142-41E5-A9B8-DC57836C60C9}" srcOrd="0" destOrd="0" presId="urn:microsoft.com/office/officeart/2005/8/layout/lProcess3#1"/>
    <dgm:cxn modelId="{5977ABEA-8275-4468-A88A-88751228C0A5}" srcId="{678F2E2A-A2C5-4E04-A6C6-7EB5FBA8700C}" destId="{3C37B8C9-EA0A-4D44-9C63-F44E40399F8F}" srcOrd="0" destOrd="0" parTransId="{7931F9AF-F3A1-42F0-A100-0FE79CACE2DF}" sibTransId="{842D9B1A-3E52-4B87-9DFB-3B308B1FD952}"/>
    <dgm:cxn modelId="{F284C7EE-470A-40AC-BA19-6157F7E9E18B}" type="presOf" srcId="{AE23BD63-E149-4F1A-BA0B-CA9D2CCC1CEE}" destId="{D6400513-0B47-4C87-AB1B-F287C50522B9}" srcOrd="0" destOrd="0" presId="urn:microsoft.com/office/officeart/2005/8/layout/lProcess3#1"/>
    <dgm:cxn modelId="{BB385FF2-CB7A-4D86-A1CC-368B38F64592}" type="presOf" srcId="{3C37B8C9-EA0A-4D44-9C63-F44E40399F8F}" destId="{F617F0FD-DFF6-44C9-A5A3-768A6B7CD397}" srcOrd="0" destOrd="0" presId="urn:microsoft.com/office/officeart/2005/8/layout/lProcess3#1"/>
    <dgm:cxn modelId="{615685F3-273B-4255-81A2-5D00D8492C66}" srcId="{678F2E2A-A2C5-4E04-A6C6-7EB5FBA8700C}" destId="{AE23BD63-E149-4F1A-BA0B-CA9D2CCC1CEE}" srcOrd="1" destOrd="0" parTransId="{DE12B9AC-BA8D-42E3-A08E-CF6A3A760AA8}" sibTransId="{613FB7B1-633E-4C4D-B054-783A2D589F8B}"/>
    <dgm:cxn modelId="{7D550BFA-2663-4B51-9150-3F97C811DFCD}" type="presParOf" srcId="{17BDC674-5142-41E5-A9B8-DC57836C60C9}" destId="{3F8F5D4D-D756-4057-A0D1-7736C9A7C3CB}" srcOrd="0" destOrd="0" presId="urn:microsoft.com/office/officeart/2005/8/layout/lProcess3#1"/>
    <dgm:cxn modelId="{2ABBD031-060B-4903-9CB3-029A00015127}" type="presParOf" srcId="{3F8F5D4D-D756-4057-A0D1-7736C9A7C3CB}" destId="{F617F0FD-DFF6-44C9-A5A3-768A6B7CD397}" srcOrd="0" destOrd="0" presId="urn:microsoft.com/office/officeart/2005/8/layout/lProcess3#1"/>
    <dgm:cxn modelId="{B7B28C68-9AE9-41C0-96C6-3744AAC7C702}" type="presParOf" srcId="{17BDC674-5142-41E5-A9B8-DC57836C60C9}" destId="{042FE6EE-76E3-47D1-B181-36C4F4AE3F61}" srcOrd="1" destOrd="0" presId="urn:microsoft.com/office/officeart/2005/8/layout/lProcess3#1"/>
    <dgm:cxn modelId="{C44201C0-A0A6-458F-B5FF-AE2F101B1589}" type="presParOf" srcId="{17BDC674-5142-41E5-A9B8-DC57836C60C9}" destId="{768435CA-ED6F-4883-AD62-75C1F1E1EE03}" srcOrd="2" destOrd="0" presId="urn:microsoft.com/office/officeart/2005/8/layout/lProcess3#1"/>
    <dgm:cxn modelId="{7D63E3CD-08F0-42A3-A791-127B45C7652C}" type="presParOf" srcId="{768435CA-ED6F-4883-AD62-75C1F1E1EE03}" destId="{D6400513-0B47-4C87-AB1B-F287C50522B9}" srcOrd="0" destOrd="0" presId="urn:microsoft.com/office/officeart/2005/8/layout/lProcess3#1"/>
    <dgm:cxn modelId="{8A26FBC6-0B1E-43D0-8344-1541C2F22F7A}" type="presParOf" srcId="{17BDC674-5142-41E5-A9B8-DC57836C60C9}" destId="{1B358D64-824E-4373-8F98-DE6EAF0A541F}" srcOrd="3" destOrd="0" presId="urn:microsoft.com/office/officeart/2005/8/layout/lProcess3#1"/>
    <dgm:cxn modelId="{EC7FADD9-19E2-49E3-BCD0-E95216D03320}" type="presParOf" srcId="{17BDC674-5142-41E5-A9B8-DC57836C60C9}" destId="{BEE36825-BD12-47BF-84F3-32B73EEC9FB1}" srcOrd="4" destOrd="0" presId="urn:microsoft.com/office/officeart/2005/8/layout/lProcess3#1"/>
    <dgm:cxn modelId="{92D9B15B-108B-4C2C-9049-BF0253B97E37}" type="presParOf" srcId="{BEE36825-BD12-47BF-84F3-32B73EEC9FB1}" destId="{DC4284B6-9C56-46D0-9507-2B50A3176EF8}" srcOrd="0" destOrd="0" presId="urn:microsoft.com/office/officeart/2005/8/layout/lProcess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3CCAA1-24F8-4E65-9995-C6E276F17EF0}" type="doc">
      <dgm:prSet loTypeId="urn:microsoft.com/office/officeart/2005/8/layout/process1" loCatId="process" qsTypeId="urn:microsoft.com/office/officeart/2005/8/quickstyle/simple1#7" qsCatId="simple" csTypeId="urn:microsoft.com/office/officeart/2005/8/colors/accent1_2#7" csCatId="accent1" phldr="1"/>
      <dgm:spPr/>
      <dgm:t>
        <a:bodyPr/>
        <a:lstStyle/>
        <a:p>
          <a:endParaRPr lang="en-US"/>
        </a:p>
      </dgm:t>
    </dgm:pt>
    <dgm:pt modelId="{67B41636-95CF-4441-8C3E-2CDBE4220244}">
      <dgm:prSet phldr="0" custT="1"/>
      <dgm:spPr/>
      <dgm:t>
        <a:bodyPr vert="horz" wrap="square"/>
        <a:lstStyle/>
        <a:p>
          <a:pPr rtl="0">
            <a:lnSpc>
              <a:spcPct val="100000"/>
            </a:lnSpc>
            <a:spcBef>
              <a:spcPct val="0"/>
            </a:spcBef>
            <a:spcAft>
              <a:spcPct val="35000"/>
            </a:spcAft>
          </a:pPr>
          <a:r>
            <a:rPr lang="en-GB" sz="2000" dirty="0">
              <a:solidFill>
                <a:schemeClr val="bg1"/>
              </a:solidFill>
            </a:rPr>
            <a:t>The theory is useful in understanding the impact of early relationships and child welfare policies </a:t>
          </a:r>
          <a:r>
            <a:rPr lang="en-GB" sz="2000" dirty="0">
              <a:solidFill>
                <a:schemeClr val="bg1"/>
              </a:solidFill>
              <a:effectLst/>
              <a:latin typeface="+mn-lt"/>
              <a:ea typeface="+mn-ea"/>
              <a:cs typeface="+mn-cs"/>
            </a:rPr>
            <a:t>(McLeod, 2024)</a:t>
          </a:r>
          <a:r>
            <a:rPr lang="en-GB" sz="2000" dirty="0">
              <a:solidFill>
                <a:schemeClr val="bg1"/>
              </a:solidFill>
            </a:rPr>
            <a:t>.</a:t>
          </a:r>
        </a:p>
      </dgm:t>
    </dgm:pt>
    <dgm:pt modelId="{349FCD33-0B11-46C4-903A-3900C310A7D8}" type="parTrans" cxnId="{0240F08B-A5F0-45F7-8A47-50BCAF53AAEF}">
      <dgm:prSet/>
      <dgm:spPr/>
      <dgm:t>
        <a:bodyPr/>
        <a:lstStyle/>
        <a:p>
          <a:endParaRPr lang="en-US"/>
        </a:p>
      </dgm:t>
    </dgm:pt>
    <dgm:pt modelId="{9906D48B-11AC-46C5-8443-9B811DEB6CB1}" type="sibTrans" cxnId="{0240F08B-A5F0-45F7-8A47-50BCAF53AAEF}">
      <dgm:prSet/>
      <dgm:spPr/>
      <dgm:t>
        <a:bodyPr/>
        <a:lstStyle/>
        <a:p>
          <a:endParaRPr lang="en-US"/>
        </a:p>
      </dgm:t>
    </dgm:pt>
    <dgm:pt modelId="{54D85831-576E-416D-81D6-1C6FC742627C}">
      <dgm:prSet custT="1"/>
      <dgm:spPr/>
      <dgm:t>
        <a:bodyPr/>
        <a:lstStyle/>
        <a:p>
          <a:pPr rtl="0"/>
          <a:r>
            <a:rPr lang="en-GB" sz="2200" dirty="0"/>
            <a:t>It is useful to support children with attachment issues.</a:t>
          </a:r>
        </a:p>
      </dgm:t>
    </dgm:pt>
    <dgm:pt modelId="{20DF2C72-F7BC-41C1-AAD1-2B43AADBC6A0}" type="parTrans" cxnId="{F17122B7-C9A8-45C4-8B74-05F774C7998C}">
      <dgm:prSet/>
      <dgm:spPr/>
      <dgm:t>
        <a:bodyPr/>
        <a:lstStyle/>
        <a:p>
          <a:endParaRPr lang="en-US"/>
        </a:p>
      </dgm:t>
    </dgm:pt>
    <dgm:pt modelId="{2B1BF735-5269-4734-9116-8762FE2D1C9C}" type="sibTrans" cxnId="{F17122B7-C9A8-45C4-8B74-05F774C7998C}">
      <dgm:prSet/>
      <dgm:spPr/>
      <dgm:t>
        <a:bodyPr/>
        <a:lstStyle/>
        <a:p>
          <a:endParaRPr lang="en-US"/>
        </a:p>
      </dgm:t>
    </dgm:pt>
    <dgm:pt modelId="{D8855332-1D1F-4E9D-949A-3208F098F183}">
      <dgm:prSet phldr="0" custT="1"/>
      <dgm:spPr/>
      <dgm:t>
        <a:bodyPr vert="horz" wrap="square"/>
        <a:lstStyle/>
        <a:p>
          <a:pPr rtl="0">
            <a:lnSpc>
              <a:spcPct val="100000"/>
            </a:lnSpc>
            <a:spcBef>
              <a:spcPct val="0"/>
            </a:spcBef>
            <a:spcAft>
              <a:spcPct val="35000"/>
            </a:spcAft>
          </a:pPr>
          <a:r>
            <a:rPr lang="en-GB" sz="2200" dirty="0"/>
            <a:t>The theory is mainly focusing on mothers and the values of the Western family </a:t>
          </a:r>
          <a:r>
            <a:rPr lang="en-US" altLang="en-GB" sz="2200" dirty="0"/>
            <a:t>(</a:t>
          </a:r>
          <a:r>
            <a:rPr lang="en-US" altLang="en-US" sz="2200" dirty="0"/>
            <a:t>Keller, 2018)</a:t>
          </a:r>
          <a:r>
            <a:rPr lang="en-GB" sz="2200" dirty="0"/>
            <a:t>.</a:t>
          </a:r>
        </a:p>
      </dgm:t>
    </dgm:pt>
    <dgm:pt modelId="{63E60292-C15E-49AB-973A-5AF8E7B6A77B}" type="parTrans" cxnId="{CEB31ADE-A5E2-4E92-B5ED-E50C827107AA}">
      <dgm:prSet/>
      <dgm:spPr/>
      <dgm:t>
        <a:bodyPr/>
        <a:lstStyle/>
        <a:p>
          <a:endParaRPr lang="en-US"/>
        </a:p>
      </dgm:t>
    </dgm:pt>
    <dgm:pt modelId="{99DE70A7-0527-4C81-8672-A3583554DA37}" type="sibTrans" cxnId="{CEB31ADE-A5E2-4E92-B5ED-E50C827107AA}">
      <dgm:prSet/>
      <dgm:spPr/>
      <dgm:t>
        <a:bodyPr/>
        <a:lstStyle/>
        <a:p>
          <a:endParaRPr lang="en-US"/>
        </a:p>
      </dgm:t>
    </dgm:pt>
    <dgm:pt modelId="{BE9C92EC-F084-4FB4-B369-82499CE0AD90}" type="pres">
      <dgm:prSet presAssocID="{C03CCAA1-24F8-4E65-9995-C6E276F17EF0}" presName="Name0" presStyleCnt="0">
        <dgm:presLayoutVars>
          <dgm:dir/>
          <dgm:resizeHandles val="exact"/>
        </dgm:presLayoutVars>
      </dgm:prSet>
      <dgm:spPr/>
    </dgm:pt>
    <dgm:pt modelId="{17EDDC6C-35AB-4FD9-B0B9-A5EDE8542D84}" type="pres">
      <dgm:prSet presAssocID="{67B41636-95CF-4441-8C3E-2CDBE4220244}" presName="node" presStyleLbl="node1" presStyleIdx="0" presStyleCnt="3">
        <dgm:presLayoutVars>
          <dgm:bulletEnabled val="1"/>
        </dgm:presLayoutVars>
      </dgm:prSet>
      <dgm:spPr/>
    </dgm:pt>
    <dgm:pt modelId="{E7B77181-7C84-4543-B74F-DC8C56918C39}" type="pres">
      <dgm:prSet presAssocID="{9906D48B-11AC-46C5-8443-9B811DEB6CB1}" presName="sibTrans" presStyleLbl="sibTrans2D1" presStyleIdx="0" presStyleCnt="2"/>
      <dgm:spPr/>
    </dgm:pt>
    <dgm:pt modelId="{B1B9D88E-3803-445D-93BB-74C72FF025F1}" type="pres">
      <dgm:prSet presAssocID="{9906D48B-11AC-46C5-8443-9B811DEB6CB1}" presName="connectorText" presStyleLbl="sibTrans2D1" presStyleIdx="0" presStyleCnt="2"/>
      <dgm:spPr/>
    </dgm:pt>
    <dgm:pt modelId="{1FBA700D-1ED9-4A53-8B65-D3F9D439979E}" type="pres">
      <dgm:prSet presAssocID="{54D85831-576E-416D-81D6-1C6FC742627C}" presName="node" presStyleLbl="node1" presStyleIdx="1" presStyleCnt="3">
        <dgm:presLayoutVars>
          <dgm:bulletEnabled val="1"/>
        </dgm:presLayoutVars>
      </dgm:prSet>
      <dgm:spPr/>
    </dgm:pt>
    <dgm:pt modelId="{A9805F40-F710-4618-A52E-0F083DAE18B2}" type="pres">
      <dgm:prSet presAssocID="{2B1BF735-5269-4734-9116-8762FE2D1C9C}" presName="sibTrans" presStyleLbl="sibTrans2D1" presStyleIdx="1" presStyleCnt="2"/>
      <dgm:spPr/>
    </dgm:pt>
    <dgm:pt modelId="{AF5AE932-52ED-4647-8259-6F37E9E3C094}" type="pres">
      <dgm:prSet presAssocID="{2B1BF735-5269-4734-9116-8762FE2D1C9C}" presName="connectorText" presStyleLbl="sibTrans2D1" presStyleIdx="1" presStyleCnt="2"/>
      <dgm:spPr/>
    </dgm:pt>
    <dgm:pt modelId="{F53B7CDC-52C2-402F-B677-2A097F526A4E}" type="pres">
      <dgm:prSet presAssocID="{D8855332-1D1F-4E9D-949A-3208F098F183}" presName="node" presStyleLbl="node1" presStyleIdx="2" presStyleCnt="3">
        <dgm:presLayoutVars>
          <dgm:bulletEnabled val="1"/>
        </dgm:presLayoutVars>
      </dgm:prSet>
      <dgm:spPr/>
    </dgm:pt>
  </dgm:ptLst>
  <dgm:cxnLst>
    <dgm:cxn modelId="{25F1FD02-4B38-4C41-A8B0-6728779549B6}" type="presOf" srcId="{C03CCAA1-24F8-4E65-9995-C6E276F17EF0}" destId="{BE9C92EC-F084-4FB4-B369-82499CE0AD90}" srcOrd="0" destOrd="0" presId="urn:microsoft.com/office/officeart/2005/8/layout/process1"/>
    <dgm:cxn modelId="{BA827A12-D7BD-4D88-96AD-AFAF1F358F15}" type="presOf" srcId="{67B41636-95CF-4441-8C3E-2CDBE4220244}" destId="{17EDDC6C-35AB-4FD9-B0B9-A5EDE8542D84}" srcOrd="0" destOrd="0" presId="urn:microsoft.com/office/officeart/2005/8/layout/process1"/>
    <dgm:cxn modelId="{72A51047-0C4E-4605-ABD1-1D3265C0A2A9}" type="presOf" srcId="{54D85831-576E-416D-81D6-1C6FC742627C}" destId="{1FBA700D-1ED9-4A53-8B65-D3F9D439979E}" srcOrd="0" destOrd="0" presId="urn:microsoft.com/office/officeart/2005/8/layout/process1"/>
    <dgm:cxn modelId="{0240F08B-A5F0-45F7-8A47-50BCAF53AAEF}" srcId="{C03CCAA1-24F8-4E65-9995-C6E276F17EF0}" destId="{67B41636-95CF-4441-8C3E-2CDBE4220244}" srcOrd="0" destOrd="0" parTransId="{349FCD33-0B11-46C4-903A-3900C310A7D8}" sibTransId="{9906D48B-11AC-46C5-8443-9B811DEB6CB1}"/>
    <dgm:cxn modelId="{F17122B7-C9A8-45C4-8B74-05F774C7998C}" srcId="{C03CCAA1-24F8-4E65-9995-C6E276F17EF0}" destId="{54D85831-576E-416D-81D6-1C6FC742627C}" srcOrd="1" destOrd="0" parTransId="{20DF2C72-F7BC-41C1-AAD1-2B43AADBC6A0}" sibTransId="{2B1BF735-5269-4734-9116-8762FE2D1C9C}"/>
    <dgm:cxn modelId="{3F39DBC7-855D-4AA1-990D-88F429FB7021}" type="presOf" srcId="{9906D48B-11AC-46C5-8443-9B811DEB6CB1}" destId="{E7B77181-7C84-4543-B74F-DC8C56918C39}" srcOrd="0" destOrd="0" presId="urn:microsoft.com/office/officeart/2005/8/layout/process1"/>
    <dgm:cxn modelId="{7D0D37CF-02CD-4B0D-9451-8944EA9B44E6}" type="presOf" srcId="{2B1BF735-5269-4734-9116-8762FE2D1C9C}" destId="{A9805F40-F710-4618-A52E-0F083DAE18B2}" srcOrd="0" destOrd="0" presId="urn:microsoft.com/office/officeart/2005/8/layout/process1"/>
    <dgm:cxn modelId="{3DFD29D1-F494-417E-8F0E-19EFFDB57B30}" type="presOf" srcId="{D8855332-1D1F-4E9D-949A-3208F098F183}" destId="{F53B7CDC-52C2-402F-B677-2A097F526A4E}" srcOrd="0" destOrd="0" presId="urn:microsoft.com/office/officeart/2005/8/layout/process1"/>
    <dgm:cxn modelId="{5AB616D6-933E-41B1-A110-7EAC5944A6CE}" type="presOf" srcId="{9906D48B-11AC-46C5-8443-9B811DEB6CB1}" destId="{B1B9D88E-3803-445D-93BB-74C72FF025F1}" srcOrd="1" destOrd="0" presId="urn:microsoft.com/office/officeart/2005/8/layout/process1"/>
    <dgm:cxn modelId="{CEB31ADE-A5E2-4E92-B5ED-E50C827107AA}" srcId="{C03CCAA1-24F8-4E65-9995-C6E276F17EF0}" destId="{D8855332-1D1F-4E9D-949A-3208F098F183}" srcOrd="2" destOrd="0" parTransId="{63E60292-C15E-49AB-973A-5AF8E7B6A77B}" sibTransId="{99DE70A7-0527-4C81-8672-A3583554DA37}"/>
    <dgm:cxn modelId="{F0AF5EE9-AC1C-4A82-989D-A866F612356C}" type="presOf" srcId="{2B1BF735-5269-4734-9116-8762FE2D1C9C}" destId="{AF5AE932-52ED-4647-8259-6F37E9E3C094}" srcOrd="1" destOrd="0" presId="urn:microsoft.com/office/officeart/2005/8/layout/process1"/>
    <dgm:cxn modelId="{5195952C-50C9-425B-8E87-A8446325AB43}" type="presParOf" srcId="{BE9C92EC-F084-4FB4-B369-82499CE0AD90}" destId="{17EDDC6C-35AB-4FD9-B0B9-A5EDE8542D84}" srcOrd="0" destOrd="0" presId="urn:microsoft.com/office/officeart/2005/8/layout/process1"/>
    <dgm:cxn modelId="{D07270DA-4444-4BBF-8D5B-6C57918EC707}" type="presParOf" srcId="{BE9C92EC-F084-4FB4-B369-82499CE0AD90}" destId="{E7B77181-7C84-4543-B74F-DC8C56918C39}" srcOrd="1" destOrd="0" presId="urn:microsoft.com/office/officeart/2005/8/layout/process1"/>
    <dgm:cxn modelId="{D9886008-B480-4708-9D47-06FB34F248BB}" type="presParOf" srcId="{E7B77181-7C84-4543-B74F-DC8C56918C39}" destId="{B1B9D88E-3803-445D-93BB-74C72FF025F1}" srcOrd="0" destOrd="0" presId="urn:microsoft.com/office/officeart/2005/8/layout/process1"/>
    <dgm:cxn modelId="{74124ADE-EDEA-49D9-BF27-BF165784866D}" type="presParOf" srcId="{BE9C92EC-F084-4FB4-B369-82499CE0AD90}" destId="{1FBA700D-1ED9-4A53-8B65-D3F9D439979E}" srcOrd="2" destOrd="0" presId="urn:microsoft.com/office/officeart/2005/8/layout/process1"/>
    <dgm:cxn modelId="{CBF59B03-9E1D-4111-9F06-F975F3A7104E}" type="presParOf" srcId="{BE9C92EC-F084-4FB4-B369-82499CE0AD90}" destId="{A9805F40-F710-4618-A52E-0F083DAE18B2}" srcOrd="3" destOrd="0" presId="urn:microsoft.com/office/officeart/2005/8/layout/process1"/>
    <dgm:cxn modelId="{19AE52CA-55EB-42FD-BA5E-49CB65475769}" type="presParOf" srcId="{A9805F40-F710-4618-A52E-0F083DAE18B2}" destId="{AF5AE932-52ED-4647-8259-6F37E9E3C094}" srcOrd="0" destOrd="0" presId="urn:microsoft.com/office/officeart/2005/8/layout/process1"/>
    <dgm:cxn modelId="{B633575A-6551-4B70-BD7F-99AF84C000B0}" type="presParOf" srcId="{BE9C92EC-F084-4FB4-B369-82499CE0AD90}" destId="{F53B7CDC-52C2-402F-B677-2A097F526A4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8D60F3-7901-4F4E-8A30-61823518082F}" type="doc">
      <dgm:prSet loTypeId="urn:microsoft.com/office/officeart/2005/8/layout/vList2#1" loCatId="list" qsTypeId="urn:microsoft.com/office/officeart/2005/8/quickstyle/simple1#1" qsCatId="simple" csTypeId="urn:microsoft.com/office/officeart/2005/8/colors/accent1_2#1" csCatId="accent1" phldr="1"/>
      <dgm:spPr/>
      <dgm:t>
        <a:bodyPr/>
        <a:lstStyle/>
        <a:p>
          <a:endParaRPr lang="en-US"/>
        </a:p>
      </dgm:t>
    </dgm:pt>
    <dgm:pt modelId="{8F270B3C-92F5-4233-A749-9934B0E0DDD3}">
      <dgm:prSet phldr="0" custT="1"/>
      <dgm:spPr/>
      <dgm:t>
        <a:bodyPr vert="horz" wrap="square"/>
        <a:lstStyle/>
        <a:p>
          <a:pPr algn="just" rtl="0">
            <a:lnSpc>
              <a:spcPct val="100000"/>
            </a:lnSpc>
            <a:spcBef>
              <a:spcPct val="0"/>
            </a:spcBef>
            <a:spcAft>
              <a:spcPct val="35000"/>
            </a:spcAft>
          </a:pPr>
          <a:r>
            <a:rPr lang="en-US" altLang="en-US" sz="2800" dirty="0"/>
            <a:t>Isaac’s disrupted childcare and maternal PND place him at risk of insecure attachment and t</a:t>
          </a:r>
          <a:r>
            <a:rPr lang="en-GB" sz="2800" dirty="0"/>
            <a:t>he Bowlby’s </a:t>
          </a:r>
          <a:r>
            <a:rPr lang="en-GB" sz="2800"/>
            <a:t>Attachment model </a:t>
          </a:r>
          <a:r>
            <a:rPr lang="en-GB" sz="2800" dirty="0"/>
            <a:t>is useful to understand Isaac's emotional and developmental issues.</a:t>
          </a:r>
        </a:p>
      </dgm:t>
    </dgm:pt>
    <dgm:pt modelId="{4848D2C0-BBFB-46F4-B2D2-70C1320EAA58}" type="parTrans" cxnId="{A86065CC-2B39-45D5-BA24-BD2C88C2F14B}">
      <dgm:prSet/>
      <dgm:spPr/>
      <dgm:t>
        <a:bodyPr/>
        <a:lstStyle/>
        <a:p>
          <a:endParaRPr lang="en-US"/>
        </a:p>
      </dgm:t>
    </dgm:pt>
    <dgm:pt modelId="{FACE74D2-36B6-42F0-B645-DCDDBCBA40FA}" type="sibTrans" cxnId="{A86065CC-2B39-45D5-BA24-BD2C88C2F14B}">
      <dgm:prSet/>
      <dgm:spPr/>
      <dgm:t>
        <a:bodyPr/>
        <a:lstStyle/>
        <a:p>
          <a:endParaRPr lang="en-US"/>
        </a:p>
      </dgm:t>
    </dgm:pt>
    <dgm:pt modelId="{F7ECA850-6FA3-4718-BB71-1F7ED99DBD0D}">
      <dgm:prSet phldr="0" custT="1"/>
      <dgm:spPr/>
      <dgm:t>
        <a:bodyPr vert="horz" wrap="square"/>
        <a:lstStyle/>
        <a:p>
          <a:pPr algn="just" rtl="0">
            <a:lnSpc>
              <a:spcPct val="100000"/>
            </a:lnSpc>
            <a:spcBef>
              <a:spcPct val="0"/>
            </a:spcBef>
            <a:spcAft>
              <a:spcPct val="35000"/>
            </a:spcAft>
          </a:pPr>
          <a:r>
            <a:rPr lang="en-GB" sz="2800" dirty="0"/>
            <a:t>His attachment security may have affected by difficulties with his maternal mental health and disrupted maternal childcare.</a:t>
          </a:r>
        </a:p>
      </dgm:t>
    </dgm:pt>
    <dgm:pt modelId="{AAB5014A-AB77-43EE-AC62-1ADBC0ECD3B8}" type="parTrans" cxnId="{8278D597-9A2C-4FD1-BBD1-3836948ACFB1}">
      <dgm:prSet/>
      <dgm:spPr/>
      <dgm:t>
        <a:bodyPr/>
        <a:lstStyle/>
        <a:p>
          <a:endParaRPr lang="en-US"/>
        </a:p>
      </dgm:t>
    </dgm:pt>
    <dgm:pt modelId="{3830D611-7E39-4E72-9E17-11F3DEC08216}" type="sibTrans" cxnId="{8278D597-9A2C-4FD1-BBD1-3836948ACFB1}">
      <dgm:prSet/>
      <dgm:spPr/>
      <dgm:t>
        <a:bodyPr/>
        <a:lstStyle/>
        <a:p>
          <a:endParaRPr lang="en-US"/>
        </a:p>
      </dgm:t>
    </dgm:pt>
    <dgm:pt modelId="{55FCBD78-6491-4848-9CE8-EBB641C38BA3}">
      <dgm:prSet phldr="0" custT="1"/>
      <dgm:spPr/>
      <dgm:t>
        <a:bodyPr vert="horz" wrap="square"/>
        <a:lstStyle/>
        <a:p>
          <a:pPr algn="just" rtl="0">
            <a:lnSpc>
              <a:spcPct val="100000"/>
            </a:lnSpc>
            <a:spcBef>
              <a:spcPct val="0"/>
            </a:spcBef>
            <a:spcAft>
              <a:spcPct val="35000"/>
            </a:spcAft>
          </a:pPr>
          <a:r>
            <a:rPr lang="en-GB" sz="2800" dirty="0"/>
            <a:t>Developmental outcomes can be enhanced through early intervention, family support and multi-agency collaboration.</a:t>
          </a:r>
        </a:p>
      </dgm:t>
    </dgm:pt>
    <dgm:pt modelId="{91153773-EBDE-4E2D-A114-B7BE4E232B37}" type="parTrans" cxnId="{4864912D-9785-46EA-8881-8DB0AE4BDCBC}">
      <dgm:prSet/>
      <dgm:spPr/>
      <dgm:t>
        <a:bodyPr/>
        <a:lstStyle/>
        <a:p>
          <a:endParaRPr lang="en-US"/>
        </a:p>
      </dgm:t>
    </dgm:pt>
    <dgm:pt modelId="{6E9CD475-6B02-487A-A98A-3078E1C5E8A6}" type="sibTrans" cxnId="{4864912D-9785-46EA-8881-8DB0AE4BDCBC}">
      <dgm:prSet/>
      <dgm:spPr/>
      <dgm:t>
        <a:bodyPr/>
        <a:lstStyle/>
        <a:p>
          <a:endParaRPr lang="en-US"/>
        </a:p>
      </dgm:t>
    </dgm:pt>
    <dgm:pt modelId="{08BC2764-575C-46AD-B547-3B0316F72C4F}" type="pres">
      <dgm:prSet presAssocID="{458D60F3-7901-4F4E-8A30-61823518082F}" presName="linear" presStyleCnt="0">
        <dgm:presLayoutVars>
          <dgm:animLvl val="lvl"/>
          <dgm:resizeHandles val="exact"/>
        </dgm:presLayoutVars>
      </dgm:prSet>
      <dgm:spPr/>
    </dgm:pt>
    <dgm:pt modelId="{DF5586D5-67DE-4597-9E07-4AA13910921C}" type="pres">
      <dgm:prSet presAssocID="{8F270B3C-92F5-4233-A749-9934B0E0DDD3}" presName="parentText" presStyleLbl="node1" presStyleIdx="0" presStyleCnt="3">
        <dgm:presLayoutVars>
          <dgm:chMax val="0"/>
          <dgm:bulletEnabled val="1"/>
        </dgm:presLayoutVars>
      </dgm:prSet>
      <dgm:spPr/>
    </dgm:pt>
    <dgm:pt modelId="{9BF4D668-3B50-41B9-815B-2377C50FC4DF}" type="pres">
      <dgm:prSet presAssocID="{FACE74D2-36B6-42F0-B645-DCDDBCBA40FA}" presName="spacer" presStyleCnt="0"/>
      <dgm:spPr/>
    </dgm:pt>
    <dgm:pt modelId="{022E7763-4101-4F84-AFD8-3428ECB5DB1B}" type="pres">
      <dgm:prSet presAssocID="{F7ECA850-6FA3-4718-BB71-1F7ED99DBD0D}" presName="parentText" presStyleLbl="node1" presStyleIdx="1" presStyleCnt="3">
        <dgm:presLayoutVars>
          <dgm:chMax val="0"/>
          <dgm:bulletEnabled val="1"/>
        </dgm:presLayoutVars>
      </dgm:prSet>
      <dgm:spPr/>
    </dgm:pt>
    <dgm:pt modelId="{E9F831F4-A126-479D-8E24-4A4DB499E0D0}" type="pres">
      <dgm:prSet presAssocID="{3830D611-7E39-4E72-9E17-11F3DEC08216}" presName="spacer" presStyleCnt="0"/>
      <dgm:spPr/>
    </dgm:pt>
    <dgm:pt modelId="{821D1764-83E5-49EA-BF06-EB231FBF1907}" type="pres">
      <dgm:prSet presAssocID="{55FCBD78-6491-4848-9CE8-EBB641C38BA3}" presName="parentText" presStyleLbl="node1" presStyleIdx="2" presStyleCnt="3">
        <dgm:presLayoutVars>
          <dgm:chMax val="0"/>
          <dgm:bulletEnabled val="1"/>
        </dgm:presLayoutVars>
      </dgm:prSet>
      <dgm:spPr/>
    </dgm:pt>
  </dgm:ptLst>
  <dgm:cxnLst>
    <dgm:cxn modelId="{A44AC328-4EB7-4F53-BB92-7EC8A03F9D4F}" type="presOf" srcId="{F7ECA850-6FA3-4718-BB71-1F7ED99DBD0D}" destId="{022E7763-4101-4F84-AFD8-3428ECB5DB1B}" srcOrd="0" destOrd="0" presId="urn:microsoft.com/office/officeart/2005/8/layout/vList2#1"/>
    <dgm:cxn modelId="{4864912D-9785-46EA-8881-8DB0AE4BDCBC}" srcId="{458D60F3-7901-4F4E-8A30-61823518082F}" destId="{55FCBD78-6491-4848-9CE8-EBB641C38BA3}" srcOrd="2" destOrd="0" parTransId="{91153773-EBDE-4E2D-A114-B7BE4E232B37}" sibTransId="{6E9CD475-6B02-487A-A98A-3078E1C5E8A6}"/>
    <dgm:cxn modelId="{48634842-0538-4202-9CD3-D6F17A3B9301}" type="presOf" srcId="{8F270B3C-92F5-4233-A749-9934B0E0DDD3}" destId="{DF5586D5-67DE-4597-9E07-4AA13910921C}" srcOrd="0" destOrd="0" presId="urn:microsoft.com/office/officeart/2005/8/layout/vList2#1"/>
    <dgm:cxn modelId="{0758336E-8737-4A57-ABD0-B87D17A86917}" type="presOf" srcId="{458D60F3-7901-4F4E-8A30-61823518082F}" destId="{08BC2764-575C-46AD-B547-3B0316F72C4F}" srcOrd="0" destOrd="0" presId="urn:microsoft.com/office/officeart/2005/8/layout/vList2#1"/>
    <dgm:cxn modelId="{A6C53074-337D-4075-BFA2-C7BF79A5318D}" type="presOf" srcId="{55FCBD78-6491-4848-9CE8-EBB641C38BA3}" destId="{821D1764-83E5-49EA-BF06-EB231FBF1907}" srcOrd="0" destOrd="0" presId="urn:microsoft.com/office/officeart/2005/8/layout/vList2#1"/>
    <dgm:cxn modelId="{8278D597-9A2C-4FD1-BBD1-3836948ACFB1}" srcId="{458D60F3-7901-4F4E-8A30-61823518082F}" destId="{F7ECA850-6FA3-4718-BB71-1F7ED99DBD0D}" srcOrd="1" destOrd="0" parTransId="{AAB5014A-AB77-43EE-AC62-1ADBC0ECD3B8}" sibTransId="{3830D611-7E39-4E72-9E17-11F3DEC08216}"/>
    <dgm:cxn modelId="{A86065CC-2B39-45D5-BA24-BD2C88C2F14B}" srcId="{458D60F3-7901-4F4E-8A30-61823518082F}" destId="{8F270B3C-92F5-4233-A749-9934B0E0DDD3}" srcOrd="0" destOrd="0" parTransId="{4848D2C0-BBFB-46F4-B2D2-70C1320EAA58}" sibTransId="{FACE74D2-36B6-42F0-B645-DCDDBCBA40FA}"/>
    <dgm:cxn modelId="{C3AD7366-E0AC-4CA0-8FFE-6788FADA428F}" type="presParOf" srcId="{08BC2764-575C-46AD-B547-3B0316F72C4F}" destId="{DF5586D5-67DE-4597-9E07-4AA13910921C}" srcOrd="0" destOrd="0" presId="urn:microsoft.com/office/officeart/2005/8/layout/vList2#1"/>
    <dgm:cxn modelId="{0E512761-CB7D-48C4-BAB2-EB3F0F40D7C9}" type="presParOf" srcId="{08BC2764-575C-46AD-B547-3B0316F72C4F}" destId="{9BF4D668-3B50-41B9-815B-2377C50FC4DF}" srcOrd="1" destOrd="0" presId="urn:microsoft.com/office/officeart/2005/8/layout/vList2#1"/>
    <dgm:cxn modelId="{1C203F62-D04D-4A51-ACC5-94DFE713B841}" type="presParOf" srcId="{08BC2764-575C-46AD-B547-3B0316F72C4F}" destId="{022E7763-4101-4F84-AFD8-3428ECB5DB1B}" srcOrd="2" destOrd="0" presId="urn:microsoft.com/office/officeart/2005/8/layout/vList2#1"/>
    <dgm:cxn modelId="{C52AEA35-2F96-452C-AFDD-862BD6C5F683}" type="presParOf" srcId="{08BC2764-575C-46AD-B547-3B0316F72C4F}" destId="{E9F831F4-A126-479D-8E24-4A4DB499E0D0}" srcOrd="3" destOrd="0" presId="urn:microsoft.com/office/officeart/2005/8/layout/vList2#1"/>
    <dgm:cxn modelId="{2213F3BC-B7BC-4E34-8DDA-FAC11836047F}" type="presParOf" srcId="{08BC2764-575C-46AD-B547-3B0316F72C4F}" destId="{821D1764-83E5-49EA-BF06-EB231FBF1907}" srcOrd="4"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7F87C-8572-493B-BD1A-DC7DDF7864EF}">
      <dsp:nvSpPr>
        <dsp:cNvPr id="0" name=""/>
        <dsp:cNvSpPr/>
      </dsp:nvSpPr>
      <dsp:spPr bwMode="white">
        <a:xfrm>
          <a:off x="0" y="5917"/>
          <a:ext cx="10058399" cy="12162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100000"/>
            </a:lnSpc>
            <a:spcBef>
              <a:spcPct val="0"/>
            </a:spcBef>
            <a:spcAft>
              <a:spcPct val="35000"/>
            </a:spcAft>
            <a:buNone/>
          </a:pPr>
          <a:r>
            <a:rPr lang="en-GB" sz="2800" kern="1200" dirty="0"/>
            <a:t>Isaac is a 4 year old child with emotional, social and language development difficulties.</a:t>
          </a:r>
        </a:p>
      </dsp:txBody>
      <dsp:txXfrm>
        <a:off x="59371" y="65288"/>
        <a:ext cx="9939657" cy="1097473"/>
      </dsp:txXfrm>
    </dsp:sp>
    <dsp:sp modelId="{A5BF64B8-0185-4280-8758-D721ABA0549A}">
      <dsp:nvSpPr>
        <dsp:cNvPr id="0" name=""/>
        <dsp:cNvSpPr/>
      </dsp:nvSpPr>
      <dsp:spPr bwMode="white">
        <a:xfrm>
          <a:off x="0" y="1403572"/>
          <a:ext cx="10058399" cy="12162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100000"/>
            </a:lnSpc>
            <a:spcBef>
              <a:spcPct val="0"/>
            </a:spcBef>
            <a:spcAft>
              <a:spcPct val="35000"/>
            </a:spcAft>
            <a:buNone/>
          </a:pPr>
          <a:r>
            <a:rPr lang="en-GB" sz="2800" kern="1200" dirty="0"/>
            <a:t>He has issues with separation anxiety, social withdrawal and communication skills.</a:t>
          </a:r>
        </a:p>
      </dsp:txBody>
      <dsp:txXfrm>
        <a:off x="59371" y="1462943"/>
        <a:ext cx="9939657" cy="1097473"/>
      </dsp:txXfrm>
    </dsp:sp>
    <dsp:sp modelId="{F201510E-8987-46F3-9F91-965932F10D6D}">
      <dsp:nvSpPr>
        <dsp:cNvPr id="0" name=""/>
        <dsp:cNvSpPr/>
      </dsp:nvSpPr>
      <dsp:spPr bwMode="white">
        <a:xfrm>
          <a:off x="0" y="2801227"/>
          <a:ext cx="10058399" cy="12162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100000"/>
            </a:lnSpc>
            <a:spcBef>
              <a:spcPct val="0"/>
            </a:spcBef>
            <a:spcAft>
              <a:spcPct val="35000"/>
            </a:spcAft>
            <a:buNone/>
          </a:pPr>
          <a:r>
            <a:rPr lang="en-GB" sz="2800" kern="1200" dirty="0"/>
            <a:t>Bowlby's Attachment Theory will be used to clearly explain these development plan. </a:t>
          </a:r>
        </a:p>
      </dsp:txBody>
      <dsp:txXfrm>
        <a:off x="59371" y="2860598"/>
        <a:ext cx="9939657" cy="10974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428D7-78AA-4454-A92E-2A420CE2E482}">
      <dsp:nvSpPr>
        <dsp:cNvPr id="0" name=""/>
        <dsp:cNvSpPr/>
      </dsp:nvSpPr>
      <dsp:spPr>
        <a:xfrm>
          <a:off x="0" y="0"/>
          <a:ext cx="4023360" cy="4023360"/>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75C60-065B-4BCD-91CF-39F90958B239}">
      <dsp:nvSpPr>
        <dsp:cNvPr id="0" name=""/>
        <dsp:cNvSpPr/>
      </dsp:nvSpPr>
      <dsp:spPr>
        <a:xfrm>
          <a:off x="2011680" y="0"/>
          <a:ext cx="8046720" cy="402336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100000"/>
            </a:lnSpc>
            <a:spcBef>
              <a:spcPct val="0"/>
            </a:spcBef>
            <a:spcAft>
              <a:spcPct val="35000"/>
            </a:spcAft>
            <a:buNone/>
          </a:pPr>
          <a:r>
            <a:rPr lang="en-GB" sz="2400" kern="1200" dirty="0"/>
            <a:t>Bowlby’s Attachment Theory described that children form deep emotional attachments to their primary caregivers in early childhood </a:t>
          </a:r>
          <a:r>
            <a:rPr lang="en-GB" sz="2400" kern="1200" dirty="0">
              <a:solidFill>
                <a:schemeClr val="tx1"/>
              </a:solidFill>
              <a:effectLst/>
              <a:latin typeface="+mn-lt"/>
              <a:ea typeface="+mn-ea"/>
              <a:cs typeface="+mn-cs"/>
            </a:rPr>
            <a:t>(McLeod, 2024)</a:t>
          </a:r>
          <a:r>
            <a:rPr lang="en-GB" sz="2400" kern="1200" dirty="0"/>
            <a:t>.</a:t>
          </a:r>
        </a:p>
      </dsp:txBody>
      <dsp:txXfrm>
        <a:off x="2011680" y="0"/>
        <a:ext cx="8046720" cy="1207010"/>
      </dsp:txXfrm>
    </dsp:sp>
    <dsp:sp modelId="{90C2CE26-3299-4EDD-B508-C69680094F5D}">
      <dsp:nvSpPr>
        <dsp:cNvPr id="0" name=""/>
        <dsp:cNvSpPr/>
      </dsp:nvSpPr>
      <dsp:spPr>
        <a:xfrm>
          <a:off x="704089" y="1207010"/>
          <a:ext cx="2615181" cy="2615181"/>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BF3B63-8024-4158-9406-C1FE123FFC51}">
      <dsp:nvSpPr>
        <dsp:cNvPr id="0" name=""/>
        <dsp:cNvSpPr/>
      </dsp:nvSpPr>
      <dsp:spPr>
        <a:xfrm>
          <a:off x="2011680" y="1207010"/>
          <a:ext cx="8046720" cy="261518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100000"/>
            </a:lnSpc>
            <a:spcBef>
              <a:spcPct val="0"/>
            </a:spcBef>
            <a:spcAft>
              <a:spcPct val="35000"/>
            </a:spcAft>
            <a:buNone/>
          </a:pPr>
          <a:r>
            <a:rPr lang="en-GB" sz="2400" kern="1200" dirty="0"/>
            <a:t>Attachment relationships provide children with feelings of safety, comfort and protection.</a:t>
          </a:r>
        </a:p>
      </dsp:txBody>
      <dsp:txXfrm>
        <a:off x="2011680" y="1207010"/>
        <a:ext cx="8046720" cy="1207006"/>
      </dsp:txXfrm>
    </dsp:sp>
    <dsp:sp modelId="{7F580626-ADCB-487B-B6AD-D33861EC0957}">
      <dsp:nvSpPr>
        <dsp:cNvPr id="0" name=""/>
        <dsp:cNvSpPr/>
      </dsp:nvSpPr>
      <dsp:spPr>
        <a:xfrm>
          <a:off x="1408176" y="2414017"/>
          <a:ext cx="1207006" cy="1207006"/>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114A0-F4AC-4048-9F11-AA7CAFA80142}">
      <dsp:nvSpPr>
        <dsp:cNvPr id="0" name=""/>
        <dsp:cNvSpPr/>
      </dsp:nvSpPr>
      <dsp:spPr>
        <a:xfrm>
          <a:off x="2011680" y="2414017"/>
          <a:ext cx="8046720" cy="120700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100000"/>
            </a:lnSpc>
            <a:spcBef>
              <a:spcPct val="0"/>
            </a:spcBef>
            <a:spcAft>
              <a:spcPct val="35000"/>
            </a:spcAft>
            <a:buNone/>
          </a:pPr>
          <a:r>
            <a:rPr lang="en-GB" sz="2400" kern="1200" dirty="0"/>
            <a:t>Positive early attachment experiences significantly influence emotional wellbeing and future relationships. </a:t>
          </a:r>
        </a:p>
      </dsp:txBody>
      <dsp:txXfrm>
        <a:off x="2011680" y="2414017"/>
        <a:ext cx="8046720" cy="1207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19F8B-FFBF-4A6F-97AB-BA54ADCC54A8}">
      <dsp:nvSpPr>
        <dsp:cNvPr id="0" name=""/>
        <dsp:cNvSpPr/>
      </dsp:nvSpPr>
      <dsp:spPr bwMode="white">
        <a:xfrm>
          <a:off x="2228718" y="2090"/>
          <a:ext cx="5496460" cy="137987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100000"/>
            </a:lnSpc>
            <a:spcBef>
              <a:spcPct val="0"/>
            </a:spcBef>
            <a:spcAft>
              <a:spcPct val="35000"/>
            </a:spcAft>
            <a:buNone/>
          </a:pPr>
          <a:r>
            <a:rPr lang="en-GB" sz="2400" kern="1200" dirty="0"/>
            <a:t>Isaac feels distressed when his mother leaves him, which means that he has attachment insecurity.</a:t>
          </a:r>
        </a:p>
      </dsp:txBody>
      <dsp:txXfrm>
        <a:off x="2296078" y="69450"/>
        <a:ext cx="5361740" cy="1245158"/>
      </dsp:txXfrm>
    </dsp:sp>
    <dsp:sp modelId="{9F3444E3-E374-4AFC-9D29-8ADFF170C61C}">
      <dsp:nvSpPr>
        <dsp:cNvPr id="0" name=""/>
        <dsp:cNvSpPr/>
      </dsp:nvSpPr>
      <dsp:spPr bwMode="white">
        <a:xfrm>
          <a:off x="2228718" y="1450963"/>
          <a:ext cx="5532272" cy="137987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100000"/>
            </a:lnSpc>
            <a:spcBef>
              <a:spcPct val="0"/>
            </a:spcBef>
            <a:spcAft>
              <a:spcPct val="35000"/>
            </a:spcAft>
            <a:buNone/>
          </a:pPr>
          <a:r>
            <a:rPr lang="en-US" sz="2400" kern="1200" dirty="0">
              <a:solidFill>
                <a:schemeClr val="bg1"/>
              </a:solidFill>
            </a:rPr>
            <a:t>Children may face separation anxiety when caregiver security is reduced </a:t>
          </a:r>
          <a:r>
            <a:rPr lang="en-GB" sz="2400" kern="1200" dirty="0">
              <a:solidFill>
                <a:schemeClr val="bg1"/>
              </a:solidFill>
              <a:effectLst/>
              <a:latin typeface="+mn-lt"/>
              <a:ea typeface="+mn-ea"/>
              <a:cs typeface="+mn-cs"/>
            </a:rPr>
            <a:t>(</a:t>
          </a:r>
          <a:r>
            <a:rPr lang="en-GB" sz="2400" kern="1200" dirty="0" err="1">
              <a:solidFill>
                <a:schemeClr val="bg1"/>
              </a:solidFill>
              <a:effectLst/>
              <a:latin typeface="+mn-lt"/>
              <a:ea typeface="+mn-ea"/>
              <a:cs typeface="+mn-cs"/>
            </a:rPr>
            <a:t>Feriante</a:t>
          </a:r>
          <a:r>
            <a:rPr lang="en-GB" sz="2400" kern="1200" dirty="0">
              <a:solidFill>
                <a:schemeClr val="bg1"/>
              </a:solidFill>
              <a:effectLst/>
              <a:latin typeface="+mn-lt"/>
              <a:ea typeface="+mn-ea"/>
              <a:cs typeface="+mn-cs"/>
            </a:rPr>
            <a:t> and Bernstein, 2020). </a:t>
          </a:r>
        </a:p>
      </dsp:txBody>
      <dsp:txXfrm>
        <a:off x="2296078" y="1518323"/>
        <a:ext cx="5397552" cy="1245158"/>
      </dsp:txXfrm>
    </dsp:sp>
    <dsp:sp modelId="{CA8B06A4-BD46-49F7-A819-D3D0301E3D8C}">
      <dsp:nvSpPr>
        <dsp:cNvPr id="0" name=""/>
        <dsp:cNvSpPr/>
      </dsp:nvSpPr>
      <dsp:spPr bwMode="white">
        <a:xfrm>
          <a:off x="2228718" y="2899835"/>
          <a:ext cx="5600963" cy="137987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100000"/>
            </a:lnSpc>
            <a:spcBef>
              <a:spcPct val="0"/>
            </a:spcBef>
            <a:spcAft>
              <a:spcPct val="35000"/>
            </a:spcAft>
            <a:buNone/>
          </a:pPr>
          <a:r>
            <a:rPr lang="en-GB" sz="2400" kern="1200" dirty="0"/>
            <a:t>Sleep problems and social isolation can be related to anxiety and insecurity.</a:t>
          </a:r>
        </a:p>
      </dsp:txBody>
      <dsp:txXfrm>
        <a:off x="2296078" y="2967195"/>
        <a:ext cx="5466243" cy="12451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26CFA-1058-4217-8256-21887AC0619C}">
      <dsp:nvSpPr>
        <dsp:cNvPr id="0" name=""/>
        <dsp:cNvSpPr/>
      </dsp:nvSpPr>
      <dsp:spPr bwMode="white">
        <a:xfrm>
          <a:off x="0" y="5917"/>
          <a:ext cx="10058399" cy="12162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100000"/>
            </a:lnSpc>
            <a:spcBef>
              <a:spcPct val="0"/>
            </a:spcBef>
            <a:spcAft>
              <a:spcPct val="35000"/>
            </a:spcAft>
            <a:buNone/>
          </a:pPr>
          <a:r>
            <a:rPr lang="en-GB" sz="2800" kern="1200" dirty="0"/>
            <a:t>Isaac can benefit from a key-person approach with consistent and trusted relationship.</a:t>
          </a:r>
        </a:p>
      </dsp:txBody>
      <dsp:txXfrm>
        <a:off x="59371" y="65288"/>
        <a:ext cx="9939657" cy="1097473"/>
      </dsp:txXfrm>
    </dsp:sp>
    <dsp:sp modelId="{1A419E7B-C29E-4746-B556-B725ED0460F7}">
      <dsp:nvSpPr>
        <dsp:cNvPr id="0" name=""/>
        <dsp:cNvSpPr/>
      </dsp:nvSpPr>
      <dsp:spPr bwMode="white">
        <a:xfrm>
          <a:off x="0" y="1403572"/>
          <a:ext cx="10058399" cy="12162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100000"/>
            </a:lnSpc>
            <a:spcBef>
              <a:spcPct val="0"/>
            </a:spcBef>
            <a:spcAft>
              <a:spcPct val="35000"/>
            </a:spcAft>
            <a:buNone/>
          </a:pPr>
          <a:r>
            <a:rPr lang="en-GB" sz="2800" kern="1200" dirty="0"/>
            <a:t>Familiar routines can help to boost his confidence and minimise separation anxiety.</a:t>
          </a:r>
        </a:p>
      </dsp:txBody>
      <dsp:txXfrm>
        <a:off x="59371" y="1462943"/>
        <a:ext cx="9939657" cy="1097473"/>
      </dsp:txXfrm>
    </dsp:sp>
    <dsp:sp modelId="{C3934321-CAA7-400A-85FB-A3BCA33797AC}">
      <dsp:nvSpPr>
        <dsp:cNvPr id="0" name=""/>
        <dsp:cNvSpPr/>
      </dsp:nvSpPr>
      <dsp:spPr bwMode="white">
        <a:xfrm>
          <a:off x="0" y="2801227"/>
          <a:ext cx="10058399" cy="12162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100000"/>
            </a:lnSpc>
            <a:spcBef>
              <a:spcPct val="0"/>
            </a:spcBef>
            <a:spcAft>
              <a:spcPct val="35000"/>
            </a:spcAft>
            <a:buNone/>
          </a:pPr>
          <a:r>
            <a:rPr lang="en-GB" sz="2800" kern="1200" dirty="0"/>
            <a:t>Emotional coaching can help Isaac to understand, express and regulate his emotions well.</a:t>
          </a:r>
        </a:p>
      </dsp:txBody>
      <dsp:txXfrm>
        <a:off x="59371" y="2860598"/>
        <a:ext cx="9939657" cy="10974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7F0FD-DFF6-44C9-A5A3-768A6B7CD397}">
      <dsp:nvSpPr>
        <dsp:cNvPr id="0" name=""/>
        <dsp:cNvSpPr/>
      </dsp:nvSpPr>
      <dsp:spPr bwMode="white">
        <a:xfrm>
          <a:off x="4731721" y="1568"/>
          <a:ext cx="6061479" cy="1504845"/>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dirty="0"/>
            <a:t>Language-rich activities can be used to help with language development.</a:t>
          </a:r>
        </a:p>
      </dsp:txBody>
      <dsp:txXfrm>
        <a:off x="5484144" y="1568"/>
        <a:ext cx="4556634" cy="1504845"/>
      </dsp:txXfrm>
    </dsp:sp>
    <dsp:sp modelId="{D6400513-0B47-4C87-AB1B-F287C50522B9}">
      <dsp:nvSpPr>
        <dsp:cNvPr id="0" name=""/>
        <dsp:cNvSpPr/>
      </dsp:nvSpPr>
      <dsp:spPr bwMode="white">
        <a:xfrm>
          <a:off x="4731721" y="1717092"/>
          <a:ext cx="6211174" cy="1504845"/>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dirty="0"/>
            <a:t>Organised group play can allow for social confidence and interaction.</a:t>
          </a:r>
        </a:p>
      </dsp:txBody>
      <dsp:txXfrm>
        <a:off x="5484144" y="1717092"/>
        <a:ext cx="4706329" cy="1504845"/>
      </dsp:txXfrm>
    </dsp:sp>
    <dsp:sp modelId="{DC4284B6-9C56-46D0-9507-2B50A3176EF8}">
      <dsp:nvSpPr>
        <dsp:cNvPr id="0" name=""/>
        <dsp:cNvSpPr/>
      </dsp:nvSpPr>
      <dsp:spPr bwMode="white">
        <a:xfrm>
          <a:off x="4731721" y="3432616"/>
          <a:ext cx="6292812" cy="1504845"/>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dirty="0"/>
            <a:t>Coordinate support from health visitors and speech therapists.</a:t>
          </a:r>
        </a:p>
      </dsp:txBody>
      <dsp:txXfrm>
        <a:off x="5484144" y="3432616"/>
        <a:ext cx="4787967" cy="15048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DDC6C-35AB-4FD9-B0B9-A5EDE8542D84}">
      <dsp:nvSpPr>
        <dsp:cNvPr id="0" name=""/>
        <dsp:cNvSpPr/>
      </dsp:nvSpPr>
      <dsp:spPr bwMode="white">
        <a:xfrm>
          <a:off x="9999" y="991646"/>
          <a:ext cx="2988595" cy="204006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100000"/>
            </a:lnSpc>
            <a:spcBef>
              <a:spcPct val="0"/>
            </a:spcBef>
            <a:spcAft>
              <a:spcPct val="35000"/>
            </a:spcAft>
            <a:buNone/>
          </a:pPr>
          <a:r>
            <a:rPr lang="en-GB" sz="2000" kern="1200" dirty="0">
              <a:solidFill>
                <a:schemeClr val="bg1"/>
              </a:solidFill>
            </a:rPr>
            <a:t>The theory is useful in understanding the impact of early relationships and child welfare policies </a:t>
          </a:r>
          <a:r>
            <a:rPr lang="en-GB" sz="2000" kern="1200" dirty="0">
              <a:solidFill>
                <a:schemeClr val="bg1"/>
              </a:solidFill>
              <a:effectLst/>
              <a:latin typeface="+mn-lt"/>
              <a:ea typeface="+mn-ea"/>
              <a:cs typeface="+mn-cs"/>
            </a:rPr>
            <a:t>(McLeod, 2024)</a:t>
          </a:r>
          <a:r>
            <a:rPr lang="en-GB" sz="2000" kern="1200" dirty="0">
              <a:solidFill>
                <a:schemeClr val="bg1"/>
              </a:solidFill>
            </a:rPr>
            <a:t>.</a:t>
          </a:r>
        </a:p>
      </dsp:txBody>
      <dsp:txXfrm>
        <a:off x="69750" y="1051397"/>
        <a:ext cx="2869093" cy="1920564"/>
      </dsp:txXfrm>
    </dsp:sp>
    <dsp:sp modelId="{E7B77181-7C84-4543-B74F-DC8C56918C39}">
      <dsp:nvSpPr>
        <dsp:cNvPr id="0" name=""/>
        <dsp:cNvSpPr/>
      </dsp:nvSpPr>
      <dsp:spPr bwMode="white">
        <a:xfrm>
          <a:off x="3297453" y="1641094"/>
          <a:ext cx="633582" cy="74117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297453" y="1789328"/>
        <a:ext cx="443507" cy="444703"/>
      </dsp:txXfrm>
    </dsp:sp>
    <dsp:sp modelId="{1FBA700D-1ED9-4A53-8B65-D3F9D439979E}">
      <dsp:nvSpPr>
        <dsp:cNvPr id="0" name=""/>
        <dsp:cNvSpPr/>
      </dsp:nvSpPr>
      <dsp:spPr bwMode="white">
        <a:xfrm>
          <a:off x="4194032" y="991646"/>
          <a:ext cx="2988595" cy="204006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It is useful to support children with attachment issues.</a:t>
          </a:r>
        </a:p>
      </dsp:txBody>
      <dsp:txXfrm>
        <a:off x="4253783" y="1051397"/>
        <a:ext cx="2869093" cy="1920564"/>
      </dsp:txXfrm>
    </dsp:sp>
    <dsp:sp modelId="{A9805F40-F710-4618-A52E-0F083DAE18B2}">
      <dsp:nvSpPr>
        <dsp:cNvPr id="0" name=""/>
        <dsp:cNvSpPr/>
      </dsp:nvSpPr>
      <dsp:spPr bwMode="white">
        <a:xfrm>
          <a:off x="7481487" y="1641094"/>
          <a:ext cx="633582" cy="74117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481487" y="1789328"/>
        <a:ext cx="443507" cy="444703"/>
      </dsp:txXfrm>
    </dsp:sp>
    <dsp:sp modelId="{F53B7CDC-52C2-402F-B677-2A097F526A4E}">
      <dsp:nvSpPr>
        <dsp:cNvPr id="0" name=""/>
        <dsp:cNvSpPr/>
      </dsp:nvSpPr>
      <dsp:spPr bwMode="white">
        <a:xfrm>
          <a:off x="8378065" y="991646"/>
          <a:ext cx="2988595" cy="204006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100000"/>
            </a:lnSpc>
            <a:spcBef>
              <a:spcPct val="0"/>
            </a:spcBef>
            <a:spcAft>
              <a:spcPct val="35000"/>
            </a:spcAft>
            <a:buNone/>
          </a:pPr>
          <a:r>
            <a:rPr lang="en-GB" sz="2200" kern="1200" dirty="0"/>
            <a:t>The theory is mainly focusing on mothers and the values of the Western family </a:t>
          </a:r>
          <a:r>
            <a:rPr lang="en-US" altLang="en-GB" sz="2200" kern="1200" dirty="0"/>
            <a:t>(</a:t>
          </a:r>
          <a:r>
            <a:rPr lang="en-US" altLang="en-US" sz="2200" kern="1200" dirty="0"/>
            <a:t>Keller, 2018)</a:t>
          </a:r>
          <a:r>
            <a:rPr lang="en-GB" sz="2200" kern="1200" dirty="0"/>
            <a:t>.</a:t>
          </a:r>
        </a:p>
      </dsp:txBody>
      <dsp:txXfrm>
        <a:off x="8437816" y="1051397"/>
        <a:ext cx="2869093" cy="19205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586D5-67DE-4597-9E07-4AA13910921C}">
      <dsp:nvSpPr>
        <dsp:cNvPr id="0" name=""/>
        <dsp:cNvSpPr/>
      </dsp:nvSpPr>
      <dsp:spPr bwMode="white">
        <a:xfrm>
          <a:off x="0" y="1234"/>
          <a:ext cx="10058399" cy="13327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100000"/>
            </a:lnSpc>
            <a:spcBef>
              <a:spcPct val="0"/>
            </a:spcBef>
            <a:spcAft>
              <a:spcPct val="35000"/>
            </a:spcAft>
            <a:buNone/>
          </a:pPr>
          <a:r>
            <a:rPr lang="en-US" altLang="en-US" sz="2800" kern="1200" dirty="0"/>
            <a:t>Isaac’s disrupted childcare and maternal PND place him at risk of insecure attachment and t</a:t>
          </a:r>
          <a:r>
            <a:rPr lang="en-GB" sz="2800" kern="1200" dirty="0"/>
            <a:t>he Bowlby’s </a:t>
          </a:r>
          <a:r>
            <a:rPr lang="en-GB" sz="2800" kern="1200"/>
            <a:t>Attachment model </a:t>
          </a:r>
          <a:r>
            <a:rPr lang="en-GB" sz="2800" kern="1200" dirty="0"/>
            <a:t>is useful to understand Isaac's emotional and developmental issues.</a:t>
          </a:r>
        </a:p>
      </dsp:txBody>
      <dsp:txXfrm>
        <a:off x="65057" y="66291"/>
        <a:ext cx="9928285" cy="1202589"/>
      </dsp:txXfrm>
    </dsp:sp>
    <dsp:sp modelId="{022E7763-4101-4F84-AFD8-3428ECB5DB1B}">
      <dsp:nvSpPr>
        <dsp:cNvPr id="0" name=""/>
        <dsp:cNvSpPr/>
      </dsp:nvSpPr>
      <dsp:spPr bwMode="white">
        <a:xfrm>
          <a:off x="0" y="1345328"/>
          <a:ext cx="10058399" cy="13327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100000"/>
            </a:lnSpc>
            <a:spcBef>
              <a:spcPct val="0"/>
            </a:spcBef>
            <a:spcAft>
              <a:spcPct val="35000"/>
            </a:spcAft>
            <a:buNone/>
          </a:pPr>
          <a:r>
            <a:rPr lang="en-GB" sz="2800" kern="1200" dirty="0"/>
            <a:t>His attachment security may have affected by difficulties with his maternal mental health and disrupted maternal childcare.</a:t>
          </a:r>
        </a:p>
      </dsp:txBody>
      <dsp:txXfrm>
        <a:off x="65057" y="1410385"/>
        <a:ext cx="9928285" cy="1202589"/>
      </dsp:txXfrm>
    </dsp:sp>
    <dsp:sp modelId="{821D1764-83E5-49EA-BF06-EB231FBF1907}">
      <dsp:nvSpPr>
        <dsp:cNvPr id="0" name=""/>
        <dsp:cNvSpPr/>
      </dsp:nvSpPr>
      <dsp:spPr bwMode="white">
        <a:xfrm>
          <a:off x="0" y="2689422"/>
          <a:ext cx="10058399" cy="13327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100000"/>
            </a:lnSpc>
            <a:spcBef>
              <a:spcPct val="0"/>
            </a:spcBef>
            <a:spcAft>
              <a:spcPct val="35000"/>
            </a:spcAft>
            <a:buNone/>
          </a:pPr>
          <a:r>
            <a:rPr lang="en-GB" sz="2800" kern="1200" dirty="0"/>
            <a:t>Developmental outcomes can be enhanced through early intervention, family support and multi-agency collaboration.</a:t>
          </a:r>
        </a:p>
      </dsp:txBody>
      <dsp:txXfrm>
        <a:off x="65057" y="2754479"/>
        <a:ext cx="9928285" cy="1202589"/>
      </dsp:txXfrm>
    </dsp:sp>
  </dsp:spTree>
</dsp:drawing>
</file>

<file path=ppt/diagrams/layout1.xml><?xml version="1.0" encoding="utf-8"?>
<dgm:layoutDef xmlns:dgm="http://schemas.openxmlformats.org/drawingml/2006/diagram" xmlns:a="http://schemas.openxmlformats.org/drawingml/2006/main" uniqueId="urn:microsoft.com/office/officeart/2005/8/layout/vList2#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3">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3#1">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nodeVertAlign" val="t"/>
          <dgm:param type="vertAlign" val="mid"/>
          <dgm:param type="nodeHorzAlign" val="l"/>
          <dgm:param type="fallback" val="2D"/>
        </dgm:alg>
      </dgm:if>
      <dgm:else name="Name3">
        <dgm:alg type="lin">
          <dgm:param type="linDir" val="fromT"/>
          <dgm:param type="nodeVertAlign" val="t"/>
          <dgm:param type="vertAlign" val="mid"/>
          <dgm:param type="nodeHorzAlign" val="r"/>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VertAlign" val="mid"/>
              <dgm:param type="nodeHorzAlign" val="l"/>
              <dgm:param type="fallback" val="2D"/>
            </dgm:alg>
          </dgm:if>
          <dgm:else name="Name7">
            <dgm:alg type="lin">
              <dgm:param type="linDir" val="fromR"/>
              <dgm:param type="nodeVertAlign" val="mid"/>
              <dgm:param type="nodeHorzAlign" val="r"/>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737C81-FC8C-4FEE-A12A-5CB17AB3EBCA}"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A5D1CE-6ECD-4ACC-8ECD-E362BE73AB0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presentation discusses the development of a four year old child, called Isaac, who is attending a Children's Centre in London. Isaac faces separation distress, language delay, social withdrawal, and difficulty participating in group activities. The presentation applies Bowlby's Attachment Theory to examine how Isaac’s early experiences may have influenced his development. It also considers the role of nature and nurture, suggests some practical support strategies to implement and assess the strengths and limitations of the theory.</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Overview of Bowlby’s Attachment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Bowlby’s Attachment Theory described that attachment is a close emotional connection between the child and his or her main caregiver (McLeod, 2024). Secure attachment is very important for successful emotional and social growth. Children need to go to caregivers for comfort and security, especially at the time of stress. Early attachment faces influence future relationships and emotional wellbeing throughout life. </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Key Concepts of the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multiple ideas that underpin Bowlby's theory. Attachment mainly refers to the emotional bond between a child and caregiver (</a:t>
            </a:r>
            <a:r>
              <a:rPr lang="en-GB" sz="1200" kern="1200" dirty="0" err="1">
                <a:solidFill>
                  <a:schemeClr val="tx1"/>
                </a:solidFill>
                <a:effectLst/>
                <a:latin typeface="+mn-lt"/>
                <a:ea typeface="+mn-ea"/>
                <a:cs typeface="+mn-cs"/>
              </a:rPr>
              <a:t>Khadka</a:t>
            </a:r>
            <a:r>
              <a:rPr lang="en-GB" sz="1200" kern="1200" dirty="0">
                <a:solidFill>
                  <a:schemeClr val="tx1"/>
                </a:solidFill>
                <a:effectLst/>
                <a:latin typeface="+mn-lt"/>
                <a:ea typeface="+mn-ea"/>
                <a:cs typeface="+mn-cs"/>
              </a:rPr>
              <a:t>, 2022). Children have one initial attachment relationship which is especially important. There is also a concept named the Internal Working Model, which explains how early experiences shape children’s expectations of themselves and others. Secure attachment is formed at the time when caregivers are responsive and consistent, while insecure attachment can form if caregiving is inconsistent or not present.</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Relevance to Early Childhood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strong emphasis on attachment in early childhood as it fosters emotional security, confidence and social competence. Children with secure attachments are more likely to be curious about and explore their surroundings. Secure relationship is also a strong foundation for language development and learning language (Ye et al., 2024). In the case of young children such as Isaac, Bowlby's theory is particularly relevant.</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Application to Isaac – Maternal Mental Health and Disrupted Childcare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Isaac's mother suffers from post-natal depression, lack of confidence and social support. Several studies have found that parental mental health problems for post-natal depression can affect the overall quality of caregiver-child relationship and responsiveness (Mahon and </a:t>
            </a:r>
            <a:r>
              <a:rPr lang="en-GB" sz="1200" kern="1200" dirty="0" err="1">
                <a:solidFill>
                  <a:schemeClr val="tx1"/>
                </a:solidFill>
                <a:effectLst/>
                <a:latin typeface="+mn-lt"/>
                <a:ea typeface="+mn-ea"/>
                <a:cs typeface="+mn-cs"/>
              </a:rPr>
              <a:t>Agius</a:t>
            </a:r>
            <a:r>
              <a:rPr lang="en-GB" sz="1200" kern="1200" dirty="0">
                <a:solidFill>
                  <a:schemeClr val="tx1"/>
                </a:solidFill>
                <a:effectLst/>
                <a:latin typeface="+mn-lt"/>
                <a:ea typeface="+mn-ea"/>
                <a:cs typeface="+mn-cs"/>
              </a:rPr>
              <a:t>, 2019). Further, Isaac has experienced difficulties with his childcare and moving to a different area. Inconsistent caregiving may significantly increase the likelihood of insecure attachment because children experience uncertainty and mitigated emotional security.  These kinds of factors can lead to problems for Isaac emotionally and mentally.</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Application to Isaac – Emotional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Isaac becomes significantly distressed at the time when separated from his mother and is described as clingy and withdrawn. Separation anxiety is a normal reaction when children feel insecure the availability of attachment figures (</a:t>
            </a:r>
            <a:r>
              <a:rPr lang="en-GB" sz="1200" kern="1200" dirty="0" err="1">
                <a:solidFill>
                  <a:schemeClr val="tx1"/>
                </a:solidFill>
                <a:effectLst/>
                <a:latin typeface="+mn-lt"/>
                <a:ea typeface="+mn-ea"/>
                <a:cs typeface="+mn-cs"/>
              </a:rPr>
              <a:t>Feriante</a:t>
            </a:r>
            <a:r>
              <a:rPr lang="en-GB" sz="1200" kern="1200" dirty="0">
                <a:solidFill>
                  <a:schemeClr val="tx1"/>
                </a:solidFill>
                <a:effectLst/>
                <a:latin typeface="+mn-lt"/>
                <a:ea typeface="+mn-ea"/>
                <a:cs typeface="+mn-cs"/>
              </a:rPr>
              <a:t> and Bernstein, 2020). Isaac's inability to sleep might also be a sign of insecurity and anxiety. He is not motivated to participate in activities, indicating that he likely needs a lot of assurance from his mother. These kinds of behaviours suggest that attachment related issues are potentially impacting his emotional health.</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Application to Isaac -Social and Language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Isaac faces difficulties to participate in group activities and shows delays in terms of language development. Secure relationships offer a base for social confidence and ability to communicate. Secure emotional relationships enable children to explore, engage and learn from others (Ye et al., 2024). Limited participation in social activities may limit multiple opportunities to practice language and to develop peer relationships. This means that his attachment experiences may indirectly influence his social and communication development.</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and Nurture Factors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Both nature and nurture significantly influence Isaac’s development. Nature refers to biological factors such as temperament and early brain development (Music, 2024). There are certain children who are more sensitive, more careful and more emotionally responsive than others. But nurture factors are also very important. Isaac's mother's depression, frequent changes in childcare and social situations may have affected on his feelings of security and emotional development. Thus, his current difficulties are because of a combination of biological susceptibility and environmental experiences.</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Support Plan – Attachment-Based Strategies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interventions should focus on attachment and seek to increase Isaac's emotional attachment. Consistency would be established through a key person approach within the Children's Centre. Minimising anxiety when separating Isaac from his mother with familiar routines and separation strategies. He can learn to recognise and respond to emotions in a suitable manner with emotional coaching. These strategies are specifically related to Bowlby's theory since they are designed to foster secure attachment relationships and emotional resilience. </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Support Plan – Developmental Support and Multi-Agency Working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language-rich environment should be created by engaging in storytelling, conversation and play based activities. Strategically organised group play can encourage social interaction and confidence. In addition, there is a need to provide support to Isaac's mother via parenting programmes and family support services. Multi-agency support involving early year’s workers, health visitors and speech and language therapists. Interventions are consistent with attachment theory, enhance relationship between caregiver and child and promote increased opportunities for growth.</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Critical Evaluation of Bowlby’s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a number of strengths to Bowlby's theory. It emphasises the significance of early relationships and has significant impact on early years' practice and child welfare policies (McLeod, 2024). The theory can be useful for understanding why Isaac finds it challenging to feel emotions and to guide interventions. However, there are a number of restrictions. Bowlby’s theory focused heavily on the mother-child bond and may overlook the part father’s play and extended family and social factors play. The theory has also been criticised for being based on western cultural values, whereas attachment practices vary across cultures.</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Bowlby's Attachment Theory is a useful model to explain Isaac's development. His emotional, social and language difficulties may have significantly affected his sense of security and contributed to emotional as well as social and language difficulties. Nature and nurture factors influence his development. Attachment-based support, language-rich experiences and multi-agency collaboration can help to promote positive outcomes and support Isaac’s overall wellbeing. </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References</a:t>
            </a:r>
            <a:r>
              <a:rPr lang="en-US" dirty="0"/>
              <a:t> </a:t>
            </a:r>
          </a:p>
          <a:p>
            <a:r>
              <a:rPr lang="en-GB" sz="1200" kern="1200" dirty="0" err="1">
                <a:solidFill>
                  <a:schemeClr val="tx1"/>
                </a:solidFill>
                <a:effectLst/>
                <a:latin typeface="+mn-lt"/>
                <a:ea typeface="+mn-ea"/>
                <a:cs typeface="+mn-cs"/>
              </a:rPr>
              <a:t>Feriante</a:t>
            </a:r>
            <a:r>
              <a:rPr lang="en-GB" sz="1200" kern="1200" dirty="0">
                <a:solidFill>
                  <a:schemeClr val="tx1"/>
                </a:solidFill>
                <a:effectLst/>
                <a:latin typeface="+mn-lt"/>
                <a:ea typeface="+mn-ea"/>
                <a:cs typeface="+mn-cs"/>
              </a:rPr>
              <a:t>, J. and Bernstein, B., 2020. Separation anxiety.</a:t>
            </a:r>
          </a:p>
          <a:p>
            <a:r>
              <a:rPr lang="en-GB" sz="1200" kern="1200" dirty="0" err="1">
                <a:solidFill>
                  <a:schemeClr val="tx1"/>
                </a:solidFill>
                <a:effectLst/>
                <a:latin typeface="+mn-lt"/>
                <a:ea typeface="+mn-ea"/>
                <a:cs typeface="+mn-cs"/>
              </a:rPr>
              <a:t>Khadka</a:t>
            </a:r>
            <a:r>
              <a:rPr lang="en-GB" sz="1200" kern="1200" dirty="0">
                <a:solidFill>
                  <a:schemeClr val="tx1"/>
                </a:solidFill>
                <a:effectLst/>
                <a:latin typeface="+mn-lt"/>
                <a:ea typeface="+mn-ea"/>
                <a:cs typeface="+mn-cs"/>
              </a:rPr>
              <a:t>, C., 2022. The evolution of attachment theory: From Bowlby to modern perspectives. </a:t>
            </a:r>
            <a:r>
              <a:rPr lang="en-GB" sz="1200" i="1" kern="1200" dirty="0">
                <a:solidFill>
                  <a:schemeClr val="tx1"/>
                </a:solidFill>
                <a:effectLst/>
                <a:latin typeface="+mn-lt"/>
                <a:ea typeface="+mn-ea"/>
                <a:cs typeface="+mn-cs"/>
              </a:rPr>
              <a:t>TUTA Journal</a:t>
            </a:r>
            <a:r>
              <a:rPr lang="en-GB" sz="1200" kern="1200" dirty="0">
                <a:solidFill>
                  <a:schemeClr val="tx1"/>
                </a:solidFill>
                <a:effectLst/>
                <a:latin typeface="+mn-lt"/>
                <a:ea typeface="+mn-ea"/>
                <a:cs typeface="+mn-cs"/>
              </a:rPr>
              <a:t>, pp.125-140.</a:t>
            </a:r>
          </a:p>
          <a:p>
            <a:r>
              <a:rPr lang="en-GB" sz="1200" kern="1200" dirty="0">
                <a:solidFill>
                  <a:schemeClr val="tx1"/>
                </a:solidFill>
                <a:effectLst/>
                <a:latin typeface="+mn-lt"/>
                <a:ea typeface="+mn-ea"/>
                <a:cs typeface="+mn-cs"/>
              </a:rPr>
              <a:t>Mahon, C. and </a:t>
            </a:r>
            <a:r>
              <a:rPr lang="en-GB" sz="1200" kern="1200" dirty="0" err="1">
                <a:solidFill>
                  <a:schemeClr val="tx1"/>
                </a:solidFill>
                <a:effectLst/>
                <a:latin typeface="+mn-lt"/>
                <a:ea typeface="+mn-ea"/>
                <a:cs typeface="+mn-cs"/>
              </a:rPr>
              <a:t>Agius</a:t>
            </a:r>
            <a:r>
              <a:rPr lang="en-GB" sz="1200" kern="1200" dirty="0">
                <a:solidFill>
                  <a:schemeClr val="tx1"/>
                </a:solidFill>
                <a:effectLst/>
                <a:latin typeface="+mn-lt"/>
                <a:ea typeface="+mn-ea"/>
                <a:cs typeface="+mn-cs"/>
              </a:rPr>
              <a:t>, M., 2019. The wider effects of paternal post natal depression: An overview. </a:t>
            </a:r>
            <a:r>
              <a:rPr lang="en-GB" sz="1200" i="1" kern="1200" dirty="0" err="1">
                <a:solidFill>
                  <a:schemeClr val="tx1"/>
                </a:solidFill>
                <a:effectLst/>
                <a:latin typeface="+mn-lt"/>
                <a:ea typeface="+mn-ea"/>
                <a:cs typeface="+mn-cs"/>
              </a:rPr>
              <a:t>Psychiatria</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Danubina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31</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suppl</a:t>
            </a:r>
            <a:r>
              <a:rPr lang="en-GB" sz="1200" kern="1200" dirty="0">
                <a:solidFill>
                  <a:schemeClr val="tx1"/>
                </a:solidFill>
                <a:effectLst/>
                <a:latin typeface="+mn-lt"/>
                <a:ea typeface="+mn-ea"/>
                <a:cs typeface="+mn-cs"/>
              </a:rPr>
              <a:t> 3), pp.613-614.</a:t>
            </a:r>
          </a:p>
          <a:p>
            <a:r>
              <a:rPr lang="en-GB" sz="1200" kern="1200" dirty="0">
                <a:solidFill>
                  <a:schemeClr val="tx1"/>
                </a:solidFill>
                <a:effectLst/>
                <a:latin typeface="+mn-lt"/>
                <a:ea typeface="+mn-ea"/>
                <a:cs typeface="+mn-cs"/>
              </a:rPr>
              <a:t>McLeod, S., 2024. John Bowlby’s attachment theory. </a:t>
            </a:r>
            <a:r>
              <a:rPr lang="en-GB" sz="1200" i="1" kern="1200" dirty="0">
                <a:solidFill>
                  <a:schemeClr val="tx1"/>
                </a:solidFill>
                <a:effectLst/>
                <a:latin typeface="+mn-lt"/>
                <a:ea typeface="+mn-ea"/>
                <a:cs typeface="+mn-cs"/>
              </a:rPr>
              <a:t>Simply psychology</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Music, G., 2024. </a:t>
            </a:r>
            <a:r>
              <a:rPr lang="en-GB" sz="1200" i="1" kern="1200" dirty="0">
                <a:solidFill>
                  <a:schemeClr val="tx1"/>
                </a:solidFill>
                <a:effectLst/>
                <a:latin typeface="+mn-lt"/>
                <a:ea typeface="+mn-ea"/>
                <a:cs typeface="+mn-cs"/>
              </a:rPr>
              <a:t>Nurturing natures: Attachment and children's emotional, sociocultural and brain development</a:t>
            </a:r>
            <a:r>
              <a:rPr lang="en-GB" sz="1200" kern="1200" dirty="0">
                <a:solidFill>
                  <a:schemeClr val="tx1"/>
                </a:solidFill>
                <a:effectLst/>
                <a:latin typeface="+mn-lt"/>
                <a:ea typeface="+mn-ea"/>
                <a:cs typeface="+mn-cs"/>
              </a:rPr>
              <a:t>. Routledge.</a:t>
            </a:r>
          </a:p>
          <a:p>
            <a:r>
              <a:rPr lang="en-GB" sz="1200" kern="1200" dirty="0">
                <a:solidFill>
                  <a:schemeClr val="tx1"/>
                </a:solidFill>
                <a:effectLst/>
                <a:latin typeface="+mn-lt"/>
                <a:ea typeface="+mn-ea"/>
                <a:cs typeface="+mn-cs"/>
              </a:rPr>
              <a:t>Ye, Z.Y., Han, Z.Y. and </a:t>
            </a:r>
            <a:r>
              <a:rPr lang="en-GB" sz="1200" kern="1200" dirty="0" err="1">
                <a:solidFill>
                  <a:schemeClr val="tx1"/>
                </a:solidFill>
                <a:effectLst/>
                <a:latin typeface="+mn-lt"/>
                <a:ea typeface="+mn-ea"/>
                <a:cs typeface="+mn-cs"/>
              </a:rPr>
              <a:t>Zhong</a:t>
            </a:r>
            <a:r>
              <a:rPr lang="en-GB" sz="1200" kern="1200" dirty="0">
                <a:solidFill>
                  <a:schemeClr val="tx1"/>
                </a:solidFill>
                <a:effectLst/>
                <a:latin typeface="+mn-lt"/>
                <a:ea typeface="+mn-ea"/>
                <a:cs typeface="+mn-cs"/>
              </a:rPr>
              <a:t>, B.L., 2024. Secure base and mental health in children: a narrative review. </a:t>
            </a:r>
            <a:r>
              <a:rPr lang="en-GB" sz="1200" i="1" kern="1200" dirty="0">
                <a:solidFill>
                  <a:schemeClr val="tx1"/>
                </a:solidFill>
                <a:effectLst/>
                <a:latin typeface="+mn-lt"/>
                <a:ea typeface="+mn-ea"/>
                <a:cs typeface="+mn-cs"/>
              </a:rPr>
              <a:t>Translational </a:t>
            </a:r>
            <a:r>
              <a:rPr lang="en-GB" sz="1200" i="1" kern="1200" dirty="0" err="1">
                <a:solidFill>
                  <a:schemeClr val="tx1"/>
                </a:solidFill>
                <a:effectLst/>
                <a:latin typeface="+mn-lt"/>
                <a:ea typeface="+mn-ea"/>
                <a:cs typeface="+mn-cs"/>
              </a:rPr>
              <a:t>pediatrics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(9), pp.1608-1616.</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22A5D1CE-6ECD-4ACC-8ECD-E362BE73AB01}" type="slidenum">
              <a:rPr lang="en-GB" smtClean="0"/>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A4AB39-7A01-4222-BEF3-00912DBA0C8F}"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8298-5118-40B2-8C8E-07AD0519B03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A4AB39-7A01-4222-BEF3-00912DBA0C8F}"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8298-5118-40B2-8C8E-07AD0519B03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A4AB39-7A01-4222-BEF3-00912DBA0C8F}"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8298-5118-40B2-8C8E-07AD0519B03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A4AB39-7A01-4222-BEF3-00912DBA0C8F}"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38298-5118-40B2-8C8E-07AD0519B03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A4AB39-7A01-4222-BEF3-00912DBA0C8F}"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638298-5118-40B2-8C8E-07AD0519B03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A4AB39-7A01-4222-BEF3-00912DBA0C8F}"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638298-5118-40B2-8C8E-07AD0519B03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8A4AB39-7A01-4222-BEF3-00912DBA0C8F}" type="datetimeFigureOut">
              <a:rPr lang="en-GB" smtClean="0"/>
              <a:t>21/06/2026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6638298-5118-40B2-8C8E-07AD0519B03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8A4AB39-7A01-4222-BEF3-00912DBA0C8F}" type="datetimeFigureOut">
              <a:rPr lang="en-GB" smtClean="0"/>
              <a:t>21/06/2026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6638298-5118-40B2-8C8E-07AD0519B03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8A4AB39-7A01-4222-BEF3-00912DBA0C8F}"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38298-5118-40B2-8C8E-07AD0519B03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A4AB39-7A01-4222-BEF3-00912DBA0C8F}"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8298-5118-40B2-8C8E-07AD0519B03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A4AB39-7A01-4222-BEF3-00912DBA0C8F}"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8298-5118-40B2-8C8E-07AD0519B03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A4AB39-7A01-4222-BEF3-00912DBA0C8F}" type="datetimeFigureOut">
              <a:rPr lang="en-GB" smtClean="0"/>
              <a:t>21/06/2026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6638298-5118-40B2-8C8E-07AD0519B03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17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800" kern="1200">
          <a:solidFill>
            <a:schemeClr val="tx1">
              <a:lumMod val="75000"/>
              <a:lumOff val="25000"/>
            </a:schemeClr>
          </a:solidFill>
          <a:latin typeface="+mn-lt"/>
          <a:ea typeface="+mn-ea"/>
          <a:cs typeface="+mn-cs"/>
        </a:defRPr>
      </a:lvl2pPr>
      <a:lvl3pPr marL="56705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3pPr>
      <a:lvl4pPr marL="74993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4pPr>
      <a:lvl5pPr marL="93281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5pPr>
      <a:lvl6pPr marL="109982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29984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49987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69989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NULL"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sz="4800" b="1" dirty="0"/>
              <a:t>An Analysis of Isaac’s Development Using Bowlby’s Attachment Theory</a:t>
            </a:r>
            <a:br>
              <a:rPr lang="en-US" sz="4800" b="1" dirty="0"/>
            </a:br>
            <a:br>
              <a:rPr lang="en-US" sz="4800" b="1" dirty="0"/>
            </a:br>
            <a:r>
              <a:rPr lang="en-US" altLang="en-US" sz="2400" b="1" dirty="0"/>
              <a:t>Module: LCHS4010 (Psychology in Health and Social Care)</a:t>
            </a:r>
          </a:p>
        </p:txBody>
      </p:sp>
      <p:sp>
        <p:nvSpPr>
          <p:cNvPr id="3" name="Subtitle 2"/>
          <p:cNvSpPr>
            <a:spLocks noGrp="1"/>
          </p:cNvSpPr>
          <p:nvPr>
            <p:ph type="subTitle" idx="1"/>
          </p:nvPr>
        </p:nvSpPr>
        <p:spPr>
          <a:xfrm>
            <a:off x="1100051" y="4600400"/>
            <a:ext cx="10058400" cy="1498648"/>
          </a:xfrm>
        </p:spPr>
        <p:txBody>
          <a:bodyPr>
            <a:normAutofit fontScale="70000" lnSpcReduction="20000"/>
          </a:bodyPr>
          <a:lstStyle/>
          <a:p>
            <a:r>
              <a:rPr lang="en-US" sz="2800" b="1" dirty="0"/>
              <a:t>Student </a:t>
            </a:r>
            <a:r>
              <a:rPr lang="en-US" sz="2800" b="1" dirty="0" err="1"/>
              <a:t>Name:natasha</a:t>
            </a:r>
            <a:r>
              <a:rPr lang="en-US" sz="2800" b="1" dirty="0"/>
              <a:t> rose </a:t>
            </a:r>
            <a:r>
              <a:rPr lang="en-US" sz="2800" b="1" dirty="0" err="1"/>
              <a:t>ilsley</a:t>
            </a:r>
            <a:endParaRPr lang="en-US" sz="2800" b="1" dirty="0"/>
          </a:p>
          <a:p>
            <a:r>
              <a:rPr lang="en-US" sz="2800" b="1" dirty="0"/>
              <a:t>Student ID: 2506011</a:t>
            </a:r>
          </a:p>
          <a:p>
            <a:r>
              <a:rPr lang="en-US" sz="2800" b="1" dirty="0"/>
              <a:t>Lecturer: dr. </a:t>
            </a:r>
            <a:r>
              <a:rPr lang="en-US" sz="2800" b="1" dirty="0" err="1"/>
              <a:t>helen</a:t>
            </a:r>
            <a:r>
              <a:rPr lang="en-US" sz="2800" b="1" dirty="0"/>
              <a:t> parson</a:t>
            </a:r>
          </a:p>
          <a:p>
            <a:r>
              <a:rPr lang="en-US" sz="2800" b="1" dirty="0"/>
              <a:t>Module leader: </a:t>
            </a:r>
            <a:r>
              <a:rPr lang="en-US" sz="2800" b="1" dirty="0" err="1"/>
              <a:t>neale</a:t>
            </a:r>
            <a:r>
              <a:rPr lang="en-US" sz="2800" b="1" dirty="0"/>
              <a:t> </a:t>
            </a:r>
            <a:r>
              <a:rPr lang="en-US" sz="2800" b="1" dirty="0" err="1"/>
              <a:t>haddon</a:t>
            </a:r>
            <a:endParaRPr lang="en-US" sz="2800" b="1" dirty="0"/>
          </a:p>
        </p:txBody>
      </p:sp>
      <p:pic>
        <p:nvPicPr>
          <p:cNvPr id="4" name="Picture 1"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a:xfrm>
            <a:off x="4427855" y="0"/>
            <a:ext cx="2831465" cy="125349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GB" dirty="0"/>
          </a:p>
        </p:txBody>
      </p:sp>
      <p:graphicFrame>
        <p:nvGraphicFramePr>
          <p:cNvPr id="4" name="Content Placeholder 3"/>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570012"/>
            <a:ext cx="10058400" cy="2259916"/>
          </a:xfrm>
        </p:spPr>
        <p:txBody>
          <a:bodyPr/>
          <a:lstStyle/>
          <a:p>
            <a:r>
              <a:rPr lang="en-GB" b="1" dirty="0"/>
              <a:t>Overview of Bowlby’s Attachment Theory</a:t>
            </a:r>
            <a:endParaRPr lang="en-GB" dirty="0"/>
          </a:p>
        </p:txBody>
      </p:sp>
      <p:graphicFrame>
        <p:nvGraphicFramePr>
          <p:cNvPr id="4" name="Content Placeholder 3"/>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165953"/>
            <a:ext cx="10058400" cy="1450757"/>
          </a:xfrm>
        </p:spPr>
        <p:txBody>
          <a:bodyPr/>
          <a:lstStyle/>
          <a:p>
            <a:r>
              <a:rPr lang="en-GB" b="1" dirty="0"/>
              <a:t>Key Concepts of the Theory</a:t>
            </a:r>
            <a:endParaRPr lang="en-GB" dirty="0"/>
          </a:p>
        </p:txBody>
      </p:sp>
      <p:sp>
        <p:nvSpPr>
          <p:cNvPr id="3" name="Content Placeholder 2"/>
          <p:cNvSpPr>
            <a:spLocks noGrp="1"/>
          </p:cNvSpPr>
          <p:nvPr>
            <p:ph idx="1"/>
          </p:nvPr>
        </p:nvSpPr>
        <p:spPr>
          <a:xfrm>
            <a:off x="5287645" y="1845945"/>
            <a:ext cx="6261100" cy="4023360"/>
          </a:xfrm>
        </p:spPr>
        <p:txBody>
          <a:bodyPr>
            <a:noAutofit/>
          </a:bodyPr>
          <a:lstStyle/>
          <a:p>
            <a:pPr lvl="0">
              <a:buFont typeface="Wingdings" panose="05000000000000000000" pitchFamily="2" charset="2"/>
              <a:buChar char="Ø"/>
            </a:pPr>
            <a:r>
              <a:rPr lang="en-GB" sz="2600" dirty="0"/>
              <a:t>Attachment mainly refers to the emotional connection that develops between a child and their caregiver </a:t>
            </a:r>
            <a:r>
              <a:rPr lang="en-GB" sz="2600" dirty="0">
                <a:solidFill>
                  <a:schemeClr val="tx1"/>
                </a:solidFill>
              </a:rPr>
              <a:t>(</a:t>
            </a:r>
            <a:r>
              <a:rPr lang="en-GB" sz="2600" dirty="0" err="1">
                <a:solidFill>
                  <a:schemeClr val="tx1"/>
                </a:solidFill>
              </a:rPr>
              <a:t>Khadka</a:t>
            </a:r>
            <a:r>
              <a:rPr lang="en-GB" sz="2600" dirty="0">
                <a:solidFill>
                  <a:schemeClr val="tx1"/>
                </a:solidFill>
              </a:rPr>
              <a:t>, 2022). </a:t>
            </a:r>
            <a:endParaRPr lang="en-GB" sz="2600" dirty="0"/>
          </a:p>
          <a:p>
            <a:pPr lvl="0">
              <a:buFont typeface="Wingdings" panose="05000000000000000000" pitchFamily="2" charset="2"/>
              <a:buChar char="Ø"/>
            </a:pPr>
            <a:r>
              <a:rPr lang="en-GB" sz="2600" dirty="0"/>
              <a:t>Bowlby’s attachment theory proposed that children develop an Internal Working Model from the experiences of their relationships.</a:t>
            </a:r>
          </a:p>
          <a:p>
            <a:pPr lvl="0">
              <a:buFont typeface="Wingdings" panose="05000000000000000000" pitchFamily="2" charset="2"/>
              <a:buChar char="Ø"/>
            </a:pPr>
            <a:r>
              <a:rPr lang="en-GB" sz="2600" dirty="0"/>
              <a:t>Inconsistent, unavailable or an emotionally unresponsive caregiver can lead to insecure attachments.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1085" y="1894205"/>
            <a:ext cx="4017010" cy="3115945"/>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Relevance to Early Childhood Development</a:t>
            </a:r>
            <a:endParaRPr lang="en-GB" dirty="0"/>
          </a:p>
        </p:txBody>
      </p:sp>
      <p:sp>
        <p:nvSpPr>
          <p:cNvPr id="3" name="Content Placeholder 2"/>
          <p:cNvSpPr>
            <a:spLocks noGrp="1"/>
          </p:cNvSpPr>
          <p:nvPr>
            <p:ph idx="1"/>
          </p:nvPr>
        </p:nvSpPr>
        <p:spPr>
          <a:xfrm>
            <a:off x="5455920" y="1845945"/>
            <a:ext cx="5699760" cy="4023360"/>
          </a:xfrm>
        </p:spPr>
        <p:txBody>
          <a:bodyPr>
            <a:normAutofit/>
          </a:bodyPr>
          <a:lstStyle/>
          <a:p>
            <a:pPr lvl="0" algn="just">
              <a:buFont typeface="Wingdings" panose="05000000000000000000" pitchFamily="2" charset="2"/>
              <a:buChar char="Ø"/>
            </a:pPr>
            <a:r>
              <a:rPr lang="en-GB" sz="2800" dirty="0"/>
              <a:t>Securely attached children are more likely to feel confident and curious about new environments.</a:t>
            </a:r>
          </a:p>
          <a:p>
            <a:pPr lvl="0" algn="just">
              <a:buFont typeface="Wingdings" panose="05000000000000000000" pitchFamily="2" charset="2"/>
              <a:buChar char="Ø"/>
            </a:pPr>
            <a:r>
              <a:rPr lang="en-GB" sz="2800" dirty="0"/>
              <a:t>Secure attachments promote emotional regulation and social relationship formation with others.</a:t>
            </a:r>
          </a:p>
          <a:p>
            <a:pPr lvl="0" algn="just">
              <a:buFont typeface="Wingdings" panose="05000000000000000000" pitchFamily="2" charset="2"/>
              <a:buChar char="Ø"/>
            </a:pPr>
            <a:r>
              <a:rPr lang="en-GB" sz="2800" dirty="0"/>
              <a:t>Secure relationship can contribute to language development and learning language (Ye et al., 2024).</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7280" y="1845945"/>
            <a:ext cx="4173855" cy="3141980"/>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Application to Isaac: Maternal Mental Health and Disrupted Childcare</a:t>
            </a:r>
            <a:endParaRPr lang="en-GB" dirty="0"/>
          </a:p>
        </p:txBody>
      </p:sp>
      <p:sp>
        <p:nvSpPr>
          <p:cNvPr id="3" name="Content Placeholder 2"/>
          <p:cNvSpPr>
            <a:spLocks noGrp="1"/>
          </p:cNvSpPr>
          <p:nvPr>
            <p:ph idx="1"/>
          </p:nvPr>
        </p:nvSpPr>
        <p:spPr>
          <a:xfrm>
            <a:off x="5597525" y="1845945"/>
            <a:ext cx="5558155" cy="4023360"/>
          </a:xfrm>
        </p:spPr>
        <p:txBody>
          <a:bodyPr>
            <a:normAutofit/>
          </a:bodyPr>
          <a:lstStyle/>
          <a:p>
            <a:pPr lvl="0" algn="just">
              <a:buFont typeface="Wingdings" panose="05000000000000000000" pitchFamily="2" charset="2"/>
              <a:buChar char="Ø"/>
            </a:pPr>
            <a:r>
              <a:rPr lang="en-GB" sz="2400" dirty="0"/>
              <a:t>The mother's post-natal depression can have an impact on her daily emotional support.</a:t>
            </a:r>
          </a:p>
          <a:p>
            <a:pPr algn="just">
              <a:buFont typeface="Wingdings" panose="05000000000000000000" pitchFamily="2" charset="2"/>
              <a:buChar char="Ø"/>
            </a:pPr>
            <a:r>
              <a:rPr lang="en-GB" sz="2400" dirty="0"/>
              <a:t>There is some evidence that parental mental health problems may impact caregiver-child relationships (Mahon and </a:t>
            </a:r>
            <a:r>
              <a:rPr lang="en-GB" sz="2400" dirty="0" err="1"/>
              <a:t>Agius</a:t>
            </a:r>
            <a:r>
              <a:rPr lang="en-GB" sz="2400" dirty="0"/>
              <a:t>, 2019).</a:t>
            </a:r>
          </a:p>
          <a:p>
            <a:pPr lvl="0" algn="just">
              <a:buFont typeface="Wingdings" panose="05000000000000000000" pitchFamily="2" charset="2"/>
              <a:buChar char="Ø"/>
            </a:pPr>
            <a:r>
              <a:rPr lang="en-GB" sz="2400" dirty="0"/>
              <a:t>Isaac's sense of stability and security may have disrupted by frequent changes in his child care.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1845945"/>
            <a:ext cx="4500880" cy="3374390"/>
          </a:xfrm>
          <a:prstGeom prst="rect">
            <a:avLst/>
          </a:prstGeom>
          <a:ln>
            <a:noFill/>
          </a:ln>
          <a:effectLst>
            <a:softEdge rad="1125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Application to Isaac: Emotional Development</a:t>
            </a:r>
            <a:endParaRPr lang="en-GB" dirty="0"/>
          </a:p>
        </p:txBody>
      </p:sp>
      <p:graphicFrame>
        <p:nvGraphicFramePr>
          <p:cNvPr id="4" name="Content Placeholder 3"/>
          <p:cNvGraphicFramePr>
            <a:graphicFrameLocks noGrp="1"/>
          </p:cNvGraphicFramePr>
          <p:nvPr>
            <p:ph idx="1"/>
          </p:nvPr>
        </p:nvGraphicFramePr>
        <p:xfrm>
          <a:off x="1097280" y="1949450"/>
          <a:ext cx="10058400" cy="4281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Application to Isaac: Social and Language Development</a:t>
            </a:r>
            <a:endParaRPr lang="en-GB" dirty="0"/>
          </a:p>
        </p:txBody>
      </p:sp>
      <p:sp>
        <p:nvSpPr>
          <p:cNvPr id="3" name="Content Placeholder 2"/>
          <p:cNvSpPr>
            <a:spLocks noGrp="1"/>
          </p:cNvSpPr>
          <p:nvPr>
            <p:ph idx="1"/>
          </p:nvPr>
        </p:nvSpPr>
        <p:spPr>
          <a:xfrm>
            <a:off x="5798185" y="1845945"/>
            <a:ext cx="5455920" cy="4023360"/>
          </a:xfrm>
        </p:spPr>
        <p:txBody>
          <a:bodyPr>
            <a:normAutofit/>
          </a:bodyPr>
          <a:lstStyle/>
          <a:p>
            <a:pPr lvl="0" algn="just">
              <a:buFont typeface="Wingdings" panose="05000000000000000000" pitchFamily="2" charset="2"/>
              <a:buChar char="Ø"/>
            </a:pPr>
            <a:r>
              <a:rPr lang="en-GB" sz="2800" dirty="0">
                <a:solidFill>
                  <a:schemeClr val="tx1"/>
                </a:solidFill>
              </a:rPr>
              <a:t>Isaac struggles to confidently join in group activities with other children.</a:t>
            </a:r>
          </a:p>
          <a:p>
            <a:pPr lvl="0" algn="just">
              <a:buFont typeface="Wingdings" panose="05000000000000000000" pitchFamily="2" charset="2"/>
              <a:buChar char="Ø"/>
            </a:pPr>
            <a:r>
              <a:rPr lang="en-GB" sz="2800" dirty="0">
                <a:solidFill>
                  <a:schemeClr val="tx1"/>
                </a:solidFill>
              </a:rPr>
              <a:t>Secure emotional relationships successfully enable children to explore, engage and learn from others (Ye et al., 2024). </a:t>
            </a:r>
          </a:p>
          <a:p>
            <a:pPr lvl="0" algn="just">
              <a:buFont typeface="Wingdings" panose="05000000000000000000" pitchFamily="2" charset="2"/>
              <a:buChar char="Ø"/>
            </a:pPr>
            <a:r>
              <a:rPr lang="en-GB" sz="2800" dirty="0">
                <a:solidFill>
                  <a:schemeClr val="tx1"/>
                </a:solidFill>
              </a:rPr>
              <a:t>Limited social contact can decrease communication and social skills practice.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1845945"/>
            <a:ext cx="4454525" cy="2660015"/>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45303"/>
            <a:ext cx="10058400" cy="1450757"/>
          </a:xfrm>
        </p:spPr>
        <p:txBody>
          <a:bodyPr/>
          <a:lstStyle/>
          <a:p>
            <a:r>
              <a:rPr lang="en-GB" b="1" dirty="0"/>
              <a:t>Nature and Nurture Factors</a:t>
            </a:r>
            <a:endParaRPr lang="en-GB" dirty="0"/>
          </a:p>
        </p:txBody>
      </p:sp>
      <p:sp>
        <p:nvSpPr>
          <p:cNvPr id="6" name="Content Placeholder 5"/>
          <p:cNvSpPr>
            <a:spLocks noGrp="1"/>
          </p:cNvSpPr>
          <p:nvPr>
            <p:ph idx="1"/>
          </p:nvPr>
        </p:nvSpPr>
        <p:spPr>
          <a:xfrm>
            <a:off x="5334635" y="1845945"/>
            <a:ext cx="5821045" cy="4023360"/>
          </a:xfrm>
        </p:spPr>
        <p:txBody>
          <a:bodyPr>
            <a:noAutofit/>
          </a:bodyPr>
          <a:lstStyle/>
          <a:p>
            <a:pPr lvl="0" algn="just">
              <a:buFont typeface="Wingdings" panose="05000000000000000000" pitchFamily="2" charset="2"/>
              <a:buChar char="Ø"/>
            </a:pPr>
            <a:r>
              <a:rPr lang="en-GB" sz="2600" dirty="0"/>
              <a:t>Nurture related to biological factors such as temperament may influence how Isaac responds to stressful situations </a:t>
            </a:r>
            <a:r>
              <a:rPr lang="en-GB" sz="2600" dirty="0">
                <a:solidFill>
                  <a:schemeClr val="tx1"/>
                </a:solidFill>
              </a:rPr>
              <a:t>(Music, 2024).</a:t>
            </a:r>
            <a:endParaRPr lang="en-GB" sz="2600" dirty="0"/>
          </a:p>
          <a:p>
            <a:pPr lvl="0" algn="just" rtl="0">
              <a:buFont typeface="Wingdings" panose="05000000000000000000" pitchFamily="2" charset="2"/>
              <a:buChar char="Ø"/>
            </a:pPr>
            <a:r>
              <a:rPr lang="en-GB" sz="2600" dirty="0"/>
              <a:t>Development is also impacted by environmental experiences, such as quality of care-giving and disruption of child care.</a:t>
            </a:r>
          </a:p>
          <a:p>
            <a:pPr lvl="0" algn="just" rtl="0">
              <a:buFont typeface="Wingdings" panose="05000000000000000000" pitchFamily="2" charset="2"/>
              <a:buChar char="Ø"/>
            </a:pPr>
            <a:r>
              <a:rPr lang="en-US" sz="2600" dirty="0"/>
              <a:t>Isaac’s feeling may affect because of his mother’s depression and changes in childcare.</a:t>
            </a:r>
            <a:endParaRPr lang="en-GB" sz="2600" dirty="0"/>
          </a:p>
          <a:p>
            <a:pPr lvl="0" algn="just" rtl="0">
              <a:buFont typeface="Wingdings" panose="05000000000000000000" pitchFamily="2" charset="2"/>
              <a:buChar char="Ø"/>
            </a:pPr>
            <a:endParaRPr lang="en-GB" sz="2600"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1845945"/>
            <a:ext cx="4236720" cy="3025775"/>
          </a:xfrm>
          <a:prstGeom prst="rect">
            <a:avLst/>
          </a:prstGeom>
          <a:ln>
            <a:noFill/>
          </a:ln>
          <a:effectLst>
            <a:softEdge rad="112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Support Plan: Attachment Based Strategies</a:t>
            </a:r>
            <a:endParaRPr lang="en-GB" dirty="0"/>
          </a:p>
        </p:txBody>
      </p:sp>
      <p:graphicFrame>
        <p:nvGraphicFramePr>
          <p:cNvPr id="4" name="Content Placeholder 3"/>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Support Plan: Developmental Support and Multi-Agency Working</a:t>
            </a:r>
            <a:endParaRPr lang="en-GB" dirty="0"/>
          </a:p>
        </p:txBody>
      </p:sp>
      <p:graphicFrame>
        <p:nvGraphicFramePr>
          <p:cNvPr id="4" name="Content Placeholder 3"/>
          <p:cNvGraphicFramePr>
            <a:graphicFrameLocks noGrp="1"/>
          </p:cNvGraphicFramePr>
          <p:nvPr>
            <p:ph idx="1"/>
          </p:nvPr>
        </p:nvGraphicFramePr>
        <p:xfrm>
          <a:off x="-1661795" y="1737360"/>
          <a:ext cx="15756255" cy="49390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 Evaluation of Bowlby’s Theory</a:t>
            </a:r>
            <a:endParaRPr lang="en-GB" dirty="0"/>
          </a:p>
        </p:txBody>
      </p:sp>
      <p:graphicFrame>
        <p:nvGraphicFramePr>
          <p:cNvPr id="4" name="Content Placeholder 3"/>
          <p:cNvGraphicFramePr>
            <a:graphicFrameLocks noGrp="1"/>
          </p:cNvGraphicFramePr>
          <p:nvPr>
            <p:ph idx="1"/>
          </p:nvPr>
        </p:nvGraphicFramePr>
        <p:xfrm>
          <a:off x="361315" y="985520"/>
          <a:ext cx="1137666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Box 2"/>
          <p:cNvSpPr txBox="1"/>
          <p:nvPr/>
        </p:nvSpPr>
        <p:spPr>
          <a:xfrm>
            <a:off x="1097280" y="4854575"/>
            <a:ext cx="9921875" cy="1230630"/>
          </a:xfrm>
          <a:prstGeom prst="rect">
            <a:avLst/>
          </a:prstGeom>
          <a:solidFill>
            <a:schemeClr val="accent1">
              <a:lumMod val="20000"/>
              <a:lumOff val="80000"/>
            </a:schemeClr>
          </a:solidFill>
        </p:spPr>
        <p:txBody>
          <a:bodyPr wrap="square">
            <a:noAutofit/>
          </a:bodyPr>
          <a:lstStyle/>
          <a:p>
            <a:pPr marL="0" indent="0" algn="just"/>
            <a:r>
              <a:rPr b="1" i="0">
                <a:solidFill>
                  <a:srgbClr val="0F1115"/>
                </a:solidFill>
                <a:latin typeface="quote-cjk-patch"/>
                <a:ea typeface="quote-cjk-patch"/>
              </a:rPr>
              <a:t>Relevance to London’s diverse communities:</a:t>
            </a:r>
            <a:r>
              <a:rPr lang="en-US" b="1" i="0">
                <a:solidFill>
                  <a:srgbClr val="0F1115"/>
                </a:solidFill>
                <a:latin typeface="quote-cjk-patch"/>
                <a:ea typeface="quote-cjk-patch"/>
              </a:rPr>
              <a:t> </a:t>
            </a:r>
          </a:p>
          <a:p>
            <a:pPr marL="0" indent="0" algn="just"/>
            <a:endParaRPr lang="en-US" b="0" i="0">
              <a:solidFill>
                <a:srgbClr val="0F1115"/>
              </a:solidFill>
              <a:latin typeface="quote-cjk-patch"/>
              <a:ea typeface="quote-cjk-patch"/>
            </a:endParaRPr>
          </a:p>
          <a:p>
            <a:pPr marL="0" indent="0" algn="just"/>
            <a:r>
              <a:rPr lang="en-US" altLang="en-US" b="0" i="0">
                <a:solidFill>
                  <a:srgbClr val="0F1115"/>
                </a:solidFill>
                <a:latin typeface="quote-cjk-patch"/>
                <a:ea typeface="quote-cjk-patch"/>
              </a:rPr>
              <a:t>London families may have extended kin, grandparents, or formal childcare – multiple attachments can be secure if consistent and sensitive.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graphicFrame>
        <p:nvGraphicFramePr>
          <p:cNvPr id="4" name="Content Placeholder 3"/>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 </a:t>
            </a:r>
            <a:endParaRPr lang="en-GB" b="1" dirty="0"/>
          </a:p>
        </p:txBody>
      </p:sp>
      <p:sp>
        <p:nvSpPr>
          <p:cNvPr id="3" name="Content Placeholder 2"/>
          <p:cNvSpPr>
            <a:spLocks noGrp="1"/>
          </p:cNvSpPr>
          <p:nvPr>
            <p:ph idx="1"/>
          </p:nvPr>
        </p:nvSpPr>
        <p:spPr>
          <a:xfrm>
            <a:off x="1097280" y="1845945"/>
            <a:ext cx="10539095" cy="4848225"/>
          </a:xfrm>
        </p:spPr>
        <p:txBody>
          <a:bodyPr>
            <a:normAutofit fontScale="90000" lnSpcReduction="10000"/>
          </a:bodyPr>
          <a:lstStyle/>
          <a:p>
            <a:pPr>
              <a:lnSpc>
                <a:spcPct val="100000"/>
              </a:lnSpc>
            </a:pPr>
            <a:r>
              <a:rPr lang="en-GB" dirty="0" err="1"/>
              <a:t>Feriante</a:t>
            </a:r>
            <a:r>
              <a:rPr lang="en-GB" dirty="0"/>
              <a:t>, J. and Bernstein, B., 2020. Separation anxiety.</a:t>
            </a:r>
          </a:p>
          <a:p>
            <a:pPr>
              <a:lnSpc>
                <a:spcPct val="100000"/>
              </a:lnSpc>
            </a:pPr>
            <a:r>
              <a:rPr lang="en-GB" dirty="0" err="1"/>
              <a:t>Khadka</a:t>
            </a:r>
            <a:r>
              <a:rPr lang="en-GB" dirty="0"/>
              <a:t>, C., 2022. The evolution of attachment theory: From Bowlby to modern perspectives. </a:t>
            </a:r>
            <a:r>
              <a:rPr lang="en-GB" i="1" dirty="0"/>
              <a:t>TUTA Journal</a:t>
            </a:r>
            <a:r>
              <a:rPr lang="en-GB" dirty="0"/>
              <a:t>, pp.125-140.</a:t>
            </a:r>
          </a:p>
          <a:p>
            <a:pPr>
              <a:lnSpc>
                <a:spcPct val="100000"/>
              </a:lnSpc>
            </a:pPr>
            <a:r>
              <a:rPr lang="en-US" altLang="en-US" dirty="0"/>
              <a:t>Keller, H. (2018) ‘Universality claim of attachment theory: Children’s socioemotional development across cultures’, Proceedings of the National Academy of Sciences, 115(45), pp. 11414–11419.</a:t>
            </a:r>
          </a:p>
          <a:p>
            <a:pPr>
              <a:lnSpc>
                <a:spcPct val="100000"/>
              </a:lnSpc>
            </a:pPr>
            <a:r>
              <a:rPr lang="en-GB" dirty="0"/>
              <a:t>Mahon, C. and </a:t>
            </a:r>
            <a:r>
              <a:rPr lang="en-GB" dirty="0" err="1"/>
              <a:t>Agius</a:t>
            </a:r>
            <a:r>
              <a:rPr lang="en-GB" dirty="0"/>
              <a:t>, M., 2019. The wider effects of paternal post natal depression: An overview. </a:t>
            </a:r>
            <a:r>
              <a:rPr lang="en-GB" i="1" dirty="0" err="1"/>
              <a:t>Psychiatria</a:t>
            </a:r>
            <a:r>
              <a:rPr lang="en-GB" i="1" dirty="0"/>
              <a:t> </a:t>
            </a:r>
            <a:r>
              <a:rPr lang="en-GB" i="1" dirty="0" err="1"/>
              <a:t>Danubina</a:t>
            </a:r>
            <a:r>
              <a:rPr lang="en-GB" dirty="0"/>
              <a:t>, </a:t>
            </a:r>
            <a:r>
              <a:rPr lang="en-GB" i="1" dirty="0"/>
              <a:t>31</a:t>
            </a:r>
            <a:r>
              <a:rPr lang="en-GB" dirty="0"/>
              <a:t>(</a:t>
            </a:r>
            <a:r>
              <a:rPr lang="en-GB" dirty="0" err="1"/>
              <a:t>suppl</a:t>
            </a:r>
            <a:r>
              <a:rPr lang="en-GB" dirty="0"/>
              <a:t> 3), pp.613-614.</a:t>
            </a:r>
          </a:p>
          <a:p>
            <a:pPr>
              <a:lnSpc>
                <a:spcPct val="100000"/>
              </a:lnSpc>
            </a:pPr>
            <a:r>
              <a:rPr lang="en-GB" dirty="0"/>
              <a:t>McLeod, S., 2024. John Bowlby’s attachment theory. </a:t>
            </a:r>
            <a:r>
              <a:rPr lang="en-GB" i="1" dirty="0"/>
              <a:t>Simply psychology</a:t>
            </a:r>
            <a:r>
              <a:rPr lang="en-GB" dirty="0"/>
              <a:t>.</a:t>
            </a:r>
          </a:p>
          <a:p>
            <a:pPr>
              <a:lnSpc>
                <a:spcPct val="100000"/>
              </a:lnSpc>
            </a:pPr>
            <a:r>
              <a:rPr lang="en-GB" dirty="0"/>
              <a:t>Music, G., 2024. </a:t>
            </a:r>
            <a:r>
              <a:rPr lang="en-GB" i="1" dirty="0"/>
              <a:t>Nurturing natures: Attachment and children's emotional, sociocultural and brain development</a:t>
            </a:r>
            <a:r>
              <a:rPr lang="en-GB" dirty="0"/>
              <a:t>. Routledge.</a:t>
            </a:r>
          </a:p>
          <a:p>
            <a:pPr>
              <a:lnSpc>
                <a:spcPct val="100000"/>
              </a:lnSpc>
            </a:pPr>
            <a:r>
              <a:rPr lang="en-GB" dirty="0"/>
              <a:t>Ye, Z.Y., Han, Z.Y. and </a:t>
            </a:r>
            <a:r>
              <a:rPr lang="en-GB" dirty="0" err="1"/>
              <a:t>Zhong</a:t>
            </a:r>
            <a:r>
              <a:rPr lang="en-GB" dirty="0"/>
              <a:t>, B.L., 2024. Secure base and mental health in children: a narrative review. </a:t>
            </a:r>
            <a:r>
              <a:rPr lang="en-GB" i="1" dirty="0"/>
              <a:t>Translational </a:t>
            </a:r>
            <a:r>
              <a:rPr lang="en-GB" i="1" dirty="0" err="1"/>
              <a:t>pediatrics</a:t>
            </a:r>
            <a:r>
              <a:rPr lang="en-GB" dirty="0"/>
              <a:t>, </a:t>
            </a:r>
            <a:r>
              <a:rPr lang="en-GB" i="1" dirty="0"/>
              <a:t>13</a:t>
            </a:r>
            <a:r>
              <a:rPr lang="en-GB" dirty="0"/>
              <a:t>(9), pp.1608-1616.</a:t>
            </a:r>
          </a:p>
          <a:p>
            <a:pPr>
              <a:lnSpc>
                <a:spcPct val="100000"/>
              </a:lnSpc>
            </a:pPr>
            <a:r>
              <a:rPr lang="en-GB" dirty="0"/>
              <a:t> </a:t>
            </a: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753</TotalTime>
  <Words>2136</Words>
  <Application>Microsoft Macintosh PowerPoint</Application>
  <PresentationFormat>Widescreen</PresentationFormat>
  <Paragraphs>110</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Calibri Light</vt:lpstr>
      <vt:lpstr>quote-cjk-patch</vt:lpstr>
      <vt:lpstr>Wingdings</vt:lpstr>
      <vt:lpstr>Retrospect</vt:lpstr>
      <vt:lpstr>An Analysis of Isaac’s Development Using Bowlby’s Attachment Theory  Module: LCHS4010 (Psychology in Health and Social Care)</vt:lpstr>
      <vt:lpstr>Introduction</vt:lpstr>
      <vt:lpstr>Overview of Bowlby’s Attachment Theory</vt:lpstr>
      <vt:lpstr>Key Concepts of the Theory</vt:lpstr>
      <vt:lpstr>Relevance to Early Childhood Development</vt:lpstr>
      <vt:lpstr>Application to Isaac: Maternal Mental Health and Disrupted Childcare</vt:lpstr>
      <vt:lpstr>Application to Isaac: Emotional Development</vt:lpstr>
      <vt:lpstr>Application to Isaac: Social and Language Development</vt:lpstr>
      <vt:lpstr>Nature and Nurture Factors</vt:lpstr>
      <vt:lpstr>Support Plan: Attachment Based Strategies</vt:lpstr>
      <vt:lpstr>Support Plan: Developmental Support and Multi-Agency Working</vt:lpstr>
      <vt:lpstr>Critical Evaluation of Bowlby’s Theory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Isaac’s Development Using Bowlby’s Attachment Theory </dc:title>
  <dc:creator/>
  <cp:lastModifiedBy>Natasha Rose Ilsley (2506011)</cp:lastModifiedBy>
  <cp:revision>7</cp:revision>
  <dcterms:created xsi:type="dcterms:W3CDTF">2026-06-11T11:45:00Z</dcterms:created>
  <dcterms:modified xsi:type="dcterms:W3CDTF">2026-06-22T08:14:37Z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F0B4880CE53840D7A2436D5EC2259B55_12</vt:lpwstr>
  </property>
</Properties>
</file>