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ink/ink1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59" r:id="rId3"/>
    <p:sldId id="260" r:id="rId4"/>
    <p:sldId id="262" r:id="rId5"/>
    <p:sldId id="263" r:id="rId6"/>
    <p:sldId id="264" r:id="rId7"/>
    <p:sldId id="261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164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280" units="cm"/>
          <inkml:channel name="Y" type="integer" max="1024" units="cm"/>
        </inkml:traceFormat>
        <inkml:channelProperties>
          <inkml:channelProperty channel="X" name="resolution" value="28.31858" units="1/cm"/>
          <inkml:channelProperty channel="Y" name="resolution" value="28.36565" units="1/cm"/>
        </inkml:channelProperties>
      </inkml:inkSource>
      <inkml:timestamp xml:id="ts0" timeString="2015-11-03T09:17:52.208"/>
    </inkml:context>
    <inkml:brush xml:id="br0">
      <inkml:brushProperty name="width" value="0.06667" units="cm"/>
      <inkml:brushProperty name="height" value="0.06667" units="cm"/>
      <inkml:brushProperty name="fitToCurve" value="1"/>
    </inkml:brush>
  </inkml:definitions>
  <inkml:traceGroup>
    <inkml:annotationXML>
      <emma:emma xmlns:emma="http://www.w3.org/2003/04/emma" version="1.0">
        <emma:interpretation id="{576CAC7A-1E6A-4ACC-B7FF-538100749549}" emma:medium="tactile" emma:mode="ink">
          <msink:context xmlns:msink="http://schemas.microsoft.com/ink/2010/main" type="writingRegion" rotatedBoundingBox="6696,11160 6711,11160 6711,11175 6696,11175"/>
        </emma:interpretation>
      </emma:emma>
    </inkml:annotationXML>
    <inkml:traceGroup>
      <inkml:annotationXML>
        <emma:emma xmlns:emma="http://www.w3.org/2003/04/emma" version="1.0">
          <emma:interpretation id="{0182F086-966E-4501-B3F1-F3104679C1FE}" emma:medium="tactile" emma:mode="ink">
            <msink:context xmlns:msink="http://schemas.microsoft.com/ink/2010/main" type="paragraph" rotatedBoundingBox="6696,11160 6711,11160 6711,11175 6696,11175" alignmentLevel="1"/>
          </emma:interpretation>
        </emma:emma>
      </inkml:annotationXML>
      <inkml:traceGroup>
        <inkml:annotationXML>
          <emma:emma xmlns:emma="http://www.w3.org/2003/04/emma" version="1.0">
            <emma:interpretation id="{96566600-DD44-43E8-8CC7-66E4A7475F66}" emma:medium="tactile" emma:mode="ink">
              <msink:context xmlns:msink="http://schemas.microsoft.com/ink/2010/main" type="line" rotatedBoundingBox="6696,11160 6711,11160 6711,11175 6696,11175"/>
            </emma:interpretation>
          </emma:emma>
        </inkml:annotationXML>
        <inkml:traceGroup>
          <inkml:annotationXML>
            <emma:emma xmlns:emma="http://www.w3.org/2003/04/emma" version="1.0">
              <emma:interpretation id="{19A7E90C-BD29-4D7A-B863-8BA79AE8AE52}" emma:medium="tactile" emma:mode="ink">
                <msink:context xmlns:msink="http://schemas.microsoft.com/ink/2010/main" type="inkWord" rotatedBoundingBox="6696,11160 6711,11160 6711,11175 6696,11175"/>
              </emma:interpretation>
              <emma:one-of disjunction-type="recognition" id="oneOf0">
                <emma:interpretation id="interp0" emma:lang="en-GB" emma:confidence="0">
                  <emma:literal>.</emma:literal>
                </emma:interpretation>
                <emma:interpretation id="interp1" emma:lang="en-GB" emma:confidence="0">
                  <emma:literal>`</emma:literal>
                </emma:interpretation>
                <emma:interpretation id="interp2" emma:lang="en-GB" emma:confidence="0">
                  <emma:literal>'</emma:literal>
                </emma:interpretation>
                <emma:interpretation id="interp3" emma:lang="en-GB" emma:confidence="0">
                  <emma:literal>l</emma:literal>
                </emma:interpretation>
                <emma:interpretation id="interp4" emma:lang="en-GB" emma:confidence="0">
                  <emma:literal>,</emma:literal>
                </emma:interpretation>
              </emma:one-of>
            </emma:emma>
          </inkml:annotationXML>
          <inkml:trace contextRef="#ctx0" brushRef="#br0">0 0</inkml:trace>
        </inkml:traceGroup>
      </inkml:traceGroup>
    </inkml:traceGroup>
  </inkml:traceGroup>
</inkml:ink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Oval 9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66440" y="2226503"/>
            <a:ext cx="5917679" cy="2550877"/>
          </a:xfrm>
        </p:spPr>
        <p:txBody>
          <a:bodyPr anchor="b"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6440" y="4777380"/>
            <a:ext cx="5917679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7498080" y="1828800"/>
            <a:ext cx="990599" cy="22865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8B57AD1D-E5D4-49B4-8E55-807529599C60}" type="datetimeFigureOut">
              <a:rPr lang="en-GB" smtClean="0"/>
              <a:t>07/09/2016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6236208" y="3264408"/>
            <a:ext cx="3859795" cy="228660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560F6B1C-5726-46E9-88D6-D57FCBE8A8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25565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5970" y="927098"/>
            <a:ext cx="6343672" cy="709865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7AD1D-E5D4-49B4-8E55-807529599C60}" type="datetimeFigureOut">
              <a:rPr lang="en-GB" smtClean="0"/>
              <a:t>07/09/2016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560F6B1C-5726-46E9-88D6-D57FCBE8A8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04849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>
            <a:xfrm>
              <a:off x="5283673" y="402165"/>
              <a:ext cx="3465769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 bwMode="gray">
            <a:xfrm rot="16200000">
              <a:off x="3105027" y="1765596"/>
              <a:ext cx="5995993" cy="3326809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/>
            <p:nvPr/>
          </p:nvSpPr>
          <p:spPr bwMode="gray">
            <a:xfrm rot="15687606">
              <a:off x="3320102" y="145837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7534" y="2257588"/>
            <a:ext cx="3090672" cy="3020344"/>
          </a:xfrm>
        </p:spPr>
        <p:txBody>
          <a:bodyPr anchor="ctr"/>
          <a:lstStyle>
            <a:lvl1pPr algn="l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19261" y="2257588"/>
            <a:ext cx="3082516" cy="302034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7AD1D-E5D4-49B4-8E55-807529599C60}" type="datetimeFigureOut">
              <a:rPr lang="en-GB" smtClean="0"/>
              <a:t>07/09/2016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560F6B1C-5726-46E9-88D6-D57FCBE8A8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11155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66440" y="2489200"/>
            <a:ext cx="3636980" cy="3530603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0581" y="2489203"/>
            <a:ext cx="3636980" cy="353060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7AD1D-E5D4-49B4-8E55-807529599C60}" type="datetimeFigureOut">
              <a:rPr lang="en-GB" smtClean="0"/>
              <a:t>07/09/2016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560F6B1C-5726-46E9-88D6-D57FCBE8A8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7148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9918" y="2489200"/>
            <a:ext cx="3633502" cy="75929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66440" y="3248490"/>
            <a:ext cx="3636980" cy="2771311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0581" y="2489200"/>
            <a:ext cx="3636979" cy="75663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0581" y="3245835"/>
            <a:ext cx="3636980" cy="277396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7AD1D-E5D4-49B4-8E55-807529599C60}" type="datetimeFigureOut">
              <a:rPr lang="en-GB" smtClean="0"/>
              <a:t>07/09/2016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560F6B1C-5726-46E9-88D6-D57FCBE8A8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02393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7AD1D-E5D4-49B4-8E55-807529599C60}" type="datetimeFigureOut">
              <a:rPr lang="en-GB" smtClean="0"/>
              <a:t>07/09/2016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560F6B1C-5726-46E9-88D6-D57FCBE8A8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48083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7AD1D-E5D4-49B4-8E55-807529599C60}" type="datetimeFigureOut">
              <a:rPr lang="en-GB" smtClean="0"/>
              <a:t>07/09/2016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560F6B1C-5726-46E9-88D6-D57FCBE8A8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77172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>
            <a:xfrm>
              <a:off x="5283673" y="402165"/>
              <a:ext cx="3465769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 bwMode="gray">
            <a:xfrm rot="16200000">
              <a:off x="2548536" y="1765596"/>
              <a:ext cx="5995993" cy="3326809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2" name="Freeform 5"/>
            <p:cNvSpPr/>
            <p:nvPr/>
          </p:nvSpPr>
          <p:spPr bwMode="gray">
            <a:xfrm rot="15687606">
              <a:off x="2769747" y="145837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1447800"/>
            <a:ext cx="2712590" cy="1495588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68927" y="1447800"/>
            <a:ext cx="3632850" cy="45720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866441" y="3086845"/>
            <a:ext cx="2712589" cy="2933701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7AD1D-E5D4-49B4-8E55-807529599C60}" type="datetimeFigureOut">
              <a:rPr lang="en-GB" smtClean="0"/>
              <a:t>07/09/2016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560F6B1C-5726-46E9-88D6-D57FCBE8A8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7755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>
            <a:xfrm>
              <a:off x="5283673" y="402165"/>
              <a:ext cx="3465769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 bwMode="gray">
            <a:xfrm rot="16200000">
              <a:off x="2852610" y="1765596"/>
              <a:ext cx="5995993" cy="3326809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4" name="Freeform 5"/>
            <p:cNvSpPr/>
            <p:nvPr/>
          </p:nvSpPr>
          <p:spPr bwMode="gray">
            <a:xfrm rot="15687606">
              <a:off x="3074559" y="145837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1381390"/>
            <a:ext cx="2987089" cy="157480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722909" y="1320800"/>
            <a:ext cx="2791102" cy="42164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0" y="3086100"/>
            <a:ext cx="2987089" cy="24511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7AD1D-E5D4-49B4-8E55-807529599C60}" type="datetimeFigureOut">
              <a:rPr lang="en-GB" smtClean="0"/>
              <a:t>07/09/2016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560F6B1C-5726-46E9-88D6-D57FCBE8A8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25367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10204164">
              <a:off x="426788" y="4564241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6" name="Rectangle 15"/>
            <p:cNvSpPr/>
            <p:nvPr/>
          </p:nvSpPr>
          <p:spPr>
            <a:xfrm>
              <a:off x="421503" y="402165"/>
              <a:ext cx="8327939" cy="314113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 bwMode="gray">
            <a:xfrm rot="10800000">
              <a:off x="485023" y="2670079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0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4961454"/>
            <a:ext cx="642200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66441" y="685800"/>
            <a:ext cx="6422004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866440" y="5528192"/>
            <a:ext cx="6422004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7AD1D-E5D4-49B4-8E55-807529599C60}" type="datetimeFigureOut">
              <a:rPr lang="en-GB" smtClean="0"/>
              <a:t>07/09/2016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560F6B1C-5726-46E9-88D6-D57FCBE8A8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89990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21010068">
              <a:off x="6359946" y="2780895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Rectangle 8"/>
            <p:cNvSpPr/>
            <p:nvPr/>
          </p:nvSpPr>
          <p:spPr>
            <a:xfrm>
              <a:off x="485023" y="4343399"/>
              <a:ext cx="8182128" cy="211243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 bwMode="gray">
            <a:xfrm>
              <a:off x="485023" y="2854646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927100"/>
            <a:ext cx="6422005" cy="1692720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3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0" y="3488023"/>
            <a:ext cx="6422005" cy="2536857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7AD1D-E5D4-49B4-8E55-807529599C60}" type="datetimeFigureOut">
              <a:rPr lang="en-GB" smtClean="0"/>
              <a:t>07/09/2016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560F6B1C-5726-46E9-88D6-D57FCBE8A8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047286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21010068">
              <a:off x="6359946" y="4309201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10"/>
            <p:cNvSpPr/>
            <p:nvPr/>
          </p:nvSpPr>
          <p:spPr bwMode="gray">
            <a:xfrm>
              <a:off x="485023" y="4381500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4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3" name="TextBox 22"/>
          <p:cNvSpPr txBox="1"/>
          <p:nvPr/>
        </p:nvSpPr>
        <p:spPr bwMode="gray">
          <a:xfrm>
            <a:off x="647430" y="651690"/>
            <a:ext cx="60159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80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 bwMode="gray">
          <a:xfrm>
            <a:off x="7069418" y="2900292"/>
            <a:ext cx="61906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80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8060" y="927099"/>
            <a:ext cx="6160385" cy="2882179"/>
          </a:xfrm>
        </p:spPr>
        <p:txBody>
          <a:bodyPr anchor="ctr"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387278" y="3809278"/>
            <a:ext cx="5646143" cy="333113"/>
          </a:xfrm>
        </p:spPr>
        <p:txBody>
          <a:bodyPr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0" y="5000816"/>
            <a:ext cx="6343673" cy="101061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7AD1D-E5D4-49B4-8E55-807529599C60}" type="datetimeFigureOut">
              <a:rPr lang="en-GB" smtClean="0"/>
              <a:t>07/09/2016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560F6B1C-5726-46E9-88D6-D57FCBE8A8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791436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5"/>
            <p:cNvSpPr/>
            <p:nvPr/>
          </p:nvSpPr>
          <p:spPr bwMode="gray">
            <a:xfrm rot="21010068">
              <a:off x="6359946" y="431124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7"/>
            <p:cNvSpPr/>
            <p:nvPr/>
          </p:nvSpPr>
          <p:spPr bwMode="gray">
            <a:xfrm>
              <a:off x="485023" y="4381500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7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2057400"/>
            <a:ext cx="6422005" cy="20955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1" y="5024908"/>
            <a:ext cx="6422004" cy="994891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7AD1D-E5D4-49B4-8E55-807529599C60}" type="datetimeFigureOut">
              <a:rPr lang="en-GB" smtClean="0"/>
              <a:t>07/09/2016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560F6B1C-5726-46E9-88D6-D57FCBE8A8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627119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927100"/>
            <a:ext cx="6423593" cy="709864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0" y="2489200"/>
            <a:ext cx="2313432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5"/>
          </p:nvPr>
        </p:nvSpPr>
        <p:spPr>
          <a:xfrm>
            <a:off x="866440" y="3147164"/>
            <a:ext cx="2313432" cy="2888366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05614" y="2489200"/>
            <a:ext cx="2318918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6"/>
          </p:nvPr>
        </p:nvSpPr>
        <p:spPr>
          <a:xfrm>
            <a:off x="3408471" y="3147164"/>
            <a:ext cx="2318918" cy="2888366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58642" y="2489200"/>
            <a:ext cx="2318918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60935" y="3147164"/>
            <a:ext cx="2316625" cy="2888366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294530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849521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7AD1D-E5D4-49B4-8E55-807529599C60}" type="datetimeFigureOut">
              <a:rPr lang="en-GB" smtClean="0"/>
              <a:t>07/09/2016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560F6B1C-5726-46E9-88D6-D57FCBE8A8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751444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927100"/>
            <a:ext cx="6345260" cy="709864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0" y="4179596"/>
            <a:ext cx="2313432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2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19055" y="2489200"/>
            <a:ext cx="2015144" cy="1447342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8"/>
          </p:nvPr>
        </p:nvSpPr>
        <p:spPr>
          <a:xfrm>
            <a:off x="866439" y="4837558"/>
            <a:ext cx="2313432" cy="1187321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11125" y="4179595"/>
            <a:ext cx="2318918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8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553189" y="2489200"/>
            <a:ext cx="2015144" cy="1447342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411125" y="4848208"/>
            <a:ext cx="2318918" cy="1187321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58642" y="4179596"/>
            <a:ext cx="2318918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9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6108641" y="2489200"/>
            <a:ext cx="2015144" cy="1447342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58642" y="4837558"/>
            <a:ext cx="2318918" cy="1187321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40" name="Straight Connector 39"/>
          <p:cNvCxnSpPr/>
          <p:nvPr/>
        </p:nvCxnSpPr>
        <p:spPr>
          <a:xfrm>
            <a:off x="3290019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5849521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7AD1D-E5D4-49B4-8E55-807529599C60}" type="datetimeFigureOut">
              <a:rPr lang="en-GB" smtClean="0"/>
              <a:t>07/09/2016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560F6B1C-5726-46E9-88D6-D57FCBE8A8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40655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21301" y="6387910"/>
            <a:ext cx="990599" cy="228659"/>
          </a:xfrm>
        </p:spPr>
        <p:txBody>
          <a:bodyPr/>
          <a:lstStyle/>
          <a:p>
            <a:fld id="{8B57AD1D-E5D4-49B4-8E55-807529599C60}" type="datetimeFigureOut">
              <a:rPr lang="en-GB" smtClean="0"/>
              <a:t>07/09/2016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16133" y="6387910"/>
            <a:ext cx="3859795" cy="228660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560F6B1C-5726-46E9-88D6-D57FCBE8A8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218053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88" y="0"/>
            <a:ext cx="9120420" cy="6860798"/>
            <a:chOff x="-1588" y="0"/>
            <a:chExt cx="9120420" cy="6860798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Freeform 5"/>
            <p:cNvSpPr/>
            <p:nvPr/>
          </p:nvSpPr>
          <p:spPr bwMode="gray">
            <a:xfrm rot="4966650">
              <a:off x="4673046" y="5107506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</p:grpSp>
      <p:sp>
        <p:nvSpPr>
          <p:cNvPr id="17" name="Rectangle 16"/>
          <p:cNvSpPr/>
          <p:nvPr/>
        </p:nvSpPr>
        <p:spPr>
          <a:xfrm>
            <a:off x="414867" y="402165"/>
            <a:ext cx="4610565" cy="605367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Freeform 9"/>
          <p:cNvSpPr/>
          <p:nvPr/>
        </p:nvSpPr>
        <p:spPr bwMode="gray">
          <a:xfrm rot="5400000">
            <a:off x="1299309" y="1765596"/>
            <a:ext cx="5995993" cy="3326809"/>
          </a:xfrm>
          <a:custGeom>
            <a:avLst/>
            <a:gdLst/>
            <a:ahLst/>
            <a:cxnLst/>
            <a:rect l="0" t="0" r="r" b="b"/>
            <a:pathLst>
              <a:path w="4960" h="2752">
                <a:moveTo>
                  <a:pt x="0" y="0"/>
                </a:moveTo>
                <a:lnTo>
                  <a:pt x="0" y="324"/>
                </a:lnTo>
                <a:lnTo>
                  <a:pt x="0" y="1992"/>
                </a:lnTo>
                <a:lnTo>
                  <a:pt x="0" y="2752"/>
                </a:lnTo>
                <a:lnTo>
                  <a:pt x="4960" y="2752"/>
                </a:lnTo>
                <a:lnTo>
                  <a:pt x="4960" y="1992"/>
                </a:lnTo>
                <a:lnTo>
                  <a:pt x="4960" y="324"/>
                </a:lnTo>
                <a:lnTo>
                  <a:pt x="4960" y="0"/>
                </a:lnTo>
                <a:lnTo>
                  <a:pt x="4960" y="0"/>
                </a:lnTo>
                <a:lnTo>
                  <a:pt x="4734" y="34"/>
                </a:lnTo>
                <a:lnTo>
                  <a:pt x="4510" y="64"/>
                </a:lnTo>
                <a:lnTo>
                  <a:pt x="4284" y="90"/>
                </a:lnTo>
                <a:lnTo>
                  <a:pt x="4060" y="114"/>
                </a:lnTo>
                <a:lnTo>
                  <a:pt x="3836" y="132"/>
                </a:lnTo>
                <a:lnTo>
                  <a:pt x="3614" y="146"/>
                </a:lnTo>
                <a:lnTo>
                  <a:pt x="3392" y="158"/>
                </a:lnTo>
                <a:lnTo>
                  <a:pt x="3174" y="166"/>
                </a:lnTo>
                <a:lnTo>
                  <a:pt x="2960" y="172"/>
                </a:lnTo>
                <a:lnTo>
                  <a:pt x="2748" y="174"/>
                </a:lnTo>
                <a:lnTo>
                  <a:pt x="2542" y="174"/>
                </a:lnTo>
                <a:lnTo>
                  <a:pt x="2338" y="174"/>
                </a:lnTo>
                <a:lnTo>
                  <a:pt x="2140" y="170"/>
                </a:lnTo>
                <a:lnTo>
                  <a:pt x="1948" y="164"/>
                </a:lnTo>
                <a:lnTo>
                  <a:pt x="1762" y="156"/>
                </a:lnTo>
                <a:lnTo>
                  <a:pt x="1582" y="148"/>
                </a:lnTo>
                <a:lnTo>
                  <a:pt x="1410" y="138"/>
                </a:lnTo>
                <a:lnTo>
                  <a:pt x="1244" y="128"/>
                </a:lnTo>
                <a:lnTo>
                  <a:pt x="1088" y="116"/>
                </a:lnTo>
                <a:lnTo>
                  <a:pt x="938" y="104"/>
                </a:lnTo>
                <a:lnTo>
                  <a:pt x="668" y="78"/>
                </a:lnTo>
                <a:lnTo>
                  <a:pt x="438" y="54"/>
                </a:lnTo>
                <a:lnTo>
                  <a:pt x="254" y="34"/>
                </a:lnTo>
                <a:lnTo>
                  <a:pt x="116" y="1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</p:sp>
      <p:sp>
        <p:nvSpPr>
          <p:cNvPr id="18" name="Freeform 5"/>
          <p:cNvSpPr>
            <a:spLocks noEditPoints="1"/>
          </p:cNvSpPr>
          <p:nvPr/>
        </p:nvSpPr>
        <p:spPr bwMode="gray">
          <a:xfrm>
            <a:off x="0" y="0"/>
            <a:ext cx="9144000" cy="6858000"/>
          </a:xfrm>
          <a:custGeom>
            <a:avLst/>
            <a:gdLst/>
            <a:ahLst/>
            <a:cxnLst/>
            <a:rect l="0" t="0" r="r" b="b"/>
            <a:pathLst>
              <a:path w="5760" h="4320">
                <a:moveTo>
                  <a:pt x="0" y="0"/>
                </a:moveTo>
                <a:lnTo>
                  <a:pt x="0" y="4320"/>
                </a:lnTo>
                <a:lnTo>
                  <a:pt x="5760" y="4320"/>
                </a:lnTo>
                <a:lnTo>
                  <a:pt x="5760" y="0"/>
                </a:lnTo>
                <a:lnTo>
                  <a:pt x="0" y="0"/>
                </a:lnTo>
                <a:close/>
                <a:moveTo>
                  <a:pt x="5444" y="4004"/>
                </a:moveTo>
                <a:lnTo>
                  <a:pt x="324" y="4004"/>
                </a:lnTo>
                <a:lnTo>
                  <a:pt x="324" y="324"/>
                </a:lnTo>
                <a:lnTo>
                  <a:pt x="5444" y="324"/>
                </a:lnTo>
                <a:lnTo>
                  <a:pt x="5444" y="400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174928" y="1447799"/>
            <a:ext cx="1113516" cy="4572001"/>
          </a:xfrm>
        </p:spPr>
        <p:txBody>
          <a:bodyPr vert="eaVert" anchor="ctr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66738" y="1447799"/>
            <a:ext cx="4416936" cy="4572001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7AD1D-E5D4-49B4-8E55-807529599C60}" type="datetimeFigureOut">
              <a:rPr lang="en-GB" smtClean="0"/>
              <a:t>07/09/2016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8546" y="6365498"/>
            <a:ext cx="3859795" cy="228660"/>
          </a:xfrm>
        </p:spPr>
        <p:txBody>
          <a:bodyPr/>
          <a:lstStyle/>
          <a:p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560F6B1C-5726-46E9-88D6-D57FCBE8A8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77343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Freeform 5"/>
            <p:cNvSpPr/>
            <p:nvPr/>
          </p:nvSpPr>
          <p:spPr bwMode="gray">
            <a:xfrm rot="21010068">
              <a:off x="6359946" y="179029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25" name="Freeform 24"/>
            <p:cNvSpPr/>
            <p:nvPr/>
          </p:nvSpPr>
          <p:spPr bwMode="gray">
            <a:xfrm>
              <a:off x="485023" y="1856450"/>
              <a:ext cx="8173954" cy="4535226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866440" y="927099"/>
            <a:ext cx="6345260" cy="70986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4382" y="2489200"/>
            <a:ext cx="6345260" cy="353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74443" y="6365498"/>
            <a:ext cx="990599" cy="22865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 b="1" i="0">
                <a:solidFill>
                  <a:schemeClr val="accent1"/>
                </a:solidFill>
              </a:defRPr>
            </a:lvl1pPr>
          </a:lstStyle>
          <a:p>
            <a:fld id="{8B57AD1D-E5D4-49B4-8E55-807529599C60}" type="datetimeFigureOut">
              <a:rPr lang="en-GB" smtClean="0"/>
              <a:t>07/09/2016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90843" y="6365497"/>
            <a:ext cx="3859795" cy="2286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 b="1" i="0"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26" name="Rectangle 25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8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>
                <a:solidFill>
                  <a:schemeClr val="bg1"/>
                </a:solidFill>
              </a:defRPr>
            </a:lvl1pPr>
          </a:lstStyle>
          <a:p>
            <a:fld id="{560F6B1C-5726-46E9-88D6-D57FCBE8A8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86450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200" b="0" i="0" kern="1200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685800" indent="-283464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96012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3444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50876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8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0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5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4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customXml" Target="../ink/ink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548680"/>
            <a:ext cx="8229600" cy="1143000"/>
          </a:xfrm>
        </p:spPr>
        <p:txBody>
          <a:bodyPr/>
          <a:lstStyle/>
          <a:p>
            <a:r>
              <a:rPr lang="en-GB" dirty="0" smtClean="0"/>
              <a:t>Cost of Equity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600" dirty="0" smtClean="0"/>
              <a:t>Ex </a:t>
            </a:r>
            <a:r>
              <a:rPr lang="en-GB" sz="3600" dirty="0" smtClean="0"/>
              <a:t>1</a:t>
            </a:r>
            <a:endParaRPr lang="en-GB" sz="3600" dirty="0" smtClean="0"/>
          </a:p>
          <a:p>
            <a:endParaRPr lang="en-GB" sz="3600" dirty="0"/>
          </a:p>
          <a:p>
            <a:r>
              <a:rPr lang="en-GB" sz="3600" dirty="0" err="1" smtClean="0"/>
              <a:t>Ke</a:t>
            </a:r>
            <a:r>
              <a:rPr lang="en-GB" sz="3600" dirty="0" smtClean="0"/>
              <a:t> = </a:t>
            </a:r>
            <a:r>
              <a:rPr lang="en-GB" sz="3600" u="sng" dirty="0" smtClean="0"/>
              <a:t>30</a:t>
            </a:r>
            <a:r>
              <a:rPr lang="en-GB" sz="3600" dirty="0" smtClean="0"/>
              <a:t> = 12.5%</a:t>
            </a:r>
          </a:p>
          <a:p>
            <a:pPr lvl="2">
              <a:buNone/>
            </a:pPr>
            <a:r>
              <a:rPr lang="en-GB" sz="3600" dirty="0" smtClean="0"/>
              <a:t>    240</a:t>
            </a:r>
          </a:p>
          <a:p>
            <a:pPr lvl="2">
              <a:buNone/>
            </a:pPr>
            <a:endParaRPr lang="en-GB" sz="36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Dividend Growth.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200" dirty="0" smtClean="0"/>
              <a:t>Ex 2 </a:t>
            </a:r>
          </a:p>
          <a:p>
            <a:endParaRPr lang="en-GB" sz="3200" dirty="0"/>
          </a:p>
          <a:p>
            <a:r>
              <a:rPr lang="en-GB" sz="3200" dirty="0" err="1" smtClean="0"/>
              <a:t>Ke</a:t>
            </a:r>
            <a:r>
              <a:rPr lang="en-GB" sz="3200" dirty="0" smtClean="0"/>
              <a:t> = </a:t>
            </a:r>
            <a:r>
              <a:rPr lang="en-GB" sz="3200" u="sng" dirty="0" smtClean="0"/>
              <a:t>40</a:t>
            </a:r>
            <a:r>
              <a:rPr lang="en-GB" sz="3200" dirty="0" smtClean="0"/>
              <a:t>(1.06)  + 0.06 = 16.10%</a:t>
            </a:r>
          </a:p>
          <a:p>
            <a:pPr lvl="2">
              <a:buNone/>
            </a:pPr>
            <a:r>
              <a:rPr lang="en-GB" sz="3200" dirty="0" smtClean="0"/>
              <a:t>    420</a:t>
            </a:r>
          </a:p>
          <a:p>
            <a:pPr lvl="2">
              <a:buNone/>
            </a:pPr>
            <a:endParaRPr lang="en-GB" sz="3200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5" name="Ink 4"/>
              <p14:cNvContentPartPr/>
              <p14:nvPr/>
            </p14:nvContentPartPr>
            <p14:xfrm>
              <a:off x="2410804" y="4017778"/>
              <a:ext cx="360" cy="360"/>
            </p14:xfrm>
          </p:contentPart>
        </mc:Choice>
        <mc:Fallback xmlns="">
          <p:pic>
            <p:nvPicPr>
              <p:cNvPr id="5" name="Ink 4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2398924" y="4005898"/>
                <a:ext cx="24120" cy="24120"/>
              </a:xfrm>
              <a:prstGeom prst="rect">
                <a:avLst/>
              </a:prstGeom>
            </p:spPr>
          </p:pic>
        </mc:Fallback>
      </mc:AlternateContent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Dividend Growth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200" dirty="0" smtClean="0"/>
              <a:t>Ex 3. </a:t>
            </a:r>
          </a:p>
          <a:p>
            <a:endParaRPr lang="en-GB" sz="3200" dirty="0"/>
          </a:p>
          <a:p>
            <a:r>
              <a:rPr lang="en-GB" sz="3200" dirty="0" err="1" smtClean="0"/>
              <a:t>Ke</a:t>
            </a:r>
            <a:r>
              <a:rPr lang="en-GB" sz="3200" dirty="0" smtClean="0"/>
              <a:t> = </a:t>
            </a:r>
            <a:r>
              <a:rPr lang="en-GB" sz="3200" u="sng" dirty="0" smtClean="0"/>
              <a:t>30</a:t>
            </a:r>
            <a:r>
              <a:rPr lang="en-GB" sz="3200" dirty="0" smtClean="0"/>
              <a:t>(1.08) + 0.08 = 17%</a:t>
            </a:r>
          </a:p>
          <a:p>
            <a:pPr lvl="2"/>
            <a:r>
              <a:rPr lang="en-GB" sz="3200" dirty="0" smtClean="0"/>
              <a:t>  360</a:t>
            </a:r>
            <a:endParaRPr lang="en-GB" sz="32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Estimating Dividend Growth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 smtClean="0"/>
          </a:p>
          <a:p>
            <a:r>
              <a:rPr lang="en-GB" sz="3200" dirty="0" smtClean="0"/>
              <a:t>1+g = 4/</a:t>
            </a:r>
            <a:r>
              <a:rPr lang="en-GB" sz="3200" u="sng" dirty="0" smtClean="0"/>
              <a:t>33,000</a:t>
            </a:r>
            <a:r>
              <a:rPr lang="en-GB" sz="3200" dirty="0" smtClean="0"/>
              <a:t> = 1.042</a:t>
            </a:r>
          </a:p>
          <a:p>
            <a:pPr lvl="3">
              <a:buNone/>
            </a:pPr>
            <a:r>
              <a:rPr lang="en-GB" sz="3200" dirty="0" smtClean="0"/>
              <a:t>        28,000</a:t>
            </a:r>
          </a:p>
          <a:p>
            <a:pPr lvl="3">
              <a:buNone/>
            </a:pPr>
            <a:endParaRPr lang="en-GB" sz="3200" dirty="0"/>
          </a:p>
          <a:p>
            <a:pPr lvl="3">
              <a:buNone/>
            </a:pPr>
            <a:r>
              <a:rPr lang="en-GB" sz="3200" dirty="0" smtClean="0"/>
              <a:t>g = 0.042 or 4.2%</a:t>
            </a:r>
            <a:endParaRPr lang="en-GB" sz="32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Gordons</a:t>
            </a:r>
            <a:r>
              <a:rPr lang="en-GB" dirty="0" smtClean="0"/>
              <a:t> Growth Model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 smtClean="0"/>
          </a:p>
          <a:p>
            <a:r>
              <a:rPr lang="en-GB" sz="3600" dirty="0" smtClean="0"/>
              <a:t>G=</a:t>
            </a:r>
            <a:r>
              <a:rPr lang="en-GB" sz="3600" dirty="0" err="1" smtClean="0"/>
              <a:t>rb</a:t>
            </a:r>
            <a:endParaRPr lang="en-GB" sz="3600" dirty="0" smtClean="0"/>
          </a:p>
          <a:p>
            <a:r>
              <a:rPr lang="en-GB" sz="3600" dirty="0" smtClean="0"/>
              <a:t>R = rate of return on re-investment</a:t>
            </a:r>
          </a:p>
          <a:p>
            <a:r>
              <a:rPr lang="en-GB" sz="3600" dirty="0" smtClean="0"/>
              <a:t>B = proportion of earnings retained</a:t>
            </a:r>
            <a:endParaRPr lang="en-GB" sz="36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Gordons</a:t>
            </a:r>
            <a:r>
              <a:rPr lang="en-GB" dirty="0" smtClean="0"/>
              <a:t> Growth Model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600" dirty="0" smtClean="0"/>
              <a:t>Ex  6 </a:t>
            </a:r>
            <a:endParaRPr lang="en-GB" sz="3600" dirty="0"/>
          </a:p>
          <a:p>
            <a:r>
              <a:rPr lang="en-GB" sz="3600" dirty="0" smtClean="0"/>
              <a:t>R = 18%</a:t>
            </a:r>
          </a:p>
          <a:p>
            <a:r>
              <a:rPr lang="en-GB" sz="3600" dirty="0" smtClean="0"/>
              <a:t>B = </a:t>
            </a:r>
            <a:r>
              <a:rPr lang="en-GB" sz="3600" u="sng" dirty="0" smtClean="0"/>
              <a:t>12</a:t>
            </a:r>
            <a:r>
              <a:rPr lang="en-GB" sz="3600" dirty="0" smtClean="0"/>
              <a:t> = 37.5 %</a:t>
            </a:r>
          </a:p>
          <a:p>
            <a:pPr lvl="2">
              <a:buNone/>
            </a:pPr>
            <a:r>
              <a:rPr lang="en-GB" sz="3600" dirty="0" smtClean="0"/>
              <a:t>   32</a:t>
            </a:r>
          </a:p>
          <a:p>
            <a:pPr lvl="2">
              <a:buNone/>
            </a:pPr>
            <a:r>
              <a:rPr lang="en-GB" sz="3600" dirty="0" smtClean="0"/>
              <a:t>G= 18% * 37.5% = 6.75%</a:t>
            </a:r>
            <a:endParaRPr lang="en-GB" sz="36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Cost Of Debt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600" dirty="0" smtClean="0"/>
              <a:t>Ex </a:t>
            </a:r>
            <a:r>
              <a:rPr lang="en-GB" sz="3600" smtClean="0"/>
              <a:t>7 </a:t>
            </a:r>
            <a:endParaRPr lang="en-GB" sz="3600" dirty="0" smtClean="0"/>
          </a:p>
          <a:p>
            <a:endParaRPr lang="en-GB" sz="3600" dirty="0"/>
          </a:p>
          <a:p>
            <a:r>
              <a:rPr lang="en-GB" sz="3600" dirty="0" err="1" smtClean="0"/>
              <a:t>Kd</a:t>
            </a:r>
            <a:r>
              <a:rPr lang="en-GB" sz="3600" dirty="0" smtClean="0"/>
              <a:t> = </a:t>
            </a:r>
            <a:r>
              <a:rPr lang="en-GB" sz="3600" u="sng" dirty="0" smtClean="0"/>
              <a:t>8</a:t>
            </a:r>
            <a:r>
              <a:rPr lang="en-GB" sz="3600" dirty="0" smtClean="0"/>
              <a:t> = 8.89 %</a:t>
            </a:r>
          </a:p>
          <a:p>
            <a:pPr lvl="2">
              <a:buNone/>
            </a:pPr>
            <a:r>
              <a:rPr lang="en-GB" sz="3600" dirty="0" smtClean="0"/>
              <a:t>    90</a:t>
            </a:r>
            <a:endParaRPr lang="en-GB" sz="3600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74</TotalTime>
  <Words>118</Words>
  <Application>Microsoft Office PowerPoint</Application>
  <PresentationFormat>On-screen Show (4:3)</PresentationFormat>
  <Paragraphs>37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Century Gothic</vt:lpstr>
      <vt:lpstr>Wingdings 3</vt:lpstr>
      <vt:lpstr>Ion Boardroom</vt:lpstr>
      <vt:lpstr>Cost of Equity</vt:lpstr>
      <vt:lpstr>Dividend Growth.</vt:lpstr>
      <vt:lpstr>Dividend Growth</vt:lpstr>
      <vt:lpstr>Estimating Dividend Growth</vt:lpstr>
      <vt:lpstr>Gordons Growth Model</vt:lpstr>
      <vt:lpstr>Gordons Growth Model</vt:lpstr>
      <vt:lpstr>Cost Of Debt</vt:lpstr>
    </vt:vector>
  </TitlesOfParts>
  <Company>Swansea Metropolitan University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Cost of Equity</dc:title>
  <dc:creator>Ian</dc:creator>
  <cp:lastModifiedBy>Ian Jackson</cp:lastModifiedBy>
  <cp:revision>15</cp:revision>
  <dcterms:created xsi:type="dcterms:W3CDTF">2015-11-02T19:18:15Z</dcterms:created>
  <dcterms:modified xsi:type="dcterms:W3CDTF">2016-09-07T08:47:44Z</dcterms:modified>
</cp:coreProperties>
</file>