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Lst>
  <p:sldSz cy="6858000" cx="12192000"/>
  <p:notesSz cx="6858000" cy="12192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90C303E3-489E-40F2-83E6-1D9FB70AF1F4}">
  <a:tblStyle styleId="{90C303E3-489E-40F2-83E6-1D9FB70AF1F4}"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20" Type="http://schemas.openxmlformats.org/officeDocument/2006/relationships/slide" Target="slides/slide15.xml"/><Relationship Id="rId42" Type="http://schemas.openxmlformats.org/officeDocument/2006/relationships/slide" Target="slides/slide37.xml"/><Relationship Id="rId41" Type="http://schemas.openxmlformats.org/officeDocument/2006/relationships/slide" Target="slides/slide36.xml"/><Relationship Id="rId22" Type="http://schemas.openxmlformats.org/officeDocument/2006/relationships/slide" Target="slides/slide17.xml"/><Relationship Id="rId44" Type="http://schemas.openxmlformats.org/officeDocument/2006/relationships/slide" Target="slides/slide39.xml"/><Relationship Id="rId21" Type="http://schemas.openxmlformats.org/officeDocument/2006/relationships/slide" Target="slides/slide16.xml"/><Relationship Id="rId43" Type="http://schemas.openxmlformats.org/officeDocument/2006/relationships/slide" Target="slides/slide38.xml"/><Relationship Id="rId24" Type="http://schemas.openxmlformats.org/officeDocument/2006/relationships/slide" Target="slides/slide19.xml"/><Relationship Id="rId46" Type="http://schemas.openxmlformats.org/officeDocument/2006/relationships/slide" Target="slides/slide41.xml"/><Relationship Id="rId23" Type="http://schemas.openxmlformats.org/officeDocument/2006/relationships/slide" Target="slides/slide18.xml"/><Relationship Id="rId45" Type="http://schemas.openxmlformats.org/officeDocument/2006/relationships/slide" Target="slides/slide40.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48" Type="http://schemas.openxmlformats.org/officeDocument/2006/relationships/slide" Target="slides/slide43.xml"/><Relationship Id="rId25" Type="http://schemas.openxmlformats.org/officeDocument/2006/relationships/slide" Target="slides/slide20.xml"/><Relationship Id="rId47" Type="http://schemas.openxmlformats.org/officeDocument/2006/relationships/slide" Target="slides/slide42.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slide" Target="slides/slide30.xml"/><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slide" Target="slides/slide32.xml"/><Relationship Id="rId14" Type="http://schemas.openxmlformats.org/officeDocument/2006/relationships/slide" Target="slides/slide9.xml"/><Relationship Id="rId36" Type="http://schemas.openxmlformats.org/officeDocument/2006/relationships/slide" Target="slides/slide31.xml"/><Relationship Id="rId17" Type="http://schemas.openxmlformats.org/officeDocument/2006/relationships/slide" Target="slides/slide12.xml"/><Relationship Id="rId39" Type="http://schemas.openxmlformats.org/officeDocument/2006/relationships/slide" Target="slides/slide34.xml"/><Relationship Id="rId16" Type="http://schemas.openxmlformats.org/officeDocument/2006/relationships/slide" Target="slides/slide11.xml"/><Relationship Id="rId38" Type="http://schemas.openxmlformats.org/officeDocument/2006/relationships/slide" Target="slides/slide33.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 name="Shape 20"/>
        <p:cNvGrpSpPr/>
        <p:nvPr/>
      </p:nvGrpSpPr>
      <p:grpSpPr>
        <a:xfrm>
          <a:off x="0" y="0"/>
          <a:ext cx="0" cy="0"/>
          <a:chOff x="0" y="0"/>
          <a:chExt cx="0" cy="0"/>
        </a:xfrm>
      </p:grpSpPr>
      <p:sp>
        <p:nvSpPr>
          <p:cNvPr id="21" name="Google Shape;2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 name="Google Shape;2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 name="Google Shape;23;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 name="Shape 28"/>
        <p:cNvGrpSpPr/>
        <p:nvPr/>
      </p:nvGrpSpPr>
      <p:grpSpPr>
        <a:xfrm>
          <a:off x="0" y="0"/>
          <a:ext cx="0" cy="0"/>
          <a:chOff x="0" y="0"/>
          <a:chExt cx="0" cy="0"/>
        </a:xfrm>
      </p:grpSpPr>
      <p:sp>
        <p:nvSpPr>
          <p:cNvPr id="29" name="Google Shape;2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 name="Google Shape;30;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 name="Google Shape;31;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 name="Shape 38"/>
        <p:cNvGrpSpPr/>
        <p:nvPr/>
      </p:nvGrpSpPr>
      <p:grpSpPr>
        <a:xfrm>
          <a:off x="0" y="0"/>
          <a:ext cx="0" cy="0"/>
          <a:chOff x="0" y="0"/>
          <a:chExt cx="0" cy="0"/>
        </a:xfrm>
      </p:grpSpPr>
      <p:sp>
        <p:nvSpPr>
          <p:cNvPr id="39" name="Google Shape;3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 name="Google Shape;40;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 name="Google Shape;41;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 name="Shape 46"/>
        <p:cNvGrpSpPr/>
        <p:nvPr/>
      </p:nvGrpSpPr>
      <p:grpSpPr>
        <a:xfrm>
          <a:off x="0" y="0"/>
          <a:ext cx="0" cy="0"/>
          <a:chOff x="0" y="0"/>
          <a:chExt cx="0" cy="0"/>
        </a:xfrm>
      </p:grpSpPr>
      <p:sp>
        <p:nvSpPr>
          <p:cNvPr id="47" name="Google Shape;4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 name="Google Shape;48;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9" name="Google Shape;49;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 name="Shape 53"/>
        <p:cNvGrpSpPr/>
        <p:nvPr/>
      </p:nvGrpSpPr>
      <p:grpSpPr>
        <a:xfrm>
          <a:off x="0" y="0"/>
          <a:ext cx="0" cy="0"/>
          <a:chOff x="0" y="0"/>
          <a:chExt cx="0" cy="0"/>
        </a:xfrm>
      </p:grpSpPr>
      <p:sp>
        <p:nvSpPr>
          <p:cNvPr id="54" name="Google Shape;5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5" name="Google Shape;55;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6" name="Google Shape;56;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3" name="Google Shape;63;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4" name="Google Shape;64;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1" name="Google Shape;71;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2" name="Google Shape;72;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0" name="Google Shape;80;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1" name="Google Shape;81;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8" name="Google Shape;88;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9" name="Google Shape;89;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6" name="Google Shape;96;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7" name="Google Shape;97;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4" name="Google Shape;104;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5" name="Google Shape;105;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2" name="Google Shape;112;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3" name="Google Shape;113;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0" name="Google Shape;120;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1" name="Google Shape;121;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7" name="Google Shape;127;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8" name="Google Shape;128;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4" name="Google Shape;134;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5" name="Google Shape;135;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0" name="Google Shape;140;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1" name="Google Shape;141;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8" name="Google Shape;148;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9" name="Google Shape;149;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5" name="Google Shape;155;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6" name="Google Shape;156;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3" name="Google Shape;163;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Note: This stereotypical image taken from the Internet is meant to highlight the issue of male domination, and its effects on women, as a global phenomenon. As you can see it provides two completely different perspectives on women's oppression and one can argue that these view points are a consequence of different positionalities, although as far as a feminist activist like Nawal el Sa'adawi is concerned, they represent two sides of the same coin. (This is something I heard her say in her keynote address at the 2008 Women's World Congress in Madrid.) But even taking these two perspectives aside, what one can notice in the image is a sense of an invisibility of men's perspectives on the issue, even as notions of masculinity dominate what is presented. In other words, it feels like a story about notions of femininity, being told from women's perspectives. Cartoon by Malcolm Evans (2011).</a:t>
            </a:r>
            <a:endParaRPr/>
          </a:p>
        </p:txBody>
      </p:sp>
      <p:sp>
        <p:nvSpPr>
          <p:cNvPr id="164" name="Google Shape;164;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1" name="Google Shape;171;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Note: When you look at the image on its own, what does it invoke about identity? Now look at it again reading the quote by Stuart Hall, does it change your first thoughts? What do they together suggest to you about identity? Must begin by talking about identity as it is very much implicated in the notion of positionality, as can be seen by the above quote by Stuart Hall in his description of cultural identity. Now reading this quote out of context in juxtaposition to the image might suggest that identity is something singular, definitive and fixed; however, as we all know from experience, this is not the case. Our identities are not only multiple but also fluid, relational and contextual. As far as Hall is concerned, we all write and speak from a particular place and time, plus from a specific culture and history. Additionally, identity is not as transparent and unproblematic as we think. Identity is in fact a production, which is never complete, always in process and constituted within representation. As Judith Butler would argue, identity is a performance that is profoundly uncertain. Hall argues that there are two senses in which we look at identity: Traditional Approach - the idea of a collective one true self that is hidden within artificially imposed superficial selves; considered to be a stable identity, e.g. national identities of old. Differance Approach - identity is more about becoming, as well as being. It is as much about the past as the future; the difference between what we are and what we become. Hall uses the second approach to discuss the Caribbean identity as one about hybridity, syncretism and heterogeneity in relation to Africans, Asians and Europeans, as well as the Native American absence: Presence Africaine (lost, transformed, resistant, hidden, oppressed), Presence Europeene (over coded, dominant, power, violent), Presence Americaine (erased, silences, blending, new beginnings, diasporic). Reference: Butler, J. (1990) Gender trouble. London: Routledge. Hall, S. (1994) Cultural identity and the diaspora. In Williams, P. and Chrisman, L. (Eds), Colonial Discourse and Post-colonial Theory: a Reader (pp. 392-401). London: Harvester Wheatsheaf. Cartoon of identity as a ball and chain is drawn by Cristian Topan (2011).</a:t>
            </a:r>
            <a:endParaRPr/>
          </a:p>
        </p:txBody>
      </p:sp>
      <p:sp>
        <p:nvSpPr>
          <p:cNvPr id="172" name="Google Shape;172;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0" name="Google Shape;180;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1" name="Google Shape;181;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6" name="Google Shape;186;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Note: Beyond our tendency to focus on what Maalouf calls our vertical heritage, we also find that oftentimes we are forced to highlight or choose from among our various allegiances. As obvious examples of such a conflict (relating specifically to cultural identity), Maalouf says this would be the case for a Hutu woman married to a Tutsi man in Rwanda, or someone born in Belgrade of a Serbian mother and a Croatian father, or for an American born to a black father and a white mother. Maalouf also points to citizens in present-day Europe who might be torn between their affiliation to their home country in contrast to that of a continental identity. Image of the tomato as a fruit versus vegetable identity-crisis. Note a tomato is scientifically a fruit, since it develops from the ovary in the base of the flower and contains the seeds of the plant; however, for culinary purposes the tomato is treated as a vegetable since it is ordinarily used to make savoury dishes.</a:t>
            </a:r>
            <a:endParaRPr/>
          </a:p>
        </p:txBody>
      </p:sp>
      <p:sp>
        <p:nvSpPr>
          <p:cNvPr id="187" name="Google Shape;187;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4" name="Google Shape;194;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5" name="Google Shape;195;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4" name="Google Shape;204;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5" name="Google Shape;205;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1" name="Google Shape;211;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2" name="Google Shape;212;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9" name="Google Shape;219;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0" name="Google Shape;220;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6" name="Google Shape;226;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7" name="Google Shape;227;p2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5" name="Google Shape;235;p2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6" name="Google Shape;236;p2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2" name="Google Shape;242;p3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3" name="Google Shape;243;p3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9" name="Google Shape;249;p3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0" name="Google Shape;250;p3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6" name="Google Shape;256;p3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7" name="Google Shape;257;p3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2" name="Google Shape;262;p3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3" name="Google Shape;263;p3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9" name="Google Shape;269;p3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0" name="Google Shape;270;p3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6" name="Google Shape;276;p3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7" name="Google Shape;277;p3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3" name="Google Shape;283;p3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4" name="Google Shape;284;p3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0" name="Google Shape;290;p3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1" name="Google Shape;291;p3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6" name="Shape 296"/>
        <p:cNvGrpSpPr/>
        <p:nvPr/>
      </p:nvGrpSpPr>
      <p:grpSpPr>
        <a:xfrm>
          <a:off x="0" y="0"/>
          <a:ext cx="0" cy="0"/>
          <a:chOff x="0" y="0"/>
          <a:chExt cx="0" cy="0"/>
        </a:xfrm>
      </p:grpSpPr>
      <p:sp>
        <p:nvSpPr>
          <p:cNvPr id="297" name="Google Shape;297;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8" name="Google Shape;298;p3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9" name="Google Shape;299;p3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p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6" name="Google Shape;306;p3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7" name="Google Shape;307;p3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1" name="Shape 311"/>
        <p:cNvGrpSpPr/>
        <p:nvPr/>
      </p:nvGrpSpPr>
      <p:grpSpPr>
        <a:xfrm>
          <a:off x="0" y="0"/>
          <a:ext cx="0" cy="0"/>
          <a:chOff x="0" y="0"/>
          <a:chExt cx="0" cy="0"/>
        </a:xfrm>
      </p:grpSpPr>
      <p:sp>
        <p:nvSpPr>
          <p:cNvPr id="312" name="Google Shape;312;p4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3" name="Google Shape;313;p4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4" name="Google Shape;314;p4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p4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0" name="Google Shape;320;p4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1" name="Google Shape;321;p4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8" name="Shape 328"/>
        <p:cNvGrpSpPr/>
        <p:nvPr/>
      </p:nvGrpSpPr>
      <p:grpSpPr>
        <a:xfrm>
          <a:off x="0" y="0"/>
          <a:ext cx="0" cy="0"/>
          <a:chOff x="0" y="0"/>
          <a:chExt cx="0" cy="0"/>
        </a:xfrm>
      </p:grpSpPr>
      <p:sp>
        <p:nvSpPr>
          <p:cNvPr id="329" name="Google Shape;329;p4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0" name="Google Shape;330;p4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1" name="Google Shape;331;p4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p4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7" name="Google Shape;337;p4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8" name="Google Shape;338;p4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5.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6.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image" Target="../media/image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 Id="rId3" Type="http://schemas.openxmlformats.org/officeDocument/2006/relationships/image" Target="../media/image10.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F3864"/>
        </a:solidFill>
      </p:bgPr>
    </p:bg>
    <p:spTree>
      <p:nvGrpSpPr>
        <p:cNvPr id="15" name="Shape 15"/>
        <p:cNvGrpSpPr/>
        <p:nvPr/>
      </p:nvGrpSpPr>
      <p:grpSpPr>
        <a:xfrm>
          <a:off x="0" y="0"/>
          <a:ext cx="0" cy="0"/>
          <a:chOff x="0" y="0"/>
          <a:chExt cx="0" cy="0"/>
        </a:xfrm>
      </p:grpSpPr>
      <p:pic>
        <p:nvPicPr>
          <p:cNvPr descr="/home/claude/img/cover_dog.jpg" id="16" name="Google Shape;16;p3"/>
          <p:cNvPicPr preferRelativeResize="0"/>
          <p:nvPr/>
        </p:nvPicPr>
        <p:blipFill rotWithShape="1">
          <a:blip r:embed="rId3">
            <a:alphaModFix/>
          </a:blip>
          <a:srcRect b="0" l="0" r="0" t="0"/>
          <a:stretch/>
        </p:blipFill>
        <p:spPr>
          <a:xfrm>
            <a:off x="7406640" y="0"/>
            <a:ext cx="4754880" cy="6858000"/>
          </a:xfrm>
          <a:prstGeom prst="rect">
            <a:avLst/>
          </a:prstGeom>
          <a:noFill/>
          <a:ln>
            <a:noFill/>
          </a:ln>
        </p:spPr>
      </p:pic>
      <p:sp>
        <p:nvSpPr>
          <p:cNvPr id="17" name="Google Shape;17;p3"/>
          <p:cNvSpPr/>
          <p:nvPr/>
        </p:nvSpPr>
        <p:spPr>
          <a:xfrm>
            <a:off x="822960" y="1828800"/>
            <a:ext cx="64008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C9A227"/>
              </a:buClr>
              <a:buSzPts val="1500"/>
              <a:buFont typeface="Arial"/>
              <a:buNone/>
            </a:pPr>
            <a:r>
              <a:rPr b="1" i="0" lang="en-US" sz="1500" u="none" cap="none" strike="noStrike">
                <a:solidFill>
                  <a:srgbClr val="C9A227"/>
                </a:solidFill>
                <a:latin typeface="Arial"/>
                <a:ea typeface="Arial"/>
                <a:cs typeface="Arial"/>
                <a:sym typeface="Arial"/>
              </a:rPr>
              <a:t>DBA  |  ADVANCING TO THE DOCTORAL RESEARCH STAGE</a:t>
            </a:r>
            <a:endParaRPr b="0" i="0" sz="1500" u="none" cap="none" strike="noStrike">
              <a:solidFill>
                <a:schemeClr val="dk1"/>
              </a:solidFill>
              <a:latin typeface="Calibri"/>
              <a:ea typeface="Calibri"/>
              <a:cs typeface="Calibri"/>
              <a:sym typeface="Calibri"/>
            </a:endParaRPr>
          </a:p>
        </p:txBody>
      </p:sp>
      <p:sp>
        <p:nvSpPr>
          <p:cNvPr id="18" name="Google Shape;18;p3"/>
          <p:cNvSpPr/>
          <p:nvPr/>
        </p:nvSpPr>
        <p:spPr>
          <a:xfrm>
            <a:off x="822960" y="2377440"/>
            <a:ext cx="6400800" cy="17373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4400"/>
              <a:buFont typeface="Arial"/>
              <a:buNone/>
            </a:pPr>
            <a:r>
              <a:rPr b="1" i="0" lang="en-US" sz="4400" u="none" cap="none" strike="noStrike">
                <a:solidFill>
                  <a:srgbClr val="FFFFFF"/>
                </a:solidFill>
                <a:latin typeface="Arial"/>
                <a:ea typeface="Arial"/>
                <a:cs typeface="Arial"/>
                <a:sym typeface="Arial"/>
              </a:rPr>
              <a:t>Positionality and Reflexivity</a:t>
            </a:r>
            <a:endParaRPr b="0" i="0" sz="4400" u="none" cap="none" strike="noStrike">
              <a:solidFill>
                <a:schemeClr val="dk1"/>
              </a:solidFill>
              <a:latin typeface="Calibri"/>
              <a:ea typeface="Calibri"/>
              <a:cs typeface="Calibri"/>
              <a:sym typeface="Calibri"/>
            </a:endParaRPr>
          </a:p>
        </p:txBody>
      </p:sp>
      <p:sp>
        <p:nvSpPr>
          <p:cNvPr id="19" name="Google Shape;19;p3"/>
          <p:cNvSpPr/>
          <p:nvPr/>
        </p:nvSpPr>
        <p:spPr>
          <a:xfrm>
            <a:off x="822960" y="4343400"/>
            <a:ext cx="640080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2000"/>
              <a:buFont typeface="Arial"/>
              <a:buNone/>
            </a:pPr>
            <a:r>
              <a:rPr b="0" i="0" lang="en-US" sz="2000" u="none" cap="none" strike="noStrike">
                <a:solidFill>
                  <a:srgbClr val="FFFFFF"/>
                </a:solidFill>
                <a:latin typeface="Arial"/>
                <a:ea typeface="Arial"/>
                <a:cs typeface="Arial"/>
                <a:sym typeface="Arial"/>
              </a:rPr>
              <a:t>Dr Caroline Jawad</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4" name="Shape 24"/>
        <p:cNvGrpSpPr/>
        <p:nvPr/>
      </p:nvGrpSpPr>
      <p:grpSpPr>
        <a:xfrm>
          <a:off x="0" y="0"/>
          <a:ext cx="0" cy="0"/>
          <a:chOff x="0" y="0"/>
          <a:chExt cx="0" cy="0"/>
        </a:xfrm>
      </p:grpSpPr>
      <p:sp>
        <p:nvSpPr>
          <p:cNvPr id="25" name="Google Shape;25;p4"/>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Please note</a:t>
            </a:r>
            <a:endParaRPr b="0" i="0" sz="2800" u="none" cap="none" strike="noStrike">
              <a:solidFill>
                <a:schemeClr val="dk1"/>
              </a:solidFill>
              <a:latin typeface="Calibri"/>
              <a:ea typeface="Calibri"/>
              <a:cs typeface="Calibri"/>
              <a:sym typeface="Calibri"/>
            </a:endParaRPr>
          </a:p>
        </p:txBody>
      </p:sp>
      <p:sp>
        <p:nvSpPr>
          <p:cNvPr id="26" name="Google Shape;26;p4"/>
          <p:cNvSpPr/>
          <p:nvPr/>
        </p:nvSpPr>
        <p:spPr>
          <a:xfrm>
            <a:off x="594360" y="1600200"/>
            <a:ext cx="6400800" cy="475488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This presentation will introduce you to some aspects of research methods but it is NOT intended to replace key reading, such as Bryman, Denscombe, Creswell, Maxwell, Guba and Lincoln and Cohen.</a:t>
            </a:r>
            <a:endParaRPr b="0" i="0" sz="2000" u="none" cap="none" strike="noStrike">
              <a:solidFill>
                <a:schemeClr val="dk1"/>
              </a:solidFill>
              <a:latin typeface="Calibri"/>
              <a:ea typeface="Calibri"/>
              <a:cs typeface="Calibri"/>
              <a:sym typeface="Calibri"/>
            </a:endParaRPr>
          </a:p>
          <a:p>
            <a:pPr indent="-228600" lvl="0" marL="228600" marR="0" rtl="0" algn="l">
              <a:spcBef>
                <a:spcPts val="16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You must read key texts and beyond at doctoral level that cover the method and for this you may have to go beyond your module reading list.</a:t>
            </a:r>
            <a:endParaRPr b="0" i="0" sz="2000" u="none" cap="none" strike="noStrike">
              <a:solidFill>
                <a:schemeClr val="dk1"/>
              </a:solidFill>
              <a:latin typeface="Calibri"/>
              <a:ea typeface="Calibri"/>
              <a:cs typeface="Calibri"/>
              <a:sym typeface="Calibri"/>
            </a:endParaRPr>
          </a:p>
          <a:p>
            <a:pPr indent="-228600" lvl="0" marL="228600" marR="0" rtl="0" algn="l">
              <a:spcBef>
                <a:spcPts val="16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Some slides will not be focused on and you are expected at this doctoral level to be motivated, engaged and to understand the areas you need to explore.</a:t>
            </a:r>
            <a:endParaRPr b="0" i="0" sz="2000" u="none" cap="none" strike="noStrike">
              <a:solidFill>
                <a:schemeClr val="dk1"/>
              </a:solidFill>
              <a:latin typeface="Calibri"/>
              <a:ea typeface="Calibri"/>
              <a:cs typeface="Calibri"/>
              <a:sym typeface="Calibri"/>
            </a:endParaRPr>
          </a:p>
        </p:txBody>
      </p:sp>
      <p:pic>
        <p:nvPicPr>
          <p:cNvPr descr="/home/claude/img/image2.png" id="27" name="Google Shape;27;p4"/>
          <p:cNvPicPr preferRelativeResize="0"/>
          <p:nvPr/>
        </p:nvPicPr>
        <p:blipFill rotWithShape="1">
          <a:blip r:embed="rId3">
            <a:alphaModFix/>
          </a:blip>
          <a:srcRect b="0" l="0" r="0" t="0"/>
          <a:stretch/>
        </p:blipFill>
        <p:spPr>
          <a:xfrm>
            <a:off x="7406640" y="1737360"/>
            <a:ext cx="4160520" cy="262432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2" name="Shape 32"/>
        <p:cNvGrpSpPr/>
        <p:nvPr/>
      </p:nvGrpSpPr>
      <p:grpSpPr>
        <a:xfrm>
          <a:off x="0" y="0"/>
          <a:ext cx="0" cy="0"/>
          <a:chOff x="0" y="0"/>
          <a:chExt cx="0" cy="0"/>
        </a:xfrm>
      </p:grpSpPr>
      <p:sp>
        <p:nvSpPr>
          <p:cNvPr id="33" name="Google Shape;33;p5"/>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Key distinction</a:t>
            </a:r>
            <a:endParaRPr b="0" i="0" sz="2800" u="none" cap="none" strike="noStrike">
              <a:solidFill>
                <a:schemeClr val="dk1"/>
              </a:solidFill>
              <a:latin typeface="Calibri"/>
              <a:ea typeface="Calibri"/>
              <a:cs typeface="Calibri"/>
              <a:sym typeface="Calibri"/>
            </a:endParaRPr>
          </a:p>
        </p:txBody>
      </p:sp>
      <p:sp>
        <p:nvSpPr>
          <p:cNvPr id="34" name="Google Shape;34;p5"/>
          <p:cNvSpPr/>
          <p:nvPr/>
        </p:nvSpPr>
        <p:spPr>
          <a:xfrm>
            <a:off x="594360" y="1783080"/>
            <a:ext cx="1097280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600"/>
              <a:buFont typeface="Arial"/>
              <a:buNone/>
            </a:pPr>
            <a:r>
              <a:rPr b="1" i="0" lang="en-US" sz="2600" u="none" cap="none" strike="noStrike">
                <a:solidFill>
                  <a:srgbClr val="1F3864"/>
                </a:solidFill>
                <a:latin typeface="Arial"/>
                <a:ea typeface="Arial"/>
                <a:cs typeface="Arial"/>
                <a:sym typeface="Arial"/>
              </a:rPr>
              <a:t>Positionality</a:t>
            </a:r>
            <a:r>
              <a:rPr b="1" i="0" lang="en-US" sz="2600" u="none" cap="none" strike="noStrike">
                <a:solidFill>
                  <a:srgbClr val="C9A227"/>
                </a:solidFill>
                <a:latin typeface="Arial"/>
                <a:ea typeface="Arial"/>
                <a:cs typeface="Arial"/>
                <a:sym typeface="Arial"/>
              </a:rPr>
              <a:t>  =  </a:t>
            </a:r>
            <a:r>
              <a:rPr b="0" i="0" lang="en-US" sz="2600" u="none" cap="none" strike="noStrike">
                <a:solidFill>
                  <a:srgbClr val="262626"/>
                </a:solidFill>
                <a:latin typeface="Arial"/>
                <a:ea typeface="Arial"/>
                <a:cs typeface="Arial"/>
                <a:sym typeface="Arial"/>
              </a:rPr>
              <a:t>What I bring</a:t>
            </a:r>
            <a:endParaRPr b="0" i="0" sz="2600" u="none" cap="none" strike="noStrike">
              <a:solidFill>
                <a:schemeClr val="dk1"/>
              </a:solidFill>
              <a:latin typeface="Calibri"/>
              <a:ea typeface="Calibri"/>
              <a:cs typeface="Calibri"/>
              <a:sym typeface="Calibri"/>
            </a:endParaRPr>
          </a:p>
        </p:txBody>
      </p:sp>
      <p:sp>
        <p:nvSpPr>
          <p:cNvPr id="35" name="Google Shape;35;p5"/>
          <p:cNvSpPr/>
          <p:nvPr/>
        </p:nvSpPr>
        <p:spPr>
          <a:xfrm>
            <a:off x="594360" y="2788920"/>
            <a:ext cx="1097280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600"/>
              <a:buFont typeface="Arial"/>
              <a:buNone/>
            </a:pPr>
            <a:r>
              <a:rPr b="1" i="0" lang="en-US" sz="2600" u="none" cap="none" strike="noStrike">
                <a:solidFill>
                  <a:srgbClr val="1F3864"/>
                </a:solidFill>
                <a:latin typeface="Arial"/>
                <a:ea typeface="Arial"/>
                <a:cs typeface="Arial"/>
                <a:sym typeface="Arial"/>
              </a:rPr>
              <a:t>Reflection</a:t>
            </a:r>
            <a:r>
              <a:rPr b="1" i="0" lang="en-US" sz="2600" u="none" cap="none" strike="noStrike">
                <a:solidFill>
                  <a:srgbClr val="C9A227"/>
                </a:solidFill>
                <a:latin typeface="Arial"/>
                <a:ea typeface="Arial"/>
                <a:cs typeface="Arial"/>
                <a:sym typeface="Arial"/>
              </a:rPr>
              <a:t>  =  </a:t>
            </a:r>
            <a:r>
              <a:rPr b="0" i="0" lang="en-US" sz="2600" u="none" cap="none" strike="noStrike">
                <a:solidFill>
                  <a:srgbClr val="262626"/>
                </a:solidFill>
                <a:latin typeface="Arial"/>
                <a:ea typeface="Arial"/>
                <a:cs typeface="Arial"/>
                <a:sym typeface="Arial"/>
              </a:rPr>
              <a:t>What happened</a:t>
            </a:r>
            <a:endParaRPr b="0" i="0" sz="2600" u="none" cap="none" strike="noStrike">
              <a:solidFill>
                <a:schemeClr val="dk1"/>
              </a:solidFill>
              <a:latin typeface="Calibri"/>
              <a:ea typeface="Calibri"/>
              <a:cs typeface="Calibri"/>
              <a:sym typeface="Calibri"/>
            </a:endParaRPr>
          </a:p>
        </p:txBody>
      </p:sp>
      <p:sp>
        <p:nvSpPr>
          <p:cNvPr id="36" name="Google Shape;36;p5"/>
          <p:cNvSpPr/>
          <p:nvPr/>
        </p:nvSpPr>
        <p:spPr>
          <a:xfrm>
            <a:off x="594360" y="3794760"/>
            <a:ext cx="1097280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600"/>
              <a:buFont typeface="Arial"/>
              <a:buNone/>
            </a:pPr>
            <a:r>
              <a:rPr b="1" i="0" lang="en-US" sz="2600" u="none" cap="none" strike="noStrike">
                <a:solidFill>
                  <a:srgbClr val="1F3864"/>
                </a:solidFill>
                <a:latin typeface="Arial"/>
                <a:ea typeface="Arial"/>
                <a:cs typeface="Arial"/>
                <a:sym typeface="Arial"/>
              </a:rPr>
              <a:t>Reflexivity</a:t>
            </a:r>
            <a:r>
              <a:rPr b="1" i="0" lang="en-US" sz="2600" u="none" cap="none" strike="noStrike">
                <a:solidFill>
                  <a:srgbClr val="C9A227"/>
                </a:solidFill>
                <a:latin typeface="Arial"/>
                <a:ea typeface="Arial"/>
                <a:cs typeface="Arial"/>
                <a:sym typeface="Arial"/>
              </a:rPr>
              <a:t>  =  </a:t>
            </a:r>
            <a:r>
              <a:rPr b="0" i="0" lang="en-US" sz="2600" u="none" cap="none" strike="noStrike">
                <a:solidFill>
                  <a:srgbClr val="262626"/>
                </a:solidFill>
                <a:latin typeface="Arial"/>
                <a:ea typeface="Arial"/>
                <a:cs typeface="Arial"/>
                <a:sym typeface="Arial"/>
              </a:rPr>
              <a:t>How what I bring shaped what happened</a:t>
            </a:r>
            <a:endParaRPr b="0" i="0" sz="2600" u="none" cap="none" strike="noStrike">
              <a:solidFill>
                <a:schemeClr val="dk1"/>
              </a:solidFill>
              <a:latin typeface="Calibri"/>
              <a:ea typeface="Calibri"/>
              <a:cs typeface="Calibri"/>
              <a:sym typeface="Calibri"/>
            </a:endParaRPr>
          </a:p>
        </p:txBody>
      </p:sp>
      <p:sp>
        <p:nvSpPr>
          <p:cNvPr id="37" name="Google Shape;37;p5"/>
          <p:cNvSpPr/>
          <p:nvPr/>
        </p:nvSpPr>
        <p:spPr>
          <a:xfrm>
            <a:off x="594360" y="5074920"/>
            <a:ext cx="109728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Arial"/>
              <a:buNone/>
            </a:pPr>
            <a:r>
              <a:rPr b="0" i="0" lang="en-US" sz="1400" u="none" cap="none" strike="noStrike">
                <a:solidFill>
                  <a:srgbClr val="607085"/>
                </a:solidFill>
                <a:latin typeface="Arial"/>
                <a:ea typeface="Arial"/>
                <a:cs typeface="Arial"/>
                <a:sym typeface="Arial"/>
              </a:rPr>
              <a:t>Sources: Finlay (2002); Berger (2015)</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2" name="Shape 42"/>
        <p:cNvGrpSpPr/>
        <p:nvPr/>
      </p:nvGrpSpPr>
      <p:grpSpPr>
        <a:xfrm>
          <a:off x="0" y="0"/>
          <a:ext cx="0" cy="0"/>
          <a:chOff x="0" y="0"/>
          <a:chExt cx="0" cy="0"/>
        </a:xfrm>
      </p:grpSpPr>
      <p:sp>
        <p:nvSpPr>
          <p:cNvPr id="43" name="Google Shape;43;p6"/>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Positionality, reflection and reflexivity</a:t>
            </a:r>
            <a:endParaRPr b="0" i="0" sz="2800" u="none" cap="none" strike="noStrike">
              <a:solidFill>
                <a:schemeClr val="dk1"/>
              </a:solidFill>
              <a:latin typeface="Calibri"/>
              <a:ea typeface="Calibri"/>
              <a:cs typeface="Calibri"/>
              <a:sym typeface="Calibri"/>
            </a:endParaRPr>
          </a:p>
        </p:txBody>
      </p:sp>
      <p:graphicFrame>
        <p:nvGraphicFramePr>
          <p:cNvPr id="44" name="Google Shape;44;p6"/>
          <p:cNvGraphicFramePr/>
          <p:nvPr/>
        </p:nvGraphicFramePr>
        <p:xfrm>
          <a:off x="594360" y="1325880"/>
          <a:ext cx="3000000" cy="3000000"/>
        </p:xfrm>
        <a:graphic>
          <a:graphicData uri="http://schemas.openxmlformats.org/drawingml/2006/table">
            <a:tbl>
              <a:tblPr>
                <a:noFill/>
                <a:tableStyleId>{90C303E3-489E-40F2-83E6-1D9FB70AF1F4}</a:tableStyleId>
              </a:tblPr>
              <a:tblGrid>
                <a:gridCol w="1554475"/>
                <a:gridCol w="4206250"/>
                <a:gridCol w="2468875"/>
                <a:gridCol w="2743200"/>
              </a:tblGrid>
              <a:tr h="502925">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Concept</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Definition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Core question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Research application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r>
              <a:tr h="1234450">
                <a:tc>
                  <a:txBody>
                    <a:bodyPr/>
                    <a:lstStyle/>
                    <a:p>
                      <a:pPr indent="0" lvl="0" marL="0" marR="0" rtl="0" algn="l">
                        <a:spcBef>
                          <a:spcPts val="0"/>
                        </a:spcBef>
                        <a:spcAft>
                          <a:spcPts val="0"/>
                        </a:spcAft>
                        <a:buClr>
                          <a:srgbClr val="262626"/>
                        </a:buClr>
                        <a:buSzPts val="1500"/>
                        <a:buFont typeface="Arial"/>
                        <a:buNone/>
                      </a:pPr>
                      <a:r>
                        <a:rPr b="1" lang="en-US" sz="1500" u="none" cap="none" strike="noStrike">
                          <a:solidFill>
                            <a:srgbClr val="262626"/>
                          </a:solidFill>
                          <a:latin typeface="Arial"/>
                          <a:ea typeface="Arial"/>
                          <a:cs typeface="Arial"/>
                          <a:sym typeface="Arial"/>
                        </a:rPr>
                        <a:t>Positionality</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500"/>
                        <a:buFont typeface="Arial"/>
                        <a:buNone/>
                      </a:pPr>
                      <a:r>
                        <a:rPr lang="en-US" sz="1500" u="none" cap="none" strike="noStrike">
                          <a:solidFill>
                            <a:srgbClr val="262626"/>
                          </a:solidFill>
                          <a:latin typeface="Arial"/>
                          <a:ea typeface="Arial"/>
                          <a:cs typeface="Arial"/>
                          <a:sym typeface="Arial"/>
                        </a:rPr>
                        <a:t>The social, cultural, professional, personal and theoretical positions from which researchers understand and interpret the world</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500"/>
                        <a:buFont typeface="Arial"/>
                        <a:buNone/>
                      </a:pPr>
                      <a:r>
                        <a:rPr lang="en-US" sz="1500" u="none" cap="none" strike="noStrike">
                          <a:solidFill>
                            <a:srgbClr val="262626"/>
                          </a:solidFill>
                          <a:latin typeface="Arial"/>
                          <a:ea typeface="Arial"/>
                          <a:cs typeface="Arial"/>
                          <a:sym typeface="Arial"/>
                        </a:rPr>
                        <a:t>Who am I as a researcher?</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500"/>
                        <a:buFont typeface="Arial"/>
                        <a:buNone/>
                      </a:pPr>
                      <a:r>
                        <a:rPr lang="en-US" sz="1500" u="none" cap="none" strike="noStrike">
                          <a:solidFill>
                            <a:srgbClr val="262626"/>
                          </a:solidFill>
                          <a:latin typeface="Arial"/>
                          <a:ea typeface="Arial"/>
                          <a:cs typeface="Arial"/>
                          <a:sym typeface="Arial"/>
                        </a:rPr>
                        <a:t>Establishes the standpoint from which research is conducted</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1234450">
                <a:tc>
                  <a:txBody>
                    <a:bodyPr/>
                    <a:lstStyle/>
                    <a:p>
                      <a:pPr indent="0" lvl="0" marL="0" marR="0" rtl="0" algn="l">
                        <a:spcBef>
                          <a:spcPts val="0"/>
                        </a:spcBef>
                        <a:spcAft>
                          <a:spcPts val="0"/>
                        </a:spcAft>
                        <a:buClr>
                          <a:srgbClr val="262626"/>
                        </a:buClr>
                        <a:buSzPts val="1500"/>
                        <a:buFont typeface="Arial"/>
                        <a:buNone/>
                      </a:pPr>
                      <a:r>
                        <a:rPr b="1" lang="en-US" sz="1500" u="none" cap="none" strike="noStrike">
                          <a:solidFill>
                            <a:srgbClr val="262626"/>
                          </a:solidFill>
                          <a:latin typeface="Arial"/>
                          <a:ea typeface="Arial"/>
                          <a:cs typeface="Arial"/>
                          <a:sym typeface="Arial"/>
                        </a:rPr>
                        <a:t>Reflection</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500"/>
                        <a:buFont typeface="Arial"/>
                        <a:buNone/>
                      </a:pPr>
                      <a:r>
                        <a:rPr lang="en-US" sz="1500" u="none" cap="none" strike="noStrike">
                          <a:solidFill>
                            <a:srgbClr val="262626"/>
                          </a:solidFill>
                          <a:latin typeface="Arial"/>
                          <a:ea typeface="Arial"/>
                          <a:cs typeface="Arial"/>
                          <a:sym typeface="Arial"/>
                        </a:rPr>
                        <a:t>Thinking critically about experiences, decisions and actions taken during research</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500"/>
                        <a:buFont typeface="Arial"/>
                        <a:buNone/>
                      </a:pPr>
                      <a:r>
                        <a:rPr lang="en-US" sz="1500" u="none" cap="none" strike="noStrike">
                          <a:solidFill>
                            <a:srgbClr val="262626"/>
                          </a:solidFill>
                          <a:latin typeface="Arial"/>
                          <a:ea typeface="Arial"/>
                          <a:cs typeface="Arial"/>
                          <a:sym typeface="Arial"/>
                        </a:rPr>
                        <a:t>What happened and what can I learn from it?</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500"/>
                        <a:buFont typeface="Arial"/>
                        <a:buNone/>
                      </a:pPr>
                      <a:r>
                        <a:rPr lang="en-US" sz="1500" u="none" cap="none" strike="noStrike">
                          <a:solidFill>
                            <a:srgbClr val="262626"/>
                          </a:solidFill>
                          <a:latin typeface="Arial"/>
                          <a:ea typeface="Arial"/>
                          <a:cs typeface="Arial"/>
                          <a:sym typeface="Arial"/>
                        </a:rPr>
                        <a:t>Supports learning and improvement of research practice</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1234450">
                <a:tc>
                  <a:txBody>
                    <a:bodyPr/>
                    <a:lstStyle/>
                    <a:p>
                      <a:pPr indent="0" lvl="0" marL="0" marR="0" rtl="0" algn="l">
                        <a:spcBef>
                          <a:spcPts val="0"/>
                        </a:spcBef>
                        <a:spcAft>
                          <a:spcPts val="0"/>
                        </a:spcAft>
                        <a:buClr>
                          <a:srgbClr val="262626"/>
                        </a:buClr>
                        <a:buSzPts val="1500"/>
                        <a:buFont typeface="Arial"/>
                        <a:buNone/>
                      </a:pPr>
                      <a:r>
                        <a:rPr b="1" lang="en-US" sz="1500" u="none" cap="none" strike="noStrike">
                          <a:solidFill>
                            <a:srgbClr val="262626"/>
                          </a:solidFill>
                          <a:latin typeface="Arial"/>
                          <a:ea typeface="Arial"/>
                          <a:cs typeface="Arial"/>
                          <a:sym typeface="Arial"/>
                        </a:rPr>
                        <a:t>Reflexivity</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500"/>
                        <a:buFont typeface="Arial"/>
                        <a:buNone/>
                      </a:pPr>
                      <a:r>
                        <a:rPr lang="en-US" sz="1500" u="none" cap="none" strike="noStrike">
                          <a:solidFill>
                            <a:srgbClr val="262626"/>
                          </a:solidFill>
                          <a:latin typeface="Arial"/>
                          <a:ea typeface="Arial"/>
                          <a:cs typeface="Arial"/>
                          <a:sym typeface="Arial"/>
                        </a:rPr>
                        <a:t>Critical examination of how the researcher's positionality influences research relationships, processes, interpretations and knowledge production</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500"/>
                        <a:buFont typeface="Arial"/>
                        <a:buNone/>
                      </a:pPr>
                      <a:r>
                        <a:rPr lang="en-US" sz="1500" u="none" cap="none" strike="noStrike">
                          <a:solidFill>
                            <a:srgbClr val="262626"/>
                          </a:solidFill>
                          <a:latin typeface="Arial"/>
                          <a:ea typeface="Arial"/>
                          <a:cs typeface="Arial"/>
                          <a:sym typeface="Arial"/>
                        </a:rPr>
                        <a:t>How did I shape what happened and what I know?</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500"/>
                        <a:buFont typeface="Arial"/>
                        <a:buNone/>
                      </a:pPr>
                      <a:r>
                        <a:rPr lang="en-US" sz="1500" u="none" cap="none" strike="noStrike">
                          <a:solidFill>
                            <a:srgbClr val="262626"/>
                          </a:solidFill>
                          <a:latin typeface="Arial"/>
                          <a:ea typeface="Arial"/>
                          <a:cs typeface="Arial"/>
                          <a:sym typeface="Arial"/>
                        </a:rPr>
                        <a:t>Enhances rigour, transparency and credibility</a:t>
                      </a:r>
                      <a:endParaRPr sz="15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bl>
          </a:graphicData>
        </a:graphic>
      </p:graphicFrame>
      <p:sp>
        <p:nvSpPr>
          <p:cNvPr id="45" name="Google Shape;45;p6"/>
          <p:cNvSpPr/>
          <p:nvPr/>
        </p:nvSpPr>
        <p:spPr>
          <a:xfrm>
            <a:off x="594360" y="6217920"/>
            <a:ext cx="109728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Arial"/>
              <a:buNone/>
            </a:pPr>
            <a:r>
              <a:rPr b="0" i="0" lang="en-US" sz="1400" u="none" cap="none" strike="noStrike">
                <a:solidFill>
                  <a:srgbClr val="607085"/>
                </a:solidFill>
                <a:latin typeface="Arial"/>
                <a:ea typeface="Arial"/>
                <a:cs typeface="Arial"/>
                <a:sym typeface="Arial"/>
              </a:rPr>
              <a:t>Source: Rose (1997); Finlay (2002)</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0" name="Shape 50"/>
        <p:cNvGrpSpPr/>
        <p:nvPr/>
      </p:nvGrpSpPr>
      <p:grpSpPr>
        <a:xfrm>
          <a:off x="0" y="0"/>
          <a:ext cx="0" cy="0"/>
          <a:chOff x="0" y="0"/>
          <a:chExt cx="0" cy="0"/>
        </a:xfrm>
      </p:grpSpPr>
      <p:sp>
        <p:nvSpPr>
          <p:cNvPr id="51" name="Google Shape;51;p7"/>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Understanding the differences</a:t>
            </a:r>
            <a:endParaRPr b="0" i="0" sz="2800" u="none" cap="none" strike="noStrike">
              <a:solidFill>
                <a:schemeClr val="dk1"/>
              </a:solidFill>
              <a:latin typeface="Calibri"/>
              <a:ea typeface="Calibri"/>
              <a:cs typeface="Calibri"/>
              <a:sym typeface="Calibri"/>
            </a:endParaRPr>
          </a:p>
        </p:txBody>
      </p:sp>
      <p:graphicFrame>
        <p:nvGraphicFramePr>
          <p:cNvPr id="52" name="Google Shape;52;p7"/>
          <p:cNvGraphicFramePr/>
          <p:nvPr/>
        </p:nvGraphicFramePr>
        <p:xfrm>
          <a:off x="594360" y="1325880"/>
          <a:ext cx="3000000" cy="3000000"/>
        </p:xfrm>
        <a:graphic>
          <a:graphicData uri="http://schemas.openxmlformats.org/drawingml/2006/table">
            <a:tbl>
              <a:tblPr>
                <a:noFill/>
                <a:tableStyleId>{90C303E3-489E-40F2-83E6-1D9FB70AF1F4}</a:tableStyleId>
              </a:tblPr>
              <a:tblGrid>
                <a:gridCol w="1463050"/>
                <a:gridCol w="2194550"/>
                <a:gridCol w="3291850"/>
                <a:gridCol w="4023350"/>
              </a:tblGrid>
              <a:tr h="502925">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Concept</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Simple definition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What it means for your research</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Example</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r>
              <a:tr h="137160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Positionality</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Who you are as a researcher</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The experiences, values, beliefs and assumptions you bring to a study</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As an experienced manager researching leadership, you bring professional knowledge, industry experience and assumptions about effective leadership.</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137160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Reflection</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Thinking about what happened</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Looking back on decisions, actions and experiences during research</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"Participants became more engaged when discussing real workplace examples."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137160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Reflexivity</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Examining how who you are influenced the research</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Considering how your background, role and assumptions shaped data collection and interpretation</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"My management experience may have led me to focus on organisational explanations while overlooking employees' personal perspectives."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7" name="Shape 57"/>
        <p:cNvGrpSpPr/>
        <p:nvPr/>
      </p:nvGrpSpPr>
      <p:grpSpPr>
        <a:xfrm>
          <a:off x="0" y="0"/>
          <a:ext cx="0" cy="0"/>
          <a:chOff x="0" y="0"/>
          <a:chExt cx="0" cy="0"/>
        </a:xfrm>
      </p:grpSpPr>
      <p:sp>
        <p:nvSpPr>
          <p:cNvPr id="58" name="Google Shape;58;p8"/>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This example demonstrates the progression</a:t>
            </a:r>
            <a:endParaRPr b="0" i="0" sz="2800" u="none" cap="none" strike="noStrike">
              <a:solidFill>
                <a:schemeClr val="dk1"/>
              </a:solidFill>
              <a:latin typeface="Calibri"/>
              <a:ea typeface="Calibri"/>
              <a:cs typeface="Calibri"/>
              <a:sym typeface="Calibri"/>
            </a:endParaRPr>
          </a:p>
        </p:txBody>
      </p:sp>
      <p:sp>
        <p:nvSpPr>
          <p:cNvPr id="59" name="Google Shape;59;p8"/>
          <p:cNvSpPr/>
          <p:nvPr/>
        </p:nvSpPr>
        <p:spPr>
          <a:xfrm>
            <a:off x="594360" y="1280160"/>
            <a:ext cx="10972800" cy="141732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Here is who I am (positionality).</a:t>
            </a:r>
            <a:endParaRPr b="0" i="0" sz="1800" u="none" cap="none" strike="noStrike">
              <a:solidFill>
                <a:schemeClr val="dk1"/>
              </a:solidFill>
              <a:latin typeface="Calibri"/>
              <a:ea typeface="Calibri"/>
              <a:cs typeface="Calibri"/>
              <a:sym typeface="Calibri"/>
            </a:endParaRPr>
          </a:p>
          <a:p>
            <a:pPr indent="-228600" lvl="0" marL="228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Here is what happened (reflection).</a:t>
            </a:r>
            <a:endParaRPr b="0" i="0" sz="1800" u="none" cap="none" strike="noStrike">
              <a:solidFill>
                <a:schemeClr val="dk1"/>
              </a:solidFill>
              <a:latin typeface="Calibri"/>
              <a:ea typeface="Calibri"/>
              <a:cs typeface="Calibri"/>
              <a:sym typeface="Calibri"/>
            </a:endParaRPr>
          </a:p>
          <a:p>
            <a:pPr indent="-228600" lvl="0" marL="228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Here is how who I am affected what happened and how I interpreted it (reflexivity).</a:t>
            </a:r>
            <a:endParaRPr b="0" i="0" sz="1800" u="none" cap="none" strike="noStrike">
              <a:solidFill>
                <a:schemeClr val="dk1"/>
              </a:solidFill>
              <a:latin typeface="Calibri"/>
              <a:ea typeface="Calibri"/>
              <a:cs typeface="Calibri"/>
              <a:sym typeface="Calibri"/>
            </a:endParaRPr>
          </a:p>
        </p:txBody>
      </p:sp>
      <p:graphicFrame>
        <p:nvGraphicFramePr>
          <p:cNvPr id="60" name="Google Shape;60;p8"/>
          <p:cNvGraphicFramePr/>
          <p:nvPr/>
        </p:nvGraphicFramePr>
        <p:xfrm>
          <a:off x="594360" y="2880360"/>
          <a:ext cx="3000000" cy="3000000"/>
        </p:xfrm>
        <a:graphic>
          <a:graphicData uri="http://schemas.openxmlformats.org/drawingml/2006/table">
            <a:tbl>
              <a:tblPr>
                <a:noFill/>
                <a:tableStyleId>{90C303E3-489E-40F2-83E6-1D9FB70AF1F4}</a:tableStyleId>
              </a:tblPr>
              <a:tblGrid>
                <a:gridCol w="2011675"/>
                <a:gridCol w="8961125"/>
              </a:tblGrid>
              <a:tr h="502925">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Concept</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DBA example</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r>
              <a:tr h="868675">
                <a:tc>
                  <a:txBody>
                    <a:bodyPr/>
                    <a:lstStyle/>
                    <a:p>
                      <a:pPr indent="0" lvl="0" marL="0" marR="0" rtl="0" algn="l">
                        <a:spcBef>
                          <a:spcPts val="0"/>
                        </a:spcBef>
                        <a:spcAft>
                          <a:spcPts val="0"/>
                        </a:spcAft>
                        <a:buClr>
                          <a:srgbClr val="262626"/>
                        </a:buClr>
                        <a:buSzPts val="1600"/>
                        <a:buFont typeface="Arial"/>
                        <a:buNone/>
                      </a:pPr>
                      <a:r>
                        <a:rPr b="1" lang="en-US" sz="1600" u="none" cap="none" strike="noStrike">
                          <a:solidFill>
                            <a:srgbClr val="262626"/>
                          </a:solidFill>
                          <a:latin typeface="Arial"/>
                          <a:ea typeface="Arial"/>
                          <a:cs typeface="Arial"/>
                          <a:sym typeface="Arial"/>
                        </a:rPr>
                        <a:t>Positionality</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"I have worked in HR for 20 years and am researching employee retention."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868675">
                <a:tc>
                  <a:txBody>
                    <a:bodyPr/>
                    <a:lstStyle/>
                    <a:p>
                      <a:pPr indent="0" lvl="0" marL="0" marR="0" rtl="0" algn="l">
                        <a:spcBef>
                          <a:spcPts val="0"/>
                        </a:spcBef>
                        <a:spcAft>
                          <a:spcPts val="0"/>
                        </a:spcAft>
                        <a:buClr>
                          <a:srgbClr val="262626"/>
                        </a:buClr>
                        <a:buSzPts val="1600"/>
                        <a:buFont typeface="Arial"/>
                        <a:buNone/>
                      </a:pPr>
                      <a:r>
                        <a:rPr b="1" lang="en-US" sz="1600" u="none" cap="none" strike="noStrike">
                          <a:solidFill>
                            <a:srgbClr val="262626"/>
                          </a:solidFill>
                          <a:latin typeface="Arial"/>
                          <a:ea typeface="Arial"/>
                          <a:cs typeface="Arial"/>
                          <a:sym typeface="Arial"/>
                        </a:rPr>
                        <a:t>Reflection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"Managers were more willing to discuss retention challenges in one-to-one interviews than in focus groups."</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868675">
                <a:tc>
                  <a:txBody>
                    <a:bodyPr/>
                    <a:lstStyle/>
                    <a:p>
                      <a:pPr indent="0" lvl="0" marL="0" marR="0" rtl="0" algn="l">
                        <a:spcBef>
                          <a:spcPts val="0"/>
                        </a:spcBef>
                        <a:spcAft>
                          <a:spcPts val="0"/>
                        </a:spcAft>
                        <a:buClr>
                          <a:srgbClr val="262626"/>
                        </a:buClr>
                        <a:buSzPts val="1600"/>
                        <a:buFont typeface="Arial"/>
                        <a:buNone/>
                      </a:pPr>
                      <a:r>
                        <a:rPr b="1" lang="en-US" sz="1600" u="none" cap="none" strike="noStrike">
                          <a:solidFill>
                            <a:srgbClr val="262626"/>
                          </a:solidFill>
                          <a:latin typeface="Arial"/>
                          <a:ea typeface="Arial"/>
                          <a:cs typeface="Arial"/>
                          <a:sym typeface="Arial"/>
                        </a:rPr>
                        <a:t>Reflexivity</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"My HR background may have influenced me to focus on policy and procedures rather than employee identity and organisational culture."</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5" name="Shape 65"/>
        <p:cNvGrpSpPr/>
        <p:nvPr/>
      </p:nvGrpSpPr>
      <p:grpSpPr>
        <a:xfrm>
          <a:off x="0" y="0"/>
          <a:ext cx="0" cy="0"/>
          <a:chOff x="0" y="0"/>
          <a:chExt cx="0" cy="0"/>
        </a:xfrm>
      </p:grpSpPr>
      <p:pic>
        <p:nvPicPr>
          <p:cNvPr descr="/home/claude/img/image3.jpeg" id="66" name="Google Shape;66;p9"/>
          <p:cNvPicPr preferRelativeResize="0"/>
          <p:nvPr/>
        </p:nvPicPr>
        <p:blipFill rotWithShape="1">
          <a:blip r:embed="rId3">
            <a:alphaModFix/>
          </a:blip>
          <a:srcRect b="0" l="0" r="0" t="0"/>
          <a:stretch/>
        </p:blipFill>
        <p:spPr>
          <a:xfrm>
            <a:off x="6949440" y="0"/>
            <a:ext cx="5212080" cy="6858000"/>
          </a:xfrm>
          <a:prstGeom prst="rect">
            <a:avLst/>
          </a:prstGeom>
          <a:noFill/>
          <a:ln>
            <a:noFill/>
          </a:ln>
        </p:spPr>
      </p:pic>
      <p:sp>
        <p:nvSpPr>
          <p:cNvPr id="67" name="Google Shape;67;p9"/>
          <p:cNvSpPr/>
          <p:nvPr/>
        </p:nvSpPr>
        <p:spPr>
          <a:xfrm>
            <a:off x="594360" y="320040"/>
            <a:ext cx="59436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Conceptual metaphors</a:t>
            </a:r>
            <a:endParaRPr b="0" i="0" sz="2800" u="none" cap="none" strike="noStrike">
              <a:solidFill>
                <a:schemeClr val="dk1"/>
              </a:solidFill>
              <a:latin typeface="Calibri"/>
              <a:ea typeface="Calibri"/>
              <a:cs typeface="Calibri"/>
              <a:sym typeface="Calibri"/>
            </a:endParaRPr>
          </a:p>
        </p:txBody>
      </p:sp>
      <p:sp>
        <p:nvSpPr>
          <p:cNvPr id="68" name="Google Shape;68;p9"/>
          <p:cNvSpPr/>
          <p:nvPr/>
        </p:nvSpPr>
        <p:spPr>
          <a:xfrm>
            <a:off x="594360" y="1783080"/>
            <a:ext cx="5852160" cy="42062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62626"/>
              </a:buClr>
              <a:buSzPts val="2000"/>
              <a:buFont typeface="Arial"/>
              <a:buNone/>
            </a:pPr>
            <a:r>
              <a:rPr b="1" i="0" lang="en-US" sz="2000" u="none" cap="none" strike="noStrike">
                <a:solidFill>
                  <a:srgbClr val="262626"/>
                </a:solidFill>
                <a:latin typeface="Arial"/>
                <a:ea typeface="Arial"/>
                <a:cs typeface="Arial"/>
                <a:sym typeface="Arial"/>
              </a:rPr>
              <a:t>Positionality: </a:t>
            </a:r>
            <a:r>
              <a:rPr b="0" i="0" lang="en-US" sz="2000" u="none" cap="none" strike="noStrike">
                <a:solidFill>
                  <a:srgbClr val="262626"/>
                </a:solidFill>
                <a:latin typeface="Arial"/>
                <a:ea typeface="Arial"/>
                <a:cs typeface="Arial"/>
                <a:sym typeface="Arial"/>
              </a:rPr>
              <a:t>a map with a You Are Here marker, situating yourself in relation to the research.</a:t>
            </a:r>
            <a:endParaRPr b="0" i="0" sz="2000" u="none" cap="none" strike="noStrike">
              <a:solidFill>
                <a:schemeClr val="dk1"/>
              </a:solidFill>
              <a:latin typeface="Calibri"/>
              <a:ea typeface="Calibri"/>
              <a:cs typeface="Calibri"/>
              <a:sym typeface="Calibri"/>
            </a:endParaRPr>
          </a:p>
          <a:p>
            <a:pPr indent="0" lvl="0" marL="0" marR="0" rtl="0" algn="l">
              <a:spcBef>
                <a:spcPts val="1600"/>
              </a:spcBef>
              <a:spcAft>
                <a:spcPts val="0"/>
              </a:spcAft>
              <a:buClr>
                <a:srgbClr val="262626"/>
              </a:buClr>
              <a:buSzPts val="2000"/>
              <a:buFont typeface="Arial"/>
              <a:buNone/>
            </a:pPr>
            <a:r>
              <a:rPr b="1" i="0" lang="en-US" sz="2000" u="none" cap="none" strike="noStrike">
                <a:solidFill>
                  <a:srgbClr val="262626"/>
                </a:solidFill>
                <a:latin typeface="Arial"/>
                <a:ea typeface="Arial"/>
                <a:cs typeface="Arial"/>
                <a:sym typeface="Arial"/>
              </a:rPr>
              <a:t>Reflection: </a:t>
            </a:r>
            <a:r>
              <a:rPr b="0" i="0" lang="en-US" sz="2000" u="none" cap="none" strike="noStrike">
                <a:solidFill>
                  <a:srgbClr val="262626"/>
                </a:solidFill>
                <a:latin typeface="Arial"/>
                <a:ea typeface="Arial"/>
                <a:cs typeface="Arial"/>
                <a:sym typeface="Arial"/>
              </a:rPr>
              <a:t>looking back over your shoulder, examining what occurred in your research journey.</a:t>
            </a:r>
            <a:endParaRPr b="0" i="0" sz="2000" u="none" cap="none" strike="noStrike">
              <a:solidFill>
                <a:schemeClr val="dk1"/>
              </a:solidFill>
              <a:latin typeface="Calibri"/>
              <a:ea typeface="Calibri"/>
              <a:cs typeface="Calibri"/>
              <a:sym typeface="Calibri"/>
            </a:endParaRPr>
          </a:p>
          <a:p>
            <a:pPr indent="0" lvl="0" marL="0" marR="0" rtl="0" algn="l">
              <a:spcBef>
                <a:spcPts val="1600"/>
              </a:spcBef>
              <a:spcAft>
                <a:spcPts val="0"/>
              </a:spcAft>
              <a:buClr>
                <a:srgbClr val="262626"/>
              </a:buClr>
              <a:buSzPts val="2000"/>
              <a:buFont typeface="Arial"/>
              <a:buNone/>
            </a:pPr>
            <a:r>
              <a:rPr b="1" i="0" lang="en-US" sz="2000" u="none" cap="none" strike="noStrike">
                <a:solidFill>
                  <a:srgbClr val="262626"/>
                </a:solidFill>
                <a:latin typeface="Arial"/>
                <a:ea typeface="Arial"/>
                <a:cs typeface="Arial"/>
                <a:sym typeface="Arial"/>
              </a:rPr>
              <a:t>Reflexivity: </a:t>
            </a:r>
            <a:r>
              <a:rPr b="0" i="0" lang="en-US" sz="2000" u="none" cap="none" strike="noStrike">
                <a:solidFill>
                  <a:srgbClr val="262626"/>
                </a:solidFill>
                <a:latin typeface="Arial"/>
                <a:ea typeface="Arial"/>
                <a:cs typeface="Arial"/>
                <a:sym typeface="Arial"/>
              </a:rPr>
              <a:t>a camera photographing the photographer, analysing how you shape what you observe.</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3" name="Shape 73"/>
        <p:cNvGrpSpPr/>
        <p:nvPr/>
      </p:nvGrpSpPr>
      <p:grpSpPr>
        <a:xfrm>
          <a:off x="0" y="0"/>
          <a:ext cx="0" cy="0"/>
          <a:chOff x="0" y="0"/>
          <a:chExt cx="0" cy="0"/>
        </a:xfrm>
      </p:grpSpPr>
      <p:sp>
        <p:nvSpPr>
          <p:cNvPr id="74" name="Google Shape;74;p10"/>
          <p:cNvSpPr/>
          <p:nvPr/>
        </p:nvSpPr>
        <p:spPr>
          <a:xfrm>
            <a:off x="594360" y="320040"/>
            <a:ext cx="576072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Positionality</a:t>
            </a:r>
            <a:endParaRPr b="0" i="0" sz="2800" u="none" cap="none" strike="noStrike">
              <a:solidFill>
                <a:schemeClr val="dk1"/>
              </a:solidFill>
              <a:latin typeface="Calibri"/>
              <a:ea typeface="Calibri"/>
              <a:cs typeface="Calibri"/>
              <a:sym typeface="Calibri"/>
            </a:endParaRPr>
          </a:p>
        </p:txBody>
      </p:sp>
      <p:sp>
        <p:nvSpPr>
          <p:cNvPr id="75" name="Google Shape;75;p10"/>
          <p:cNvSpPr/>
          <p:nvPr/>
        </p:nvSpPr>
        <p:spPr>
          <a:xfrm>
            <a:off x="594360" y="1691640"/>
            <a:ext cx="5669280" cy="384048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Positionality refers to the social, cultural, professional and personal positions from which researchers understand and interpret the world.</a:t>
            </a:r>
            <a:endParaRPr b="0" i="0" sz="2000" u="none" cap="none" strike="noStrike">
              <a:solidFill>
                <a:schemeClr val="dk1"/>
              </a:solidFill>
              <a:latin typeface="Calibri"/>
              <a:ea typeface="Calibri"/>
              <a:cs typeface="Calibri"/>
              <a:sym typeface="Calibri"/>
            </a:endParaRPr>
          </a:p>
          <a:p>
            <a:pPr indent="-228600" lvl="0" marL="228600" marR="0" rtl="0" algn="l">
              <a:spcBef>
                <a:spcPts val="16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Like a You Are Here marker, positionality locates the researcher within the research landscape and acknowledges that all knowledge is viewed from a particular standpoint.</a:t>
            </a:r>
            <a:endParaRPr b="0" i="0" sz="2000" u="none" cap="none" strike="noStrike">
              <a:solidFill>
                <a:schemeClr val="dk1"/>
              </a:solidFill>
              <a:latin typeface="Calibri"/>
              <a:ea typeface="Calibri"/>
              <a:cs typeface="Calibri"/>
              <a:sym typeface="Calibri"/>
            </a:endParaRPr>
          </a:p>
        </p:txBody>
      </p:sp>
      <p:sp>
        <p:nvSpPr>
          <p:cNvPr id="76" name="Google Shape;76;p10"/>
          <p:cNvSpPr/>
          <p:nvPr/>
        </p:nvSpPr>
        <p:spPr>
          <a:xfrm>
            <a:off x="594360" y="5806440"/>
            <a:ext cx="566928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Arial"/>
              <a:buNone/>
            </a:pPr>
            <a:r>
              <a:rPr b="0" i="0" lang="en-US" sz="1400" u="none" cap="none" strike="noStrike">
                <a:solidFill>
                  <a:srgbClr val="607085"/>
                </a:solidFill>
                <a:latin typeface="Arial"/>
                <a:ea typeface="Arial"/>
                <a:cs typeface="Arial"/>
                <a:sym typeface="Arial"/>
              </a:rPr>
              <a:t>Source: Rose (1997); Bourke (2014)</a:t>
            </a:r>
            <a:endParaRPr b="0" i="0" sz="1400" u="none" cap="none" strike="noStrike">
              <a:solidFill>
                <a:schemeClr val="dk1"/>
              </a:solidFill>
              <a:latin typeface="Calibri"/>
              <a:ea typeface="Calibri"/>
              <a:cs typeface="Calibri"/>
              <a:sym typeface="Calibri"/>
            </a:endParaRPr>
          </a:p>
        </p:txBody>
      </p:sp>
      <p:pic>
        <p:nvPicPr>
          <p:cNvPr descr="/home/claude/img/image4.jpeg" id="77" name="Google Shape;77;p10"/>
          <p:cNvPicPr preferRelativeResize="0"/>
          <p:nvPr/>
        </p:nvPicPr>
        <p:blipFill rotWithShape="1">
          <a:blip r:embed="rId3">
            <a:alphaModFix/>
          </a:blip>
          <a:srcRect b="0" l="0" r="0" t="0"/>
          <a:stretch/>
        </p:blipFill>
        <p:spPr>
          <a:xfrm>
            <a:off x="6629400" y="1691640"/>
            <a:ext cx="5074920" cy="285292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82" name="Shape 82"/>
        <p:cNvGrpSpPr/>
        <p:nvPr/>
      </p:nvGrpSpPr>
      <p:grpSpPr>
        <a:xfrm>
          <a:off x="0" y="0"/>
          <a:ext cx="0" cy="0"/>
          <a:chOff x="0" y="0"/>
          <a:chExt cx="0" cy="0"/>
        </a:xfrm>
      </p:grpSpPr>
      <p:pic>
        <p:nvPicPr>
          <p:cNvPr descr="/home/claude/img/image5.jpeg" id="83" name="Google Shape;83;p11"/>
          <p:cNvPicPr preferRelativeResize="0"/>
          <p:nvPr/>
        </p:nvPicPr>
        <p:blipFill rotWithShape="1">
          <a:blip r:embed="rId3">
            <a:alphaModFix/>
          </a:blip>
          <a:srcRect b="0" l="0" r="0" t="0"/>
          <a:stretch/>
        </p:blipFill>
        <p:spPr>
          <a:xfrm>
            <a:off x="8503920" y="0"/>
            <a:ext cx="3657600" cy="6858000"/>
          </a:xfrm>
          <a:prstGeom prst="rect">
            <a:avLst/>
          </a:prstGeom>
          <a:noFill/>
          <a:ln>
            <a:noFill/>
          </a:ln>
        </p:spPr>
      </p:pic>
      <p:sp>
        <p:nvSpPr>
          <p:cNvPr id="84" name="Google Shape;84;p11"/>
          <p:cNvSpPr/>
          <p:nvPr/>
        </p:nvSpPr>
        <p:spPr>
          <a:xfrm>
            <a:off x="594360" y="320040"/>
            <a:ext cx="73152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Reflection</a:t>
            </a:r>
            <a:endParaRPr b="0" i="0" sz="2800" u="none" cap="none" strike="noStrike">
              <a:solidFill>
                <a:schemeClr val="dk1"/>
              </a:solidFill>
              <a:latin typeface="Calibri"/>
              <a:ea typeface="Calibri"/>
              <a:cs typeface="Calibri"/>
              <a:sym typeface="Calibri"/>
            </a:endParaRPr>
          </a:p>
        </p:txBody>
      </p:sp>
      <p:sp>
        <p:nvSpPr>
          <p:cNvPr id="85" name="Google Shape;85;p11"/>
          <p:cNvSpPr/>
          <p:nvPr/>
        </p:nvSpPr>
        <p:spPr>
          <a:xfrm>
            <a:off x="594360" y="1417320"/>
            <a:ext cx="7315200" cy="493776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1800"/>
              <a:buFont typeface="Arial"/>
              <a:buChar char="•"/>
            </a:pPr>
            <a:r>
              <a:rPr b="1" i="0" lang="en-US" sz="1800" u="none" cap="none" strike="noStrike">
                <a:solidFill>
                  <a:srgbClr val="262626"/>
                </a:solidFill>
                <a:latin typeface="Arial"/>
                <a:ea typeface="Arial"/>
                <a:cs typeface="Arial"/>
                <a:sym typeface="Arial"/>
              </a:rPr>
              <a:t>A person looking back over their shoulder:</a:t>
            </a:r>
            <a:endParaRPr b="0" i="0" sz="18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Representing the act of looking back on past experiences or actions.</a:t>
            </a:r>
            <a:endParaRPr b="0" i="0" sz="18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Reflection involves retrospective, descriptive thinking about research experiences, decisions and practices to improve future action (Schön, 1983; Finlay, 2002).</a:t>
            </a:r>
            <a:endParaRPr b="0" i="0" sz="18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Focus: What happened?</a:t>
            </a:r>
            <a:endParaRPr b="0" i="0" sz="1800" u="none" cap="none" strike="noStrike">
              <a:solidFill>
                <a:schemeClr val="dk1"/>
              </a:solidFill>
              <a:latin typeface="Calibri"/>
              <a:ea typeface="Calibri"/>
              <a:cs typeface="Calibri"/>
              <a:sym typeface="Calibri"/>
            </a:endParaRPr>
          </a:p>
          <a:p>
            <a:pPr indent="-228600" lvl="0" marL="228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Orientation: Past</a:t>
            </a:r>
            <a:endParaRPr b="0" i="0" sz="1800" u="none" cap="none" strike="noStrike">
              <a:solidFill>
                <a:schemeClr val="dk1"/>
              </a:solidFill>
              <a:latin typeface="Calibri"/>
              <a:ea typeface="Calibri"/>
              <a:cs typeface="Calibri"/>
              <a:sym typeface="Calibri"/>
            </a:endParaRPr>
          </a:p>
          <a:p>
            <a:pPr indent="-228600" lvl="0" marL="228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Level: Practice</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90" name="Shape 90"/>
        <p:cNvGrpSpPr/>
        <p:nvPr/>
      </p:nvGrpSpPr>
      <p:grpSpPr>
        <a:xfrm>
          <a:off x="0" y="0"/>
          <a:ext cx="0" cy="0"/>
          <a:chOff x="0" y="0"/>
          <a:chExt cx="0" cy="0"/>
        </a:xfrm>
      </p:grpSpPr>
      <p:sp>
        <p:nvSpPr>
          <p:cNvPr id="91" name="Google Shape;91;p12"/>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Reflection</a:t>
            </a:r>
            <a:endParaRPr b="0" i="0" sz="2800" u="none" cap="none" strike="noStrike">
              <a:solidFill>
                <a:schemeClr val="dk1"/>
              </a:solidFill>
              <a:latin typeface="Calibri"/>
              <a:ea typeface="Calibri"/>
              <a:cs typeface="Calibri"/>
              <a:sym typeface="Calibri"/>
            </a:endParaRPr>
          </a:p>
        </p:txBody>
      </p:sp>
      <p:sp>
        <p:nvSpPr>
          <p:cNvPr id="92" name="Google Shape;92;p12"/>
          <p:cNvSpPr/>
          <p:nvPr/>
        </p:nvSpPr>
        <p:spPr>
          <a:xfrm>
            <a:off x="594360" y="1325880"/>
            <a:ext cx="10972800" cy="448056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Reflection involves deliberately thinking about experiences, decisions and actions in order to learn from them and improve future practice.</a:t>
            </a:r>
            <a:endParaRPr b="0" i="0" sz="2000" u="none" cap="none" strike="noStrike">
              <a:solidFill>
                <a:schemeClr val="dk1"/>
              </a:solidFill>
              <a:latin typeface="Calibri"/>
              <a:ea typeface="Calibri"/>
              <a:cs typeface="Calibri"/>
              <a:sym typeface="Calibri"/>
            </a:endParaRPr>
          </a:p>
          <a:p>
            <a:pPr indent="-228600" lvl="0" marL="228600" marR="0" rtl="0" algn="l">
              <a:spcBef>
                <a:spcPts val="1400"/>
              </a:spcBef>
              <a:spcAft>
                <a:spcPts val="0"/>
              </a:spcAft>
              <a:buClr>
                <a:srgbClr val="262626"/>
              </a:buClr>
              <a:buSzPts val="2000"/>
              <a:buFont typeface="Arial"/>
              <a:buChar char="•"/>
            </a:pPr>
            <a:r>
              <a:rPr b="1" i="0" lang="en-US" sz="2000" u="none" cap="none" strike="noStrike">
                <a:solidFill>
                  <a:srgbClr val="262626"/>
                </a:solidFill>
                <a:latin typeface="Arial"/>
                <a:ea typeface="Arial"/>
                <a:cs typeface="Arial"/>
                <a:sym typeface="Arial"/>
              </a:rPr>
              <a:t>Reflection asks:</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What happened?</a:t>
            </a:r>
            <a:endParaRPr b="0" i="0" sz="2000" u="none" cap="none" strike="noStrike">
              <a:solidFill>
                <a:schemeClr val="dk1"/>
              </a:solidFill>
              <a:latin typeface="Calibri"/>
              <a:ea typeface="Calibri"/>
              <a:cs typeface="Calibri"/>
              <a:sym typeface="Calibri"/>
            </a:endParaRPr>
          </a:p>
          <a:p>
            <a:pPr indent="-177800" lvl="1" marL="355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What worked well?</a:t>
            </a:r>
            <a:endParaRPr b="0" i="0" sz="2000" u="none" cap="none" strike="noStrike">
              <a:solidFill>
                <a:schemeClr val="dk1"/>
              </a:solidFill>
              <a:latin typeface="Calibri"/>
              <a:ea typeface="Calibri"/>
              <a:cs typeface="Calibri"/>
              <a:sym typeface="Calibri"/>
            </a:endParaRPr>
          </a:p>
          <a:p>
            <a:pPr indent="-177800" lvl="1" marL="355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What would I do differently?</a:t>
            </a:r>
            <a:endParaRPr b="0" i="0" sz="2000" u="none" cap="none" strike="noStrike">
              <a:solidFill>
                <a:schemeClr val="dk1"/>
              </a:solidFill>
              <a:latin typeface="Calibri"/>
              <a:ea typeface="Calibri"/>
              <a:cs typeface="Calibri"/>
              <a:sym typeface="Calibri"/>
            </a:endParaRPr>
          </a:p>
          <a:p>
            <a:pPr indent="-177800" lvl="1" marL="355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What have I learned?</a:t>
            </a:r>
            <a:endParaRPr b="0" i="0" sz="20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Example: "I noticed participants appeared more comfortable once rapport had been established."</a:t>
            </a:r>
            <a:endParaRPr b="0" i="0" sz="2000" u="none" cap="none" strike="noStrike">
              <a:solidFill>
                <a:schemeClr val="dk1"/>
              </a:solidFill>
              <a:latin typeface="Calibri"/>
              <a:ea typeface="Calibri"/>
              <a:cs typeface="Calibri"/>
              <a:sym typeface="Calibri"/>
            </a:endParaRPr>
          </a:p>
        </p:txBody>
      </p:sp>
      <p:sp>
        <p:nvSpPr>
          <p:cNvPr id="93" name="Google Shape;93;p12"/>
          <p:cNvSpPr/>
          <p:nvPr/>
        </p:nvSpPr>
        <p:spPr>
          <a:xfrm>
            <a:off x="594360" y="6035040"/>
            <a:ext cx="109728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Arial"/>
              <a:buNone/>
            </a:pPr>
            <a:r>
              <a:rPr b="0" i="0" lang="en-US" sz="1400" u="none" cap="none" strike="noStrike">
                <a:solidFill>
                  <a:srgbClr val="607085"/>
                </a:solidFill>
                <a:latin typeface="Arial"/>
                <a:ea typeface="Arial"/>
                <a:cs typeface="Arial"/>
                <a:sym typeface="Arial"/>
              </a:rPr>
              <a:t>Source: Schön (1983); Finlay (2002)</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98" name="Shape 98"/>
        <p:cNvGrpSpPr/>
        <p:nvPr/>
      </p:nvGrpSpPr>
      <p:grpSpPr>
        <a:xfrm>
          <a:off x="0" y="0"/>
          <a:ext cx="0" cy="0"/>
          <a:chOff x="0" y="0"/>
          <a:chExt cx="0" cy="0"/>
        </a:xfrm>
      </p:grpSpPr>
      <p:pic>
        <p:nvPicPr>
          <p:cNvPr descr="/home/claude/img/image6.jpeg" id="99" name="Google Shape;99;p13"/>
          <p:cNvPicPr preferRelativeResize="0"/>
          <p:nvPr/>
        </p:nvPicPr>
        <p:blipFill rotWithShape="1">
          <a:blip r:embed="rId3">
            <a:alphaModFix/>
          </a:blip>
          <a:srcRect b="0" l="0" r="0" t="0"/>
          <a:stretch/>
        </p:blipFill>
        <p:spPr>
          <a:xfrm>
            <a:off x="594360" y="2148840"/>
            <a:ext cx="4572000" cy="2569464"/>
          </a:xfrm>
          <a:prstGeom prst="rect">
            <a:avLst/>
          </a:prstGeom>
          <a:noFill/>
          <a:ln>
            <a:noFill/>
          </a:ln>
        </p:spPr>
      </p:pic>
      <p:sp>
        <p:nvSpPr>
          <p:cNvPr id="100" name="Google Shape;100;p13"/>
          <p:cNvSpPr/>
          <p:nvPr/>
        </p:nvSpPr>
        <p:spPr>
          <a:xfrm>
            <a:off x="5440680" y="320040"/>
            <a:ext cx="61264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Reflexivity</a:t>
            </a:r>
            <a:endParaRPr b="0" i="0" sz="2800" u="none" cap="none" strike="noStrike">
              <a:solidFill>
                <a:schemeClr val="dk1"/>
              </a:solidFill>
              <a:latin typeface="Calibri"/>
              <a:ea typeface="Calibri"/>
              <a:cs typeface="Calibri"/>
              <a:sym typeface="Calibri"/>
            </a:endParaRPr>
          </a:p>
        </p:txBody>
      </p:sp>
      <p:sp>
        <p:nvSpPr>
          <p:cNvPr id="101" name="Google Shape;101;p13"/>
          <p:cNvSpPr/>
          <p:nvPr/>
        </p:nvSpPr>
        <p:spPr>
          <a:xfrm>
            <a:off x="5440680" y="1417320"/>
            <a:ext cx="6126480" cy="493776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1800"/>
              <a:buFont typeface="Arial"/>
              <a:buChar char="•"/>
            </a:pPr>
            <a:r>
              <a:rPr b="1" i="0" lang="en-US" sz="1800" u="none" cap="none" strike="noStrike">
                <a:solidFill>
                  <a:srgbClr val="262626"/>
                </a:solidFill>
                <a:latin typeface="Arial"/>
                <a:ea typeface="Arial"/>
                <a:cs typeface="Arial"/>
                <a:sym typeface="Arial"/>
              </a:rPr>
              <a:t>A camera turning to photograph the photographer:</a:t>
            </a:r>
            <a:endParaRPr b="0" i="0" sz="18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Representing the researcher examining their own role in the research process.</a:t>
            </a:r>
            <a:endParaRPr b="0" i="0" sz="18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Reflexivity is a continuous, critical examination of how the researcher's positionality, assumptions and presence actively shape the research process, data and knowledge production (Rose, 1997; Finlay, 2002; Berger, 2015).</a:t>
            </a:r>
            <a:endParaRPr b="0" i="0" sz="18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Focus: How am I shaping what I know?</a:t>
            </a:r>
            <a:endParaRPr b="0" i="0" sz="1800" u="none" cap="none" strike="noStrike">
              <a:solidFill>
                <a:schemeClr val="dk1"/>
              </a:solidFill>
              <a:latin typeface="Calibri"/>
              <a:ea typeface="Calibri"/>
              <a:cs typeface="Calibri"/>
              <a:sym typeface="Calibri"/>
            </a:endParaRPr>
          </a:p>
          <a:p>
            <a:pPr indent="-228600" lvl="0" marL="228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Orientation: Ongoing</a:t>
            </a:r>
            <a:endParaRPr b="0" i="0" sz="1800" u="none" cap="none" strike="noStrike">
              <a:solidFill>
                <a:schemeClr val="dk1"/>
              </a:solidFill>
              <a:latin typeface="Calibri"/>
              <a:ea typeface="Calibri"/>
              <a:cs typeface="Calibri"/>
              <a:sym typeface="Calibri"/>
            </a:endParaRPr>
          </a:p>
          <a:p>
            <a:pPr indent="-228600" lvl="0" marL="228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Level: Epistemological</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06" name="Shape 106"/>
        <p:cNvGrpSpPr/>
        <p:nvPr/>
      </p:nvGrpSpPr>
      <p:grpSpPr>
        <a:xfrm>
          <a:off x="0" y="0"/>
          <a:ext cx="0" cy="0"/>
          <a:chOff x="0" y="0"/>
          <a:chExt cx="0" cy="0"/>
        </a:xfrm>
      </p:grpSpPr>
      <p:sp>
        <p:nvSpPr>
          <p:cNvPr id="107" name="Google Shape;107;p14"/>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Reflexivity</a:t>
            </a:r>
            <a:endParaRPr b="0" i="0" sz="2800" u="none" cap="none" strike="noStrike">
              <a:solidFill>
                <a:schemeClr val="dk1"/>
              </a:solidFill>
              <a:latin typeface="Calibri"/>
              <a:ea typeface="Calibri"/>
              <a:cs typeface="Calibri"/>
              <a:sym typeface="Calibri"/>
            </a:endParaRPr>
          </a:p>
        </p:txBody>
      </p:sp>
      <p:sp>
        <p:nvSpPr>
          <p:cNvPr id="108" name="Google Shape;108;p14"/>
          <p:cNvSpPr/>
          <p:nvPr/>
        </p:nvSpPr>
        <p:spPr>
          <a:xfrm>
            <a:off x="594360" y="1325880"/>
            <a:ext cx="10972800" cy="448056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Reflexivity is the ongoing critical examination of how researchers' positionalities, assumptions and actions shape research processes and knowledge production.</a:t>
            </a:r>
            <a:endParaRPr b="0" i="0" sz="2000" u="none" cap="none" strike="noStrike">
              <a:solidFill>
                <a:schemeClr val="dk1"/>
              </a:solidFill>
              <a:latin typeface="Calibri"/>
              <a:ea typeface="Calibri"/>
              <a:cs typeface="Calibri"/>
              <a:sym typeface="Calibri"/>
            </a:endParaRPr>
          </a:p>
          <a:p>
            <a:pPr indent="-228600" lvl="0" marL="228600" marR="0" rtl="0" algn="l">
              <a:spcBef>
                <a:spcPts val="1400"/>
              </a:spcBef>
              <a:spcAft>
                <a:spcPts val="0"/>
              </a:spcAft>
              <a:buClr>
                <a:srgbClr val="262626"/>
              </a:buClr>
              <a:buSzPts val="2000"/>
              <a:buFont typeface="Arial"/>
              <a:buChar char="•"/>
            </a:pPr>
            <a:r>
              <a:rPr b="1" i="0" lang="en-US" sz="2000" u="none" cap="none" strike="noStrike">
                <a:solidFill>
                  <a:srgbClr val="262626"/>
                </a:solidFill>
                <a:latin typeface="Arial"/>
                <a:ea typeface="Arial"/>
                <a:cs typeface="Arial"/>
                <a:sym typeface="Arial"/>
              </a:rPr>
              <a:t>Reflexivity asks:</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How did my presence influence participants?</a:t>
            </a:r>
            <a:endParaRPr b="0" i="0" sz="2000" u="none" cap="none" strike="noStrike">
              <a:solidFill>
                <a:schemeClr val="dk1"/>
              </a:solidFill>
              <a:latin typeface="Calibri"/>
              <a:ea typeface="Calibri"/>
              <a:cs typeface="Calibri"/>
              <a:sym typeface="Calibri"/>
            </a:endParaRPr>
          </a:p>
          <a:p>
            <a:pPr indent="-177800" lvl="1" marL="355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How did my assumptions shape interpretation?</a:t>
            </a:r>
            <a:endParaRPr b="0" i="0" sz="2000" u="none" cap="none" strike="noStrike">
              <a:solidFill>
                <a:schemeClr val="dk1"/>
              </a:solidFill>
              <a:latin typeface="Calibri"/>
              <a:ea typeface="Calibri"/>
              <a:cs typeface="Calibri"/>
              <a:sym typeface="Calibri"/>
            </a:endParaRPr>
          </a:p>
          <a:p>
            <a:pPr indent="-177800" lvl="1" marL="355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What power relationships existed?</a:t>
            </a:r>
            <a:endParaRPr b="0" i="0" sz="2000" u="none" cap="none" strike="noStrike">
              <a:solidFill>
                <a:schemeClr val="dk1"/>
              </a:solidFill>
              <a:latin typeface="Calibri"/>
              <a:ea typeface="Calibri"/>
              <a:cs typeface="Calibri"/>
              <a:sym typeface="Calibri"/>
            </a:endParaRPr>
          </a:p>
          <a:p>
            <a:pPr indent="-177800" lvl="1" marL="355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What might I be overlooking?</a:t>
            </a:r>
            <a:endParaRPr b="0" i="0" sz="20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Example: "My position as a senior academic may have influenced how participants discussed university practices."</a:t>
            </a:r>
            <a:endParaRPr b="0" i="0" sz="2000" u="none" cap="none" strike="noStrike">
              <a:solidFill>
                <a:schemeClr val="dk1"/>
              </a:solidFill>
              <a:latin typeface="Calibri"/>
              <a:ea typeface="Calibri"/>
              <a:cs typeface="Calibri"/>
              <a:sym typeface="Calibri"/>
            </a:endParaRPr>
          </a:p>
        </p:txBody>
      </p:sp>
      <p:sp>
        <p:nvSpPr>
          <p:cNvPr id="109" name="Google Shape;109;p14"/>
          <p:cNvSpPr/>
          <p:nvPr/>
        </p:nvSpPr>
        <p:spPr>
          <a:xfrm>
            <a:off x="594360" y="6035040"/>
            <a:ext cx="109728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Arial"/>
              <a:buNone/>
            </a:pPr>
            <a:r>
              <a:rPr b="0" i="0" lang="en-US" sz="1400" u="none" cap="none" strike="noStrike">
                <a:solidFill>
                  <a:srgbClr val="607085"/>
                </a:solidFill>
                <a:latin typeface="Arial"/>
                <a:ea typeface="Arial"/>
                <a:cs typeface="Arial"/>
                <a:sym typeface="Arial"/>
              </a:rPr>
              <a:t>Source: Rose (1997); Finlay (2002); Berger (2015)</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14" name="Shape 114"/>
        <p:cNvGrpSpPr/>
        <p:nvPr/>
      </p:nvGrpSpPr>
      <p:grpSpPr>
        <a:xfrm>
          <a:off x="0" y="0"/>
          <a:ext cx="0" cy="0"/>
          <a:chOff x="0" y="0"/>
          <a:chExt cx="0" cy="0"/>
        </a:xfrm>
      </p:grpSpPr>
      <p:sp>
        <p:nvSpPr>
          <p:cNvPr id="115" name="Google Shape;115;p15"/>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How the three concepts work together</a:t>
            </a:r>
            <a:endParaRPr b="0" i="0" sz="2800" u="none" cap="none" strike="noStrike">
              <a:solidFill>
                <a:schemeClr val="dk1"/>
              </a:solidFill>
              <a:latin typeface="Calibri"/>
              <a:ea typeface="Calibri"/>
              <a:cs typeface="Calibri"/>
              <a:sym typeface="Calibri"/>
            </a:endParaRPr>
          </a:p>
        </p:txBody>
      </p:sp>
      <p:sp>
        <p:nvSpPr>
          <p:cNvPr id="116" name="Google Shape;116;p15"/>
          <p:cNvSpPr/>
          <p:nvPr/>
        </p:nvSpPr>
        <p:spPr>
          <a:xfrm>
            <a:off x="594360" y="1234440"/>
            <a:ext cx="10972800" cy="914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1800"/>
              <a:buFont typeface="Arial"/>
              <a:buNone/>
            </a:pPr>
            <a:r>
              <a:rPr b="1" i="0" lang="en-US" sz="1800" u="none" cap="none" strike="noStrike">
                <a:solidFill>
                  <a:srgbClr val="1F3864"/>
                </a:solidFill>
                <a:latin typeface="Arial"/>
                <a:ea typeface="Arial"/>
                <a:cs typeface="Arial"/>
                <a:sym typeface="Arial"/>
              </a:rPr>
              <a:t>Key message: </a:t>
            </a:r>
            <a:r>
              <a:rPr b="0" i="0" lang="en-US" sz="1800" u="none" cap="none" strike="noStrike">
                <a:solidFill>
                  <a:srgbClr val="262626"/>
                </a:solidFill>
                <a:latin typeface="Arial"/>
                <a:ea typeface="Arial"/>
                <a:cs typeface="Arial"/>
                <a:sym typeface="Arial"/>
              </a:rPr>
              <a:t>Positionality is the foundation. Reflection examines experience. Reflexivity examines how positionality influences experience, interpretation and knowledge production.</a:t>
            </a:r>
            <a:endParaRPr b="0" i="0" sz="1800" u="none" cap="none" strike="noStrike">
              <a:solidFill>
                <a:schemeClr val="dk1"/>
              </a:solidFill>
              <a:latin typeface="Calibri"/>
              <a:ea typeface="Calibri"/>
              <a:cs typeface="Calibri"/>
              <a:sym typeface="Calibri"/>
            </a:endParaRPr>
          </a:p>
        </p:txBody>
      </p:sp>
      <p:graphicFrame>
        <p:nvGraphicFramePr>
          <p:cNvPr id="117" name="Google Shape;117;p15"/>
          <p:cNvGraphicFramePr/>
          <p:nvPr/>
        </p:nvGraphicFramePr>
        <p:xfrm>
          <a:off x="594360" y="2286000"/>
          <a:ext cx="3000000" cy="3000000"/>
        </p:xfrm>
        <a:graphic>
          <a:graphicData uri="http://schemas.openxmlformats.org/drawingml/2006/table">
            <a:tbl>
              <a:tblPr>
                <a:noFill/>
                <a:tableStyleId>{90C303E3-489E-40F2-83E6-1D9FB70AF1F4}</a:tableStyleId>
              </a:tblPr>
              <a:tblGrid>
                <a:gridCol w="3657600"/>
                <a:gridCol w="3657600"/>
                <a:gridCol w="3657600"/>
              </a:tblGrid>
              <a:tr h="502925">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Positionality</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Reflection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Reflexivity</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r>
              <a:tr h="777250">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Who am I as a researcher?</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What happened during the research?</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How did my positionality shape what happened?</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548650">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Identity</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Experience</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Influence</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548650">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Foundation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Process</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Critical analysis</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548650">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What I bring</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What I observe</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How I shape knowledge</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548650">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Research standpoint</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Research practice</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Knowledge construction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22" name="Shape 122"/>
        <p:cNvGrpSpPr/>
        <p:nvPr/>
      </p:nvGrpSpPr>
      <p:grpSpPr>
        <a:xfrm>
          <a:off x="0" y="0"/>
          <a:ext cx="0" cy="0"/>
          <a:chOff x="0" y="0"/>
          <a:chExt cx="0" cy="0"/>
        </a:xfrm>
      </p:grpSpPr>
      <p:sp>
        <p:nvSpPr>
          <p:cNvPr id="123" name="Google Shape;123;p16"/>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The main differences are</a:t>
            </a:r>
            <a:endParaRPr b="0" i="0" sz="2800" u="none" cap="none" strike="noStrike">
              <a:solidFill>
                <a:schemeClr val="dk1"/>
              </a:solidFill>
              <a:latin typeface="Calibri"/>
              <a:ea typeface="Calibri"/>
              <a:cs typeface="Calibri"/>
              <a:sym typeface="Calibri"/>
            </a:endParaRPr>
          </a:p>
        </p:txBody>
      </p:sp>
      <p:sp>
        <p:nvSpPr>
          <p:cNvPr id="124" name="Google Shape;124;p16"/>
          <p:cNvSpPr/>
          <p:nvPr/>
        </p:nvSpPr>
        <p:spPr>
          <a:xfrm>
            <a:off x="594360" y="1508760"/>
            <a:ext cx="10972800" cy="484632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Positionality is the researcher's background and standpoint.</a:t>
            </a:r>
            <a:endParaRPr b="0" i="0" sz="20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Reflection and reflexivity are actions or processes researchers engage in.</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Reflection is a thoughtful consideration of the research experience.</a:t>
            </a:r>
            <a:endParaRPr b="0" i="0" sz="2000" u="none" cap="none" strike="noStrike">
              <a:solidFill>
                <a:schemeClr val="dk1"/>
              </a:solidFill>
              <a:latin typeface="Calibri"/>
              <a:ea typeface="Calibri"/>
              <a:cs typeface="Calibri"/>
              <a:sym typeface="Calibri"/>
            </a:endParaRPr>
          </a:p>
          <a:p>
            <a:pPr indent="-177800" lvl="1" marL="355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Reflexivity critically analyses the researcher's positionality and influence.</a:t>
            </a:r>
            <a:endParaRPr b="0" i="0" sz="20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Positionality refers to the researcher's identity and worldview.</a:t>
            </a:r>
            <a:endParaRPr b="0" i="0" sz="20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Reflection focuses on the research process and experience.</a:t>
            </a:r>
            <a:endParaRPr b="0" i="0" sz="20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Reflexivity connects the researcher's positionality to its impact on the research.</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29" name="Shape 129"/>
        <p:cNvGrpSpPr/>
        <p:nvPr/>
      </p:nvGrpSpPr>
      <p:grpSpPr>
        <a:xfrm>
          <a:off x="0" y="0"/>
          <a:ext cx="0" cy="0"/>
          <a:chOff x="0" y="0"/>
          <a:chExt cx="0" cy="0"/>
        </a:xfrm>
      </p:grpSpPr>
      <p:sp>
        <p:nvSpPr>
          <p:cNvPr id="130" name="Google Shape;130;p17"/>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In summary</a:t>
            </a:r>
            <a:endParaRPr b="0" i="0" sz="2800" u="none" cap="none" strike="noStrike">
              <a:solidFill>
                <a:schemeClr val="dk1"/>
              </a:solidFill>
              <a:latin typeface="Calibri"/>
              <a:ea typeface="Calibri"/>
              <a:cs typeface="Calibri"/>
              <a:sym typeface="Calibri"/>
            </a:endParaRPr>
          </a:p>
        </p:txBody>
      </p:sp>
      <p:sp>
        <p:nvSpPr>
          <p:cNvPr id="131" name="Google Shape;131;p17"/>
          <p:cNvSpPr/>
          <p:nvPr/>
        </p:nvSpPr>
        <p:spPr>
          <a:xfrm>
            <a:off x="594360" y="1691640"/>
            <a:ext cx="10972800" cy="420624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200"/>
              <a:buFont typeface="Arial"/>
              <a:buChar char="•"/>
            </a:pPr>
            <a:r>
              <a:rPr b="0" i="0" lang="en-US" sz="2200" u="none" cap="none" strike="noStrike">
                <a:solidFill>
                  <a:srgbClr val="262626"/>
                </a:solidFill>
                <a:latin typeface="Arial"/>
                <a:ea typeface="Arial"/>
                <a:cs typeface="Arial"/>
                <a:sym typeface="Arial"/>
              </a:rPr>
              <a:t>Positionality is who researchers are.</a:t>
            </a:r>
            <a:endParaRPr b="0" i="0" sz="2200" u="none" cap="none" strike="noStrike">
              <a:solidFill>
                <a:schemeClr val="dk1"/>
              </a:solidFill>
              <a:latin typeface="Calibri"/>
              <a:ea typeface="Calibri"/>
              <a:cs typeface="Calibri"/>
              <a:sym typeface="Calibri"/>
            </a:endParaRPr>
          </a:p>
          <a:p>
            <a:pPr indent="-228600" lvl="0" marL="228600" marR="0" rtl="0" algn="l">
              <a:spcBef>
                <a:spcPts val="1600"/>
              </a:spcBef>
              <a:spcAft>
                <a:spcPts val="0"/>
              </a:spcAft>
              <a:buClr>
                <a:srgbClr val="262626"/>
              </a:buClr>
              <a:buSzPts val="2200"/>
              <a:buFont typeface="Arial"/>
              <a:buChar char="•"/>
            </a:pPr>
            <a:r>
              <a:rPr b="0" i="0" lang="en-US" sz="2200" u="none" cap="none" strike="noStrike">
                <a:solidFill>
                  <a:srgbClr val="262626"/>
                </a:solidFill>
                <a:latin typeface="Arial"/>
                <a:ea typeface="Arial"/>
                <a:cs typeface="Arial"/>
                <a:sym typeface="Arial"/>
              </a:rPr>
              <a:t>Reflection is thinking about what researchers do.</a:t>
            </a:r>
            <a:endParaRPr b="0" i="0" sz="2200" u="none" cap="none" strike="noStrike">
              <a:solidFill>
                <a:schemeClr val="dk1"/>
              </a:solidFill>
              <a:latin typeface="Calibri"/>
              <a:ea typeface="Calibri"/>
              <a:cs typeface="Calibri"/>
              <a:sym typeface="Calibri"/>
            </a:endParaRPr>
          </a:p>
          <a:p>
            <a:pPr indent="-228600" lvl="0" marL="228600" marR="0" rtl="0" algn="l">
              <a:spcBef>
                <a:spcPts val="1600"/>
              </a:spcBef>
              <a:spcAft>
                <a:spcPts val="0"/>
              </a:spcAft>
              <a:buClr>
                <a:srgbClr val="262626"/>
              </a:buClr>
              <a:buSzPts val="2200"/>
              <a:buFont typeface="Arial"/>
              <a:buChar char="•"/>
            </a:pPr>
            <a:r>
              <a:rPr b="0" i="0" lang="en-US" sz="2200" u="none" cap="none" strike="noStrike">
                <a:solidFill>
                  <a:srgbClr val="262626"/>
                </a:solidFill>
                <a:latin typeface="Arial"/>
                <a:ea typeface="Arial"/>
                <a:cs typeface="Arial"/>
                <a:sym typeface="Arial"/>
              </a:rPr>
              <a:t>Reflexivity is critiquing how researchers' positionality affects research.</a:t>
            </a:r>
            <a:endParaRPr b="0" i="0" sz="2200" u="none" cap="none" strike="noStrike">
              <a:solidFill>
                <a:schemeClr val="dk1"/>
              </a:solidFill>
              <a:latin typeface="Calibri"/>
              <a:ea typeface="Calibri"/>
              <a:cs typeface="Calibri"/>
              <a:sym typeface="Calibri"/>
            </a:endParaRPr>
          </a:p>
          <a:p>
            <a:pPr indent="-228600" lvl="0" marL="228600" marR="0" rtl="0" algn="l">
              <a:spcBef>
                <a:spcPts val="1600"/>
              </a:spcBef>
              <a:spcAft>
                <a:spcPts val="0"/>
              </a:spcAft>
              <a:buClr>
                <a:srgbClr val="262626"/>
              </a:buClr>
              <a:buSzPts val="2200"/>
              <a:buFont typeface="Arial"/>
              <a:buChar char="•"/>
            </a:pPr>
            <a:r>
              <a:rPr b="0" i="0" lang="en-US" sz="2200" u="none" cap="none" strike="noStrike">
                <a:solidFill>
                  <a:srgbClr val="262626"/>
                </a:solidFill>
                <a:latin typeface="Arial"/>
                <a:ea typeface="Arial"/>
                <a:cs typeface="Arial"/>
                <a:sym typeface="Arial"/>
              </a:rPr>
              <a:t>Reflexivity builds on positionality and reflection to directly examine the researcher's subjectivity and influence in the research process.</a:t>
            </a:r>
            <a:endParaRPr b="0" i="0" sz="2200" u="none" cap="none" strike="noStrik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36" name="Shape 136"/>
        <p:cNvGrpSpPr/>
        <p:nvPr/>
      </p:nvGrpSpPr>
      <p:grpSpPr>
        <a:xfrm>
          <a:off x="0" y="0"/>
          <a:ext cx="0" cy="0"/>
          <a:chOff x="0" y="0"/>
          <a:chExt cx="0" cy="0"/>
        </a:xfrm>
      </p:grpSpPr>
      <p:pic>
        <p:nvPicPr>
          <p:cNvPr descr="/home/claude/img/pyramid.png" id="137" name="Google Shape;137;p18"/>
          <p:cNvPicPr preferRelativeResize="0"/>
          <p:nvPr/>
        </p:nvPicPr>
        <p:blipFill rotWithShape="1">
          <a:blip r:embed="rId3">
            <a:alphaModFix/>
          </a:blip>
          <a:srcRect b="0" l="0" r="0" t="0"/>
          <a:stretch/>
        </p:blipFill>
        <p:spPr>
          <a:xfrm>
            <a:off x="2148840" y="502920"/>
            <a:ext cx="7863840" cy="5687568"/>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42" name="Shape 142"/>
        <p:cNvGrpSpPr/>
        <p:nvPr/>
      </p:nvGrpSpPr>
      <p:grpSpPr>
        <a:xfrm>
          <a:off x="0" y="0"/>
          <a:ext cx="0" cy="0"/>
          <a:chOff x="0" y="0"/>
          <a:chExt cx="0" cy="0"/>
        </a:xfrm>
      </p:grpSpPr>
      <p:sp>
        <p:nvSpPr>
          <p:cNvPr id="143" name="Google Shape;143;p19"/>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Quick reference</a:t>
            </a:r>
            <a:endParaRPr b="0" i="0" sz="2800" u="none" cap="none" strike="noStrike">
              <a:solidFill>
                <a:schemeClr val="dk1"/>
              </a:solidFill>
              <a:latin typeface="Calibri"/>
              <a:ea typeface="Calibri"/>
              <a:cs typeface="Calibri"/>
              <a:sym typeface="Calibri"/>
            </a:endParaRPr>
          </a:p>
        </p:txBody>
      </p:sp>
      <p:sp>
        <p:nvSpPr>
          <p:cNvPr id="144" name="Google Shape;144;p19"/>
          <p:cNvSpPr/>
          <p:nvPr/>
        </p:nvSpPr>
        <p:spPr>
          <a:xfrm>
            <a:off x="594360" y="1280160"/>
            <a:ext cx="10972800" cy="1828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2000"/>
              <a:buFont typeface="Arial"/>
              <a:buNone/>
            </a:pPr>
            <a:r>
              <a:rPr b="1" i="0" lang="en-US" sz="2000" u="none" cap="none" strike="noStrike">
                <a:solidFill>
                  <a:srgbClr val="1F3864"/>
                </a:solidFill>
                <a:latin typeface="Arial"/>
                <a:ea typeface="Arial"/>
                <a:cs typeface="Arial"/>
                <a:sym typeface="Arial"/>
              </a:rPr>
              <a:t>Remember</a:t>
            </a:r>
            <a:endParaRPr b="0" i="0" sz="2000" u="none" cap="none" strike="noStrike">
              <a:solidFill>
                <a:schemeClr val="dk1"/>
              </a:solidFill>
              <a:latin typeface="Calibri"/>
              <a:ea typeface="Calibri"/>
              <a:cs typeface="Calibri"/>
              <a:sym typeface="Calibri"/>
            </a:endParaRPr>
          </a:p>
          <a:p>
            <a:pPr indent="-228600" lvl="0" marL="228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Reflection improves practice.</a:t>
            </a:r>
            <a:endParaRPr b="0" i="0" sz="2000" u="none" cap="none" strike="noStrike">
              <a:solidFill>
                <a:schemeClr val="dk1"/>
              </a:solidFill>
              <a:latin typeface="Calibri"/>
              <a:ea typeface="Calibri"/>
              <a:cs typeface="Calibri"/>
              <a:sym typeface="Calibri"/>
            </a:endParaRPr>
          </a:p>
          <a:p>
            <a:pPr indent="-228600" lvl="0" marL="228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Reflexivity interrogates knowledge production.</a:t>
            </a:r>
            <a:endParaRPr b="0" i="0" sz="2000" u="none" cap="none" strike="noStrike">
              <a:solidFill>
                <a:schemeClr val="dk1"/>
              </a:solidFill>
              <a:latin typeface="Calibri"/>
              <a:ea typeface="Calibri"/>
              <a:cs typeface="Calibri"/>
              <a:sym typeface="Calibri"/>
            </a:endParaRPr>
          </a:p>
          <a:p>
            <a:pPr indent="-228600" lvl="0" marL="228600" marR="0" rtl="0" algn="l">
              <a:spcBef>
                <a:spcPts val="6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Positionality provides the lens through which both occur.</a:t>
            </a:r>
            <a:endParaRPr b="0" i="0" sz="2000" u="none" cap="none" strike="noStrike">
              <a:solidFill>
                <a:schemeClr val="dk1"/>
              </a:solidFill>
              <a:latin typeface="Calibri"/>
              <a:ea typeface="Calibri"/>
              <a:cs typeface="Calibri"/>
              <a:sym typeface="Calibri"/>
            </a:endParaRPr>
          </a:p>
        </p:txBody>
      </p:sp>
      <p:graphicFrame>
        <p:nvGraphicFramePr>
          <p:cNvPr id="145" name="Google Shape;145;p19"/>
          <p:cNvGraphicFramePr/>
          <p:nvPr/>
        </p:nvGraphicFramePr>
        <p:xfrm>
          <a:off x="594360" y="3246120"/>
          <a:ext cx="3000000" cy="3000000"/>
        </p:xfrm>
        <a:graphic>
          <a:graphicData uri="http://schemas.openxmlformats.org/drawingml/2006/table">
            <a:tbl>
              <a:tblPr>
                <a:noFill/>
                <a:tableStyleId>{90C303E3-489E-40F2-83E6-1D9FB70AF1F4}</a:tableStyleId>
              </a:tblPr>
              <a:tblGrid>
                <a:gridCol w="1920250"/>
                <a:gridCol w="3383275"/>
                <a:gridCol w="5669275"/>
              </a:tblGrid>
              <a:tr h="502925">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Concept</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Key question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One-line definition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r>
              <a:tr h="731525">
                <a:tc>
                  <a:txBody>
                    <a:bodyPr/>
                    <a:lstStyle/>
                    <a:p>
                      <a:pPr indent="0" lvl="0" marL="0" marR="0" rtl="0" algn="l">
                        <a:spcBef>
                          <a:spcPts val="0"/>
                        </a:spcBef>
                        <a:spcAft>
                          <a:spcPts val="0"/>
                        </a:spcAft>
                        <a:buClr>
                          <a:srgbClr val="262626"/>
                        </a:buClr>
                        <a:buSzPts val="1600"/>
                        <a:buFont typeface="Arial"/>
                        <a:buNone/>
                      </a:pPr>
                      <a:r>
                        <a:rPr b="1" lang="en-US" sz="1600" u="none" cap="none" strike="noStrike">
                          <a:solidFill>
                            <a:srgbClr val="262626"/>
                          </a:solidFill>
                          <a:latin typeface="Arial"/>
                          <a:ea typeface="Arial"/>
                          <a:cs typeface="Arial"/>
                          <a:sym typeface="Arial"/>
                        </a:rPr>
                        <a:t>Positionality</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Who am I?</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What I bring to the research</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731525">
                <a:tc>
                  <a:txBody>
                    <a:bodyPr/>
                    <a:lstStyle/>
                    <a:p>
                      <a:pPr indent="0" lvl="0" marL="0" marR="0" rtl="0" algn="l">
                        <a:spcBef>
                          <a:spcPts val="0"/>
                        </a:spcBef>
                        <a:spcAft>
                          <a:spcPts val="0"/>
                        </a:spcAft>
                        <a:buClr>
                          <a:srgbClr val="262626"/>
                        </a:buClr>
                        <a:buSzPts val="1600"/>
                        <a:buFont typeface="Arial"/>
                        <a:buNone/>
                      </a:pPr>
                      <a:r>
                        <a:rPr b="1" lang="en-US" sz="1600" u="none" cap="none" strike="noStrike">
                          <a:solidFill>
                            <a:srgbClr val="262626"/>
                          </a:solidFill>
                          <a:latin typeface="Arial"/>
                          <a:ea typeface="Arial"/>
                          <a:cs typeface="Arial"/>
                          <a:sym typeface="Arial"/>
                        </a:rPr>
                        <a:t>Reflection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What happened?</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Thinking about research experiences</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731525">
                <a:tc>
                  <a:txBody>
                    <a:bodyPr/>
                    <a:lstStyle/>
                    <a:p>
                      <a:pPr indent="0" lvl="0" marL="0" marR="0" rtl="0" algn="l">
                        <a:spcBef>
                          <a:spcPts val="0"/>
                        </a:spcBef>
                        <a:spcAft>
                          <a:spcPts val="0"/>
                        </a:spcAft>
                        <a:buClr>
                          <a:srgbClr val="262626"/>
                        </a:buClr>
                        <a:buSzPts val="1600"/>
                        <a:buFont typeface="Arial"/>
                        <a:buNone/>
                      </a:pPr>
                      <a:r>
                        <a:rPr b="1" lang="en-US" sz="1600" u="none" cap="none" strike="noStrike">
                          <a:solidFill>
                            <a:srgbClr val="262626"/>
                          </a:solidFill>
                          <a:latin typeface="Arial"/>
                          <a:ea typeface="Arial"/>
                          <a:cs typeface="Arial"/>
                          <a:sym typeface="Arial"/>
                        </a:rPr>
                        <a:t>Reflexivity</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How did I shape what happened?</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Examining how my positionality influences knowledge production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50" name="Shape 150"/>
        <p:cNvGrpSpPr/>
        <p:nvPr/>
      </p:nvGrpSpPr>
      <p:grpSpPr>
        <a:xfrm>
          <a:off x="0" y="0"/>
          <a:ext cx="0" cy="0"/>
          <a:chOff x="0" y="0"/>
          <a:chExt cx="0" cy="0"/>
        </a:xfrm>
      </p:grpSpPr>
      <p:sp>
        <p:nvSpPr>
          <p:cNvPr id="151" name="Google Shape;151;p20"/>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The pyramid layer by layer</a:t>
            </a:r>
            <a:endParaRPr b="0" i="0" sz="2800" u="none" cap="none" strike="noStrike">
              <a:solidFill>
                <a:schemeClr val="dk1"/>
              </a:solidFill>
              <a:latin typeface="Calibri"/>
              <a:ea typeface="Calibri"/>
              <a:cs typeface="Calibri"/>
              <a:sym typeface="Calibri"/>
            </a:endParaRPr>
          </a:p>
        </p:txBody>
      </p:sp>
      <p:sp>
        <p:nvSpPr>
          <p:cNvPr id="152" name="Google Shape;152;p20"/>
          <p:cNvSpPr/>
          <p:nvPr/>
        </p:nvSpPr>
        <p:spPr>
          <a:xfrm>
            <a:off x="594360" y="1325880"/>
            <a:ext cx="10972800" cy="52120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1800"/>
              <a:buFont typeface="Arial"/>
              <a:buNone/>
            </a:pPr>
            <a:r>
              <a:rPr b="1" i="0" lang="en-US" sz="1800" u="none" cap="none" strike="noStrike">
                <a:solidFill>
                  <a:srgbClr val="1F3864"/>
                </a:solidFill>
                <a:latin typeface="Arial"/>
                <a:ea typeface="Arial"/>
                <a:cs typeface="Arial"/>
                <a:sym typeface="Arial"/>
              </a:rPr>
              <a:t>Bottom layer (foundation): Positionality</a:t>
            </a:r>
            <a:endParaRPr b="0" i="0" sz="1800" u="none" cap="none" strike="noStrike">
              <a:solidFill>
                <a:schemeClr val="dk1"/>
              </a:solidFill>
              <a:latin typeface="Calibri"/>
              <a:ea typeface="Calibri"/>
              <a:cs typeface="Calibri"/>
              <a:sym typeface="Calibri"/>
            </a:endParaRPr>
          </a:p>
          <a:p>
            <a:pPr indent="-177800" lvl="1" marL="355600" marR="0" rtl="0" algn="l">
              <a:spcBef>
                <a:spcPts val="4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The widest part of the pyramid represents your starting point as a researcher.</a:t>
            </a:r>
            <a:endParaRPr b="0" i="0" sz="1800" u="none" cap="none" strike="noStrike">
              <a:solidFill>
                <a:schemeClr val="dk1"/>
              </a:solidFill>
              <a:latin typeface="Calibri"/>
              <a:ea typeface="Calibri"/>
              <a:cs typeface="Calibri"/>
              <a:sym typeface="Calibri"/>
            </a:endParaRPr>
          </a:p>
          <a:p>
            <a:pPr indent="-177800" lvl="1" marL="355600" marR="0" rtl="0" algn="l">
              <a:spcBef>
                <a:spcPts val="4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Shows that your background, experiences and viewpoints form the foundation.</a:t>
            </a:r>
            <a:endParaRPr b="0" i="0" sz="1800" u="none" cap="none" strike="noStrike">
              <a:solidFill>
                <a:schemeClr val="dk1"/>
              </a:solidFill>
              <a:latin typeface="Calibri"/>
              <a:ea typeface="Calibri"/>
              <a:cs typeface="Calibri"/>
              <a:sym typeface="Calibri"/>
            </a:endParaRPr>
          </a:p>
          <a:p>
            <a:pPr indent="-177800" lvl="1" marL="355600" marR="0" rtl="0" algn="l">
              <a:spcBef>
                <a:spcPts val="4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Includes a specific example related to an HR professional researching turnover in South Wales manufacturing.</a:t>
            </a:r>
            <a:endParaRPr b="0" i="0" sz="1800" u="none" cap="none" strike="noStrike">
              <a:solidFill>
                <a:schemeClr val="dk1"/>
              </a:solidFill>
              <a:latin typeface="Calibri"/>
              <a:ea typeface="Calibri"/>
              <a:cs typeface="Calibri"/>
              <a:sym typeface="Calibri"/>
            </a:endParaRPr>
          </a:p>
          <a:p>
            <a:pPr indent="0" lvl="0" marL="0" marR="0" rtl="0" algn="l">
              <a:spcBef>
                <a:spcPts val="1000"/>
              </a:spcBef>
              <a:spcAft>
                <a:spcPts val="0"/>
              </a:spcAft>
              <a:buClr>
                <a:srgbClr val="1F3864"/>
              </a:buClr>
              <a:buSzPts val="1800"/>
              <a:buFont typeface="Arial"/>
              <a:buNone/>
            </a:pPr>
            <a:r>
              <a:rPr b="1" i="0" lang="en-US" sz="1800" u="none" cap="none" strike="noStrike">
                <a:solidFill>
                  <a:srgbClr val="1F3864"/>
                </a:solidFill>
                <a:latin typeface="Arial"/>
                <a:ea typeface="Arial"/>
                <a:cs typeface="Arial"/>
                <a:sym typeface="Arial"/>
              </a:rPr>
              <a:t>Middle layer: Reflection</a:t>
            </a:r>
            <a:endParaRPr b="0" i="0" sz="1800" u="none" cap="none" strike="noStrike">
              <a:solidFill>
                <a:schemeClr val="dk1"/>
              </a:solidFill>
              <a:latin typeface="Calibri"/>
              <a:ea typeface="Calibri"/>
              <a:cs typeface="Calibri"/>
              <a:sym typeface="Calibri"/>
            </a:endParaRPr>
          </a:p>
          <a:p>
            <a:pPr indent="-177800" lvl="1" marL="355600" marR="0" rtl="0" algn="l">
              <a:spcBef>
                <a:spcPts val="4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Builds upon your positionality.</a:t>
            </a:r>
            <a:endParaRPr b="0" i="0" sz="1800" u="none" cap="none" strike="noStrike">
              <a:solidFill>
                <a:schemeClr val="dk1"/>
              </a:solidFill>
              <a:latin typeface="Calibri"/>
              <a:ea typeface="Calibri"/>
              <a:cs typeface="Calibri"/>
              <a:sym typeface="Calibri"/>
            </a:endParaRPr>
          </a:p>
          <a:p>
            <a:pPr indent="-177800" lvl="1" marL="355600" marR="0" rtl="0" algn="l">
              <a:spcBef>
                <a:spcPts val="4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Represents looking back at what you did in your research.</a:t>
            </a:r>
            <a:endParaRPr b="0" i="0" sz="1800" u="none" cap="none" strike="noStrike">
              <a:solidFill>
                <a:schemeClr val="dk1"/>
              </a:solidFill>
              <a:latin typeface="Calibri"/>
              <a:ea typeface="Calibri"/>
              <a:cs typeface="Calibri"/>
              <a:sym typeface="Calibri"/>
            </a:endParaRPr>
          </a:p>
          <a:p>
            <a:pPr indent="-177800" lvl="1" marL="355600" marR="0" rtl="0" algn="l">
              <a:spcBef>
                <a:spcPts val="4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Shows how reflection is a step above basic awareness of who you are.</a:t>
            </a:r>
            <a:endParaRPr b="0" i="0" sz="1800" u="none" cap="none" strike="noStrike">
              <a:solidFill>
                <a:schemeClr val="dk1"/>
              </a:solidFill>
              <a:latin typeface="Calibri"/>
              <a:ea typeface="Calibri"/>
              <a:cs typeface="Calibri"/>
              <a:sym typeface="Calibri"/>
            </a:endParaRPr>
          </a:p>
          <a:p>
            <a:pPr indent="0" lvl="0" marL="0" marR="0" rtl="0" algn="l">
              <a:spcBef>
                <a:spcPts val="1000"/>
              </a:spcBef>
              <a:spcAft>
                <a:spcPts val="0"/>
              </a:spcAft>
              <a:buClr>
                <a:srgbClr val="1F3864"/>
              </a:buClr>
              <a:buSzPts val="1800"/>
              <a:buFont typeface="Arial"/>
              <a:buNone/>
            </a:pPr>
            <a:r>
              <a:rPr b="1" i="0" lang="en-US" sz="1800" u="none" cap="none" strike="noStrike">
                <a:solidFill>
                  <a:srgbClr val="1F3864"/>
                </a:solidFill>
                <a:latin typeface="Arial"/>
                <a:ea typeface="Arial"/>
                <a:cs typeface="Arial"/>
                <a:sym typeface="Arial"/>
              </a:rPr>
              <a:t>Top layer: Reflexivity</a:t>
            </a:r>
            <a:endParaRPr b="0" i="0" sz="1800" u="none" cap="none" strike="noStrike">
              <a:solidFill>
                <a:schemeClr val="dk1"/>
              </a:solidFill>
              <a:latin typeface="Calibri"/>
              <a:ea typeface="Calibri"/>
              <a:cs typeface="Calibri"/>
              <a:sym typeface="Calibri"/>
            </a:endParaRPr>
          </a:p>
          <a:p>
            <a:pPr indent="-177800" lvl="1" marL="355600" marR="0" rtl="0" algn="l">
              <a:spcBef>
                <a:spcPts val="4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The highest level of the pyramid, representing the most advanced understanding.</a:t>
            </a:r>
            <a:endParaRPr b="0" i="0" sz="1800" u="none" cap="none" strike="noStrike">
              <a:solidFill>
                <a:schemeClr val="dk1"/>
              </a:solidFill>
              <a:latin typeface="Calibri"/>
              <a:ea typeface="Calibri"/>
              <a:cs typeface="Calibri"/>
              <a:sym typeface="Calibri"/>
            </a:endParaRPr>
          </a:p>
          <a:p>
            <a:pPr indent="-177800" lvl="1" marL="355600" marR="0" rtl="0" algn="l">
              <a:spcBef>
                <a:spcPts val="4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Shows how reflexivity builds upon both positionality and reflection.</a:t>
            </a:r>
            <a:endParaRPr b="0" i="0" sz="1800" u="none" cap="none" strike="noStrike">
              <a:solidFill>
                <a:schemeClr val="dk1"/>
              </a:solidFill>
              <a:latin typeface="Calibri"/>
              <a:ea typeface="Calibri"/>
              <a:cs typeface="Calibri"/>
              <a:sym typeface="Calibri"/>
            </a:endParaRPr>
          </a:p>
          <a:p>
            <a:pPr indent="-177800" lvl="1" marL="355600" marR="0" rtl="0" algn="l">
              <a:spcBef>
                <a:spcPts val="4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Focuses on analysing how who you are shapes your findings.</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57" name="Shape 157"/>
        <p:cNvGrpSpPr/>
        <p:nvPr/>
      </p:nvGrpSpPr>
      <p:grpSpPr>
        <a:xfrm>
          <a:off x="0" y="0"/>
          <a:ext cx="0" cy="0"/>
          <a:chOff x="0" y="0"/>
          <a:chExt cx="0" cy="0"/>
        </a:xfrm>
      </p:grpSpPr>
      <p:pic>
        <p:nvPicPr>
          <p:cNvPr descr="/home/claude/img/image8.jpeg" id="158" name="Google Shape;158;p21"/>
          <p:cNvPicPr preferRelativeResize="0"/>
          <p:nvPr/>
        </p:nvPicPr>
        <p:blipFill rotWithShape="1">
          <a:blip r:embed="rId3">
            <a:alphaModFix/>
          </a:blip>
          <a:srcRect b="0" l="0" r="0" t="0"/>
          <a:stretch/>
        </p:blipFill>
        <p:spPr>
          <a:xfrm>
            <a:off x="0" y="0"/>
            <a:ext cx="4937760" cy="6858000"/>
          </a:xfrm>
          <a:prstGeom prst="rect">
            <a:avLst/>
          </a:prstGeom>
          <a:noFill/>
          <a:ln>
            <a:noFill/>
          </a:ln>
        </p:spPr>
      </p:pic>
      <p:sp>
        <p:nvSpPr>
          <p:cNvPr id="159" name="Google Shape;159;p21"/>
          <p:cNvSpPr/>
          <p:nvPr/>
        </p:nvSpPr>
        <p:spPr>
          <a:xfrm>
            <a:off x="5440680" y="320040"/>
            <a:ext cx="61264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What is your positionality?</a:t>
            </a:r>
            <a:endParaRPr b="0" i="0" sz="2800" u="none" cap="none" strike="noStrike">
              <a:solidFill>
                <a:schemeClr val="dk1"/>
              </a:solidFill>
              <a:latin typeface="Calibri"/>
              <a:ea typeface="Calibri"/>
              <a:cs typeface="Calibri"/>
              <a:sym typeface="Calibri"/>
            </a:endParaRPr>
          </a:p>
        </p:txBody>
      </p:sp>
      <p:sp>
        <p:nvSpPr>
          <p:cNvPr id="160" name="Google Shape;160;p21"/>
          <p:cNvSpPr/>
          <p:nvPr/>
        </p:nvSpPr>
        <p:spPr>
          <a:xfrm>
            <a:off x="5440680" y="1783080"/>
            <a:ext cx="6126480" cy="40233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62626"/>
              </a:buClr>
              <a:buSzPts val="1900"/>
              <a:buFont typeface="Arial"/>
              <a:buNone/>
            </a:pPr>
            <a:r>
              <a:rPr b="0" i="0" lang="en-US" sz="1900" u="none" cap="none" strike="noStrike">
                <a:solidFill>
                  <a:srgbClr val="262626"/>
                </a:solidFill>
                <a:latin typeface="Arial"/>
                <a:ea typeface="Arial"/>
                <a:cs typeface="Arial"/>
                <a:sym typeface="Arial"/>
              </a:rPr>
              <a:t>Reflecting on, fleshing out, interrogating and conveying your positionality relative to a research orientation is </a:t>
            </a:r>
            <a:r>
              <a:rPr b="1" i="0" lang="en-US" sz="1900" u="none" cap="none" strike="noStrike">
                <a:solidFill>
                  <a:srgbClr val="262626"/>
                </a:solidFill>
                <a:latin typeface="Arial"/>
                <a:ea typeface="Arial"/>
                <a:cs typeface="Arial"/>
                <a:sym typeface="Arial"/>
              </a:rPr>
              <a:t>critical to ensuring the validity of your research stance.</a:t>
            </a:r>
            <a:endParaRPr b="0" i="0" sz="1900" u="none" cap="none" strike="noStrike">
              <a:solidFill>
                <a:schemeClr val="dk1"/>
              </a:solidFill>
              <a:latin typeface="Calibri"/>
              <a:ea typeface="Calibri"/>
              <a:cs typeface="Calibri"/>
              <a:sym typeface="Calibri"/>
            </a:endParaRPr>
          </a:p>
          <a:p>
            <a:pPr indent="-228600" lvl="0" marL="228600" marR="0" rtl="0" algn="l">
              <a:spcBef>
                <a:spcPts val="1600"/>
              </a:spcBef>
              <a:spcAft>
                <a:spcPts val="0"/>
              </a:spcAft>
              <a:buClr>
                <a:srgbClr val="262626"/>
              </a:buClr>
              <a:buSzPts val="1900"/>
              <a:buFont typeface="Arial"/>
              <a:buChar char="•"/>
            </a:pPr>
            <a:r>
              <a:rPr b="0" i="0" lang="en-US" sz="1900" u="none" cap="none" strike="noStrike">
                <a:solidFill>
                  <a:srgbClr val="262626"/>
                </a:solidFill>
                <a:latin typeface="Arial"/>
                <a:ea typeface="Arial"/>
                <a:cs typeface="Arial"/>
                <a:sym typeface="Arial"/>
              </a:rPr>
              <a:t>After all, no one can be 100% objective.</a:t>
            </a:r>
            <a:endParaRPr b="0" i="0" sz="1900" u="none" cap="none" strike="noStrike">
              <a:solidFill>
                <a:schemeClr val="dk1"/>
              </a:solidFill>
              <a:latin typeface="Calibri"/>
              <a:ea typeface="Calibri"/>
              <a:cs typeface="Calibri"/>
              <a:sym typeface="Calibri"/>
            </a:endParaRPr>
          </a:p>
          <a:p>
            <a:pPr indent="-228600" lvl="0" marL="228600" marR="0" rtl="0" algn="l">
              <a:spcBef>
                <a:spcPts val="1600"/>
              </a:spcBef>
              <a:spcAft>
                <a:spcPts val="0"/>
              </a:spcAft>
              <a:buClr>
                <a:srgbClr val="262626"/>
              </a:buClr>
              <a:buSzPts val="1900"/>
              <a:buFont typeface="Arial"/>
              <a:buChar char="•"/>
            </a:pPr>
            <a:r>
              <a:rPr b="0" i="0" lang="en-US" sz="1900" u="none" cap="none" strike="noStrike">
                <a:solidFill>
                  <a:srgbClr val="262626"/>
                </a:solidFill>
                <a:latin typeface="Arial"/>
                <a:ea typeface="Arial"/>
                <a:cs typeface="Arial"/>
                <a:sym typeface="Arial"/>
              </a:rPr>
              <a:t>The researcher's beliefs, values systems and moral stances are fundamentally present and inseparable from the research process.</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8EC"/>
        </a:solidFill>
      </p:bgPr>
    </p:bg>
    <p:spTree>
      <p:nvGrpSpPr>
        <p:cNvPr id="165" name="Shape 165"/>
        <p:cNvGrpSpPr/>
        <p:nvPr/>
      </p:nvGrpSpPr>
      <p:grpSpPr>
        <a:xfrm>
          <a:off x="0" y="0"/>
          <a:ext cx="0" cy="0"/>
          <a:chOff x="0" y="0"/>
          <a:chExt cx="0" cy="0"/>
        </a:xfrm>
      </p:grpSpPr>
      <p:sp>
        <p:nvSpPr>
          <p:cNvPr id="166" name="Google Shape;166;p22"/>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Positionality</a:t>
            </a:r>
            <a:endParaRPr b="0" i="0" sz="2800" u="none" cap="none" strike="noStrike">
              <a:solidFill>
                <a:schemeClr val="dk1"/>
              </a:solidFill>
              <a:latin typeface="Calibri"/>
              <a:ea typeface="Calibri"/>
              <a:cs typeface="Calibri"/>
              <a:sym typeface="Calibri"/>
            </a:endParaRPr>
          </a:p>
        </p:txBody>
      </p:sp>
      <p:pic>
        <p:nvPicPr>
          <p:cNvPr descr="/home/claude/img/image9.jpeg" id="167" name="Google Shape;167;p22"/>
          <p:cNvPicPr preferRelativeResize="0"/>
          <p:nvPr/>
        </p:nvPicPr>
        <p:blipFill rotWithShape="1">
          <a:blip r:embed="rId3">
            <a:alphaModFix/>
          </a:blip>
          <a:srcRect b="0" l="0" r="0" t="0"/>
          <a:stretch/>
        </p:blipFill>
        <p:spPr>
          <a:xfrm>
            <a:off x="2468880" y="1325880"/>
            <a:ext cx="7223760" cy="4608576"/>
          </a:xfrm>
          <a:prstGeom prst="rect">
            <a:avLst/>
          </a:prstGeom>
          <a:noFill/>
          <a:ln>
            <a:noFill/>
          </a:ln>
        </p:spPr>
      </p:pic>
      <p:sp>
        <p:nvSpPr>
          <p:cNvPr id="168" name="Google Shape;168;p22"/>
          <p:cNvSpPr/>
          <p:nvPr/>
        </p:nvSpPr>
        <p:spPr>
          <a:xfrm>
            <a:off x="594360" y="6172200"/>
            <a:ext cx="109728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Arial"/>
              <a:buNone/>
            </a:pPr>
            <a:r>
              <a:rPr b="0" i="0" lang="en-US" sz="1400" u="none" cap="none" strike="noStrike">
                <a:solidFill>
                  <a:srgbClr val="607085"/>
                </a:solidFill>
                <a:latin typeface="Arial"/>
                <a:ea typeface="Arial"/>
                <a:cs typeface="Arial"/>
                <a:sym typeface="Arial"/>
              </a:rPr>
              <a:t>Cartoon by Malcolm Evans (2011)</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73" name="Shape 173"/>
        <p:cNvGrpSpPr/>
        <p:nvPr/>
      </p:nvGrpSpPr>
      <p:grpSpPr>
        <a:xfrm>
          <a:off x="0" y="0"/>
          <a:ext cx="0" cy="0"/>
          <a:chOff x="0" y="0"/>
          <a:chExt cx="0" cy="0"/>
        </a:xfrm>
      </p:grpSpPr>
      <p:sp>
        <p:nvSpPr>
          <p:cNvPr id="174" name="Google Shape;174;p23"/>
          <p:cNvSpPr/>
          <p:nvPr/>
        </p:nvSpPr>
        <p:spPr>
          <a:xfrm>
            <a:off x="594360" y="320040"/>
            <a:ext cx="576072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Identity and positionality</a:t>
            </a:r>
            <a:endParaRPr b="0" i="0" sz="2800" u="none" cap="none" strike="noStrike">
              <a:solidFill>
                <a:schemeClr val="dk1"/>
              </a:solidFill>
              <a:latin typeface="Calibri"/>
              <a:ea typeface="Calibri"/>
              <a:cs typeface="Calibri"/>
              <a:sym typeface="Calibri"/>
            </a:endParaRPr>
          </a:p>
        </p:txBody>
      </p:sp>
      <p:sp>
        <p:nvSpPr>
          <p:cNvPr id="175" name="Google Shape;175;p23"/>
          <p:cNvSpPr/>
          <p:nvPr/>
        </p:nvSpPr>
        <p:spPr>
          <a:xfrm>
            <a:off x="594360" y="1691640"/>
            <a:ext cx="5577840" cy="201168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1900"/>
              <a:buFont typeface="Arial"/>
              <a:buChar char="•"/>
            </a:pPr>
            <a:r>
              <a:rPr b="0" i="0" lang="en-US" sz="1900" u="none" cap="none" strike="noStrike">
                <a:solidFill>
                  <a:srgbClr val="262626"/>
                </a:solidFill>
                <a:latin typeface="Arial"/>
                <a:ea typeface="Arial"/>
                <a:cs typeface="Arial"/>
                <a:sym typeface="Arial"/>
              </a:rPr>
              <a:t>Identities are created through naming ourselves in relation to historical and cultural narratives: both how society positions us and how we position ourselves.</a:t>
            </a:r>
            <a:endParaRPr b="0" i="0" sz="1900" u="none" cap="none" strike="noStrike">
              <a:solidFill>
                <a:schemeClr val="dk1"/>
              </a:solidFill>
              <a:latin typeface="Calibri"/>
              <a:ea typeface="Calibri"/>
              <a:cs typeface="Calibri"/>
              <a:sym typeface="Calibri"/>
            </a:endParaRPr>
          </a:p>
        </p:txBody>
      </p:sp>
      <p:sp>
        <p:nvSpPr>
          <p:cNvPr id="176" name="Google Shape;176;p23"/>
          <p:cNvSpPr/>
          <p:nvPr/>
        </p:nvSpPr>
        <p:spPr>
          <a:xfrm>
            <a:off x="594360" y="3794760"/>
            <a:ext cx="5577840" cy="21031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1800"/>
              <a:buFont typeface="Arial"/>
              <a:buNone/>
            </a:pPr>
            <a:r>
              <a:rPr b="0" i="1" lang="en-US" sz="1800" u="none" cap="none" strike="noStrike">
                <a:solidFill>
                  <a:srgbClr val="1F3864"/>
                </a:solidFill>
                <a:latin typeface="Arial"/>
                <a:ea typeface="Arial"/>
                <a:cs typeface="Arial"/>
                <a:sym typeface="Arial"/>
              </a:rPr>
              <a:t>"...identities are the names we give to the different ways we are positioned by, and position ourselves in, the narratives of the past."</a:t>
            </a:r>
            <a:endParaRPr b="0" i="0" sz="18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607085"/>
              </a:buClr>
              <a:buSzPts val="1400"/>
              <a:buFont typeface="Arial"/>
              <a:buNone/>
            </a:pPr>
            <a:r>
              <a:rPr b="0" i="0" lang="en-US" sz="1400" u="none" cap="none" strike="noStrike">
                <a:solidFill>
                  <a:srgbClr val="607085"/>
                </a:solidFill>
                <a:latin typeface="Arial"/>
                <a:ea typeface="Arial"/>
                <a:cs typeface="Arial"/>
                <a:sym typeface="Arial"/>
              </a:rPr>
              <a:t>(Hall, 1994, p. 394)</a:t>
            </a:r>
            <a:endParaRPr b="0" i="0" sz="1800" u="none" cap="none" strike="noStrike">
              <a:solidFill>
                <a:schemeClr val="dk1"/>
              </a:solidFill>
              <a:latin typeface="Calibri"/>
              <a:ea typeface="Calibri"/>
              <a:cs typeface="Calibri"/>
              <a:sym typeface="Calibri"/>
            </a:endParaRPr>
          </a:p>
        </p:txBody>
      </p:sp>
      <p:pic>
        <p:nvPicPr>
          <p:cNvPr descr="/home/claude/img/image10.png" id="177" name="Google Shape;177;p23"/>
          <p:cNvPicPr preferRelativeResize="0"/>
          <p:nvPr/>
        </p:nvPicPr>
        <p:blipFill rotWithShape="1">
          <a:blip r:embed="rId3">
            <a:alphaModFix/>
          </a:blip>
          <a:srcRect b="0" l="0" r="0" t="0"/>
          <a:stretch/>
        </p:blipFill>
        <p:spPr>
          <a:xfrm>
            <a:off x="6492240" y="1691640"/>
            <a:ext cx="5120640" cy="288036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F3864"/>
        </a:solidFill>
      </p:bgPr>
    </p:bg>
    <p:spTree>
      <p:nvGrpSpPr>
        <p:cNvPr id="182" name="Shape 182"/>
        <p:cNvGrpSpPr/>
        <p:nvPr/>
      </p:nvGrpSpPr>
      <p:grpSpPr>
        <a:xfrm>
          <a:off x="0" y="0"/>
          <a:ext cx="0" cy="0"/>
          <a:chOff x="0" y="0"/>
          <a:chExt cx="0" cy="0"/>
        </a:xfrm>
      </p:grpSpPr>
      <p:pic>
        <p:nvPicPr>
          <p:cNvPr descr="/home/claude/img/image11.png" id="183" name="Google Shape;183;p24"/>
          <p:cNvPicPr preferRelativeResize="0"/>
          <p:nvPr/>
        </p:nvPicPr>
        <p:blipFill rotWithShape="1">
          <a:blip r:embed="rId3">
            <a:alphaModFix/>
          </a:blip>
          <a:srcRect b="0" l="0" r="0" t="0"/>
          <a:stretch/>
        </p:blipFill>
        <p:spPr>
          <a:xfrm>
            <a:off x="0" y="0"/>
            <a:ext cx="12161520" cy="68580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88" name="Shape 188"/>
        <p:cNvGrpSpPr/>
        <p:nvPr/>
      </p:nvGrpSpPr>
      <p:grpSpPr>
        <a:xfrm>
          <a:off x="0" y="0"/>
          <a:ext cx="0" cy="0"/>
          <a:chOff x="0" y="0"/>
          <a:chExt cx="0" cy="0"/>
        </a:xfrm>
      </p:grpSpPr>
      <p:sp>
        <p:nvSpPr>
          <p:cNvPr id="189" name="Google Shape;189;p25"/>
          <p:cNvSpPr/>
          <p:nvPr/>
        </p:nvSpPr>
        <p:spPr>
          <a:xfrm>
            <a:off x="594360" y="320040"/>
            <a:ext cx="621792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On identity</a:t>
            </a:r>
            <a:endParaRPr b="0" i="0" sz="2800" u="none" cap="none" strike="noStrike">
              <a:solidFill>
                <a:schemeClr val="dk1"/>
              </a:solidFill>
              <a:latin typeface="Calibri"/>
              <a:ea typeface="Calibri"/>
              <a:cs typeface="Calibri"/>
              <a:sym typeface="Calibri"/>
            </a:endParaRPr>
          </a:p>
        </p:txBody>
      </p:sp>
      <p:sp>
        <p:nvSpPr>
          <p:cNvPr id="190" name="Google Shape;190;p25"/>
          <p:cNvSpPr/>
          <p:nvPr/>
        </p:nvSpPr>
        <p:spPr>
          <a:xfrm>
            <a:off x="594360" y="1874520"/>
            <a:ext cx="6035040" cy="32918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62626"/>
              </a:buClr>
              <a:buSzPts val="2000"/>
              <a:buFont typeface="Arial"/>
              <a:buNone/>
            </a:pPr>
            <a:r>
              <a:rPr b="0" i="1" lang="en-US" sz="2000" u="none" cap="none" strike="noStrike">
                <a:solidFill>
                  <a:srgbClr val="262626"/>
                </a:solidFill>
                <a:latin typeface="Arial"/>
                <a:ea typeface="Arial"/>
                <a:cs typeface="Arial"/>
                <a:sym typeface="Arial"/>
              </a:rPr>
              <a:t>"Every individual is a meeting ground for many different allegiances, and sometimes these loyalties conflict with one another and confront the person who harbors them with difficult choices."</a:t>
            </a:r>
            <a:endParaRPr b="0" i="0" sz="2000" u="none" cap="none" strike="noStrike">
              <a:solidFill>
                <a:schemeClr val="dk1"/>
              </a:solidFill>
              <a:latin typeface="Calibri"/>
              <a:ea typeface="Calibri"/>
              <a:cs typeface="Calibri"/>
              <a:sym typeface="Calibri"/>
            </a:endParaRPr>
          </a:p>
          <a:p>
            <a:pPr indent="0" lvl="0" marL="0" marR="0" rtl="0" algn="l">
              <a:spcBef>
                <a:spcPts val="1000"/>
              </a:spcBef>
              <a:spcAft>
                <a:spcPts val="0"/>
              </a:spcAft>
              <a:buClr>
                <a:srgbClr val="607085"/>
              </a:buClr>
              <a:buSzPts val="1400"/>
              <a:buFont typeface="Arial"/>
              <a:buNone/>
            </a:pPr>
            <a:r>
              <a:rPr b="0" i="0" lang="en-US" sz="1400" u="none" cap="none" strike="noStrike">
                <a:solidFill>
                  <a:srgbClr val="607085"/>
                </a:solidFill>
                <a:latin typeface="Arial"/>
                <a:ea typeface="Arial"/>
                <a:cs typeface="Arial"/>
                <a:sym typeface="Arial"/>
              </a:rPr>
              <a:t>(Maalouf, 2000, p. 5)</a:t>
            </a:r>
            <a:endParaRPr b="0" i="0" sz="2000" u="none" cap="none" strike="noStrike">
              <a:solidFill>
                <a:schemeClr val="dk1"/>
              </a:solidFill>
              <a:latin typeface="Calibri"/>
              <a:ea typeface="Calibri"/>
              <a:cs typeface="Calibri"/>
              <a:sym typeface="Calibri"/>
            </a:endParaRPr>
          </a:p>
        </p:txBody>
      </p:sp>
      <p:pic>
        <p:nvPicPr>
          <p:cNvPr descr="/home/claude/img/image12.jpeg" id="191" name="Google Shape;191;p25"/>
          <p:cNvPicPr preferRelativeResize="0"/>
          <p:nvPr/>
        </p:nvPicPr>
        <p:blipFill rotWithShape="1">
          <a:blip r:embed="rId3">
            <a:alphaModFix/>
          </a:blip>
          <a:srcRect b="0" l="0" r="0" t="0"/>
          <a:stretch/>
        </p:blipFill>
        <p:spPr>
          <a:xfrm>
            <a:off x="7315200" y="1325880"/>
            <a:ext cx="4206240" cy="420624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F3864"/>
        </a:solidFill>
      </p:bgPr>
    </p:bg>
    <p:spTree>
      <p:nvGrpSpPr>
        <p:cNvPr id="196" name="Shape 196"/>
        <p:cNvGrpSpPr/>
        <p:nvPr/>
      </p:nvGrpSpPr>
      <p:grpSpPr>
        <a:xfrm>
          <a:off x="0" y="0"/>
          <a:ext cx="0" cy="0"/>
          <a:chOff x="0" y="0"/>
          <a:chExt cx="0" cy="0"/>
        </a:xfrm>
      </p:grpSpPr>
      <p:sp>
        <p:nvSpPr>
          <p:cNvPr id="197" name="Google Shape;197;p26"/>
          <p:cNvSpPr/>
          <p:nvPr/>
        </p:nvSpPr>
        <p:spPr>
          <a:xfrm>
            <a:off x="914400" y="640080"/>
            <a:ext cx="10332720" cy="9144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3200"/>
              <a:buFont typeface="Arial"/>
              <a:buNone/>
            </a:pPr>
            <a:r>
              <a:rPr b="1" i="0" lang="en-US" sz="3200" u="none" cap="none" strike="noStrike">
                <a:solidFill>
                  <a:srgbClr val="FFFFFF"/>
                </a:solidFill>
                <a:latin typeface="Arial"/>
                <a:ea typeface="Arial"/>
                <a:cs typeface="Arial"/>
                <a:sym typeface="Arial"/>
              </a:rPr>
              <a:t>All research has positionality</a:t>
            </a:r>
            <a:endParaRPr b="0" i="0" sz="3200" u="none" cap="none" strike="noStrike">
              <a:solidFill>
                <a:schemeClr val="dk1"/>
              </a:solidFill>
              <a:latin typeface="Calibri"/>
              <a:ea typeface="Calibri"/>
              <a:cs typeface="Calibri"/>
              <a:sym typeface="Calibri"/>
            </a:endParaRPr>
          </a:p>
        </p:txBody>
      </p:sp>
      <p:sp>
        <p:nvSpPr>
          <p:cNvPr id="198" name="Google Shape;198;p26"/>
          <p:cNvSpPr/>
          <p:nvPr/>
        </p:nvSpPr>
        <p:spPr>
          <a:xfrm>
            <a:off x="868680" y="2103120"/>
            <a:ext cx="4983480" cy="3566160"/>
          </a:xfrm>
          <a:prstGeom prst="roundRect">
            <a:avLst>
              <a:gd fmla="val 2051" name="adj"/>
            </a:avLst>
          </a:prstGeom>
          <a:solidFill>
            <a:srgbClr val="FFFFFF"/>
          </a:solidFill>
          <a:ln>
            <a:noFill/>
          </a:ln>
          <a:effectLst>
            <a:outerShdw blurRad="101600" rotWithShape="0" algn="bl" dir="2700000" dist="38100">
              <a:srgbClr val="000000">
                <a:alpha val="25098"/>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 name="Google Shape;199;p26"/>
          <p:cNvSpPr/>
          <p:nvPr/>
        </p:nvSpPr>
        <p:spPr>
          <a:xfrm>
            <a:off x="1234440" y="2468880"/>
            <a:ext cx="4251960" cy="2834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62626"/>
              </a:buClr>
              <a:buSzPts val="1800"/>
              <a:buFont typeface="Arial"/>
              <a:buNone/>
            </a:pPr>
            <a:r>
              <a:rPr b="0" i="0" lang="en-US" sz="1800" u="none" cap="none" strike="noStrike">
                <a:solidFill>
                  <a:srgbClr val="262626"/>
                </a:solidFill>
                <a:latin typeface="Arial"/>
                <a:ea typeface="Arial"/>
                <a:cs typeface="Arial"/>
                <a:sym typeface="Arial"/>
              </a:rPr>
              <a:t>Even the most passive methods of data collection and quantitative analysis have some interactional aspects, and it is impossible to absolutely control for and ensure the unobtrusiveness of research applications and interventions.</a:t>
            </a:r>
            <a:endParaRPr b="0" i="0" sz="1800" u="none" cap="none" strike="noStrike">
              <a:solidFill>
                <a:schemeClr val="dk1"/>
              </a:solidFill>
              <a:latin typeface="Calibri"/>
              <a:ea typeface="Calibri"/>
              <a:cs typeface="Calibri"/>
              <a:sym typeface="Calibri"/>
            </a:endParaRPr>
          </a:p>
        </p:txBody>
      </p:sp>
      <p:sp>
        <p:nvSpPr>
          <p:cNvPr id="200" name="Google Shape;200;p26"/>
          <p:cNvSpPr/>
          <p:nvPr/>
        </p:nvSpPr>
        <p:spPr>
          <a:xfrm>
            <a:off x="6309360" y="2103120"/>
            <a:ext cx="4983480" cy="3566160"/>
          </a:xfrm>
          <a:prstGeom prst="roundRect">
            <a:avLst>
              <a:gd fmla="val 2051" name="adj"/>
            </a:avLst>
          </a:prstGeom>
          <a:solidFill>
            <a:srgbClr val="FFFFFF"/>
          </a:solidFill>
          <a:ln>
            <a:noFill/>
          </a:ln>
          <a:effectLst>
            <a:outerShdw blurRad="101600" rotWithShape="0" algn="bl" dir="2700000" dist="38100">
              <a:srgbClr val="000000">
                <a:alpha val="25098"/>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26"/>
          <p:cNvSpPr/>
          <p:nvPr/>
        </p:nvSpPr>
        <p:spPr>
          <a:xfrm>
            <a:off x="6675120" y="2468880"/>
            <a:ext cx="4251960" cy="2834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62626"/>
              </a:buClr>
              <a:buSzPts val="1800"/>
              <a:buFont typeface="Arial"/>
              <a:buNone/>
            </a:pPr>
            <a:r>
              <a:rPr b="0" i="0" lang="en-US" sz="1800" u="none" cap="none" strike="noStrike">
                <a:solidFill>
                  <a:srgbClr val="262626"/>
                </a:solidFill>
                <a:latin typeface="Arial"/>
                <a:ea typeface="Arial"/>
                <a:cs typeface="Arial"/>
                <a:sym typeface="Arial"/>
              </a:rPr>
              <a:t>Power dynamics flow through every vein of the research process; therefore, it is our ethical duty to intentionally and mindfully attend to our role(s) in the contextual power interplay of the research process.</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06" name="Shape 206"/>
        <p:cNvGrpSpPr/>
        <p:nvPr/>
      </p:nvGrpSpPr>
      <p:grpSpPr>
        <a:xfrm>
          <a:off x="0" y="0"/>
          <a:ext cx="0" cy="0"/>
          <a:chOff x="0" y="0"/>
          <a:chExt cx="0" cy="0"/>
        </a:xfrm>
      </p:grpSpPr>
      <p:sp>
        <p:nvSpPr>
          <p:cNvPr id="207" name="Google Shape;207;p27"/>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Understanding your positionality</a:t>
            </a:r>
            <a:endParaRPr b="0" i="0" sz="2800" u="none" cap="none" strike="noStrike">
              <a:solidFill>
                <a:schemeClr val="dk1"/>
              </a:solidFill>
              <a:latin typeface="Calibri"/>
              <a:ea typeface="Calibri"/>
              <a:cs typeface="Calibri"/>
              <a:sym typeface="Calibri"/>
            </a:endParaRPr>
          </a:p>
        </p:txBody>
      </p:sp>
      <p:graphicFrame>
        <p:nvGraphicFramePr>
          <p:cNvPr id="208" name="Google Shape;208;p27"/>
          <p:cNvGraphicFramePr/>
          <p:nvPr/>
        </p:nvGraphicFramePr>
        <p:xfrm>
          <a:off x="594360" y="1325880"/>
          <a:ext cx="3000000" cy="3000000"/>
        </p:xfrm>
        <a:graphic>
          <a:graphicData uri="http://schemas.openxmlformats.org/drawingml/2006/table">
            <a:tbl>
              <a:tblPr>
                <a:noFill/>
                <a:tableStyleId>{90C303E3-489E-40F2-83E6-1D9FB70AF1F4}</a:tableStyleId>
              </a:tblPr>
              <a:tblGrid>
                <a:gridCol w="2926075"/>
                <a:gridCol w="8046725"/>
              </a:tblGrid>
              <a:tr h="457200">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Category</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Description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r>
              <a:tr h="384050">
                <a:tc>
                  <a:txBody>
                    <a:bodyPr/>
                    <a:lstStyle/>
                    <a:p>
                      <a:pPr indent="0" lvl="0" marL="0" marR="0" rtl="0" algn="l">
                        <a:spcBef>
                          <a:spcPts val="0"/>
                        </a:spcBef>
                        <a:spcAft>
                          <a:spcPts val="0"/>
                        </a:spcAft>
                        <a:buClr>
                          <a:srgbClr val="1F3864"/>
                        </a:buClr>
                        <a:buSzPts val="1400"/>
                        <a:buFont typeface="Arial"/>
                        <a:buNone/>
                      </a:pPr>
                      <a:r>
                        <a:rPr b="1" lang="en-US" sz="1400" u="none" cap="none" strike="noStrike">
                          <a:solidFill>
                            <a:srgbClr val="1F3864"/>
                          </a:solidFill>
                          <a:latin typeface="Arial"/>
                          <a:ea typeface="Arial"/>
                          <a:cs typeface="Arial"/>
                          <a:sym typeface="Arial"/>
                        </a:rPr>
                        <a:t>Dimensions of positionality</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D9E2F3"/>
                    </a:solidFill>
                  </a:tcPr>
                </a:tc>
                <a:tc>
                  <a:txBody>
                    <a:bodyPr/>
                    <a:lstStyle/>
                    <a:p>
                      <a:pPr indent="0" lvl="0" marL="0" marR="0" rtl="0" algn="l">
                        <a:spcBef>
                          <a:spcPts val="0"/>
                        </a:spcBef>
                        <a:spcAft>
                          <a:spcPts val="0"/>
                        </a:spcAft>
                        <a:buClr>
                          <a:srgbClr val="1F3864"/>
                        </a:buClr>
                        <a:buSzPts val="1400"/>
                        <a:buFont typeface="Arial"/>
                        <a:buNone/>
                      </a:pPr>
                      <a:r>
                        <a:rPr b="1" lang="en-US" sz="1400" u="none" cap="none" strike="noStrike">
                          <a:solidFill>
                            <a:srgbClr val="1F3864"/>
                          </a:solidFill>
                          <a:latin typeface="Arial"/>
                          <a:ea typeface="Arial"/>
                          <a:cs typeface="Arial"/>
                          <a:sym typeface="Arial"/>
                        </a:rPr>
                        <a:t>Positionality encompasses multiple interconnected dimensions: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D9E2F3"/>
                    </a:solidFill>
                  </a:tcPr>
                </a:tc>
              </a:tr>
              <a:tr h="38405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Social identities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Gender, ethnicity, class, age, ability, nationality, etc.</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38405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Professional background</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Prior roles, disciplinary training, institutional affiliations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38405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Theoretical orientations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Paradigmatic assumptions, conceptual frameworks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38405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Personal experiences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Life history, values, beliefs, motivations for research</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384050">
                <a:tc>
                  <a:txBody>
                    <a:bodyPr/>
                    <a:lstStyle/>
                    <a:p>
                      <a:pPr indent="0" lvl="0" marL="0" marR="0" rtl="0" algn="l">
                        <a:spcBef>
                          <a:spcPts val="0"/>
                        </a:spcBef>
                        <a:spcAft>
                          <a:spcPts val="0"/>
                        </a:spcAft>
                        <a:buClr>
                          <a:srgbClr val="1F3864"/>
                        </a:buClr>
                        <a:buSzPts val="1400"/>
                        <a:buFont typeface="Arial"/>
                        <a:buNone/>
                      </a:pPr>
                      <a:r>
                        <a:rPr b="1" lang="en-US" sz="1400" u="none" cap="none" strike="noStrike">
                          <a:solidFill>
                            <a:srgbClr val="1F3864"/>
                          </a:solidFill>
                          <a:latin typeface="Arial"/>
                          <a:ea typeface="Arial"/>
                          <a:cs typeface="Arial"/>
                          <a:sym typeface="Arial"/>
                        </a:rPr>
                        <a:t>Positionality in context</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D9E2F3"/>
                    </a:solidFill>
                  </a:tcPr>
                </a:tc>
                <a:tc>
                  <a:txBody>
                    <a:bodyPr/>
                    <a:lstStyle/>
                    <a:p>
                      <a:pPr indent="0" lvl="0" marL="0" marR="0" rtl="0" algn="l">
                        <a:spcBef>
                          <a:spcPts val="0"/>
                        </a:spcBef>
                        <a:spcAft>
                          <a:spcPts val="0"/>
                        </a:spcAft>
                        <a:buClr>
                          <a:srgbClr val="1F3864"/>
                        </a:buClr>
                        <a:buSzPts val="1400"/>
                        <a:buFont typeface="Arial"/>
                        <a:buNone/>
                      </a:pPr>
                      <a:r>
                        <a:rPr b="1" lang="en-US" sz="1400" u="none" cap="none" strike="noStrike">
                          <a:solidFill>
                            <a:srgbClr val="1F3864"/>
                          </a:solidFill>
                          <a:latin typeface="Arial"/>
                          <a:ea typeface="Arial"/>
                          <a:cs typeface="Arial"/>
                          <a:sym typeface="Arial"/>
                        </a:rPr>
                        <a:t>Positionality is: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D9E2F3"/>
                    </a:solidFill>
                  </a:tcPr>
                </a:tc>
              </a:tr>
              <a:tr h="38405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Dynamic</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Shifts across space-time and research contexts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38405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Relational</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Depends on interactions with participants and communities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38405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Scaled</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Operates at personal, institutional and societal levels</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384050">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Intersectional</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Reflects overlapping aspects of identity and power</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566925">
                <a:tc>
                  <a:txBody>
                    <a:bodyPr/>
                    <a:lstStyle/>
                    <a:p>
                      <a:pPr indent="0" lvl="0" marL="0" marR="0" rtl="0" algn="l">
                        <a:spcBef>
                          <a:spcPts val="0"/>
                        </a:spcBef>
                        <a:spcAft>
                          <a:spcPts val="0"/>
                        </a:spcAft>
                        <a:buClr>
                          <a:srgbClr val="262626"/>
                        </a:buClr>
                        <a:buSzPts val="1400"/>
                        <a:buFont typeface="Arial"/>
                        <a:buNone/>
                      </a:pPr>
                      <a:r>
                        <a:rPr b="1" lang="en-US" sz="1400" u="none" cap="none" strike="noStrike">
                          <a:solidFill>
                            <a:srgbClr val="262626"/>
                          </a:solidFill>
                          <a:latin typeface="Arial"/>
                          <a:ea typeface="Arial"/>
                          <a:cs typeface="Arial"/>
                          <a:sym typeface="Arial"/>
                        </a:rPr>
                        <a:t>Quote</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400"/>
                        <a:buFont typeface="Arial"/>
                        <a:buNone/>
                      </a:pPr>
                      <a:r>
                        <a:rPr lang="en-US" sz="1400" u="none" cap="none" strike="noStrike">
                          <a:solidFill>
                            <a:srgbClr val="262626"/>
                          </a:solidFill>
                          <a:latin typeface="Arial"/>
                          <a:ea typeface="Arial"/>
                          <a:cs typeface="Arial"/>
                          <a:sym typeface="Arial"/>
                        </a:rPr>
                        <a:t>"...identities are the names we give to the different ways we are positioned by, and position ourselves in, the narratives of the past." (Hall, 1994, p. 394)</a:t>
                      </a:r>
                      <a:endParaRPr sz="14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13" name="Shape 213"/>
        <p:cNvGrpSpPr/>
        <p:nvPr/>
      </p:nvGrpSpPr>
      <p:grpSpPr>
        <a:xfrm>
          <a:off x="0" y="0"/>
          <a:ext cx="0" cy="0"/>
          <a:chOff x="0" y="0"/>
          <a:chExt cx="0" cy="0"/>
        </a:xfrm>
      </p:grpSpPr>
      <p:sp>
        <p:nvSpPr>
          <p:cNvPr id="214" name="Google Shape;214;p28"/>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Your positionality</a:t>
            </a:r>
            <a:endParaRPr b="0" i="0" sz="2800" u="none" cap="none" strike="noStrike">
              <a:solidFill>
                <a:schemeClr val="dk1"/>
              </a:solidFill>
              <a:latin typeface="Calibri"/>
              <a:ea typeface="Calibri"/>
              <a:cs typeface="Calibri"/>
              <a:sym typeface="Calibri"/>
            </a:endParaRPr>
          </a:p>
        </p:txBody>
      </p:sp>
      <p:sp>
        <p:nvSpPr>
          <p:cNvPr id="215" name="Google Shape;215;p28"/>
          <p:cNvSpPr/>
          <p:nvPr/>
        </p:nvSpPr>
        <p:spPr>
          <a:xfrm>
            <a:off x="594360" y="1234440"/>
            <a:ext cx="109728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1800"/>
              <a:buFont typeface="Arial"/>
              <a:buNone/>
            </a:pPr>
            <a:r>
              <a:rPr b="1" i="0" lang="en-US" sz="1800" u="none" cap="none" strike="noStrike">
                <a:solidFill>
                  <a:srgbClr val="1F3864"/>
                </a:solidFill>
                <a:latin typeface="Arial"/>
                <a:ea typeface="Arial"/>
                <a:cs typeface="Arial"/>
                <a:sym typeface="Arial"/>
              </a:rPr>
              <a:t>Positionality is very much a question of understanding the following:</a:t>
            </a:r>
            <a:endParaRPr b="0" i="0" sz="1800" u="none" cap="none" strike="noStrike">
              <a:solidFill>
                <a:schemeClr val="dk1"/>
              </a:solidFill>
              <a:latin typeface="Calibri"/>
              <a:ea typeface="Calibri"/>
              <a:cs typeface="Calibri"/>
              <a:sym typeface="Calibri"/>
            </a:endParaRPr>
          </a:p>
        </p:txBody>
      </p:sp>
      <p:sp>
        <p:nvSpPr>
          <p:cNvPr id="216" name="Google Shape;216;p28"/>
          <p:cNvSpPr/>
          <p:nvPr/>
        </p:nvSpPr>
        <p:spPr>
          <a:xfrm>
            <a:off x="594360" y="1828800"/>
            <a:ext cx="10972800" cy="4572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62626"/>
              </a:buClr>
              <a:buSzPts val="1600"/>
              <a:buFont typeface="Arial"/>
              <a:buNone/>
            </a:pPr>
            <a:r>
              <a:rPr b="1" i="0" lang="en-US" sz="1600" u="none" cap="none" strike="noStrike">
                <a:solidFill>
                  <a:srgbClr val="262626"/>
                </a:solidFill>
                <a:latin typeface="Arial"/>
                <a:ea typeface="Arial"/>
                <a:cs typeface="Arial"/>
                <a:sym typeface="Arial"/>
              </a:rPr>
              <a:t>The perspective that you possess</a:t>
            </a:r>
            <a:r>
              <a:rPr b="0" i="0" lang="en-US" sz="1600" u="none" cap="none" strike="noStrike">
                <a:solidFill>
                  <a:srgbClr val="262626"/>
                </a:solidFill>
                <a:latin typeface="Arial"/>
                <a:ea typeface="Arial"/>
                <a:cs typeface="Arial"/>
                <a:sym typeface="Arial"/>
              </a:rPr>
              <a:t>, which is often not explicitly acknowledged on a day-to-day basis. This includes the many and intersecting socio-cultural identities that accompany it and experiences that contributed to its formation. It is perspective that formulates many of our preferences and biases, plus it influences everything that we create, interpret and understand.</a:t>
            </a:r>
            <a:endParaRPr b="0" i="0" sz="1600" u="none" cap="none" strike="noStrike">
              <a:solidFill>
                <a:schemeClr val="dk1"/>
              </a:solidFill>
              <a:latin typeface="Calibri"/>
              <a:ea typeface="Calibri"/>
              <a:cs typeface="Calibri"/>
              <a:sym typeface="Calibri"/>
            </a:endParaRPr>
          </a:p>
          <a:p>
            <a:pPr indent="0" lvl="0" marL="0" marR="0" rtl="0" algn="l">
              <a:spcBef>
                <a:spcPts val="1400"/>
              </a:spcBef>
              <a:spcAft>
                <a:spcPts val="0"/>
              </a:spcAft>
              <a:buClr>
                <a:srgbClr val="262626"/>
              </a:buClr>
              <a:buSzPts val="1600"/>
              <a:buFont typeface="Arial"/>
              <a:buNone/>
            </a:pPr>
            <a:r>
              <a:rPr b="1" i="0" lang="en-US" sz="1600" u="none" cap="none" strike="noStrike">
                <a:solidFill>
                  <a:srgbClr val="262626"/>
                </a:solidFill>
                <a:latin typeface="Arial"/>
                <a:ea typeface="Arial"/>
                <a:cs typeface="Arial"/>
                <a:sym typeface="Arial"/>
              </a:rPr>
              <a:t>The privilege that you possess</a:t>
            </a:r>
            <a:r>
              <a:rPr b="0" i="0" lang="en-US" sz="1600" u="none" cap="none" strike="noStrike">
                <a:solidFill>
                  <a:srgbClr val="262626"/>
                </a:solidFill>
                <a:latin typeface="Arial"/>
                <a:ea typeface="Arial"/>
                <a:cs typeface="Arial"/>
                <a:sym typeface="Arial"/>
              </a:rPr>
              <a:t>, which accrues as a result of your socio-cultural identities and the way they position you in any given context or location. Privilege is often fairly invisible since it is part of a normative and hegemonic system of relationships and forms of domination.</a:t>
            </a:r>
            <a:endParaRPr b="0" i="0" sz="1600" u="none" cap="none" strike="noStrike">
              <a:solidFill>
                <a:schemeClr val="dk1"/>
              </a:solidFill>
              <a:latin typeface="Calibri"/>
              <a:ea typeface="Calibri"/>
              <a:cs typeface="Calibri"/>
              <a:sym typeface="Calibri"/>
            </a:endParaRPr>
          </a:p>
          <a:p>
            <a:pPr indent="0" lvl="0" marL="0" marR="0" rtl="0" algn="l">
              <a:spcBef>
                <a:spcPts val="1400"/>
              </a:spcBef>
              <a:spcAft>
                <a:spcPts val="0"/>
              </a:spcAft>
              <a:buClr>
                <a:srgbClr val="262626"/>
              </a:buClr>
              <a:buSzPts val="1600"/>
              <a:buFont typeface="Arial"/>
              <a:buNone/>
            </a:pPr>
            <a:r>
              <a:rPr b="1" i="0" lang="en-US" sz="1600" u="none" cap="none" strike="noStrike">
                <a:solidFill>
                  <a:srgbClr val="262626"/>
                </a:solidFill>
                <a:latin typeface="Arial"/>
                <a:ea typeface="Arial"/>
                <a:cs typeface="Arial"/>
                <a:sym typeface="Arial"/>
              </a:rPr>
              <a:t>The power you possess as a consequence of your privilege and its operation through the system of relationships</a:t>
            </a:r>
            <a:r>
              <a:rPr b="0" i="0" lang="en-US" sz="1600" u="none" cap="none" strike="noStrike">
                <a:solidFill>
                  <a:srgbClr val="262626"/>
                </a:solidFill>
                <a:latin typeface="Arial"/>
                <a:ea typeface="Arial"/>
                <a:cs typeface="Arial"/>
                <a:sym typeface="Arial"/>
              </a:rPr>
              <a:t>; plus the role that you play in perpetuating that power by maintaining its knowledge and discourses; be that actively or as a consequence of ignorance.</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21" name="Shape 221"/>
        <p:cNvGrpSpPr/>
        <p:nvPr/>
      </p:nvGrpSpPr>
      <p:grpSpPr>
        <a:xfrm>
          <a:off x="0" y="0"/>
          <a:ext cx="0" cy="0"/>
          <a:chOff x="0" y="0"/>
          <a:chExt cx="0" cy="0"/>
        </a:xfrm>
      </p:grpSpPr>
      <p:sp>
        <p:nvSpPr>
          <p:cNvPr id="222" name="Google Shape;222;p29"/>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Your positionality</a:t>
            </a:r>
            <a:endParaRPr b="0" i="0" sz="2800" u="none" cap="none" strike="noStrike">
              <a:solidFill>
                <a:schemeClr val="dk1"/>
              </a:solidFill>
              <a:latin typeface="Calibri"/>
              <a:ea typeface="Calibri"/>
              <a:cs typeface="Calibri"/>
              <a:sym typeface="Calibri"/>
            </a:endParaRPr>
          </a:p>
        </p:txBody>
      </p:sp>
      <p:sp>
        <p:nvSpPr>
          <p:cNvPr id="223" name="Google Shape;223;p29"/>
          <p:cNvSpPr/>
          <p:nvPr/>
        </p:nvSpPr>
        <p:spPr>
          <a:xfrm>
            <a:off x="594360" y="1691640"/>
            <a:ext cx="10972800" cy="438912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200"/>
              <a:buFont typeface="Arial"/>
              <a:buChar char="•"/>
            </a:pPr>
            <a:r>
              <a:rPr b="1" i="0" lang="en-US" sz="2200" u="none" cap="none" strike="noStrike">
                <a:solidFill>
                  <a:srgbClr val="262626"/>
                </a:solidFill>
                <a:latin typeface="Arial"/>
                <a:ea typeface="Arial"/>
                <a:cs typeface="Arial"/>
                <a:sym typeface="Arial"/>
              </a:rPr>
              <a:t>As a researcher and scholar-in-the-making:</a:t>
            </a:r>
            <a:endParaRPr b="0" i="0" sz="2200" u="none" cap="none" strike="noStrike">
              <a:solidFill>
                <a:schemeClr val="dk1"/>
              </a:solidFill>
              <a:latin typeface="Calibri"/>
              <a:ea typeface="Calibri"/>
              <a:cs typeface="Calibri"/>
              <a:sym typeface="Calibri"/>
            </a:endParaRPr>
          </a:p>
          <a:p>
            <a:pPr indent="-177800" lvl="1" marL="355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How does your identity affect your perspective on the topic you are interested in studying?</a:t>
            </a:r>
            <a:endParaRPr b="0" i="0" sz="2200" u="none" cap="none" strike="noStrike">
              <a:solidFill>
                <a:schemeClr val="dk1"/>
              </a:solidFill>
              <a:latin typeface="Calibri"/>
              <a:ea typeface="Calibri"/>
              <a:cs typeface="Calibri"/>
              <a:sym typeface="Calibri"/>
            </a:endParaRPr>
          </a:p>
          <a:p>
            <a:pPr indent="-177800" lvl="1" marL="355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What power and privileges do you bring to your study?</a:t>
            </a:r>
            <a:endParaRPr b="0" i="0" sz="2200" u="none" cap="none" strike="noStrike">
              <a:solidFill>
                <a:schemeClr val="dk1"/>
              </a:solidFill>
              <a:latin typeface="Calibri"/>
              <a:ea typeface="Calibri"/>
              <a:cs typeface="Calibri"/>
              <a:sym typeface="Calibri"/>
            </a:endParaRPr>
          </a:p>
          <a:p>
            <a:pPr indent="-177800" lvl="1" marL="355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What considerations do you make, if any, about your access to research knowledge and the research context, plus interactions with respondents due to your insider or outsider status?</a:t>
            </a:r>
            <a:endParaRPr b="0" i="0" sz="2200" u="none" cap="none" strike="noStrike">
              <a:solidFill>
                <a:schemeClr val="dk1"/>
              </a:solidFill>
              <a:latin typeface="Calibri"/>
              <a:ea typeface="Calibri"/>
              <a:cs typeface="Calibri"/>
              <a:sym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28" name="Shape 228"/>
        <p:cNvGrpSpPr/>
        <p:nvPr/>
      </p:nvGrpSpPr>
      <p:grpSpPr>
        <a:xfrm>
          <a:off x="0" y="0"/>
          <a:ext cx="0" cy="0"/>
          <a:chOff x="0" y="0"/>
          <a:chExt cx="0" cy="0"/>
        </a:xfrm>
      </p:grpSpPr>
      <p:sp>
        <p:nvSpPr>
          <p:cNvPr id="229" name="Google Shape;229;p30"/>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Examples of positionality statements</a:t>
            </a:r>
            <a:endParaRPr b="0" i="0" sz="2800" u="none" cap="none" strike="noStrike">
              <a:solidFill>
                <a:schemeClr val="dk1"/>
              </a:solidFill>
              <a:latin typeface="Calibri"/>
              <a:ea typeface="Calibri"/>
              <a:cs typeface="Calibri"/>
              <a:sym typeface="Calibri"/>
            </a:endParaRPr>
          </a:p>
        </p:txBody>
      </p:sp>
      <p:sp>
        <p:nvSpPr>
          <p:cNvPr id="230" name="Google Shape;230;p30"/>
          <p:cNvSpPr/>
          <p:nvPr/>
        </p:nvSpPr>
        <p:spPr>
          <a:xfrm>
            <a:off x="594360" y="1828800"/>
            <a:ext cx="10972800" cy="2468880"/>
          </a:xfrm>
          <a:prstGeom prst="roundRect">
            <a:avLst>
              <a:gd fmla="val 2963" name="adj"/>
            </a:avLst>
          </a:prstGeom>
          <a:solidFill>
            <a:srgbClr val="FFF8EC"/>
          </a:solidFill>
          <a:ln>
            <a:noFill/>
          </a:ln>
          <a:effectLst>
            <a:outerShdw blurRad="76200" rotWithShape="0" algn="bl" dir="2700000" dist="25400">
              <a:srgbClr val="000000">
                <a:alpha val="1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30"/>
          <p:cNvSpPr/>
          <p:nvPr/>
        </p:nvSpPr>
        <p:spPr>
          <a:xfrm>
            <a:off x="1051560" y="2194560"/>
            <a:ext cx="10058400" cy="17373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2000"/>
              <a:buFont typeface="Arial"/>
              <a:buNone/>
            </a:pPr>
            <a:r>
              <a:rPr b="1" i="0" lang="en-US" sz="2000" u="none" cap="none" strike="noStrike">
                <a:solidFill>
                  <a:srgbClr val="1F3864"/>
                </a:solidFill>
                <a:latin typeface="Arial"/>
                <a:ea typeface="Arial"/>
                <a:cs typeface="Arial"/>
                <a:sym typeface="Arial"/>
              </a:rPr>
              <a:t>Weak example</a:t>
            </a:r>
            <a:endParaRPr b="0" i="0" sz="2000" u="none" cap="none" strike="noStrike">
              <a:solidFill>
                <a:schemeClr val="dk1"/>
              </a:solidFill>
              <a:latin typeface="Calibri"/>
              <a:ea typeface="Calibri"/>
              <a:cs typeface="Calibri"/>
              <a:sym typeface="Calibri"/>
            </a:endParaRPr>
          </a:p>
          <a:p>
            <a:pPr indent="0" lvl="0" marL="0" marR="0" rtl="0" algn="l">
              <a:spcBef>
                <a:spcPts val="1200"/>
              </a:spcBef>
              <a:spcAft>
                <a:spcPts val="0"/>
              </a:spcAft>
              <a:buClr>
                <a:srgbClr val="262626"/>
              </a:buClr>
              <a:buSzPts val="2000"/>
              <a:buFont typeface="Arial"/>
              <a:buNone/>
            </a:pPr>
            <a:r>
              <a:rPr b="0" i="1" lang="en-US" sz="2000" u="none" cap="none" strike="noStrike">
                <a:solidFill>
                  <a:srgbClr val="262626"/>
                </a:solidFill>
                <a:latin typeface="Arial"/>
                <a:ea typeface="Arial"/>
                <a:cs typeface="Arial"/>
                <a:sym typeface="Arial"/>
              </a:rPr>
              <a:t>"As an HR professional with over 20 years of experience in South Wales manufacturing, I believe I can conduct this research on staff turnover objectively."</a:t>
            </a:r>
            <a:endParaRPr b="0" i="0" sz="2000" u="none" cap="none" strike="noStrike">
              <a:solidFill>
                <a:schemeClr val="dk1"/>
              </a:solidFill>
              <a:latin typeface="Calibri"/>
              <a:ea typeface="Calibri"/>
              <a:cs typeface="Calibri"/>
              <a:sym typeface="Calibri"/>
            </a:endParaRPr>
          </a:p>
        </p:txBody>
      </p:sp>
      <p:sp>
        <p:nvSpPr>
          <p:cNvPr id="232" name="Google Shape;232;p30"/>
          <p:cNvSpPr/>
          <p:nvPr/>
        </p:nvSpPr>
        <p:spPr>
          <a:xfrm>
            <a:off x="594360" y="4663440"/>
            <a:ext cx="10972800" cy="6400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607085"/>
              </a:buClr>
              <a:buSzPts val="1600"/>
              <a:buFont typeface="Arial"/>
              <a:buNone/>
            </a:pPr>
            <a:r>
              <a:rPr b="0" i="0" lang="en-US" sz="1600" u="none" cap="none" strike="noStrike">
                <a:solidFill>
                  <a:srgbClr val="607085"/>
                </a:solidFill>
                <a:latin typeface="Arial"/>
                <a:ea typeface="Arial"/>
                <a:cs typeface="Arial"/>
                <a:sym typeface="Arial"/>
              </a:rPr>
              <a:t>Why is this weak? It claims objectivity instead of examining how the researcher's position shapes the study.</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37" name="Shape 237"/>
        <p:cNvGrpSpPr/>
        <p:nvPr/>
      </p:nvGrpSpPr>
      <p:grpSpPr>
        <a:xfrm>
          <a:off x="0" y="0"/>
          <a:ext cx="0" cy="0"/>
          <a:chOff x="0" y="0"/>
          <a:chExt cx="0" cy="0"/>
        </a:xfrm>
      </p:grpSpPr>
      <p:sp>
        <p:nvSpPr>
          <p:cNvPr id="238" name="Google Shape;238;p31"/>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Strong example</a:t>
            </a:r>
            <a:endParaRPr b="0" i="0" sz="2800" u="none" cap="none" strike="noStrike">
              <a:solidFill>
                <a:schemeClr val="dk1"/>
              </a:solidFill>
              <a:latin typeface="Calibri"/>
              <a:ea typeface="Calibri"/>
              <a:cs typeface="Calibri"/>
              <a:sym typeface="Calibri"/>
            </a:endParaRPr>
          </a:p>
        </p:txBody>
      </p:sp>
      <p:sp>
        <p:nvSpPr>
          <p:cNvPr id="239" name="Google Shape;239;p31"/>
          <p:cNvSpPr/>
          <p:nvPr/>
        </p:nvSpPr>
        <p:spPr>
          <a:xfrm>
            <a:off x="594360" y="1325880"/>
            <a:ext cx="10972800" cy="521208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As a senior HR professional with over 20 years of experience in the South Wales manufacturing sector, I bring valuable insider knowledge of recruitment processes, exit interview protocols and industry-specific retention challenges.</a:t>
            </a:r>
            <a:endParaRPr b="0" i="0" sz="16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However, this extensive experience may lead me to normalise certain turnover patterns I've repeatedly observed, potentially overlooking newer factors affecting today's workforce.</a:t>
            </a:r>
            <a:endParaRPr b="0" i="0" sz="16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My position as an HR leader may create power dynamics during interviews, with shop floor workers potentially reluctant to share critical views of management practices, while line managers might emphasise external factors rather than leadership shortcomings.</a:t>
            </a:r>
            <a:endParaRPr b="0" i="0" sz="16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My long-standing professional relationships with multiple manufacturing facilities in the region provide exceptional access to participants and data, but may also create confirmation bias as I might unconsciously seek evidence supporting solutions I've previously implemented.</a:t>
            </a:r>
            <a:endParaRPr b="0" i="0" sz="16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1600"/>
              <a:buFont typeface="Arial"/>
              <a:buChar char="•"/>
            </a:pPr>
            <a:r>
              <a:rPr b="0" i="0" lang="en-US" sz="1600" u="none" cap="none" strike="noStrike">
                <a:solidFill>
                  <a:srgbClr val="262626"/>
                </a:solidFill>
                <a:latin typeface="Arial"/>
                <a:ea typeface="Arial"/>
                <a:cs typeface="Arial"/>
                <a:sym typeface="Arial"/>
              </a:rPr>
              <a:t>My initial training in traditional HR metrics focused on quantitative turnover rates, but my theoretical framework has evolved to acknowledge how organisational culture, worker identity and regional economic factors interconnect to create complex turnover narratives that cannot be understood through statistics alone.</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44" name="Shape 244"/>
        <p:cNvGrpSpPr/>
        <p:nvPr/>
      </p:nvGrpSpPr>
      <p:grpSpPr>
        <a:xfrm>
          <a:off x="0" y="0"/>
          <a:ext cx="0" cy="0"/>
          <a:chOff x="0" y="0"/>
          <a:chExt cx="0" cy="0"/>
        </a:xfrm>
      </p:grpSpPr>
      <p:sp>
        <p:nvSpPr>
          <p:cNvPr id="245" name="Google Shape;245;p32"/>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From reflection to reflexivity</a:t>
            </a:r>
            <a:endParaRPr b="0" i="0" sz="2800" u="none" cap="none" strike="noStrike">
              <a:solidFill>
                <a:schemeClr val="dk1"/>
              </a:solidFill>
              <a:latin typeface="Calibri"/>
              <a:ea typeface="Calibri"/>
              <a:cs typeface="Calibri"/>
              <a:sym typeface="Calibri"/>
            </a:endParaRPr>
          </a:p>
        </p:txBody>
      </p:sp>
      <p:graphicFrame>
        <p:nvGraphicFramePr>
          <p:cNvPr id="246" name="Google Shape;246;p32"/>
          <p:cNvGraphicFramePr/>
          <p:nvPr/>
        </p:nvGraphicFramePr>
        <p:xfrm>
          <a:off x="594360" y="1325880"/>
          <a:ext cx="3000000" cy="3000000"/>
        </p:xfrm>
        <a:graphic>
          <a:graphicData uri="http://schemas.openxmlformats.org/drawingml/2006/table">
            <a:tbl>
              <a:tblPr>
                <a:noFill/>
                <a:tableStyleId>{90C303E3-489E-40F2-83E6-1D9FB70AF1F4}</a:tableStyleId>
              </a:tblPr>
              <a:tblGrid>
                <a:gridCol w="5486400"/>
                <a:gridCol w="5486400"/>
              </a:tblGrid>
              <a:tr h="502925">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Reflection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c>
                  <a:txBody>
                    <a:bodyPr/>
                    <a:lstStyle/>
                    <a:p>
                      <a:pPr indent="0" lvl="0" marL="0" marR="0" rtl="0" algn="l">
                        <a:spcBef>
                          <a:spcPts val="0"/>
                        </a:spcBef>
                        <a:spcAft>
                          <a:spcPts val="0"/>
                        </a:spcAft>
                        <a:buClr>
                          <a:srgbClr val="FFFFFF"/>
                        </a:buClr>
                        <a:buSzPts val="1600"/>
                        <a:buFont typeface="Arial"/>
                        <a:buNone/>
                      </a:pPr>
                      <a:r>
                        <a:rPr b="1" lang="en-US" sz="1600" u="none" cap="none" strike="noStrike">
                          <a:solidFill>
                            <a:srgbClr val="FFFFFF"/>
                          </a:solidFill>
                          <a:latin typeface="Arial"/>
                          <a:ea typeface="Arial"/>
                          <a:cs typeface="Arial"/>
                          <a:sym typeface="Arial"/>
                        </a:rPr>
                        <a:t>Reflexivity</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1F3864"/>
                    </a:solidFill>
                  </a:tcPr>
                </a:tc>
              </a:tr>
              <a:tr h="822950">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What happened in the interview?</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How did my presence shape what was said?</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822950">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What themes emerged from the data?</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How did my assumptions influence the themes I recognised?</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822950">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How did participants respond to my questions?</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How did the questions I asked reflect my own assumptions?</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822950">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What challenges arose during data collection?</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How did my positionality create those challenges and opportunities?</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r h="822950">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What did I do?</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62626"/>
                        </a:buClr>
                        <a:buSzPts val="1600"/>
                        <a:buFont typeface="Arial"/>
                        <a:buNone/>
                      </a:pPr>
                      <a:r>
                        <a:rPr lang="en-US" sz="1600" u="none" cap="none" strike="noStrike">
                          <a:solidFill>
                            <a:srgbClr val="262626"/>
                          </a:solidFill>
                          <a:latin typeface="Arial"/>
                          <a:ea typeface="Arial"/>
                          <a:cs typeface="Arial"/>
                          <a:sym typeface="Arial"/>
                        </a:rPr>
                        <a:t>How did I contribute to constructing what I know?</a:t>
                      </a:r>
                      <a:endParaRPr sz="1600" u="none" cap="none" strike="noStrike">
                        <a:latin typeface="Arial"/>
                        <a:ea typeface="Arial"/>
                        <a:cs typeface="Arial"/>
                        <a:sym typeface="Arial"/>
                      </a:endParaRPr>
                    </a:p>
                  </a:txBody>
                  <a:tcPr marT="54875" marB="54875" marR="82300" marL="82300" anchor="ctr">
                    <a:lnL cap="flat" cmpd="sng" w="9525">
                      <a:solidFill>
                        <a:srgbClr val="BFBFBF"/>
                      </a:solidFill>
                      <a:prstDash val="solid"/>
                      <a:round/>
                      <a:headEnd len="sm" w="sm" type="none"/>
                      <a:tailEnd len="sm" w="sm" type="none"/>
                    </a:lnL>
                    <a:lnR cap="flat" cmpd="sng" w="9525">
                      <a:solidFill>
                        <a:srgbClr val="BFBFBF"/>
                      </a:solidFill>
                      <a:prstDash val="solid"/>
                      <a:round/>
                      <a:headEnd len="sm" w="sm" type="none"/>
                      <a:tailEnd len="sm" w="sm" type="none"/>
                    </a:lnR>
                    <a:lnT cap="flat" cmpd="sng" w="9525">
                      <a:solidFill>
                        <a:srgbClr val="BFBFBF"/>
                      </a:solidFill>
                      <a:prstDash val="solid"/>
                      <a:round/>
                      <a:headEnd len="sm" w="sm" type="none"/>
                      <a:tailEnd len="sm" w="sm" type="none"/>
                    </a:lnT>
                    <a:lnB cap="flat" cmpd="sng" w="9525">
                      <a:solidFill>
                        <a:srgbClr val="BFBFBF"/>
                      </a:solidFill>
                      <a:prstDash val="solid"/>
                      <a:round/>
                      <a:headEnd len="sm" w="sm" type="none"/>
                      <a:tailEnd len="sm" w="sm" type="none"/>
                    </a:lnB>
                    <a:solidFill>
                      <a:srgbClr val="FFFFFF"/>
                    </a:solidFill>
                  </a:tcPr>
                </a:tc>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51" name="Shape 251"/>
        <p:cNvGrpSpPr/>
        <p:nvPr/>
      </p:nvGrpSpPr>
      <p:grpSpPr>
        <a:xfrm>
          <a:off x="0" y="0"/>
          <a:ext cx="0" cy="0"/>
          <a:chOff x="0" y="0"/>
          <a:chExt cx="0" cy="0"/>
        </a:xfrm>
      </p:grpSpPr>
      <p:sp>
        <p:nvSpPr>
          <p:cNvPr id="252" name="Google Shape;252;p33"/>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Why reflexivity matters</a:t>
            </a:r>
            <a:endParaRPr b="0" i="0" sz="2800" u="none" cap="none" strike="noStrike">
              <a:solidFill>
                <a:schemeClr val="dk1"/>
              </a:solidFill>
              <a:latin typeface="Calibri"/>
              <a:ea typeface="Calibri"/>
              <a:cs typeface="Calibri"/>
              <a:sym typeface="Calibri"/>
            </a:endParaRPr>
          </a:p>
        </p:txBody>
      </p:sp>
      <p:sp>
        <p:nvSpPr>
          <p:cNvPr id="253" name="Google Shape;253;p33"/>
          <p:cNvSpPr/>
          <p:nvPr/>
        </p:nvSpPr>
        <p:spPr>
          <a:xfrm>
            <a:off x="594360" y="1600200"/>
            <a:ext cx="10972800" cy="457200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200"/>
              <a:buFont typeface="Arial"/>
              <a:buChar char="•"/>
            </a:pPr>
            <a:r>
              <a:rPr b="1" i="0" lang="en-US" sz="2200" u="none" cap="none" strike="noStrike">
                <a:solidFill>
                  <a:srgbClr val="262626"/>
                </a:solidFill>
                <a:latin typeface="Arial"/>
                <a:ea typeface="Arial"/>
                <a:cs typeface="Arial"/>
                <a:sym typeface="Arial"/>
              </a:rPr>
              <a:t>Reflexivity enhances research by:</a:t>
            </a:r>
            <a:endParaRPr b="0" i="0" sz="2200" u="none" cap="none" strike="noStrike">
              <a:solidFill>
                <a:schemeClr val="dk1"/>
              </a:solidFill>
              <a:latin typeface="Calibri"/>
              <a:ea typeface="Calibri"/>
              <a:cs typeface="Calibri"/>
              <a:sym typeface="Calibri"/>
            </a:endParaRPr>
          </a:p>
          <a:p>
            <a:pPr indent="-177800" lvl="1" marL="355600" marR="0" rtl="0" algn="l">
              <a:spcBef>
                <a:spcPts val="14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Increasing transparency about knowledge construction.</a:t>
            </a:r>
            <a:endParaRPr b="0" i="0" sz="2200" u="none" cap="none" strike="noStrike">
              <a:solidFill>
                <a:schemeClr val="dk1"/>
              </a:solidFill>
              <a:latin typeface="Calibri"/>
              <a:ea typeface="Calibri"/>
              <a:cs typeface="Calibri"/>
              <a:sym typeface="Calibri"/>
            </a:endParaRPr>
          </a:p>
          <a:p>
            <a:pPr indent="-177800" lvl="1" marL="355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Identifying how researcher influence shapes findings.</a:t>
            </a:r>
            <a:endParaRPr b="0" i="0" sz="2200" u="none" cap="none" strike="noStrike">
              <a:solidFill>
                <a:schemeClr val="dk1"/>
              </a:solidFill>
              <a:latin typeface="Calibri"/>
              <a:ea typeface="Calibri"/>
              <a:cs typeface="Calibri"/>
              <a:sym typeface="Calibri"/>
            </a:endParaRPr>
          </a:p>
          <a:p>
            <a:pPr indent="-177800" lvl="1" marL="355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Making explicit the values embedded in research.</a:t>
            </a:r>
            <a:endParaRPr b="0" i="0" sz="2200" u="none" cap="none" strike="noStrike">
              <a:solidFill>
                <a:schemeClr val="dk1"/>
              </a:solidFill>
              <a:latin typeface="Calibri"/>
              <a:ea typeface="Calibri"/>
              <a:cs typeface="Calibri"/>
              <a:sym typeface="Calibri"/>
            </a:endParaRPr>
          </a:p>
          <a:p>
            <a:pPr indent="-177800" lvl="1" marL="355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Strengthening methodological integrity.</a:t>
            </a:r>
            <a:endParaRPr b="0" i="0" sz="2200" u="none" cap="none" strike="noStrike">
              <a:solidFill>
                <a:schemeClr val="dk1"/>
              </a:solidFill>
              <a:latin typeface="Calibri"/>
              <a:ea typeface="Calibri"/>
              <a:cs typeface="Calibri"/>
              <a:sym typeface="Calibri"/>
            </a:endParaRPr>
          </a:p>
          <a:p>
            <a:pPr indent="-177800" lvl="1" marL="355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Supporting ethical practice, particularly with marginalised communities.</a:t>
            </a:r>
            <a:endParaRPr b="0" i="0" sz="2200" u="none" cap="none" strike="noStrike">
              <a:solidFill>
                <a:schemeClr val="dk1"/>
              </a:solidFill>
              <a:latin typeface="Calibri"/>
              <a:ea typeface="Calibri"/>
              <a:cs typeface="Calibri"/>
              <a:sym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F3864"/>
        </a:solidFill>
      </p:bgPr>
    </p:bg>
    <p:spTree>
      <p:nvGrpSpPr>
        <p:cNvPr id="258" name="Shape 258"/>
        <p:cNvGrpSpPr/>
        <p:nvPr/>
      </p:nvGrpSpPr>
      <p:grpSpPr>
        <a:xfrm>
          <a:off x="0" y="0"/>
          <a:ext cx="0" cy="0"/>
          <a:chOff x="0" y="0"/>
          <a:chExt cx="0" cy="0"/>
        </a:xfrm>
      </p:grpSpPr>
      <p:sp>
        <p:nvSpPr>
          <p:cNvPr id="259" name="Google Shape;259;p34"/>
          <p:cNvSpPr/>
          <p:nvPr/>
        </p:nvSpPr>
        <p:spPr>
          <a:xfrm>
            <a:off x="914400" y="2286000"/>
            <a:ext cx="10332720" cy="21945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3000"/>
              <a:buFont typeface="Arial"/>
              <a:buNone/>
            </a:pPr>
            <a:r>
              <a:rPr b="1" i="0" lang="en-US" sz="3000" u="none" cap="none" strike="noStrike">
                <a:solidFill>
                  <a:srgbClr val="FFFFFF"/>
                </a:solidFill>
                <a:latin typeface="Arial"/>
                <a:ea typeface="Arial"/>
                <a:cs typeface="Arial"/>
                <a:sym typeface="Arial"/>
              </a:rPr>
              <a:t>Activities for doctoral researchers to understand their positionality, reflection and reflexivity in relation to their own research</a:t>
            </a:r>
            <a:endParaRPr b="0" i="0" sz="3000" u="none" cap="none" strike="noStrike">
              <a:solidFill>
                <a:schemeClr val="dk1"/>
              </a:solidFill>
              <a:latin typeface="Calibri"/>
              <a:ea typeface="Calibri"/>
              <a:cs typeface="Calibri"/>
              <a:sym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EF3F8"/>
        </a:solidFill>
      </p:bgPr>
    </p:bg>
    <p:spTree>
      <p:nvGrpSpPr>
        <p:cNvPr id="264" name="Shape 264"/>
        <p:cNvGrpSpPr/>
        <p:nvPr/>
      </p:nvGrpSpPr>
      <p:grpSpPr>
        <a:xfrm>
          <a:off x="0" y="0"/>
          <a:ext cx="0" cy="0"/>
          <a:chOff x="0" y="0"/>
          <a:chExt cx="0" cy="0"/>
        </a:xfrm>
      </p:grpSpPr>
      <p:sp>
        <p:nvSpPr>
          <p:cNvPr id="265" name="Google Shape;265;p35"/>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Multi-perspective research journal task (positionality)</a:t>
            </a:r>
            <a:endParaRPr b="0" i="0" sz="2800" u="none" cap="none" strike="noStrike">
              <a:solidFill>
                <a:schemeClr val="dk1"/>
              </a:solidFill>
              <a:latin typeface="Calibri"/>
              <a:ea typeface="Calibri"/>
              <a:cs typeface="Calibri"/>
              <a:sym typeface="Calibri"/>
            </a:endParaRPr>
          </a:p>
        </p:txBody>
      </p:sp>
      <p:sp>
        <p:nvSpPr>
          <p:cNvPr id="266" name="Google Shape;266;p35"/>
          <p:cNvSpPr/>
          <p:nvPr/>
        </p:nvSpPr>
        <p:spPr>
          <a:xfrm>
            <a:off x="594360" y="1508760"/>
            <a:ext cx="10972800" cy="47548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62626"/>
              </a:buClr>
              <a:buSzPts val="2000"/>
              <a:buFont typeface="Arial"/>
              <a:buNone/>
            </a:pPr>
            <a:r>
              <a:rPr b="0" i="0" lang="en-US" sz="2000" u="none" cap="none" strike="noStrike">
                <a:solidFill>
                  <a:srgbClr val="262626"/>
                </a:solidFill>
                <a:latin typeface="Arial"/>
                <a:ea typeface="Arial"/>
                <a:cs typeface="Arial"/>
                <a:sym typeface="Arial"/>
              </a:rPr>
              <a:t>Maintain a research journal with three distinct voices:</a:t>
            </a:r>
            <a:endParaRPr b="0" i="0" sz="2000" u="none" cap="none" strike="noStrike">
              <a:solidFill>
                <a:schemeClr val="dk1"/>
              </a:solidFill>
              <a:latin typeface="Calibri"/>
              <a:ea typeface="Calibri"/>
              <a:cs typeface="Calibri"/>
              <a:sym typeface="Calibri"/>
            </a:endParaRPr>
          </a:p>
          <a:p>
            <a:pPr indent="-228600" lvl="0" marL="228600" marR="0" rtl="0" algn="l">
              <a:spcBef>
                <a:spcPts val="12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Your personal voice.</a:t>
            </a:r>
            <a:endParaRPr b="0" i="0" sz="2000" u="none" cap="none" strike="noStrike">
              <a:solidFill>
                <a:schemeClr val="dk1"/>
              </a:solidFill>
              <a:latin typeface="Calibri"/>
              <a:ea typeface="Calibri"/>
              <a:cs typeface="Calibri"/>
              <a:sym typeface="Calibri"/>
            </a:endParaRPr>
          </a:p>
          <a:p>
            <a:pPr indent="-228600" lvl="0" marL="228600" marR="0" rtl="0" algn="l">
              <a:spcBef>
                <a:spcPts val="8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The voice of a key stakeholder in your research.</a:t>
            </a:r>
            <a:endParaRPr b="0" i="0" sz="2000" u="none" cap="none" strike="noStrike">
              <a:solidFill>
                <a:schemeClr val="dk1"/>
              </a:solidFill>
              <a:latin typeface="Calibri"/>
              <a:ea typeface="Calibri"/>
              <a:cs typeface="Calibri"/>
              <a:sym typeface="Calibri"/>
            </a:endParaRPr>
          </a:p>
          <a:p>
            <a:pPr indent="-228600" lvl="0" marL="228600" marR="0" rtl="0" algn="l">
              <a:spcBef>
                <a:spcPts val="8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The voice of a critic or sceptic of your research approach.</a:t>
            </a:r>
            <a:endParaRPr b="0" i="0" sz="2000" u="none" cap="none" strike="noStrike">
              <a:solidFill>
                <a:schemeClr val="dk1"/>
              </a:solidFill>
              <a:latin typeface="Calibri"/>
              <a:ea typeface="Calibri"/>
              <a:cs typeface="Calibri"/>
              <a:sym typeface="Calibri"/>
            </a:endParaRPr>
          </a:p>
          <a:p>
            <a:pPr indent="0" lvl="0" marL="0" marR="0" rtl="0" algn="l">
              <a:spcBef>
                <a:spcPts val="2000"/>
              </a:spcBef>
              <a:spcAft>
                <a:spcPts val="0"/>
              </a:spcAft>
              <a:buClr>
                <a:srgbClr val="262626"/>
              </a:buClr>
              <a:buSzPts val="2000"/>
              <a:buFont typeface="Arial"/>
              <a:buNone/>
            </a:pPr>
            <a:r>
              <a:rPr b="0" i="0" lang="en-US" sz="2000" u="none" cap="none" strike="noStrike">
                <a:solidFill>
                  <a:srgbClr val="262626"/>
                </a:solidFill>
                <a:latin typeface="Arial"/>
                <a:ea typeface="Arial"/>
                <a:cs typeface="Arial"/>
                <a:sym typeface="Arial"/>
              </a:rPr>
              <a:t>Over 3 months, make entries from each perspective weekly. Analyse how these different viewpoints interact, conflict or complement each other. Reflect on how your own position influences your interpretation of these voices.</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EF3F8"/>
        </a:solidFill>
      </p:bgPr>
    </p:bg>
    <p:spTree>
      <p:nvGrpSpPr>
        <p:cNvPr id="271" name="Shape 271"/>
        <p:cNvGrpSpPr/>
        <p:nvPr/>
      </p:nvGrpSpPr>
      <p:grpSpPr>
        <a:xfrm>
          <a:off x="0" y="0"/>
          <a:ext cx="0" cy="0"/>
          <a:chOff x="0" y="0"/>
          <a:chExt cx="0" cy="0"/>
        </a:xfrm>
      </p:grpSpPr>
      <p:sp>
        <p:nvSpPr>
          <p:cNvPr id="272" name="Google Shape;272;p36"/>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Reflection task</a:t>
            </a:r>
            <a:endParaRPr b="0" i="0" sz="2800" u="none" cap="none" strike="noStrike">
              <a:solidFill>
                <a:schemeClr val="dk1"/>
              </a:solidFill>
              <a:latin typeface="Calibri"/>
              <a:ea typeface="Calibri"/>
              <a:cs typeface="Calibri"/>
              <a:sym typeface="Calibri"/>
            </a:endParaRPr>
          </a:p>
        </p:txBody>
      </p:sp>
      <p:sp>
        <p:nvSpPr>
          <p:cNvPr id="273" name="Google Shape;273;p36"/>
          <p:cNvSpPr/>
          <p:nvPr/>
        </p:nvSpPr>
        <p:spPr>
          <a:xfrm>
            <a:off x="594360" y="1600200"/>
            <a:ext cx="10972800" cy="475488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000"/>
              <a:buFont typeface="Arial"/>
              <a:buChar char="•"/>
            </a:pPr>
            <a:r>
              <a:rPr b="1" i="0" lang="en-US" sz="2000" u="none" cap="none" strike="noStrike">
                <a:solidFill>
                  <a:srgbClr val="262626"/>
                </a:solidFill>
                <a:latin typeface="Arial"/>
                <a:ea typeface="Arial"/>
                <a:cs typeface="Arial"/>
                <a:sym typeface="Arial"/>
              </a:rPr>
              <a:t>Create a visual timeline of your academic and personal journey:</a:t>
            </a:r>
            <a:endParaRPr b="0" i="0" sz="2000" u="none" cap="none" strike="noStrike">
              <a:solidFill>
                <a:schemeClr val="dk1"/>
              </a:solidFill>
              <a:latin typeface="Calibri"/>
              <a:ea typeface="Calibri"/>
              <a:cs typeface="Calibri"/>
              <a:sym typeface="Calibri"/>
            </a:endParaRPr>
          </a:p>
          <a:p>
            <a:pPr indent="-177800" lvl="1" marL="355600" marR="0" rtl="0" algn="l">
              <a:spcBef>
                <a:spcPts val="14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Mark key events, theories or people that have shaped your research interests.</a:t>
            </a:r>
            <a:endParaRPr b="0" i="0" sz="2000" u="none" cap="none" strike="noStrike">
              <a:solidFill>
                <a:schemeClr val="dk1"/>
              </a:solidFill>
              <a:latin typeface="Calibri"/>
              <a:ea typeface="Calibri"/>
              <a:cs typeface="Calibri"/>
              <a:sym typeface="Calibri"/>
            </a:endParaRPr>
          </a:p>
          <a:p>
            <a:pPr indent="-177800" lvl="1" marL="355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For each marker, write a brief reflection on its impact.</a:t>
            </a:r>
            <a:endParaRPr b="0" i="0" sz="2000" u="none" cap="none" strike="noStrike">
              <a:solidFill>
                <a:schemeClr val="dk1"/>
              </a:solidFill>
              <a:latin typeface="Calibri"/>
              <a:ea typeface="Calibri"/>
              <a:cs typeface="Calibri"/>
              <a:sym typeface="Calibri"/>
            </a:endParaRPr>
          </a:p>
          <a:p>
            <a:pPr indent="-177800" lvl="1" marL="355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Draw connections between these influences and your current research questions.</a:t>
            </a:r>
            <a:endParaRPr b="0" i="0" sz="2000" u="none" cap="none" strike="noStrike">
              <a:solidFill>
                <a:schemeClr val="dk1"/>
              </a:solidFill>
              <a:latin typeface="Calibri"/>
              <a:ea typeface="Calibri"/>
              <a:cs typeface="Calibri"/>
              <a:sym typeface="Calibri"/>
            </a:endParaRPr>
          </a:p>
          <a:p>
            <a:pPr indent="-177800" lvl="1" marL="355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Project this timeline into the future, anticipating how your research might evolve.</a:t>
            </a:r>
            <a:endParaRPr b="0" i="0" sz="2000" u="none" cap="none" strike="noStrike">
              <a:solidFill>
                <a:schemeClr val="dk1"/>
              </a:solidFill>
              <a:latin typeface="Calibri"/>
              <a:ea typeface="Calibri"/>
              <a:cs typeface="Calibri"/>
              <a:sym typeface="Calibri"/>
            </a:endParaRPr>
          </a:p>
          <a:p>
            <a:pPr indent="-177800" lvl="1" marL="355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Analyse patterns in this map to understand the trajectory of your thinking and potential biases.</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EF3F8"/>
        </a:solidFill>
      </p:bgPr>
    </p:bg>
    <p:spTree>
      <p:nvGrpSpPr>
        <p:cNvPr id="278" name="Shape 278"/>
        <p:cNvGrpSpPr/>
        <p:nvPr/>
      </p:nvGrpSpPr>
      <p:grpSpPr>
        <a:xfrm>
          <a:off x="0" y="0"/>
          <a:ext cx="0" cy="0"/>
          <a:chOff x="0" y="0"/>
          <a:chExt cx="0" cy="0"/>
        </a:xfrm>
      </p:grpSpPr>
      <p:sp>
        <p:nvSpPr>
          <p:cNvPr id="279" name="Google Shape;279;p37"/>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Reflection and reflexivity task</a:t>
            </a:r>
            <a:endParaRPr b="0" i="0" sz="2800" u="none" cap="none" strike="noStrike">
              <a:solidFill>
                <a:schemeClr val="dk1"/>
              </a:solidFill>
              <a:latin typeface="Calibri"/>
              <a:ea typeface="Calibri"/>
              <a:cs typeface="Calibri"/>
              <a:sym typeface="Calibri"/>
            </a:endParaRPr>
          </a:p>
        </p:txBody>
      </p:sp>
      <p:sp>
        <p:nvSpPr>
          <p:cNvPr id="280" name="Google Shape;280;p37"/>
          <p:cNvSpPr/>
          <p:nvPr/>
        </p:nvSpPr>
        <p:spPr>
          <a:xfrm>
            <a:off x="594360" y="1600200"/>
            <a:ext cx="10972800" cy="475488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000"/>
              <a:buFont typeface="Arial"/>
              <a:buChar char="•"/>
            </a:pPr>
            <a:r>
              <a:rPr b="1" i="0" lang="en-US" sz="2000" u="none" cap="none" strike="noStrike">
                <a:solidFill>
                  <a:srgbClr val="262626"/>
                </a:solidFill>
                <a:latin typeface="Arial"/>
                <a:ea typeface="Arial"/>
                <a:cs typeface="Arial"/>
                <a:sym typeface="Arial"/>
              </a:rPr>
              <a:t>Develop a series of potential ethical dilemmas in your research:</a:t>
            </a:r>
            <a:endParaRPr b="0" i="0" sz="2000" u="none" cap="none" strike="noStrike">
              <a:solidFill>
                <a:schemeClr val="dk1"/>
              </a:solidFill>
              <a:latin typeface="Calibri"/>
              <a:ea typeface="Calibri"/>
              <a:cs typeface="Calibri"/>
              <a:sym typeface="Calibri"/>
            </a:endParaRPr>
          </a:p>
          <a:p>
            <a:pPr indent="-177800" lvl="1" marL="355600" marR="0" rtl="0" algn="l">
              <a:spcBef>
                <a:spcPts val="14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Create 5-7 scenarios that could realistically occur during your study.</a:t>
            </a:r>
            <a:endParaRPr b="0" i="0" sz="2000" u="none" cap="none" strike="noStrike">
              <a:solidFill>
                <a:schemeClr val="dk1"/>
              </a:solidFill>
              <a:latin typeface="Calibri"/>
              <a:ea typeface="Calibri"/>
              <a:cs typeface="Calibri"/>
              <a:sym typeface="Calibri"/>
            </a:endParaRPr>
          </a:p>
          <a:p>
            <a:pPr indent="-177800" lvl="1" marL="355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For each scenario, write your immediate reaction and planned response.</a:t>
            </a:r>
            <a:endParaRPr b="0" i="0" sz="2000" u="none" cap="none" strike="noStrike">
              <a:solidFill>
                <a:schemeClr val="dk1"/>
              </a:solidFill>
              <a:latin typeface="Calibri"/>
              <a:ea typeface="Calibri"/>
              <a:cs typeface="Calibri"/>
              <a:sym typeface="Calibri"/>
            </a:endParaRPr>
          </a:p>
          <a:p>
            <a:pPr indent="-177800" lvl="1" marL="355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Consult ethical guidelines and revise your responses if necessary.</a:t>
            </a:r>
            <a:endParaRPr b="0" i="0" sz="2000" u="none" cap="none" strike="noStrike">
              <a:solidFill>
                <a:schemeClr val="dk1"/>
              </a:solidFill>
              <a:latin typeface="Calibri"/>
              <a:ea typeface="Calibri"/>
              <a:cs typeface="Calibri"/>
              <a:sym typeface="Calibri"/>
            </a:endParaRPr>
          </a:p>
          <a:p>
            <a:pPr indent="-177800" lvl="1" marL="355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Ensure (during your journey) you revisit these scenarios and note any changes in your perspective.</a:t>
            </a:r>
            <a:endParaRPr b="0" i="0" sz="2000" u="none" cap="none" strike="noStrike">
              <a:solidFill>
                <a:schemeClr val="dk1"/>
              </a:solidFill>
              <a:latin typeface="Calibri"/>
              <a:ea typeface="Calibri"/>
              <a:cs typeface="Calibri"/>
              <a:sym typeface="Calibri"/>
            </a:endParaRPr>
          </a:p>
          <a:p>
            <a:pPr indent="-177800" lvl="1" marL="355600" marR="0" rtl="0" algn="l">
              <a:spcBef>
                <a:spcPts val="10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Reflect on how your personal values and experiences shape your ethical decision-making in research contexts.</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EF3F8"/>
        </a:solidFill>
      </p:bgPr>
    </p:bg>
    <p:spTree>
      <p:nvGrpSpPr>
        <p:cNvPr id="285" name="Shape 285"/>
        <p:cNvGrpSpPr/>
        <p:nvPr/>
      </p:nvGrpSpPr>
      <p:grpSpPr>
        <a:xfrm>
          <a:off x="0" y="0"/>
          <a:ext cx="0" cy="0"/>
          <a:chOff x="0" y="0"/>
          <a:chExt cx="0" cy="0"/>
        </a:xfrm>
      </p:grpSpPr>
      <p:sp>
        <p:nvSpPr>
          <p:cNvPr id="286" name="Google Shape;286;p38"/>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Positionality and reflexivity task</a:t>
            </a:r>
            <a:endParaRPr b="0" i="0" sz="2800" u="none" cap="none" strike="noStrike">
              <a:solidFill>
                <a:schemeClr val="dk1"/>
              </a:solidFill>
              <a:latin typeface="Calibri"/>
              <a:ea typeface="Calibri"/>
              <a:cs typeface="Calibri"/>
              <a:sym typeface="Calibri"/>
            </a:endParaRPr>
          </a:p>
        </p:txBody>
      </p:sp>
      <p:sp>
        <p:nvSpPr>
          <p:cNvPr id="287" name="Google Shape;287;p38"/>
          <p:cNvSpPr/>
          <p:nvPr/>
        </p:nvSpPr>
        <p:spPr>
          <a:xfrm>
            <a:off x="594360" y="1600200"/>
            <a:ext cx="10972800" cy="4572000"/>
          </a:xfrm>
          <a:prstGeom prst="rect">
            <a:avLst/>
          </a:prstGeom>
          <a:noFill/>
          <a:ln>
            <a:noFill/>
          </a:ln>
        </p:spPr>
        <p:txBody>
          <a:bodyPr anchorCtr="0" anchor="t" bIns="0" lIns="0" spcFirstLastPara="1" rIns="0" wrap="square" tIns="0">
            <a:noAutofit/>
          </a:bodyPr>
          <a:lstStyle/>
          <a:p>
            <a:pPr indent="-228600" lvl="0" marL="228600" marR="0" rtl="0" algn="l">
              <a:spcBef>
                <a:spcPts val="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Identify 3-4 disciplines outside your own that could find your research relevant.</a:t>
            </a:r>
            <a:endParaRPr b="0" i="0" sz="2000" u="none" cap="none" strike="noStrike">
              <a:solidFill>
                <a:schemeClr val="dk1"/>
              </a:solidFill>
              <a:latin typeface="Calibri"/>
              <a:ea typeface="Calibri"/>
              <a:cs typeface="Calibri"/>
              <a:sym typeface="Calibri"/>
            </a:endParaRPr>
          </a:p>
          <a:p>
            <a:pPr indent="-228600" lvl="0" marL="228600" marR="0" rtl="0" algn="l">
              <a:spcBef>
                <a:spcPts val="14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Rewrite your research abstract for each of these disciplines.</a:t>
            </a:r>
            <a:endParaRPr b="0" i="0" sz="2000" u="none" cap="none" strike="noStrike">
              <a:solidFill>
                <a:schemeClr val="dk1"/>
              </a:solidFill>
              <a:latin typeface="Calibri"/>
              <a:ea typeface="Calibri"/>
              <a:cs typeface="Calibri"/>
              <a:sym typeface="Calibri"/>
            </a:endParaRPr>
          </a:p>
          <a:p>
            <a:pPr indent="-228600" lvl="0" marL="228600" marR="0" rtl="0" algn="l">
              <a:spcBef>
                <a:spcPts val="14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Reflect on the challenges and insights gained from this translation process.</a:t>
            </a:r>
            <a:endParaRPr b="0" i="0" sz="2000" u="none" cap="none" strike="noStrike">
              <a:solidFill>
                <a:schemeClr val="dk1"/>
              </a:solidFill>
              <a:latin typeface="Calibri"/>
              <a:ea typeface="Calibri"/>
              <a:cs typeface="Calibri"/>
              <a:sym typeface="Calibri"/>
            </a:endParaRPr>
          </a:p>
          <a:p>
            <a:pPr indent="-228600" lvl="0" marL="228600" marR="0" rtl="0" algn="l">
              <a:spcBef>
                <a:spcPts val="1400"/>
              </a:spcBef>
              <a:spcAft>
                <a:spcPts val="0"/>
              </a:spcAft>
              <a:buClr>
                <a:srgbClr val="262626"/>
              </a:buClr>
              <a:buSzPts val="2000"/>
              <a:buFont typeface="Arial"/>
              <a:buChar char="•"/>
            </a:pPr>
            <a:r>
              <a:rPr b="0" i="0" lang="en-US" sz="2000" u="none" cap="none" strike="noStrike">
                <a:solidFill>
                  <a:srgbClr val="262626"/>
                </a:solidFill>
                <a:latin typeface="Arial"/>
                <a:ea typeface="Arial"/>
                <a:cs typeface="Arial"/>
                <a:sym typeface="Arial"/>
              </a:rPr>
              <a:t>Analyse how this exercise reveals the assumptions and jargon specific to your discipline, and how your academic positioning influences your communication of research.</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92" name="Shape 292"/>
        <p:cNvGrpSpPr/>
        <p:nvPr/>
      </p:nvGrpSpPr>
      <p:grpSpPr>
        <a:xfrm>
          <a:off x="0" y="0"/>
          <a:ext cx="0" cy="0"/>
          <a:chOff x="0" y="0"/>
          <a:chExt cx="0" cy="0"/>
        </a:xfrm>
      </p:grpSpPr>
      <p:sp>
        <p:nvSpPr>
          <p:cNvPr id="293" name="Google Shape;293;p39"/>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Common misconceptions</a:t>
            </a:r>
            <a:endParaRPr b="0" i="0" sz="2800" u="none" cap="none" strike="noStrike">
              <a:solidFill>
                <a:schemeClr val="dk1"/>
              </a:solidFill>
              <a:latin typeface="Calibri"/>
              <a:ea typeface="Calibri"/>
              <a:cs typeface="Calibri"/>
              <a:sym typeface="Calibri"/>
            </a:endParaRPr>
          </a:p>
        </p:txBody>
      </p:sp>
      <p:sp>
        <p:nvSpPr>
          <p:cNvPr id="294" name="Google Shape;294;p39"/>
          <p:cNvSpPr/>
          <p:nvPr/>
        </p:nvSpPr>
        <p:spPr>
          <a:xfrm>
            <a:off x="594360" y="1371600"/>
            <a:ext cx="10972800" cy="21945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1900"/>
              <a:buFont typeface="Arial"/>
              <a:buNone/>
            </a:pPr>
            <a:r>
              <a:rPr b="1" i="0" lang="en-US" sz="1900" u="none" cap="none" strike="noStrike">
                <a:solidFill>
                  <a:srgbClr val="1F3864"/>
                </a:solidFill>
                <a:latin typeface="Arial"/>
                <a:ea typeface="Arial"/>
                <a:cs typeface="Arial"/>
                <a:sym typeface="Arial"/>
              </a:rPr>
              <a:t>Misconception 1: "Reflexivity means acknowledging bias to eliminate it"</a:t>
            </a:r>
            <a:endParaRPr b="0" i="0" sz="19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262626"/>
              </a:buClr>
              <a:buSzPts val="1700"/>
              <a:buFont typeface="Arial"/>
              <a:buNone/>
            </a:pPr>
            <a:r>
              <a:rPr b="0" i="0" lang="en-US" sz="1700" u="none" cap="none" strike="noStrike">
                <a:solidFill>
                  <a:srgbClr val="262626"/>
                </a:solidFill>
                <a:latin typeface="Arial"/>
                <a:ea typeface="Arial"/>
                <a:cs typeface="Arial"/>
                <a:sym typeface="Arial"/>
              </a:rPr>
              <a:t>Clarification: Reflexivity recognises that researcher influence cannot be eliminated, only understood and accounted for in analysis. The goal is not researcher neutrality but transparency about how the researcher shapes the research.</a:t>
            </a:r>
            <a:endParaRPr b="0" i="0" sz="1900" u="none" cap="none" strike="noStrike">
              <a:solidFill>
                <a:schemeClr val="dk1"/>
              </a:solidFill>
              <a:latin typeface="Calibri"/>
              <a:ea typeface="Calibri"/>
              <a:cs typeface="Calibri"/>
              <a:sym typeface="Calibri"/>
            </a:endParaRPr>
          </a:p>
        </p:txBody>
      </p:sp>
      <p:sp>
        <p:nvSpPr>
          <p:cNvPr id="295" name="Google Shape;295;p39"/>
          <p:cNvSpPr/>
          <p:nvPr/>
        </p:nvSpPr>
        <p:spPr>
          <a:xfrm>
            <a:off x="594360" y="3840480"/>
            <a:ext cx="10972800" cy="21945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1900"/>
              <a:buFont typeface="Arial"/>
              <a:buNone/>
            </a:pPr>
            <a:r>
              <a:rPr b="1" i="0" lang="en-US" sz="1900" u="none" cap="none" strike="noStrike">
                <a:solidFill>
                  <a:srgbClr val="1F3864"/>
                </a:solidFill>
                <a:latin typeface="Arial"/>
                <a:ea typeface="Arial"/>
                <a:cs typeface="Arial"/>
                <a:sym typeface="Arial"/>
              </a:rPr>
              <a:t>Misconception 2: "Once I've written my positionality statement, I've addressed reflexivity"</a:t>
            </a:r>
            <a:endParaRPr b="0" i="0" sz="19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262626"/>
              </a:buClr>
              <a:buSzPts val="1700"/>
              <a:buFont typeface="Arial"/>
              <a:buNone/>
            </a:pPr>
            <a:r>
              <a:rPr b="0" i="0" lang="en-US" sz="1700" u="none" cap="none" strike="noStrike">
                <a:solidFill>
                  <a:srgbClr val="262626"/>
                </a:solidFill>
                <a:latin typeface="Arial"/>
                <a:ea typeface="Arial"/>
                <a:cs typeface="Arial"/>
                <a:sym typeface="Arial"/>
              </a:rPr>
              <a:t>Clarification: Reflexivity is an ongoing process that continues throughout all research stages, not a one-time declaration. Your understanding of your positionality will evolve as the research progresses.</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00" name="Shape 300"/>
        <p:cNvGrpSpPr/>
        <p:nvPr/>
      </p:nvGrpSpPr>
      <p:grpSpPr>
        <a:xfrm>
          <a:off x="0" y="0"/>
          <a:ext cx="0" cy="0"/>
          <a:chOff x="0" y="0"/>
          <a:chExt cx="0" cy="0"/>
        </a:xfrm>
      </p:grpSpPr>
      <p:sp>
        <p:nvSpPr>
          <p:cNvPr id="301" name="Google Shape;301;p40"/>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Common misconceptions</a:t>
            </a:r>
            <a:endParaRPr b="0" i="0" sz="2800" u="none" cap="none" strike="noStrike">
              <a:solidFill>
                <a:schemeClr val="dk1"/>
              </a:solidFill>
              <a:latin typeface="Calibri"/>
              <a:ea typeface="Calibri"/>
              <a:cs typeface="Calibri"/>
              <a:sym typeface="Calibri"/>
            </a:endParaRPr>
          </a:p>
        </p:txBody>
      </p:sp>
      <p:sp>
        <p:nvSpPr>
          <p:cNvPr id="302" name="Google Shape;302;p40"/>
          <p:cNvSpPr/>
          <p:nvPr/>
        </p:nvSpPr>
        <p:spPr>
          <a:xfrm>
            <a:off x="594360" y="1371600"/>
            <a:ext cx="10972800" cy="21945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1900"/>
              <a:buFont typeface="Arial"/>
              <a:buNone/>
            </a:pPr>
            <a:r>
              <a:rPr b="1" i="0" lang="en-US" sz="1900" u="none" cap="none" strike="noStrike">
                <a:solidFill>
                  <a:srgbClr val="1F3864"/>
                </a:solidFill>
                <a:latin typeface="Arial"/>
                <a:ea typeface="Arial"/>
                <a:cs typeface="Arial"/>
                <a:sym typeface="Arial"/>
              </a:rPr>
              <a:t>Misconception 3: "Reflexivity is only relevant to qualitative research"</a:t>
            </a:r>
            <a:endParaRPr b="0" i="0" sz="19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262626"/>
              </a:buClr>
              <a:buSzPts val="1700"/>
              <a:buFont typeface="Arial"/>
              <a:buNone/>
            </a:pPr>
            <a:r>
              <a:rPr b="0" i="0" lang="en-US" sz="1700" u="none" cap="none" strike="noStrike">
                <a:solidFill>
                  <a:srgbClr val="262626"/>
                </a:solidFill>
                <a:latin typeface="Arial"/>
                <a:ea typeface="Arial"/>
                <a:cs typeface="Arial"/>
                <a:sym typeface="Arial"/>
              </a:rPr>
              <a:t>Clarification: While more explicitly discussed in qualitative traditions, researcher positionality shapes all research, including what quantitative variables are selected, how they're measured and how findings are interpreted.</a:t>
            </a:r>
            <a:endParaRPr b="0" i="0" sz="1900" u="none" cap="none" strike="noStrike">
              <a:solidFill>
                <a:schemeClr val="dk1"/>
              </a:solidFill>
              <a:latin typeface="Calibri"/>
              <a:ea typeface="Calibri"/>
              <a:cs typeface="Calibri"/>
              <a:sym typeface="Calibri"/>
            </a:endParaRPr>
          </a:p>
        </p:txBody>
      </p:sp>
      <p:sp>
        <p:nvSpPr>
          <p:cNvPr id="303" name="Google Shape;303;p40"/>
          <p:cNvSpPr/>
          <p:nvPr/>
        </p:nvSpPr>
        <p:spPr>
          <a:xfrm>
            <a:off x="594360" y="3840480"/>
            <a:ext cx="10972800" cy="21945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1900"/>
              <a:buFont typeface="Arial"/>
              <a:buNone/>
            </a:pPr>
            <a:r>
              <a:rPr b="1" i="0" lang="en-US" sz="1900" u="none" cap="none" strike="noStrike">
                <a:solidFill>
                  <a:srgbClr val="1F3864"/>
                </a:solidFill>
                <a:latin typeface="Arial"/>
                <a:ea typeface="Arial"/>
                <a:cs typeface="Arial"/>
                <a:sym typeface="Arial"/>
              </a:rPr>
              <a:t>Misconception 4: "Being reflexive means my research isn't rigorous"</a:t>
            </a:r>
            <a:endParaRPr b="0" i="0" sz="19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262626"/>
              </a:buClr>
              <a:buSzPts val="1700"/>
              <a:buFont typeface="Arial"/>
              <a:buNone/>
            </a:pPr>
            <a:r>
              <a:rPr b="0" i="0" lang="en-US" sz="1700" u="none" cap="none" strike="noStrike">
                <a:solidFill>
                  <a:srgbClr val="262626"/>
                </a:solidFill>
                <a:latin typeface="Arial"/>
                <a:ea typeface="Arial"/>
                <a:cs typeface="Arial"/>
                <a:sym typeface="Arial"/>
              </a:rPr>
              <a:t>Clarification: Reflexivity enhances rigour by making transparent the processes of knowledge construction and strengthening methodological integrity through critical self-examination.</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08" name="Shape 308"/>
        <p:cNvGrpSpPr/>
        <p:nvPr/>
      </p:nvGrpSpPr>
      <p:grpSpPr>
        <a:xfrm>
          <a:off x="0" y="0"/>
          <a:ext cx="0" cy="0"/>
          <a:chOff x="0" y="0"/>
          <a:chExt cx="0" cy="0"/>
        </a:xfrm>
      </p:grpSpPr>
      <p:sp>
        <p:nvSpPr>
          <p:cNvPr id="309" name="Google Shape;309;p41"/>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Key questions for your doctoral journey</a:t>
            </a:r>
            <a:endParaRPr b="0" i="0" sz="2800" u="none" cap="none" strike="noStrike">
              <a:solidFill>
                <a:schemeClr val="dk1"/>
              </a:solidFill>
              <a:latin typeface="Calibri"/>
              <a:ea typeface="Calibri"/>
              <a:cs typeface="Calibri"/>
              <a:sym typeface="Calibri"/>
            </a:endParaRPr>
          </a:p>
        </p:txBody>
      </p:sp>
      <p:sp>
        <p:nvSpPr>
          <p:cNvPr id="310" name="Google Shape;310;p41"/>
          <p:cNvSpPr/>
          <p:nvPr/>
        </p:nvSpPr>
        <p:spPr>
          <a:xfrm>
            <a:off x="594360" y="1417320"/>
            <a:ext cx="10972800" cy="5120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2000"/>
              <a:buFont typeface="Arial"/>
              <a:buNone/>
            </a:pPr>
            <a:r>
              <a:rPr b="1" i="0" lang="en-US" sz="2000" u="none" cap="none" strike="noStrike">
                <a:solidFill>
                  <a:srgbClr val="1F3864"/>
                </a:solidFill>
                <a:latin typeface="Arial"/>
                <a:ea typeface="Arial"/>
                <a:cs typeface="Arial"/>
                <a:sym typeface="Arial"/>
              </a:rPr>
              <a:t>Research design stage</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How does my positionality inform my research questions and theoretical framework?</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What assumptions am I bringing to research design based on my background?</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How might my positionality influence access to participants and sites?</a:t>
            </a:r>
            <a:endParaRPr b="0" i="0" sz="2000" u="none" cap="none" strike="noStrike">
              <a:solidFill>
                <a:schemeClr val="dk1"/>
              </a:solidFill>
              <a:latin typeface="Calibri"/>
              <a:ea typeface="Calibri"/>
              <a:cs typeface="Calibri"/>
              <a:sym typeface="Calibri"/>
            </a:endParaRPr>
          </a:p>
          <a:p>
            <a:pPr indent="0" lvl="0" marL="0" marR="0" rtl="0" algn="l">
              <a:spcBef>
                <a:spcPts val="1600"/>
              </a:spcBef>
              <a:spcAft>
                <a:spcPts val="0"/>
              </a:spcAft>
              <a:buClr>
                <a:srgbClr val="1F3864"/>
              </a:buClr>
              <a:buSzPts val="2000"/>
              <a:buFont typeface="Arial"/>
              <a:buNone/>
            </a:pPr>
            <a:r>
              <a:rPr b="1" i="0" lang="en-US" sz="2000" u="none" cap="none" strike="noStrike">
                <a:solidFill>
                  <a:srgbClr val="1F3864"/>
                </a:solidFill>
                <a:latin typeface="Arial"/>
                <a:ea typeface="Arial"/>
                <a:cs typeface="Arial"/>
                <a:sym typeface="Arial"/>
              </a:rPr>
              <a:t>Data collection stage</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How do participants perceive me, and how does this shape their responses?</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What power dynamics are present in research interactions?</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What am I primed to notice or overlook based on my experience?</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15" name="Shape 315"/>
        <p:cNvGrpSpPr/>
        <p:nvPr/>
      </p:nvGrpSpPr>
      <p:grpSpPr>
        <a:xfrm>
          <a:off x="0" y="0"/>
          <a:ext cx="0" cy="0"/>
          <a:chOff x="0" y="0"/>
          <a:chExt cx="0" cy="0"/>
        </a:xfrm>
      </p:grpSpPr>
      <p:sp>
        <p:nvSpPr>
          <p:cNvPr id="316" name="Google Shape;316;p42"/>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Key questions for your doctoral journey continued</a:t>
            </a:r>
            <a:endParaRPr b="0" i="0" sz="2800" u="none" cap="none" strike="noStrike">
              <a:solidFill>
                <a:schemeClr val="dk1"/>
              </a:solidFill>
              <a:latin typeface="Calibri"/>
              <a:ea typeface="Calibri"/>
              <a:cs typeface="Calibri"/>
              <a:sym typeface="Calibri"/>
            </a:endParaRPr>
          </a:p>
        </p:txBody>
      </p:sp>
      <p:sp>
        <p:nvSpPr>
          <p:cNvPr id="317" name="Google Shape;317;p42"/>
          <p:cNvSpPr/>
          <p:nvPr/>
        </p:nvSpPr>
        <p:spPr>
          <a:xfrm>
            <a:off x="594360" y="1417320"/>
            <a:ext cx="10972800" cy="5120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2000"/>
              <a:buFont typeface="Arial"/>
              <a:buNone/>
            </a:pPr>
            <a:r>
              <a:rPr b="1" i="0" lang="en-US" sz="2000" u="none" cap="none" strike="noStrike">
                <a:solidFill>
                  <a:srgbClr val="1F3864"/>
                </a:solidFill>
                <a:latin typeface="Arial"/>
                <a:ea typeface="Arial"/>
                <a:cs typeface="Arial"/>
                <a:sym typeface="Arial"/>
              </a:rPr>
              <a:t>Analysis stage</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How do my interpretations reflect my theoretical commitments?</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What alternative readings of the data might others with different positionalities offer?</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How am I representing participant voices in relation to my own?</a:t>
            </a:r>
            <a:endParaRPr b="0" i="0" sz="2000" u="none" cap="none" strike="noStrike">
              <a:solidFill>
                <a:schemeClr val="dk1"/>
              </a:solidFill>
              <a:latin typeface="Calibri"/>
              <a:ea typeface="Calibri"/>
              <a:cs typeface="Calibri"/>
              <a:sym typeface="Calibri"/>
            </a:endParaRPr>
          </a:p>
          <a:p>
            <a:pPr indent="0" lvl="0" marL="0" marR="0" rtl="0" algn="l">
              <a:spcBef>
                <a:spcPts val="1600"/>
              </a:spcBef>
              <a:spcAft>
                <a:spcPts val="0"/>
              </a:spcAft>
              <a:buClr>
                <a:srgbClr val="1F3864"/>
              </a:buClr>
              <a:buSzPts val="2000"/>
              <a:buFont typeface="Arial"/>
              <a:buNone/>
            </a:pPr>
            <a:r>
              <a:rPr b="1" i="0" lang="en-US" sz="2000" u="none" cap="none" strike="noStrike">
                <a:solidFill>
                  <a:srgbClr val="1F3864"/>
                </a:solidFill>
                <a:latin typeface="Arial"/>
                <a:ea typeface="Arial"/>
                <a:cs typeface="Arial"/>
                <a:sym typeface="Arial"/>
              </a:rPr>
              <a:t>Writing stage</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How transparent am I being about my role in knowledge construction?</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Have I accounted for how my positionality shaped the entire research process?</a:t>
            </a:r>
            <a:endParaRPr b="0" i="0" sz="2000" u="none" cap="none" strike="noStrike">
              <a:solidFill>
                <a:schemeClr val="dk1"/>
              </a:solidFill>
              <a:latin typeface="Calibri"/>
              <a:ea typeface="Calibri"/>
              <a:cs typeface="Calibri"/>
              <a:sym typeface="Calibri"/>
            </a:endParaRPr>
          </a:p>
          <a:p>
            <a:pPr indent="-177800" lvl="1" marL="355600" marR="0" rtl="0" algn="l">
              <a:spcBef>
                <a:spcPts val="800"/>
              </a:spcBef>
              <a:spcAft>
                <a:spcPts val="0"/>
              </a:spcAft>
              <a:buClr>
                <a:srgbClr val="262626"/>
              </a:buClr>
              <a:buSzPts val="1800"/>
              <a:buFont typeface="Arial"/>
              <a:buChar char="•"/>
            </a:pPr>
            <a:r>
              <a:rPr b="0" i="0" lang="en-US" sz="1800" u="none" cap="none" strike="noStrike">
                <a:solidFill>
                  <a:srgbClr val="262626"/>
                </a:solidFill>
                <a:latin typeface="Arial"/>
                <a:ea typeface="Arial"/>
                <a:cs typeface="Arial"/>
                <a:sym typeface="Arial"/>
              </a:rPr>
              <a:t>Am I making appropriate claims given the situated nature of the knowledge produced?</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22" name="Shape 322"/>
        <p:cNvGrpSpPr/>
        <p:nvPr/>
      </p:nvGrpSpPr>
      <p:grpSpPr>
        <a:xfrm>
          <a:off x="0" y="0"/>
          <a:ext cx="0" cy="0"/>
          <a:chOff x="0" y="0"/>
          <a:chExt cx="0" cy="0"/>
        </a:xfrm>
      </p:grpSpPr>
      <p:sp>
        <p:nvSpPr>
          <p:cNvPr id="323" name="Google Shape;323;p43"/>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Evaluating reflexivity in your research</a:t>
            </a:r>
            <a:endParaRPr b="0" i="0" sz="2800" u="none" cap="none" strike="noStrike">
              <a:solidFill>
                <a:schemeClr val="dk1"/>
              </a:solidFill>
              <a:latin typeface="Calibri"/>
              <a:ea typeface="Calibri"/>
              <a:cs typeface="Calibri"/>
              <a:sym typeface="Calibri"/>
            </a:endParaRPr>
          </a:p>
        </p:txBody>
      </p:sp>
      <p:sp>
        <p:nvSpPr>
          <p:cNvPr id="324" name="Google Shape;324;p43"/>
          <p:cNvSpPr/>
          <p:nvPr/>
        </p:nvSpPr>
        <p:spPr>
          <a:xfrm>
            <a:off x="594360" y="1463040"/>
            <a:ext cx="5349240" cy="4663440"/>
          </a:xfrm>
          <a:prstGeom prst="roundRect">
            <a:avLst>
              <a:gd fmla="val 1569" name="adj"/>
            </a:avLst>
          </a:prstGeom>
          <a:solidFill>
            <a:srgbClr val="FFF8EC"/>
          </a:solidFill>
          <a:ln>
            <a:noFill/>
          </a:ln>
          <a:effectLst>
            <a:outerShdw blurRad="76200" rotWithShape="0" algn="bl" dir="2700000" dist="254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 name="Google Shape;325;p43"/>
          <p:cNvSpPr/>
          <p:nvPr/>
        </p:nvSpPr>
        <p:spPr>
          <a:xfrm>
            <a:off x="960120" y="1828800"/>
            <a:ext cx="4617720" cy="3931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2000"/>
              <a:buFont typeface="Arial"/>
              <a:buNone/>
            </a:pPr>
            <a:r>
              <a:rPr b="1" i="0" lang="en-US" sz="2000" u="none" cap="none" strike="noStrike">
                <a:solidFill>
                  <a:srgbClr val="1F3864"/>
                </a:solidFill>
                <a:latin typeface="Arial"/>
                <a:ea typeface="Arial"/>
                <a:cs typeface="Arial"/>
                <a:sym typeface="Arial"/>
              </a:rPr>
              <a:t>Superficial reflexivity</a:t>
            </a:r>
            <a:endParaRPr b="0" i="0" sz="2000" u="none" cap="none" strike="noStrike">
              <a:solidFill>
                <a:schemeClr val="dk1"/>
              </a:solidFill>
              <a:latin typeface="Calibri"/>
              <a:ea typeface="Calibri"/>
              <a:cs typeface="Calibri"/>
              <a:sym typeface="Calibri"/>
            </a:endParaRPr>
          </a:p>
          <a:p>
            <a:pPr indent="-203200" lvl="0" marL="203200" marR="0" rtl="0" algn="l">
              <a:spcBef>
                <a:spcPts val="1400"/>
              </a:spcBef>
              <a:spcAft>
                <a:spcPts val="0"/>
              </a:spcAft>
              <a:buClr>
                <a:srgbClr val="262626"/>
              </a:buClr>
              <a:buSzPts val="1700"/>
              <a:buFont typeface="Arial"/>
              <a:buChar char="•"/>
            </a:pPr>
            <a:r>
              <a:rPr b="0" i="0" lang="en-US" sz="1700" u="none" cap="none" strike="noStrike">
                <a:solidFill>
                  <a:srgbClr val="262626"/>
                </a:solidFill>
                <a:latin typeface="Arial"/>
                <a:ea typeface="Arial"/>
                <a:cs typeface="Arial"/>
                <a:sym typeface="Arial"/>
              </a:rPr>
              <a:t>Briefly mentions researcher background without analysing its impact.</a:t>
            </a:r>
            <a:endParaRPr b="0" i="0" sz="2000" u="none" cap="none" strike="noStrike">
              <a:solidFill>
                <a:schemeClr val="dk1"/>
              </a:solidFill>
              <a:latin typeface="Calibri"/>
              <a:ea typeface="Calibri"/>
              <a:cs typeface="Calibri"/>
              <a:sym typeface="Calibri"/>
            </a:endParaRPr>
          </a:p>
          <a:p>
            <a:pPr indent="-203200" lvl="0" marL="203200" marR="0" rtl="0" algn="l">
              <a:spcBef>
                <a:spcPts val="1200"/>
              </a:spcBef>
              <a:spcAft>
                <a:spcPts val="0"/>
              </a:spcAft>
              <a:buClr>
                <a:srgbClr val="262626"/>
              </a:buClr>
              <a:buSzPts val="1700"/>
              <a:buFont typeface="Arial"/>
              <a:buChar char="•"/>
            </a:pPr>
            <a:r>
              <a:rPr b="0" i="0" lang="en-US" sz="1700" u="none" cap="none" strike="noStrike">
                <a:solidFill>
                  <a:srgbClr val="262626"/>
                </a:solidFill>
                <a:latin typeface="Arial"/>
                <a:ea typeface="Arial"/>
                <a:cs typeface="Arial"/>
                <a:sym typeface="Arial"/>
              </a:rPr>
              <a:t>Treats reflexivity as a tick-box exercise.</a:t>
            </a:r>
            <a:endParaRPr b="0" i="0" sz="2000" u="none" cap="none" strike="noStrike">
              <a:solidFill>
                <a:schemeClr val="dk1"/>
              </a:solidFill>
              <a:latin typeface="Calibri"/>
              <a:ea typeface="Calibri"/>
              <a:cs typeface="Calibri"/>
              <a:sym typeface="Calibri"/>
            </a:endParaRPr>
          </a:p>
          <a:p>
            <a:pPr indent="-203200" lvl="0" marL="203200" marR="0" rtl="0" algn="l">
              <a:spcBef>
                <a:spcPts val="1200"/>
              </a:spcBef>
              <a:spcAft>
                <a:spcPts val="0"/>
              </a:spcAft>
              <a:buClr>
                <a:srgbClr val="262626"/>
              </a:buClr>
              <a:buSzPts val="1700"/>
              <a:buFont typeface="Arial"/>
              <a:buChar char="•"/>
            </a:pPr>
            <a:r>
              <a:rPr b="0" i="0" lang="en-US" sz="1700" u="none" cap="none" strike="noStrike">
                <a:solidFill>
                  <a:srgbClr val="262626"/>
                </a:solidFill>
                <a:latin typeface="Arial"/>
                <a:ea typeface="Arial"/>
                <a:cs typeface="Arial"/>
                <a:sym typeface="Arial"/>
              </a:rPr>
              <a:t>Confined to a methods section without integration throughout.</a:t>
            </a:r>
            <a:endParaRPr b="0" i="0" sz="2000" u="none" cap="none" strike="noStrike">
              <a:solidFill>
                <a:schemeClr val="dk1"/>
              </a:solidFill>
              <a:latin typeface="Calibri"/>
              <a:ea typeface="Calibri"/>
              <a:cs typeface="Calibri"/>
              <a:sym typeface="Calibri"/>
            </a:endParaRPr>
          </a:p>
        </p:txBody>
      </p:sp>
      <p:sp>
        <p:nvSpPr>
          <p:cNvPr id="326" name="Google Shape;326;p43"/>
          <p:cNvSpPr/>
          <p:nvPr/>
        </p:nvSpPr>
        <p:spPr>
          <a:xfrm>
            <a:off x="6217920" y="1463040"/>
            <a:ext cx="5349240" cy="4663440"/>
          </a:xfrm>
          <a:prstGeom prst="roundRect">
            <a:avLst>
              <a:gd fmla="val 1569" name="adj"/>
            </a:avLst>
          </a:prstGeom>
          <a:solidFill>
            <a:srgbClr val="EEF3F8"/>
          </a:solidFill>
          <a:ln>
            <a:noFill/>
          </a:ln>
          <a:effectLst>
            <a:outerShdw blurRad="76200" rotWithShape="0" algn="bl" dir="2700000" dist="25400">
              <a:srgbClr val="000000">
                <a:alpha val="1215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7" name="Google Shape;327;p43"/>
          <p:cNvSpPr/>
          <p:nvPr/>
        </p:nvSpPr>
        <p:spPr>
          <a:xfrm>
            <a:off x="6583680" y="1828800"/>
            <a:ext cx="4617720" cy="3931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3864"/>
              </a:buClr>
              <a:buSzPts val="2000"/>
              <a:buFont typeface="Arial"/>
              <a:buNone/>
            </a:pPr>
            <a:r>
              <a:rPr b="1" i="0" lang="en-US" sz="2000" u="none" cap="none" strike="noStrike">
                <a:solidFill>
                  <a:srgbClr val="1F3864"/>
                </a:solidFill>
                <a:latin typeface="Arial"/>
                <a:ea typeface="Arial"/>
                <a:cs typeface="Arial"/>
                <a:sym typeface="Arial"/>
              </a:rPr>
              <a:t>Deep reflexivity</a:t>
            </a:r>
            <a:endParaRPr b="0" i="0" sz="2000" u="none" cap="none" strike="noStrike">
              <a:solidFill>
                <a:schemeClr val="dk1"/>
              </a:solidFill>
              <a:latin typeface="Calibri"/>
              <a:ea typeface="Calibri"/>
              <a:cs typeface="Calibri"/>
              <a:sym typeface="Calibri"/>
            </a:endParaRPr>
          </a:p>
          <a:p>
            <a:pPr indent="-203200" lvl="0" marL="203200" marR="0" rtl="0" algn="l">
              <a:spcBef>
                <a:spcPts val="1400"/>
              </a:spcBef>
              <a:spcAft>
                <a:spcPts val="0"/>
              </a:spcAft>
              <a:buClr>
                <a:srgbClr val="262626"/>
              </a:buClr>
              <a:buSzPts val="1700"/>
              <a:buFont typeface="Arial"/>
              <a:buChar char="•"/>
            </a:pPr>
            <a:r>
              <a:rPr b="0" i="0" lang="en-US" sz="1700" u="none" cap="none" strike="noStrike">
                <a:solidFill>
                  <a:srgbClr val="262626"/>
                </a:solidFill>
                <a:latin typeface="Arial"/>
                <a:ea typeface="Arial"/>
                <a:cs typeface="Arial"/>
                <a:sym typeface="Arial"/>
              </a:rPr>
              <a:t>Critically analyses researcher influence at all research stages.</a:t>
            </a:r>
            <a:endParaRPr b="0" i="0" sz="2000" u="none" cap="none" strike="noStrike">
              <a:solidFill>
                <a:schemeClr val="dk1"/>
              </a:solidFill>
              <a:latin typeface="Calibri"/>
              <a:ea typeface="Calibri"/>
              <a:cs typeface="Calibri"/>
              <a:sym typeface="Calibri"/>
            </a:endParaRPr>
          </a:p>
          <a:p>
            <a:pPr indent="-203200" lvl="0" marL="203200" marR="0" rtl="0" algn="l">
              <a:spcBef>
                <a:spcPts val="1200"/>
              </a:spcBef>
              <a:spcAft>
                <a:spcPts val="0"/>
              </a:spcAft>
              <a:buClr>
                <a:srgbClr val="262626"/>
              </a:buClr>
              <a:buSzPts val="1700"/>
              <a:buFont typeface="Arial"/>
              <a:buChar char="•"/>
            </a:pPr>
            <a:r>
              <a:rPr b="0" i="0" lang="en-US" sz="1700" u="none" cap="none" strike="noStrike">
                <a:solidFill>
                  <a:srgbClr val="262626"/>
                </a:solidFill>
                <a:latin typeface="Arial"/>
                <a:ea typeface="Arial"/>
                <a:cs typeface="Arial"/>
                <a:sym typeface="Arial"/>
              </a:rPr>
              <a:t>Documents evolution of thinking throughout the research process.</a:t>
            </a:r>
            <a:endParaRPr b="0" i="0" sz="2000" u="none" cap="none" strike="noStrike">
              <a:solidFill>
                <a:schemeClr val="dk1"/>
              </a:solidFill>
              <a:latin typeface="Calibri"/>
              <a:ea typeface="Calibri"/>
              <a:cs typeface="Calibri"/>
              <a:sym typeface="Calibri"/>
            </a:endParaRPr>
          </a:p>
          <a:p>
            <a:pPr indent="-203200" lvl="0" marL="203200" marR="0" rtl="0" algn="l">
              <a:spcBef>
                <a:spcPts val="1200"/>
              </a:spcBef>
              <a:spcAft>
                <a:spcPts val="0"/>
              </a:spcAft>
              <a:buClr>
                <a:srgbClr val="262626"/>
              </a:buClr>
              <a:buSzPts val="1700"/>
              <a:buFont typeface="Arial"/>
              <a:buChar char="•"/>
            </a:pPr>
            <a:r>
              <a:rPr b="0" i="0" lang="en-US" sz="1700" u="none" cap="none" strike="noStrike">
                <a:solidFill>
                  <a:srgbClr val="262626"/>
                </a:solidFill>
                <a:latin typeface="Arial"/>
                <a:ea typeface="Arial"/>
                <a:cs typeface="Arial"/>
                <a:sym typeface="Arial"/>
              </a:rPr>
              <a:t>Considers how different positionalities might yield different interpretations.</a:t>
            </a:r>
            <a:endParaRPr b="0" i="0" sz="2000" u="none" cap="none" strike="noStrike">
              <a:solidFill>
                <a:schemeClr val="dk1"/>
              </a:solidFill>
              <a:latin typeface="Calibri"/>
              <a:ea typeface="Calibri"/>
              <a:cs typeface="Calibri"/>
              <a:sym typeface="Calibri"/>
            </a:endParaRPr>
          </a:p>
          <a:p>
            <a:pPr indent="-203200" lvl="0" marL="203200" marR="0" rtl="0" algn="l">
              <a:spcBef>
                <a:spcPts val="1200"/>
              </a:spcBef>
              <a:spcAft>
                <a:spcPts val="0"/>
              </a:spcAft>
              <a:buClr>
                <a:srgbClr val="262626"/>
              </a:buClr>
              <a:buSzPts val="1700"/>
              <a:buFont typeface="Arial"/>
              <a:buChar char="•"/>
            </a:pPr>
            <a:r>
              <a:rPr b="0" i="0" lang="en-US" sz="1700" u="none" cap="none" strike="noStrike">
                <a:solidFill>
                  <a:srgbClr val="262626"/>
                </a:solidFill>
                <a:latin typeface="Arial"/>
                <a:ea typeface="Arial"/>
                <a:cs typeface="Arial"/>
                <a:sym typeface="Arial"/>
              </a:rPr>
              <a:t>Integrates reflexive insights into methodological and analytical decisions.</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32" name="Shape 332"/>
        <p:cNvGrpSpPr/>
        <p:nvPr/>
      </p:nvGrpSpPr>
      <p:grpSpPr>
        <a:xfrm>
          <a:off x="0" y="0"/>
          <a:ext cx="0" cy="0"/>
          <a:chOff x="0" y="0"/>
          <a:chExt cx="0" cy="0"/>
        </a:xfrm>
      </p:grpSpPr>
      <p:sp>
        <p:nvSpPr>
          <p:cNvPr id="333" name="Google Shape;333;p44"/>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References</a:t>
            </a:r>
            <a:endParaRPr b="0" i="0" sz="2800" u="none" cap="none" strike="noStrike">
              <a:solidFill>
                <a:schemeClr val="dk1"/>
              </a:solidFill>
              <a:latin typeface="Calibri"/>
              <a:ea typeface="Calibri"/>
              <a:cs typeface="Calibri"/>
              <a:sym typeface="Calibri"/>
            </a:endParaRPr>
          </a:p>
        </p:txBody>
      </p:sp>
      <p:sp>
        <p:nvSpPr>
          <p:cNvPr id="334" name="Google Shape;334;p44"/>
          <p:cNvSpPr/>
          <p:nvPr/>
        </p:nvSpPr>
        <p:spPr>
          <a:xfrm>
            <a:off x="594360" y="1325880"/>
            <a:ext cx="10972800" cy="5120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Collins, P. H. (2001) Black feminist thought: Knowledge, consciousness, and the politics of empowerment. Routledge.</a:t>
            </a:r>
            <a:endParaRPr b="0" i="0" sz="1400" u="none" cap="none" strike="noStrike">
              <a:solidFill>
                <a:schemeClr val="dk1"/>
              </a:solidFill>
              <a:latin typeface="Calibri"/>
              <a:ea typeface="Calibri"/>
              <a:cs typeface="Calibri"/>
              <a:sym typeface="Calibri"/>
            </a:endParaRPr>
          </a:p>
          <a:p>
            <a:pPr indent="0" lvl="0" marL="0" marR="0" rtl="0" algn="l">
              <a:spcBef>
                <a:spcPts val="12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Creswell, J. W. and Poth, C. N. (2018) Qualitative inquiry and research design: Choosing among five approaches (4th ed.). SAGE Publications.</a:t>
            </a:r>
            <a:endParaRPr b="0" i="0" sz="1400" u="none" cap="none" strike="noStrike">
              <a:solidFill>
                <a:schemeClr val="dk1"/>
              </a:solidFill>
              <a:latin typeface="Calibri"/>
              <a:ea typeface="Calibri"/>
              <a:cs typeface="Calibri"/>
              <a:sym typeface="Calibri"/>
            </a:endParaRPr>
          </a:p>
          <a:p>
            <a:pPr indent="0" lvl="0" marL="0" marR="0" rtl="0" algn="l">
              <a:spcBef>
                <a:spcPts val="12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Ely, M., Anzul, M., Friedman, T., Garner, D. and Steinmetz, A. M. (1991) Doing qualitative research: Circles within circles. The Falmer Press.</a:t>
            </a:r>
            <a:endParaRPr b="0" i="0" sz="1400" u="none" cap="none" strike="noStrike">
              <a:solidFill>
                <a:schemeClr val="dk1"/>
              </a:solidFill>
              <a:latin typeface="Calibri"/>
              <a:ea typeface="Calibri"/>
              <a:cs typeface="Calibri"/>
              <a:sym typeface="Calibri"/>
            </a:endParaRPr>
          </a:p>
          <a:p>
            <a:pPr indent="0" lvl="0" marL="0" marR="0" rtl="0" algn="l">
              <a:spcBef>
                <a:spcPts val="12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Freire, P. (1991) The importance of the act of reading. In C. Mitchell and K. Weiler (Eds.), Rewriting literacy: Culture and the discourse of the other (pp. 139-145). Bergin and Garvey.</a:t>
            </a:r>
            <a:endParaRPr b="0" i="0" sz="1400" u="none" cap="none" strike="noStrike">
              <a:solidFill>
                <a:schemeClr val="dk1"/>
              </a:solidFill>
              <a:latin typeface="Calibri"/>
              <a:ea typeface="Calibri"/>
              <a:cs typeface="Calibri"/>
              <a:sym typeface="Calibri"/>
            </a:endParaRPr>
          </a:p>
          <a:p>
            <a:pPr indent="0" lvl="0" marL="0" marR="0" rtl="0" algn="l">
              <a:spcBef>
                <a:spcPts val="12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Hall, S. (1994) Cultural identity and diaspora. In P. Williams and L. Chrisman (Eds.), Colonial discourse and post-colonial theory: A reader (pp. 392-403). Columbia University Press.</a:t>
            </a:r>
            <a:endParaRPr b="0" i="0" sz="1400" u="none" cap="none" strike="noStrike">
              <a:solidFill>
                <a:schemeClr val="dk1"/>
              </a:solidFill>
              <a:latin typeface="Calibri"/>
              <a:ea typeface="Calibri"/>
              <a:cs typeface="Calibri"/>
              <a:sym typeface="Calibri"/>
            </a:endParaRPr>
          </a:p>
          <a:p>
            <a:pPr indent="0" lvl="0" marL="0" marR="0" rtl="0" algn="l">
              <a:spcBef>
                <a:spcPts val="12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Malterud, K. (2001) Qualitative research: Standards, challenges and guidelines. The Lancet, 358, pp. 483-488.</a:t>
            </a:r>
            <a:endParaRPr b="0" i="0" sz="1400" u="none" cap="none" strike="noStrike">
              <a:solidFill>
                <a:schemeClr val="dk1"/>
              </a:solidFill>
              <a:latin typeface="Calibri"/>
              <a:ea typeface="Calibri"/>
              <a:cs typeface="Calibri"/>
              <a:sym typeface="Calibri"/>
            </a:endParaRPr>
          </a:p>
          <a:p>
            <a:pPr indent="0" lvl="0" marL="0" marR="0" rtl="0" algn="l">
              <a:spcBef>
                <a:spcPts val="12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Rose, G. (1997) Situating knowledges: Positionality, reflexivities and other tactics. Progress in Human Geography, 21(3), pp. 305-320.</a:t>
            </a:r>
            <a:endParaRPr b="0" i="0" sz="1400" u="none" cap="none" strike="noStrike">
              <a:solidFill>
                <a:schemeClr val="dk1"/>
              </a:solidFill>
              <a:latin typeface="Calibri"/>
              <a:ea typeface="Calibri"/>
              <a:cs typeface="Calibri"/>
              <a:sym typeface="Calibri"/>
            </a:endParaRPr>
          </a:p>
          <a:p>
            <a:pPr indent="0" lvl="0" marL="0" marR="0" rtl="0" algn="l">
              <a:spcBef>
                <a:spcPts val="12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Sheppard, E. (2002) The spaces and times of globalization: Place, space, networks, and positionality. Economic Geography, 78(3), pp. 307-330.</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39" name="Shape 339"/>
        <p:cNvGrpSpPr/>
        <p:nvPr/>
      </p:nvGrpSpPr>
      <p:grpSpPr>
        <a:xfrm>
          <a:off x="0" y="0"/>
          <a:ext cx="0" cy="0"/>
          <a:chOff x="0" y="0"/>
          <a:chExt cx="0" cy="0"/>
        </a:xfrm>
      </p:grpSpPr>
      <p:sp>
        <p:nvSpPr>
          <p:cNvPr id="340" name="Google Shape;340;p45"/>
          <p:cNvSpPr/>
          <p:nvPr/>
        </p:nvSpPr>
        <p:spPr>
          <a:xfrm>
            <a:off x="594360" y="320040"/>
            <a:ext cx="1097280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3864"/>
              </a:buClr>
              <a:buSzPts val="2800"/>
              <a:buFont typeface="Arial"/>
              <a:buNone/>
            </a:pPr>
            <a:r>
              <a:rPr b="1" i="0" lang="en-US" sz="2800" u="none" cap="none" strike="noStrike">
                <a:solidFill>
                  <a:srgbClr val="1F3864"/>
                </a:solidFill>
                <a:latin typeface="Arial"/>
                <a:ea typeface="Arial"/>
                <a:cs typeface="Arial"/>
                <a:sym typeface="Arial"/>
              </a:rPr>
              <a:t>Additional reading</a:t>
            </a:r>
            <a:endParaRPr b="0" i="0" sz="2800" u="none" cap="none" strike="noStrike">
              <a:solidFill>
                <a:schemeClr val="dk1"/>
              </a:solidFill>
              <a:latin typeface="Calibri"/>
              <a:ea typeface="Calibri"/>
              <a:cs typeface="Calibri"/>
              <a:sym typeface="Calibri"/>
            </a:endParaRPr>
          </a:p>
        </p:txBody>
      </p:sp>
      <p:sp>
        <p:nvSpPr>
          <p:cNvPr id="341" name="Google Shape;341;p45"/>
          <p:cNvSpPr/>
          <p:nvPr/>
        </p:nvSpPr>
        <p:spPr>
          <a:xfrm>
            <a:off x="594360" y="1325880"/>
            <a:ext cx="10972800" cy="45720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Berger, R. (2015) Now I see it, now I don't: Researcher's position and reflexivity in qualitative research. Qualitative Research, 15(2), pp. 219-234.</a:t>
            </a:r>
            <a:endParaRPr b="0" i="0" sz="1400" u="none" cap="none" strike="noStrike">
              <a:solidFill>
                <a:schemeClr val="dk1"/>
              </a:solidFill>
              <a:latin typeface="Calibri"/>
              <a:ea typeface="Calibri"/>
              <a:cs typeface="Calibri"/>
              <a:sym typeface="Calibri"/>
            </a:endParaRPr>
          </a:p>
          <a:p>
            <a:pPr indent="0" lvl="0" marL="0" marR="0" rtl="0" algn="l">
              <a:spcBef>
                <a:spcPts val="14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Bourke, B. (2014) Positionality: Reflecting on the research process. The Qualitative Report, 19(33), pp. 1-9.</a:t>
            </a:r>
            <a:endParaRPr b="0" i="0" sz="1400" u="none" cap="none" strike="noStrike">
              <a:solidFill>
                <a:schemeClr val="dk1"/>
              </a:solidFill>
              <a:latin typeface="Calibri"/>
              <a:ea typeface="Calibri"/>
              <a:cs typeface="Calibri"/>
              <a:sym typeface="Calibri"/>
            </a:endParaRPr>
          </a:p>
          <a:p>
            <a:pPr indent="0" lvl="0" marL="0" marR="0" rtl="0" algn="l">
              <a:spcBef>
                <a:spcPts val="14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Finlay, L. (2002) Negotiating the swamp: The opportunity and challenge of reflexivity in research practice. Qualitative Research, 2(2), pp. 209-230.</a:t>
            </a:r>
            <a:endParaRPr b="0" i="0" sz="1400" u="none" cap="none" strike="noStrike">
              <a:solidFill>
                <a:schemeClr val="dk1"/>
              </a:solidFill>
              <a:latin typeface="Calibri"/>
              <a:ea typeface="Calibri"/>
              <a:cs typeface="Calibri"/>
              <a:sym typeface="Calibri"/>
            </a:endParaRPr>
          </a:p>
          <a:p>
            <a:pPr indent="0" lvl="0" marL="0" marR="0" rtl="0" algn="l">
              <a:spcBef>
                <a:spcPts val="14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Holmes, A. G. D. (2020) Researcher positionality: A consideration of its influence and place in qualitative research. A new researcher guide. Shanlax International Journal of Education, 8(4), pp. 1-10.</a:t>
            </a:r>
            <a:endParaRPr b="0" i="0" sz="1400" u="none" cap="none" strike="noStrike">
              <a:solidFill>
                <a:schemeClr val="dk1"/>
              </a:solidFill>
              <a:latin typeface="Calibri"/>
              <a:ea typeface="Calibri"/>
              <a:cs typeface="Calibri"/>
              <a:sym typeface="Calibri"/>
            </a:endParaRPr>
          </a:p>
          <a:p>
            <a:pPr indent="0" lvl="0" marL="0" marR="0" rtl="0" algn="l">
              <a:spcBef>
                <a:spcPts val="1400"/>
              </a:spcBef>
              <a:spcAft>
                <a:spcPts val="0"/>
              </a:spcAft>
              <a:buClr>
                <a:srgbClr val="262626"/>
              </a:buClr>
              <a:buSzPts val="1400"/>
              <a:buFont typeface="Arial"/>
              <a:buNone/>
            </a:pPr>
            <a:r>
              <a:rPr b="0" i="0" lang="en-US" sz="1400" u="none" cap="none" strike="noStrike">
                <a:solidFill>
                  <a:srgbClr val="262626"/>
                </a:solidFill>
                <a:latin typeface="Arial"/>
                <a:ea typeface="Arial"/>
                <a:cs typeface="Arial"/>
                <a:sym typeface="Arial"/>
              </a:rPr>
              <a:t>Pillow, W. (2003) Confession, catharsis, or cure? Rethinking the uses of reflexivity as methodological power in qualitative research. International Journal of Qualitative Studies in Education, 16(2), pp. 175-196.</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