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6" r:id="rId11"/>
    <p:sldId id="267"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0264" autoAdjust="0"/>
  </p:normalViewPr>
  <p:slideViewPr>
    <p:cSldViewPr snapToGrid="0">
      <p:cViewPr varScale="1">
        <p:scale>
          <a:sx n="66" d="100"/>
          <a:sy n="66" d="100"/>
        </p:scale>
        <p:origin x="1330" y="58"/>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2F55A8-F4E9-4072-AF8F-BD640A9084AF}" type="datetimeFigureOut">
              <a:rPr lang="en-GB" smtClean="0"/>
              <a:t>13/11/2025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06B55-BE65-4A55-90BC-82654125FFD6}" type="slidenum">
              <a:rPr lang="en-GB" smtClean="0"/>
              <a:t>‹#›</a:t>
            </a:fld>
            <a:endParaRPr lang="en-GB"/>
          </a:p>
        </p:txBody>
      </p:sp>
    </p:spTree>
    <p:extLst>
      <p:ext uri="{BB962C8B-B14F-4D97-AF65-F5344CB8AC3E}">
        <p14:creationId xmlns:p14="http://schemas.microsoft.com/office/powerpoint/2010/main" val="1152786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Amira shows up with three major issues in our nursery facility. To begin with, she has a high separation anxiety when her carers are absent, and she exhibits emotional distress and unwillingness to interact. Secondly, she has a poor verbal communication ability, and she finds it hard to communicate needs and feelings. Lastly, she has a problem with group play, she tends to isolate herself or play with toys but parallel. These behavior patterns are indicative of some attachment problems that need to be understood and addressed with support to ensure that she is holistically developed.</a:t>
            </a: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2</a:t>
            </a:fld>
            <a:endParaRPr lang="en-GB"/>
          </a:p>
        </p:txBody>
      </p:sp>
    </p:spTree>
    <p:extLst>
      <p:ext uri="{BB962C8B-B14F-4D97-AF65-F5344CB8AC3E}">
        <p14:creationId xmlns:p14="http://schemas.microsoft.com/office/powerpoint/2010/main" val="32746641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John Bowlby changed the way we view the development of young children because he suggested that attachment is not an acquired behavior but rather an evolutionary process that keeps young children alive. According to him, children are biologically preprogrammed to attach themselves emotionally to the caregivers especially in the initial five years. This safe base provides the children with the power to search and find, knowing that they can go back and take shelter. Using ethology, psychoanalysis and evolutionary biology, the work of Bowlby resulted in an extensive framework that continues to have impact in the modern world in both the practice and policy-making of the early years.</a:t>
            </a: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3</a:t>
            </a:fld>
            <a:endParaRPr lang="en-GB"/>
          </a:p>
        </p:txBody>
      </p:sp>
    </p:spTree>
    <p:extLst>
      <p:ext uri="{BB962C8B-B14F-4D97-AF65-F5344CB8AC3E}">
        <p14:creationId xmlns:p14="http://schemas.microsoft.com/office/powerpoint/2010/main" val="254738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Bowlby formulated some fundamental ideas that are necessary as far as attachment is concerned. According to monotropy, children have a special attachment figure, whom they focus on and with which they establish a special relationship. Internal working models are the representations that one holds in his or her mind that are developed by the experiences one has at an early age, and they dictate expectations that the individual has towards relationships in the course of his or her life. The secure base concept focuses on the role played by attachment figures in offering security so that exploration can be made. Separation anxiety is distressful, but it signifies normal development of attachment. Lastly, crying and clinging are attachment behaviors that are innate mechanisms to keep the infant close to the caregivers to guarantee safety and survival in the risky stages in development. </a:t>
            </a:r>
            <a:br>
              <a:rPr lang="en-US" dirty="0"/>
            </a:b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4</a:t>
            </a:fld>
            <a:endParaRPr lang="en-GB"/>
          </a:p>
        </p:txBody>
      </p:sp>
    </p:spTree>
    <p:extLst>
      <p:ext uri="{BB962C8B-B14F-4D97-AF65-F5344CB8AC3E}">
        <p14:creationId xmlns:p14="http://schemas.microsoft.com/office/powerpoint/2010/main" val="2462881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theory was a beautifully constructed integration of the biological and environmental approaches to development by Bowlby. Nature presents those natural attachment behaviors, crying, smiling, clinging, which developed the purpose of keeping babies on the protective caregivers. Nurture is the responsiveness of the caregivers; the responsiveness of the caregivers to the infants leads to secure attachment whereas the lack of consistent responses can result in insecurity. The issue of attachment varies with cultural contexts with some cultures concentrating on various practices of care giving. Nevertheless, the universal need to have a good and secure emotional connection is common. According to this interactionist view, though biology has a tendency of attaching, it is the quality of the environment that dictates the security and the developmental consequences of attachment. </a:t>
            </a:r>
            <a:br>
              <a:rPr lang="en-US" dirty="0"/>
            </a:b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5</a:t>
            </a:fld>
            <a:endParaRPr lang="en-GB"/>
          </a:p>
        </p:txBody>
      </p:sp>
    </p:spTree>
    <p:extLst>
      <p:ext uri="{BB962C8B-B14F-4D97-AF65-F5344CB8AC3E}">
        <p14:creationId xmlns:p14="http://schemas.microsoft.com/office/powerpoint/2010/main" val="1136074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With the help of the attachment theory, the behaviors of Amira can be explained as a manifestation of insecure attachment. Her separation anxiety indicates her internal working model in which the caregivers are unlikely to come back to trigger hypervigilance and distress. There is a possibility of limited verbal communication as an indication of emotional </a:t>
            </a:r>
            <a:r>
              <a:rPr lang="en-US" sz="1200" b="0" i="0" kern="1200" dirty="0" err="1">
                <a:solidFill>
                  <a:schemeClr val="tx1"/>
                </a:solidFill>
                <a:effectLst/>
                <a:latin typeface="+mn-lt"/>
                <a:ea typeface="+mn-ea"/>
                <a:cs typeface="+mn-cs"/>
              </a:rPr>
              <a:t>dys</a:t>
            </a:r>
            <a:r>
              <a:rPr lang="en-US" sz="1200" b="0" i="0" kern="1200" dirty="0">
                <a:solidFill>
                  <a:schemeClr val="tx1"/>
                </a:solidFill>
                <a:effectLst/>
                <a:latin typeface="+mn-lt"/>
                <a:ea typeface="+mn-ea"/>
                <a:cs typeface="+mn-cs"/>
              </a:rPr>
              <a:t>-regulation and inability to convey feelings without the base of security. She does not want to play in a group which means that she is yet to make the nursery a safe place to explore. These tendencies are reminiscent of anxious-resistant attachment wherein children both desire and avoid comfort at the same time due to inconsistent experience of care-giving, which leads to ambiguity in the availability of care. </a:t>
            </a:r>
            <a:br>
              <a:rPr lang="en-US" dirty="0"/>
            </a:b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6</a:t>
            </a:fld>
            <a:endParaRPr lang="en-GB"/>
          </a:p>
        </p:txBody>
      </p:sp>
    </p:spTree>
    <p:extLst>
      <p:ext uri="{BB962C8B-B14F-4D97-AF65-F5344CB8AC3E}">
        <p14:creationId xmlns:p14="http://schemas.microsoft.com/office/powerpoint/2010/main" val="31115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Amira can have evidence-based interventions to enhance her development of attachment. The key person approach places one regular caregiver who establishes trust by creating predictable interaction with the patient and responsive care. Rituals of separation with goodbye rituals also allow Amira to see that separations are not permanent, and the caregivers come back. By establishing a haven, a place where one can escape to when overpowered, the nursery becomes a haven. Frequent and attentive reactions confirm her feelings and address needs in a timely manner, creating trust in the availability of caregivers. The transition objects keep a person psychologically linked to home, allowing the familiar and the unfamiliar settings to be in contact with one another.</a:t>
            </a: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7</a:t>
            </a:fld>
            <a:endParaRPr lang="en-GB"/>
          </a:p>
        </p:txBody>
      </p:sp>
    </p:spTree>
    <p:extLst>
      <p:ext uri="{BB962C8B-B14F-4D97-AF65-F5344CB8AC3E}">
        <p14:creationId xmlns:p14="http://schemas.microsoft.com/office/powerpoint/2010/main" val="10014525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There are other strategies that promote the development of Amira. Responsive caregiving entails identification of nonverbal cues and emotional conditions and responding in the right way to develop trust. Routine makes the life less full of anxiety as it makes Amira predict what to expect daily, providing structure and stability. Social development is supported by gradual inclusion of the activities of the group supported by key persons without overwhelming her. Simulation of peer interactions and enabled play opportunities promote the development of relationships. Lastly, the close collaboration with the parents will entail consistency between the home and nursery, which will build a sense of being secure in Amira in any place or setting. </a:t>
            </a:r>
            <a:br>
              <a:rPr lang="en-US" dirty="0"/>
            </a:b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8</a:t>
            </a:fld>
            <a:endParaRPr lang="en-GB"/>
          </a:p>
        </p:txBody>
      </p:sp>
    </p:spTree>
    <p:extLst>
      <p:ext uri="{BB962C8B-B14F-4D97-AF65-F5344CB8AC3E}">
        <p14:creationId xmlns:p14="http://schemas.microsoft.com/office/powerpoint/2010/main" val="11888121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attachment theory proposed by Bowlby has great strengths that can prove its relevance to this day. The Strange Situation study conducted by Ainsworth has presented a solid empirical data that supports attachment typologies and draws a connection between sensitivity of the caregiver and security. The theory provides realistic applications with interventions such as the key person approach, which is a direct way of enhancing the practice in early years. The critical value of early experiences has affected policies to protect the vulnerable children all over the world. The holistic approach views emotional, cognitive, and social development as connected, as they are related to one another. This holistic view has yielded a wealth of research that has added to our knowledge about child development and guides evidence-based practice across the world.</a:t>
            </a: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9</a:t>
            </a:fld>
            <a:endParaRPr lang="en-GB"/>
          </a:p>
        </p:txBody>
      </p:sp>
    </p:spTree>
    <p:extLst>
      <p:ext uri="{BB962C8B-B14F-4D97-AF65-F5344CB8AC3E}">
        <p14:creationId xmlns:p14="http://schemas.microsoft.com/office/powerpoint/2010/main" val="2634764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Regardless of the strengths, attachment theory is subject to significant criticisms. There is a lot of cultural prejudice; Western individualistic values are not representative of collectivist cultures where having several caregivers is a norm and something to appreciate. The initial maternal emphasis overlooked the role of the father, grandparents, and siblings in the life of children. Differences in individual temperaments might also contribute to the attachment behaviors without consideration of the quality of care giving, but the theory has ignored this factor. Deterministic views at the early stages implied irreversible effects of the early experiences of a person, which underrated the resilience and ability of a human being to change. The cross-cultural study has indicated great diversity in the pattern of attachment thereby questioning the universalism and emphasizing culture as specific.</a:t>
            </a: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10</a:t>
            </a:fld>
            <a:endParaRPr lang="en-GB"/>
          </a:p>
        </p:txBody>
      </p:sp>
    </p:spTree>
    <p:extLst>
      <p:ext uri="{BB962C8B-B14F-4D97-AF65-F5344CB8AC3E}">
        <p14:creationId xmlns:p14="http://schemas.microsoft.com/office/powerpoint/2010/main" val="3715820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attachment theory developed by Bowlby is a priceless tool to address behavioral issues in Amira and identify the needs of the child in terms of her development. Interventions based on attachment principles, especially, the key person approach are evidence-based and provide viable measures in helping her secure in terms of her emotions and develop. Although the theory has been criticized on valid grounds where there is cultural bias and determinism, the theory is very applicable in early years practice. Through building safe attachments in the nursery environments, we are facilitating the emotional, social, cognitive, and physical health of children at critical developmental stages. Knowledge of attachment enables practitioners to effectively offer responsive relationship-based care.</a:t>
            </a:r>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11</a:t>
            </a:fld>
            <a:endParaRPr lang="en-GB"/>
          </a:p>
        </p:txBody>
      </p:sp>
    </p:spTree>
    <p:extLst>
      <p:ext uri="{BB962C8B-B14F-4D97-AF65-F5344CB8AC3E}">
        <p14:creationId xmlns:p14="http://schemas.microsoft.com/office/powerpoint/2010/main" val="2065410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0" fontAlgn="base" hangingPunct="0">
              <a:lnSpc>
                <a:spcPct val="90000"/>
              </a:lnSpc>
              <a:spcBef>
                <a:spcPct val="0"/>
              </a:spcBef>
              <a:buFontTx/>
              <a:buChar char="•"/>
            </a:pPr>
            <a:r>
              <a:rPr kumimoji="0" lang="en-US" altLang="en-US" sz="1200" b="1" i="0" u="none" strike="noStrike" cap="none" normalizeH="0" baseline="0" dirty="0">
                <a:ln>
                  <a:noFill/>
                </a:ln>
                <a:effectLst/>
                <a:latin typeface="Arial" panose="020B0604020202020204" pitchFamily="34" charset="0"/>
              </a:rPr>
              <a:t> Bowlby, J. (1969)</a:t>
            </a:r>
            <a:r>
              <a:rPr kumimoji="0" lang="en-US" altLang="en-US" sz="1200" b="0" i="0" u="none" strike="noStrike" cap="none" normalizeH="0" baseline="0" dirty="0">
                <a:ln>
                  <a:noFill/>
                </a:ln>
                <a:effectLst/>
                <a:latin typeface="Arial" panose="020B0604020202020204" pitchFamily="34" charset="0"/>
              </a:rPr>
              <a:t> </a:t>
            </a:r>
            <a:r>
              <a:rPr kumimoji="0" lang="en-US" altLang="en-US" sz="1200" b="0" i="1" u="none" strike="noStrike" cap="none" normalizeH="0" baseline="0" dirty="0">
                <a:ln>
                  <a:noFill/>
                </a:ln>
                <a:effectLst/>
                <a:latin typeface="Arial" panose="020B0604020202020204" pitchFamily="34" charset="0"/>
              </a:rPr>
              <a:t>Attachment and loss: Vol. 1. Attachment.</a:t>
            </a:r>
            <a:r>
              <a:rPr kumimoji="0" lang="en-US" altLang="en-US" sz="1200" b="0" i="0" u="none" strike="noStrike" cap="none" normalizeH="0" baseline="0" dirty="0">
                <a:ln>
                  <a:noFill/>
                </a:ln>
                <a:effectLst/>
                <a:latin typeface="Arial" panose="020B0604020202020204" pitchFamily="34" charset="0"/>
              </a:rPr>
              <a:t> New York: Basic Books.</a:t>
            </a:r>
            <a:r>
              <a:rPr kumimoji="0" lang="en-US" altLang="en-US" sz="1200" b="1" i="0" u="none" strike="noStrike" cap="none" normalizeH="0" baseline="0" dirty="0">
                <a:ln>
                  <a:noFill/>
                </a:ln>
                <a:effectLst/>
                <a:latin typeface="Arial" panose="020B0604020202020204" pitchFamily="34" charset="0"/>
              </a:rPr>
              <a:t> </a:t>
            </a:r>
          </a:p>
          <a:p>
            <a:pPr marL="0" indent="0" eaLnBrk="0" fontAlgn="base" hangingPunct="0">
              <a:lnSpc>
                <a:spcPct val="90000"/>
              </a:lnSpc>
              <a:spcBef>
                <a:spcPct val="0"/>
              </a:spcBef>
              <a:buFontTx/>
              <a:buChar char="•"/>
            </a:pPr>
            <a:r>
              <a:rPr kumimoji="0" lang="en-US" altLang="en-US" sz="1200" b="1" i="0" u="none" strike="noStrike" cap="none" normalizeH="0" baseline="0" dirty="0">
                <a:ln>
                  <a:noFill/>
                </a:ln>
                <a:effectLst/>
                <a:latin typeface="Arial" panose="020B0604020202020204" pitchFamily="34" charset="0"/>
              </a:rPr>
              <a:t> Bowlby, J. (1973)</a:t>
            </a:r>
            <a:r>
              <a:rPr kumimoji="0" lang="en-US" altLang="en-US" sz="1200" b="0" i="0" u="none" strike="noStrike" cap="none" normalizeH="0" baseline="0" dirty="0">
                <a:ln>
                  <a:noFill/>
                </a:ln>
                <a:effectLst/>
                <a:latin typeface="Arial" panose="020B0604020202020204" pitchFamily="34" charset="0"/>
              </a:rPr>
              <a:t> </a:t>
            </a:r>
            <a:r>
              <a:rPr kumimoji="0" lang="en-US" altLang="en-US" sz="1200" b="0" i="1" u="none" strike="noStrike" cap="none" normalizeH="0" baseline="0" dirty="0">
                <a:ln>
                  <a:noFill/>
                </a:ln>
                <a:effectLst/>
                <a:latin typeface="Arial" panose="020B0604020202020204" pitchFamily="34" charset="0"/>
              </a:rPr>
              <a:t>Attachment and loss: Vol. 2. Separation: Anxiety and anger.</a:t>
            </a:r>
            <a:r>
              <a:rPr kumimoji="0" lang="en-US" altLang="en-US" sz="1200" b="0" i="0" u="none" strike="noStrike" cap="none" normalizeH="0" baseline="0" dirty="0">
                <a:ln>
                  <a:noFill/>
                </a:ln>
                <a:effectLst/>
                <a:latin typeface="Arial" panose="020B0604020202020204" pitchFamily="34" charset="0"/>
              </a:rPr>
              <a:t> New York: Basic Books. </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rPr>
              <a:t> Bowlby, J. (1988). Clinical applications of attachment theory. Routledge Classics.</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rPr>
              <a:t> Bretherton, I. (2013). The origins of attachment theory: John Bowlby and Mary Ainsworth. In Attachment theory (pp. 45-84). Routledge. </a:t>
            </a:r>
          </a:p>
          <a:p>
            <a:pPr marL="0" indent="0" eaLnBrk="0" fontAlgn="base" hangingPunct="0">
              <a:lnSpc>
                <a:spcPct val="90000"/>
              </a:lnSpc>
              <a:spcBef>
                <a:spcPct val="0"/>
              </a:spcBef>
              <a:buFontTx/>
              <a:buChar char="•"/>
            </a:pPr>
            <a:r>
              <a:rPr lang="en-US" sz="1200" dirty="0">
                <a:latin typeface="Arial" panose="020B0604020202020204" pitchFamily="34" charset="0"/>
                <a:cs typeface="Arial" panose="020B0604020202020204" pitchFamily="34" charset="0"/>
              </a:rPr>
              <a:t> Elfer, P., Goldschmied, E., &amp; Selleck, D. (2012). </a:t>
            </a:r>
            <a:r>
              <a:rPr lang="en-US" sz="1200" i="1" dirty="0">
                <a:latin typeface="Arial" panose="020B0604020202020204" pitchFamily="34" charset="0"/>
                <a:cs typeface="Arial" panose="020B0604020202020204" pitchFamily="34" charset="0"/>
              </a:rPr>
              <a:t>Key persons in the early years: Building relationships for quality provision in early years settings and primary schools</a:t>
            </a:r>
            <a:r>
              <a:rPr lang="en-US" sz="1200" dirty="0">
                <a:latin typeface="Arial" panose="020B0604020202020204" pitchFamily="34" charset="0"/>
                <a:cs typeface="Arial" panose="020B0604020202020204" pitchFamily="34" charset="0"/>
              </a:rPr>
              <a:t>. Routledge.</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Keller, H. (2018). Universality claim of attachment theory: Children’s socioemotional development across cultures. Proceedings of the National Academy of Sciences, 115(45), 11414-11419.</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Mesman, J., Van Ijzendoorn, M. H., &amp; Sagi-Schwartz, A. (2016). Cross-cultural patterns of attachment. Handbook of attachment: Theory, research, and clinical applications, 3, 852-877.</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Van Ijzendoorn, M. H., &amp; Sagi-Schwartz, A. (2008). Cross-cultural patterns of attachment: Universal and contextual dimensions.</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Rothbaum, F., Weisz, J., Pott, M., Miyake, K., &amp; Morelli, G. (2000). Attachment and culture: Security in the United States and Japan. American Psychologist, 55(10), 1093.</a:t>
            </a:r>
          </a:p>
          <a:p>
            <a:pPr marL="0" indent="0" eaLnBrk="0" fontAlgn="base" hangingPunct="0">
              <a:lnSpc>
                <a:spcPct val="90000"/>
              </a:lnSpc>
              <a:spcBef>
                <a:spcPct val="0"/>
              </a:spcBef>
              <a:buFontTx/>
              <a:buChar char="•"/>
            </a:pPr>
            <a:r>
              <a:rPr kumimoji="0" lang="en-US" altLang="en-US" sz="1200" b="0" i="0" u="none" strike="noStrike" cap="none" normalizeH="0" baseline="0" dirty="0">
                <a:ln>
                  <a:noFill/>
                </a:ln>
                <a:effectLst/>
                <a:latin typeface="Arial" panose="020B0604020202020204" pitchFamily="34" charset="0"/>
                <a:cs typeface="Arial" panose="020B0604020202020204" pitchFamily="34" charset="0"/>
              </a:rPr>
              <a:t> Van IJzendoorn, M. H., &amp; Kroonenberg, P. M. (1988). Cross-cultural patterns of attachment: A meta-analysis of the strange situation. Child development, 147-156.</a:t>
            </a:r>
          </a:p>
          <a:p>
            <a:endParaRPr lang="en-GB" dirty="0"/>
          </a:p>
        </p:txBody>
      </p:sp>
      <p:sp>
        <p:nvSpPr>
          <p:cNvPr id="4" name="Slide Number Placeholder 3"/>
          <p:cNvSpPr>
            <a:spLocks noGrp="1"/>
          </p:cNvSpPr>
          <p:nvPr>
            <p:ph type="sldNum" sz="quarter" idx="5"/>
          </p:nvPr>
        </p:nvSpPr>
        <p:spPr/>
        <p:txBody>
          <a:bodyPr/>
          <a:lstStyle/>
          <a:p>
            <a:fld id="{FEE06B55-BE65-4A55-90BC-82654125FFD6}" type="slidenum">
              <a:rPr lang="en-GB" smtClean="0"/>
              <a:t>12</a:t>
            </a:fld>
            <a:endParaRPr lang="en-GB"/>
          </a:p>
        </p:txBody>
      </p:sp>
    </p:spTree>
    <p:extLst>
      <p:ext uri="{BB962C8B-B14F-4D97-AF65-F5344CB8AC3E}">
        <p14:creationId xmlns:p14="http://schemas.microsoft.com/office/powerpoint/2010/main" val="3439054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785745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669298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42363961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08749EE-9218-477C-8453-53E8F5F58171}"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401132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08749EE-9218-477C-8453-53E8F5F58171}" type="datetimeFigureOut">
              <a:rPr lang="en-GB" smtClean="0"/>
              <a:t>13/11/2025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730263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08749EE-9218-477C-8453-53E8F5F58171}" type="datetimeFigureOut">
              <a:rPr lang="en-GB" smtClean="0"/>
              <a:t>13/11/2025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453945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8749EE-9218-477C-8453-53E8F5F58171}" type="datetimeFigureOut">
              <a:rPr lang="en-GB" smtClean="0"/>
              <a:t>13/11/2025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3662461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08749EE-9218-477C-8453-53E8F5F58171}"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3411914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08749EE-9218-477C-8453-53E8F5F58171}"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271196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08749EE-9218-477C-8453-53E8F5F58171}" type="datetimeFigureOut">
              <a:rPr lang="en-GB" smtClean="0"/>
              <a:t>13/11/2025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693079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430811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782901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087093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4170035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075533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2114516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08749EE-9218-477C-8453-53E8F5F58171}" type="datetimeFigureOut">
              <a:rPr lang="en-GB" smtClean="0"/>
              <a:t>13/11/2025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294BB1-D9E8-4EE5-93BF-21936F4620A6}" type="slidenum">
              <a:rPr lang="en-GB" smtClean="0"/>
              <a:t>‹#›</a:t>
            </a:fld>
            <a:endParaRPr lang="en-GB"/>
          </a:p>
        </p:txBody>
      </p:sp>
    </p:spTree>
    <p:extLst>
      <p:ext uri="{BB962C8B-B14F-4D97-AF65-F5344CB8AC3E}">
        <p14:creationId xmlns:p14="http://schemas.microsoft.com/office/powerpoint/2010/main" val="1118673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8749EE-9218-477C-8453-53E8F5F58171}" type="datetimeFigureOut">
              <a:rPr lang="en-GB" smtClean="0"/>
              <a:t>13/11/2025</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0294BB1-D9E8-4EE5-93BF-21936F4620A6}" type="slidenum">
              <a:rPr lang="en-GB" smtClean="0"/>
              <a:t>‹#›</a:t>
            </a:fld>
            <a:endParaRPr lang="en-GB"/>
          </a:p>
        </p:txBody>
      </p:sp>
    </p:spTree>
    <p:extLst>
      <p:ext uri="{BB962C8B-B14F-4D97-AF65-F5344CB8AC3E}">
        <p14:creationId xmlns:p14="http://schemas.microsoft.com/office/powerpoint/2010/main" val="17811628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67A1FC6-22FB-4EA7-B90A-C9F18FBEF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246FDC4-DD97-431A-914A-9EB57A4A3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12130" cy="6858000"/>
          </a:xfrm>
          <a:custGeom>
            <a:avLst/>
            <a:gdLst>
              <a:gd name="connsiteX0" fmla="*/ 1073044 w 7912130"/>
              <a:gd name="connsiteY0" fmla="*/ 3032931 h 6858000"/>
              <a:gd name="connsiteX1" fmla="*/ 1073044 w 7912130"/>
              <a:gd name="connsiteY1" fmla="*/ 3035810 h 6858000"/>
              <a:gd name="connsiteX2" fmla="*/ 1076802 w 7912130"/>
              <a:gd name="connsiteY2" fmla="*/ 3035810 h 6858000"/>
              <a:gd name="connsiteX3" fmla="*/ 1170738 w 7912130"/>
              <a:gd name="connsiteY3" fmla="*/ 1248347 h 6858000"/>
              <a:gd name="connsiteX4" fmla="*/ 1170738 w 7912130"/>
              <a:gd name="connsiteY4" fmla="*/ 1273486 h 6858000"/>
              <a:gd name="connsiteX5" fmla="*/ 1183895 w 7912130"/>
              <a:gd name="connsiteY5" fmla="*/ 1248347 h 6858000"/>
              <a:gd name="connsiteX6" fmla="*/ 0 w 7912130"/>
              <a:gd name="connsiteY6" fmla="*/ 0 h 6858000"/>
              <a:gd name="connsiteX7" fmla="*/ 2133906 w 7912130"/>
              <a:gd name="connsiteY7" fmla="*/ 0 h 6858000"/>
              <a:gd name="connsiteX8" fmla="*/ 2629909 w 7912130"/>
              <a:gd name="connsiteY8" fmla="*/ 0 h 6858000"/>
              <a:gd name="connsiteX9" fmla="*/ 1227479 w 7912130"/>
              <a:gd name="connsiteY9" fmla="*/ 2669551 h 6858000"/>
              <a:gd name="connsiteX10" fmla="*/ 1235349 w 7912130"/>
              <a:gd name="connsiteY10" fmla="*/ 2673350 h 6858000"/>
              <a:gd name="connsiteX11" fmla="*/ 1353755 w 7912130"/>
              <a:gd name="connsiteY11" fmla="*/ 2754312 h 6858000"/>
              <a:gd name="connsiteX12" fmla="*/ 7912130 w 7912130"/>
              <a:gd name="connsiteY12" fmla="*/ 6858000 h 6858000"/>
              <a:gd name="connsiteX13" fmla="*/ 6066970 w 7912130"/>
              <a:gd name="connsiteY13" fmla="*/ 6858000 h 6858000"/>
              <a:gd name="connsiteX14" fmla="*/ 6059889 w 7912130"/>
              <a:gd name="connsiteY14" fmla="*/ 6852577 h 6858000"/>
              <a:gd name="connsiteX15" fmla="*/ 6059889 w 7912130"/>
              <a:gd name="connsiteY15" fmla="*/ 6857999 h 6858000"/>
              <a:gd name="connsiteX16" fmla="*/ 1707025 w 7912130"/>
              <a:gd name="connsiteY16" fmla="*/ 6857999 h 6858000"/>
              <a:gd name="connsiteX17" fmla="*/ 1707025 w 7912130"/>
              <a:gd name="connsiteY17" fmla="*/ 6858000 h 6858000"/>
              <a:gd name="connsiteX18" fmla="*/ 1073044 w 7912130"/>
              <a:gd name="connsiteY18" fmla="*/ 6858000 h 6858000"/>
              <a:gd name="connsiteX19" fmla="*/ 536592 w 7912130"/>
              <a:gd name="connsiteY19" fmla="*/ 6858000 h 6858000"/>
              <a:gd name="connsiteX20" fmla="*/ 0 w 7912130"/>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12130" h="6858000">
                <a:moveTo>
                  <a:pt x="1073044" y="3032931"/>
                </a:moveTo>
                <a:lnTo>
                  <a:pt x="1073044" y="3035810"/>
                </a:lnTo>
                <a:lnTo>
                  <a:pt x="1076802" y="3035810"/>
                </a:lnTo>
                <a:close/>
                <a:moveTo>
                  <a:pt x="1170738" y="1248347"/>
                </a:moveTo>
                <a:lnTo>
                  <a:pt x="1170738" y="1273486"/>
                </a:lnTo>
                <a:lnTo>
                  <a:pt x="1183895" y="1248347"/>
                </a:lnTo>
                <a:close/>
                <a:moveTo>
                  <a:pt x="0" y="0"/>
                </a:moveTo>
                <a:lnTo>
                  <a:pt x="2133906" y="0"/>
                </a:lnTo>
                <a:lnTo>
                  <a:pt x="2629909" y="0"/>
                </a:lnTo>
                <a:lnTo>
                  <a:pt x="1227479" y="2669551"/>
                </a:lnTo>
                <a:lnTo>
                  <a:pt x="1235349" y="2673350"/>
                </a:lnTo>
                <a:lnTo>
                  <a:pt x="1353755" y="2754312"/>
                </a:lnTo>
                <a:lnTo>
                  <a:pt x="7912130" y="6858000"/>
                </a:lnTo>
                <a:lnTo>
                  <a:pt x="6066970" y="6858000"/>
                </a:lnTo>
                <a:lnTo>
                  <a:pt x="6059889" y="6852577"/>
                </a:lnTo>
                <a:lnTo>
                  <a:pt x="6059889" y="6857999"/>
                </a:lnTo>
                <a:lnTo>
                  <a:pt x="1707025" y="6857999"/>
                </a:lnTo>
                <a:lnTo>
                  <a:pt x="1707025" y="6858000"/>
                </a:lnTo>
                <a:lnTo>
                  <a:pt x="1073044" y="6858000"/>
                </a:lnTo>
                <a:lnTo>
                  <a:pt x="536592" y="6858000"/>
                </a:lnTo>
                <a:lnTo>
                  <a:pt x="0" y="685800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CD4E68A2-74B0-42F5-BB75-2E1A7C201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5917" cy="6858000"/>
          </a:xfrm>
          <a:custGeom>
            <a:avLst/>
            <a:gdLst>
              <a:gd name="connsiteX0" fmla="*/ 696831 w 7535917"/>
              <a:gd name="connsiteY0" fmla="*/ 3032931 h 6858000"/>
              <a:gd name="connsiteX1" fmla="*/ 696831 w 7535917"/>
              <a:gd name="connsiteY1" fmla="*/ 3035810 h 6858000"/>
              <a:gd name="connsiteX2" fmla="*/ 700589 w 7535917"/>
              <a:gd name="connsiteY2" fmla="*/ 3035810 h 6858000"/>
              <a:gd name="connsiteX3" fmla="*/ 794525 w 7535917"/>
              <a:gd name="connsiteY3" fmla="*/ 1248347 h 6858000"/>
              <a:gd name="connsiteX4" fmla="*/ 794525 w 7535917"/>
              <a:gd name="connsiteY4" fmla="*/ 1273486 h 6858000"/>
              <a:gd name="connsiteX5" fmla="*/ 807682 w 7535917"/>
              <a:gd name="connsiteY5" fmla="*/ 1248347 h 6858000"/>
              <a:gd name="connsiteX6" fmla="*/ 0 w 7535917"/>
              <a:gd name="connsiteY6" fmla="*/ 0 h 6858000"/>
              <a:gd name="connsiteX7" fmla="*/ 1757693 w 7535917"/>
              <a:gd name="connsiteY7" fmla="*/ 0 h 6858000"/>
              <a:gd name="connsiteX8" fmla="*/ 2253696 w 7535917"/>
              <a:gd name="connsiteY8" fmla="*/ 0 h 6858000"/>
              <a:gd name="connsiteX9" fmla="*/ 851266 w 7535917"/>
              <a:gd name="connsiteY9" fmla="*/ 2669551 h 6858000"/>
              <a:gd name="connsiteX10" fmla="*/ 859136 w 7535917"/>
              <a:gd name="connsiteY10" fmla="*/ 2673350 h 6858000"/>
              <a:gd name="connsiteX11" fmla="*/ 977542 w 7535917"/>
              <a:gd name="connsiteY11" fmla="*/ 2754312 h 6858000"/>
              <a:gd name="connsiteX12" fmla="*/ 7535917 w 7535917"/>
              <a:gd name="connsiteY12" fmla="*/ 6858000 h 6858000"/>
              <a:gd name="connsiteX13" fmla="*/ 5690757 w 7535917"/>
              <a:gd name="connsiteY13" fmla="*/ 6858000 h 6858000"/>
              <a:gd name="connsiteX14" fmla="*/ 5683676 w 7535917"/>
              <a:gd name="connsiteY14" fmla="*/ 6852577 h 6858000"/>
              <a:gd name="connsiteX15" fmla="*/ 5683676 w 7535917"/>
              <a:gd name="connsiteY15" fmla="*/ 6857999 h 6858000"/>
              <a:gd name="connsiteX16" fmla="*/ 1330812 w 7535917"/>
              <a:gd name="connsiteY16" fmla="*/ 6857999 h 6858000"/>
              <a:gd name="connsiteX17" fmla="*/ 1330812 w 7535917"/>
              <a:gd name="connsiteY17" fmla="*/ 6858000 h 6858000"/>
              <a:gd name="connsiteX18" fmla="*/ 696831 w 7535917"/>
              <a:gd name="connsiteY18" fmla="*/ 6858000 h 6858000"/>
              <a:gd name="connsiteX19" fmla="*/ 160379 w 7535917"/>
              <a:gd name="connsiteY19" fmla="*/ 6858000 h 6858000"/>
              <a:gd name="connsiteX20" fmla="*/ 0 w 7535917"/>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535917" h="6858000">
                <a:moveTo>
                  <a:pt x="696831" y="3032931"/>
                </a:moveTo>
                <a:lnTo>
                  <a:pt x="696831" y="3035810"/>
                </a:lnTo>
                <a:lnTo>
                  <a:pt x="700589" y="3035810"/>
                </a:lnTo>
                <a:close/>
                <a:moveTo>
                  <a:pt x="794525" y="1248347"/>
                </a:moveTo>
                <a:lnTo>
                  <a:pt x="794525" y="1273486"/>
                </a:lnTo>
                <a:lnTo>
                  <a:pt x="807682" y="1248347"/>
                </a:lnTo>
                <a:close/>
                <a:moveTo>
                  <a:pt x="0" y="0"/>
                </a:moveTo>
                <a:lnTo>
                  <a:pt x="1757693" y="0"/>
                </a:lnTo>
                <a:lnTo>
                  <a:pt x="2253696" y="0"/>
                </a:lnTo>
                <a:lnTo>
                  <a:pt x="851266" y="2669551"/>
                </a:lnTo>
                <a:lnTo>
                  <a:pt x="859136" y="2673350"/>
                </a:lnTo>
                <a:lnTo>
                  <a:pt x="977542" y="2754312"/>
                </a:lnTo>
                <a:lnTo>
                  <a:pt x="7535917" y="6858000"/>
                </a:lnTo>
                <a:lnTo>
                  <a:pt x="5690757" y="6858000"/>
                </a:lnTo>
                <a:lnTo>
                  <a:pt x="5683676" y="6852577"/>
                </a:lnTo>
                <a:lnTo>
                  <a:pt x="5683676" y="6857999"/>
                </a:lnTo>
                <a:lnTo>
                  <a:pt x="1330812" y="6857999"/>
                </a:lnTo>
                <a:lnTo>
                  <a:pt x="1330812" y="6858000"/>
                </a:lnTo>
                <a:lnTo>
                  <a:pt x="696831" y="6858000"/>
                </a:lnTo>
                <a:lnTo>
                  <a:pt x="1603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3433719-624B-64AA-D263-EF916F029BF5}"/>
              </a:ext>
            </a:extLst>
          </p:cNvPr>
          <p:cNvSpPr>
            <a:spLocks noGrp="1"/>
          </p:cNvSpPr>
          <p:nvPr>
            <p:ph type="ctrTitle"/>
          </p:nvPr>
        </p:nvSpPr>
        <p:spPr>
          <a:xfrm>
            <a:off x="3444658" y="755904"/>
            <a:ext cx="7711025" cy="3084576"/>
          </a:xfrm>
        </p:spPr>
        <p:txBody>
          <a:bodyPr anchor="ctr">
            <a:normAutofit/>
          </a:bodyPr>
          <a:lstStyle/>
          <a:p>
            <a:pPr algn="l">
              <a:lnSpc>
                <a:spcPct val="90000"/>
              </a:lnSpc>
            </a:pPr>
            <a:r>
              <a:rPr lang="en-GB" sz="5100" dirty="0">
                <a:latin typeface="Arial" panose="020B0604020202020204" pitchFamily="34" charset="0"/>
                <a:cs typeface="Arial" panose="020B0604020202020204" pitchFamily="34" charset="0"/>
              </a:rPr>
              <a:t>LCHS4010  </a:t>
            </a:r>
            <a:r>
              <a:rPr lang="en-US" sz="5100" dirty="0">
                <a:latin typeface="Arial" panose="020B0604020202020204" pitchFamily="34" charset="0"/>
                <a:cs typeface="Arial" panose="020B0604020202020204" pitchFamily="34" charset="0"/>
              </a:rPr>
              <a:t>Psychology in Health and Social Care </a:t>
            </a:r>
            <a:br>
              <a:rPr lang="en-GB" sz="5100" dirty="0"/>
            </a:br>
            <a:endParaRPr lang="en-GB" sz="5100" dirty="0"/>
          </a:p>
        </p:txBody>
      </p:sp>
      <p:sp>
        <p:nvSpPr>
          <p:cNvPr id="3" name="Subtitle 2">
            <a:extLst>
              <a:ext uri="{FF2B5EF4-FFF2-40B4-BE49-F238E27FC236}">
                <a16:creationId xmlns:a16="http://schemas.microsoft.com/office/drawing/2014/main" id="{EEC016D0-E658-781C-B2A7-9F74B1DC3090}"/>
              </a:ext>
            </a:extLst>
          </p:cNvPr>
          <p:cNvSpPr>
            <a:spLocks noGrp="1"/>
          </p:cNvSpPr>
          <p:nvPr>
            <p:ph type="subTitle" idx="1"/>
          </p:nvPr>
        </p:nvSpPr>
        <p:spPr>
          <a:xfrm>
            <a:off x="4806778" y="3429000"/>
            <a:ext cx="6422055" cy="2373086"/>
          </a:xfrm>
        </p:spPr>
        <p:txBody>
          <a:bodyPr>
            <a:normAutofit fontScale="92500" lnSpcReduction="10000"/>
          </a:bodyPr>
          <a:lstStyle/>
          <a:p>
            <a:pPr algn="l"/>
            <a:r>
              <a:rPr lang="en-US" sz="3600" dirty="0"/>
              <a:t>Bowlby's Attachment Theory Applied to Amira's Case</a:t>
            </a:r>
          </a:p>
          <a:p>
            <a:pPr algn="l"/>
            <a:r>
              <a:rPr lang="en-US" sz="3600" dirty="0"/>
              <a:t>Student id: 2430595</a:t>
            </a:r>
          </a:p>
          <a:p>
            <a:pPr algn="l"/>
            <a:r>
              <a:rPr lang="en-US" sz="3600" dirty="0"/>
              <a:t>Student name: Claudiu </a:t>
            </a:r>
            <a:r>
              <a:rPr lang="en-US" sz="3600" dirty="0" err="1"/>
              <a:t>Girbea</a:t>
            </a:r>
            <a:endParaRPr lang="en-GB" sz="3600" dirty="0"/>
          </a:p>
        </p:txBody>
      </p:sp>
    </p:spTree>
    <p:extLst>
      <p:ext uri="{BB962C8B-B14F-4D97-AF65-F5344CB8AC3E}">
        <p14:creationId xmlns:p14="http://schemas.microsoft.com/office/powerpoint/2010/main" val="15076569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p>
        </p:txBody>
      </p:sp>
      <p:sp useBgFill="1">
        <p:nvSpPr>
          <p:cNvPr id="10" name="Freeform: Shape 9">
            <a:extLst>
              <a:ext uri="{FF2B5EF4-FFF2-40B4-BE49-F238E27FC236}">
                <a16:creationId xmlns:a16="http://schemas.microsoft.com/office/drawing/2014/main" id="{B1BDB70B-F0E6-4867-818F-C582494FB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7083" y="0"/>
            <a:ext cx="11134917" cy="6858000"/>
          </a:xfrm>
          <a:custGeom>
            <a:avLst/>
            <a:gdLst>
              <a:gd name="connsiteX0" fmla="*/ 7627977 w 11134917"/>
              <a:gd name="connsiteY0" fmla="*/ 0 h 6858000"/>
              <a:gd name="connsiteX1" fmla="*/ 8129873 w 11134917"/>
              <a:gd name="connsiteY1" fmla="*/ 0 h 6858000"/>
              <a:gd name="connsiteX2" fmla="*/ 11134917 w 11134917"/>
              <a:gd name="connsiteY2" fmla="*/ 0 h 6858000"/>
              <a:gd name="connsiteX3" fmla="*/ 11134917 w 11134917"/>
              <a:gd name="connsiteY3" fmla="*/ 6858000 h 6858000"/>
              <a:gd name="connsiteX4" fmla="*/ 8129873 w 11134917"/>
              <a:gd name="connsiteY4" fmla="*/ 6858000 h 6858000"/>
              <a:gd name="connsiteX5" fmla="*/ 7627977 w 11134917"/>
              <a:gd name="connsiteY5" fmla="*/ 6858000 h 6858000"/>
              <a:gd name="connsiteX6" fmla="*/ 7627977 w 11134917"/>
              <a:gd name="connsiteY6" fmla="*/ 6857419 h 6858000"/>
              <a:gd name="connsiteX7" fmla="*/ 1921931 w 11134917"/>
              <a:gd name="connsiteY7" fmla="*/ 6850814 h 6858000"/>
              <a:gd name="connsiteX8" fmla="*/ 0 w 11134917"/>
              <a:gd name="connsiteY8" fmla="*/ 5325357 h 6858000"/>
              <a:gd name="connsiteX9" fmla="*/ 838199 w 11134917"/>
              <a:gd name="connsiteY9" fmla="*/ 7331 h 6858000"/>
              <a:gd name="connsiteX10" fmla="*/ 7627977 w 11134917"/>
              <a:gd name="connsiteY10" fmla="*/ 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34917" h="6858000">
                <a:moveTo>
                  <a:pt x="7627977" y="0"/>
                </a:moveTo>
                <a:lnTo>
                  <a:pt x="8129873" y="0"/>
                </a:lnTo>
                <a:lnTo>
                  <a:pt x="11134917" y="0"/>
                </a:lnTo>
                <a:lnTo>
                  <a:pt x="11134917" y="6858000"/>
                </a:lnTo>
                <a:lnTo>
                  <a:pt x="8129873" y="6858000"/>
                </a:lnTo>
                <a:lnTo>
                  <a:pt x="7627977" y="6858000"/>
                </a:lnTo>
                <a:lnTo>
                  <a:pt x="7627977" y="6857419"/>
                </a:lnTo>
                <a:lnTo>
                  <a:pt x="1921931" y="6850814"/>
                </a:lnTo>
                <a:lnTo>
                  <a:pt x="0" y="5325357"/>
                </a:lnTo>
                <a:lnTo>
                  <a:pt x="838199" y="7331"/>
                </a:lnTo>
                <a:lnTo>
                  <a:pt x="7627977" y="50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E52C707-F508-47B5-8864-8CC3EE0F0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025" y="0"/>
            <a:ext cx="2436813" cy="6858001"/>
            <a:chOff x="1320800" y="0"/>
            <a:chExt cx="2436813" cy="6858001"/>
          </a:xfrm>
        </p:grpSpPr>
        <p:sp>
          <p:nvSpPr>
            <p:cNvPr id="13" name="Freeform 6">
              <a:extLst>
                <a:ext uri="{FF2B5EF4-FFF2-40B4-BE49-F238E27FC236}">
                  <a16:creationId xmlns:a16="http://schemas.microsoft.com/office/drawing/2014/main" id="{066B5DD9-1C9B-4957-AF7C-8E11C7E88B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4" name="Freeform 7">
              <a:extLst>
                <a:ext uri="{FF2B5EF4-FFF2-40B4-BE49-F238E27FC236}">
                  <a16:creationId xmlns:a16="http://schemas.microsoft.com/office/drawing/2014/main" id="{8DF9D480-2CEE-4037-8C1B-6380686300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5" name="Freeform 8">
              <a:extLst>
                <a:ext uri="{FF2B5EF4-FFF2-40B4-BE49-F238E27FC236}">
                  <a16:creationId xmlns:a16="http://schemas.microsoft.com/office/drawing/2014/main" id="{EBF6F7B8-E51D-495D-B944-B8E2E84C57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6" name="Freeform 9">
              <a:extLst>
                <a:ext uri="{FF2B5EF4-FFF2-40B4-BE49-F238E27FC236}">
                  <a16:creationId xmlns:a16="http://schemas.microsoft.com/office/drawing/2014/main" id="{F43BB0F7-F9F4-4CFA-9277-2B671DC70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7" name="Freeform 10">
              <a:extLst>
                <a:ext uri="{FF2B5EF4-FFF2-40B4-BE49-F238E27FC236}">
                  <a16:creationId xmlns:a16="http://schemas.microsoft.com/office/drawing/2014/main" id="{D51F18A6-D926-4462-B110-63097184F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8" name="Freeform 11">
              <a:extLst>
                <a:ext uri="{FF2B5EF4-FFF2-40B4-BE49-F238E27FC236}">
                  <a16:creationId xmlns:a16="http://schemas.microsoft.com/office/drawing/2014/main" id="{ED77B4F5-55D8-444A-9EFF-CAAA8CD69F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BDC6FC62-718D-A12F-3E55-45A746060D56}"/>
              </a:ext>
            </a:extLst>
          </p:cNvPr>
          <p:cNvSpPr>
            <a:spLocks noGrp="1"/>
          </p:cNvSpPr>
          <p:nvPr>
            <p:ph type="title"/>
          </p:nvPr>
        </p:nvSpPr>
        <p:spPr>
          <a:xfrm>
            <a:off x="1836013" y="1072609"/>
            <a:ext cx="3041557" cy="4522647"/>
          </a:xfrm>
          <a:effectLst/>
        </p:spPr>
        <p:txBody>
          <a:bodyPr anchor="ctr">
            <a:normAutofit/>
          </a:bodyPr>
          <a:lstStyle/>
          <a:p>
            <a:pPr algn="l"/>
            <a:r>
              <a:rPr lang="en-GB" sz="3200">
                <a:solidFill>
                  <a:schemeClr val="tx2"/>
                </a:solidFill>
              </a:rPr>
              <a:t>Introduction to the Scenario</a:t>
            </a:r>
          </a:p>
        </p:txBody>
      </p:sp>
      <p:sp>
        <p:nvSpPr>
          <p:cNvPr id="3" name="Content Placeholder 2">
            <a:extLst>
              <a:ext uri="{FF2B5EF4-FFF2-40B4-BE49-F238E27FC236}">
                <a16:creationId xmlns:a16="http://schemas.microsoft.com/office/drawing/2014/main" id="{9AD48D5F-8EBC-071A-3C89-C8F216929EAB}"/>
              </a:ext>
            </a:extLst>
          </p:cNvPr>
          <p:cNvSpPr>
            <a:spLocks noGrp="1"/>
          </p:cNvSpPr>
          <p:nvPr>
            <p:ph idx="1"/>
          </p:nvPr>
        </p:nvSpPr>
        <p:spPr>
          <a:xfrm>
            <a:off x="5149032" y="1072609"/>
            <a:ext cx="6383207" cy="4522647"/>
          </a:xfrm>
        </p:spPr>
        <p:txBody>
          <a:bodyPr anchor="ctr">
            <a:normAutofit/>
          </a:bodyPr>
          <a:lstStyle/>
          <a:p>
            <a:pPr>
              <a:lnSpc>
                <a:spcPct val="90000"/>
              </a:lnSpc>
            </a:pPr>
            <a:r>
              <a:rPr lang="en-US" sz="2000"/>
              <a:t>Amira is a 3-year-old child who has recently been enrolled to our early nursery environment.</a:t>
            </a:r>
          </a:p>
          <a:p>
            <a:pPr>
              <a:lnSpc>
                <a:spcPct val="90000"/>
              </a:lnSpc>
            </a:pPr>
            <a:r>
              <a:rPr lang="en-US" sz="2000"/>
              <a:t>She exhibits by the separation anxiety when she is alone with her carers and shows emotional distress when she is transferred.</a:t>
            </a:r>
          </a:p>
          <a:p>
            <a:pPr>
              <a:lnSpc>
                <a:spcPct val="90000"/>
              </a:lnSpc>
            </a:pPr>
            <a:r>
              <a:rPr lang="en-US" sz="2000"/>
              <a:t>There is limited verbal communication, which implies that she may have troubles with expressing her needs and feelings.</a:t>
            </a:r>
          </a:p>
          <a:p>
            <a:pPr>
              <a:lnSpc>
                <a:spcPct val="90000"/>
              </a:lnSpc>
            </a:pPr>
            <a:r>
              <a:rPr lang="en-US" sz="2000"/>
              <a:t>Difficulties with cooperative group play, chooses individual or parallel patterns of play.</a:t>
            </a:r>
          </a:p>
          <a:p>
            <a:pPr>
              <a:lnSpc>
                <a:spcPct val="90000"/>
              </a:lnSpc>
            </a:pPr>
            <a:r>
              <a:rPr lang="en-US" sz="2000"/>
              <a:t>Knowledge of her developmental needs based on the attachment theory will be used in evidence-based support strategies.</a:t>
            </a:r>
          </a:p>
          <a:p>
            <a:pPr>
              <a:lnSpc>
                <a:spcPct val="90000"/>
              </a:lnSpc>
            </a:pPr>
            <a:endParaRPr lang="en-GB" sz="2000"/>
          </a:p>
        </p:txBody>
      </p:sp>
    </p:spTree>
    <p:extLst>
      <p:ext uri="{BB962C8B-B14F-4D97-AF65-F5344CB8AC3E}">
        <p14:creationId xmlns:p14="http://schemas.microsoft.com/office/powerpoint/2010/main" val="3747416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151" name="Group 6150">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152"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6153"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6154"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6155"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6156"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6157"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EA3ABF2B-79E6-3BD3-DF17-41D3F74255D5}"/>
              </a:ext>
            </a:extLst>
          </p:cNvPr>
          <p:cNvSpPr>
            <a:spLocks noGrp="1"/>
          </p:cNvSpPr>
          <p:nvPr>
            <p:ph type="title"/>
          </p:nvPr>
        </p:nvSpPr>
        <p:spPr>
          <a:xfrm>
            <a:off x="1484312" y="685800"/>
            <a:ext cx="4278928" cy="1752599"/>
          </a:xfrm>
        </p:spPr>
        <p:txBody>
          <a:bodyPr>
            <a:normAutofit/>
          </a:bodyPr>
          <a:lstStyle/>
          <a:p>
            <a:pPr>
              <a:lnSpc>
                <a:spcPct val="90000"/>
              </a:lnSpc>
            </a:pPr>
            <a:r>
              <a:rPr lang="en-GB"/>
              <a:t>Bowlby's Attachment Theory - Overview</a:t>
            </a:r>
          </a:p>
        </p:txBody>
      </p:sp>
      <p:sp>
        <p:nvSpPr>
          <p:cNvPr id="3" name="Content Placeholder 2">
            <a:extLst>
              <a:ext uri="{FF2B5EF4-FFF2-40B4-BE49-F238E27FC236}">
                <a16:creationId xmlns:a16="http://schemas.microsoft.com/office/drawing/2014/main" id="{23ACE710-D9A3-03E4-B7FD-634F58472968}"/>
              </a:ext>
            </a:extLst>
          </p:cNvPr>
          <p:cNvSpPr>
            <a:spLocks noGrp="1"/>
          </p:cNvSpPr>
          <p:nvPr>
            <p:ph idx="1"/>
          </p:nvPr>
        </p:nvSpPr>
        <p:spPr>
          <a:xfrm>
            <a:off x="1484310" y="2666999"/>
            <a:ext cx="4278929" cy="3124201"/>
          </a:xfrm>
        </p:spPr>
        <p:txBody>
          <a:bodyPr>
            <a:normAutofit/>
          </a:bodyPr>
          <a:lstStyle/>
          <a:p>
            <a:pPr>
              <a:lnSpc>
                <a:spcPct val="90000"/>
              </a:lnSpc>
            </a:pPr>
            <a:r>
              <a:rPr lang="en-US" sz="1100"/>
              <a:t>Attachment theory was developed in the 1950s-1980s by John Bowlby, and it highlights the importance of early bonds between caregivers and children (Bowlby, 1969).</a:t>
            </a:r>
          </a:p>
          <a:p>
            <a:pPr>
              <a:lnSpc>
                <a:spcPct val="90000"/>
              </a:lnSpc>
            </a:pPr>
            <a:r>
              <a:rPr lang="en-US" sz="1100"/>
              <a:t>According to the theory, infants are biologically set to develop attachments as the survival mechanism in evolution.</a:t>
            </a:r>
          </a:p>
          <a:p>
            <a:pPr>
              <a:lnSpc>
                <a:spcPct val="90000"/>
              </a:lnSpc>
            </a:pPr>
            <a:r>
              <a:rPr lang="en-US" sz="1100"/>
              <a:t>Attachment acts as a haven on which children can exploit their surroundings safely (Bowlby, 1988).</a:t>
            </a:r>
          </a:p>
          <a:p>
            <a:pPr>
              <a:lnSpc>
                <a:spcPct val="90000"/>
              </a:lnSpc>
            </a:pPr>
            <a:r>
              <a:rPr lang="en-US" sz="1100"/>
              <a:t>The working model of early attachment determines future relationships and emotional growth.</a:t>
            </a:r>
          </a:p>
          <a:p>
            <a:pPr>
              <a:lnSpc>
                <a:spcPct val="90000"/>
              </a:lnSpc>
            </a:pPr>
            <a:r>
              <a:rPr lang="en-US" sz="1100"/>
              <a:t>Of special importance to the early childhood (0-5 years) age when the attachment patterns are being formed (Bretherton, 2013).</a:t>
            </a:r>
          </a:p>
          <a:p>
            <a:pPr>
              <a:lnSpc>
                <a:spcPct val="90000"/>
              </a:lnSpc>
            </a:pPr>
            <a:endParaRPr lang="en-GB" sz="1100"/>
          </a:p>
        </p:txBody>
      </p:sp>
      <p:sp>
        <p:nvSpPr>
          <p:cNvPr id="6159"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John Bowlby's Attachment Theory">
            <a:extLst>
              <a:ext uri="{FF2B5EF4-FFF2-40B4-BE49-F238E27FC236}">
                <a16:creationId xmlns:a16="http://schemas.microsoft.com/office/drawing/2014/main" id="{276F5E81-E97B-B712-9D13-BAEDCF00D9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4162" r="-3" b="-3"/>
          <a:stretch>
            <a:fillRect/>
          </a:stretch>
        </p:blipFill>
        <p:spPr bwMode="auto">
          <a:xfrm>
            <a:off x="6434407" y="1011765"/>
            <a:ext cx="4744154" cy="454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59650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127" name="Group 5126">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128"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5129"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5130"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131"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132"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133"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12EAA16-2B20-61C5-E54A-AC7EF975F7BE}"/>
              </a:ext>
            </a:extLst>
          </p:cNvPr>
          <p:cNvSpPr>
            <a:spLocks noGrp="1"/>
          </p:cNvSpPr>
          <p:nvPr>
            <p:ph type="title"/>
          </p:nvPr>
        </p:nvSpPr>
        <p:spPr>
          <a:xfrm>
            <a:off x="1484312" y="685800"/>
            <a:ext cx="4278928" cy="1752599"/>
          </a:xfrm>
        </p:spPr>
        <p:txBody>
          <a:bodyPr>
            <a:normAutofit/>
          </a:bodyPr>
          <a:lstStyle/>
          <a:p>
            <a:r>
              <a:rPr lang="en-US" dirty="0"/>
              <a:t>Key Concepts of Attachment Theory</a:t>
            </a:r>
            <a:endParaRPr lang="en-GB" dirty="0"/>
          </a:p>
        </p:txBody>
      </p:sp>
      <p:sp>
        <p:nvSpPr>
          <p:cNvPr id="3" name="Content Placeholder 2">
            <a:extLst>
              <a:ext uri="{FF2B5EF4-FFF2-40B4-BE49-F238E27FC236}">
                <a16:creationId xmlns:a16="http://schemas.microsoft.com/office/drawing/2014/main" id="{EE9414A7-FC27-05E4-86A8-AAB4DE20E3BE}"/>
              </a:ext>
            </a:extLst>
          </p:cNvPr>
          <p:cNvSpPr>
            <a:spLocks noGrp="1"/>
          </p:cNvSpPr>
          <p:nvPr>
            <p:ph idx="1"/>
          </p:nvPr>
        </p:nvSpPr>
        <p:spPr>
          <a:xfrm>
            <a:off x="1484310" y="2666999"/>
            <a:ext cx="4278929" cy="3124201"/>
          </a:xfrm>
        </p:spPr>
        <p:txBody>
          <a:bodyPr>
            <a:normAutofit/>
          </a:bodyPr>
          <a:lstStyle/>
          <a:p>
            <a:pPr>
              <a:lnSpc>
                <a:spcPct val="90000"/>
              </a:lnSpc>
            </a:pPr>
            <a:r>
              <a:rPr lang="en-US" sz="1100"/>
              <a:t>Monotropy: There is one main attachment bond with which children have a qualitatively different relationship of other interactions (Bowlby, 1969).</a:t>
            </a:r>
          </a:p>
          <a:p>
            <a:pPr>
              <a:lnSpc>
                <a:spcPct val="90000"/>
              </a:lnSpc>
            </a:pPr>
            <a:r>
              <a:rPr lang="en-US" sz="1100"/>
              <a:t>Internal working models Mental images of self, others, and relationships created at an early attachment experience.</a:t>
            </a:r>
          </a:p>
          <a:p>
            <a:pPr>
              <a:lnSpc>
                <a:spcPct val="90000"/>
              </a:lnSpc>
            </a:pPr>
            <a:r>
              <a:rPr lang="en-US" sz="1100"/>
              <a:t>Secure base: The figure of attachment gives a sense of security and comfort, which makes one explore the surrounding environment with confidence (Bowlby, 1988).</a:t>
            </a:r>
          </a:p>
          <a:p>
            <a:pPr>
              <a:lnSpc>
                <a:spcPct val="90000"/>
              </a:lnSpc>
            </a:pPr>
            <a:r>
              <a:rPr lang="en-US" sz="1100"/>
              <a:t>Separation anxiety Separation anxiety is distress at being parted with attachment figures at a peak of about 12 months, and a sign of good attachment.</a:t>
            </a:r>
          </a:p>
          <a:p>
            <a:pPr>
              <a:lnSpc>
                <a:spcPct val="90000"/>
              </a:lnSpc>
            </a:pPr>
            <a:r>
              <a:rPr lang="en-US" sz="1100"/>
              <a:t>Attachment behaviors: Proximity-seeking, crying, clinging and following The behaviour is natural and ensures the infant retains the caregiver in proximity (Bowlby, 1973).</a:t>
            </a:r>
          </a:p>
          <a:p>
            <a:pPr>
              <a:lnSpc>
                <a:spcPct val="90000"/>
              </a:lnSpc>
            </a:pPr>
            <a:endParaRPr lang="en-GB" sz="1100"/>
          </a:p>
        </p:txBody>
      </p:sp>
      <p:sp>
        <p:nvSpPr>
          <p:cNvPr id="5135"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Differences in Early Years Childcare; Nursery, Preschool and More">
            <a:extLst>
              <a:ext uri="{FF2B5EF4-FFF2-40B4-BE49-F238E27FC236}">
                <a16:creationId xmlns:a16="http://schemas.microsoft.com/office/drawing/2014/main" id="{4FA0E783-B7DD-E5CA-3B50-54F85CB2A4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8105" r="2247" b="1"/>
          <a:stretch>
            <a:fillRect/>
          </a:stretch>
        </p:blipFill>
        <p:spPr bwMode="auto">
          <a:xfrm>
            <a:off x="6434407" y="1011765"/>
            <a:ext cx="4744154" cy="454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886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YFS areas – 9 ways to improve your rooms | Enabling Environments | Teach Early  Years">
            <a:extLst>
              <a:ext uri="{FF2B5EF4-FFF2-40B4-BE49-F238E27FC236}">
                <a16:creationId xmlns:a16="http://schemas.microsoft.com/office/drawing/2014/main" id="{BCB73EC2-B113-B634-3272-5B738F9935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3883" r="19130" b="-2"/>
          <a:stretch>
            <a:fillRect/>
          </a:stretch>
        </p:blipFill>
        <p:spPr bwMode="auto">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3081" name="Group 3080">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3082"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083"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84"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085"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086"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087"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55461541-3340-FBE5-9A2E-68D1E6B56004}"/>
              </a:ext>
            </a:extLst>
          </p:cNvPr>
          <p:cNvSpPr>
            <a:spLocks noGrp="1"/>
          </p:cNvSpPr>
          <p:nvPr>
            <p:ph type="title"/>
          </p:nvPr>
        </p:nvSpPr>
        <p:spPr>
          <a:xfrm>
            <a:off x="972080" y="685800"/>
            <a:ext cx="5260680" cy="1752599"/>
          </a:xfrm>
        </p:spPr>
        <p:txBody>
          <a:bodyPr>
            <a:normAutofit/>
          </a:bodyPr>
          <a:lstStyle/>
          <a:p>
            <a:pPr algn="l"/>
            <a:r>
              <a:rPr lang="en-US" dirty="0"/>
              <a:t>Nature and Nurture in Attachment</a:t>
            </a:r>
            <a:endParaRPr lang="en-GB"/>
          </a:p>
        </p:txBody>
      </p:sp>
      <p:sp>
        <p:nvSpPr>
          <p:cNvPr id="3" name="Content Placeholder 2">
            <a:extLst>
              <a:ext uri="{FF2B5EF4-FFF2-40B4-BE49-F238E27FC236}">
                <a16:creationId xmlns:a16="http://schemas.microsoft.com/office/drawing/2014/main" id="{18CB4EBE-4019-C27E-9405-94D2F3C1C778}"/>
              </a:ext>
            </a:extLst>
          </p:cNvPr>
          <p:cNvSpPr>
            <a:spLocks noGrp="1"/>
          </p:cNvSpPr>
          <p:nvPr>
            <p:ph idx="1"/>
          </p:nvPr>
        </p:nvSpPr>
        <p:spPr>
          <a:xfrm>
            <a:off x="643468" y="2666999"/>
            <a:ext cx="5260680" cy="3124201"/>
          </a:xfrm>
        </p:spPr>
        <p:txBody>
          <a:bodyPr>
            <a:normAutofit/>
          </a:bodyPr>
          <a:lstStyle/>
          <a:p>
            <a:pPr>
              <a:lnSpc>
                <a:spcPct val="90000"/>
              </a:lnSpc>
            </a:pPr>
            <a:r>
              <a:rPr lang="en-US" sz="1300"/>
              <a:t>Biological factors (nature): In personnel attachment (crying, smiling and clinging) are adaptation mechanisms in evolution to stay alive (Bowlby, 1969).</a:t>
            </a:r>
          </a:p>
          <a:p>
            <a:pPr>
              <a:lnSpc>
                <a:spcPct val="90000"/>
              </a:lnSpc>
            </a:pPr>
            <a:r>
              <a:rPr lang="en-US" sz="1300"/>
              <a:t>Environmental factors (nurture): The quality of attachment relationships is determined by the caregiver sensitivity, responsiveness, and consistency.</a:t>
            </a:r>
          </a:p>
          <a:p>
            <a:pPr>
              <a:lnSpc>
                <a:spcPct val="90000"/>
              </a:lnSpc>
            </a:pPr>
            <a:r>
              <a:rPr lang="en-US" sz="1300"/>
              <a:t>Bowlby (1973) combined the two views and realized that biological predispositions interplays with environmental experiences.</a:t>
            </a:r>
          </a:p>
          <a:p>
            <a:pPr>
              <a:lnSpc>
                <a:spcPct val="90000"/>
              </a:lnSpc>
            </a:pPr>
            <a:r>
              <a:rPr lang="en-US" sz="1300"/>
              <a:t>Caregiving practices and expression of attachment are based on cultural contexts, yet universal needs (Keller, 2018) are consistent.</a:t>
            </a:r>
          </a:p>
          <a:p>
            <a:pPr>
              <a:lnSpc>
                <a:spcPct val="90000"/>
              </a:lnSpc>
            </a:pPr>
            <a:r>
              <a:rPr lang="en-US" sz="1300"/>
              <a:t>The interaction between nature and nurture defines differences in individuals in terms of security of attachment and patterns.</a:t>
            </a:r>
            <a:endParaRPr lang="en-GB" sz="1300"/>
          </a:p>
        </p:txBody>
      </p:sp>
    </p:spTree>
    <p:extLst>
      <p:ext uri="{BB962C8B-B14F-4D97-AF65-F5344CB8AC3E}">
        <p14:creationId xmlns:p14="http://schemas.microsoft.com/office/powerpoint/2010/main" val="29193310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5" name="Group 4104">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4106"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09" name="Group 4108">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110"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111"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112"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113"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114"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115"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1A2BCB2C-9340-5093-7D1A-993FC8FB08B4}"/>
              </a:ext>
            </a:extLst>
          </p:cNvPr>
          <p:cNvSpPr>
            <a:spLocks noGrp="1"/>
          </p:cNvSpPr>
          <p:nvPr>
            <p:ph type="title"/>
          </p:nvPr>
        </p:nvSpPr>
        <p:spPr>
          <a:xfrm>
            <a:off x="3962399" y="685800"/>
            <a:ext cx="7345891" cy="1413933"/>
          </a:xfrm>
        </p:spPr>
        <p:txBody>
          <a:bodyPr>
            <a:normAutofit/>
          </a:bodyPr>
          <a:lstStyle/>
          <a:p>
            <a:r>
              <a:rPr lang="en-US" dirty="0"/>
              <a:t>Applying Theory to Amira - Understanding Her Behavior</a:t>
            </a:r>
            <a:endParaRPr lang="en-GB" dirty="0"/>
          </a:p>
        </p:txBody>
      </p:sp>
      <p:pic>
        <p:nvPicPr>
          <p:cNvPr id="4098" name="Picture 2" descr="The Benefits of Play Based Learning in Early Years">
            <a:extLst>
              <a:ext uri="{FF2B5EF4-FFF2-40B4-BE49-F238E27FC236}">
                <a16:creationId xmlns:a16="http://schemas.microsoft.com/office/drawing/2014/main" id="{D1685E09-1D55-A980-847A-8EE73EBAE5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0561" r="25897"/>
          <a:stretch>
            <a:fillRect/>
          </a:stretch>
        </p:blipFill>
        <p:spPr bwMode="auto">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noFill/>
          <a:ln w="38100">
            <a:noFill/>
          </a:ln>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C9779D5-9441-B1F6-A742-69BFF841288E}"/>
              </a:ext>
            </a:extLst>
          </p:cNvPr>
          <p:cNvSpPr>
            <a:spLocks noGrp="1"/>
          </p:cNvSpPr>
          <p:nvPr>
            <p:ph idx="1"/>
          </p:nvPr>
        </p:nvSpPr>
        <p:spPr>
          <a:xfrm>
            <a:off x="3843867" y="2048933"/>
            <a:ext cx="7659156" cy="3742267"/>
          </a:xfrm>
        </p:spPr>
        <p:txBody>
          <a:bodyPr>
            <a:normAutofit/>
          </a:bodyPr>
          <a:lstStyle/>
          <a:p>
            <a:pPr>
              <a:lnSpc>
                <a:spcPct val="90000"/>
              </a:lnSpc>
            </a:pPr>
            <a:r>
              <a:rPr lang="en-US" sz="1700"/>
              <a:t>Amira experiences separation anxiety which is an indicator of insecure attachment patterns in which she does not feel that carers will come back (Bowlby, 1973).</a:t>
            </a:r>
          </a:p>
          <a:p>
            <a:pPr>
              <a:lnSpc>
                <a:spcPct val="90000"/>
              </a:lnSpc>
            </a:pPr>
            <a:r>
              <a:rPr lang="en-US" sz="1700"/>
              <a:t>Her internal working model can have representations of the caregivers as not present or inconsistent causing uncertainty.</a:t>
            </a:r>
          </a:p>
          <a:p>
            <a:pPr>
              <a:lnSpc>
                <a:spcPct val="90000"/>
              </a:lnSpc>
            </a:pPr>
            <a:r>
              <a:rPr lang="en-US" sz="1700"/>
              <a:t>Poor verbal communication may also be a sign of emotional stress and the inability to control emotions without support on secure base (Bowlby, 1988)</a:t>
            </a:r>
          </a:p>
          <a:p>
            <a:pPr>
              <a:lnSpc>
                <a:spcPct val="90000"/>
              </a:lnSpc>
            </a:pPr>
            <a:r>
              <a:rPr lang="en-US" sz="1700"/>
              <a:t>The inability to participate in group play implies that she is yet to make the nursery a safe exploration station.</a:t>
            </a:r>
          </a:p>
          <a:p>
            <a:pPr>
              <a:lnSpc>
                <a:spcPct val="90000"/>
              </a:lnSpc>
            </a:pPr>
            <a:r>
              <a:rPr lang="en-US" sz="1700"/>
              <a:t>Such actions are consistent with anxious-resistant attachment patterns that are seen on the Strange Situation (Ainsworth et al., 1978).</a:t>
            </a:r>
          </a:p>
          <a:p>
            <a:pPr>
              <a:lnSpc>
                <a:spcPct val="90000"/>
              </a:lnSpc>
            </a:pPr>
            <a:endParaRPr lang="en-GB" sz="1700"/>
          </a:p>
        </p:txBody>
      </p:sp>
    </p:spTree>
    <p:extLst>
      <p:ext uri="{BB962C8B-B14F-4D97-AF65-F5344CB8AC3E}">
        <p14:creationId xmlns:p14="http://schemas.microsoft.com/office/powerpoint/2010/main" val="1833161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DC7C47DB-AA53-4389-6260-2499652F1CE8}"/>
              </a:ext>
            </a:extLst>
          </p:cNvPr>
          <p:cNvSpPr>
            <a:spLocks noGrp="1"/>
          </p:cNvSpPr>
          <p:nvPr>
            <p:ph type="title"/>
          </p:nvPr>
        </p:nvSpPr>
        <p:spPr>
          <a:xfrm>
            <a:off x="3962399" y="685800"/>
            <a:ext cx="7345891" cy="1413933"/>
          </a:xfrm>
        </p:spPr>
        <p:txBody>
          <a:bodyPr>
            <a:normAutofit/>
          </a:bodyPr>
          <a:lstStyle/>
          <a:p>
            <a:pPr>
              <a:lnSpc>
                <a:spcPct val="90000"/>
              </a:lnSpc>
            </a:pPr>
            <a:r>
              <a:rPr lang="en-US" sz="3100" b="1"/>
              <a:t>Practical Strategies - Building Security (Part 1)</a:t>
            </a:r>
            <a:br>
              <a:rPr lang="en-US" sz="3100" b="1"/>
            </a:br>
            <a:endParaRPr lang="en-GB" sz="3100"/>
          </a:p>
        </p:txBody>
      </p:sp>
      <p:pic>
        <p:nvPicPr>
          <p:cNvPr id="5" name="Picture 4" descr="People holding hands">
            <a:extLst>
              <a:ext uri="{FF2B5EF4-FFF2-40B4-BE49-F238E27FC236}">
                <a16:creationId xmlns:a16="http://schemas.microsoft.com/office/drawing/2014/main" id="{86B974C0-3BD9-9B0F-62C6-81F602E8002D}"/>
              </a:ext>
            </a:extLst>
          </p:cNvPr>
          <p:cNvPicPr>
            <a:picLocks noChangeAspect="1"/>
          </p:cNvPicPr>
          <p:nvPr/>
        </p:nvPicPr>
        <p:blipFill>
          <a:blip r:embed="rId4"/>
          <a:srcRect l="39247" r="27085"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BA07B66A-2DF1-E10E-55C5-F92775B6E211}"/>
              </a:ext>
            </a:extLst>
          </p:cNvPr>
          <p:cNvSpPr>
            <a:spLocks noGrp="1"/>
          </p:cNvSpPr>
          <p:nvPr>
            <p:ph idx="1"/>
          </p:nvPr>
        </p:nvSpPr>
        <p:spPr>
          <a:xfrm>
            <a:off x="3843867" y="2048933"/>
            <a:ext cx="7659156" cy="3742267"/>
          </a:xfrm>
        </p:spPr>
        <p:txBody>
          <a:bodyPr>
            <a:normAutofit/>
          </a:bodyPr>
          <a:lstStyle/>
          <a:p>
            <a:pPr>
              <a:lnSpc>
                <a:spcPct val="90000"/>
              </a:lnSpc>
            </a:pPr>
            <a:r>
              <a:rPr lang="en-US" sz="1700"/>
              <a:t>The responsible approach that will be adopted will be the key person approach wherein Amira will have a regular primary caregiver so that she can develop trust (Elfer, Goldschmied and Selleck, 2012).</a:t>
            </a:r>
          </a:p>
          <a:p>
            <a:pPr>
              <a:lnSpc>
                <a:spcPct val="90000"/>
              </a:lnSpc>
            </a:pPr>
            <a:r>
              <a:rPr lang="en-US" sz="1700"/>
              <a:t>Create routines of gradual separation with a set of consistency of goodbye practices to cause anxiety and foster assurance of caregiver reemergence (Bowlby, 1973).</a:t>
            </a:r>
          </a:p>
          <a:p>
            <a:pPr>
              <a:lnSpc>
                <a:spcPct val="90000"/>
              </a:lnSpc>
            </a:pPr>
            <a:r>
              <a:rPr lang="en-US" sz="1700"/>
              <a:t>Provide a safe base environment with a safe place which Amira can withdraw to when overwhelmed.</a:t>
            </a:r>
          </a:p>
          <a:p>
            <a:pPr>
              <a:lnSpc>
                <a:spcPct val="90000"/>
              </a:lnSpc>
            </a:pPr>
            <a:r>
              <a:rPr lang="en-US" sz="1700"/>
              <a:t>Give regular but sensitive reactions to the emotional cues shown by Amira, to confirm her emotions and address her needs as soon as possible.</a:t>
            </a:r>
          </a:p>
          <a:p>
            <a:pPr>
              <a:lnSpc>
                <a:spcPct val="90000"/>
              </a:lnSpc>
            </a:pPr>
            <a:r>
              <a:rPr lang="en-US" sz="1700"/>
              <a:t>Use items of transition like home comfort objects to have psychological connection with primary attachment figures.</a:t>
            </a:r>
            <a:endParaRPr lang="en-GB" sz="1700"/>
          </a:p>
        </p:txBody>
      </p:sp>
    </p:spTree>
    <p:extLst>
      <p:ext uri="{BB962C8B-B14F-4D97-AF65-F5344CB8AC3E}">
        <p14:creationId xmlns:p14="http://schemas.microsoft.com/office/powerpoint/2010/main" val="2697718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2"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4D7452EE-A9D2-7C57-2B3B-389AA13DAE4C}"/>
              </a:ext>
            </a:extLst>
          </p:cNvPr>
          <p:cNvSpPr>
            <a:spLocks noGrp="1"/>
          </p:cNvSpPr>
          <p:nvPr>
            <p:ph type="title"/>
          </p:nvPr>
        </p:nvSpPr>
        <p:spPr>
          <a:xfrm>
            <a:off x="3962399" y="685800"/>
            <a:ext cx="7345891" cy="1413933"/>
          </a:xfrm>
        </p:spPr>
        <p:txBody>
          <a:bodyPr>
            <a:normAutofit/>
          </a:bodyPr>
          <a:lstStyle/>
          <a:p>
            <a:r>
              <a:rPr lang="en-US"/>
              <a:t>Practical Strategies - Supporting Development (Part 2)</a:t>
            </a:r>
            <a:endParaRPr lang="en-GB"/>
          </a:p>
        </p:txBody>
      </p:sp>
      <p:pic>
        <p:nvPicPr>
          <p:cNvPr id="5" name="Picture 4" descr="Drawings on colourful paper">
            <a:extLst>
              <a:ext uri="{FF2B5EF4-FFF2-40B4-BE49-F238E27FC236}">
                <a16:creationId xmlns:a16="http://schemas.microsoft.com/office/drawing/2014/main" id="{CA33AE63-2BE8-D231-2ED6-E5327E6A9D27}"/>
              </a:ext>
            </a:extLst>
          </p:cNvPr>
          <p:cNvPicPr>
            <a:picLocks noChangeAspect="1"/>
          </p:cNvPicPr>
          <p:nvPr/>
        </p:nvPicPr>
        <p:blipFill>
          <a:blip r:embed="rId4"/>
          <a:srcRect l="23037" r="43294"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3" name="Content Placeholder 2">
            <a:extLst>
              <a:ext uri="{FF2B5EF4-FFF2-40B4-BE49-F238E27FC236}">
                <a16:creationId xmlns:a16="http://schemas.microsoft.com/office/drawing/2014/main" id="{E310AC1F-4F76-7F1F-B04E-D0A2C716E683}"/>
              </a:ext>
            </a:extLst>
          </p:cNvPr>
          <p:cNvSpPr>
            <a:spLocks noGrp="1"/>
          </p:cNvSpPr>
          <p:nvPr>
            <p:ph idx="1"/>
          </p:nvPr>
        </p:nvSpPr>
        <p:spPr>
          <a:xfrm>
            <a:off x="3843867" y="2048933"/>
            <a:ext cx="7659156" cy="3742267"/>
          </a:xfrm>
        </p:spPr>
        <p:txBody>
          <a:bodyPr>
            <a:normAutofit/>
          </a:bodyPr>
          <a:lstStyle/>
          <a:p>
            <a:pPr>
              <a:lnSpc>
                <a:spcPct val="90000"/>
              </a:lnSpc>
            </a:pPr>
            <a:r>
              <a:rPr lang="en-US" sz="1900"/>
              <a:t>Engage in responsive caregiving by identifying and responding to the non-verbal communication and emotional condition of Amira in an appropriate manner (Elfer, Goldschmied and Selleck, 2012)</a:t>
            </a:r>
          </a:p>
          <a:p>
            <a:pPr>
              <a:lnSpc>
                <a:spcPct val="90000"/>
              </a:lnSpc>
            </a:pPr>
            <a:r>
              <a:rPr lang="en-US" sz="1900"/>
              <a:t>Create routines to follow every day that bring organization and make Amira know what is to happen next, being less anxious.</a:t>
            </a:r>
          </a:p>
          <a:p>
            <a:pPr>
              <a:lnSpc>
                <a:spcPct val="90000"/>
              </a:lnSpc>
            </a:pPr>
            <a:r>
              <a:rPr lang="en-US" sz="1900"/>
              <a:t>Promote incorporation into group activities gradually with the assistance of the key person to act as the secure base.</a:t>
            </a:r>
          </a:p>
          <a:p>
            <a:pPr>
              <a:lnSpc>
                <a:spcPct val="90000"/>
              </a:lnSpc>
            </a:pPr>
            <a:r>
              <a:rPr lang="en-US" sz="1900"/>
              <a:t>Promote socialization among peers through demonstrating social interaction and scaffolding in the play opportunities.</a:t>
            </a:r>
          </a:p>
          <a:p>
            <a:pPr>
              <a:lnSpc>
                <a:spcPct val="90000"/>
              </a:lnSpc>
            </a:pPr>
            <a:r>
              <a:rPr lang="en-US" sz="1900"/>
              <a:t>Conform well with parents so that there is coherency at home and nursery, which enhances unity in Amiras general security (Bowlby, 1988)</a:t>
            </a:r>
            <a:endParaRPr lang="en-GB" sz="1900"/>
          </a:p>
        </p:txBody>
      </p:sp>
    </p:spTree>
    <p:extLst>
      <p:ext uri="{BB962C8B-B14F-4D97-AF65-F5344CB8AC3E}">
        <p14:creationId xmlns:p14="http://schemas.microsoft.com/office/powerpoint/2010/main" val="2740668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50557-121C-539B-946C-96006408136C}"/>
              </a:ext>
            </a:extLst>
          </p:cNvPr>
          <p:cNvSpPr>
            <a:spLocks noGrp="1"/>
          </p:cNvSpPr>
          <p:nvPr>
            <p:ph type="title"/>
          </p:nvPr>
        </p:nvSpPr>
        <p:spPr>
          <a:xfrm>
            <a:off x="1484311" y="685800"/>
            <a:ext cx="10018713" cy="1185333"/>
          </a:xfrm>
        </p:spPr>
        <p:txBody>
          <a:bodyPr>
            <a:normAutofit/>
          </a:bodyPr>
          <a:lstStyle/>
          <a:p>
            <a:r>
              <a:rPr lang="en-GB" dirty="0"/>
              <a:t>Critical Evaluation - Strengths</a:t>
            </a:r>
          </a:p>
        </p:txBody>
      </p:sp>
      <p:sp>
        <p:nvSpPr>
          <p:cNvPr id="3" name="Content Placeholder 2">
            <a:extLst>
              <a:ext uri="{FF2B5EF4-FFF2-40B4-BE49-F238E27FC236}">
                <a16:creationId xmlns:a16="http://schemas.microsoft.com/office/drawing/2014/main" id="{2847E1D8-4B01-232C-3319-061A93E44244}"/>
              </a:ext>
            </a:extLst>
          </p:cNvPr>
          <p:cNvSpPr>
            <a:spLocks noGrp="1"/>
          </p:cNvSpPr>
          <p:nvPr>
            <p:ph idx="1"/>
          </p:nvPr>
        </p:nvSpPr>
        <p:spPr>
          <a:xfrm>
            <a:off x="1484311" y="1998133"/>
            <a:ext cx="6855356" cy="3793067"/>
          </a:xfrm>
        </p:spPr>
        <p:txBody>
          <a:bodyPr>
            <a:normAutofit/>
          </a:bodyPr>
          <a:lstStyle/>
          <a:p>
            <a:pPr>
              <a:lnSpc>
                <a:spcPct val="90000"/>
              </a:lnSpc>
            </a:pPr>
            <a:r>
              <a:rPr lang="en-US" sz="1500"/>
              <a:t>Empirical data from the Strange Situation study by Ainsworth are strong indicators of the existence of attachment classifications and relationships between caregiver sensitivity and attachment (Ainsworth et al., 1978).</a:t>
            </a:r>
          </a:p>
          <a:p>
            <a:pPr>
              <a:lnSpc>
                <a:spcPct val="90000"/>
              </a:lnSpc>
            </a:pPr>
            <a:r>
              <a:rPr lang="en-US" sz="1500"/>
              <a:t>Offers real-life practice of early years settings using key person approach and relationship-based practice (Elfer, Goldschmied and Selleck, 2012)</a:t>
            </a:r>
          </a:p>
          <a:p>
            <a:pPr>
              <a:lnSpc>
                <a:spcPct val="90000"/>
              </a:lnSpc>
            </a:pPr>
            <a:r>
              <a:rPr lang="en-US" sz="1500"/>
              <a:t>Is aware of the paramount role of early experiences in lifelong emotional and social developmental patterns.</a:t>
            </a:r>
          </a:p>
          <a:p>
            <a:pPr>
              <a:lnSpc>
                <a:spcPct val="90000"/>
              </a:lnSpc>
            </a:pPr>
            <a:r>
              <a:rPr lang="en-US" sz="1500"/>
              <a:t>Provides a comprehensive model of child development that takes into account all three aspects of emotional, cognitive, and social development (Bretherton, 2013).</a:t>
            </a:r>
          </a:p>
          <a:p>
            <a:pPr>
              <a:lnSpc>
                <a:spcPct val="90000"/>
              </a:lnSpc>
            </a:pPr>
            <a:r>
              <a:rPr lang="en-US" sz="1500"/>
              <a:t>Has produced a lot of research on the topic and has had an impact on policies on childcare globally, benefiting vulnerable children.</a:t>
            </a:r>
            <a:endParaRPr lang="en-GB" sz="1500"/>
          </a:p>
        </p:txBody>
      </p:sp>
      <p:pic>
        <p:nvPicPr>
          <p:cNvPr id="2051" name="Picture 3" descr="BS in Child Development | University of La Verne">
            <a:extLst>
              <a:ext uri="{FF2B5EF4-FFF2-40B4-BE49-F238E27FC236}">
                <a16:creationId xmlns:a16="http://schemas.microsoft.com/office/drawing/2014/main" id="{7CD8D142-07C4-E591-AFAD-25C421F1739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85907" y="2988184"/>
            <a:ext cx="2717116" cy="1811410"/>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8806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347A9E-0B67-F03C-8F2D-491BA2CAA2BB}"/>
              </a:ext>
            </a:extLst>
          </p:cNvPr>
          <p:cNvSpPr>
            <a:spLocks noGrp="1"/>
          </p:cNvSpPr>
          <p:nvPr>
            <p:ph type="title"/>
          </p:nvPr>
        </p:nvSpPr>
        <p:spPr>
          <a:xfrm>
            <a:off x="3854451" y="685800"/>
            <a:ext cx="7648573" cy="1752599"/>
          </a:xfrm>
        </p:spPr>
        <p:txBody>
          <a:bodyPr>
            <a:normAutofit/>
          </a:bodyPr>
          <a:lstStyle/>
          <a:p>
            <a:r>
              <a:rPr lang="en-GB" dirty="0"/>
              <a:t>Critical Evaluation - Limitations</a:t>
            </a:r>
          </a:p>
        </p:txBody>
      </p:sp>
      <p:sp>
        <p:nvSpPr>
          <p:cNvPr id="10"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txBody>
          <a:bodyPr/>
          <a:lstStyle/>
          <a:p>
            <a:endParaRPr lang="en-GB"/>
          </a:p>
        </p:txBody>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txBody>
          <a:bodyPr/>
          <a:lstStyle/>
          <a:p>
            <a:endParaRPr lang="en-GB"/>
          </a:p>
        </p:txBody>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txBody>
          <a:bodyPr/>
          <a:lstStyle/>
          <a:p>
            <a:endParaRPr lang="en-GB"/>
          </a:p>
        </p:txBody>
      </p:sp>
      <p:sp>
        <p:nvSpPr>
          <p:cNvPr id="3" name="Content Placeholder 2">
            <a:extLst>
              <a:ext uri="{FF2B5EF4-FFF2-40B4-BE49-F238E27FC236}">
                <a16:creationId xmlns:a16="http://schemas.microsoft.com/office/drawing/2014/main" id="{7CB1BC8B-C025-F342-715F-2232374A452F}"/>
              </a:ext>
            </a:extLst>
          </p:cNvPr>
          <p:cNvSpPr>
            <a:spLocks noGrp="1"/>
          </p:cNvSpPr>
          <p:nvPr>
            <p:ph idx="1"/>
          </p:nvPr>
        </p:nvSpPr>
        <p:spPr>
          <a:xfrm>
            <a:off x="3854451" y="2666999"/>
            <a:ext cx="7648572" cy="3124201"/>
          </a:xfrm>
        </p:spPr>
        <p:txBody>
          <a:bodyPr anchor="t">
            <a:normAutofit/>
          </a:bodyPr>
          <a:lstStyle/>
          <a:p>
            <a:pPr>
              <a:lnSpc>
                <a:spcPct val="90000"/>
              </a:lnSpc>
            </a:pPr>
            <a:r>
              <a:rPr lang="en-US" sz="1400"/>
              <a:t>Cultural bias: Theoretical models that were created in the Western world do not necessarily apply to collectivist societies where multiple caregivers are viewed as standard (Keller, 2018).</a:t>
            </a:r>
          </a:p>
          <a:p>
            <a:pPr>
              <a:lnSpc>
                <a:spcPct val="90000"/>
              </a:lnSpc>
            </a:pPr>
            <a:r>
              <a:rPr lang="en-US" sz="1400"/>
              <a:t>Excessive emphasis on mother: The initial theory did not pay much attention to fathers, siblings, and any other relations, but put much emphasis on mother-child bonds (Rothbaum et al., 2000).</a:t>
            </a:r>
          </a:p>
          <a:p>
            <a:pPr>
              <a:lnSpc>
                <a:spcPct val="90000"/>
              </a:lnSpc>
            </a:pPr>
            <a:r>
              <a:rPr lang="en-US" sz="1400"/>
              <a:t>Type of little attention to temperament: Child temperament can affect the behavior of attachment without the care quality.</a:t>
            </a:r>
          </a:p>
          <a:p>
            <a:pPr>
              <a:lnSpc>
                <a:spcPct val="90000"/>
              </a:lnSpc>
            </a:pPr>
            <a:r>
              <a:rPr lang="en-US" sz="1400"/>
              <a:t>Deterministic view: In the early days of theory people thought that early experiences could be forever defining what happens without considering resilience and the ability to change (Bowlby, 1973).</a:t>
            </a:r>
          </a:p>
          <a:p>
            <a:pPr>
              <a:lnSpc>
                <a:spcPct val="90000"/>
              </a:lnSpc>
            </a:pPr>
            <a:r>
              <a:rPr lang="en-US" sz="1400"/>
              <a:t>Cross culture difference: Attachment styles vary greatly between cultures, and this undermines the universality (Van Ijzendoorn and Kroonenberg, 1988).</a:t>
            </a:r>
            <a:endParaRPr lang="en-GB" sz="1400"/>
          </a:p>
        </p:txBody>
      </p:sp>
    </p:spTree>
    <p:extLst>
      <p:ext uri="{BB962C8B-B14F-4D97-AF65-F5344CB8AC3E}">
        <p14:creationId xmlns:p14="http://schemas.microsoft.com/office/powerpoint/2010/main" val="1833955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CAC3B1-4879-424D-8F15-206277196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A6E1C-0AD8-AB8C-9415-A4CE114885CF}"/>
              </a:ext>
            </a:extLst>
          </p:cNvPr>
          <p:cNvSpPr>
            <a:spLocks noGrp="1"/>
          </p:cNvSpPr>
          <p:nvPr>
            <p:ph type="title"/>
          </p:nvPr>
        </p:nvSpPr>
        <p:spPr>
          <a:xfrm>
            <a:off x="3618200" y="852055"/>
            <a:ext cx="7257455" cy="1752599"/>
          </a:xfrm>
        </p:spPr>
        <p:txBody>
          <a:bodyPr>
            <a:normAutofit/>
          </a:bodyPr>
          <a:lstStyle/>
          <a:p>
            <a:r>
              <a:rPr lang="en-GB" sz="3600" dirty="0"/>
              <a:t>Conclusion</a:t>
            </a:r>
          </a:p>
        </p:txBody>
      </p:sp>
      <p:sp>
        <p:nvSpPr>
          <p:cNvPr id="10" name="Freeform 6">
            <a:extLst>
              <a:ext uri="{FF2B5EF4-FFF2-40B4-BE49-F238E27FC236}">
                <a16:creationId xmlns:a16="http://schemas.microsoft.com/office/drawing/2014/main" id="{E34CC1C8-EBDD-4AEA-83E6-B27575B6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649700" y="0"/>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6B38644-B85D-4211-9526-5B4C2A662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2116425" y="0"/>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txBody>
          <a:bodyPr/>
          <a:lstStyle/>
          <a:p>
            <a:endParaRPr lang="en-GB"/>
          </a:p>
        </p:txBody>
      </p:sp>
      <p:sp>
        <p:nvSpPr>
          <p:cNvPr id="14" name="Freeform 12">
            <a:extLst>
              <a:ext uri="{FF2B5EF4-FFF2-40B4-BE49-F238E27FC236}">
                <a16:creationId xmlns:a16="http://schemas.microsoft.com/office/drawing/2014/main" id="{8A8B2820-6B8F-4C19-BFC5-D28EE44E5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457487" y="2587625"/>
            <a:ext cx="2693987" cy="4270375"/>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txBody>
          <a:bodyPr/>
          <a:lstStyle/>
          <a:p>
            <a:endParaRPr lang="en-GB"/>
          </a:p>
        </p:txBody>
      </p:sp>
      <p:sp>
        <p:nvSpPr>
          <p:cNvPr id="16" name="Freeform: Shape 15">
            <a:extLst>
              <a:ext uri="{FF2B5EF4-FFF2-40B4-BE49-F238E27FC236}">
                <a16:creationId xmlns:a16="http://schemas.microsoft.com/office/drawing/2014/main" id="{DCA45AB7-441E-40A8-A98B-557D68F48A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 y="2692400"/>
            <a:ext cx="2713324" cy="3390788"/>
          </a:xfrm>
          <a:custGeom>
            <a:avLst/>
            <a:gdLst>
              <a:gd name="connsiteX0" fmla="*/ 0 w 2713324"/>
              <a:gd name="connsiteY0" fmla="*/ 0 h 3390788"/>
              <a:gd name="connsiteX1" fmla="*/ 4763 w 2713324"/>
              <a:gd name="connsiteY1" fmla="*/ 4763 h 3390788"/>
              <a:gd name="connsiteX2" fmla="*/ 2713324 w 2713324"/>
              <a:gd name="connsiteY2" fmla="*/ 3390788 h 3390788"/>
              <a:gd name="connsiteX3" fmla="*/ 2713324 w 2713324"/>
              <a:gd name="connsiteY3" fmla="*/ 2368619 h 3390788"/>
              <a:gd name="connsiteX4" fmla="*/ 357188 w 2713324"/>
              <a:gd name="connsiteY4" fmla="*/ 90488 h 3390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3324" h="3390788">
                <a:moveTo>
                  <a:pt x="0" y="0"/>
                </a:moveTo>
                <a:lnTo>
                  <a:pt x="4763" y="4763"/>
                </a:lnTo>
                <a:lnTo>
                  <a:pt x="2713324" y="3390788"/>
                </a:lnTo>
                <a:lnTo>
                  <a:pt x="2713324" y="2368619"/>
                </a:lnTo>
                <a:lnTo>
                  <a:pt x="357188" y="90488"/>
                </a:lnTo>
                <a:close/>
              </a:path>
            </a:pathLst>
          </a:custGeom>
          <a:solidFill>
            <a:schemeClr val="accent1">
              <a:lumMod val="75000"/>
            </a:schemeClr>
          </a:solidFill>
          <a:ln>
            <a:noFill/>
          </a:ln>
        </p:spPr>
        <p:txBody>
          <a:bodyPr/>
          <a:lstStyle/>
          <a:p>
            <a:endParaRPr lang="en-GB"/>
          </a:p>
        </p:txBody>
      </p:sp>
      <p:sp>
        <p:nvSpPr>
          <p:cNvPr id="18" name="Freeform: Shape 17">
            <a:extLst>
              <a:ext uri="{FF2B5EF4-FFF2-40B4-BE49-F238E27FC236}">
                <a16:creationId xmlns:a16="http://schemas.microsoft.com/office/drawing/2014/main" id="{5F516030-4F00-4C48-AD93-91EFA17A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582863"/>
            <a:ext cx="3151474" cy="4275137"/>
          </a:xfrm>
          <a:custGeom>
            <a:avLst/>
            <a:gdLst>
              <a:gd name="connsiteX0" fmla="*/ 0 w 3151474"/>
              <a:gd name="connsiteY0" fmla="*/ 0 h 4275137"/>
              <a:gd name="connsiteX1" fmla="*/ 0 w 3151474"/>
              <a:gd name="connsiteY1" fmla="*/ 4757 h 4275137"/>
              <a:gd name="connsiteX2" fmla="*/ 2693987 w 3151474"/>
              <a:gd name="connsiteY2" fmla="*/ 4275137 h 4275137"/>
              <a:gd name="connsiteX3" fmla="*/ 3151474 w 3151474"/>
              <a:gd name="connsiteY3" fmla="*/ 4275137 h 4275137"/>
              <a:gd name="connsiteX4" fmla="*/ 3151474 w 3151474"/>
              <a:gd name="connsiteY4" fmla="*/ 3714295 h 4275137"/>
              <a:gd name="connsiteX5" fmla="*/ 419100 w 3151474"/>
              <a:gd name="connsiteY5" fmla="*/ 176017 h 4275137"/>
              <a:gd name="connsiteX6" fmla="*/ 361950 w 3151474"/>
              <a:gd name="connsiteY6" fmla="*/ 95144 h 4275137"/>
              <a:gd name="connsiteX7" fmla="*/ 357188 w 3151474"/>
              <a:gd name="connsiteY7" fmla="*/ 90387 h 42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1474" h="4275137">
                <a:moveTo>
                  <a:pt x="0" y="0"/>
                </a:moveTo>
                <a:lnTo>
                  <a:pt x="0" y="4757"/>
                </a:lnTo>
                <a:lnTo>
                  <a:pt x="2693987" y="4275137"/>
                </a:lnTo>
                <a:lnTo>
                  <a:pt x="3151474" y="4275137"/>
                </a:lnTo>
                <a:lnTo>
                  <a:pt x="3151474" y="3714295"/>
                </a:lnTo>
                <a:lnTo>
                  <a:pt x="419100" y="176017"/>
                </a:lnTo>
                <a:lnTo>
                  <a:pt x="361950" y="95144"/>
                </a:lnTo>
                <a:lnTo>
                  <a:pt x="357188" y="90387"/>
                </a:lnTo>
                <a:close/>
              </a:path>
            </a:pathLst>
          </a:custGeom>
          <a:solidFill>
            <a:srgbClr val="404040"/>
          </a:solidFill>
          <a:ln>
            <a:noFill/>
          </a:ln>
        </p:spPr>
        <p:txBody>
          <a:bodyPr/>
          <a:lstStyle/>
          <a:p>
            <a:endParaRPr lang="en-GB"/>
          </a:p>
        </p:txBody>
      </p:sp>
      <p:sp>
        <p:nvSpPr>
          <p:cNvPr id="20" name="Freeform: Shape 19">
            <a:extLst>
              <a:ext uri="{FF2B5EF4-FFF2-40B4-BE49-F238E27FC236}">
                <a16:creationId xmlns:a16="http://schemas.microsoft.com/office/drawing/2014/main" id="{5820085E-2582-4A95-98EE-45DFFD5C0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2697164"/>
            <a:ext cx="2706398" cy="3513899"/>
          </a:xfrm>
          <a:custGeom>
            <a:avLst/>
            <a:gdLst>
              <a:gd name="connsiteX0" fmla="*/ 0 w 2706398"/>
              <a:gd name="connsiteY0" fmla="*/ 0 h 3513899"/>
              <a:gd name="connsiteX1" fmla="*/ 2706398 w 2706398"/>
              <a:gd name="connsiteY1" fmla="*/ 3513899 h 3513899"/>
              <a:gd name="connsiteX2" fmla="*/ 2706398 w 2706398"/>
              <a:gd name="connsiteY2" fmla="*/ 3383321 h 3513899"/>
            </a:gdLst>
            <a:ahLst/>
            <a:cxnLst>
              <a:cxn ang="0">
                <a:pos x="connsiteX0" y="connsiteY0"/>
              </a:cxn>
              <a:cxn ang="0">
                <a:pos x="connsiteX1" y="connsiteY1"/>
              </a:cxn>
              <a:cxn ang="0">
                <a:pos x="connsiteX2" y="connsiteY2"/>
              </a:cxn>
            </a:cxnLst>
            <a:rect l="l" t="t" r="r" b="b"/>
            <a:pathLst>
              <a:path w="2706398" h="3513899">
                <a:moveTo>
                  <a:pt x="0" y="0"/>
                </a:moveTo>
                <a:lnTo>
                  <a:pt x="2706398" y="3513899"/>
                </a:lnTo>
                <a:lnTo>
                  <a:pt x="2706398" y="3383321"/>
                </a:lnTo>
                <a:close/>
              </a:path>
            </a:pathLst>
          </a:custGeom>
          <a:solidFill>
            <a:schemeClr val="accent1">
              <a:lumMod val="50000"/>
            </a:schemeClr>
          </a:solidFill>
          <a:ln>
            <a:noFill/>
          </a:ln>
        </p:spPr>
        <p:txBody>
          <a:bodyPr/>
          <a:lstStyle/>
          <a:p>
            <a:endParaRPr lang="en-GB"/>
          </a:p>
        </p:txBody>
      </p:sp>
      <p:sp>
        <p:nvSpPr>
          <p:cNvPr id="3" name="Content Placeholder 2">
            <a:extLst>
              <a:ext uri="{FF2B5EF4-FFF2-40B4-BE49-F238E27FC236}">
                <a16:creationId xmlns:a16="http://schemas.microsoft.com/office/drawing/2014/main" id="{504DF92A-E28A-26BC-99BC-ABC083EB9547}"/>
              </a:ext>
            </a:extLst>
          </p:cNvPr>
          <p:cNvSpPr>
            <a:spLocks noGrp="1"/>
          </p:cNvSpPr>
          <p:nvPr>
            <p:ph idx="1"/>
          </p:nvPr>
        </p:nvSpPr>
        <p:spPr>
          <a:xfrm>
            <a:off x="3905537" y="2582862"/>
            <a:ext cx="7672743" cy="3855007"/>
          </a:xfrm>
        </p:spPr>
        <p:txBody>
          <a:bodyPr anchor="t">
            <a:normAutofit/>
          </a:bodyPr>
          <a:lstStyle/>
          <a:p>
            <a:pPr>
              <a:lnSpc>
                <a:spcPct val="90000"/>
              </a:lnSpc>
            </a:pPr>
            <a:r>
              <a:rPr lang="en-US" sz="1600" dirty="0"/>
              <a:t>The attachment theory proposed by Bowlby can be applied to investigate the nature of separation anxiety, communication problems, and social issues that Amira was facing.</a:t>
            </a:r>
          </a:p>
          <a:p>
            <a:pPr>
              <a:lnSpc>
                <a:spcPct val="90000"/>
              </a:lnSpc>
            </a:pPr>
            <a:r>
              <a:rPr lang="en-US" sz="1600" dirty="0"/>
              <a:t>Interventions based on the principles of attachment, and which are evidence-based, can be used to assist Amira in her emotional security and development.</a:t>
            </a:r>
          </a:p>
          <a:p>
            <a:pPr>
              <a:lnSpc>
                <a:spcPct val="90000"/>
              </a:lnSpc>
            </a:pPr>
            <a:r>
              <a:rPr lang="en-US" sz="1600" dirty="0"/>
              <a:t>Key person approach provides realistic ideas of creating secure relationships in nursery contexts (Elfer, Goldschmied and Selleck, 2012).</a:t>
            </a:r>
          </a:p>
          <a:p>
            <a:pPr>
              <a:lnSpc>
                <a:spcPct val="90000"/>
              </a:lnSpc>
            </a:pPr>
            <a:r>
              <a:rPr lang="en-US" sz="1600" dirty="0"/>
              <a:t>Although considering the cultural constraints, the attachment theory is still quite applicable in fostering the holistic wellbeing of children.</a:t>
            </a:r>
          </a:p>
          <a:p>
            <a:pPr>
              <a:lnSpc>
                <a:spcPct val="90000"/>
              </a:lnSpc>
            </a:pPr>
            <a:r>
              <a:rPr lang="en-US" sz="1600" dirty="0"/>
              <a:t>Providing the positive secure attachments improves emotional, social, cognitive, and physical growth in the most crucial years.</a:t>
            </a:r>
            <a:endParaRPr lang="en-GB" sz="1600" dirty="0"/>
          </a:p>
        </p:txBody>
      </p:sp>
    </p:spTree>
    <p:extLst>
      <p:ext uri="{BB962C8B-B14F-4D97-AF65-F5344CB8AC3E}">
        <p14:creationId xmlns:p14="http://schemas.microsoft.com/office/powerpoint/2010/main" val="2902565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1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3">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3">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0"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02A6375-2E03-0AA5-9F64-1CB93ED23F26}"/>
              </a:ext>
            </a:extLst>
          </p:cNvPr>
          <p:cNvSpPr>
            <a:spLocks noGrp="1"/>
          </p:cNvSpPr>
          <p:nvPr>
            <p:ph type="title"/>
          </p:nvPr>
        </p:nvSpPr>
        <p:spPr>
          <a:xfrm>
            <a:off x="3962399" y="685800"/>
            <a:ext cx="7345891" cy="1413933"/>
          </a:xfrm>
        </p:spPr>
        <p:txBody>
          <a:bodyPr>
            <a:normAutofit/>
          </a:bodyPr>
          <a:lstStyle/>
          <a:p>
            <a:r>
              <a:rPr lang="en-GB" dirty="0"/>
              <a:t>References</a:t>
            </a:r>
          </a:p>
        </p:txBody>
      </p:sp>
      <p:pic>
        <p:nvPicPr>
          <p:cNvPr id="6" name="Picture 5" descr="Close up of book pages">
            <a:extLst>
              <a:ext uri="{FF2B5EF4-FFF2-40B4-BE49-F238E27FC236}">
                <a16:creationId xmlns:a16="http://schemas.microsoft.com/office/drawing/2014/main" id="{1FE01CD8-C0A8-FCD1-F442-CD52E363F5E2}"/>
              </a:ext>
            </a:extLst>
          </p:cNvPr>
          <p:cNvPicPr>
            <a:picLocks noChangeAspect="1"/>
          </p:cNvPicPr>
          <p:nvPr/>
        </p:nvPicPr>
        <p:blipFill>
          <a:blip r:embed="rId4"/>
          <a:srcRect l="41376" r="20795"/>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4" name="Rectangle 1">
            <a:extLst>
              <a:ext uri="{FF2B5EF4-FFF2-40B4-BE49-F238E27FC236}">
                <a16:creationId xmlns:a16="http://schemas.microsoft.com/office/drawing/2014/main" id="{4082DB2F-6FA7-2BAC-30B4-7A6BBC00EC03}"/>
              </a:ext>
            </a:extLst>
          </p:cNvPr>
          <p:cNvSpPr>
            <a:spLocks noGrp="1" noChangeArrowheads="1"/>
          </p:cNvSpPr>
          <p:nvPr>
            <p:ph idx="1"/>
          </p:nvPr>
        </p:nvSpPr>
        <p:spPr bwMode="auto">
          <a:xfrm>
            <a:off x="3784600" y="1742303"/>
            <a:ext cx="7718423" cy="427273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indent="0" eaLnBrk="0" fontAlgn="base" hangingPunct="0">
              <a:lnSpc>
                <a:spcPct val="90000"/>
              </a:lnSpc>
              <a:spcBef>
                <a:spcPct val="0"/>
              </a:spcBef>
              <a:buFontTx/>
              <a:buChar char="•"/>
            </a:pPr>
            <a:r>
              <a:rPr kumimoji="0" lang="en-US" altLang="en-US" sz="1400" b="1" i="0" u="none" strike="noStrike" cap="none" normalizeH="0" baseline="0" dirty="0">
                <a:ln>
                  <a:noFill/>
                </a:ln>
                <a:effectLst/>
                <a:latin typeface="Arial" panose="020B0604020202020204" pitchFamily="34" charset="0"/>
              </a:rPr>
              <a:t> Bowlby, J. (1969)</a:t>
            </a:r>
            <a:r>
              <a:rPr kumimoji="0" lang="en-US" altLang="en-US" sz="1400" b="0" i="0" u="none" strike="noStrike" cap="none" normalizeH="0" baseline="0" dirty="0">
                <a:ln>
                  <a:noFill/>
                </a:ln>
                <a:effectLst/>
                <a:latin typeface="Arial" panose="020B0604020202020204" pitchFamily="34" charset="0"/>
              </a:rPr>
              <a:t> </a:t>
            </a:r>
            <a:r>
              <a:rPr kumimoji="0" lang="en-US" altLang="en-US" sz="1400" b="0" i="1" u="none" strike="noStrike" cap="none" normalizeH="0" baseline="0" dirty="0">
                <a:ln>
                  <a:noFill/>
                </a:ln>
                <a:effectLst/>
                <a:latin typeface="Arial" panose="020B0604020202020204" pitchFamily="34" charset="0"/>
              </a:rPr>
              <a:t>Attachment and loss: Vol. 1. Attachment.</a:t>
            </a:r>
            <a:r>
              <a:rPr kumimoji="0" lang="en-US" altLang="en-US" sz="1400" b="0" i="0" u="none" strike="noStrike" cap="none" normalizeH="0" baseline="0" dirty="0">
                <a:ln>
                  <a:noFill/>
                </a:ln>
                <a:effectLst/>
                <a:latin typeface="Arial" panose="020B0604020202020204" pitchFamily="34" charset="0"/>
              </a:rPr>
              <a:t> New York: Basic Books.</a:t>
            </a:r>
            <a:r>
              <a:rPr kumimoji="0" lang="en-US" altLang="en-US" sz="1400" b="1" i="0" u="none" strike="noStrike" cap="none" normalizeH="0" baseline="0" dirty="0">
                <a:ln>
                  <a:noFill/>
                </a:ln>
                <a:effectLst/>
                <a:latin typeface="Arial" panose="020B0604020202020204" pitchFamily="34" charset="0"/>
              </a:rPr>
              <a:t> </a:t>
            </a:r>
          </a:p>
          <a:p>
            <a:pPr marL="0" indent="0" eaLnBrk="0" fontAlgn="base" hangingPunct="0">
              <a:lnSpc>
                <a:spcPct val="90000"/>
              </a:lnSpc>
              <a:spcBef>
                <a:spcPct val="0"/>
              </a:spcBef>
              <a:buFontTx/>
              <a:buChar char="•"/>
            </a:pPr>
            <a:r>
              <a:rPr kumimoji="0" lang="en-US" altLang="en-US" sz="1400" b="1" i="0" u="none" strike="noStrike" cap="none" normalizeH="0" baseline="0" dirty="0">
                <a:ln>
                  <a:noFill/>
                </a:ln>
                <a:effectLst/>
                <a:latin typeface="Arial" panose="020B0604020202020204" pitchFamily="34" charset="0"/>
              </a:rPr>
              <a:t> Bowlby, J. (1973)</a:t>
            </a:r>
            <a:r>
              <a:rPr kumimoji="0" lang="en-US" altLang="en-US" sz="1400" b="0" i="0" u="none" strike="noStrike" cap="none" normalizeH="0" baseline="0" dirty="0">
                <a:ln>
                  <a:noFill/>
                </a:ln>
                <a:effectLst/>
                <a:latin typeface="Arial" panose="020B0604020202020204" pitchFamily="34" charset="0"/>
              </a:rPr>
              <a:t> </a:t>
            </a:r>
            <a:r>
              <a:rPr kumimoji="0" lang="en-US" altLang="en-US" sz="1400" b="0" i="1" u="none" strike="noStrike" cap="none" normalizeH="0" baseline="0" dirty="0">
                <a:ln>
                  <a:noFill/>
                </a:ln>
                <a:effectLst/>
                <a:latin typeface="Arial" panose="020B0604020202020204" pitchFamily="34" charset="0"/>
              </a:rPr>
              <a:t>Attachment and loss: Vol. 2. Separation: Anxiety and anger.</a:t>
            </a:r>
            <a:r>
              <a:rPr kumimoji="0" lang="en-US" altLang="en-US" sz="1400" b="0" i="0" u="none" strike="noStrike" cap="none" normalizeH="0" baseline="0" dirty="0">
                <a:ln>
                  <a:noFill/>
                </a:ln>
                <a:effectLst/>
                <a:latin typeface="Arial" panose="020B0604020202020204" pitchFamily="34" charset="0"/>
              </a:rPr>
              <a:t> New York: Basic Books. </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rPr>
              <a:t> Bowlby, J. (1988). Clinical applications of attachment theory. Routledge Classics.</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rPr>
              <a:t> Bretherton, I. (2013). The origins of attachment theory: John Bowlby and Mary Ainsworth. In Attachment theory (pp. 45-84). Routledge. </a:t>
            </a:r>
          </a:p>
          <a:p>
            <a:pPr marL="0" indent="0" eaLnBrk="0" fontAlgn="base" hangingPunct="0">
              <a:lnSpc>
                <a:spcPct val="90000"/>
              </a:lnSpc>
              <a:spcBef>
                <a:spcPct val="0"/>
              </a:spcBef>
              <a:buFontTx/>
              <a:buChar char="•"/>
            </a:pPr>
            <a:r>
              <a:rPr lang="en-US" sz="1400" dirty="0">
                <a:latin typeface="Arial" panose="020B0604020202020204" pitchFamily="34" charset="0"/>
                <a:cs typeface="Arial" panose="020B0604020202020204" pitchFamily="34" charset="0"/>
              </a:rPr>
              <a:t> Elfer, P., Goldschmied, E., &amp; Selleck, D. (2012). </a:t>
            </a:r>
            <a:r>
              <a:rPr lang="en-US" sz="1400" i="1" dirty="0">
                <a:latin typeface="Arial" panose="020B0604020202020204" pitchFamily="34" charset="0"/>
                <a:cs typeface="Arial" panose="020B0604020202020204" pitchFamily="34" charset="0"/>
              </a:rPr>
              <a:t>Key persons in the early years: Building relationships for quality provision in early years settings and primary schools</a:t>
            </a:r>
            <a:r>
              <a:rPr lang="en-US" sz="1400" dirty="0">
                <a:latin typeface="Arial" panose="020B0604020202020204" pitchFamily="34" charset="0"/>
                <a:cs typeface="Arial" panose="020B0604020202020204" pitchFamily="34" charset="0"/>
              </a:rPr>
              <a:t>. Routledge.</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Keller, H. (2018). Universality claim of attachment theory: Children’s socioemotional development across cultures. Proceedings of the National Academy of Sciences, 115(45), 11414-11419.</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Mesman, J., Van Ijzendoorn, M. H., &amp; Sagi-Schwartz, A. (2016). Cross-cultural patterns of attachment. Handbook of attachment: Theory, research, and clinical applications, 3, 852-877.</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Van Ijzendoorn, M. H., &amp; Sagi-Schwartz, A. (2008). Cross-cultural patterns of attachment: Universal and contextual dimensions.</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Rothbaum, F., Weisz, J., Pott, M., Miyake, K., &amp; Morelli, G. (2000). Attachment and culture: Security in the United States and Japan. American Psychologist, 55(10), 1093.</a:t>
            </a:r>
          </a:p>
          <a:p>
            <a:pPr marL="0" indent="0" eaLnBrk="0" fontAlgn="base" hangingPunct="0">
              <a:lnSpc>
                <a:spcPct val="90000"/>
              </a:lnSpc>
              <a:spcBef>
                <a:spcPct val="0"/>
              </a:spcBef>
              <a:buFontTx/>
              <a:buChar char="•"/>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 Van IJzendoorn, M. H., &amp; Kroonenberg, P. M. (1988). Cross-cultural patterns of attachment: A meta-analysis of the strange situation. Child development, 147-156.</a:t>
            </a:r>
          </a:p>
        </p:txBody>
      </p:sp>
    </p:spTree>
    <p:extLst>
      <p:ext uri="{BB962C8B-B14F-4D97-AF65-F5344CB8AC3E}">
        <p14:creationId xmlns:p14="http://schemas.microsoft.com/office/powerpoint/2010/main" val="5167277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FFFFFF"/>
      </a:dk1>
      <a:lt1>
        <a:sysClr val="window" lastClr="202020"/>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FFFFFF"/>
      </a:dk1>
      <a:lt1>
        <a:sysClr val="window" lastClr="202020"/>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27</TotalTime>
  <Words>3199</Words>
  <Application>Microsoft Office PowerPoint</Application>
  <PresentationFormat>Widescreen</PresentationFormat>
  <Paragraphs>106</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Century Gothic</vt:lpstr>
      <vt:lpstr>Corbel</vt:lpstr>
      <vt:lpstr>Parallax</vt:lpstr>
      <vt:lpstr>LCHS4010  Psychology in Health and Social Care  </vt:lpstr>
      <vt:lpstr>Introduction to the Scenario</vt:lpstr>
      <vt:lpstr>Bowlby's Attachment Theory - Overview</vt:lpstr>
      <vt:lpstr>Key Concepts of Attachment Theory</vt:lpstr>
      <vt:lpstr>Nature and Nurture in Attachment</vt:lpstr>
      <vt:lpstr>Applying Theory to Amira - Understanding Her Behavior</vt:lpstr>
      <vt:lpstr>Practical Strategies - Building Security (Part 1) </vt:lpstr>
      <vt:lpstr>Practical Strategies - Supporting Development (Part 2)</vt:lpstr>
      <vt:lpstr>Critical Evaluation - Strengths</vt:lpstr>
      <vt:lpstr>Critical Evaluation -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viorel SAVA</dc:creator>
  <cp:lastModifiedBy>Oana Sava</cp:lastModifiedBy>
  <cp:revision>1</cp:revision>
  <dcterms:created xsi:type="dcterms:W3CDTF">2025-11-12T08:33:26Z</dcterms:created>
  <dcterms:modified xsi:type="dcterms:W3CDTF">2025-11-13T09:30:19Z</dcterms:modified>
</cp:coreProperties>
</file>