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15" r:id="rId6"/>
    <p:sldId id="316" r:id="rId7"/>
    <p:sldId id="334" r:id="rId8"/>
    <p:sldId id="335" r:id="rId9"/>
    <p:sldId id="336" r:id="rId10"/>
    <p:sldId id="337" r:id="rId11"/>
    <p:sldId id="338" r:id="rId12"/>
    <p:sldId id="339" r:id="rId13"/>
    <p:sldId id="340" r:id="rId14"/>
    <p:sldId id="341" r:id="rId15"/>
    <p:sldId id="344" r:id="rId16"/>
    <p:sldId id="345" r:id="rId17"/>
    <p:sldId id="346" r:id="rId18"/>
    <p:sldId id="347" r:id="rId19"/>
    <p:sldId id="348" r:id="rId20"/>
    <p:sldId id="349" r:id="rId21"/>
    <p:sldId id="351" r:id="rId22"/>
    <p:sldId id="352" r:id="rId23"/>
    <p:sldId id="353" r:id="rId24"/>
    <p:sldId id="350" r:id="rId25"/>
    <p:sldId id="329" r:id="rId26"/>
    <p:sldId id="35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196"/>
    <p:restoredTop sz="95588"/>
  </p:normalViewPr>
  <p:slideViewPr>
    <p:cSldViewPr>
      <p:cViewPr varScale="1">
        <p:scale>
          <a:sx n="100" d="100"/>
          <a:sy n="100" d="100"/>
        </p:scale>
        <p:origin x="77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F4B96860-502C-454D-9214-F84E15D7E8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00EB98F-C706-4299-84A5-E830CE0ED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46A531E7-ED25-4937-B6B5-256E12BD2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BD3F0B8-D543-4790-8A4C-99251BE813CD}" type="slidenum">
              <a:rPr lang="en-GB" altLang="en-US">
                <a:latin typeface="Times New Roman" panose="02020603050405020304" pitchFamily="18" charset="0"/>
              </a:rPr>
              <a:pPr eaLnBrk="1" hangingPunct="1"/>
              <a:t>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6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60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5288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0748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901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31810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6747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45760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4405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4518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3779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43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6637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9584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447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9104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97154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7091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731699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406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maheswarijaikumar/survey-research-design-122265053" TargetMode="External"/><Relationship Id="rId2" Type="http://schemas.openxmlformats.org/officeDocument/2006/relationships/hyperlink" Target="https://www.slideshare.net/ludymae/chapter-9methods-of-data-collection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BMSW 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211960" y="3789040"/>
            <a:ext cx="529208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6: Topic 1:</a:t>
            </a:r>
          </a:p>
          <a:p>
            <a:r>
              <a:rPr lang="en-GB" sz="2400" b="1" dirty="0"/>
              <a:t> Data Collection Tools &amp; Techniques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3">
            <a:extLst>
              <a:ext uri="{FF2B5EF4-FFF2-40B4-BE49-F238E27FC236}">
                <a16:creationId xmlns:a16="http://schemas.microsoft.com/office/drawing/2014/main" id="{8EA1E799-F92A-4E45-96FB-056D02E85D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A900B68-6015-4E77-A5AA-217C9DE2E519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  <p:sp>
        <p:nvSpPr>
          <p:cNvPr id="5123" name="Title 1">
            <a:extLst>
              <a:ext uri="{FF2B5EF4-FFF2-40B4-BE49-F238E27FC236}">
                <a16:creationId xmlns:a16="http://schemas.microsoft.com/office/drawing/2014/main" id="{1D6C6B8E-42AE-4ABD-A425-9A42C4F3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Learning outcomes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47884219-D6FE-4012-A6A8-BA339FEF454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8075612" cy="3724275"/>
          </a:xfrm>
        </p:spPr>
        <p:txBody>
          <a:bodyPr>
            <a:normAutofit fontScale="92500"/>
          </a:bodyPr>
          <a:lstStyle/>
          <a:p>
            <a:pPr algn="just">
              <a:buFont typeface="Wingdings" panose="05000000000000000000" pitchFamily="2" charset="2"/>
              <a:buNone/>
            </a:pPr>
            <a:r>
              <a:rPr lang="en-GB" altLang="en-US" b="1" dirty="0">
                <a:latin typeface="Calibri" panose="020F0502020204030204" pitchFamily="34" charset="0"/>
              </a:rPr>
              <a:t>By the end of this session you will be able to:</a:t>
            </a:r>
            <a:r>
              <a:rPr lang="en-GB" altLang="en-US" dirty="0">
                <a:latin typeface="Calibri" panose="020F0502020204030204" pitchFamily="34" charset="0"/>
              </a:rPr>
              <a:t>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definition of data collection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things to consider while collecting data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data collection tool or instrument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types of data collection tool or instrument 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9100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What is Data Collection?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636212"/>
            <a:ext cx="8075240" cy="4381723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en-GB" altLang="en-US" sz="6000" dirty="0"/>
              <a:t>Data collection is the process by which the researcher collects the information needed to answer the research question(s) or problem (</a:t>
            </a:r>
            <a:r>
              <a:rPr lang="en-GB" altLang="en-US" sz="6000" dirty="0" err="1"/>
              <a:t>Nalzaro</a:t>
            </a:r>
            <a:r>
              <a:rPr lang="en-GB" altLang="en-US" sz="6000" dirty="0"/>
              <a:t>, 2012)</a:t>
            </a:r>
          </a:p>
          <a:p>
            <a:pPr algn="just"/>
            <a:endParaRPr lang="en-GB" altLang="en-US" sz="6000" dirty="0"/>
          </a:p>
          <a:p>
            <a:pPr algn="just"/>
            <a:r>
              <a:rPr lang="en-GB" altLang="en-US" sz="6000" dirty="0"/>
              <a:t>Data collection is defined as the procedure of collecting, measuring and analysing accurate insights for research using standard validated techniques (Bhat, 2019)</a:t>
            </a:r>
          </a:p>
          <a:p>
            <a:pPr algn="just"/>
            <a:endParaRPr lang="en-GB" altLang="en-US" sz="44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6000" dirty="0"/>
              <a:t>Data collection is the process of gathering the desirable information carefully, with least possible distortion, so that the analysis may provide answers that are credible and stand to logic (Sapsford &amp; </a:t>
            </a:r>
            <a:r>
              <a:rPr lang="en-GB" altLang="en-US" sz="6000" dirty="0" err="1"/>
              <a:t>Jupp</a:t>
            </a:r>
            <a:r>
              <a:rPr lang="en-GB" altLang="en-US" sz="6000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3893083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Data Collection – Important Tips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60825"/>
            <a:ext cx="8075240" cy="4381723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en-GB" altLang="en-US" sz="6000" dirty="0"/>
              <a:t>In collecting data, the researcher must decide: </a:t>
            </a:r>
          </a:p>
          <a:p>
            <a:pPr marL="0" indent="0" algn="just">
              <a:buNone/>
            </a:pPr>
            <a:r>
              <a:rPr lang="en-GB" altLang="en-US" sz="6000" dirty="0"/>
              <a:t>	- Which data to collect </a:t>
            </a:r>
          </a:p>
          <a:p>
            <a:pPr marL="0" indent="0" algn="just">
              <a:buNone/>
            </a:pPr>
            <a:r>
              <a:rPr lang="en-GB" altLang="en-US" sz="6000" dirty="0"/>
              <a:t>	- How to collect data </a:t>
            </a:r>
          </a:p>
          <a:p>
            <a:pPr marL="0" indent="0" algn="just">
              <a:buNone/>
            </a:pPr>
            <a:r>
              <a:rPr lang="en-GB" altLang="en-US" sz="6000" dirty="0"/>
              <a:t>	- Who will collect data </a:t>
            </a:r>
          </a:p>
          <a:p>
            <a:pPr marL="0" indent="0" algn="just">
              <a:buNone/>
            </a:pPr>
            <a:r>
              <a:rPr lang="en-GB" altLang="en-US" sz="6000" dirty="0"/>
              <a:t>	- When to collect data</a:t>
            </a:r>
          </a:p>
          <a:p>
            <a:pPr algn="just"/>
            <a:endParaRPr lang="en-GB" altLang="en-US" sz="6000" dirty="0"/>
          </a:p>
          <a:p>
            <a:pPr algn="just"/>
            <a:r>
              <a:rPr lang="en-GB" altLang="en-US" sz="6000" dirty="0"/>
              <a:t>The selection of data collection method should be based on the following: </a:t>
            </a:r>
          </a:p>
          <a:p>
            <a:pPr marL="457200" lvl="1" indent="0" algn="just">
              <a:buNone/>
            </a:pPr>
            <a:r>
              <a:rPr lang="en-GB" altLang="en-US" sz="5600" dirty="0"/>
              <a:t>	- The identified hypothesis or research problem </a:t>
            </a:r>
          </a:p>
          <a:p>
            <a:pPr marL="457200" lvl="1" indent="0" algn="just">
              <a:buNone/>
            </a:pPr>
            <a:r>
              <a:rPr lang="en-GB" altLang="en-US" sz="5600" dirty="0"/>
              <a:t>	- The research design and </a:t>
            </a:r>
          </a:p>
          <a:p>
            <a:pPr marL="457200" lvl="1" indent="0" algn="just">
              <a:buNone/>
            </a:pPr>
            <a:r>
              <a:rPr lang="en-GB" altLang="en-US" sz="5600" dirty="0"/>
              <a:t>	- The information gathered about the variables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93DDDA-789D-7444-AB0B-7DF03090E194}"/>
              </a:ext>
            </a:extLst>
          </p:cNvPr>
          <p:cNvSpPr txBox="1"/>
          <p:nvPr/>
        </p:nvSpPr>
        <p:spPr>
          <a:xfrm>
            <a:off x="6220780" y="5312509"/>
            <a:ext cx="2466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Creswell (2003)</a:t>
            </a:r>
          </a:p>
        </p:txBody>
      </p:sp>
    </p:spTree>
    <p:extLst>
      <p:ext uri="{BB962C8B-B14F-4D97-AF65-F5344CB8AC3E}">
        <p14:creationId xmlns:p14="http://schemas.microsoft.com/office/powerpoint/2010/main" val="3363873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5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Data Collection – Research Tool or Instrument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sz="2400" dirty="0"/>
              <a:t>Research instrument or tool described as a device used to collect data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Research instrument facilitate variable observation and measurement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The type of instrument used by the researcher depends on the data collection method selected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Instrument development requires a high degree of research expertise, as the instrument must be reliable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02781E-DC74-E84E-B895-D913B9A5D8D7}"/>
              </a:ext>
            </a:extLst>
          </p:cNvPr>
          <p:cNvSpPr txBox="1"/>
          <p:nvPr/>
        </p:nvSpPr>
        <p:spPr>
          <a:xfrm>
            <a:off x="6220780" y="5312509"/>
            <a:ext cx="2466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Creswell (2003)</a:t>
            </a:r>
          </a:p>
        </p:txBody>
      </p:sp>
    </p:spTree>
    <p:extLst>
      <p:ext uri="{BB962C8B-B14F-4D97-AF65-F5344CB8AC3E}">
        <p14:creationId xmlns:p14="http://schemas.microsoft.com/office/powerpoint/2010/main" val="2328657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Data Collection Tool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/>
          </a:bodyPr>
          <a:lstStyle/>
          <a:p>
            <a:pPr algn="just"/>
            <a:r>
              <a:rPr lang="en-GB" altLang="en-US" sz="2400" dirty="0"/>
              <a:t>Data collection tool/instrument can be divided as: </a:t>
            </a:r>
          </a:p>
          <a:p>
            <a:pPr lvl="1" algn="just"/>
            <a:r>
              <a:rPr lang="en-GB" altLang="en-US" sz="2400" dirty="0"/>
              <a:t>Questionnaire </a:t>
            </a:r>
          </a:p>
          <a:p>
            <a:pPr lvl="1" algn="just"/>
            <a:r>
              <a:rPr lang="en-GB" altLang="en-US" sz="2400" dirty="0"/>
              <a:t>Checklist </a:t>
            </a:r>
          </a:p>
          <a:p>
            <a:pPr lvl="1" algn="just"/>
            <a:r>
              <a:rPr lang="en-GB" altLang="en-US" sz="2400" dirty="0"/>
              <a:t>Distribution </a:t>
            </a:r>
          </a:p>
          <a:p>
            <a:pPr lvl="1" algn="just"/>
            <a:r>
              <a:rPr lang="en-GB" altLang="en-US" sz="2400" dirty="0"/>
              <a:t>Interview </a:t>
            </a:r>
          </a:p>
          <a:p>
            <a:pPr lvl="1" algn="just"/>
            <a:r>
              <a:rPr lang="en-GB" altLang="en-US" sz="2400" dirty="0"/>
              <a:t>Observation </a:t>
            </a:r>
          </a:p>
          <a:p>
            <a:pPr lvl="1" algn="just"/>
            <a:r>
              <a:rPr lang="en-GB" altLang="en-US" sz="2400" dirty="0"/>
              <a:t>Records </a:t>
            </a:r>
          </a:p>
          <a:p>
            <a:pPr lvl="1" algn="just"/>
            <a:r>
              <a:rPr lang="en-GB" altLang="en-US" sz="2400" dirty="0"/>
              <a:t>Experimental </a:t>
            </a:r>
          </a:p>
          <a:p>
            <a:pPr lvl="1" algn="just"/>
            <a:r>
              <a:rPr lang="en-GB" altLang="en-US" sz="2400" dirty="0"/>
              <a:t>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A7711-6932-9540-852F-3FF1BD4D544A}"/>
              </a:ext>
            </a:extLst>
          </p:cNvPr>
          <p:cNvSpPr txBox="1"/>
          <p:nvPr/>
        </p:nvSpPr>
        <p:spPr>
          <a:xfrm>
            <a:off x="6220780" y="5312509"/>
            <a:ext cx="2466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Creswell (2003)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43F1D0-FB3B-D34C-BB26-3A775742E723}"/>
              </a:ext>
            </a:extLst>
          </p:cNvPr>
          <p:cNvSpPr txBox="1"/>
          <p:nvPr/>
        </p:nvSpPr>
        <p:spPr>
          <a:xfrm>
            <a:off x="4578188" y="3105834"/>
            <a:ext cx="3744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N.B.: </a:t>
            </a:r>
            <a:r>
              <a:rPr lang="en-US" dirty="0"/>
              <a:t>Only </a:t>
            </a:r>
            <a:r>
              <a:rPr lang="en-US" b="1" dirty="0"/>
              <a:t>Questionnaire, Interview </a:t>
            </a:r>
            <a:r>
              <a:rPr lang="en-US" dirty="0"/>
              <a:t>and </a:t>
            </a:r>
            <a:r>
              <a:rPr lang="en-US" b="1" dirty="0"/>
              <a:t>Survey</a:t>
            </a:r>
            <a:r>
              <a:rPr lang="en-US" dirty="0"/>
              <a:t> will be discussed here. </a:t>
            </a:r>
          </a:p>
        </p:txBody>
      </p:sp>
    </p:spTree>
    <p:extLst>
      <p:ext uri="{BB962C8B-B14F-4D97-AF65-F5344CB8AC3E}">
        <p14:creationId xmlns:p14="http://schemas.microsoft.com/office/powerpoint/2010/main" val="2223444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Data Collection Tool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82973"/>
            <a:ext cx="8075240" cy="4381723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altLang="en-US" sz="2400" b="1" dirty="0"/>
              <a:t>Questionnaire: </a:t>
            </a:r>
            <a:endParaRPr lang="en-GB" altLang="en-US" sz="2000" b="1" dirty="0"/>
          </a:p>
          <a:p>
            <a:pPr lvl="1" algn="just"/>
            <a:r>
              <a:rPr lang="en-GB" altLang="en-US" sz="2400" dirty="0"/>
              <a:t>A series of questions designed to elicit information, which is filled in by all participants in the sample (Sample will be discussed in the later week)</a:t>
            </a:r>
          </a:p>
          <a:p>
            <a:pPr lvl="1" algn="just"/>
            <a:endParaRPr lang="en-GB" altLang="en-US" sz="2400" dirty="0"/>
          </a:p>
          <a:p>
            <a:pPr lvl="1" algn="just"/>
            <a:r>
              <a:rPr lang="en-GB" altLang="en-US" sz="2400" dirty="0"/>
              <a:t>Questionnaire can be gathered either by oral interview or by written questionnaire </a:t>
            </a:r>
          </a:p>
          <a:p>
            <a:pPr lvl="1" algn="just"/>
            <a:endParaRPr lang="en-GB" altLang="en-US" sz="2400" dirty="0"/>
          </a:p>
          <a:p>
            <a:pPr lvl="1" algn="just"/>
            <a:r>
              <a:rPr lang="en-GB" altLang="en-US" sz="2400" dirty="0"/>
              <a:t>Questionnaire is the Series of questions in written form and indirect interview. It is the most common type of research instrument to collect data. </a:t>
            </a:r>
          </a:p>
          <a:p>
            <a:pPr lvl="1" algn="just"/>
            <a:endParaRPr lang="en-GB" altLang="en-US" sz="2400" dirty="0"/>
          </a:p>
          <a:p>
            <a:pPr lvl="1" algn="just"/>
            <a:r>
              <a:rPr lang="en-GB" altLang="en-US" sz="2400" dirty="0"/>
              <a:t>It is a self report paper and pencil instrument that a researcher asked to complete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A7711-6932-9540-852F-3FF1BD4D544A}"/>
              </a:ext>
            </a:extLst>
          </p:cNvPr>
          <p:cNvSpPr txBox="1"/>
          <p:nvPr/>
        </p:nvSpPr>
        <p:spPr>
          <a:xfrm>
            <a:off x="6220780" y="5312509"/>
            <a:ext cx="2466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Creswell (2003)</a:t>
            </a:r>
          </a:p>
        </p:txBody>
      </p:sp>
    </p:spTree>
    <p:extLst>
      <p:ext uri="{BB962C8B-B14F-4D97-AF65-F5344CB8AC3E}">
        <p14:creationId xmlns:p14="http://schemas.microsoft.com/office/powerpoint/2010/main" val="2714110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Questionnaire – Advantages &amp; Disadvantages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A7711-6932-9540-852F-3FF1BD4D544A}"/>
              </a:ext>
            </a:extLst>
          </p:cNvPr>
          <p:cNvSpPr txBox="1"/>
          <p:nvPr/>
        </p:nvSpPr>
        <p:spPr>
          <a:xfrm>
            <a:off x="2771800" y="5312509"/>
            <a:ext cx="591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Abraham (2014); Creswell (2003) &amp; </a:t>
            </a:r>
            <a:r>
              <a:rPr lang="en-US" dirty="0" err="1"/>
              <a:t>Nalzaro</a:t>
            </a:r>
            <a:r>
              <a:rPr lang="en-US" dirty="0"/>
              <a:t> (2012)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252B7D7-7FFB-9A48-BD77-341A196628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8755911"/>
              </p:ext>
            </p:extLst>
          </p:nvPr>
        </p:nvGraphicFramePr>
        <p:xfrm>
          <a:off x="457200" y="1279524"/>
          <a:ext cx="8229600" cy="40233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789306782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798035238"/>
                    </a:ext>
                  </a:extLst>
                </a:gridCol>
              </a:tblGrid>
              <a:tr h="28166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</a:rPr>
                        <a:t>Advantages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</a:rPr>
                        <a:t>Disadvantages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03078446"/>
                  </a:ext>
                </a:extLst>
              </a:tr>
              <a:tr h="3379978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Relatively simple method of obtaining data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Less time is consumed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Researcher is able to gather data from a widely scattered sample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Easy to analyse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Reduced bias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Cost effective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Freedom to think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Flexibility of time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Free to answer 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Not suitable for all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Low response rate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Probing not possible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Difficult to analyse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Collection of data is challenge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Possible ambiguity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Respondent may omit or disregard any item he/she chooses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Response to a questionnaire has lack depth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Some questions/items maybe misunderstood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17743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467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Qualities of Good Questionnaire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A7711-6932-9540-852F-3FF1BD4D544A}"/>
              </a:ext>
            </a:extLst>
          </p:cNvPr>
          <p:cNvSpPr txBox="1"/>
          <p:nvPr/>
        </p:nvSpPr>
        <p:spPr>
          <a:xfrm>
            <a:off x="6156176" y="5241924"/>
            <a:ext cx="253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Isave</a:t>
            </a:r>
            <a:r>
              <a:rPr lang="en-US" dirty="0"/>
              <a:t> (2010)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252B7D7-7FFB-9A48-BD77-341A196628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5230273"/>
              </p:ext>
            </p:extLst>
          </p:nvPr>
        </p:nvGraphicFramePr>
        <p:xfrm>
          <a:off x="457200" y="1279524"/>
          <a:ext cx="8229600" cy="40233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789306782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798035238"/>
                    </a:ext>
                  </a:extLst>
                </a:gridCol>
              </a:tblGrid>
              <a:tr h="3379978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</a:rPr>
                        <a:t>External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Instructions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Primary Information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Font Style and Type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Grammar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Quality, colour and size of paper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Proper space for response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</a:rPr>
                        <a:t>Internal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</a:rPr>
                        <a:t>Clarity and simplicity of questions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Validity and reliability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 per age of subjects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Divisions as per objectives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endParaRPr lang="en-GB" sz="24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24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Pilot Study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17743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750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Data Collection Tool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82973"/>
            <a:ext cx="8229600" cy="4381723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sz="2600" b="1" dirty="0"/>
              <a:t>Interview: </a:t>
            </a:r>
          </a:p>
          <a:p>
            <a:pPr lvl="1" algn="just"/>
            <a:r>
              <a:rPr lang="en-GB" altLang="en-US" sz="2200" dirty="0"/>
              <a:t>Interview involves either structure, semi-structure or even unstructured verbal communications between the researcher and subject/respondents/participants, during which information is obtained for a study (</a:t>
            </a:r>
            <a:r>
              <a:rPr lang="en-GB" altLang="en-US" sz="2200" dirty="0" err="1"/>
              <a:t>Nalzaro</a:t>
            </a:r>
            <a:r>
              <a:rPr lang="en-GB" altLang="en-US" sz="2200" dirty="0"/>
              <a:t>, 2012)</a:t>
            </a:r>
          </a:p>
          <a:p>
            <a:pPr lvl="1" algn="just"/>
            <a:endParaRPr lang="en-GB" altLang="en-US" sz="2200" dirty="0"/>
          </a:p>
          <a:p>
            <a:pPr lvl="1" algn="just"/>
            <a:r>
              <a:rPr lang="en-GB" altLang="en-US" sz="2200" dirty="0"/>
              <a:t>A method of data collection in which one person (interviewer) ask questions to another person (respondent), which conducted either face to face or telephonically (Abraham, 2014)</a:t>
            </a:r>
          </a:p>
          <a:p>
            <a:pPr lvl="1" algn="just"/>
            <a:endParaRPr lang="en-GB" altLang="en-US" sz="2200" dirty="0"/>
          </a:p>
          <a:p>
            <a:pPr lvl="1" algn="just"/>
            <a:r>
              <a:rPr lang="en-GB" altLang="en-US" sz="2200" dirty="0"/>
              <a:t>One to one direct communication between researcher and subject for collection of data (</a:t>
            </a:r>
            <a:r>
              <a:rPr lang="en-US" sz="2400" dirty="0" err="1"/>
              <a:t>Isave</a:t>
            </a:r>
            <a:r>
              <a:rPr lang="en-US" sz="2400" dirty="0"/>
              <a:t>, 2010)</a:t>
            </a:r>
            <a:endParaRPr lang="en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145410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Characteristics of Interview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5CFDBE-3324-D542-B445-4AE7BED08269}"/>
              </a:ext>
            </a:extLst>
          </p:cNvPr>
          <p:cNvSpPr txBox="1"/>
          <p:nvPr/>
        </p:nvSpPr>
        <p:spPr>
          <a:xfrm>
            <a:off x="457200" y="1166842"/>
            <a:ext cx="82296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itchFamily="2" charset="2"/>
              <a:buChar char="§"/>
            </a:pPr>
            <a:r>
              <a:rPr lang="en-US" sz="2400" dirty="0"/>
              <a:t>Participants and interviewer will be stranger </a:t>
            </a:r>
          </a:p>
          <a:p>
            <a:pPr marL="285750" indent="-285750" algn="just">
              <a:buFont typeface="Wingdings" pitchFamily="2" charset="2"/>
              <a:buChar char="§"/>
            </a:pPr>
            <a:endParaRPr lang="en-US" sz="2400" dirty="0"/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2400" dirty="0"/>
              <a:t>Verbal answers to the verbal questions </a:t>
            </a:r>
          </a:p>
          <a:p>
            <a:pPr marL="285750" indent="-285750" algn="just">
              <a:buFont typeface="Wingdings" pitchFamily="2" charset="2"/>
              <a:buChar char="§"/>
            </a:pPr>
            <a:endParaRPr lang="en-US" sz="2400" dirty="0"/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2400" dirty="0"/>
              <a:t>Investigator/researcher records the information from the respondents </a:t>
            </a:r>
          </a:p>
          <a:p>
            <a:pPr marL="285750" indent="-285750" algn="just">
              <a:buFont typeface="Wingdings" pitchFamily="2" charset="2"/>
              <a:buChar char="§"/>
            </a:pPr>
            <a:endParaRPr lang="en-US" sz="2400" dirty="0"/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2400" dirty="0"/>
              <a:t>With a specific purpose</a:t>
            </a:r>
          </a:p>
          <a:p>
            <a:pPr marL="285750" indent="-285750" algn="just">
              <a:buFont typeface="Wingdings" pitchFamily="2" charset="2"/>
              <a:buChar char="§"/>
            </a:pPr>
            <a:endParaRPr lang="en-US" sz="2400" dirty="0"/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2400" dirty="0"/>
              <a:t>Can be through telephone </a:t>
            </a:r>
          </a:p>
          <a:p>
            <a:pPr marL="285750" indent="-285750" algn="just">
              <a:buFont typeface="Wingdings" pitchFamily="2" charset="2"/>
              <a:buChar char="§"/>
            </a:pPr>
            <a:endParaRPr lang="en-US" sz="2400" dirty="0"/>
          </a:p>
          <a:p>
            <a:pPr marL="285750" indent="-285750" algn="just">
              <a:buFont typeface="Wingdings" pitchFamily="2" charset="2"/>
              <a:buChar char="§"/>
            </a:pPr>
            <a:r>
              <a:rPr lang="en-US" sz="2400" dirty="0"/>
              <a:t>It can be modified with situations	       </a:t>
            </a:r>
            <a:r>
              <a:rPr lang="en-GB" altLang="en-US" sz="2400" dirty="0"/>
              <a:t>Source: Abraham (2014)</a:t>
            </a:r>
          </a:p>
          <a:p>
            <a:pPr marL="285750" indent="-285750" algn="just">
              <a:buFont typeface="Wingdings" pitchFamily="2" charset="2"/>
              <a:buChar char="§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89243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Interview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36519"/>
            <a:ext cx="8435280" cy="4308705"/>
          </a:xfrm>
        </p:spPr>
        <p:txBody>
          <a:bodyPr>
            <a:normAutofit lnSpcReduction="10000"/>
          </a:bodyPr>
          <a:lstStyle/>
          <a:p>
            <a:pPr marL="457200" indent="-457200" algn="just">
              <a:buAutoNum type="arabicPeriod"/>
            </a:pPr>
            <a:r>
              <a:rPr lang="en-GB" altLang="en-US" sz="2400" b="1" dirty="0"/>
              <a:t>Unstructured Interview:</a:t>
            </a:r>
            <a:endParaRPr lang="en-GB" altLang="en-US" sz="2000" b="1" dirty="0"/>
          </a:p>
          <a:p>
            <a:pPr marL="0" indent="0" algn="just">
              <a:buNone/>
            </a:pPr>
            <a:r>
              <a:rPr lang="en-GB" altLang="en-US" sz="2000" b="1" dirty="0"/>
              <a:t>	</a:t>
            </a:r>
            <a:r>
              <a:rPr lang="en-GB" altLang="en-US" sz="2000" dirty="0"/>
              <a:t>- More conventional and has limited set of questions</a:t>
            </a:r>
          </a:p>
          <a:p>
            <a:pPr marL="0" indent="0" algn="just">
              <a:buNone/>
            </a:pPr>
            <a:r>
              <a:rPr lang="en-GB" altLang="en-US" sz="2000" dirty="0"/>
              <a:t>	- Presented with same questions in same order, hence takes long time</a:t>
            </a:r>
          </a:p>
          <a:p>
            <a:pPr marL="0" indent="0" algn="just">
              <a:buNone/>
            </a:pPr>
            <a:r>
              <a:rPr lang="en-GB" altLang="en-US" sz="2000" dirty="0"/>
              <a:t>	- Conducted in a usual situation &amp; not permitted to change anything</a:t>
            </a:r>
          </a:p>
          <a:p>
            <a:pPr marL="0" indent="0" algn="just">
              <a:buNone/>
            </a:pPr>
            <a:r>
              <a:rPr lang="en-GB" altLang="en-US" sz="2000" dirty="0"/>
              <a:t>	- This allows the researcher flexibility in questioning the subject </a:t>
            </a:r>
            <a:endParaRPr lang="en-GB" altLang="en-US" sz="2400" dirty="0"/>
          </a:p>
          <a:p>
            <a:pPr marL="0" indent="0" algn="just">
              <a:buNone/>
            </a:pPr>
            <a:endParaRPr lang="en-GB" altLang="en-US" sz="2400" b="1" dirty="0"/>
          </a:p>
          <a:p>
            <a:pPr marL="0" indent="0" algn="just">
              <a:buNone/>
            </a:pPr>
            <a:r>
              <a:rPr lang="en-GB" altLang="en-US" sz="2400" b="1" dirty="0"/>
              <a:t>2. Structured Interview: </a:t>
            </a:r>
          </a:p>
          <a:p>
            <a:pPr marL="0" indent="0" algn="just">
              <a:buNone/>
            </a:pPr>
            <a:r>
              <a:rPr lang="en-GB" altLang="en-US" sz="2400" b="1" dirty="0"/>
              <a:t>	</a:t>
            </a:r>
            <a:r>
              <a:rPr lang="en-GB" altLang="en-US" sz="2000" dirty="0"/>
              <a:t>- Always operates within formal written instrument</a:t>
            </a:r>
          </a:p>
          <a:p>
            <a:pPr marL="0" indent="0" algn="just">
              <a:buNone/>
            </a:pPr>
            <a:r>
              <a:rPr lang="en-GB" altLang="en-US" sz="2000" dirty="0"/>
              <a:t>	- Researcher designed the questions to be asked prior to interview 	including the order of the questions </a:t>
            </a:r>
          </a:p>
          <a:p>
            <a:pPr marL="0" indent="0" algn="just">
              <a:buNone/>
            </a:pPr>
            <a:r>
              <a:rPr lang="en-GB" altLang="en-US" sz="2000" dirty="0"/>
              <a:t>	- The questions are asked orally in either face to face or telephone 	format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E4D713E-C963-D246-91B3-AC6123DD8E1A}"/>
              </a:ext>
            </a:extLst>
          </p:cNvPr>
          <p:cNvSpPr/>
          <p:nvPr/>
        </p:nvSpPr>
        <p:spPr>
          <a:xfrm>
            <a:off x="6242423" y="5260558"/>
            <a:ext cx="2390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Creswell</a:t>
            </a:r>
            <a:r>
              <a:rPr lang="en-US" dirty="0"/>
              <a:t> (2003)</a:t>
            </a:r>
          </a:p>
        </p:txBody>
      </p:sp>
    </p:spTree>
    <p:extLst>
      <p:ext uri="{BB962C8B-B14F-4D97-AF65-F5344CB8AC3E}">
        <p14:creationId xmlns:p14="http://schemas.microsoft.com/office/powerpoint/2010/main" val="3920059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Interview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36519"/>
            <a:ext cx="8435280" cy="430870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sz="2400" b="1" dirty="0"/>
              <a:t>3. Semi-Structured Interview: </a:t>
            </a:r>
          </a:p>
          <a:p>
            <a:pPr algn="just"/>
            <a:r>
              <a:rPr lang="en-GB" altLang="en-US" sz="2400" dirty="0"/>
              <a:t>Semi-structured interview is in the partial pre-planning of the questions </a:t>
            </a:r>
          </a:p>
          <a:p>
            <a:pPr algn="just"/>
            <a:r>
              <a:rPr lang="en-GB" altLang="en-US" sz="2400" dirty="0"/>
              <a:t>Semi-structured interviews still allow for replication of the interview with other but are be less controlled </a:t>
            </a:r>
          </a:p>
          <a:p>
            <a:pPr algn="just"/>
            <a:r>
              <a:rPr lang="en-GB" altLang="en-US" sz="2400" dirty="0"/>
              <a:t>Semi-structure interviews may be conducted in various 	modes such as face-to-face, by telephone, videophone… but face-to-face is probably the best</a:t>
            </a:r>
          </a:p>
          <a:p>
            <a:pPr algn="just"/>
            <a:r>
              <a:rPr lang="en-GB" altLang="en-US" sz="2400" dirty="0"/>
              <a:t>A great deal of qualitative research used semi-structured interview material </a:t>
            </a:r>
          </a:p>
          <a:p>
            <a:pPr marL="0" indent="0" algn="just">
              <a:buNone/>
            </a:pPr>
            <a:endParaRPr lang="en-GB" altLang="en-US" sz="24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E4D713E-C963-D246-91B3-AC6123DD8E1A}"/>
              </a:ext>
            </a:extLst>
          </p:cNvPr>
          <p:cNvSpPr/>
          <p:nvPr/>
        </p:nvSpPr>
        <p:spPr>
          <a:xfrm>
            <a:off x="6242423" y="5260558"/>
            <a:ext cx="22581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Gomez </a:t>
            </a:r>
            <a:r>
              <a:rPr lang="en-US" dirty="0"/>
              <a:t>(2014)</a:t>
            </a:r>
          </a:p>
        </p:txBody>
      </p:sp>
    </p:spTree>
    <p:extLst>
      <p:ext uri="{BB962C8B-B14F-4D97-AF65-F5344CB8AC3E}">
        <p14:creationId xmlns:p14="http://schemas.microsoft.com/office/powerpoint/2010/main" val="10581869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14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How to Conduct an Interview?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36519"/>
            <a:ext cx="8435280" cy="4493371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sz="2400" dirty="0"/>
              <a:t>Interview schedule (series of a questions to be asked in an interview is called interview schedule) should be as per objectives </a:t>
            </a:r>
          </a:p>
          <a:p>
            <a:pPr algn="just"/>
            <a:r>
              <a:rPr lang="en-GB" altLang="en-US" sz="2400" dirty="0"/>
              <a:t>Planning of time, duration, place, mode of recording </a:t>
            </a:r>
          </a:p>
          <a:p>
            <a:pPr algn="just"/>
            <a:r>
              <a:rPr lang="en-GB" altLang="en-US" sz="2400" dirty="0"/>
              <a:t>Follow formalities </a:t>
            </a:r>
          </a:p>
          <a:p>
            <a:pPr algn="just"/>
            <a:r>
              <a:rPr lang="en-GB" altLang="en-US" sz="2400" dirty="0"/>
              <a:t>Respect not to answers but right of subject </a:t>
            </a:r>
          </a:p>
          <a:p>
            <a:pPr algn="just"/>
            <a:r>
              <a:rPr lang="en-GB" altLang="en-US" sz="2400" dirty="0"/>
              <a:t>Use of appropriate language </a:t>
            </a:r>
          </a:p>
          <a:p>
            <a:pPr algn="just"/>
            <a:r>
              <a:rPr lang="en-GB" altLang="en-US" sz="2400" dirty="0"/>
              <a:t>Positive body language </a:t>
            </a:r>
          </a:p>
          <a:p>
            <a:pPr algn="just"/>
            <a:r>
              <a:rPr lang="en-GB" altLang="en-US" sz="2400" dirty="0"/>
              <a:t>Directing the interview </a:t>
            </a:r>
          </a:p>
          <a:p>
            <a:pPr algn="just"/>
            <a:r>
              <a:rPr lang="en-GB" altLang="en-US" sz="2400" dirty="0"/>
              <a:t>Questioning – proper stress and tone, use of sub questions if required.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E4D713E-C963-D246-91B3-AC6123DD8E1A}"/>
              </a:ext>
            </a:extLst>
          </p:cNvPr>
          <p:cNvSpPr/>
          <p:nvPr/>
        </p:nvSpPr>
        <p:spPr>
          <a:xfrm>
            <a:off x="6242423" y="5260558"/>
            <a:ext cx="20731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</a:t>
            </a:r>
            <a:r>
              <a:rPr lang="en-GB" dirty="0" err="1"/>
              <a:t>Isave</a:t>
            </a:r>
            <a:r>
              <a:rPr lang="en-GB" dirty="0"/>
              <a:t> </a:t>
            </a:r>
            <a:r>
              <a:rPr lang="en-US" dirty="0"/>
              <a:t>(2010)</a:t>
            </a:r>
          </a:p>
        </p:txBody>
      </p:sp>
    </p:spTree>
    <p:extLst>
      <p:ext uri="{BB962C8B-B14F-4D97-AF65-F5344CB8AC3E}">
        <p14:creationId xmlns:p14="http://schemas.microsoft.com/office/powerpoint/2010/main" val="1340633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15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Advantages of Interview?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36519"/>
            <a:ext cx="8435280" cy="4493371"/>
          </a:xfrm>
        </p:spPr>
        <p:txBody>
          <a:bodyPr>
            <a:normAutofit/>
          </a:bodyPr>
          <a:lstStyle/>
          <a:p>
            <a:pPr algn="just"/>
            <a:r>
              <a:rPr lang="en-GB" altLang="en-US" sz="2400" b="1" dirty="0"/>
              <a:t>Advantages of Interview: </a:t>
            </a:r>
          </a:p>
          <a:p>
            <a:pPr marL="0" indent="0" algn="just">
              <a:buNone/>
            </a:pPr>
            <a:r>
              <a:rPr lang="en-GB" altLang="en-US" sz="2400" b="1" dirty="0"/>
              <a:t>	</a:t>
            </a:r>
            <a:r>
              <a:rPr lang="en-GB" altLang="en-US" sz="2400" dirty="0"/>
              <a:t>- Data from interview are usable </a:t>
            </a:r>
          </a:p>
          <a:p>
            <a:pPr marL="0" indent="0" algn="just">
              <a:buNone/>
            </a:pPr>
            <a:r>
              <a:rPr lang="en-GB" altLang="en-US" sz="2400" dirty="0"/>
              <a:t>	- Depth of response can be assured </a:t>
            </a:r>
          </a:p>
          <a:p>
            <a:pPr marL="0" indent="0" algn="just">
              <a:buNone/>
            </a:pPr>
            <a:r>
              <a:rPr lang="en-GB" altLang="en-US" sz="2400" dirty="0"/>
              <a:t>	- The interview technique provides basis for the 	formulation of questionnaire </a:t>
            </a:r>
          </a:p>
          <a:p>
            <a:pPr marL="0" indent="0" algn="just">
              <a:buNone/>
            </a:pPr>
            <a:r>
              <a:rPr lang="en-GB" altLang="en-US" sz="2400" dirty="0"/>
              <a:t>	- Clarification is possible </a:t>
            </a:r>
          </a:p>
          <a:p>
            <a:pPr marL="0" indent="0" algn="just">
              <a:buNone/>
            </a:pPr>
            <a:r>
              <a:rPr lang="en-GB" altLang="en-US" sz="2400" dirty="0"/>
              <a:t>	- No items are overlooked </a:t>
            </a:r>
          </a:p>
          <a:p>
            <a:pPr marL="0" indent="0" algn="just">
              <a:buNone/>
            </a:pPr>
            <a:r>
              <a:rPr lang="en-GB" altLang="en-US" sz="2400" dirty="0"/>
              <a:t>	- Higher proportion of response is obtained </a:t>
            </a:r>
          </a:p>
          <a:p>
            <a:pPr marL="0" indent="0" algn="just">
              <a:buNone/>
            </a:pPr>
            <a:r>
              <a:rPr lang="en-GB" altLang="en-US" sz="2400" dirty="0"/>
              <a:t>	- Greater amount of flexibility is allowed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E4D713E-C963-D246-91B3-AC6123DD8E1A}"/>
              </a:ext>
            </a:extLst>
          </p:cNvPr>
          <p:cNvSpPr/>
          <p:nvPr/>
        </p:nvSpPr>
        <p:spPr>
          <a:xfrm>
            <a:off x="4297281" y="5260558"/>
            <a:ext cx="40243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</a:t>
            </a:r>
            <a:r>
              <a:rPr lang="en-GB" dirty="0" err="1"/>
              <a:t>Nalzaro</a:t>
            </a:r>
            <a:r>
              <a:rPr lang="en-GB" dirty="0"/>
              <a:t> (2012) &amp; Creswell </a:t>
            </a:r>
            <a:r>
              <a:rPr lang="en-US" dirty="0"/>
              <a:t>(2003)</a:t>
            </a:r>
          </a:p>
        </p:txBody>
      </p:sp>
    </p:spTree>
    <p:extLst>
      <p:ext uri="{BB962C8B-B14F-4D97-AF65-F5344CB8AC3E}">
        <p14:creationId xmlns:p14="http://schemas.microsoft.com/office/powerpoint/2010/main" val="3305076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16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Disadvantages of Interview?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36519"/>
            <a:ext cx="8435280" cy="4493371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sz="2400" b="1" dirty="0"/>
              <a:t>Disadvantages of Interview: </a:t>
            </a:r>
          </a:p>
          <a:p>
            <a:pPr marL="0" indent="0" algn="just">
              <a:buNone/>
            </a:pPr>
            <a:r>
              <a:rPr lang="en-GB" altLang="en-US" sz="2400" b="1" dirty="0"/>
              <a:t>	</a:t>
            </a:r>
            <a:r>
              <a:rPr lang="en-GB" altLang="en-US" sz="2400" dirty="0"/>
              <a:t>- Time element/Time restriction</a:t>
            </a:r>
          </a:p>
          <a:p>
            <a:pPr marL="0" indent="0" algn="just">
              <a:buNone/>
            </a:pPr>
            <a:r>
              <a:rPr lang="en-GB" altLang="en-US" sz="2400" dirty="0"/>
              <a:t>	- Biases may present in result </a:t>
            </a:r>
          </a:p>
          <a:p>
            <a:pPr marL="0" indent="0" algn="just">
              <a:buNone/>
            </a:pPr>
            <a:r>
              <a:rPr lang="en-GB" altLang="en-US" sz="2400" dirty="0"/>
              <a:t>	- Costly </a:t>
            </a:r>
          </a:p>
          <a:p>
            <a:pPr marL="0" indent="0" algn="just">
              <a:buNone/>
            </a:pPr>
            <a:r>
              <a:rPr lang="en-GB" altLang="en-US" sz="2400" dirty="0"/>
              <a:t>	- Hesitation to express </a:t>
            </a:r>
          </a:p>
          <a:p>
            <a:pPr marL="0" indent="0" algn="just">
              <a:buNone/>
            </a:pPr>
            <a:r>
              <a:rPr lang="en-GB" altLang="en-US" sz="2400" dirty="0"/>
              <a:t>	- Vague </a:t>
            </a:r>
          </a:p>
          <a:p>
            <a:pPr marL="0" indent="0" algn="just">
              <a:buNone/>
            </a:pPr>
            <a:r>
              <a:rPr lang="en-GB" altLang="en-US" sz="2400" dirty="0"/>
              <a:t>	- Less time for thinking </a:t>
            </a:r>
          </a:p>
          <a:p>
            <a:pPr marL="0" indent="0" algn="just">
              <a:buNone/>
            </a:pPr>
            <a:r>
              <a:rPr lang="en-GB" altLang="en-US" sz="2400" dirty="0"/>
              <a:t>	- Very subjective </a:t>
            </a:r>
          </a:p>
          <a:p>
            <a:pPr marL="0" indent="0" algn="just">
              <a:buNone/>
            </a:pPr>
            <a:r>
              <a:rPr lang="en-GB" altLang="en-US" sz="2400" dirty="0"/>
              <a:t>	- Researcher can have influence </a:t>
            </a:r>
          </a:p>
          <a:p>
            <a:pPr marL="0" indent="0" algn="just">
              <a:buNone/>
            </a:pPr>
            <a:r>
              <a:rPr lang="en-GB" altLang="en-US" sz="2400" dirty="0"/>
              <a:t>	- Manipulate or socially accepted response may be 	preferred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E4D713E-C963-D246-91B3-AC6123DD8E1A}"/>
              </a:ext>
            </a:extLst>
          </p:cNvPr>
          <p:cNvSpPr/>
          <p:nvPr/>
        </p:nvSpPr>
        <p:spPr>
          <a:xfrm>
            <a:off x="4572000" y="5294027"/>
            <a:ext cx="20731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</a:t>
            </a:r>
            <a:r>
              <a:rPr lang="en-GB" dirty="0" err="1"/>
              <a:t>Isave</a:t>
            </a:r>
            <a:r>
              <a:rPr lang="en-GB" dirty="0"/>
              <a:t> </a:t>
            </a:r>
            <a:r>
              <a:rPr lang="en-US" dirty="0"/>
              <a:t>(2010)</a:t>
            </a:r>
          </a:p>
        </p:txBody>
      </p:sp>
    </p:spTree>
    <p:extLst>
      <p:ext uri="{BB962C8B-B14F-4D97-AF65-F5344CB8AC3E}">
        <p14:creationId xmlns:p14="http://schemas.microsoft.com/office/powerpoint/2010/main" val="3726543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17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Data Collection Tool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79525"/>
            <a:ext cx="8435280" cy="4350365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altLang="en-US" sz="2400" b="1" dirty="0"/>
              <a:t>Survey: </a:t>
            </a:r>
          </a:p>
          <a:p>
            <a:pPr marL="0" indent="0" algn="just">
              <a:buNone/>
            </a:pPr>
            <a:r>
              <a:rPr lang="en-GB" altLang="en-US" sz="2400" b="1" dirty="0"/>
              <a:t>	</a:t>
            </a: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dirty="0"/>
              <a:t>- The process to ask many people a question or a series of questions in order to gather information about what most people do or think about something (Cruz, 2016)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dirty="0"/>
              <a:t>- A survey is used to know or get the opinions of large group 	of people about a particular topic or issue (Cruz, 2016)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dirty="0"/>
              <a:t>- Non-experimental type in which the researcher investigate a community or a group of people (</a:t>
            </a:r>
            <a:r>
              <a:rPr lang="en-GB" altLang="en-US" sz="2400" dirty="0" err="1"/>
              <a:t>Nalzaro</a:t>
            </a:r>
            <a:r>
              <a:rPr lang="en-GB" altLang="en-US" sz="2400" dirty="0"/>
              <a:t>, 2012)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endParaRPr lang="en-GB" altLang="en-US" sz="2400" b="1" dirty="0"/>
          </a:p>
          <a:p>
            <a:pPr marL="0" indent="0" algn="just">
              <a:buNone/>
            </a:pPr>
            <a:r>
              <a:rPr lang="en-GB" altLang="en-US" sz="2400" b="1" dirty="0"/>
              <a:t>- </a:t>
            </a:r>
            <a:r>
              <a:rPr lang="en-GB" altLang="en-US" sz="2400" dirty="0"/>
              <a:t>Another name is FORMULATIVE OR EXPLORATORY research</a:t>
            </a:r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5976048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18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Survey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79525"/>
            <a:ext cx="8435280" cy="4350365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altLang="en-US" sz="2400" dirty="0"/>
              <a:t>Based on the nature of phenomenon, Survey can be classified as:</a:t>
            </a:r>
          </a:p>
          <a:p>
            <a:pPr marL="457200" indent="-457200" algn="just">
              <a:buAutoNum type="arabicPeriod"/>
            </a:pPr>
            <a:r>
              <a:rPr lang="en-GB" altLang="en-US" sz="2400" dirty="0"/>
              <a:t>Descriptive Survey </a:t>
            </a:r>
          </a:p>
          <a:p>
            <a:pPr marL="457200" indent="-457200" algn="just">
              <a:buAutoNum type="arabicPeriod"/>
            </a:pPr>
            <a:r>
              <a:rPr lang="en-GB" altLang="en-US" sz="2400" dirty="0"/>
              <a:t>Exploratory Survey </a:t>
            </a:r>
          </a:p>
          <a:p>
            <a:pPr marL="457200" indent="-457200" algn="just">
              <a:buAutoNum type="arabicPeriod"/>
            </a:pPr>
            <a:r>
              <a:rPr lang="en-GB" altLang="en-US" sz="2400" dirty="0"/>
              <a:t>Correlational Survey and </a:t>
            </a:r>
          </a:p>
          <a:p>
            <a:pPr marL="457200" indent="-457200" algn="just">
              <a:buAutoNum type="arabicPeriod"/>
            </a:pPr>
            <a:r>
              <a:rPr lang="en-GB" altLang="en-US" sz="2400" dirty="0"/>
              <a:t>Comparative Survey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dirty="0"/>
              <a:t>Based on the data collection methods, survey can be classified as: </a:t>
            </a:r>
          </a:p>
          <a:p>
            <a:pPr marL="457200" indent="-457200" algn="just">
              <a:buAutoNum type="arabicPeriod"/>
            </a:pPr>
            <a:r>
              <a:rPr lang="en-GB" altLang="en-US" sz="2400" dirty="0"/>
              <a:t>Written Survey </a:t>
            </a:r>
          </a:p>
          <a:p>
            <a:pPr marL="457200" indent="-457200" algn="just">
              <a:buAutoNum type="arabicPeriod"/>
            </a:pPr>
            <a:r>
              <a:rPr lang="en-GB" altLang="en-US" sz="2400" dirty="0"/>
              <a:t>Oral Survey </a:t>
            </a:r>
          </a:p>
          <a:p>
            <a:pPr marL="457200" indent="-457200" algn="just">
              <a:buAutoNum type="arabicPeriod"/>
            </a:pPr>
            <a:r>
              <a:rPr lang="en-GB" altLang="en-US" sz="2400" dirty="0"/>
              <a:t>Electronic Survey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F447AF6-54B1-6148-9ADE-3208550B219D}"/>
              </a:ext>
            </a:extLst>
          </p:cNvPr>
          <p:cNvSpPr/>
          <p:nvPr/>
        </p:nvSpPr>
        <p:spPr>
          <a:xfrm>
            <a:off x="6249851" y="5184735"/>
            <a:ext cx="2436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</a:t>
            </a:r>
            <a:r>
              <a:rPr lang="en-GB" dirty="0" err="1"/>
              <a:t>Jaikumar</a:t>
            </a:r>
            <a:r>
              <a:rPr lang="en-GB" dirty="0"/>
              <a:t> </a:t>
            </a:r>
            <a:r>
              <a:rPr lang="en-US" dirty="0"/>
              <a:t>(2018)</a:t>
            </a:r>
          </a:p>
        </p:txBody>
      </p:sp>
    </p:spTree>
    <p:extLst>
      <p:ext uri="{BB962C8B-B14F-4D97-AF65-F5344CB8AC3E}">
        <p14:creationId xmlns:p14="http://schemas.microsoft.com/office/powerpoint/2010/main" val="2330184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Survey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79525"/>
            <a:ext cx="8435280" cy="4350365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altLang="en-US" sz="2400" b="1" dirty="0"/>
              <a:t>Descriptive Survey: </a:t>
            </a:r>
            <a:r>
              <a:rPr lang="en-GB" altLang="en-US" sz="2400" dirty="0"/>
              <a:t>Descriptive survey is undertaken to describe the frequency of occurrence of a phenomenon rather than to study the relationships</a:t>
            </a:r>
          </a:p>
          <a:p>
            <a:pPr algn="just"/>
            <a:endParaRPr lang="en-GB" altLang="en-US" sz="2000" b="1" dirty="0"/>
          </a:p>
          <a:p>
            <a:pPr algn="just"/>
            <a:r>
              <a:rPr lang="en-GB" altLang="en-US" sz="2400" b="1" dirty="0"/>
              <a:t>Exploratory Survey: </a:t>
            </a:r>
            <a:r>
              <a:rPr lang="en-GB" altLang="en-US" sz="2400" dirty="0"/>
              <a:t>Exploratory survey is a phenomenon and its related factors about which much information is not known </a:t>
            </a:r>
          </a:p>
          <a:p>
            <a:pPr algn="just"/>
            <a:endParaRPr lang="en-GB" altLang="en-US" sz="2400" b="1" dirty="0"/>
          </a:p>
          <a:p>
            <a:pPr algn="just"/>
            <a:r>
              <a:rPr lang="en-GB" altLang="en-US" sz="2400" b="1" dirty="0"/>
              <a:t>Correlational Survey: </a:t>
            </a:r>
            <a:r>
              <a:rPr lang="en-GB" altLang="en-US" sz="2400" dirty="0"/>
              <a:t>Studies the relationships between two or more variables in a natural setting without manipulation or control</a:t>
            </a:r>
          </a:p>
          <a:p>
            <a:pPr algn="just"/>
            <a:endParaRPr lang="en-GB" altLang="en-US" sz="2400" b="1" dirty="0"/>
          </a:p>
          <a:p>
            <a:pPr algn="just"/>
            <a:r>
              <a:rPr lang="en-GB" altLang="en-US" sz="2400" b="1" dirty="0"/>
              <a:t>Comparative Survey: </a:t>
            </a:r>
            <a:r>
              <a:rPr lang="en-GB" altLang="en-US" sz="2400" dirty="0"/>
              <a:t>Aims at comparing and constructing the existence of a certain phenomenon in two or more groups</a:t>
            </a:r>
            <a:endParaRPr lang="en-GB" altLang="en-US" sz="2400" b="1" dirty="0"/>
          </a:p>
          <a:p>
            <a:pPr algn="just"/>
            <a:endParaRPr lang="en-GB" altLang="en-US" sz="2400" dirty="0"/>
          </a:p>
          <a:p>
            <a:pPr algn="just"/>
            <a:endParaRPr lang="en-GB" altLang="en-US" sz="2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F447AF6-54B1-6148-9ADE-3208550B219D}"/>
              </a:ext>
            </a:extLst>
          </p:cNvPr>
          <p:cNvSpPr/>
          <p:nvPr/>
        </p:nvSpPr>
        <p:spPr>
          <a:xfrm>
            <a:off x="6249851" y="5363924"/>
            <a:ext cx="2436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</a:t>
            </a:r>
            <a:r>
              <a:rPr lang="en-GB" dirty="0" err="1"/>
              <a:t>Jaikumar</a:t>
            </a:r>
            <a:r>
              <a:rPr lang="en-GB" dirty="0"/>
              <a:t> </a:t>
            </a:r>
            <a:r>
              <a:rPr lang="en-US" dirty="0"/>
              <a:t>(2018)</a:t>
            </a:r>
          </a:p>
        </p:txBody>
      </p:sp>
    </p:spTree>
    <p:extLst>
      <p:ext uri="{BB962C8B-B14F-4D97-AF65-F5344CB8AC3E}">
        <p14:creationId xmlns:p14="http://schemas.microsoft.com/office/powerpoint/2010/main" val="12751582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20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Survey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79525"/>
            <a:ext cx="8435280" cy="4350365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sz="2400" b="1" dirty="0"/>
              <a:t>Written Survey: </a:t>
            </a:r>
            <a:r>
              <a:rPr lang="en-GB" altLang="en-US" sz="2400" dirty="0"/>
              <a:t>In a written survey, data are collected with the support of written, structured tools, such as questionnaires, opinionnaires etc. </a:t>
            </a:r>
          </a:p>
          <a:p>
            <a:pPr algn="just"/>
            <a:endParaRPr lang="en-GB" altLang="en-US" sz="2400" b="1" dirty="0"/>
          </a:p>
          <a:p>
            <a:pPr algn="just"/>
            <a:r>
              <a:rPr lang="en-GB" altLang="en-US" sz="2400" b="1" dirty="0"/>
              <a:t>Oral Survey: </a:t>
            </a:r>
            <a:r>
              <a:rPr lang="en-GB" altLang="en-US" sz="2400" dirty="0"/>
              <a:t>In a oral survey, data are collected by using face-to-face or telephonic conversation or oral interview with respondents </a:t>
            </a:r>
          </a:p>
          <a:p>
            <a:pPr algn="just"/>
            <a:endParaRPr lang="en-GB" altLang="en-US" sz="2400" b="1" dirty="0"/>
          </a:p>
          <a:p>
            <a:pPr algn="just"/>
            <a:r>
              <a:rPr lang="en-GB" altLang="en-US" sz="2400" b="1" dirty="0"/>
              <a:t>Electronic Survey: </a:t>
            </a:r>
            <a:r>
              <a:rPr lang="en-GB" altLang="en-US" sz="2400" dirty="0"/>
              <a:t>In an electronic survey, data are collected by using electronic means such as electronic mail messages (email), web forms, mobile short-message (SMS), WhatsApp messages, Chat etc. </a:t>
            </a:r>
            <a:endParaRPr lang="en-GB" altLang="en-US" sz="2400" b="1" dirty="0"/>
          </a:p>
          <a:p>
            <a:pPr algn="just"/>
            <a:endParaRPr lang="en-GB" altLang="en-US" sz="2400" dirty="0"/>
          </a:p>
          <a:p>
            <a:pPr algn="just"/>
            <a:endParaRPr lang="en-GB" altLang="en-US" sz="2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F447AF6-54B1-6148-9ADE-3208550B219D}"/>
              </a:ext>
            </a:extLst>
          </p:cNvPr>
          <p:cNvSpPr/>
          <p:nvPr/>
        </p:nvSpPr>
        <p:spPr>
          <a:xfrm>
            <a:off x="6249851" y="5363924"/>
            <a:ext cx="2436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</a:t>
            </a:r>
            <a:r>
              <a:rPr lang="en-GB" dirty="0" err="1"/>
              <a:t>Jaikumar</a:t>
            </a:r>
            <a:r>
              <a:rPr lang="en-GB" dirty="0"/>
              <a:t> </a:t>
            </a:r>
            <a:r>
              <a:rPr lang="en-US" dirty="0"/>
              <a:t>(2018)</a:t>
            </a:r>
          </a:p>
        </p:txBody>
      </p:sp>
    </p:spTree>
    <p:extLst>
      <p:ext uri="{BB962C8B-B14F-4D97-AF65-F5344CB8AC3E}">
        <p14:creationId xmlns:p14="http://schemas.microsoft.com/office/powerpoint/2010/main" val="7236131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21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Advantages &amp; Disadvantages of Survey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79525"/>
            <a:ext cx="8435280" cy="4350365"/>
          </a:xfrm>
        </p:spPr>
        <p:txBody>
          <a:bodyPr>
            <a:normAutofit/>
          </a:bodyPr>
          <a:lstStyle/>
          <a:p>
            <a:pPr algn="just"/>
            <a:r>
              <a:rPr lang="en-GB" altLang="en-US" sz="2400" b="1" dirty="0"/>
              <a:t>Advantages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Can provide information about the possibilities of undertaking different types of research methods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Provides data about the present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Has a high degree of representativeness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Easy to get respondents and information often do not express their true reactions to the questions </a:t>
            </a:r>
          </a:p>
          <a:p>
            <a:pPr algn="just"/>
            <a:r>
              <a:rPr lang="en-GB" altLang="en-US" sz="2400" b="1" dirty="0"/>
              <a:t>Disadvantages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Yields a low degree of control over extraneous variables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Verbal behaviour is quite unreliable and that people</a:t>
            </a:r>
          </a:p>
          <a:p>
            <a:pPr marL="0" indent="0" algn="just">
              <a:buNone/>
            </a:pPr>
            <a:endParaRPr lang="en-GB" altLang="en-US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192311-85F1-9B46-B478-8843B0E85FC0}"/>
              </a:ext>
            </a:extLst>
          </p:cNvPr>
          <p:cNvSpPr/>
          <p:nvPr/>
        </p:nvSpPr>
        <p:spPr>
          <a:xfrm>
            <a:off x="6613668" y="5393809"/>
            <a:ext cx="23105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</a:t>
            </a:r>
            <a:r>
              <a:rPr lang="en-GB" dirty="0" err="1"/>
              <a:t>Nalzaro</a:t>
            </a:r>
            <a:r>
              <a:rPr lang="en-GB" dirty="0"/>
              <a:t> </a:t>
            </a:r>
            <a:r>
              <a:rPr lang="en-US" dirty="0"/>
              <a:t>(2012)</a:t>
            </a:r>
          </a:p>
        </p:txBody>
      </p:sp>
    </p:spTree>
    <p:extLst>
      <p:ext uri="{BB962C8B-B14F-4D97-AF65-F5344CB8AC3E}">
        <p14:creationId xmlns:p14="http://schemas.microsoft.com/office/powerpoint/2010/main" val="1165525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994C5C-8352-4272-9B00-71979491D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0796"/>
            <a:ext cx="8229600" cy="4380452"/>
          </a:xfrm>
        </p:spPr>
        <p:txBody>
          <a:bodyPr>
            <a:normAutofit fontScale="70000" lnSpcReduction="20000"/>
          </a:bodyPr>
          <a:lstStyle/>
          <a:p>
            <a:r>
              <a:rPr lang="nl-NL" dirty="0" err="1"/>
              <a:t>Sapsford</a:t>
            </a:r>
            <a:r>
              <a:rPr lang="nl-NL" dirty="0"/>
              <a:t>, R. &amp; </a:t>
            </a:r>
            <a:r>
              <a:rPr lang="nl-NL" dirty="0" err="1"/>
              <a:t>Jupp</a:t>
            </a:r>
            <a:r>
              <a:rPr lang="nl-NL" dirty="0"/>
              <a:t>, V. (2006). </a:t>
            </a:r>
            <a:r>
              <a:rPr lang="nl-NL" i="1" dirty="0"/>
              <a:t>Data Collection </a:t>
            </a:r>
            <a:r>
              <a:rPr lang="nl-NL" i="1" dirty="0" err="1"/>
              <a:t>and</a:t>
            </a:r>
            <a:r>
              <a:rPr lang="nl-NL" i="1" dirty="0"/>
              <a:t> Analysis. </a:t>
            </a:r>
            <a:r>
              <a:rPr lang="nl-NL" dirty="0"/>
              <a:t>Thousand Oaks, CA: Sage Publications</a:t>
            </a:r>
          </a:p>
          <a:p>
            <a:r>
              <a:rPr lang="nl-NL" dirty="0"/>
              <a:t>Creswell, J. W. (2003). </a:t>
            </a:r>
            <a:r>
              <a:rPr lang="nl-NL" i="1" dirty="0" err="1"/>
              <a:t>Qualitative</a:t>
            </a:r>
            <a:r>
              <a:rPr lang="nl-NL" i="1" dirty="0"/>
              <a:t> </a:t>
            </a:r>
            <a:r>
              <a:rPr lang="nl-NL" i="1" dirty="0" err="1"/>
              <a:t>Inquiry</a:t>
            </a:r>
            <a:r>
              <a:rPr lang="nl-NL" i="1" dirty="0"/>
              <a:t> &amp; Research Design. </a:t>
            </a:r>
            <a:r>
              <a:rPr lang="nl-NL" dirty="0"/>
              <a:t>London, Sage Publications Ltd. (3rd </a:t>
            </a:r>
            <a:r>
              <a:rPr lang="nl-NL" dirty="0" err="1"/>
              <a:t>edn</a:t>
            </a:r>
            <a:r>
              <a:rPr lang="nl-NL" dirty="0"/>
              <a:t>)</a:t>
            </a:r>
            <a:r>
              <a:rPr lang="nl-NL" i="1" dirty="0"/>
              <a:t> </a:t>
            </a:r>
          </a:p>
          <a:p>
            <a:r>
              <a:rPr lang="nl-NL" dirty="0" err="1"/>
              <a:t>Ahuja</a:t>
            </a:r>
            <a:r>
              <a:rPr lang="nl-NL" dirty="0"/>
              <a:t>, R. (2015). </a:t>
            </a:r>
            <a:r>
              <a:rPr lang="nl-NL" i="1" dirty="0"/>
              <a:t>Research </a:t>
            </a:r>
            <a:r>
              <a:rPr lang="nl-NL" i="1" dirty="0" err="1"/>
              <a:t>Methods</a:t>
            </a:r>
            <a:r>
              <a:rPr lang="nl-NL" i="1" dirty="0"/>
              <a:t>. </a:t>
            </a:r>
            <a:r>
              <a:rPr lang="nl-NL" dirty="0"/>
              <a:t>New Delhi: </a:t>
            </a:r>
            <a:r>
              <a:rPr lang="nl-NL" dirty="0" err="1"/>
              <a:t>Rawat</a:t>
            </a:r>
            <a:r>
              <a:rPr lang="nl-NL" dirty="0"/>
              <a:t> Publications </a:t>
            </a:r>
          </a:p>
          <a:p>
            <a:r>
              <a:rPr lang="nl-NL" dirty="0" err="1"/>
              <a:t>Kvale</a:t>
            </a:r>
            <a:r>
              <a:rPr lang="nl-NL" dirty="0"/>
              <a:t>, S. (2007). </a:t>
            </a:r>
            <a:r>
              <a:rPr lang="nl-NL" i="1" dirty="0" err="1"/>
              <a:t>Doing</a:t>
            </a:r>
            <a:r>
              <a:rPr lang="nl-NL" i="1" dirty="0"/>
              <a:t> Interviews. </a:t>
            </a:r>
            <a:r>
              <a:rPr lang="nl-NL" dirty="0"/>
              <a:t>London, Sage Publications Ltd.</a:t>
            </a:r>
          </a:p>
          <a:p>
            <a:r>
              <a:rPr lang="nl-NL" dirty="0" err="1"/>
              <a:t>Nalzaro</a:t>
            </a:r>
            <a:r>
              <a:rPr lang="nl-NL" dirty="0"/>
              <a:t>, L. (2010) </a:t>
            </a:r>
            <a:r>
              <a:rPr lang="nl-NL" dirty="0" err="1"/>
              <a:t>Methods</a:t>
            </a:r>
            <a:r>
              <a:rPr lang="nl-NL" dirty="0"/>
              <a:t> of Data Collection [Online:</a:t>
            </a:r>
            <a:r>
              <a:rPr lang="en-GB" dirty="0">
                <a:hlinkClick r:id="rId2"/>
              </a:rPr>
              <a:t>https://www.slideshare.net/ludymae/chapter-9methods-of-data-collection</a:t>
            </a:r>
            <a:r>
              <a:rPr lang="en-GB" dirty="0"/>
              <a:t>]</a:t>
            </a:r>
          </a:p>
          <a:p>
            <a:r>
              <a:rPr lang="en-GB" dirty="0" err="1"/>
              <a:t>Jaikumar</a:t>
            </a:r>
            <a:r>
              <a:rPr lang="en-GB" dirty="0"/>
              <a:t>, M. (2012). </a:t>
            </a:r>
            <a:r>
              <a:rPr lang="en-GB" i="1" dirty="0"/>
              <a:t>Survey Research Design. </a:t>
            </a:r>
            <a:r>
              <a:rPr lang="en-GB" dirty="0"/>
              <a:t>[</a:t>
            </a:r>
            <a:r>
              <a:rPr lang="en-GB" dirty="0" err="1"/>
              <a:t>Online:</a:t>
            </a:r>
            <a:r>
              <a:rPr lang="en-GB" dirty="0" err="1">
                <a:hlinkClick r:id="rId3"/>
              </a:rPr>
              <a:t>https</a:t>
            </a:r>
            <a:r>
              <a:rPr lang="en-GB" dirty="0">
                <a:hlinkClick r:id="rId3"/>
              </a:rPr>
              <a:t>://www.slideshare.net/maheswarijaikumar/survey-research-design-122265053</a:t>
            </a:r>
            <a:r>
              <a:rPr lang="en-GB" dirty="0"/>
              <a:t>]</a:t>
            </a:r>
            <a:endParaRPr lang="nl-NL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22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F04A77-D05B-CE4D-86B5-62A53C955E57}"/>
              </a:ext>
            </a:extLst>
          </p:cNvPr>
          <p:cNvSpPr txBox="1"/>
          <p:nvPr/>
        </p:nvSpPr>
        <p:spPr>
          <a:xfrm>
            <a:off x="2286000" y="3688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1277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591951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Questions &amp; Answers!!!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F04A77-D05B-CE4D-86B5-62A53C955E57}"/>
              </a:ext>
            </a:extLst>
          </p:cNvPr>
          <p:cNvSpPr txBox="1"/>
          <p:nvPr/>
        </p:nvSpPr>
        <p:spPr>
          <a:xfrm>
            <a:off x="2286000" y="3688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9870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39824</TotalTime>
  <Words>1713</Words>
  <Application>Microsoft Macintosh PowerPoint</Application>
  <PresentationFormat>On-screen Show (4:3)</PresentationFormat>
  <Paragraphs>274</Paragraphs>
  <Slides>23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Myriad Pro</vt:lpstr>
      <vt:lpstr>Symbol</vt:lpstr>
      <vt:lpstr>Times New Roman</vt:lpstr>
      <vt:lpstr>Wingdings</vt:lpstr>
      <vt:lpstr>20140311PresentationUWTSDTemplate</vt:lpstr>
      <vt:lpstr>Digital Skills and Research Methods (DSR) BMSW 4003</vt:lpstr>
      <vt:lpstr>Learning outcomes</vt:lpstr>
      <vt:lpstr>What is Data Collection?</vt:lpstr>
      <vt:lpstr>Data Collection – Important Tips</vt:lpstr>
      <vt:lpstr>Data Collection – Research Tool or Instrument</vt:lpstr>
      <vt:lpstr>Types of Data Collection Tool</vt:lpstr>
      <vt:lpstr>Types of Data Collection Tool</vt:lpstr>
      <vt:lpstr>Questionnaire – Advantages &amp; Disadvantages</vt:lpstr>
      <vt:lpstr>Qualities of Good Questionnaire</vt:lpstr>
      <vt:lpstr>Types of Data Collection Tool</vt:lpstr>
      <vt:lpstr>Characteristics of Interview</vt:lpstr>
      <vt:lpstr>Types of Interview</vt:lpstr>
      <vt:lpstr>Types of Interview</vt:lpstr>
      <vt:lpstr>How to Conduct an Interview?</vt:lpstr>
      <vt:lpstr>Advantages of Interview?</vt:lpstr>
      <vt:lpstr>Disadvantages of Interview?</vt:lpstr>
      <vt:lpstr>Types of Data Collection Tool</vt:lpstr>
      <vt:lpstr>Types of Survey</vt:lpstr>
      <vt:lpstr>Types of Survey</vt:lpstr>
      <vt:lpstr>Types of Survey</vt:lpstr>
      <vt:lpstr>Advantages &amp; Disadvantages of Survey</vt:lpstr>
      <vt:lpstr>References</vt:lpstr>
      <vt:lpstr>Questions &amp; Answers!!!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168</cp:revision>
  <dcterms:created xsi:type="dcterms:W3CDTF">2015-04-14T15:21:28Z</dcterms:created>
  <dcterms:modified xsi:type="dcterms:W3CDTF">2020-11-01T16:07:05Z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