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1" r:id="rId3"/>
    <p:sldId id="258" r:id="rId4"/>
    <p:sldId id="259" r:id="rId5"/>
    <p:sldId id="269" r:id="rId6"/>
    <p:sldId id="268" r:id="rId7"/>
    <p:sldId id="313" r:id="rId8"/>
    <p:sldId id="260" r:id="rId9"/>
    <p:sldId id="262" r:id="rId10"/>
    <p:sldId id="280" r:id="rId11"/>
    <p:sldId id="257" r:id="rId12"/>
    <p:sldId id="263" r:id="rId13"/>
    <p:sldId id="264" r:id="rId14"/>
    <p:sldId id="261" r:id="rId15"/>
    <p:sldId id="314" r:id="rId16"/>
    <p:sldId id="315" r:id="rId17"/>
    <p:sldId id="316" r:id="rId18"/>
    <p:sldId id="317" r:id="rId19"/>
    <p:sldId id="318" r:id="rId20"/>
    <p:sldId id="319" r:id="rId21"/>
    <p:sldId id="265" r:id="rId22"/>
    <p:sldId id="300" r:id="rId23"/>
    <p:sldId id="266" r:id="rId24"/>
    <p:sldId id="303" r:id="rId25"/>
    <p:sldId id="304" r:id="rId26"/>
    <p:sldId id="305" r:id="rId27"/>
    <p:sldId id="272" r:id="rId28"/>
    <p:sldId id="278" r:id="rId29"/>
    <p:sldId id="273" r:id="rId30"/>
    <p:sldId id="274" r:id="rId31"/>
    <p:sldId id="275" r:id="rId32"/>
    <p:sldId id="277" r:id="rId33"/>
    <p:sldId id="306" r:id="rId34"/>
    <p:sldId id="320" r:id="rId35"/>
    <p:sldId id="321" r:id="rId36"/>
    <p:sldId id="307" r:id="rId37"/>
    <p:sldId id="308" r:id="rId38"/>
    <p:sldId id="322" r:id="rId39"/>
    <p:sldId id="323" r:id="rId40"/>
    <p:sldId id="324" r:id="rId41"/>
    <p:sldId id="325" r:id="rId42"/>
    <p:sldId id="326" r:id="rId43"/>
    <p:sldId id="327" r:id="rId44"/>
    <p:sldId id="328" r:id="rId45"/>
    <p:sldId id="329" r:id="rId46"/>
    <p:sldId id="330" r:id="rId47"/>
    <p:sldId id="331" r:id="rId48"/>
    <p:sldId id="309" r:id="rId49"/>
    <p:sldId id="310" r:id="rId50"/>
    <p:sldId id="332" r:id="rId51"/>
    <p:sldId id="333" r:id="rId52"/>
    <p:sldId id="334" r:id="rId53"/>
    <p:sldId id="311" r:id="rId54"/>
    <p:sldId id="312" r:id="rId55"/>
    <p:sldId id="301" r:id="rId56"/>
    <p:sldId id="335" r:id="rId57"/>
    <p:sldId id="337" r:id="rId58"/>
    <p:sldId id="338" r:id="rId59"/>
    <p:sldId id="276" r:id="rId60"/>
    <p:sldId id="339" r:id="rId61"/>
    <p:sldId id="340" r:id="rId62"/>
    <p:sldId id="341" r:id="rId63"/>
    <p:sldId id="342" r:id="rId64"/>
    <p:sldId id="343" r:id="rId65"/>
    <p:sldId id="344" r:id="rId66"/>
    <p:sldId id="345" r:id="rId67"/>
    <p:sldId id="279" r:id="rId68"/>
    <p:sldId id="281" r:id="rId69"/>
    <p:sldId id="346" r:id="rId70"/>
    <p:sldId id="347" r:id="rId71"/>
    <p:sldId id="349" r:id="rId72"/>
    <p:sldId id="282" r:id="rId73"/>
    <p:sldId id="350" r:id="rId74"/>
    <p:sldId id="351" r:id="rId75"/>
    <p:sldId id="352" r:id="rId76"/>
    <p:sldId id="283" r:id="rId77"/>
    <p:sldId id="353" r:id="rId78"/>
    <p:sldId id="284" r:id="rId79"/>
    <p:sldId id="285" r:id="rId80"/>
    <p:sldId id="354" r:id="rId81"/>
    <p:sldId id="355" r:id="rId82"/>
    <p:sldId id="356" r:id="rId83"/>
    <p:sldId id="286" r:id="rId84"/>
    <p:sldId id="358" r:id="rId85"/>
    <p:sldId id="357" r:id="rId86"/>
    <p:sldId id="287" r:id="rId87"/>
    <p:sldId id="359" r:id="rId88"/>
    <p:sldId id="288" r:id="rId89"/>
    <p:sldId id="360" r:id="rId90"/>
    <p:sldId id="289" r:id="rId91"/>
    <p:sldId id="361" r:id="rId92"/>
    <p:sldId id="290" r:id="rId93"/>
    <p:sldId id="362" r:id="rId94"/>
    <p:sldId id="291" r:id="rId95"/>
    <p:sldId id="363" r:id="rId96"/>
    <p:sldId id="364" r:id="rId97"/>
    <p:sldId id="365" r:id="rId98"/>
    <p:sldId id="366" r:id="rId99"/>
    <p:sldId id="367" r:id="rId100"/>
    <p:sldId id="368" r:id="rId101"/>
    <p:sldId id="369" r:id="rId102"/>
    <p:sldId id="292" r:id="rId103"/>
    <p:sldId id="370" r:id="rId104"/>
    <p:sldId id="371" r:id="rId105"/>
    <p:sldId id="372" r:id="rId106"/>
    <p:sldId id="373" r:id="rId107"/>
    <p:sldId id="293" r:id="rId108"/>
    <p:sldId id="374" r:id="rId109"/>
    <p:sldId id="375" r:id="rId110"/>
    <p:sldId id="376" r:id="rId111"/>
    <p:sldId id="294" r:id="rId112"/>
    <p:sldId id="295" r:id="rId113"/>
    <p:sldId id="296" r:id="rId114"/>
    <p:sldId id="377" r:id="rId115"/>
    <p:sldId id="378" r:id="rId116"/>
    <p:sldId id="379" r:id="rId117"/>
    <p:sldId id="380" r:id="rId118"/>
    <p:sldId id="381" r:id="rId119"/>
    <p:sldId id="297" r:id="rId120"/>
    <p:sldId id="382" r:id="rId121"/>
    <p:sldId id="383" r:id="rId122"/>
    <p:sldId id="384" r:id="rId123"/>
    <p:sldId id="385" r:id="rId124"/>
    <p:sldId id="386" r:id="rId125"/>
    <p:sldId id="298" r:id="rId126"/>
    <p:sldId id="387" r:id="rId127"/>
    <p:sldId id="388" r:id="rId128"/>
    <p:sldId id="299" r:id="rId129"/>
    <p:sldId id="270" r:id="rId130"/>
    <p:sldId id="302" r:id="rId1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6EC5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70" d="100"/>
          <a:sy n="70" d="100"/>
        </p:scale>
        <p:origin x="246" y="45"/>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viewProps" Target="viewProps.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slide" Target="slides/slide112.xml"/><Relationship Id="rId118" Type="http://schemas.openxmlformats.org/officeDocument/2006/relationships/slide" Target="slides/slide117.xml"/><Relationship Id="rId126" Type="http://schemas.openxmlformats.org/officeDocument/2006/relationships/slide" Target="slides/slide125.xml"/><Relationship Id="rId13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124" Type="http://schemas.openxmlformats.org/officeDocument/2006/relationships/slide" Target="slides/slide123.xml"/><Relationship Id="rId129" Type="http://schemas.openxmlformats.org/officeDocument/2006/relationships/slide" Target="slides/slide12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3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slide" Target="slides/slide129.xml"/><Relationship Id="rId13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1E16198-E75D-401B-9CED-39B136A4AD2F}" type="datetimeFigureOut">
              <a:rPr lang="en-GB" smtClean="0"/>
              <a:t>11/02/2020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45A6182-DF48-42EE-96F3-585EF8B75D0B}" type="slidenum">
              <a:rPr lang="en-GB" smtClean="0"/>
              <a:t>‹#›</a:t>
            </a:fld>
            <a:endParaRPr lang="en-GB" dirty="0"/>
          </a:p>
        </p:txBody>
      </p:sp>
    </p:spTree>
    <p:extLst>
      <p:ext uri="{BB962C8B-B14F-4D97-AF65-F5344CB8AC3E}">
        <p14:creationId xmlns:p14="http://schemas.microsoft.com/office/powerpoint/2010/main" val="26340653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1E16198-E75D-401B-9CED-39B136A4AD2F}" type="datetimeFigureOut">
              <a:rPr lang="en-GB" smtClean="0"/>
              <a:t>11/02/2020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45A6182-DF48-42EE-96F3-585EF8B75D0B}" type="slidenum">
              <a:rPr lang="en-GB" smtClean="0"/>
              <a:t>‹#›</a:t>
            </a:fld>
            <a:endParaRPr lang="en-GB" dirty="0"/>
          </a:p>
        </p:txBody>
      </p:sp>
    </p:spTree>
    <p:extLst>
      <p:ext uri="{BB962C8B-B14F-4D97-AF65-F5344CB8AC3E}">
        <p14:creationId xmlns:p14="http://schemas.microsoft.com/office/powerpoint/2010/main" val="16911489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1E16198-E75D-401B-9CED-39B136A4AD2F}" type="datetimeFigureOut">
              <a:rPr lang="en-GB" smtClean="0"/>
              <a:t>11/02/2020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45A6182-DF48-42EE-96F3-585EF8B75D0B}" type="slidenum">
              <a:rPr lang="en-GB" smtClean="0"/>
              <a:t>‹#›</a:t>
            </a:fld>
            <a:endParaRPr lang="en-GB" dirty="0"/>
          </a:p>
        </p:txBody>
      </p:sp>
    </p:spTree>
    <p:extLst>
      <p:ext uri="{BB962C8B-B14F-4D97-AF65-F5344CB8AC3E}">
        <p14:creationId xmlns:p14="http://schemas.microsoft.com/office/powerpoint/2010/main" val="939490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1E16198-E75D-401B-9CED-39B136A4AD2F}" type="datetimeFigureOut">
              <a:rPr lang="en-GB" smtClean="0"/>
              <a:t>11/02/2020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45A6182-DF48-42EE-96F3-585EF8B75D0B}" type="slidenum">
              <a:rPr lang="en-GB" smtClean="0"/>
              <a:t>‹#›</a:t>
            </a:fld>
            <a:endParaRPr lang="en-GB" dirty="0"/>
          </a:p>
        </p:txBody>
      </p:sp>
    </p:spTree>
    <p:extLst>
      <p:ext uri="{BB962C8B-B14F-4D97-AF65-F5344CB8AC3E}">
        <p14:creationId xmlns:p14="http://schemas.microsoft.com/office/powerpoint/2010/main" val="35251165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1E16198-E75D-401B-9CED-39B136A4AD2F}" type="datetimeFigureOut">
              <a:rPr lang="en-GB" smtClean="0"/>
              <a:t>11/02/2020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245A6182-DF48-42EE-96F3-585EF8B75D0B}" type="slidenum">
              <a:rPr lang="en-GB" smtClean="0"/>
              <a:t>‹#›</a:t>
            </a:fld>
            <a:endParaRPr lang="en-GB" dirty="0"/>
          </a:p>
        </p:txBody>
      </p:sp>
    </p:spTree>
    <p:extLst>
      <p:ext uri="{BB962C8B-B14F-4D97-AF65-F5344CB8AC3E}">
        <p14:creationId xmlns:p14="http://schemas.microsoft.com/office/powerpoint/2010/main" val="42574610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1E16198-E75D-401B-9CED-39B136A4AD2F}" type="datetimeFigureOut">
              <a:rPr lang="en-GB" smtClean="0"/>
              <a:t>11/02/2020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245A6182-DF48-42EE-96F3-585EF8B75D0B}" type="slidenum">
              <a:rPr lang="en-GB" smtClean="0"/>
              <a:t>‹#›</a:t>
            </a:fld>
            <a:endParaRPr lang="en-GB" dirty="0"/>
          </a:p>
        </p:txBody>
      </p:sp>
    </p:spTree>
    <p:extLst>
      <p:ext uri="{BB962C8B-B14F-4D97-AF65-F5344CB8AC3E}">
        <p14:creationId xmlns:p14="http://schemas.microsoft.com/office/powerpoint/2010/main" val="10221348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E16198-E75D-401B-9CED-39B136A4AD2F}" type="datetimeFigureOut">
              <a:rPr lang="en-GB" smtClean="0"/>
              <a:t>11/02/2020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245A6182-DF48-42EE-96F3-585EF8B75D0B}" type="slidenum">
              <a:rPr lang="en-GB" smtClean="0"/>
              <a:t>‹#›</a:t>
            </a:fld>
            <a:endParaRPr lang="en-GB" dirty="0"/>
          </a:p>
        </p:txBody>
      </p:sp>
    </p:spTree>
    <p:extLst>
      <p:ext uri="{BB962C8B-B14F-4D97-AF65-F5344CB8AC3E}">
        <p14:creationId xmlns:p14="http://schemas.microsoft.com/office/powerpoint/2010/main" val="13712175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1E16198-E75D-401B-9CED-39B136A4AD2F}" type="datetimeFigureOut">
              <a:rPr lang="en-GB" smtClean="0"/>
              <a:t>11/02/2020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45A6182-DF48-42EE-96F3-585EF8B75D0B}" type="slidenum">
              <a:rPr lang="en-GB" smtClean="0"/>
              <a:t>‹#›</a:t>
            </a:fld>
            <a:endParaRPr lang="en-GB" dirty="0"/>
          </a:p>
        </p:txBody>
      </p:sp>
    </p:spTree>
    <p:extLst>
      <p:ext uri="{BB962C8B-B14F-4D97-AF65-F5344CB8AC3E}">
        <p14:creationId xmlns:p14="http://schemas.microsoft.com/office/powerpoint/2010/main" val="15292314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1E16198-E75D-401B-9CED-39B136A4AD2F}" type="datetimeFigureOut">
              <a:rPr lang="en-GB" smtClean="0"/>
              <a:t>11/02/2020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45A6182-DF48-42EE-96F3-585EF8B75D0B}" type="slidenum">
              <a:rPr lang="en-GB" smtClean="0"/>
              <a:t>‹#›</a:t>
            </a:fld>
            <a:endParaRPr lang="en-GB" dirty="0"/>
          </a:p>
        </p:txBody>
      </p:sp>
    </p:spTree>
    <p:extLst>
      <p:ext uri="{BB962C8B-B14F-4D97-AF65-F5344CB8AC3E}">
        <p14:creationId xmlns:p14="http://schemas.microsoft.com/office/powerpoint/2010/main" val="24404402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1E16198-E75D-401B-9CED-39B136A4AD2F}" type="datetimeFigureOut">
              <a:rPr lang="en-GB" smtClean="0"/>
              <a:t>11/02/2020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45A6182-DF48-42EE-96F3-585EF8B75D0B}" type="slidenum">
              <a:rPr lang="en-GB" smtClean="0"/>
              <a:t>‹#›</a:t>
            </a:fld>
            <a:endParaRPr lang="en-GB" dirty="0"/>
          </a:p>
        </p:txBody>
      </p:sp>
    </p:spTree>
    <p:extLst>
      <p:ext uri="{BB962C8B-B14F-4D97-AF65-F5344CB8AC3E}">
        <p14:creationId xmlns:p14="http://schemas.microsoft.com/office/powerpoint/2010/main" val="33386357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1E16198-E75D-401B-9CED-39B136A4AD2F}" type="datetimeFigureOut">
              <a:rPr lang="en-GB" smtClean="0"/>
              <a:t>11/02/2020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45A6182-DF48-42EE-96F3-585EF8B75D0B}" type="slidenum">
              <a:rPr lang="en-GB" smtClean="0"/>
              <a:t>‹#›</a:t>
            </a:fld>
            <a:endParaRPr lang="en-GB" dirty="0"/>
          </a:p>
        </p:txBody>
      </p:sp>
    </p:spTree>
    <p:extLst>
      <p:ext uri="{BB962C8B-B14F-4D97-AF65-F5344CB8AC3E}">
        <p14:creationId xmlns:p14="http://schemas.microsoft.com/office/powerpoint/2010/main" val="786775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1E16198-E75D-401B-9CED-39B136A4AD2F}" type="datetimeFigureOut">
              <a:rPr lang="en-GB" smtClean="0"/>
              <a:t>11/02/2020</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5A6182-DF48-42EE-96F3-585EF8B75D0B}" type="slidenum">
              <a:rPr lang="en-GB" smtClean="0"/>
              <a:t>‹#›</a:t>
            </a:fld>
            <a:endParaRPr lang="en-GB" dirty="0"/>
          </a:p>
        </p:txBody>
      </p:sp>
    </p:spTree>
    <p:extLst>
      <p:ext uri="{BB962C8B-B14F-4D97-AF65-F5344CB8AC3E}">
        <p14:creationId xmlns:p14="http://schemas.microsoft.com/office/powerpoint/2010/main" val="23302845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r.search.yahoo.com/_ylt=A7x9UnAm.NRYfEQARnR3Bwx.;_ylu=X3oDMTBtdXBkbHJyBHNlYwNmcC1hdHRyaWIEc2xrA3J1cmw-/RV=2/RE=1490380966/RO=10/RU=http:/stevebishop.blogspot.com/2016/01/why-did-chicken-cross-road-theological.html/RK=0/RS=gRdaIKFUor.JsXlcfyxLaE1q1lU-"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hyperlink" Target="http://www.google.co.za/url?sa=i&amp;rct=j&amp;q=&amp;esrc=s&amp;frm=1&amp;source=images&amp;cd=&amp;cad=rja&amp;uact=8&amp;docid=Q9KyEpg42YaxfM&amp;tbnid=_reGKmCb0A7JCM:&amp;ved=0CAUQjRw&amp;url=http://www.wordsonimages.com/photo?id=109786-Nice+quotes+thoughts+albert+ei&amp;ei=F02CU7yDKpCa0QX88oHoBQ&amp;bvm=bv.67720277,d.ZGU&amp;psig=AFQjCNGom7-_HkunMkGiX_feQ42eqlb8cw&amp;ust=1401134728891325" TargetMode="External"/><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34127" y="3679540"/>
            <a:ext cx="3454400" cy="1655762"/>
          </a:xfrm>
        </p:spPr>
        <p:txBody>
          <a:bodyPr>
            <a:noAutofit/>
          </a:bodyPr>
          <a:lstStyle/>
          <a:p>
            <a:r>
              <a:rPr lang="en-GB" sz="3600" b="1" dirty="0" smtClean="0">
                <a:solidFill>
                  <a:schemeClr val="accent5">
                    <a:lumMod val="75000"/>
                  </a:schemeClr>
                </a:solidFill>
              </a:rPr>
              <a:t>Richard Morgan</a:t>
            </a:r>
          </a:p>
          <a:p>
            <a:r>
              <a:rPr lang="en-GB" sz="3600" b="1" dirty="0" smtClean="0">
                <a:solidFill>
                  <a:schemeClr val="accent5">
                    <a:lumMod val="75000"/>
                  </a:schemeClr>
                </a:solidFill>
              </a:rPr>
              <a:t>School </a:t>
            </a:r>
            <a:r>
              <a:rPr lang="en-GB" sz="3600" b="1" i="1" dirty="0" smtClean="0">
                <a:solidFill>
                  <a:schemeClr val="accent5">
                    <a:lumMod val="75000"/>
                  </a:schemeClr>
                </a:solidFill>
                <a:latin typeface="Times New Roman" panose="02020603050405020304" pitchFamily="18" charset="0"/>
                <a:cs typeface="Times New Roman" panose="02020603050405020304" pitchFamily="18" charset="0"/>
              </a:rPr>
              <a:t>of</a:t>
            </a:r>
            <a:r>
              <a:rPr lang="en-GB" sz="3600" b="1" dirty="0" smtClean="0">
                <a:solidFill>
                  <a:schemeClr val="accent5">
                    <a:lumMod val="75000"/>
                  </a:schemeClr>
                </a:solidFill>
              </a:rPr>
              <a:t> Engineering </a:t>
            </a:r>
          </a:p>
        </p:txBody>
      </p:sp>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b="9591"/>
          <a:stretch/>
        </p:blipFill>
        <p:spPr>
          <a:xfrm>
            <a:off x="4250267" y="660399"/>
            <a:ext cx="7345976" cy="5583884"/>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7765" y="1650890"/>
            <a:ext cx="3667125" cy="1215449"/>
          </a:xfrm>
          <a:prstGeom prst="rect">
            <a:avLst/>
          </a:prstGeom>
        </p:spPr>
      </p:pic>
    </p:spTree>
    <p:extLst>
      <p:ext uri="{BB962C8B-B14F-4D97-AF65-F5344CB8AC3E}">
        <p14:creationId xmlns:p14="http://schemas.microsoft.com/office/powerpoint/2010/main" val="328355796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96439" y="329840"/>
            <a:ext cx="5800144" cy="6227805"/>
          </a:xfrm>
          <a:prstGeom prst="rect">
            <a:avLst/>
          </a:prstGeom>
        </p:spPr>
      </p:pic>
      <p:sp>
        <p:nvSpPr>
          <p:cNvPr id="8" name="Rectangle 7"/>
          <p:cNvSpPr/>
          <p:nvPr/>
        </p:nvSpPr>
        <p:spPr>
          <a:xfrm>
            <a:off x="974230" y="935363"/>
            <a:ext cx="3993187" cy="5016758"/>
          </a:xfrm>
          <a:prstGeom prst="rect">
            <a:avLst/>
          </a:prstGeom>
        </p:spPr>
        <p:txBody>
          <a:bodyPr wrap="square">
            <a:spAutoFit/>
          </a:bodyPr>
          <a:lstStyle/>
          <a:p>
            <a:r>
              <a:rPr lang="en-GB" sz="3200" dirty="0" smtClean="0">
                <a:solidFill>
                  <a:schemeClr val="accent2">
                    <a:lumMod val="50000"/>
                  </a:schemeClr>
                </a:solidFill>
              </a:rPr>
              <a:t>Root Cause Analysis (RCA) is an umbrella term for a range of Problem Investigation techniques/tools.</a:t>
            </a:r>
          </a:p>
          <a:p>
            <a:endParaRPr lang="en-GB" sz="3200" dirty="0">
              <a:solidFill>
                <a:schemeClr val="accent2">
                  <a:lumMod val="50000"/>
                </a:schemeClr>
              </a:solidFill>
            </a:endParaRPr>
          </a:p>
          <a:p>
            <a:r>
              <a:rPr lang="en-GB" sz="3200" dirty="0" smtClean="0">
                <a:solidFill>
                  <a:schemeClr val="accent2">
                    <a:lumMod val="50000"/>
                  </a:schemeClr>
                </a:solidFill>
              </a:rPr>
              <a:t>The primary aim is to properly understand and define the problem</a:t>
            </a:r>
          </a:p>
        </p:txBody>
      </p:sp>
    </p:spTree>
    <p:extLst>
      <p:ext uri="{BB962C8B-B14F-4D97-AF65-F5344CB8AC3E}">
        <p14:creationId xmlns:p14="http://schemas.microsoft.com/office/powerpoint/2010/main" val="2164211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1000"/>
                                        <p:tgtEl>
                                          <p:spTgt spid="8">
                                            <p:txEl>
                                              <p:pRg st="0" end="0"/>
                                            </p:txEl>
                                          </p:spTgt>
                                        </p:tgtEl>
                                      </p:cBhvr>
                                    </p:animEffect>
                                    <p:anim calcmode="lin" valueType="num">
                                      <p:cBhvr>
                                        <p:cTn id="8"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8">
                                            <p:txEl>
                                              <p:pRg st="2" end="2"/>
                                            </p:txEl>
                                          </p:spTgt>
                                        </p:tgtEl>
                                        <p:attrNameLst>
                                          <p:attrName>style.visibility</p:attrName>
                                        </p:attrNameLst>
                                      </p:cBhvr>
                                      <p:to>
                                        <p:strVal val="visible"/>
                                      </p:to>
                                    </p:set>
                                    <p:animEffect transition="in" filter="fade">
                                      <p:cBhvr>
                                        <p:cTn id="18" dur="1000"/>
                                        <p:tgtEl>
                                          <p:spTgt spid="8">
                                            <p:txEl>
                                              <p:pRg st="2" end="2"/>
                                            </p:txEl>
                                          </p:spTgt>
                                        </p:tgtEl>
                                      </p:cBhvr>
                                    </p:animEffect>
                                    <p:anim calcmode="lin" valueType="num">
                                      <p:cBhvr>
                                        <p:cTn id="19"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8">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Root Cause Analysis (RCA) Goals</a:t>
            </a:r>
            <a:endParaRPr lang="en-GB" dirty="0"/>
          </a:p>
        </p:txBody>
      </p:sp>
      <p:sp>
        <p:nvSpPr>
          <p:cNvPr id="3" name="Content Placeholder 2"/>
          <p:cNvSpPr>
            <a:spLocks noGrp="1"/>
          </p:cNvSpPr>
          <p:nvPr>
            <p:ph idx="1"/>
          </p:nvPr>
        </p:nvSpPr>
        <p:spPr>
          <a:xfrm>
            <a:off x="838200" y="2041071"/>
            <a:ext cx="10515600" cy="3613377"/>
          </a:xfrm>
        </p:spPr>
        <p:txBody>
          <a:bodyPr>
            <a:normAutofit lnSpcReduction="10000"/>
          </a:bodyPr>
          <a:lstStyle/>
          <a:p>
            <a:pPr marL="0" indent="0">
              <a:buNone/>
            </a:pPr>
            <a:endParaRPr lang="en-GB" sz="4000" dirty="0" smtClean="0"/>
          </a:p>
          <a:p>
            <a:pPr marL="0" indent="0">
              <a:buNone/>
            </a:pPr>
            <a:r>
              <a:rPr lang="en-GB" sz="4000" dirty="0"/>
              <a:t>I</a:t>
            </a:r>
            <a:r>
              <a:rPr lang="en-GB" sz="4000" dirty="0" smtClean="0"/>
              <a:t>dentify…</a:t>
            </a:r>
          </a:p>
          <a:p>
            <a:pPr marL="514350" indent="-514350">
              <a:buFont typeface="+mj-lt"/>
              <a:buAutoNum type="arabicPeriod"/>
            </a:pPr>
            <a:r>
              <a:rPr lang="en-GB" sz="4000" dirty="0" smtClean="0"/>
              <a:t>What happened, </a:t>
            </a:r>
          </a:p>
          <a:p>
            <a:pPr marL="514350" indent="-514350">
              <a:buFont typeface="+mj-lt"/>
              <a:buAutoNum type="arabicPeriod"/>
            </a:pPr>
            <a:r>
              <a:rPr lang="en-GB" sz="4000" dirty="0" smtClean="0"/>
              <a:t>How it occurred &amp; why it took place.</a:t>
            </a:r>
          </a:p>
          <a:p>
            <a:pPr marL="514350" indent="-514350">
              <a:buFont typeface="+mj-lt"/>
              <a:buAutoNum type="arabicPeriod"/>
            </a:pPr>
            <a:r>
              <a:rPr lang="en-GB" sz="4000" dirty="0" smtClean="0"/>
              <a:t>What we can do to prevent reoccurrence</a:t>
            </a:r>
          </a:p>
          <a:p>
            <a:pPr marL="0" indent="0">
              <a:buNone/>
            </a:pPr>
            <a:r>
              <a:rPr lang="en-GB" dirty="0"/>
              <a:t>	</a:t>
            </a:r>
            <a:r>
              <a:rPr lang="en-GB" dirty="0" smtClean="0"/>
              <a:t>							</a:t>
            </a:r>
            <a:r>
              <a:rPr lang="en-GB" sz="1800" dirty="0" smtClean="0"/>
              <a:t>(Rooney </a:t>
            </a:r>
            <a:r>
              <a:rPr lang="en-GB" sz="1800" dirty="0" err="1" smtClean="0"/>
              <a:t>Heuvel</a:t>
            </a:r>
            <a:r>
              <a:rPr lang="en-GB" sz="1800" dirty="0" smtClean="0"/>
              <a:t>, 2004)</a:t>
            </a:r>
            <a:endParaRPr lang="en-GB" sz="1800" dirty="0"/>
          </a:p>
        </p:txBody>
      </p:sp>
    </p:spTree>
    <p:extLst>
      <p:ext uri="{BB962C8B-B14F-4D97-AF65-F5344CB8AC3E}">
        <p14:creationId xmlns:p14="http://schemas.microsoft.com/office/powerpoint/2010/main" val="2151602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anim calcmode="lin" valueType="num">
                                      <p:cBhvr>
                                        <p:cTn id="2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RCA Assumptions</a:t>
            </a:r>
            <a:endParaRPr lang="en-GB" dirty="0"/>
          </a:p>
        </p:txBody>
      </p:sp>
      <p:sp>
        <p:nvSpPr>
          <p:cNvPr id="3" name="Content Placeholder 2"/>
          <p:cNvSpPr>
            <a:spLocks noGrp="1"/>
          </p:cNvSpPr>
          <p:nvPr>
            <p:ph idx="1"/>
          </p:nvPr>
        </p:nvSpPr>
        <p:spPr/>
        <p:txBody>
          <a:bodyPr/>
          <a:lstStyle/>
          <a:p>
            <a:pPr marL="0" indent="0" algn="ctr">
              <a:buNone/>
            </a:pPr>
            <a:r>
              <a:rPr lang="en-GB" sz="4000" dirty="0" smtClean="0">
                <a:solidFill>
                  <a:schemeClr val="accent2">
                    <a:lumMod val="75000"/>
                  </a:schemeClr>
                </a:solidFill>
              </a:rPr>
              <a:t>“ Beneath every problem is a cause for that problem”</a:t>
            </a:r>
          </a:p>
          <a:p>
            <a:pPr marL="0" indent="0">
              <a:buNone/>
            </a:pPr>
            <a:endParaRPr lang="en-GB" dirty="0" smtClean="0"/>
          </a:p>
          <a:p>
            <a:pPr marL="0" indent="0" algn="ctr">
              <a:buNone/>
            </a:pPr>
            <a:r>
              <a:rPr lang="en-GB" sz="4000" dirty="0" smtClean="0">
                <a:solidFill>
                  <a:schemeClr val="accent5">
                    <a:lumMod val="75000"/>
                  </a:schemeClr>
                </a:solidFill>
              </a:rPr>
              <a:t>“If the root cause of a problem is not identified, then one is merely addressing the symptoms and the problem will continue to exist”</a:t>
            </a:r>
          </a:p>
          <a:p>
            <a:pPr marL="0" indent="0">
              <a:buNone/>
            </a:pPr>
            <a:r>
              <a:rPr lang="en-GB" dirty="0"/>
              <a:t>	</a:t>
            </a:r>
            <a:r>
              <a:rPr lang="en-GB" dirty="0" smtClean="0"/>
              <a:t>								</a:t>
            </a:r>
            <a:r>
              <a:rPr lang="en-GB" sz="1600" dirty="0" smtClean="0"/>
              <a:t>(Doggett, 2005)</a:t>
            </a:r>
          </a:p>
        </p:txBody>
      </p:sp>
    </p:spTree>
    <p:extLst>
      <p:ext uri="{BB962C8B-B14F-4D97-AF65-F5344CB8AC3E}">
        <p14:creationId xmlns:p14="http://schemas.microsoft.com/office/powerpoint/2010/main" val="2846853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8" descr="http://braithwaiteinnovationgroup.com/wp-content/uploads/2013/11/problemsolvingae.png"/>
          <p:cNvPicPr>
            <a:picLocks noChangeAspect="1" noChangeArrowheads="1"/>
          </p:cNvPicPr>
          <p:nvPr/>
        </p:nvPicPr>
        <p:blipFill rotWithShape="1">
          <a:blip r:embed="rId2">
            <a:extLst>
              <a:ext uri="{28A0092B-C50C-407E-A947-70E740481C1C}">
                <a14:useLocalDpi xmlns:a14="http://schemas.microsoft.com/office/drawing/2010/main" val="0"/>
              </a:ext>
            </a:extLst>
          </a:blip>
          <a:srcRect l="608" t="16756" r="-608" b="22704"/>
          <a:stretch/>
        </p:blipFill>
        <p:spPr bwMode="auto">
          <a:xfrm>
            <a:off x="0" y="667264"/>
            <a:ext cx="12381470" cy="55358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230720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40411"/>
            <a:ext cx="10515600" cy="1325563"/>
          </a:xfrm>
        </p:spPr>
        <p:txBody>
          <a:bodyPr>
            <a:normAutofit/>
          </a:bodyPr>
          <a:lstStyle/>
          <a:p>
            <a:r>
              <a:rPr lang="en-GB" sz="4000" dirty="0" smtClean="0"/>
              <a:t>RCA - Root Cause (or usually Causes) Analysis…</a:t>
            </a:r>
            <a:endParaRPr lang="en-GB" sz="4000" dirty="0"/>
          </a:p>
        </p:txBody>
      </p:sp>
      <p:pic>
        <p:nvPicPr>
          <p:cNvPr id="4" name="Picture 3"/>
          <p:cNvPicPr/>
          <p:nvPr/>
        </p:nvPicPr>
        <p:blipFill rotWithShape="1">
          <a:blip r:embed="rId2">
            <a:extLst>
              <a:ext uri="{28A0092B-C50C-407E-A947-70E740481C1C}">
                <a14:useLocalDpi xmlns:a14="http://schemas.microsoft.com/office/drawing/2010/main" val="0"/>
              </a:ext>
            </a:extLst>
          </a:blip>
          <a:srcRect t="20774"/>
          <a:stretch/>
        </p:blipFill>
        <p:spPr bwMode="auto">
          <a:xfrm>
            <a:off x="1952368" y="1447800"/>
            <a:ext cx="8686800" cy="5410200"/>
          </a:xfrm>
          <a:prstGeom prst="rect">
            <a:avLst/>
          </a:prstGeom>
          <a:noFill/>
          <a:ln>
            <a:noFill/>
          </a:ln>
          <a:extLst>
            <a:ext uri="{53640926-AAD7-44D8-BBD7-CCE9431645EC}">
              <a14:shadowObscured xmlns:a14="http://schemas.microsoft.com/office/drawing/2010/main"/>
            </a:ext>
          </a:extLst>
        </p:spPr>
      </p:pic>
      <p:sp>
        <p:nvSpPr>
          <p:cNvPr id="3" name="Rectangle 2"/>
          <p:cNvSpPr/>
          <p:nvPr/>
        </p:nvSpPr>
        <p:spPr>
          <a:xfrm>
            <a:off x="1952368" y="3116687"/>
            <a:ext cx="8389367" cy="35416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782589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40411"/>
            <a:ext cx="10515600" cy="1325563"/>
          </a:xfrm>
        </p:spPr>
        <p:txBody>
          <a:bodyPr>
            <a:normAutofit/>
          </a:bodyPr>
          <a:lstStyle/>
          <a:p>
            <a:r>
              <a:rPr lang="en-GB" sz="4000" dirty="0" smtClean="0"/>
              <a:t>RCA - Root Cause (or usually Causes) Analysis…</a:t>
            </a:r>
            <a:endParaRPr lang="en-GB" sz="4000" dirty="0"/>
          </a:p>
        </p:txBody>
      </p:sp>
      <p:pic>
        <p:nvPicPr>
          <p:cNvPr id="4" name="Picture 3"/>
          <p:cNvPicPr/>
          <p:nvPr/>
        </p:nvPicPr>
        <p:blipFill rotWithShape="1">
          <a:blip r:embed="rId2">
            <a:extLst>
              <a:ext uri="{28A0092B-C50C-407E-A947-70E740481C1C}">
                <a14:useLocalDpi xmlns:a14="http://schemas.microsoft.com/office/drawing/2010/main" val="0"/>
              </a:ext>
            </a:extLst>
          </a:blip>
          <a:srcRect t="20774"/>
          <a:stretch/>
        </p:blipFill>
        <p:spPr bwMode="auto">
          <a:xfrm>
            <a:off x="1952368" y="1447800"/>
            <a:ext cx="8686800" cy="5410200"/>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58246608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Levels of Causes</a:t>
            </a:r>
            <a:endParaRPr lang="en-GB" dirty="0"/>
          </a:p>
        </p:txBody>
      </p:sp>
      <p:sp>
        <p:nvSpPr>
          <p:cNvPr id="4" name="TextBox 3"/>
          <p:cNvSpPr txBox="1"/>
          <p:nvPr/>
        </p:nvSpPr>
        <p:spPr>
          <a:xfrm>
            <a:off x="9273184" y="5274504"/>
            <a:ext cx="1969450" cy="1200329"/>
          </a:xfrm>
          <a:prstGeom prst="rect">
            <a:avLst/>
          </a:prstGeom>
          <a:solidFill>
            <a:schemeClr val="accent4">
              <a:lumMod val="75000"/>
            </a:schemeClr>
          </a:solidFill>
          <a:effectLst>
            <a:innerShdw blurRad="63500" dist="50800" dir="2700000">
              <a:prstClr val="black">
                <a:alpha val="50000"/>
              </a:prstClr>
            </a:innerShdw>
            <a:reflection blurRad="6350" stA="52000" endA="300" endPos="35000" dir="5400000" sy="-100000" algn="bl" rotWithShape="0"/>
          </a:effectLst>
        </p:spPr>
        <p:txBody>
          <a:bodyPr wrap="square" rtlCol="0">
            <a:spAutoFit/>
          </a:bodyPr>
          <a:lstStyle/>
          <a:p>
            <a:pPr algn="ctr"/>
            <a:r>
              <a:rPr lang="en-GB" sz="3600" dirty="0" smtClean="0">
                <a:solidFill>
                  <a:schemeClr val="bg1"/>
                </a:solidFill>
              </a:rPr>
              <a:t>System</a:t>
            </a:r>
          </a:p>
          <a:p>
            <a:pPr algn="ctr"/>
            <a:r>
              <a:rPr lang="en-GB" sz="3600" dirty="0" smtClean="0">
                <a:solidFill>
                  <a:schemeClr val="bg1"/>
                </a:solidFill>
              </a:rPr>
              <a:t>Cause</a:t>
            </a:r>
            <a:endParaRPr lang="en-GB" sz="3600" dirty="0">
              <a:solidFill>
                <a:schemeClr val="bg1"/>
              </a:solidFill>
            </a:endParaRPr>
          </a:p>
        </p:txBody>
      </p:sp>
      <p:sp>
        <p:nvSpPr>
          <p:cNvPr id="5" name="TextBox 4"/>
          <p:cNvSpPr txBox="1"/>
          <p:nvPr/>
        </p:nvSpPr>
        <p:spPr>
          <a:xfrm>
            <a:off x="9273183" y="3203707"/>
            <a:ext cx="1969449" cy="1200329"/>
          </a:xfrm>
          <a:prstGeom prst="rect">
            <a:avLst/>
          </a:prstGeom>
          <a:solidFill>
            <a:schemeClr val="accent4">
              <a:lumMod val="75000"/>
            </a:schemeClr>
          </a:solidFill>
          <a:effectLst>
            <a:innerShdw blurRad="63500" dist="50800" dir="2700000">
              <a:prstClr val="black">
                <a:alpha val="50000"/>
              </a:prstClr>
            </a:innerShdw>
            <a:reflection blurRad="6350" stA="52000" endA="300" endPos="35000" dir="5400000" sy="-100000" algn="bl" rotWithShape="0"/>
          </a:effectLst>
        </p:spPr>
        <p:txBody>
          <a:bodyPr wrap="square" rtlCol="0">
            <a:spAutoFit/>
          </a:bodyPr>
          <a:lstStyle/>
          <a:p>
            <a:pPr algn="ctr"/>
            <a:r>
              <a:rPr lang="en-GB" sz="3600" dirty="0" smtClean="0">
                <a:solidFill>
                  <a:schemeClr val="bg1"/>
                </a:solidFill>
              </a:rPr>
              <a:t>Physical</a:t>
            </a:r>
          </a:p>
          <a:p>
            <a:pPr algn="ctr"/>
            <a:r>
              <a:rPr lang="en-GB" sz="3600" dirty="0" smtClean="0">
                <a:solidFill>
                  <a:schemeClr val="bg1"/>
                </a:solidFill>
              </a:rPr>
              <a:t>Cause</a:t>
            </a:r>
            <a:endParaRPr lang="en-GB" sz="3600" dirty="0">
              <a:solidFill>
                <a:schemeClr val="bg1"/>
              </a:solidFill>
            </a:endParaRPr>
          </a:p>
        </p:txBody>
      </p:sp>
      <p:sp>
        <p:nvSpPr>
          <p:cNvPr id="6" name="TextBox 5"/>
          <p:cNvSpPr txBox="1"/>
          <p:nvPr/>
        </p:nvSpPr>
        <p:spPr>
          <a:xfrm>
            <a:off x="9273183" y="1132910"/>
            <a:ext cx="1969450" cy="1200329"/>
          </a:xfrm>
          <a:prstGeom prst="rect">
            <a:avLst/>
          </a:prstGeom>
          <a:solidFill>
            <a:schemeClr val="accent4">
              <a:lumMod val="75000"/>
            </a:schemeClr>
          </a:solidFill>
          <a:effectLst>
            <a:innerShdw blurRad="63500" dist="50800" dir="2700000">
              <a:prstClr val="black">
                <a:alpha val="50000"/>
              </a:prstClr>
            </a:innerShdw>
            <a:reflection blurRad="6350" stA="52000" endA="300" endPos="35000" dir="5400000" sy="-100000" algn="bl" rotWithShape="0"/>
          </a:effectLst>
        </p:spPr>
        <p:txBody>
          <a:bodyPr wrap="none" rtlCol="0">
            <a:spAutoFit/>
          </a:bodyPr>
          <a:lstStyle/>
          <a:p>
            <a:pPr algn="ctr"/>
            <a:r>
              <a:rPr lang="en-GB" sz="3600" dirty="0" smtClean="0">
                <a:solidFill>
                  <a:schemeClr val="bg1"/>
                </a:solidFill>
              </a:rPr>
              <a:t>Problem</a:t>
            </a:r>
          </a:p>
          <a:p>
            <a:pPr algn="ctr"/>
            <a:r>
              <a:rPr lang="en-GB" sz="3600" dirty="0" smtClean="0">
                <a:solidFill>
                  <a:schemeClr val="bg1"/>
                </a:solidFill>
              </a:rPr>
              <a:t>Symptom</a:t>
            </a:r>
            <a:endParaRPr lang="en-GB" sz="3600" dirty="0">
              <a:solidFill>
                <a:schemeClr val="bg1"/>
              </a:solidFill>
            </a:endParaRPr>
          </a:p>
        </p:txBody>
      </p:sp>
      <p:sp>
        <p:nvSpPr>
          <p:cNvPr id="7" name="Chevron 6"/>
          <p:cNvSpPr/>
          <p:nvPr/>
        </p:nvSpPr>
        <p:spPr>
          <a:xfrm rot="-5400000">
            <a:off x="9986057" y="2397770"/>
            <a:ext cx="543697" cy="741405"/>
          </a:xfrm>
          <a:prstGeom prst="chevron">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Chevron 7"/>
          <p:cNvSpPr/>
          <p:nvPr/>
        </p:nvSpPr>
        <p:spPr>
          <a:xfrm rot="-5400000">
            <a:off x="9986057" y="4468567"/>
            <a:ext cx="543697" cy="741405"/>
          </a:xfrm>
          <a:prstGeom prst="chevron">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Left Arrow 8"/>
          <p:cNvSpPr/>
          <p:nvPr/>
        </p:nvSpPr>
        <p:spPr>
          <a:xfrm>
            <a:off x="8056605" y="3561555"/>
            <a:ext cx="978408" cy="484632"/>
          </a:xfrm>
          <a:prstGeom prst="leftArrow">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Left Arrow 9"/>
          <p:cNvSpPr/>
          <p:nvPr/>
        </p:nvSpPr>
        <p:spPr>
          <a:xfrm>
            <a:off x="8056605" y="5632352"/>
            <a:ext cx="978408" cy="484632"/>
          </a:xfrm>
          <a:prstGeom prst="leftArrow">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2079692" y="5111118"/>
            <a:ext cx="5738742" cy="1569660"/>
          </a:xfrm>
          <a:prstGeom prst="rect">
            <a:avLst/>
          </a:prstGeom>
          <a:noFill/>
        </p:spPr>
        <p:txBody>
          <a:bodyPr wrap="square" rtlCol="0">
            <a:spAutoFit/>
          </a:bodyPr>
          <a:lstStyle/>
          <a:p>
            <a:r>
              <a:rPr lang="en-GB" sz="3200" b="1" dirty="0" smtClean="0"/>
              <a:t>System Cause: </a:t>
            </a:r>
          </a:p>
          <a:p>
            <a:r>
              <a:rPr lang="en-GB" sz="3200" dirty="0" smtClean="0"/>
              <a:t>Possible underlying cause of physical failure</a:t>
            </a:r>
            <a:endParaRPr lang="en-GB" sz="3200" dirty="0"/>
          </a:p>
        </p:txBody>
      </p:sp>
      <p:sp>
        <p:nvSpPr>
          <p:cNvPr id="12" name="TextBox 11"/>
          <p:cNvSpPr txBox="1"/>
          <p:nvPr/>
        </p:nvSpPr>
        <p:spPr>
          <a:xfrm>
            <a:off x="2079692" y="2768472"/>
            <a:ext cx="5738742" cy="2062103"/>
          </a:xfrm>
          <a:prstGeom prst="rect">
            <a:avLst/>
          </a:prstGeom>
          <a:noFill/>
        </p:spPr>
        <p:txBody>
          <a:bodyPr wrap="square" rtlCol="0">
            <a:spAutoFit/>
          </a:bodyPr>
          <a:lstStyle/>
          <a:p>
            <a:r>
              <a:rPr lang="en-GB" sz="3200" b="1" dirty="0" smtClean="0"/>
              <a:t>Physical Cause: </a:t>
            </a:r>
          </a:p>
          <a:p>
            <a:r>
              <a:rPr lang="en-GB" sz="3200" dirty="0" smtClean="0"/>
              <a:t>Specific physical item that, if corrected / replaced would resolve the problem.</a:t>
            </a:r>
            <a:endParaRPr lang="en-GB" sz="3200" dirty="0"/>
          </a:p>
        </p:txBody>
      </p:sp>
    </p:spTree>
    <p:extLst>
      <p:ext uri="{BB962C8B-B14F-4D97-AF65-F5344CB8AC3E}">
        <p14:creationId xmlns:p14="http://schemas.microsoft.com/office/powerpoint/2010/main" val="2573026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500" fill="hold"/>
                                        <p:tgtEl>
                                          <p:spTgt spid="9"/>
                                        </p:tgtEl>
                                        <p:attrNameLst>
                                          <p:attrName>ppt_x</p:attrName>
                                        </p:attrNameLst>
                                      </p:cBhvr>
                                      <p:tavLst>
                                        <p:tav tm="0">
                                          <p:val>
                                            <p:strVal val="#ppt_x"/>
                                          </p:val>
                                        </p:tav>
                                        <p:tav tm="100000">
                                          <p:val>
                                            <p:strVal val="#ppt_x"/>
                                          </p:val>
                                        </p:tav>
                                      </p:tavLst>
                                    </p:anim>
                                    <p:anim calcmode="lin" valueType="num">
                                      <p:cBhvr additive="base">
                                        <p:cTn id="16" dur="500" fill="hold"/>
                                        <p:tgtEl>
                                          <p:spTgt spid="9"/>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8"/>
                                        </p:tgtEl>
                                        <p:attrNameLst>
                                          <p:attrName>style.visibility</p:attrName>
                                        </p:attrNameLst>
                                      </p:cBhvr>
                                      <p:to>
                                        <p:strVal val="visible"/>
                                      </p:to>
                                    </p:set>
                                    <p:anim calcmode="lin" valueType="num">
                                      <p:cBhvr additive="base">
                                        <p:cTn id="29" dur="500" fill="hold"/>
                                        <p:tgtEl>
                                          <p:spTgt spid="8"/>
                                        </p:tgtEl>
                                        <p:attrNameLst>
                                          <p:attrName>ppt_x</p:attrName>
                                        </p:attrNameLst>
                                      </p:cBhvr>
                                      <p:tavLst>
                                        <p:tav tm="0">
                                          <p:val>
                                            <p:strVal val="#ppt_x"/>
                                          </p:val>
                                        </p:tav>
                                        <p:tav tm="100000">
                                          <p:val>
                                            <p:strVal val="#ppt_x"/>
                                          </p:val>
                                        </p:tav>
                                      </p:tavLst>
                                    </p:anim>
                                    <p:anim calcmode="lin" valueType="num">
                                      <p:cBhvr additive="base">
                                        <p:cTn id="30" dur="500" fill="hold"/>
                                        <p:tgtEl>
                                          <p:spTgt spid="8"/>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10"/>
                                        </p:tgtEl>
                                        <p:attrNameLst>
                                          <p:attrName>style.visibility</p:attrName>
                                        </p:attrNameLst>
                                      </p:cBhvr>
                                      <p:to>
                                        <p:strVal val="visible"/>
                                      </p:to>
                                    </p:set>
                                    <p:anim calcmode="lin" valueType="num">
                                      <p:cBhvr additive="base">
                                        <p:cTn id="33" dur="500" fill="hold"/>
                                        <p:tgtEl>
                                          <p:spTgt spid="10"/>
                                        </p:tgtEl>
                                        <p:attrNameLst>
                                          <p:attrName>ppt_x</p:attrName>
                                        </p:attrNameLst>
                                      </p:cBhvr>
                                      <p:tavLst>
                                        <p:tav tm="0">
                                          <p:val>
                                            <p:strVal val="#ppt_x"/>
                                          </p:val>
                                        </p:tav>
                                        <p:tav tm="100000">
                                          <p:val>
                                            <p:strVal val="#ppt_x"/>
                                          </p:val>
                                        </p:tav>
                                      </p:tavLst>
                                    </p:anim>
                                    <p:anim calcmode="lin" valueType="num">
                                      <p:cBhvr additive="base">
                                        <p:cTn id="34" dur="500" fill="hold"/>
                                        <p:tgtEl>
                                          <p:spTgt spid="10"/>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7" grpId="0" animBg="1"/>
      <p:bldP spid="8" grpId="0" animBg="1"/>
      <p:bldP spid="9" grpId="0" animBg="1"/>
      <p:bldP spid="10" grpId="0" animBg="1"/>
      <p:bldP spid="11" grpId="0"/>
      <p:bldP spid="1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Levels of Causes – Example</a:t>
            </a:r>
            <a:endParaRPr lang="en-GB" dirty="0"/>
          </a:p>
        </p:txBody>
      </p:sp>
      <p:sp>
        <p:nvSpPr>
          <p:cNvPr id="4" name="TextBox 3"/>
          <p:cNvSpPr txBox="1"/>
          <p:nvPr/>
        </p:nvSpPr>
        <p:spPr>
          <a:xfrm>
            <a:off x="8363614" y="5095906"/>
            <a:ext cx="3647153" cy="1508105"/>
          </a:xfrm>
          <a:prstGeom prst="rect">
            <a:avLst/>
          </a:prstGeom>
          <a:solidFill>
            <a:schemeClr val="accent4">
              <a:lumMod val="75000"/>
            </a:schemeClr>
          </a:solidFill>
          <a:effectLst>
            <a:innerShdw blurRad="63500" dist="50800" dir="2700000">
              <a:prstClr val="black">
                <a:alpha val="50000"/>
              </a:prstClr>
            </a:innerShdw>
            <a:reflection blurRad="6350" stA="52000" endA="300" endPos="35000" dir="5400000" sy="-100000" algn="bl" rotWithShape="0"/>
          </a:effectLst>
        </p:spPr>
        <p:txBody>
          <a:bodyPr wrap="square" rtlCol="0">
            <a:spAutoFit/>
          </a:bodyPr>
          <a:lstStyle/>
          <a:p>
            <a:pPr algn="ctr"/>
            <a:r>
              <a:rPr lang="en-GB" sz="2800" dirty="0" smtClean="0">
                <a:solidFill>
                  <a:schemeClr val="bg1"/>
                </a:solidFill>
              </a:rPr>
              <a:t>No Preventive Maintenance </a:t>
            </a:r>
          </a:p>
          <a:p>
            <a:pPr algn="ctr"/>
            <a:r>
              <a:rPr lang="en-GB" dirty="0" smtClean="0">
                <a:solidFill>
                  <a:schemeClr val="bg1"/>
                </a:solidFill>
              </a:rPr>
              <a:t>(System Cause</a:t>
            </a:r>
            <a:r>
              <a:rPr lang="en-GB" sz="3600" dirty="0" smtClean="0">
                <a:solidFill>
                  <a:schemeClr val="bg1"/>
                </a:solidFill>
              </a:rPr>
              <a:t>)</a:t>
            </a:r>
            <a:endParaRPr lang="en-GB" sz="3600" dirty="0">
              <a:solidFill>
                <a:schemeClr val="bg1"/>
              </a:solidFill>
            </a:endParaRPr>
          </a:p>
        </p:txBody>
      </p:sp>
      <p:sp>
        <p:nvSpPr>
          <p:cNvPr id="5" name="TextBox 4"/>
          <p:cNvSpPr txBox="1"/>
          <p:nvPr/>
        </p:nvSpPr>
        <p:spPr>
          <a:xfrm>
            <a:off x="8434328" y="2591500"/>
            <a:ext cx="3647153" cy="1631216"/>
          </a:xfrm>
          <a:prstGeom prst="rect">
            <a:avLst/>
          </a:prstGeom>
          <a:solidFill>
            <a:schemeClr val="accent4">
              <a:lumMod val="75000"/>
            </a:schemeClr>
          </a:solidFill>
          <a:effectLst>
            <a:innerShdw blurRad="63500" dist="50800" dir="2700000">
              <a:prstClr val="black">
                <a:alpha val="50000"/>
              </a:prstClr>
            </a:innerShdw>
            <a:reflection blurRad="6350" stA="52000" endA="300" endPos="35000" dir="5400000" sy="-100000" algn="bl" rotWithShape="0"/>
          </a:effectLst>
        </p:spPr>
        <p:txBody>
          <a:bodyPr wrap="square" rtlCol="0">
            <a:spAutoFit/>
          </a:bodyPr>
          <a:lstStyle/>
          <a:p>
            <a:pPr algn="ctr"/>
            <a:r>
              <a:rPr lang="en-GB" sz="3200" dirty="0" smtClean="0">
                <a:solidFill>
                  <a:schemeClr val="bg1"/>
                </a:solidFill>
              </a:rPr>
              <a:t>Worn Injection Mould Tool</a:t>
            </a:r>
          </a:p>
          <a:p>
            <a:pPr algn="ctr"/>
            <a:r>
              <a:rPr lang="en-GB" dirty="0" smtClean="0">
                <a:solidFill>
                  <a:schemeClr val="bg1"/>
                </a:solidFill>
              </a:rPr>
              <a:t>(Physical</a:t>
            </a:r>
          </a:p>
          <a:p>
            <a:pPr algn="ctr"/>
            <a:r>
              <a:rPr lang="en-GB" dirty="0" smtClean="0">
                <a:solidFill>
                  <a:schemeClr val="bg1"/>
                </a:solidFill>
              </a:rPr>
              <a:t>Cause)</a:t>
            </a:r>
            <a:endParaRPr lang="en-GB" dirty="0">
              <a:solidFill>
                <a:schemeClr val="bg1"/>
              </a:solidFill>
            </a:endParaRPr>
          </a:p>
        </p:txBody>
      </p:sp>
      <p:sp>
        <p:nvSpPr>
          <p:cNvPr id="6" name="TextBox 5"/>
          <p:cNvSpPr txBox="1"/>
          <p:nvPr/>
        </p:nvSpPr>
        <p:spPr>
          <a:xfrm>
            <a:off x="8434328" y="231235"/>
            <a:ext cx="3576439" cy="1477328"/>
          </a:xfrm>
          <a:prstGeom prst="rect">
            <a:avLst/>
          </a:prstGeom>
          <a:solidFill>
            <a:schemeClr val="accent4">
              <a:lumMod val="75000"/>
            </a:schemeClr>
          </a:solidFill>
          <a:effectLst>
            <a:innerShdw blurRad="63500" dist="50800" dir="2700000">
              <a:prstClr val="black">
                <a:alpha val="50000"/>
              </a:prstClr>
            </a:innerShdw>
            <a:reflection blurRad="6350" stA="52000" endA="300" endPos="35000" dir="5400000" sy="-100000" algn="bl" rotWithShape="0"/>
          </a:effectLst>
        </p:spPr>
        <p:txBody>
          <a:bodyPr wrap="square" rtlCol="0">
            <a:spAutoFit/>
          </a:bodyPr>
          <a:lstStyle/>
          <a:p>
            <a:pPr algn="ctr"/>
            <a:r>
              <a:rPr lang="en-GB" sz="3600" dirty="0" smtClean="0">
                <a:solidFill>
                  <a:schemeClr val="bg1"/>
                </a:solidFill>
              </a:rPr>
              <a:t>Part Dimension </a:t>
            </a:r>
            <a:endParaRPr lang="en-GB" sz="3600" dirty="0">
              <a:solidFill>
                <a:schemeClr val="bg1"/>
              </a:solidFill>
            </a:endParaRPr>
          </a:p>
          <a:p>
            <a:pPr algn="ctr"/>
            <a:r>
              <a:rPr lang="en-GB" sz="3600" dirty="0" smtClean="0">
                <a:solidFill>
                  <a:schemeClr val="bg1"/>
                </a:solidFill>
              </a:rPr>
              <a:t>Too Large</a:t>
            </a:r>
          </a:p>
          <a:p>
            <a:pPr algn="ctr"/>
            <a:r>
              <a:rPr lang="en-GB" dirty="0" smtClean="0">
                <a:solidFill>
                  <a:schemeClr val="bg1"/>
                </a:solidFill>
              </a:rPr>
              <a:t>(Problem Symptom)</a:t>
            </a:r>
            <a:endParaRPr lang="en-GB" dirty="0">
              <a:solidFill>
                <a:schemeClr val="bg1"/>
              </a:solidFill>
            </a:endParaRPr>
          </a:p>
        </p:txBody>
      </p:sp>
      <p:sp>
        <p:nvSpPr>
          <p:cNvPr id="7" name="Chevron 6"/>
          <p:cNvSpPr/>
          <p:nvPr/>
        </p:nvSpPr>
        <p:spPr>
          <a:xfrm rot="-5400000">
            <a:off x="9986057" y="1771650"/>
            <a:ext cx="543697" cy="741405"/>
          </a:xfrm>
          <a:prstGeom prst="chevron">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Chevron 7"/>
          <p:cNvSpPr/>
          <p:nvPr/>
        </p:nvSpPr>
        <p:spPr>
          <a:xfrm rot="-5400000">
            <a:off x="9986057" y="4317488"/>
            <a:ext cx="543697" cy="741405"/>
          </a:xfrm>
          <a:prstGeom prst="chevron">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Left Arrow 8"/>
          <p:cNvSpPr/>
          <p:nvPr/>
        </p:nvSpPr>
        <p:spPr>
          <a:xfrm>
            <a:off x="7311065" y="3164533"/>
            <a:ext cx="978408" cy="484632"/>
          </a:xfrm>
          <a:prstGeom prst="leftArrow">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Left Arrow 9"/>
          <p:cNvSpPr/>
          <p:nvPr/>
        </p:nvSpPr>
        <p:spPr>
          <a:xfrm>
            <a:off x="7311065" y="5607643"/>
            <a:ext cx="978408" cy="484632"/>
          </a:xfrm>
          <a:prstGeom prst="leftArrow">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838200" y="4534530"/>
            <a:ext cx="5738742" cy="2062103"/>
          </a:xfrm>
          <a:prstGeom prst="rect">
            <a:avLst/>
          </a:prstGeom>
          <a:noFill/>
        </p:spPr>
        <p:txBody>
          <a:bodyPr wrap="square" rtlCol="0">
            <a:spAutoFit/>
          </a:bodyPr>
          <a:lstStyle/>
          <a:p>
            <a:r>
              <a:rPr lang="en-GB" sz="3200" b="1" dirty="0" smtClean="0"/>
              <a:t>System Cause: </a:t>
            </a:r>
          </a:p>
          <a:p>
            <a:r>
              <a:rPr lang="en-GB" sz="3200" dirty="0" smtClean="0"/>
              <a:t>Seek system cause for problems with a high frequency, cost or risk of injury</a:t>
            </a:r>
            <a:endParaRPr lang="en-GB" sz="3200" dirty="0"/>
          </a:p>
        </p:txBody>
      </p:sp>
      <p:sp>
        <p:nvSpPr>
          <p:cNvPr id="12" name="TextBox 11"/>
          <p:cNvSpPr txBox="1"/>
          <p:nvPr/>
        </p:nvSpPr>
        <p:spPr>
          <a:xfrm>
            <a:off x="838200" y="2133481"/>
            <a:ext cx="5738742" cy="2062103"/>
          </a:xfrm>
          <a:prstGeom prst="rect">
            <a:avLst/>
          </a:prstGeom>
          <a:noFill/>
        </p:spPr>
        <p:txBody>
          <a:bodyPr wrap="square" rtlCol="0">
            <a:spAutoFit/>
          </a:bodyPr>
          <a:lstStyle/>
          <a:p>
            <a:r>
              <a:rPr lang="en-GB" sz="3200" b="1" dirty="0" smtClean="0"/>
              <a:t>Physical Cause: </a:t>
            </a:r>
          </a:p>
          <a:p>
            <a:r>
              <a:rPr lang="en-GB" sz="3200" dirty="0" smtClean="0"/>
              <a:t>Organisations have a tendency to stop at the physical cause, which may be appropriate.</a:t>
            </a:r>
            <a:endParaRPr lang="en-GB" sz="3200" dirty="0"/>
          </a:p>
        </p:txBody>
      </p:sp>
    </p:spTree>
    <p:extLst>
      <p:ext uri="{BB962C8B-B14F-4D97-AF65-F5344CB8AC3E}">
        <p14:creationId xmlns:p14="http://schemas.microsoft.com/office/powerpoint/2010/main" val="278713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500" fill="hold"/>
                                        <p:tgtEl>
                                          <p:spTgt spid="9"/>
                                        </p:tgtEl>
                                        <p:attrNameLst>
                                          <p:attrName>ppt_x</p:attrName>
                                        </p:attrNameLst>
                                      </p:cBhvr>
                                      <p:tavLst>
                                        <p:tav tm="0">
                                          <p:val>
                                            <p:strVal val="#ppt_x"/>
                                          </p:val>
                                        </p:tav>
                                        <p:tav tm="100000">
                                          <p:val>
                                            <p:strVal val="#ppt_x"/>
                                          </p:val>
                                        </p:tav>
                                      </p:tavLst>
                                    </p:anim>
                                    <p:anim calcmode="lin" valueType="num">
                                      <p:cBhvr additive="base">
                                        <p:cTn id="16" dur="500" fill="hold"/>
                                        <p:tgtEl>
                                          <p:spTgt spid="9"/>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4"/>
                                        </p:tgtEl>
                                        <p:attrNameLst>
                                          <p:attrName>style.visibility</p:attrName>
                                        </p:attrNameLst>
                                      </p:cBhvr>
                                      <p:to>
                                        <p:strVal val="visible"/>
                                      </p:to>
                                    </p:set>
                                    <p:anim calcmode="lin" valueType="num">
                                      <p:cBhvr additive="base">
                                        <p:cTn id="29" dur="500" fill="hold"/>
                                        <p:tgtEl>
                                          <p:spTgt spid="4"/>
                                        </p:tgtEl>
                                        <p:attrNameLst>
                                          <p:attrName>ppt_x</p:attrName>
                                        </p:attrNameLst>
                                      </p:cBhvr>
                                      <p:tavLst>
                                        <p:tav tm="0">
                                          <p:val>
                                            <p:strVal val="#ppt_x"/>
                                          </p:val>
                                        </p:tav>
                                        <p:tav tm="100000">
                                          <p:val>
                                            <p:strVal val="#ppt_x"/>
                                          </p:val>
                                        </p:tav>
                                      </p:tavLst>
                                    </p:anim>
                                    <p:anim calcmode="lin" valueType="num">
                                      <p:cBhvr additive="base">
                                        <p:cTn id="30" dur="500" fill="hold"/>
                                        <p:tgtEl>
                                          <p:spTgt spid="4"/>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8"/>
                                        </p:tgtEl>
                                        <p:attrNameLst>
                                          <p:attrName>style.visibility</p:attrName>
                                        </p:attrNameLst>
                                      </p:cBhvr>
                                      <p:to>
                                        <p:strVal val="visible"/>
                                      </p:to>
                                    </p:set>
                                    <p:anim calcmode="lin" valueType="num">
                                      <p:cBhvr additive="base">
                                        <p:cTn id="33" dur="500" fill="hold"/>
                                        <p:tgtEl>
                                          <p:spTgt spid="8"/>
                                        </p:tgtEl>
                                        <p:attrNameLst>
                                          <p:attrName>ppt_x</p:attrName>
                                        </p:attrNameLst>
                                      </p:cBhvr>
                                      <p:tavLst>
                                        <p:tav tm="0">
                                          <p:val>
                                            <p:strVal val="#ppt_x"/>
                                          </p:val>
                                        </p:tav>
                                        <p:tav tm="100000">
                                          <p:val>
                                            <p:strVal val="#ppt_x"/>
                                          </p:val>
                                        </p:tav>
                                      </p:tavLst>
                                    </p:anim>
                                    <p:anim calcmode="lin" valueType="num">
                                      <p:cBhvr additive="base">
                                        <p:cTn id="34" dur="500" fill="hold"/>
                                        <p:tgtEl>
                                          <p:spTgt spid="8"/>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additive="base">
                                        <p:cTn id="37" dur="500" fill="hold"/>
                                        <p:tgtEl>
                                          <p:spTgt spid="10"/>
                                        </p:tgtEl>
                                        <p:attrNameLst>
                                          <p:attrName>ppt_x</p:attrName>
                                        </p:attrNameLst>
                                      </p:cBhvr>
                                      <p:tavLst>
                                        <p:tav tm="0">
                                          <p:val>
                                            <p:strVal val="#ppt_x"/>
                                          </p:val>
                                        </p:tav>
                                        <p:tav tm="100000">
                                          <p:val>
                                            <p:strVal val="#ppt_x"/>
                                          </p:val>
                                        </p:tav>
                                      </p:tavLst>
                                    </p:anim>
                                    <p:anim calcmode="lin" valueType="num">
                                      <p:cBhvr additive="base">
                                        <p:cTn id="3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7" grpId="0" animBg="1"/>
      <p:bldP spid="8" grpId="0" animBg="1"/>
      <p:bldP spid="9" grpId="0" animBg="1"/>
      <p:bldP spid="10" grpId="0" animBg="1"/>
      <p:bldP spid="11" grpId="0"/>
      <p:bldP spid="1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Another way of looking at it….</a:t>
            </a:r>
            <a:endParaRPr lang="en-GB" dirty="0"/>
          </a:p>
        </p:txBody>
      </p:sp>
      <p:sp>
        <p:nvSpPr>
          <p:cNvPr id="3" name="Content Placeholder 2"/>
          <p:cNvSpPr>
            <a:spLocks noGrp="1"/>
          </p:cNvSpPr>
          <p:nvPr>
            <p:ph idx="1"/>
          </p:nvPr>
        </p:nvSpPr>
        <p:spPr>
          <a:xfrm>
            <a:off x="838200" y="2023333"/>
            <a:ext cx="5142470" cy="4351338"/>
          </a:xfrm>
        </p:spPr>
        <p:txBody>
          <a:bodyPr>
            <a:normAutofit/>
          </a:bodyPr>
          <a:lstStyle/>
          <a:p>
            <a:pPr marL="0" indent="0">
              <a:buNone/>
            </a:pPr>
            <a:r>
              <a:rPr lang="en-GB" sz="4000" dirty="0" smtClean="0"/>
              <a:t>The Three Basic Types of Causes:</a:t>
            </a:r>
          </a:p>
          <a:p>
            <a:r>
              <a:rPr lang="en-GB" sz="4000" dirty="0" smtClean="0"/>
              <a:t>Physical </a:t>
            </a:r>
          </a:p>
          <a:p>
            <a:r>
              <a:rPr lang="en-GB" sz="4000" dirty="0" smtClean="0"/>
              <a:t>Human </a:t>
            </a:r>
          </a:p>
          <a:p>
            <a:r>
              <a:rPr lang="en-GB" sz="4000" dirty="0" smtClean="0"/>
              <a:t>Latent / Organisational</a:t>
            </a:r>
            <a:endParaRPr lang="en-GB" sz="4000" dirty="0"/>
          </a:p>
        </p:txBody>
      </p:sp>
      <p:pic>
        <p:nvPicPr>
          <p:cNvPr id="4" name="Picture 3"/>
          <p:cNvPicPr>
            <a:picLocks noChangeAspect="1"/>
          </p:cNvPicPr>
          <p:nvPr/>
        </p:nvPicPr>
        <p:blipFill rotWithShape="1">
          <a:blip r:embed="rId2"/>
          <a:srcRect l="39865" t="27641" r="39865" b="34851"/>
          <a:stretch/>
        </p:blipFill>
        <p:spPr>
          <a:xfrm>
            <a:off x="6919784" y="1456295"/>
            <a:ext cx="4065895" cy="4825235"/>
          </a:xfrm>
          <a:prstGeom prst="rect">
            <a:avLst/>
          </a:prstGeom>
        </p:spPr>
      </p:pic>
    </p:spTree>
    <p:extLst>
      <p:ext uri="{BB962C8B-B14F-4D97-AF65-F5344CB8AC3E}">
        <p14:creationId xmlns:p14="http://schemas.microsoft.com/office/powerpoint/2010/main" val="366367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down)">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barn(inVertical)">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Cognitive Biases to Avoid</a:t>
            </a:r>
            <a:endParaRPr lang="en-GB" dirty="0"/>
          </a:p>
        </p:txBody>
      </p:sp>
      <p:sp>
        <p:nvSpPr>
          <p:cNvPr id="3" name="Content Placeholder 2"/>
          <p:cNvSpPr>
            <a:spLocks noGrp="1"/>
          </p:cNvSpPr>
          <p:nvPr>
            <p:ph idx="1"/>
          </p:nvPr>
        </p:nvSpPr>
        <p:spPr>
          <a:xfrm>
            <a:off x="838200" y="1690688"/>
            <a:ext cx="10515600" cy="4534930"/>
          </a:xfrm>
        </p:spPr>
        <p:txBody>
          <a:bodyPr>
            <a:normAutofit fontScale="85000" lnSpcReduction="20000"/>
          </a:bodyPr>
          <a:lstStyle/>
          <a:p>
            <a:pPr marL="0" indent="0">
              <a:buNone/>
            </a:pPr>
            <a:r>
              <a:rPr lang="en-GB" sz="4200" dirty="0" smtClean="0">
                <a:solidFill>
                  <a:schemeClr val="accent4">
                    <a:lumMod val="75000"/>
                  </a:schemeClr>
                </a:solidFill>
                <a:latin typeface="Adobe Ming Std L" panose="02020300000000000000" pitchFamily="18" charset="-128"/>
                <a:ea typeface="Adobe Ming Std L" panose="02020300000000000000" pitchFamily="18" charset="-128"/>
              </a:rPr>
              <a:t>“A biased mind, which never sees the complete picture, cannot grasp the reality.” – Dali Lama</a:t>
            </a:r>
            <a:endParaRPr lang="en-GB" sz="4200" dirty="0">
              <a:solidFill>
                <a:schemeClr val="accent4">
                  <a:lumMod val="75000"/>
                </a:schemeClr>
              </a:solidFill>
              <a:latin typeface="Adobe Ming Std L" panose="02020300000000000000" pitchFamily="18" charset="-128"/>
              <a:ea typeface="Adobe Ming Std L" panose="02020300000000000000" pitchFamily="18" charset="-128"/>
            </a:endParaRPr>
          </a:p>
          <a:p>
            <a:pPr marL="0" indent="0">
              <a:buNone/>
            </a:pPr>
            <a:endParaRPr lang="en-GB" b="1" dirty="0" smtClean="0">
              <a:solidFill>
                <a:schemeClr val="accent4">
                  <a:lumMod val="75000"/>
                </a:schemeClr>
              </a:solidFill>
            </a:endParaRPr>
          </a:p>
          <a:p>
            <a:pPr marL="0" indent="0">
              <a:buNone/>
            </a:pPr>
            <a:r>
              <a:rPr lang="en-GB" dirty="0" smtClean="0"/>
              <a:t>Two main areas of </a:t>
            </a:r>
            <a:r>
              <a:rPr lang="en-GB" b="1" dirty="0" smtClean="0"/>
              <a:t>Cognitive Biases </a:t>
            </a:r>
            <a:r>
              <a:rPr lang="en-GB" dirty="0" smtClean="0"/>
              <a:t>to be mindful of when undertaking RCA:</a:t>
            </a:r>
          </a:p>
          <a:p>
            <a:pPr marL="0" indent="0">
              <a:buNone/>
            </a:pPr>
            <a:endParaRPr lang="en-GB" dirty="0" smtClean="0"/>
          </a:p>
          <a:p>
            <a:pPr marL="0" indent="0">
              <a:buNone/>
            </a:pPr>
            <a:r>
              <a:rPr lang="en-GB" sz="3500" b="1" dirty="0" smtClean="0"/>
              <a:t>Cognitive Laziness</a:t>
            </a:r>
          </a:p>
          <a:p>
            <a:pPr marL="0" indent="0">
              <a:buNone/>
            </a:pPr>
            <a:r>
              <a:rPr lang="en-GB" dirty="0" smtClean="0"/>
              <a:t>Instead of seeking the optimum result, we seek the first sufficient result.</a:t>
            </a:r>
          </a:p>
          <a:p>
            <a:pPr marL="0" indent="0">
              <a:buNone/>
            </a:pPr>
            <a:endParaRPr lang="en-GB" dirty="0" smtClean="0"/>
          </a:p>
          <a:p>
            <a:pPr marL="0" indent="0">
              <a:buNone/>
            </a:pPr>
            <a:r>
              <a:rPr lang="en-GB" sz="3500" b="1" dirty="0" smtClean="0"/>
              <a:t>Overconfidence</a:t>
            </a:r>
          </a:p>
          <a:p>
            <a:pPr marL="0" indent="0">
              <a:buNone/>
            </a:pPr>
            <a:r>
              <a:rPr lang="en-GB" dirty="0" smtClean="0"/>
              <a:t>Pursuing evidence supporting our own beliefs rather than allowing the evidence or data to represent the truth.</a:t>
            </a:r>
          </a:p>
        </p:txBody>
      </p:sp>
      <p:sp>
        <p:nvSpPr>
          <p:cNvPr id="4" name="Rounded Rectangle 3"/>
          <p:cNvSpPr/>
          <p:nvPr/>
        </p:nvSpPr>
        <p:spPr>
          <a:xfrm>
            <a:off x="682579" y="1493949"/>
            <a:ext cx="10431889" cy="1262130"/>
          </a:xfrm>
          <a:prstGeom prst="roundRect">
            <a:avLst/>
          </a:prstGeom>
          <a:noFill/>
          <a:ln w="25400">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8679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wipe(down)">
                                      <p:cBhvr>
                                        <p:cTn id="11" dur="500"/>
                                        <p:tgtEl>
                                          <p:spTgt spid="3">
                                            <p:txEl>
                                              <p:pRg st="2" end="2"/>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4" fill="hold" nodeType="click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wipe(down)">
                                      <p:cBhvr>
                                        <p:cTn id="16" dur="500"/>
                                        <p:tgtEl>
                                          <p:spTgt spid="3">
                                            <p:txEl>
                                              <p:pRg st="4" end="4"/>
                                            </p:txEl>
                                          </p:spTgt>
                                        </p:tgtEl>
                                      </p:cBhvr>
                                    </p:animEffect>
                                  </p:childTnLst>
                                </p:cTn>
                              </p:par>
                              <p:par>
                                <p:cTn id="17" presetID="22" presetClass="entr" presetSubtype="4"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wipe(down)">
                                      <p:cBhvr>
                                        <p:cTn id="19" dur="500"/>
                                        <p:tgtEl>
                                          <p:spTgt spid="3">
                                            <p:txEl>
                                              <p:pRg st="5" end="5"/>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3">
                                            <p:txEl>
                                              <p:pRg st="7" end="7"/>
                                            </p:txEl>
                                          </p:spTgt>
                                        </p:tgtEl>
                                        <p:attrNameLst>
                                          <p:attrName>style.visibility</p:attrName>
                                        </p:attrNameLst>
                                      </p:cBhvr>
                                      <p:to>
                                        <p:strVal val="visible"/>
                                      </p:to>
                                    </p:set>
                                    <p:animEffect transition="in" filter="wipe(down)">
                                      <p:cBhvr>
                                        <p:cTn id="24" dur="500"/>
                                        <p:tgtEl>
                                          <p:spTgt spid="3">
                                            <p:txEl>
                                              <p:pRg st="7" end="7"/>
                                            </p:txEl>
                                          </p:spTgt>
                                        </p:tgtEl>
                                      </p:cBhvr>
                                    </p:animEffect>
                                  </p:childTnLst>
                                </p:cTn>
                              </p:par>
                              <p:par>
                                <p:cTn id="25" presetID="22" presetClass="entr" presetSubtype="4"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wipe(down)">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Cognitive Biases to Avoid</a:t>
            </a:r>
            <a:br>
              <a:rPr lang="en-GB" dirty="0" smtClean="0"/>
            </a:br>
            <a:r>
              <a:rPr lang="en-GB" sz="3600" dirty="0" smtClean="0"/>
              <a:t>Cognitive Laziness (Satisficing) </a:t>
            </a:r>
            <a:endParaRPr lang="en-GB" sz="3600" dirty="0"/>
          </a:p>
        </p:txBody>
      </p:sp>
      <p:sp>
        <p:nvSpPr>
          <p:cNvPr id="3" name="Content Placeholder 2"/>
          <p:cNvSpPr>
            <a:spLocks noGrp="1"/>
          </p:cNvSpPr>
          <p:nvPr>
            <p:ph idx="1"/>
          </p:nvPr>
        </p:nvSpPr>
        <p:spPr>
          <a:xfrm>
            <a:off x="838200" y="1874280"/>
            <a:ext cx="10515600" cy="4351338"/>
          </a:xfrm>
        </p:spPr>
        <p:txBody>
          <a:bodyPr>
            <a:normAutofit fontScale="85000" lnSpcReduction="20000"/>
          </a:bodyPr>
          <a:lstStyle/>
          <a:p>
            <a:pPr marL="0" indent="0">
              <a:buNone/>
            </a:pPr>
            <a:endParaRPr lang="en-GB" b="1" dirty="0" smtClean="0"/>
          </a:p>
          <a:p>
            <a:pPr marL="0" indent="0">
              <a:buNone/>
            </a:pPr>
            <a:endParaRPr lang="en-GB" b="1" dirty="0" smtClean="0"/>
          </a:p>
          <a:p>
            <a:pPr marL="0" indent="0">
              <a:buNone/>
            </a:pPr>
            <a:endParaRPr lang="en-GB" b="1" dirty="0"/>
          </a:p>
          <a:p>
            <a:pPr marL="0" indent="0">
              <a:buNone/>
            </a:pPr>
            <a:endParaRPr lang="en-GB" b="1" dirty="0" smtClean="0"/>
          </a:p>
          <a:p>
            <a:pPr marL="0" indent="0">
              <a:buNone/>
            </a:pPr>
            <a:r>
              <a:rPr lang="en-GB" b="1" dirty="0" err="1" smtClean="0"/>
              <a:t>Recency</a:t>
            </a:r>
            <a:r>
              <a:rPr lang="en-GB" b="1" dirty="0" smtClean="0"/>
              <a:t> Bias: </a:t>
            </a:r>
          </a:p>
          <a:p>
            <a:pPr marL="0" indent="0">
              <a:buNone/>
            </a:pPr>
            <a:r>
              <a:rPr lang="en-GB" dirty="0" smtClean="0"/>
              <a:t>Assuming the same cause for two recent problem symptoms and therefore, not performing a more rigorous investigation.</a:t>
            </a:r>
          </a:p>
          <a:p>
            <a:pPr marL="0" indent="0">
              <a:buNone/>
            </a:pPr>
            <a:endParaRPr lang="en-GB" b="1" dirty="0" smtClean="0"/>
          </a:p>
          <a:p>
            <a:pPr marL="0" indent="0">
              <a:buNone/>
            </a:pPr>
            <a:r>
              <a:rPr lang="en-GB" b="1" dirty="0" smtClean="0"/>
              <a:t>Availability Bias:</a:t>
            </a:r>
          </a:p>
          <a:p>
            <a:pPr marL="0" indent="0">
              <a:buNone/>
            </a:pPr>
            <a:r>
              <a:rPr lang="en-GB" dirty="0" smtClean="0"/>
              <a:t>Relying on the available data rather than collecting/generating more relevant and reliable data.</a:t>
            </a:r>
          </a:p>
          <a:p>
            <a:pPr marL="0" indent="0">
              <a:buNone/>
            </a:pPr>
            <a:r>
              <a:rPr lang="en-GB" dirty="0"/>
              <a:t>	</a:t>
            </a:r>
            <a:r>
              <a:rPr lang="en-GB" dirty="0" smtClean="0"/>
              <a:t>								</a:t>
            </a:r>
            <a:r>
              <a:rPr lang="en-GB" sz="1800" dirty="0" smtClean="0"/>
              <a:t>(</a:t>
            </a:r>
            <a:r>
              <a:rPr lang="en-GB" sz="1800" dirty="0" err="1" smtClean="0"/>
              <a:t>Okes</a:t>
            </a:r>
            <a:r>
              <a:rPr lang="en-GB" sz="1800" dirty="0" smtClean="0"/>
              <a:t>, 2008)</a:t>
            </a:r>
          </a:p>
        </p:txBody>
      </p:sp>
      <p:sp>
        <p:nvSpPr>
          <p:cNvPr id="4" name="Rounded Rectangle 3"/>
          <p:cNvSpPr/>
          <p:nvPr/>
        </p:nvSpPr>
        <p:spPr>
          <a:xfrm>
            <a:off x="914399" y="1803042"/>
            <a:ext cx="10332721" cy="1262130"/>
          </a:xfrm>
          <a:prstGeom prst="roundRect">
            <a:avLst/>
          </a:prstGeom>
          <a:noFill/>
          <a:ln w="25400">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218341" y="1815921"/>
            <a:ext cx="8973995" cy="1477328"/>
          </a:xfrm>
          <a:prstGeom prst="rect">
            <a:avLst/>
          </a:prstGeom>
          <a:noFill/>
        </p:spPr>
        <p:txBody>
          <a:bodyPr wrap="none" rtlCol="0">
            <a:spAutoFit/>
          </a:bodyPr>
          <a:lstStyle/>
          <a:p>
            <a:r>
              <a:rPr lang="en-GB" sz="3600" dirty="0">
                <a:solidFill>
                  <a:schemeClr val="accent4">
                    <a:lumMod val="75000"/>
                  </a:schemeClr>
                </a:solidFill>
                <a:latin typeface="Adobe Ming Std L" panose="02020300000000000000" pitchFamily="18" charset="-128"/>
                <a:ea typeface="Adobe Ming Std L" panose="02020300000000000000" pitchFamily="18" charset="-128"/>
              </a:rPr>
              <a:t>“A biased mind, which never sees the complete </a:t>
            </a:r>
            <a:endParaRPr lang="en-GB" sz="3600" dirty="0" smtClean="0">
              <a:solidFill>
                <a:schemeClr val="accent4">
                  <a:lumMod val="75000"/>
                </a:schemeClr>
              </a:solidFill>
              <a:latin typeface="Adobe Ming Std L" panose="02020300000000000000" pitchFamily="18" charset="-128"/>
              <a:ea typeface="Adobe Ming Std L" panose="02020300000000000000" pitchFamily="18" charset="-128"/>
            </a:endParaRPr>
          </a:p>
          <a:p>
            <a:r>
              <a:rPr lang="en-GB" sz="3600" dirty="0" smtClean="0">
                <a:solidFill>
                  <a:schemeClr val="accent4">
                    <a:lumMod val="75000"/>
                  </a:schemeClr>
                </a:solidFill>
                <a:latin typeface="Adobe Ming Std L" panose="02020300000000000000" pitchFamily="18" charset="-128"/>
                <a:ea typeface="Adobe Ming Std L" panose="02020300000000000000" pitchFamily="18" charset="-128"/>
              </a:rPr>
              <a:t>picture</a:t>
            </a:r>
            <a:r>
              <a:rPr lang="en-GB" sz="3600" dirty="0">
                <a:solidFill>
                  <a:schemeClr val="accent4">
                    <a:lumMod val="75000"/>
                  </a:schemeClr>
                </a:solidFill>
                <a:latin typeface="Adobe Ming Std L" panose="02020300000000000000" pitchFamily="18" charset="-128"/>
                <a:ea typeface="Adobe Ming Std L" panose="02020300000000000000" pitchFamily="18" charset="-128"/>
              </a:rPr>
              <a:t>, cannot grasp the reality.” – Dali Lama</a:t>
            </a:r>
          </a:p>
          <a:p>
            <a:endParaRPr lang="en-GB" dirty="0"/>
          </a:p>
        </p:txBody>
      </p:sp>
    </p:spTree>
    <p:extLst>
      <p:ext uri="{BB962C8B-B14F-4D97-AF65-F5344CB8AC3E}">
        <p14:creationId xmlns:p14="http://schemas.microsoft.com/office/powerpoint/2010/main" val="2958838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wipe(down)">
                                      <p:cBhvr>
                                        <p:cTn id="7" dur="500"/>
                                        <p:tgtEl>
                                          <p:spTgt spid="3">
                                            <p:txEl>
                                              <p:pRg st="4" end="4"/>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3">
                                            <p:txEl>
                                              <p:pRg st="5" end="5"/>
                                            </p:txEl>
                                          </p:spTgt>
                                        </p:tgtEl>
                                        <p:attrNameLst>
                                          <p:attrName>style.visibility</p:attrName>
                                        </p:attrNameLst>
                                      </p:cBhvr>
                                      <p:to>
                                        <p:strVal val="visible"/>
                                      </p:to>
                                    </p:set>
                                    <p:animEffect transition="in" filter="wipe(down)">
                                      <p:cBhvr>
                                        <p:cTn id="10" dur="500"/>
                                        <p:tgtEl>
                                          <p:spTgt spid="3">
                                            <p:txEl>
                                              <p:pRg st="5" end="5"/>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animEffect transition="in" filter="barn(inVertical)">
                                      <p:cBhvr>
                                        <p:cTn id="15" dur="500"/>
                                        <p:tgtEl>
                                          <p:spTgt spid="3">
                                            <p:txEl>
                                              <p:pRg st="7" end="7"/>
                                            </p:txEl>
                                          </p:spTgt>
                                        </p:tgtEl>
                                      </p:cBhvr>
                                    </p:animEffect>
                                  </p:childTnLst>
                                </p:cTn>
                              </p:par>
                              <p:par>
                                <p:cTn id="16" presetID="16" presetClass="entr" presetSubtype="21" fill="hold" nodeType="withEffect">
                                  <p:stCondLst>
                                    <p:cond delay="0"/>
                                  </p:stCondLst>
                                  <p:childTnLst>
                                    <p:set>
                                      <p:cBhvr>
                                        <p:cTn id="17" dur="1" fill="hold">
                                          <p:stCondLst>
                                            <p:cond delay="0"/>
                                          </p:stCondLst>
                                        </p:cTn>
                                        <p:tgtEl>
                                          <p:spTgt spid="3">
                                            <p:txEl>
                                              <p:pRg st="8" end="8"/>
                                            </p:txEl>
                                          </p:spTgt>
                                        </p:tgtEl>
                                        <p:attrNameLst>
                                          <p:attrName>style.visibility</p:attrName>
                                        </p:attrNameLst>
                                      </p:cBhvr>
                                      <p:to>
                                        <p:strVal val="visible"/>
                                      </p:to>
                                    </p:set>
                                    <p:animEffect transition="in" filter="barn(inVertical)">
                                      <p:cBhvr>
                                        <p:cTn id="18" dur="500"/>
                                        <p:tgtEl>
                                          <p:spTgt spid="3">
                                            <p:txEl>
                                              <p:pRg st="8" end="8"/>
                                            </p:txEl>
                                          </p:spTgt>
                                        </p:tgtEl>
                                      </p:cBhvr>
                                    </p:animEffect>
                                  </p:childTnLst>
                                </p:cTn>
                              </p:par>
                              <p:par>
                                <p:cTn id="19" presetID="16" presetClass="entr" presetSubtype="21" fill="hold" nodeType="withEffect">
                                  <p:stCondLst>
                                    <p:cond delay="0"/>
                                  </p:stCondLst>
                                  <p:childTnLst>
                                    <p:set>
                                      <p:cBhvr>
                                        <p:cTn id="20" dur="1" fill="hold">
                                          <p:stCondLst>
                                            <p:cond delay="0"/>
                                          </p:stCondLst>
                                        </p:cTn>
                                        <p:tgtEl>
                                          <p:spTgt spid="3">
                                            <p:txEl>
                                              <p:pRg st="9" end="9"/>
                                            </p:txEl>
                                          </p:spTgt>
                                        </p:tgtEl>
                                        <p:attrNameLst>
                                          <p:attrName>style.visibility</p:attrName>
                                        </p:attrNameLst>
                                      </p:cBhvr>
                                      <p:to>
                                        <p:strVal val="visible"/>
                                      </p:to>
                                    </p:set>
                                    <p:animEffect transition="in" filter="barn(inVertical)">
                                      <p:cBhvr>
                                        <p:cTn id="21"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Cognitive Biases to Avoid</a:t>
            </a:r>
            <a:br>
              <a:rPr lang="en-GB" dirty="0" smtClean="0"/>
            </a:br>
            <a:r>
              <a:rPr lang="en-GB" sz="3600" dirty="0" smtClean="0"/>
              <a:t>Overconfidence</a:t>
            </a:r>
            <a:endParaRPr lang="en-GB" sz="3600" dirty="0"/>
          </a:p>
        </p:txBody>
      </p:sp>
      <p:sp>
        <p:nvSpPr>
          <p:cNvPr id="3" name="Content Placeholder 2"/>
          <p:cNvSpPr>
            <a:spLocks noGrp="1"/>
          </p:cNvSpPr>
          <p:nvPr>
            <p:ph idx="1"/>
          </p:nvPr>
        </p:nvSpPr>
        <p:spPr>
          <a:xfrm>
            <a:off x="838200" y="1822420"/>
            <a:ext cx="10515600" cy="4351338"/>
          </a:xfrm>
        </p:spPr>
        <p:txBody>
          <a:bodyPr>
            <a:normAutofit fontScale="85000" lnSpcReduction="20000"/>
          </a:bodyPr>
          <a:lstStyle/>
          <a:p>
            <a:pPr marL="0" indent="0">
              <a:buNone/>
            </a:pPr>
            <a:endParaRPr lang="en-GB" b="1" dirty="0" smtClean="0"/>
          </a:p>
          <a:p>
            <a:pPr marL="0" indent="0">
              <a:buNone/>
            </a:pPr>
            <a:endParaRPr lang="en-GB" b="1" dirty="0"/>
          </a:p>
          <a:p>
            <a:pPr marL="0" indent="0">
              <a:buNone/>
            </a:pPr>
            <a:endParaRPr lang="en-GB" b="1" dirty="0" smtClean="0"/>
          </a:p>
          <a:p>
            <a:pPr marL="0" indent="0">
              <a:buNone/>
            </a:pPr>
            <a:endParaRPr lang="en-GB" b="1" dirty="0" smtClean="0"/>
          </a:p>
          <a:p>
            <a:pPr marL="0" indent="0">
              <a:buNone/>
            </a:pPr>
            <a:r>
              <a:rPr lang="en-GB" b="1" dirty="0" smtClean="0"/>
              <a:t>Anchoring Bias: </a:t>
            </a:r>
          </a:p>
          <a:p>
            <a:pPr marL="0" indent="0">
              <a:buNone/>
            </a:pPr>
            <a:r>
              <a:rPr lang="en-GB" dirty="0" smtClean="0"/>
              <a:t>Latching on to the first data and its indications while ignoring possibly conflicting/contradictory new evidence.</a:t>
            </a:r>
          </a:p>
          <a:p>
            <a:pPr marL="0" indent="0">
              <a:buNone/>
            </a:pPr>
            <a:endParaRPr lang="en-GB" b="1" dirty="0" smtClean="0"/>
          </a:p>
          <a:p>
            <a:pPr marL="0" indent="0">
              <a:buNone/>
            </a:pPr>
            <a:r>
              <a:rPr lang="en-GB" b="1" dirty="0" smtClean="0"/>
              <a:t>Confirmation Bias:</a:t>
            </a:r>
          </a:p>
          <a:p>
            <a:pPr marL="0" indent="0">
              <a:buNone/>
            </a:pPr>
            <a:r>
              <a:rPr lang="en-GB" dirty="0" smtClean="0"/>
              <a:t>Looking for and accepting only data which confirms our pre-existing assumptions of the cause.</a:t>
            </a:r>
          </a:p>
          <a:p>
            <a:pPr marL="0" indent="0">
              <a:buNone/>
            </a:pPr>
            <a:r>
              <a:rPr lang="en-GB" dirty="0"/>
              <a:t>	</a:t>
            </a:r>
            <a:r>
              <a:rPr lang="en-GB" dirty="0" smtClean="0"/>
              <a:t>								</a:t>
            </a:r>
            <a:r>
              <a:rPr lang="en-GB" sz="1800" dirty="0" smtClean="0"/>
              <a:t>(</a:t>
            </a:r>
            <a:r>
              <a:rPr lang="en-GB" sz="1800" dirty="0" err="1" smtClean="0"/>
              <a:t>Okes</a:t>
            </a:r>
            <a:r>
              <a:rPr lang="en-GB" sz="1800" dirty="0" smtClean="0"/>
              <a:t>, 2008)</a:t>
            </a:r>
          </a:p>
        </p:txBody>
      </p:sp>
      <p:sp>
        <p:nvSpPr>
          <p:cNvPr id="4" name="Rounded Rectangle 3"/>
          <p:cNvSpPr/>
          <p:nvPr/>
        </p:nvSpPr>
        <p:spPr>
          <a:xfrm>
            <a:off x="682579" y="1764406"/>
            <a:ext cx="10190468" cy="1262130"/>
          </a:xfrm>
          <a:prstGeom prst="roundRect">
            <a:avLst/>
          </a:prstGeom>
          <a:noFill/>
          <a:ln w="25400">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860736" y="1822420"/>
            <a:ext cx="9937497" cy="1200329"/>
          </a:xfrm>
          <a:prstGeom prst="rect">
            <a:avLst/>
          </a:prstGeom>
        </p:spPr>
        <p:txBody>
          <a:bodyPr wrap="square">
            <a:spAutoFit/>
          </a:bodyPr>
          <a:lstStyle/>
          <a:p>
            <a:r>
              <a:rPr lang="en-GB" sz="3600" dirty="0">
                <a:solidFill>
                  <a:schemeClr val="accent4">
                    <a:lumMod val="75000"/>
                  </a:schemeClr>
                </a:solidFill>
                <a:latin typeface="Adobe Ming Std L" panose="02020300000000000000" pitchFamily="18" charset="-128"/>
                <a:ea typeface="Adobe Ming Std L" panose="02020300000000000000" pitchFamily="18" charset="-128"/>
              </a:rPr>
              <a:t>“A biased mind, which </a:t>
            </a:r>
            <a:r>
              <a:rPr lang="en-GB" sz="3600" dirty="0" smtClean="0">
                <a:solidFill>
                  <a:schemeClr val="accent4">
                    <a:lumMod val="75000"/>
                  </a:schemeClr>
                </a:solidFill>
                <a:latin typeface="Adobe Ming Std L" panose="02020300000000000000" pitchFamily="18" charset="-128"/>
                <a:ea typeface="Adobe Ming Std L" panose="02020300000000000000" pitchFamily="18" charset="-128"/>
              </a:rPr>
              <a:t>never sees </a:t>
            </a:r>
            <a:r>
              <a:rPr lang="en-GB" sz="3600" dirty="0">
                <a:solidFill>
                  <a:schemeClr val="accent4">
                    <a:lumMod val="75000"/>
                  </a:schemeClr>
                </a:solidFill>
                <a:latin typeface="Adobe Ming Std L" panose="02020300000000000000" pitchFamily="18" charset="-128"/>
                <a:ea typeface="Adobe Ming Std L" panose="02020300000000000000" pitchFamily="18" charset="-128"/>
              </a:rPr>
              <a:t>the complete picture, cannot grasp the reality.” – Dali Lama</a:t>
            </a:r>
          </a:p>
        </p:txBody>
      </p:sp>
    </p:spTree>
    <p:extLst>
      <p:ext uri="{BB962C8B-B14F-4D97-AF65-F5344CB8AC3E}">
        <p14:creationId xmlns:p14="http://schemas.microsoft.com/office/powerpoint/2010/main" val="2069813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wipe(down)">
                                      <p:cBhvr>
                                        <p:cTn id="7" dur="500"/>
                                        <p:tgtEl>
                                          <p:spTgt spid="3">
                                            <p:txEl>
                                              <p:pRg st="4" end="4"/>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3">
                                            <p:txEl>
                                              <p:pRg st="5" end="5"/>
                                            </p:txEl>
                                          </p:spTgt>
                                        </p:tgtEl>
                                        <p:attrNameLst>
                                          <p:attrName>style.visibility</p:attrName>
                                        </p:attrNameLst>
                                      </p:cBhvr>
                                      <p:to>
                                        <p:strVal val="visible"/>
                                      </p:to>
                                    </p:set>
                                    <p:animEffect transition="in" filter="wipe(down)">
                                      <p:cBhvr>
                                        <p:cTn id="10" dur="500"/>
                                        <p:tgtEl>
                                          <p:spTgt spid="3">
                                            <p:txEl>
                                              <p:pRg st="5" end="5"/>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animEffect transition="in" filter="wipe(down)">
                                      <p:cBhvr>
                                        <p:cTn id="15" dur="500"/>
                                        <p:tgtEl>
                                          <p:spTgt spid="3">
                                            <p:txEl>
                                              <p:pRg st="7" end="7"/>
                                            </p:txEl>
                                          </p:spTgt>
                                        </p:tgtEl>
                                      </p:cBhvr>
                                    </p:animEffect>
                                  </p:childTnLst>
                                </p:cTn>
                              </p:par>
                              <p:par>
                                <p:cTn id="16" presetID="22" presetClass="entr" presetSubtype="4" fill="hold" nodeType="withEffect">
                                  <p:stCondLst>
                                    <p:cond delay="0"/>
                                  </p:stCondLst>
                                  <p:childTnLst>
                                    <p:set>
                                      <p:cBhvr>
                                        <p:cTn id="17" dur="1" fill="hold">
                                          <p:stCondLst>
                                            <p:cond delay="0"/>
                                          </p:stCondLst>
                                        </p:cTn>
                                        <p:tgtEl>
                                          <p:spTgt spid="3">
                                            <p:txEl>
                                              <p:pRg st="8" end="8"/>
                                            </p:txEl>
                                          </p:spTgt>
                                        </p:tgtEl>
                                        <p:attrNameLst>
                                          <p:attrName>style.visibility</p:attrName>
                                        </p:attrNameLst>
                                      </p:cBhvr>
                                      <p:to>
                                        <p:strVal val="visible"/>
                                      </p:to>
                                    </p:set>
                                    <p:animEffect transition="in" filter="wipe(down)">
                                      <p:cBhvr>
                                        <p:cTn id="18"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3713" y="184821"/>
            <a:ext cx="10515600" cy="1325563"/>
          </a:xfrm>
        </p:spPr>
        <p:txBody>
          <a:bodyPr>
            <a:normAutofit/>
          </a:bodyPr>
          <a:lstStyle/>
          <a:p>
            <a:r>
              <a:rPr lang="en-GB" sz="3600" dirty="0" smtClean="0"/>
              <a:t>Seven-Step Problem-Solving Model</a:t>
            </a:r>
            <a:endParaRPr lang="en-GB" sz="3600" dirty="0"/>
          </a:p>
        </p:txBody>
      </p:sp>
      <p:pic>
        <p:nvPicPr>
          <p:cNvPr id="5" name="Picture 4"/>
          <p:cNvPicPr>
            <a:picLocks noChangeAspect="1"/>
          </p:cNvPicPr>
          <p:nvPr/>
        </p:nvPicPr>
        <p:blipFill rotWithShape="1">
          <a:blip r:embed="rId2"/>
          <a:srcRect l="8885" t="29285" r="59100" b="14784"/>
          <a:stretch/>
        </p:blipFill>
        <p:spPr>
          <a:xfrm>
            <a:off x="2481472" y="1225017"/>
            <a:ext cx="7200082" cy="5031386"/>
          </a:xfrm>
          <a:prstGeom prst="rect">
            <a:avLst/>
          </a:prstGeom>
        </p:spPr>
      </p:pic>
      <p:sp>
        <p:nvSpPr>
          <p:cNvPr id="6" name="TextBox 5"/>
          <p:cNvSpPr txBox="1"/>
          <p:nvPr/>
        </p:nvSpPr>
        <p:spPr>
          <a:xfrm>
            <a:off x="7935370" y="6056693"/>
            <a:ext cx="1746184" cy="369332"/>
          </a:xfrm>
          <a:prstGeom prst="rect">
            <a:avLst/>
          </a:prstGeom>
          <a:noFill/>
        </p:spPr>
        <p:txBody>
          <a:bodyPr wrap="none" rtlCol="0">
            <a:spAutoFit/>
          </a:bodyPr>
          <a:lstStyle/>
          <a:p>
            <a:r>
              <a:rPr lang="en-GB" dirty="0" smtClean="0"/>
              <a:t>(Westcott, 2016)</a:t>
            </a:r>
            <a:endParaRPr lang="en-GB" dirty="0"/>
          </a:p>
        </p:txBody>
      </p:sp>
      <p:sp>
        <p:nvSpPr>
          <p:cNvPr id="3" name="Rectangle 2"/>
          <p:cNvSpPr/>
          <p:nvPr/>
        </p:nvSpPr>
        <p:spPr>
          <a:xfrm>
            <a:off x="4505498" y="1225016"/>
            <a:ext cx="5295207" cy="334698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2164080" y="2790580"/>
            <a:ext cx="2482735" cy="37016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786348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3713" y="184821"/>
            <a:ext cx="10515600" cy="1325563"/>
          </a:xfrm>
        </p:spPr>
        <p:txBody>
          <a:bodyPr>
            <a:normAutofit/>
          </a:bodyPr>
          <a:lstStyle/>
          <a:p>
            <a:r>
              <a:rPr lang="en-GB" sz="3600" dirty="0" smtClean="0"/>
              <a:t>Seven-Step Problem-Solving Model</a:t>
            </a:r>
            <a:endParaRPr lang="en-GB" sz="3600" dirty="0"/>
          </a:p>
        </p:txBody>
      </p:sp>
      <p:pic>
        <p:nvPicPr>
          <p:cNvPr id="5" name="Picture 4"/>
          <p:cNvPicPr>
            <a:picLocks noChangeAspect="1"/>
          </p:cNvPicPr>
          <p:nvPr/>
        </p:nvPicPr>
        <p:blipFill rotWithShape="1">
          <a:blip r:embed="rId2"/>
          <a:srcRect l="8885" t="29285" r="59100" b="14784"/>
          <a:stretch/>
        </p:blipFill>
        <p:spPr>
          <a:xfrm>
            <a:off x="2481472" y="1225017"/>
            <a:ext cx="7200082" cy="5031386"/>
          </a:xfrm>
          <a:prstGeom prst="rect">
            <a:avLst/>
          </a:prstGeom>
        </p:spPr>
      </p:pic>
      <p:sp>
        <p:nvSpPr>
          <p:cNvPr id="6" name="TextBox 5"/>
          <p:cNvSpPr txBox="1"/>
          <p:nvPr/>
        </p:nvSpPr>
        <p:spPr>
          <a:xfrm>
            <a:off x="7935370" y="6056693"/>
            <a:ext cx="1746184" cy="369332"/>
          </a:xfrm>
          <a:prstGeom prst="rect">
            <a:avLst/>
          </a:prstGeom>
          <a:noFill/>
        </p:spPr>
        <p:txBody>
          <a:bodyPr wrap="none" rtlCol="0">
            <a:spAutoFit/>
          </a:bodyPr>
          <a:lstStyle/>
          <a:p>
            <a:r>
              <a:rPr lang="en-GB" dirty="0" smtClean="0"/>
              <a:t>(Westcott, 2016)</a:t>
            </a:r>
            <a:endParaRPr lang="en-GB" dirty="0"/>
          </a:p>
        </p:txBody>
      </p:sp>
      <p:sp>
        <p:nvSpPr>
          <p:cNvPr id="3" name="Rectangle 2"/>
          <p:cNvSpPr/>
          <p:nvPr/>
        </p:nvSpPr>
        <p:spPr>
          <a:xfrm>
            <a:off x="7148946" y="1225016"/>
            <a:ext cx="2651760" cy="334698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2164080" y="2790580"/>
            <a:ext cx="5076305" cy="37016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7804014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3713" y="184821"/>
            <a:ext cx="10515600" cy="1325563"/>
          </a:xfrm>
        </p:spPr>
        <p:txBody>
          <a:bodyPr>
            <a:normAutofit/>
          </a:bodyPr>
          <a:lstStyle/>
          <a:p>
            <a:r>
              <a:rPr lang="en-GB" sz="3600" dirty="0" smtClean="0"/>
              <a:t>Seven-Step Problem-Solving Model</a:t>
            </a:r>
            <a:endParaRPr lang="en-GB" sz="3600" dirty="0"/>
          </a:p>
        </p:txBody>
      </p:sp>
      <p:pic>
        <p:nvPicPr>
          <p:cNvPr id="5" name="Picture 4"/>
          <p:cNvPicPr>
            <a:picLocks noChangeAspect="1"/>
          </p:cNvPicPr>
          <p:nvPr/>
        </p:nvPicPr>
        <p:blipFill rotWithShape="1">
          <a:blip r:embed="rId2"/>
          <a:srcRect l="8885" t="29285" r="59100" b="14784"/>
          <a:stretch/>
        </p:blipFill>
        <p:spPr>
          <a:xfrm>
            <a:off x="2481472" y="1225017"/>
            <a:ext cx="7200082" cy="5031386"/>
          </a:xfrm>
          <a:prstGeom prst="rect">
            <a:avLst/>
          </a:prstGeom>
        </p:spPr>
      </p:pic>
      <p:sp>
        <p:nvSpPr>
          <p:cNvPr id="6" name="TextBox 5"/>
          <p:cNvSpPr txBox="1"/>
          <p:nvPr/>
        </p:nvSpPr>
        <p:spPr>
          <a:xfrm>
            <a:off x="7935370" y="6056693"/>
            <a:ext cx="1746184" cy="369332"/>
          </a:xfrm>
          <a:prstGeom prst="rect">
            <a:avLst/>
          </a:prstGeom>
          <a:noFill/>
        </p:spPr>
        <p:txBody>
          <a:bodyPr wrap="none" rtlCol="0">
            <a:spAutoFit/>
          </a:bodyPr>
          <a:lstStyle/>
          <a:p>
            <a:r>
              <a:rPr lang="en-GB" dirty="0" smtClean="0"/>
              <a:t>(Westcott, 2016)</a:t>
            </a:r>
            <a:endParaRPr lang="en-GB" dirty="0"/>
          </a:p>
        </p:txBody>
      </p:sp>
      <p:sp>
        <p:nvSpPr>
          <p:cNvPr id="3" name="Rectangle 2"/>
          <p:cNvSpPr/>
          <p:nvPr/>
        </p:nvSpPr>
        <p:spPr>
          <a:xfrm>
            <a:off x="7115695" y="2550580"/>
            <a:ext cx="2685011" cy="20214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2164080" y="2790580"/>
            <a:ext cx="5076305" cy="37016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8194015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3713" y="184821"/>
            <a:ext cx="10515600" cy="1325563"/>
          </a:xfrm>
        </p:spPr>
        <p:txBody>
          <a:bodyPr>
            <a:normAutofit/>
          </a:bodyPr>
          <a:lstStyle/>
          <a:p>
            <a:r>
              <a:rPr lang="en-GB" sz="3600" dirty="0" smtClean="0"/>
              <a:t>Seven-Step Problem-Solving Model</a:t>
            </a:r>
            <a:endParaRPr lang="en-GB" sz="3600" dirty="0"/>
          </a:p>
        </p:txBody>
      </p:sp>
      <p:pic>
        <p:nvPicPr>
          <p:cNvPr id="5" name="Picture 4"/>
          <p:cNvPicPr>
            <a:picLocks noChangeAspect="1"/>
          </p:cNvPicPr>
          <p:nvPr/>
        </p:nvPicPr>
        <p:blipFill rotWithShape="1">
          <a:blip r:embed="rId2"/>
          <a:srcRect l="8885" t="29285" r="59100" b="14784"/>
          <a:stretch/>
        </p:blipFill>
        <p:spPr>
          <a:xfrm>
            <a:off x="2481472" y="1225017"/>
            <a:ext cx="7200082" cy="5031386"/>
          </a:xfrm>
          <a:prstGeom prst="rect">
            <a:avLst/>
          </a:prstGeom>
        </p:spPr>
      </p:pic>
      <p:sp>
        <p:nvSpPr>
          <p:cNvPr id="6" name="TextBox 5"/>
          <p:cNvSpPr txBox="1"/>
          <p:nvPr/>
        </p:nvSpPr>
        <p:spPr>
          <a:xfrm>
            <a:off x="7935370" y="6056693"/>
            <a:ext cx="1746184" cy="369332"/>
          </a:xfrm>
          <a:prstGeom prst="rect">
            <a:avLst/>
          </a:prstGeom>
          <a:noFill/>
        </p:spPr>
        <p:txBody>
          <a:bodyPr wrap="none" rtlCol="0">
            <a:spAutoFit/>
          </a:bodyPr>
          <a:lstStyle/>
          <a:p>
            <a:r>
              <a:rPr lang="en-GB" dirty="0" smtClean="0"/>
              <a:t>(Westcott, 2016)</a:t>
            </a:r>
            <a:endParaRPr lang="en-GB" dirty="0"/>
          </a:p>
        </p:txBody>
      </p:sp>
      <p:sp>
        <p:nvSpPr>
          <p:cNvPr id="3" name="Rectangle 2"/>
          <p:cNvSpPr/>
          <p:nvPr/>
        </p:nvSpPr>
        <p:spPr>
          <a:xfrm>
            <a:off x="5029200" y="2872683"/>
            <a:ext cx="2685011" cy="20214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2164080" y="2790580"/>
            <a:ext cx="5076305" cy="37016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9068638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3713" y="184821"/>
            <a:ext cx="10515600" cy="1325563"/>
          </a:xfrm>
        </p:spPr>
        <p:txBody>
          <a:bodyPr>
            <a:normAutofit/>
          </a:bodyPr>
          <a:lstStyle/>
          <a:p>
            <a:r>
              <a:rPr lang="en-GB" sz="3600" dirty="0" smtClean="0"/>
              <a:t>Seven-Step Problem-Solving Model</a:t>
            </a:r>
            <a:endParaRPr lang="en-GB" sz="3600" dirty="0"/>
          </a:p>
        </p:txBody>
      </p:sp>
      <p:pic>
        <p:nvPicPr>
          <p:cNvPr id="5" name="Picture 4"/>
          <p:cNvPicPr>
            <a:picLocks noChangeAspect="1"/>
          </p:cNvPicPr>
          <p:nvPr/>
        </p:nvPicPr>
        <p:blipFill rotWithShape="1">
          <a:blip r:embed="rId2"/>
          <a:srcRect l="8885" t="29285" r="59100" b="14784"/>
          <a:stretch/>
        </p:blipFill>
        <p:spPr>
          <a:xfrm>
            <a:off x="2481472" y="1225017"/>
            <a:ext cx="7200082" cy="5031386"/>
          </a:xfrm>
          <a:prstGeom prst="rect">
            <a:avLst/>
          </a:prstGeom>
        </p:spPr>
      </p:pic>
      <p:sp>
        <p:nvSpPr>
          <p:cNvPr id="6" name="TextBox 5"/>
          <p:cNvSpPr txBox="1"/>
          <p:nvPr/>
        </p:nvSpPr>
        <p:spPr>
          <a:xfrm>
            <a:off x="7935370" y="6056693"/>
            <a:ext cx="1746184" cy="369332"/>
          </a:xfrm>
          <a:prstGeom prst="rect">
            <a:avLst/>
          </a:prstGeom>
          <a:noFill/>
        </p:spPr>
        <p:txBody>
          <a:bodyPr wrap="none" rtlCol="0">
            <a:spAutoFit/>
          </a:bodyPr>
          <a:lstStyle/>
          <a:p>
            <a:r>
              <a:rPr lang="en-GB" dirty="0" smtClean="0"/>
              <a:t>(Westcott, 2016)</a:t>
            </a:r>
            <a:endParaRPr lang="en-GB" dirty="0"/>
          </a:p>
        </p:txBody>
      </p:sp>
      <p:sp>
        <p:nvSpPr>
          <p:cNvPr id="7" name="Rectangle 6"/>
          <p:cNvSpPr/>
          <p:nvPr/>
        </p:nvSpPr>
        <p:spPr>
          <a:xfrm>
            <a:off x="2164081" y="2790580"/>
            <a:ext cx="2865119" cy="37016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3801801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3713" y="184821"/>
            <a:ext cx="10515600" cy="1325563"/>
          </a:xfrm>
        </p:spPr>
        <p:txBody>
          <a:bodyPr>
            <a:normAutofit/>
          </a:bodyPr>
          <a:lstStyle/>
          <a:p>
            <a:r>
              <a:rPr lang="en-GB" sz="3600" dirty="0" smtClean="0"/>
              <a:t>Seven-Step Problem-Solving Model</a:t>
            </a:r>
            <a:endParaRPr lang="en-GB" sz="3600" dirty="0"/>
          </a:p>
        </p:txBody>
      </p:sp>
      <p:pic>
        <p:nvPicPr>
          <p:cNvPr id="5" name="Picture 4"/>
          <p:cNvPicPr>
            <a:picLocks noChangeAspect="1"/>
          </p:cNvPicPr>
          <p:nvPr/>
        </p:nvPicPr>
        <p:blipFill rotWithShape="1">
          <a:blip r:embed="rId2"/>
          <a:srcRect l="8885" t="29285" r="59100" b="14784"/>
          <a:stretch/>
        </p:blipFill>
        <p:spPr>
          <a:xfrm>
            <a:off x="2481472" y="1225017"/>
            <a:ext cx="7200082" cy="5031386"/>
          </a:xfrm>
          <a:prstGeom prst="rect">
            <a:avLst/>
          </a:prstGeom>
        </p:spPr>
      </p:pic>
      <p:sp>
        <p:nvSpPr>
          <p:cNvPr id="6" name="TextBox 5"/>
          <p:cNvSpPr txBox="1"/>
          <p:nvPr/>
        </p:nvSpPr>
        <p:spPr>
          <a:xfrm>
            <a:off x="7935370" y="6056693"/>
            <a:ext cx="1746184" cy="369332"/>
          </a:xfrm>
          <a:prstGeom prst="rect">
            <a:avLst/>
          </a:prstGeom>
          <a:noFill/>
        </p:spPr>
        <p:txBody>
          <a:bodyPr wrap="none" rtlCol="0">
            <a:spAutoFit/>
          </a:bodyPr>
          <a:lstStyle/>
          <a:p>
            <a:r>
              <a:rPr lang="en-GB" dirty="0" smtClean="0"/>
              <a:t>(Westcott, 2016)</a:t>
            </a:r>
            <a:endParaRPr lang="en-GB" dirty="0"/>
          </a:p>
        </p:txBody>
      </p:sp>
      <p:sp>
        <p:nvSpPr>
          <p:cNvPr id="7" name="Rectangle 6"/>
          <p:cNvSpPr/>
          <p:nvPr/>
        </p:nvSpPr>
        <p:spPr>
          <a:xfrm>
            <a:off x="2164081" y="4414058"/>
            <a:ext cx="2906683" cy="207818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9276510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3713" y="184821"/>
            <a:ext cx="10515600" cy="1325563"/>
          </a:xfrm>
        </p:spPr>
        <p:txBody>
          <a:bodyPr>
            <a:normAutofit/>
          </a:bodyPr>
          <a:lstStyle/>
          <a:p>
            <a:r>
              <a:rPr lang="en-GB" sz="3600" dirty="0" smtClean="0"/>
              <a:t>Seven-Step Problem-Solving Model</a:t>
            </a:r>
            <a:endParaRPr lang="en-GB" sz="3600" dirty="0"/>
          </a:p>
        </p:txBody>
      </p:sp>
      <p:pic>
        <p:nvPicPr>
          <p:cNvPr id="5" name="Picture 4"/>
          <p:cNvPicPr>
            <a:picLocks noChangeAspect="1"/>
          </p:cNvPicPr>
          <p:nvPr/>
        </p:nvPicPr>
        <p:blipFill rotWithShape="1">
          <a:blip r:embed="rId2"/>
          <a:srcRect l="8885" t="29285" r="59100" b="14784"/>
          <a:stretch/>
        </p:blipFill>
        <p:spPr>
          <a:xfrm>
            <a:off x="2481472" y="1225017"/>
            <a:ext cx="7200082" cy="5031386"/>
          </a:xfrm>
          <a:prstGeom prst="rect">
            <a:avLst/>
          </a:prstGeom>
        </p:spPr>
      </p:pic>
      <p:sp>
        <p:nvSpPr>
          <p:cNvPr id="6" name="TextBox 5"/>
          <p:cNvSpPr txBox="1"/>
          <p:nvPr/>
        </p:nvSpPr>
        <p:spPr>
          <a:xfrm>
            <a:off x="7935370" y="6056693"/>
            <a:ext cx="1746184" cy="369332"/>
          </a:xfrm>
          <a:prstGeom prst="rect">
            <a:avLst/>
          </a:prstGeom>
          <a:noFill/>
        </p:spPr>
        <p:txBody>
          <a:bodyPr wrap="none" rtlCol="0">
            <a:spAutoFit/>
          </a:bodyPr>
          <a:lstStyle/>
          <a:p>
            <a:r>
              <a:rPr lang="en-GB" dirty="0" smtClean="0"/>
              <a:t>(Westcott, 2016)</a:t>
            </a:r>
            <a:endParaRPr lang="en-GB" dirty="0"/>
          </a:p>
        </p:txBody>
      </p:sp>
    </p:spTree>
    <p:extLst>
      <p:ext uri="{BB962C8B-B14F-4D97-AF65-F5344CB8AC3E}">
        <p14:creationId xmlns:p14="http://schemas.microsoft.com/office/powerpoint/2010/main" val="280182480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13157"/>
            <a:ext cx="10515600" cy="1325563"/>
          </a:xfrm>
        </p:spPr>
        <p:txBody>
          <a:bodyPr/>
          <a:lstStyle/>
          <a:p>
            <a:r>
              <a:rPr lang="en-GB" dirty="0" smtClean="0"/>
              <a:t>RCA Tools</a:t>
            </a:r>
            <a:endParaRPr lang="en-GB" dirty="0"/>
          </a:p>
        </p:txBody>
      </p:sp>
      <p:sp>
        <p:nvSpPr>
          <p:cNvPr id="3" name="Content Placeholder 2"/>
          <p:cNvSpPr>
            <a:spLocks noGrp="1"/>
          </p:cNvSpPr>
          <p:nvPr>
            <p:ph idx="1"/>
          </p:nvPr>
        </p:nvSpPr>
        <p:spPr>
          <a:xfrm>
            <a:off x="838200" y="1165506"/>
            <a:ext cx="10515600" cy="4793006"/>
          </a:xfrm>
        </p:spPr>
        <p:txBody>
          <a:bodyPr/>
          <a:lstStyle/>
          <a:p>
            <a:pPr marL="0" indent="0">
              <a:buNone/>
            </a:pPr>
            <a:r>
              <a:rPr lang="en-GB" dirty="0" smtClean="0"/>
              <a:t>There are many RCA tools and techniques. They include:</a:t>
            </a:r>
          </a:p>
          <a:p>
            <a:pPr marL="0" indent="0">
              <a:buNone/>
            </a:pPr>
            <a:endParaRPr lang="en-GB" dirty="0"/>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l="6841" t="12195" r="5441" b="14640"/>
          <a:stretch/>
        </p:blipFill>
        <p:spPr>
          <a:xfrm>
            <a:off x="741405" y="1966437"/>
            <a:ext cx="2687596" cy="1488514"/>
          </a:xfrm>
          <a:prstGeom prst="rect">
            <a:avLst/>
          </a:prstGeom>
        </p:spPr>
      </p:pic>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l="12649" t="5935" b="3377"/>
          <a:stretch/>
        </p:blipFill>
        <p:spPr>
          <a:xfrm>
            <a:off x="8649496" y="3729698"/>
            <a:ext cx="3498856" cy="2862455"/>
          </a:xfrm>
          <a:prstGeom prst="rect">
            <a:avLst/>
          </a:prstGeom>
        </p:spPr>
      </p:pic>
      <p:pic>
        <p:nvPicPr>
          <p:cNvPr id="8" name="Picture 7" descr="http://aacesubajou.files.wordpress.com/2011/04/tools-for-root-cause-analysis.jpg"/>
          <p:cNvPicPr/>
          <p:nvPr/>
        </p:nvPicPr>
        <p:blipFill rotWithShape="1">
          <a:blip r:embed="rId4">
            <a:extLst>
              <a:ext uri="{28A0092B-C50C-407E-A947-70E740481C1C}">
                <a14:useLocalDpi xmlns:a14="http://schemas.microsoft.com/office/drawing/2010/main" val="0"/>
              </a:ext>
            </a:extLst>
          </a:blip>
          <a:srcRect r="262" b="69560"/>
          <a:stretch/>
        </p:blipFill>
        <p:spPr bwMode="auto">
          <a:xfrm>
            <a:off x="1002662" y="3822526"/>
            <a:ext cx="7482372" cy="1338400"/>
          </a:xfrm>
          <a:prstGeom prst="rect">
            <a:avLst/>
          </a:prstGeom>
          <a:noFill/>
          <a:ln>
            <a:noFill/>
          </a:ln>
        </p:spPr>
      </p:pic>
      <p:pic>
        <p:nvPicPr>
          <p:cNvPr id="9" name="Picture 8" descr="http://aacesubajou.files.wordpress.com/2011/04/tools-for-root-cause-analysis.jpg"/>
          <p:cNvPicPr/>
          <p:nvPr/>
        </p:nvPicPr>
        <p:blipFill rotWithShape="1">
          <a:blip r:embed="rId4">
            <a:extLst>
              <a:ext uri="{28A0092B-C50C-407E-A947-70E740481C1C}">
                <a14:useLocalDpi xmlns:a14="http://schemas.microsoft.com/office/drawing/2010/main" val="0"/>
              </a:ext>
            </a:extLst>
          </a:blip>
          <a:srcRect l="2818" t="32747" r="79096" b="8242"/>
          <a:stretch/>
        </p:blipFill>
        <p:spPr bwMode="auto">
          <a:xfrm>
            <a:off x="10139751" y="291171"/>
            <a:ext cx="1502228" cy="2922816"/>
          </a:xfrm>
          <a:prstGeom prst="rect">
            <a:avLst/>
          </a:prstGeom>
          <a:noFill/>
          <a:ln>
            <a:noFill/>
          </a:ln>
        </p:spPr>
      </p:pic>
      <p:pic>
        <p:nvPicPr>
          <p:cNvPr id="10" name="Picture 9" descr="http://aacesubajou.files.wordpress.com/2011/04/tools-for-root-cause-analysis.jpg"/>
          <p:cNvPicPr/>
          <p:nvPr/>
        </p:nvPicPr>
        <p:blipFill rotWithShape="1">
          <a:blip r:embed="rId4">
            <a:extLst>
              <a:ext uri="{28A0092B-C50C-407E-A947-70E740481C1C}">
                <a14:useLocalDpi xmlns:a14="http://schemas.microsoft.com/office/drawing/2010/main" val="0"/>
              </a:ext>
            </a:extLst>
          </a:blip>
          <a:srcRect l="21298" t="34065" r="3996" b="32968"/>
          <a:stretch/>
        </p:blipFill>
        <p:spPr bwMode="auto">
          <a:xfrm>
            <a:off x="1380162" y="5052124"/>
            <a:ext cx="6204858" cy="1632857"/>
          </a:xfrm>
          <a:prstGeom prst="rect">
            <a:avLst/>
          </a:prstGeom>
          <a:noFill/>
          <a:ln>
            <a:noFill/>
          </a:ln>
        </p:spPr>
      </p:pic>
      <p:pic>
        <p:nvPicPr>
          <p:cNvPr id="11" name="Picture 10" descr="http://aacesubajou.files.wordpress.com/2011/04/tools-for-root-cause-analysis.jpg"/>
          <p:cNvPicPr/>
          <p:nvPr/>
        </p:nvPicPr>
        <p:blipFill rotWithShape="1">
          <a:blip r:embed="rId4">
            <a:extLst>
              <a:ext uri="{28A0092B-C50C-407E-A947-70E740481C1C}">
                <a14:useLocalDpi xmlns:a14="http://schemas.microsoft.com/office/drawing/2010/main" val="0"/>
              </a:ext>
            </a:extLst>
          </a:blip>
          <a:srcRect l="35059" t="66703" r="852" b="330"/>
          <a:stretch/>
        </p:blipFill>
        <p:spPr bwMode="auto">
          <a:xfrm>
            <a:off x="3952099" y="1929151"/>
            <a:ext cx="5323114" cy="1632858"/>
          </a:xfrm>
          <a:prstGeom prst="rect">
            <a:avLst/>
          </a:prstGeom>
          <a:noFill/>
          <a:ln>
            <a:noFill/>
          </a:ln>
        </p:spPr>
      </p:pic>
    </p:spTree>
    <p:extLst>
      <p:ext uri="{BB962C8B-B14F-4D97-AF65-F5344CB8AC3E}">
        <p14:creationId xmlns:p14="http://schemas.microsoft.com/office/powerpoint/2010/main" val="1411114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1000"/>
                                        <p:tgtEl>
                                          <p:spTgt spid="11"/>
                                        </p:tgtEl>
                                      </p:cBhvr>
                                    </p:animEffect>
                                    <p:anim calcmode="lin" valueType="num">
                                      <p:cBhvr>
                                        <p:cTn id="15" dur="1000" fill="hold"/>
                                        <p:tgtEl>
                                          <p:spTgt spid="11"/>
                                        </p:tgtEl>
                                        <p:attrNameLst>
                                          <p:attrName>ppt_x</p:attrName>
                                        </p:attrNameLst>
                                      </p:cBhvr>
                                      <p:tavLst>
                                        <p:tav tm="0">
                                          <p:val>
                                            <p:strVal val="#ppt_x"/>
                                          </p:val>
                                        </p:tav>
                                        <p:tav tm="100000">
                                          <p:val>
                                            <p:strVal val="#ppt_x"/>
                                          </p:val>
                                        </p:tav>
                                      </p:tavLst>
                                    </p:anim>
                                    <p:anim calcmode="lin" valueType="num">
                                      <p:cBhvr>
                                        <p:cTn id="1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1000"/>
                                        <p:tgtEl>
                                          <p:spTgt spid="9"/>
                                        </p:tgtEl>
                                      </p:cBhvr>
                                    </p:animEffect>
                                    <p:anim calcmode="lin" valueType="num">
                                      <p:cBhvr>
                                        <p:cTn id="22" dur="1000" fill="hold"/>
                                        <p:tgtEl>
                                          <p:spTgt spid="9"/>
                                        </p:tgtEl>
                                        <p:attrNameLst>
                                          <p:attrName>ppt_x</p:attrName>
                                        </p:attrNameLst>
                                      </p:cBhvr>
                                      <p:tavLst>
                                        <p:tav tm="0">
                                          <p:val>
                                            <p:strVal val="#ppt_x"/>
                                          </p:val>
                                        </p:tav>
                                        <p:tav tm="100000">
                                          <p:val>
                                            <p:strVal val="#ppt_x"/>
                                          </p:val>
                                        </p:tav>
                                      </p:tavLst>
                                    </p:anim>
                                    <p:anim calcmode="lin" valueType="num">
                                      <p:cBhvr>
                                        <p:cTn id="2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1000"/>
                                        <p:tgtEl>
                                          <p:spTgt spid="8"/>
                                        </p:tgtEl>
                                      </p:cBhvr>
                                    </p:animEffect>
                                    <p:anim calcmode="lin" valueType="num">
                                      <p:cBhvr>
                                        <p:cTn id="36" dur="1000" fill="hold"/>
                                        <p:tgtEl>
                                          <p:spTgt spid="8"/>
                                        </p:tgtEl>
                                        <p:attrNameLst>
                                          <p:attrName>ppt_x</p:attrName>
                                        </p:attrNameLst>
                                      </p:cBhvr>
                                      <p:tavLst>
                                        <p:tav tm="0">
                                          <p:val>
                                            <p:strVal val="#ppt_x"/>
                                          </p:val>
                                        </p:tav>
                                        <p:tav tm="100000">
                                          <p:val>
                                            <p:strVal val="#ppt_x"/>
                                          </p:val>
                                        </p:tav>
                                      </p:tavLst>
                                    </p:anim>
                                    <p:anim calcmode="lin" valueType="num">
                                      <p:cBhvr>
                                        <p:cTn id="3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gtEl>
                                        <p:attrNameLst>
                                          <p:attrName>style.visibility</p:attrName>
                                        </p:attrNameLst>
                                      </p:cBhvr>
                                      <p:to>
                                        <p:strVal val="visible"/>
                                      </p:to>
                                    </p:set>
                                    <p:animEffect transition="in" filter="fade">
                                      <p:cBhvr>
                                        <p:cTn id="42" dur="1000"/>
                                        <p:tgtEl>
                                          <p:spTgt spid="4"/>
                                        </p:tgtEl>
                                      </p:cBhvr>
                                    </p:animEffect>
                                    <p:anim calcmode="lin" valueType="num">
                                      <p:cBhvr>
                                        <p:cTn id="43" dur="1000" fill="hold"/>
                                        <p:tgtEl>
                                          <p:spTgt spid="4"/>
                                        </p:tgtEl>
                                        <p:attrNameLst>
                                          <p:attrName>ppt_x</p:attrName>
                                        </p:attrNameLst>
                                      </p:cBhvr>
                                      <p:tavLst>
                                        <p:tav tm="0">
                                          <p:val>
                                            <p:strVal val="#ppt_x"/>
                                          </p:val>
                                        </p:tav>
                                        <p:tav tm="100000">
                                          <p:val>
                                            <p:strVal val="#ppt_x"/>
                                          </p:val>
                                        </p:tav>
                                      </p:tavLst>
                                    </p:anim>
                                    <p:anim calcmode="lin" valueType="num">
                                      <p:cBhvr>
                                        <p:cTn id="4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79684" y="2323671"/>
            <a:ext cx="10515600" cy="1325563"/>
          </a:xfrm>
        </p:spPr>
        <p:txBody>
          <a:bodyPr>
            <a:normAutofit fontScale="90000"/>
          </a:bodyPr>
          <a:lstStyle/>
          <a:p>
            <a:r>
              <a:rPr lang="en-GB" sz="4800" b="1" dirty="0" smtClean="0">
                <a:solidFill>
                  <a:schemeClr val="bg1"/>
                </a:solidFill>
              </a:rPr>
              <a:t>Let’s start with perhaps the simplest tool for RCA….</a:t>
            </a:r>
            <a:br>
              <a:rPr lang="en-GB" sz="4800" b="1" dirty="0" smtClean="0">
                <a:solidFill>
                  <a:schemeClr val="bg1"/>
                </a:solidFill>
              </a:rPr>
            </a:br>
            <a:r>
              <a:rPr lang="en-GB" sz="4800" b="1" dirty="0">
                <a:solidFill>
                  <a:schemeClr val="bg1"/>
                </a:solidFill>
              </a:rPr>
              <a:t/>
            </a:r>
            <a:br>
              <a:rPr lang="en-GB" sz="4800" b="1" dirty="0">
                <a:solidFill>
                  <a:schemeClr val="bg1"/>
                </a:solidFill>
              </a:rPr>
            </a:br>
            <a:r>
              <a:rPr lang="en-GB" sz="6000" b="1" dirty="0" smtClean="0">
                <a:solidFill>
                  <a:schemeClr val="bg1"/>
                </a:solidFill>
              </a:rPr>
              <a:t>‘The 5 Whys’</a:t>
            </a:r>
            <a:br>
              <a:rPr lang="en-GB" sz="6000" b="1" dirty="0" smtClean="0">
                <a:solidFill>
                  <a:schemeClr val="bg1"/>
                </a:solidFill>
              </a:rPr>
            </a:br>
            <a:r>
              <a:rPr lang="en-GB" sz="4800" b="1" dirty="0">
                <a:solidFill>
                  <a:schemeClr val="bg1"/>
                </a:solidFill>
              </a:rPr>
              <a:t/>
            </a:r>
            <a:br>
              <a:rPr lang="en-GB" sz="4800" b="1" dirty="0">
                <a:solidFill>
                  <a:schemeClr val="bg1"/>
                </a:solidFill>
              </a:rPr>
            </a:br>
            <a:endParaRPr lang="en-GB" sz="3100" b="1" dirty="0">
              <a:solidFill>
                <a:schemeClr val="bg1"/>
              </a:solidFill>
            </a:endParaRPr>
          </a:p>
        </p:txBody>
      </p:sp>
    </p:spTree>
    <p:extLst>
      <p:ext uri="{BB962C8B-B14F-4D97-AF65-F5344CB8AC3E}">
        <p14:creationId xmlns:p14="http://schemas.microsoft.com/office/powerpoint/2010/main" val="289194704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Five Whys</a:t>
            </a:r>
            <a:endParaRPr lang="en-GB" dirty="0"/>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l="6841" t="12195" r="5441" b="14640"/>
          <a:stretch/>
        </p:blipFill>
        <p:spPr>
          <a:xfrm>
            <a:off x="8534084" y="568719"/>
            <a:ext cx="2025778" cy="1121969"/>
          </a:xfrm>
          <a:prstGeom prst="rect">
            <a:avLst/>
          </a:prstGeom>
        </p:spPr>
      </p:pic>
      <p:sp>
        <p:nvSpPr>
          <p:cNvPr id="5" name="TextBox 4"/>
          <p:cNvSpPr txBox="1"/>
          <p:nvPr/>
        </p:nvSpPr>
        <p:spPr>
          <a:xfrm>
            <a:off x="395416" y="1878228"/>
            <a:ext cx="3756454" cy="4524315"/>
          </a:xfrm>
          <a:prstGeom prst="rect">
            <a:avLst/>
          </a:prstGeom>
          <a:noFill/>
        </p:spPr>
        <p:txBody>
          <a:bodyPr wrap="square" rtlCol="0">
            <a:spAutoFit/>
          </a:bodyPr>
          <a:lstStyle/>
          <a:p>
            <a:pPr marL="457200" indent="-457200">
              <a:buFont typeface="Arial" panose="020B0604020202020204" pitchFamily="34" charset="0"/>
              <a:buChar char="•"/>
            </a:pPr>
            <a:r>
              <a:rPr lang="en-GB" sz="3200" dirty="0" smtClean="0"/>
              <a:t>The simplest method to determine root cause/s</a:t>
            </a:r>
          </a:p>
          <a:p>
            <a:endParaRPr lang="en-GB" sz="3200" dirty="0"/>
          </a:p>
          <a:p>
            <a:pPr marL="457200" indent="-457200">
              <a:buFont typeface="Arial" panose="020B0604020202020204" pitchFamily="34" charset="0"/>
              <a:buChar char="•"/>
            </a:pPr>
            <a:r>
              <a:rPr lang="en-GB" sz="3200" dirty="0" smtClean="0"/>
              <a:t>Drills deeper into problems until a root cause is identified</a:t>
            </a:r>
            <a:endParaRPr lang="en-GB" sz="3200"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44417" y="1894283"/>
            <a:ext cx="7509383" cy="4276940"/>
          </a:xfrm>
          <a:prstGeom prst="rect">
            <a:avLst/>
          </a:prstGeom>
        </p:spPr>
      </p:pic>
    </p:spTree>
    <p:extLst>
      <p:ext uri="{BB962C8B-B14F-4D97-AF65-F5344CB8AC3E}">
        <p14:creationId xmlns:p14="http://schemas.microsoft.com/office/powerpoint/2010/main" val="322053519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718930" y="282625"/>
            <a:ext cx="10515600" cy="1325563"/>
          </a:xfrm>
        </p:spPr>
        <p:txBody>
          <a:bodyPr/>
          <a:lstStyle/>
          <a:p>
            <a:r>
              <a:rPr lang="en-GB" dirty="0" smtClean="0"/>
              <a:t>Why did the chicken cross the road?</a:t>
            </a:r>
            <a:endParaRPr lang="en-GB" dirty="0"/>
          </a:p>
        </p:txBody>
      </p:sp>
      <p:sp>
        <p:nvSpPr>
          <p:cNvPr id="4" name="Rectangle 1"/>
          <p:cNvSpPr>
            <a:spLocks noChangeArrowheads="1"/>
          </p:cNvSpPr>
          <p:nvPr/>
        </p:nvSpPr>
        <p:spPr bwMode="auto">
          <a:xfrm>
            <a:off x="276260" y="2075776"/>
            <a:ext cx="5959931"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dirty="0" smtClean="0">
                <a:ln>
                  <a:noFill/>
                </a:ln>
                <a:solidFill>
                  <a:schemeClr val="tx1"/>
                </a:solidFill>
                <a:effectLst/>
                <a:latin typeface="Arial" pitchFamily="34" charset="0"/>
                <a:cs typeface="Arial" pitchFamily="34" charset="0"/>
              </a:rPr>
              <a:t>Criteria:</a:t>
            </a:r>
            <a:r>
              <a:rPr kumimoji="0" lang="en-US" altLang="en-US" sz="1800" b="0" i="0" u="none" strike="noStrike" cap="none" normalizeH="0" baseline="0" dirty="0" smtClean="0">
                <a:ln>
                  <a:noFill/>
                </a:ln>
                <a:solidFill>
                  <a:schemeClr val="tx1"/>
                </a:solidFill>
                <a:effectLst/>
                <a:latin typeface="Arial" pitchFamily="34" charset="0"/>
                <a:cs typeface="Arial" pitchFamily="34" charset="0"/>
              </a:rPr>
              <a:t> Chickens should not be on roads.</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smtClean="0">
                <a:ln>
                  <a:noFill/>
                </a:ln>
                <a:solidFill>
                  <a:schemeClr val="tx1"/>
                </a:solidFill>
                <a:effectLst/>
                <a:latin typeface="Arial" pitchFamily="34" charset="0"/>
                <a:cs typeface="Arial" pitchFamily="34" charset="0"/>
              </a:rPr>
              <a:t>Condition:</a:t>
            </a:r>
            <a:r>
              <a:rPr kumimoji="0" lang="en-US" altLang="en-US" sz="1800" b="0" i="0" u="none" strike="noStrike" cap="none" normalizeH="0" baseline="0" dirty="0" smtClean="0">
                <a:ln>
                  <a:noFill/>
                </a:ln>
                <a:solidFill>
                  <a:schemeClr val="tx1"/>
                </a:solidFill>
                <a:effectLst/>
                <a:latin typeface="Arial" pitchFamily="34" charset="0"/>
                <a:cs typeface="Arial" pitchFamily="34" charset="0"/>
              </a:rPr>
              <a:t> Chickens are crossing roads.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smtClean="0">
                <a:ln>
                  <a:noFill/>
                </a:ln>
                <a:solidFill>
                  <a:schemeClr val="tx1"/>
                </a:solidFill>
                <a:effectLst/>
                <a:latin typeface="Arial" pitchFamily="34" charset="0"/>
                <a:cs typeface="Arial" pitchFamily="34" charset="0"/>
              </a:rPr>
              <a:t>Impact:</a:t>
            </a:r>
            <a:r>
              <a:rPr kumimoji="0" lang="en-US" altLang="en-US" sz="1800" b="0" i="0" u="none" strike="noStrike" cap="none" normalizeH="0" baseline="0" dirty="0" smtClean="0">
                <a:ln>
                  <a:noFill/>
                </a:ln>
                <a:solidFill>
                  <a:schemeClr val="tx1"/>
                </a:solidFill>
                <a:effectLst/>
                <a:latin typeface="Arial" pitchFamily="34" charset="0"/>
                <a:cs typeface="Arial" pitchFamily="34" charset="0"/>
              </a:rPr>
              <a:t> There is an increased risk of chickens being struck by moving vehicles thereby reducing available chicken inventories, increasing chicken costs, and increasing reputation risk caused by adverse publicity from the public's perception of potentially poor poultry placement.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itchFamily="34" charset="0"/>
                <a:cs typeface="Arial" pitchFamily="34" charset="0"/>
              </a:rPr>
              <a:t>Let us now practice asking the five whys:</a:t>
            </a:r>
          </a:p>
        </p:txBody>
      </p:sp>
      <p:pic>
        <p:nvPicPr>
          <p:cNvPr id="5" name="Picture 2" descr="http://media4.s-nbcnews.com/j/msnbc/Components/Photos/070710/070710_chicken_hmed_10a.grid-6x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28694" y="2482196"/>
            <a:ext cx="4514850" cy="3009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755461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wipe(down)">
                                      <p:cBhvr>
                                        <p:cTn id="21" dur="500"/>
                                        <p:tgtEl>
                                          <p:spTgt spid="4">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nodeType="clickEffect">
                                  <p:stCondLst>
                                    <p:cond delay="0"/>
                                  </p:stCondLst>
                                  <p:childTnLst>
                                    <p:set>
                                      <p:cBhvr>
                                        <p:cTn id="25" dur="1" fill="hold">
                                          <p:stCondLst>
                                            <p:cond delay="0"/>
                                          </p:stCondLst>
                                        </p:cTn>
                                        <p:tgtEl>
                                          <p:spTgt spid="4">
                                            <p:txEl>
                                              <p:pRg st="6" end="6"/>
                                            </p:txEl>
                                          </p:spTgt>
                                        </p:tgtEl>
                                        <p:attrNameLst>
                                          <p:attrName>style.visibility</p:attrName>
                                        </p:attrNameLst>
                                      </p:cBhvr>
                                      <p:to>
                                        <p:strVal val="visible"/>
                                      </p:to>
                                    </p:set>
                                    <p:animEffect transition="in" filter="wipe(down)">
                                      <p:cBhvr>
                                        <p:cTn id="26"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632138" y="187137"/>
            <a:ext cx="10515600" cy="1325563"/>
          </a:xfrm>
        </p:spPr>
        <p:txBody>
          <a:bodyPr/>
          <a:lstStyle/>
          <a:p>
            <a:r>
              <a:rPr lang="en-GB" dirty="0"/>
              <a:t>Why did the chicken cross the road?</a:t>
            </a:r>
          </a:p>
        </p:txBody>
      </p:sp>
      <p:sp>
        <p:nvSpPr>
          <p:cNvPr id="4" name="Rectangle 1"/>
          <p:cNvSpPr>
            <a:spLocks noChangeArrowheads="1"/>
          </p:cNvSpPr>
          <p:nvPr/>
        </p:nvSpPr>
        <p:spPr bwMode="auto">
          <a:xfrm>
            <a:off x="540913" y="1374201"/>
            <a:ext cx="6954591" cy="5355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smtClean="0">
                <a:ln>
                  <a:noFill/>
                </a:ln>
                <a:solidFill>
                  <a:schemeClr val="tx1"/>
                </a:solidFill>
                <a:effectLst/>
                <a:latin typeface="Arial" pitchFamily="34" charset="0"/>
                <a:cs typeface="Arial" pitchFamily="34" charset="0"/>
              </a:rPr>
              <a:t>1. Why did the chicken cross the road? </a:t>
            </a:r>
          </a:p>
          <a:p>
            <a:pPr marR="0" lvl="0" algn="l" defTabSz="914400" rtl="0" eaLnBrk="0" fontAlgn="base" latinLnBrk="0" hangingPunct="0">
              <a:lnSpc>
                <a:spcPct val="100000"/>
              </a:lnSpc>
              <a:spcBef>
                <a:spcPct val="0"/>
              </a:spcBef>
              <a:spcAft>
                <a:spcPct val="0"/>
              </a:spcAft>
              <a:buClrTx/>
              <a:buSzTx/>
              <a:tabLst/>
            </a:pPr>
            <a:r>
              <a:rPr lang="en-US" altLang="en-US" dirty="0">
                <a:solidFill>
                  <a:schemeClr val="accent5">
                    <a:lumMod val="50000"/>
                  </a:schemeClr>
                </a:solidFill>
                <a:latin typeface="Arial" pitchFamily="34" charset="0"/>
                <a:cs typeface="Arial" pitchFamily="34" charset="0"/>
              </a:rPr>
              <a:t> </a:t>
            </a:r>
            <a:r>
              <a:rPr lang="en-US" altLang="en-US" dirty="0" smtClean="0">
                <a:solidFill>
                  <a:schemeClr val="accent5">
                    <a:lumMod val="50000"/>
                  </a:schemeClr>
                </a:solidFill>
                <a:latin typeface="Arial" pitchFamily="34" charset="0"/>
                <a:cs typeface="Arial" pitchFamily="34" charset="0"/>
              </a:rPr>
              <a:t>  </a:t>
            </a:r>
            <a:r>
              <a:rPr kumimoji="0" lang="en-US" altLang="en-US" sz="1800" b="0" i="0" u="none" strike="noStrike" cap="none" normalizeH="0" baseline="0" dirty="0" smtClean="0">
                <a:ln>
                  <a:noFill/>
                </a:ln>
                <a:solidFill>
                  <a:schemeClr val="accent5">
                    <a:lumMod val="50000"/>
                  </a:schemeClr>
                </a:solidFill>
                <a:effectLst/>
                <a:latin typeface="Arial" pitchFamily="34" charset="0"/>
                <a:cs typeface="Arial" pitchFamily="34" charset="0"/>
              </a:rPr>
              <a:t>To get to the other side.</a:t>
            </a:r>
          </a:p>
          <a:p>
            <a:pPr marR="0" lvl="0" algn="l" defTabSz="914400" rtl="0" eaLnBrk="0" fontAlgn="base" latinLnBrk="0" hangingPunct="0">
              <a:lnSpc>
                <a:spcPct val="100000"/>
              </a:lnSpc>
              <a:spcBef>
                <a:spcPct val="0"/>
              </a:spcBef>
              <a:spcAft>
                <a:spcPct val="0"/>
              </a:spcAft>
              <a:buClrTx/>
              <a:buSzTx/>
              <a:tabLst/>
            </a:pPr>
            <a:endParaRPr lang="en-US" altLang="en-US" dirty="0">
              <a:latin typeface="Arial" pitchFamily="34" charset="0"/>
              <a:cs typeface="Arial"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smtClean="0">
                <a:ln>
                  <a:noFill/>
                </a:ln>
                <a:solidFill>
                  <a:schemeClr val="tx1"/>
                </a:solidFill>
                <a:effectLst/>
                <a:latin typeface="Arial" pitchFamily="34" charset="0"/>
                <a:cs typeface="Arial" pitchFamily="34" charset="0"/>
              </a:rPr>
              <a:t>2. Why did the chicken want to get to the other side?</a:t>
            </a:r>
          </a:p>
          <a:p>
            <a:pPr marR="0" lvl="0" algn="l" defTabSz="914400" rtl="0" eaLnBrk="0" fontAlgn="base" latinLnBrk="0" hangingPunct="0">
              <a:lnSpc>
                <a:spcPct val="100000"/>
              </a:lnSpc>
              <a:spcBef>
                <a:spcPct val="0"/>
              </a:spcBef>
              <a:spcAft>
                <a:spcPct val="0"/>
              </a:spcAft>
              <a:buClrTx/>
              <a:buSzTx/>
              <a:tabLst/>
            </a:pPr>
            <a:r>
              <a:rPr lang="en-US" altLang="en-US" dirty="0" smtClean="0">
                <a:latin typeface="Arial" pitchFamily="34" charset="0"/>
                <a:cs typeface="Arial" pitchFamily="34" charset="0"/>
              </a:rPr>
              <a:t>   </a:t>
            </a:r>
            <a:r>
              <a:rPr kumimoji="0" lang="en-US" altLang="en-US" sz="1800" b="0" i="0" u="none" strike="noStrike" cap="none" normalizeH="0" baseline="0" dirty="0" smtClean="0">
                <a:ln>
                  <a:noFill/>
                </a:ln>
                <a:solidFill>
                  <a:schemeClr val="accent5">
                    <a:lumMod val="50000"/>
                  </a:schemeClr>
                </a:solidFill>
                <a:effectLst/>
                <a:latin typeface="Arial" pitchFamily="34" charset="0"/>
                <a:cs typeface="Arial" pitchFamily="34" charset="0"/>
              </a:rPr>
              <a:t>Because it was escaping the chicken coop.</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endParaRPr kumimoji="0" lang="en-US" altLang="en-US" sz="1800" b="0" i="0" u="none" strike="noStrike" cap="none" normalizeH="0" baseline="0" dirty="0" smtClean="0">
              <a:ln>
                <a:noFill/>
              </a:ln>
              <a:solidFill>
                <a:schemeClr val="tx1"/>
              </a:solidFill>
              <a:effectLst/>
              <a:latin typeface="Arial" pitchFamily="34" charset="0"/>
              <a:cs typeface="Arial"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smtClean="0">
                <a:ln>
                  <a:noFill/>
                </a:ln>
                <a:solidFill>
                  <a:schemeClr val="tx1"/>
                </a:solidFill>
                <a:effectLst/>
                <a:latin typeface="Arial" pitchFamily="34" charset="0"/>
                <a:cs typeface="Arial" pitchFamily="34" charset="0"/>
              </a:rPr>
              <a:t>3.</a:t>
            </a:r>
            <a:r>
              <a:rPr kumimoji="0" lang="en-US" altLang="en-US" sz="1800" b="0" i="0" u="none" strike="noStrike" cap="none" normalizeH="0" dirty="0" smtClean="0">
                <a:ln>
                  <a:noFill/>
                </a:ln>
                <a:solidFill>
                  <a:schemeClr val="tx1"/>
                </a:solidFill>
                <a:effectLst/>
                <a:latin typeface="Arial" pitchFamily="34" charset="0"/>
                <a:cs typeface="Arial" pitchFamily="34" charset="0"/>
              </a:rPr>
              <a:t> </a:t>
            </a:r>
            <a:r>
              <a:rPr kumimoji="0" lang="en-US" altLang="en-US" sz="1800" b="0" i="0" u="none" strike="noStrike" cap="none" normalizeH="0" baseline="0" dirty="0" smtClean="0">
                <a:ln>
                  <a:noFill/>
                </a:ln>
                <a:solidFill>
                  <a:schemeClr val="tx1"/>
                </a:solidFill>
                <a:effectLst/>
                <a:latin typeface="Arial" pitchFamily="34" charset="0"/>
                <a:cs typeface="Arial" pitchFamily="34" charset="0"/>
              </a:rPr>
              <a:t>Why was it escaping the chicken coop? </a:t>
            </a:r>
            <a:endParaRPr lang="en-US" altLang="en-US" dirty="0">
              <a:latin typeface="Arial" pitchFamily="34" charset="0"/>
              <a:cs typeface="Arial"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smtClean="0">
                <a:ln>
                  <a:noFill/>
                </a:ln>
                <a:solidFill>
                  <a:schemeClr val="accent5">
                    <a:lumMod val="50000"/>
                  </a:schemeClr>
                </a:solidFill>
                <a:effectLst/>
                <a:latin typeface="Arial" pitchFamily="34" charset="0"/>
                <a:cs typeface="Arial" pitchFamily="34" charset="0"/>
              </a:rPr>
              <a:t>   Because working conditions were outrageous.</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endParaRPr kumimoji="0" lang="en-US" altLang="en-US" sz="1800" b="0" i="0" u="none" strike="noStrike" cap="none" normalizeH="0" baseline="0" dirty="0" smtClean="0">
              <a:ln>
                <a:noFill/>
              </a:ln>
              <a:solidFill>
                <a:schemeClr val="tx1"/>
              </a:solidFill>
              <a:effectLst/>
              <a:latin typeface="Arial" pitchFamily="34" charset="0"/>
              <a:cs typeface="Arial"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smtClean="0">
                <a:ln>
                  <a:noFill/>
                </a:ln>
                <a:solidFill>
                  <a:schemeClr val="tx1"/>
                </a:solidFill>
                <a:effectLst/>
                <a:latin typeface="Arial" pitchFamily="34" charset="0"/>
                <a:cs typeface="Arial" pitchFamily="34" charset="0"/>
              </a:rPr>
              <a:t>4. Why were working conditions outrageous? </a:t>
            </a:r>
            <a:endParaRPr lang="en-US" altLang="en-US" dirty="0">
              <a:latin typeface="Arial" pitchFamily="34" charset="0"/>
              <a:cs typeface="Arial"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smtClean="0">
                <a:ln>
                  <a:noFill/>
                </a:ln>
                <a:solidFill>
                  <a:schemeClr val="accent5">
                    <a:lumMod val="50000"/>
                  </a:schemeClr>
                </a:solidFill>
                <a:effectLst/>
                <a:latin typeface="Arial" pitchFamily="34" charset="0"/>
                <a:cs typeface="Arial" pitchFamily="34" charset="0"/>
              </a:rPr>
              <a:t>   Because the chicken was required to lay two eggs every day.</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endParaRPr kumimoji="0" lang="en-US" altLang="en-US" sz="1800" b="0" i="0" u="none" strike="noStrike" cap="none" normalizeH="0" baseline="0" dirty="0" smtClean="0">
              <a:ln>
                <a:noFill/>
              </a:ln>
              <a:solidFill>
                <a:schemeClr val="tx1"/>
              </a:solidFill>
              <a:effectLst/>
              <a:latin typeface="Arial" pitchFamily="34" charset="0"/>
              <a:cs typeface="Arial"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smtClean="0">
                <a:ln>
                  <a:noFill/>
                </a:ln>
                <a:solidFill>
                  <a:schemeClr val="tx1"/>
                </a:solidFill>
                <a:effectLst/>
                <a:latin typeface="Arial" pitchFamily="34" charset="0"/>
                <a:cs typeface="Arial" pitchFamily="34" charset="0"/>
              </a:rPr>
              <a:t>5. Why was the chicken required to lay two eggs every day?</a:t>
            </a:r>
          </a:p>
          <a:p>
            <a:pPr marR="0" lvl="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smtClean="0">
                <a:ln>
                  <a:noFill/>
                </a:ln>
                <a:solidFill>
                  <a:schemeClr val="accent5">
                    <a:lumMod val="50000"/>
                  </a:schemeClr>
                </a:solidFill>
                <a:effectLst/>
                <a:latin typeface="Arial" pitchFamily="34" charset="0"/>
                <a:cs typeface="Arial" pitchFamily="34" charset="0"/>
              </a:rPr>
              <a:t>   Because the farmer had established unreasonable Key    </a:t>
            </a:r>
          </a:p>
          <a:p>
            <a:pPr marR="0" lvl="0" algn="l" defTabSz="914400" rtl="0" eaLnBrk="0" fontAlgn="base" latinLnBrk="0" hangingPunct="0">
              <a:lnSpc>
                <a:spcPct val="100000"/>
              </a:lnSpc>
              <a:spcBef>
                <a:spcPct val="0"/>
              </a:spcBef>
              <a:spcAft>
                <a:spcPct val="0"/>
              </a:spcAft>
              <a:buClrTx/>
              <a:buSzTx/>
              <a:tabLst/>
            </a:pPr>
            <a:r>
              <a:rPr lang="en-US" altLang="en-US" dirty="0">
                <a:solidFill>
                  <a:schemeClr val="accent5">
                    <a:lumMod val="50000"/>
                  </a:schemeClr>
                </a:solidFill>
                <a:latin typeface="Arial" pitchFamily="34" charset="0"/>
                <a:cs typeface="Arial" pitchFamily="34" charset="0"/>
              </a:rPr>
              <a:t> </a:t>
            </a:r>
            <a:r>
              <a:rPr lang="en-US" altLang="en-US" dirty="0" smtClean="0">
                <a:solidFill>
                  <a:schemeClr val="accent5">
                    <a:lumMod val="50000"/>
                  </a:schemeClr>
                </a:solidFill>
                <a:latin typeface="Arial" pitchFamily="34" charset="0"/>
                <a:cs typeface="Arial" pitchFamily="34" charset="0"/>
              </a:rPr>
              <a:t>  </a:t>
            </a:r>
            <a:r>
              <a:rPr kumimoji="0" lang="en-US" altLang="en-US" sz="1800" b="0" i="0" u="none" strike="noStrike" cap="none" normalizeH="0" baseline="0" dirty="0" smtClean="0">
                <a:ln>
                  <a:noFill/>
                </a:ln>
                <a:solidFill>
                  <a:schemeClr val="accent5">
                    <a:lumMod val="50000"/>
                  </a:schemeClr>
                </a:solidFill>
                <a:effectLst/>
                <a:latin typeface="Arial" pitchFamily="34" charset="0"/>
                <a:cs typeface="Arial" pitchFamily="34" charset="0"/>
              </a:rPr>
              <a:t>Performance Indicators (KPIs).</a:t>
            </a:r>
          </a:p>
          <a:p>
            <a:pPr marR="0" lvl="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smtClean="0">
              <a:ln>
                <a:noFill/>
              </a:ln>
              <a:solidFill>
                <a:schemeClr val="tx1"/>
              </a:solidFill>
              <a:effectLst/>
              <a:latin typeface="Arial" pitchFamily="34" charset="0"/>
              <a:cs typeface="Arial"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smtClean="0">
                <a:ln>
                  <a:noFill/>
                </a:ln>
                <a:solidFill>
                  <a:srgbClr val="FF0000"/>
                </a:solidFill>
                <a:effectLst/>
                <a:latin typeface="Arial" pitchFamily="34" charset="0"/>
                <a:cs typeface="Arial" pitchFamily="34" charset="0"/>
              </a:rPr>
              <a:t>We now have a true root cause: Chickens are susceptible to the increased risk of being run over while crossing roads because of the establishment of unreasonable KPIs. </a:t>
            </a:r>
          </a:p>
        </p:txBody>
      </p:sp>
      <p:pic>
        <p:nvPicPr>
          <p:cNvPr id="4098" name="Picture 2" descr="http://3.bp.blogspot.com/-rHDs-qs4WZI/UxOkU3lPS4I/AAAAAAAAZwE/z-7zioscXtc/s1600/chickenXroad.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95504" y="2467099"/>
            <a:ext cx="4176714" cy="28389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55881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down)">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wipe(down)">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wipe(down)">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wipe(down)">
                                      <p:cBhvr>
                                        <p:cTn id="22" dur="500"/>
                                        <p:tgtEl>
                                          <p:spTgt spid="4">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animEffect transition="in" filter="wipe(down)">
                                      <p:cBhvr>
                                        <p:cTn id="27" dur="500"/>
                                        <p:tgtEl>
                                          <p:spTgt spid="4">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4">
                                            <p:txEl>
                                              <p:pRg st="9" end="9"/>
                                            </p:txEl>
                                          </p:spTgt>
                                        </p:tgtEl>
                                        <p:attrNameLst>
                                          <p:attrName>style.visibility</p:attrName>
                                        </p:attrNameLst>
                                      </p:cBhvr>
                                      <p:to>
                                        <p:strVal val="visible"/>
                                      </p:to>
                                    </p:set>
                                    <p:animEffect transition="in" filter="wipe(down)">
                                      <p:cBhvr>
                                        <p:cTn id="32" dur="500"/>
                                        <p:tgtEl>
                                          <p:spTgt spid="4">
                                            <p:txEl>
                                              <p:pRg st="9" end="9"/>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4">
                                            <p:txEl>
                                              <p:pRg st="10" end="10"/>
                                            </p:txEl>
                                          </p:spTgt>
                                        </p:tgtEl>
                                        <p:attrNameLst>
                                          <p:attrName>style.visibility</p:attrName>
                                        </p:attrNameLst>
                                      </p:cBhvr>
                                      <p:to>
                                        <p:strVal val="visible"/>
                                      </p:to>
                                    </p:set>
                                    <p:animEffect transition="in" filter="wipe(down)">
                                      <p:cBhvr>
                                        <p:cTn id="37" dur="500"/>
                                        <p:tgtEl>
                                          <p:spTgt spid="4">
                                            <p:txEl>
                                              <p:pRg st="10" end="1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nodeType="clickEffect">
                                  <p:stCondLst>
                                    <p:cond delay="0"/>
                                  </p:stCondLst>
                                  <p:childTnLst>
                                    <p:set>
                                      <p:cBhvr>
                                        <p:cTn id="41" dur="1" fill="hold">
                                          <p:stCondLst>
                                            <p:cond delay="0"/>
                                          </p:stCondLst>
                                        </p:cTn>
                                        <p:tgtEl>
                                          <p:spTgt spid="4">
                                            <p:txEl>
                                              <p:pRg st="12" end="12"/>
                                            </p:txEl>
                                          </p:spTgt>
                                        </p:tgtEl>
                                        <p:attrNameLst>
                                          <p:attrName>style.visibility</p:attrName>
                                        </p:attrNameLst>
                                      </p:cBhvr>
                                      <p:to>
                                        <p:strVal val="visible"/>
                                      </p:to>
                                    </p:set>
                                    <p:animEffect transition="in" filter="wipe(down)">
                                      <p:cBhvr>
                                        <p:cTn id="42" dur="500"/>
                                        <p:tgtEl>
                                          <p:spTgt spid="4">
                                            <p:txEl>
                                              <p:pRg st="12" end="1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nodeType="clickEffect">
                                  <p:stCondLst>
                                    <p:cond delay="0"/>
                                  </p:stCondLst>
                                  <p:childTnLst>
                                    <p:set>
                                      <p:cBhvr>
                                        <p:cTn id="46" dur="1" fill="hold">
                                          <p:stCondLst>
                                            <p:cond delay="0"/>
                                          </p:stCondLst>
                                        </p:cTn>
                                        <p:tgtEl>
                                          <p:spTgt spid="4">
                                            <p:txEl>
                                              <p:pRg st="13" end="13"/>
                                            </p:txEl>
                                          </p:spTgt>
                                        </p:tgtEl>
                                        <p:attrNameLst>
                                          <p:attrName>style.visibility</p:attrName>
                                        </p:attrNameLst>
                                      </p:cBhvr>
                                      <p:to>
                                        <p:strVal val="visible"/>
                                      </p:to>
                                    </p:set>
                                    <p:animEffect transition="in" filter="wipe(down)">
                                      <p:cBhvr>
                                        <p:cTn id="47" dur="500"/>
                                        <p:tgtEl>
                                          <p:spTgt spid="4">
                                            <p:txEl>
                                              <p:pRg st="13" end="13"/>
                                            </p:txEl>
                                          </p:spTgt>
                                        </p:tgtEl>
                                      </p:cBhvr>
                                    </p:animEffect>
                                  </p:childTnLst>
                                </p:cTn>
                              </p:par>
                              <p:par>
                                <p:cTn id="48" presetID="22" presetClass="entr" presetSubtype="4" fill="hold" nodeType="withEffect">
                                  <p:stCondLst>
                                    <p:cond delay="0"/>
                                  </p:stCondLst>
                                  <p:childTnLst>
                                    <p:set>
                                      <p:cBhvr>
                                        <p:cTn id="49" dur="1" fill="hold">
                                          <p:stCondLst>
                                            <p:cond delay="0"/>
                                          </p:stCondLst>
                                        </p:cTn>
                                        <p:tgtEl>
                                          <p:spTgt spid="4">
                                            <p:txEl>
                                              <p:pRg st="14" end="14"/>
                                            </p:txEl>
                                          </p:spTgt>
                                        </p:tgtEl>
                                        <p:attrNameLst>
                                          <p:attrName>style.visibility</p:attrName>
                                        </p:attrNameLst>
                                      </p:cBhvr>
                                      <p:to>
                                        <p:strVal val="visible"/>
                                      </p:to>
                                    </p:set>
                                    <p:animEffect transition="in" filter="wipe(down)">
                                      <p:cBhvr>
                                        <p:cTn id="50" dur="500"/>
                                        <p:tgtEl>
                                          <p:spTgt spid="4">
                                            <p:txEl>
                                              <p:pRg st="14" end="14"/>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22" presetClass="entr" presetSubtype="4" fill="hold" nodeType="clickEffect">
                                  <p:stCondLst>
                                    <p:cond delay="0"/>
                                  </p:stCondLst>
                                  <p:childTnLst>
                                    <p:set>
                                      <p:cBhvr>
                                        <p:cTn id="54" dur="1" fill="hold">
                                          <p:stCondLst>
                                            <p:cond delay="0"/>
                                          </p:stCondLst>
                                        </p:cTn>
                                        <p:tgtEl>
                                          <p:spTgt spid="4">
                                            <p:txEl>
                                              <p:pRg st="16" end="16"/>
                                            </p:txEl>
                                          </p:spTgt>
                                        </p:tgtEl>
                                        <p:attrNameLst>
                                          <p:attrName>style.visibility</p:attrName>
                                        </p:attrNameLst>
                                      </p:cBhvr>
                                      <p:to>
                                        <p:strVal val="visible"/>
                                      </p:to>
                                    </p:set>
                                    <p:animEffect transition="in" filter="wipe(down)">
                                      <p:cBhvr>
                                        <p:cTn id="55" dur="500"/>
                                        <p:tgtEl>
                                          <p:spTgt spid="4">
                                            <p:txEl>
                                              <p:pRg st="16" end="1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did the chicken cross the road?</a:t>
            </a:r>
          </a:p>
        </p:txBody>
      </p:sp>
      <p:sp>
        <p:nvSpPr>
          <p:cNvPr id="4" name="Rectangle 1"/>
          <p:cNvSpPr>
            <a:spLocks noChangeArrowheads="1"/>
          </p:cNvSpPr>
          <p:nvPr/>
        </p:nvSpPr>
        <p:spPr bwMode="auto">
          <a:xfrm>
            <a:off x="5422006" y="1571482"/>
            <a:ext cx="5988677" cy="46166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smtClean="0">
                <a:ln>
                  <a:noFill/>
                </a:ln>
                <a:solidFill>
                  <a:schemeClr val="tx1"/>
                </a:solidFill>
                <a:effectLst/>
                <a:latin typeface="Arial" pitchFamily="34" charset="0"/>
                <a:cs typeface="Arial" pitchFamily="34" charset="0"/>
              </a:rPr>
              <a:t>Let us try another example:</a:t>
            </a:r>
          </a:p>
          <a:p>
            <a:pPr marR="0" lvl="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smtClean="0">
                <a:ln>
                  <a:noFill/>
                </a:ln>
                <a:solidFill>
                  <a:schemeClr val="tx1"/>
                </a:solidFill>
                <a:effectLst/>
                <a:latin typeface="Arial" pitchFamily="34" charset="0"/>
                <a:cs typeface="Arial" pitchFamily="34" charset="0"/>
              </a:rPr>
              <a:t>1. Why did the chicken cross the road? </a:t>
            </a:r>
          </a:p>
          <a:p>
            <a:pPr marR="0" lvl="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smtClean="0">
                <a:ln>
                  <a:noFill/>
                </a:ln>
                <a:solidFill>
                  <a:schemeClr val="accent1">
                    <a:lumMod val="50000"/>
                  </a:schemeClr>
                </a:solidFill>
                <a:effectLst/>
                <a:latin typeface="Arial" pitchFamily="34" charset="0"/>
                <a:cs typeface="Arial" pitchFamily="34" charset="0"/>
              </a:rPr>
              <a:t>To get to the other side.</a:t>
            </a:r>
          </a:p>
          <a:p>
            <a:pPr marR="0" lvl="0" algn="l" defTabSz="914400" rtl="0" eaLnBrk="0" fontAlgn="base" latinLnBrk="0" hangingPunct="0">
              <a:lnSpc>
                <a:spcPct val="100000"/>
              </a:lnSpc>
              <a:spcBef>
                <a:spcPct val="0"/>
              </a:spcBef>
              <a:spcAft>
                <a:spcPct val="0"/>
              </a:spcAft>
              <a:buClrTx/>
              <a:buSzTx/>
              <a:tabLst/>
            </a:pPr>
            <a:endParaRPr kumimoji="0" lang="en-US" altLang="en-US" sz="1400" b="0" i="0" u="none" strike="noStrike" cap="none" normalizeH="0" baseline="0" dirty="0" smtClean="0">
              <a:ln>
                <a:noFill/>
              </a:ln>
              <a:solidFill>
                <a:schemeClr val="accent1">
                  <a:lumMod val="50000"/>
                </a:schemeClr>
              </a:solidFill>
              <a:effectLst/>
              <a:latin typeface="Arial" pitchFamily="34" charset="0"/>
              <a:cs typeface="Arial"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smtClean="0">
                <a:ln>
                  <a:noFill/>
                </a:ln>
                <a:solidFill>
                  <a:schemeClr val="tx1"/>
                </a:solidFill>
                <a:effectLst/>
                <a:latin typeface="Arial" pitchFamily="34" charset="0"/>
                <a:cs typeface="Arial" pitchFamily="34" charset="0"/>
              </a:rPr>
              <a:t>2. Why did the chicken want to get to the other side?</a:t>
            </a:r>
          </a:p>
          <a:p>
            <a:pPr marR="0" lvl="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smtClean="0">
                <a:ln>
                  <a:noFill/>
                </a:ln>
                <a:solidFill>
                  <a:schemeClr val="accent1">
                    <a:lumMod val="50000"/>
                  </a:schemeClr>
                </a:solidFill>
                <a:effectLst/>
                <a:latin typeface="Arial" pitchFamily="34" charset="0"/>
                <a:cs typeface="Arial" pitchFamily="34" charset="0"/>
              </a:rPr>
              <a:t>Because that was where dinner was being served.</a:t>
            </a:r>
          </a:p>
          <a:p>
            <a:pPr marR="0" lvl="0" algn="l" defTabSz="914400" rtl="0" eaLnBrk="0" fontAlgn="base" latinLnBrk="0" hangingPunct="0">
              <a:lnSpc>
                <a:spcPct val="100000"/>
              </a:lnSpc>
              <a:spcBef>
                <a:spcPct val="0"/>
              </a:spcBef>
              <a:spcAft>
                <a:spcPct val="0"/>
              </a:spcAft>
              <a:buClrTx/>
              <a:buSzTx/>
              <a:tabLst/>
            </a:pPr>
            <a:endParaRPr kumimoji="0" lang="en-US" altLang="en-US" sz="1400" b="0" i="0" u="none" strike="noStrike" cap="none" normalizeH="0" baseline="0" dirty="0" smtClean="0">
              <a:ln>
                <a:noFill/>
              </a:ln>
              <a:solidFill>
                <a:schemeClr val="accent1">
                  <a:lumMod val="50000"/>
                </a:schemeClr>
              </a:solidFill>
              <a:effectLst/>
              <a:latin typeface="Arial" pitchFamily="34" charset="0"/>
              <a:cs typeface="Arial"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smtClean="0">
                <a:ln>
                  <a:noFill/>
                </a:ln>
                <a:solidFill>
                  <a:schemeClr val="tx1"/>
                </a:solidFill>
                <a:effectLst/>
                <a:latin typeface="Arial" pitchFamily="34" charset="0"/>
                <a:cs typeface="Arial" pitchFamily="34" charset="0"/>
              </a:rPr>
              <a:t>3. Why was dinner served on the other side of the road? </a:t>
            </a:r>
          </a:p>
          <a:p>
            <a:pPr marR="0" lvl="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smtClean="0">
                <a:ln>
                  <a:noFill/>
                </a:ln>
                <a:solidFill>
                  <a:schemeClr val="accent1">
                    <a:lumMod val="50000"/>
                  </a:schemeClr>
                </a:solidFill>
                <a:effectLst/>
                <a:latin typeface="Arial" pitchFamily="34" charset="0"/>
                <a:cs typeface="Arial" pitchFamily="34" charset="0"/>
              </a:rPr>
              <a:t>Because that was where the permanent feeding trays were built.</a:t>
            </a:r>
          </a:p>
          <a:p>
            <a:pPr marR="0" lvl="0" algn="l" defTabSz="914400" rtl="0" eaLnBrk="0" fontAlgn="base" latinLnBrk="0" hangingPunct="0">
              <a:lnSpc>
                <a:spcPct val="100000"/>
              </a:lnSpc>
              <a:spcBef>
                <a:spcPct val="0"/>
              </a:spcBef>
              <a:spcAft>
                <a:spcPct val="0"/>
              </a:spcAft>
              <a:buClrTx/>
              <a:buSzTx/>
              <a:tabLst/>
            </a:pPr>
            <a:endParaRPr kumimoji="0" lang="en-US" altLang="en-US" sz="1400" b="0" i="0" u="none" strike="noStrike" cap="none" normalizeH="0" baseline="0" dirty="0" smtClean="0">
              <a:ln>
                <a:noFill/>
              </a:ln>
              <a:solidFill>
                <a:schemeClr val="accent1">
                  <a:lumMod val="50000"/>
                </a:schemeClr>
              </a:solidFill>
              <a:effectLst/>
              <a:latin typeface="Arial" pitchFamily="34" charset="0"/>
              <a:cs typeface="Arial"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smtClean="0">
                <a:ln>
                  <a:noFill/>
                </a:ln>
                <a:solidFill>
                  <a:schemeClr val="tx1"/>
                </a:solidFill>
                <a:effectLst/>
                <a:latin typeface="Arial" pitchFamily="34" charset="0"/>
                <a:cs typeface="Arial" pitchFamily="34" charset="0"/>
              </a:rPr>
              <a:t>4. Why were permanent feeding trays built on the other side of the road? </a:t>
            </a:r>
          </a:p>
          <a:p>
            <a:pPr marR="0" lvl="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smtClean="0">
                <a:ln>
                  <a:noFill/>
                </a:ln>
                <a:solidFill>
                  <a:schemeClr val="accent1">
                    <a:lumMod val="50000"/>
                  </a:schemeClr>
                </a:solidFill>
                <a:effectLst/>
                <a:latin typeface="Arial" pitchFamily="34" charset="0"/>
                <a:cs typeface="Arial" pitchFamily="34" charset="0"/>
              </a:rPr>
              <a:t>Because the project designer did not visit the site before completing designs.</a:t>
            </a:r>
          </a:p>
          <a:p>
            <a:pPr marR="0" lvl="0" algn="l" defTabSz="914400" rtl="0" eaLnBrk="0" fontAlgn="base" latinLnBrk="0" hangingPunct="0">
              <a:lnSpc>
                <a:spcPct val="100000"/>
              </a:lnSpc>
              <a:spcBef>
                <a:spcPct val="0"/>
              </a:spcBef>
              <a:spcAft>
                <a:spcPct val="0"/>
              </a:spcAft>
              <a:buClrTx/>
              <a:buSzTx/>
              <a:tabLst/>
            </a:pPr>
            <a:endParaRPr kumimoji="0" lang="en-US" altLang="en-US" sz="1400" b="0" i="0" u="none" strike="noStrike" cap="none" normalizeH="0" baseline="0" dirty="0" smtClean="0">
              <a:ln>
                <a:noFill/>
              </a:ln>
              <a:solidFill>
                <a:schemeClr val="accent1">
                  <a:lumMod val="50000"/>
                </a:schemeClr>
              </a:solidFill>
              <a:effectLst/>
              <a:latin typeface="Arial" pitchFamily="34" charset="0"/>
              <a:cs typeface="Arial"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smtClean="0">
                <a:ln>
                  <a:noFill/>
                </a:ln>
                <a:solidFill>
                  <a:schemeClr val="tx1"/>
                </a:solidFill>
                <a:effectLst/>
                <a:latin typeface="Arial" pitchFamily="34" charset="0"/>
                <a:cs typeface="Arial" pitchFamily="34" charset="0"/>
              </a:rPr>
              <a:t>5. Why did the designer not visit the site? </a:t>
            </a:r>
          </a:p>
          <a:p>
            <a:pPr marR="0" lvl="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smtClean="0">
                <a:ln>
                  <a:noFill/>
                </a:ln>
                <a:solidFill>
                  <a:schemeClr val="accent1">
                    <a:lumMod val="50000"/>
                  </a:schemeClr>
                </a:solidFill>
                <a:effectLst/>
                <a:latin typeface="Arial" pitchFamily="34" charset="0"/>
                <a:cs typeface="Arial" pitchFamily="34" charset="0"/>
              </a:rPr>
              <a:t>Because unreasonable time and £ budget constraints were established for the agricultural project.</a:t>
            </a:r>
          </a:p>
          <a:p>
            <a:pPr marR="0" lvl="0" algn="l" defTabSz="914400" rtl="0" eaLnBrk="0" fontAlgn="base" latinLnBrk="0" hangingPunct="0">
              <a:lnSpc>
                <a:spcPct val="100000"/>
              </a:lnSpc>
              <a:spcBef>
                <a:spcPct val="0"/>
              </a:spcBef>
              <a:spcAft>
                <a:spcPct val="0"/>
              </a:spcAft>
              <a:buClrTx/>
              <a:buSzTx/>
              <a:tabLst/>
            </a:pPr>
            <a:endParaRPr kumimoji="0" lang="en-US" altLang="en-US" sz="1400" b="0" i="0" u="none" strike="noStrike" cap="none" normalizeH="0" baseline="0" dirty="0" smtClean="0">
              <a:ln>
                <a:noFill/>
              </a:ln>
              <a:solidFill>
                <a:schemeClr val="accent1">
                  <a:lumMod val="50000"/>
                </a:schemeClr>
              </a:solidFill>
              <a:effectLst/>
              <a:latin typeface="Arial" pitchFamily="34" charset="0"/>
              <a:cs typeface="Arial"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400" b="1" i="0" u="none" strike="noStrike" cap="none" normalizeH="0" baseline="0" dirty="0" smtClean="0">
                <a:ln>
                  <a:noFill/>
                </a:ln>
                <a:solidFill>
                  <a:srgbClr val="FF0000"/>
                </a:solidFill>
                <a:effectLst/>
                <a:latin typeface="Arial" pitchFamily="34" charset="0"/>
                <a:cs typeface="Arial" pitchFamily="34" charset="0"/>
              </a:rPr>
              <a:t>Final Conclusion: </a:t>
            </a:r>
            <a:r>
              <a:rPr kumimoji="0" lang="en-US" altLang="en-US" sz="1400" b="0" i="0" u="none" strike="noStrike" cap="none" normalizeH="0" baseline="0" dirty="0" smtClean="0">
                <a:ln>
                  <a:noFill/>
                </a:ln>
                <a:solidFill>
                  <a:srgbClr val="FF0000"/>
                </a:solidFill>
                <a:effectLst/>
                <a:latin typeface="Arial" pitchFamily="34" charset="0"/>
                <a:cs typeface="Arial" pitchFamily="34" charset="0"/>
              </a:rPr>
              <a:t>Hungry chickens are susceptible to the increased risk of being run over while crossing roads because of poor budgeting processes.</a:t>
            </a:r>
          </a:p>
        </p:txBody>
      </p:sp>
      <p:pic>
        <p:nvPicPr>
          <p:cNvPr id="3074" name="Picture 2" descr="http://media4.s-nbcnews.com/j/msnbc/Components/Photos/070710/070710_chicken_hmed_10a.grid-6x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7291" y="2374856"/>
            <a:ext cx="4514850" cy="3009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921335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wipe(down)">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wipe(down)">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wipe(down)">
                                      <p:cBhvr>
                                        <p:cTn id="17" dur="500"/>
                                        <p:tgtEl>
                                          <p:spTgt spid="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4">
                                            <p:txEl>
                                              <p:pRg st="5" end="5"/>
                                            </p:txEl>
                                          </p:spTgt>
                                        </p:tgtEl>
                                        <p:attrNameLst>
                                          <p:attrName>style.visibility</p:attrName>
                                        </p:attrNameLst>
                                      </p:cBhvr>
                                      <p:to>
                                        <p:strVal val="visible"/>
                                      </p:to>
                                    </p:set>
                                    <p:animEffect transition="in" filter="wipe(down)">
                                      <p:cBhvr>
                                        <p:cTn id="22" dur="500"/>
                                        <p:tgtEl>
                                          <p:spTgt spid="4">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animEffect transition="in" filter="wipe(down)">
                                      <p:cBhvr>
                                        <p:cTn id="27" dur="500"/>
                                        <p:tgtEl>
                                          <p:spTgt spid="4">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4">
                                            <p:txEl>
                                              <p:pRg st="8" end="8"/>
                                            </p:txEl>
                                          </p:spTgt>
                                        </p:tgtEl>
                                        <p:attrNameLst>
                                          <p:attrName>style.visibility</p:attrName>
                                        </p:attrNameLst>
                                      </p:cBhvr>
                                      <p:to>
                                        <p:strVal val="visible"/>
                                      </p:to>
                                    </p:set>
                                    <p:animEffect transition="in" filter="wipe(down)">
                                      <p:cBhvr>
                                        <p:cTn id="32" dur="500"/>
                                        <p:tgtEl>
                                          <p:spTgt spid="4">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4">
                                            <p:txEl>
                                              <p:pRg st="10" end="10"/>
                                            </p:txEl>
                                          </p:spTgt>
                                        </p:tgtEl>
                                        <p:attrNameLst>
                                          <p:attrName>style.visibility</p:attrName>
                                        </p:attrNameLst>
                                      </p:cBhvr>
                                      <p:to>
                                        <p:strVal val="visible"/>
                                      </p:to>
                                    </p:set>
                                    <p:animEffect transition="in" filter="wipe(down)">
                                      <p:cBhvr>
                                        <p:cTn id="37" dur="500"/>
                                        <p:tgtEl>
                                          <p:spTgt spid="4">
                                            <p:txEl>
                                              <p:pRg st="10" end="1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nodeType="clickEffect">
                                  <p:stCondLst>
                                    <p:cond delay="0"/>
                                  </p:stCondLst>
                                  <p:childTnLst>
                                    <p:set>
                                      <p:cBhvr>
                                        <p:cTn id="41" dur="1" fill="hold">
                                          <p:stCondLst>
                                            <p:cond delay="0"/>
                                          </p:stCondLst>
                                        </p:cTn>
                                        <p:tgtEl>
                                          <p:spTgt spid="4">
                                            <p:txEl>
                                              <p:pRg st="11" end="11"/>
                                            </p:txEl>
                                          </p:spTgt>
                                        </p:tgtEl>
                                        <p:attrNameLst>
                                          <p:attrName>style.visibility</p:attrName>
                                        </p:attrNameLst>
                                      </p:cBhvr>
                                      <p:to>
                                        <p:strVal val="visible"/>
                                      </p:to>
                                    </p:set>
                                    <p:animEffect transition="in" filter="wipe(down)">
                                      <p:cBhvr>
                                        <p:cTn id="42" dur="500"/>
                                        <p:tgtEl>
                                          <p:spTgt spid="4">
                                            <p:txEl>
                                              <p:pRg st="11" end="1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nodeType="clickEffect">
                                  <p:stCondLst>
                                    <p:cond delay="0"/>
                                  </p:stCondLst>
                                  <p:childTnLst>
                                    <p:set>
                                      <p:cBhvr>
                                        <p:cTn id="46" dur="1" fill="hold">
                                          <p:stCondLst>
                                            <p:cond delay="0"/>
                                          </p:stCondLst>
                                        </p:cTn>
                                        <p:tgtEl>
                                          <p:spTgt spid="4">
                                            <p:txEl>
                                              <p:pRg st="13" end="13"/>
                                            </p:txEl>
                                          </p:spTgt>
                                        </p:tgtEl>
                                        <p:attrNameLst>
                                          <p:attrName>style.visibility</p:attrName>
                                        </p:attrNameLst>
                                      </p:cBhvr>
                                      <p:to>
                                        <p:strVal val="visible"/>
                                      </p:to>
                                    </p:set>
                                    <p:animEffect transition="in" filter="wipe(down)">
                                      <p:cBhvr>
                                        <p:cTn id="47" dur="500"/>
                                        <p:tgtEl>
                                          <p:spTgt spid="4">
                                            <p:txEl>
                                              <p:pRg st="13" end="1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nodeType="clickEffect">
                                  <p:stCondLst>
                                    <p:cond delay="0"/>
                                  </p:stCondLst>
                                  <p:childTnLst>
                                    <p:set>
                                      <p:cBhvr>
                                        <p:cTn id="51" dur="1" fill="hold">
                                          <p:stCondLst>
                                            <p:cond delay="0"/>
                                          </p:stCondLst>
                                        </p:cTn>
                                        <p:tgtEl>
                                          <p:spTgt spid="4">
                                            <p:txEl>
                                              <p:pRg st="14" end="14"/>
                                            </p:txEl>
                                          </p:spTgt>
                                        </p:tgtEl>
                                        <p:attrNameLst>
                                          <p:attrName>style.visibility</p:attrName>
                                        </p:attrNameLst>
                                      </p:cBhvr>
                                      <p:to>
                                        <p:strVal val="visible"/>
                                      </p:to>
                                    </p:set>
                                    <p:animEffect transition="in" filter="wipe(down)">
                                      <p:cBhvr>
                                        <p:cTn id="52" dur="500"/>
                                        <p:tgtEl>
                                          <p:spTgt spid="4">
                                            <p:txEl>
                                              <p:pRg st="14" end="14"/>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nodeType="clickEffect">
                                  <p:stCondLst>
                                    <p:cond delay="0"/>
                                  </p:stCondLst>
                                  <p:childTnLst>
                                    <p:set>
                                      <p:cBhvr>
                                        <p:cTn id="56" dur="1" fill="hold">
                                          <p:stCondLst>
                                            <p:cond delay="0"/>
                                          </p:stCondLst>
                                        </p:cTn>
                                        <p:tgtEl>
                                          <p:spTgt spid="4">
                                            <p:txEl>
                                              <p:pRg st="16" end="16"/>
                                            </p:txEl>
                                          </p:spTgt>
                                        </p:tgtEl>
                                        <p:attrNameLst>
                                          <p:attrName>style.visibility</p:attrName>
                                        </p:attrNameLst>
                                      </p:cBhvr>
                                      <p:to>
                                        <p:strVal val="visible"/>
                                      </p:to>
                                    </p:set>
                                    <p:animEffect transition="in" filter="wipe(down)">
                                      <p:cBhvr>
                                        <p:cTn id="57" dur="500"/>
                                        <p:tgtEl>
                                          <p:spTgt spid="4">
                                            <p:txEl>
                                              <p:pRg st="16" end="1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 Why’s – A simple </a:t>
            </a:r>
            <a:r>
              <a:rPr lang="en-GB" dirty="0" smtClean="0"/>
              <a:t>example</a:t>
            </a:r>
            <a:r>
              <a:rPr lang="en-GB" dirty="0" smtClean="0"/>
              <a:t>…</a:t>
            </a:r>
            <a:endParaRPr lang="en-GB" dirty="0"/>
          </a:p>
        </p:txBody>
      </p:sp>
      <p:sp>
        <p:nvSpPr>
          <p:cNvPr id="4" name="TextBox 3"/>
          <p:cNvSpPr txBox="1"/>
          <p:nvPr/>
        </p:nvSpPr>
        <p:spPr>
          <a:xfrm>
            <a:off x="492211" y="2026508"/>
            <a:ext cx="3927807" cy="954107"/>
          </a:xfrm>
          <a:prstGeom prst="rect">
            <a:avLst/>
          </a:prstGeom>
          <a:noFill/>
        </p:spPr>
        <p:txBody>
          <a:bodyPr wrap="none" rtlCol="0">
            <a:spAutoFit/>
          </a:bodyPr>
          <a:lstStyle/>
          <a:p>
            <a:r>
              <a:rPr lang="en-GB" sz="2800" dirty="0" smtClean="0"/>
              <a:t>Problem: Car won’t start. </a:t>
            </a:r>
          </a:p>
          <a:p>
            <a:endParaRPr lang="en-GB" sz="2800" dirty="0" smtClean="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95576" y="2026508"/>
            <a:ext cx="5831172" cy="3887448"/>
          </a:xfrm>
          <a:prstGeom prst="rect">
            <a:avLst/>
          </a:prstGeom>
        </p:spPr>
      </p:pic>
    </p:spTree>
    <p:extLst>
      <p:ext uri="{BB962C8B-B14F-4D97-AF65-F5344CB8AC3E}">
        <p14:creationId xmlns:p14="http://schemas.microsoft.com/office/powerpoint/2010/main" val="252219002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 Why’s – A Simple Example</a:t>
            </a:r>
            <a:endParaRPr lang="en-GB" dirty="0"/>
          </a:p>
        </p:txBody>
      </p:sp>
      <p:sp>
        <p:nvSpPr>
          <p:cNvPr id="4" name="TextBox 3"/>
          <p:cNvSpPr txBox="1"/>
          <p:nvPr/>
        </p:nvSpPr>
        <p:spPr>
          <a:xfrm>
            <a:off x="492211" y="2026508"/>
            <a:ext cx="3927807" cy="1384995"/>
          </a:xfrm>
          <a:prstGeom prst="rect">
            <a:avLst/>
          </a:prstGeom>
          <a:noFill/>
        </p:spPr>
        <p:txBody>
          <a:bodyPr wrap="none" rtlCol="0">
            <a:spAutoFit/>
          </a:bodyPr>
          <a:lstStyle/>
          <a:p>
            <a:r>
              <a:rPr lang="en-GB" sz="2800" dirty="0" smtClean="0"/>
              <a:t>Problem: Car won’t start. </a:t>
            </a:r>
          </a:p>
          <a:p>
            <a:endParaRPr lang="en-GB" sz="2800" dirty="0" smtClean="0"/>
          </a:p>
          <a:p>
            <a:r>
              <a:rPr lang="en-GB" sz="2800" dirty="0" smtClean="0"/>
              <a:t>Why 1? – Dead Battery</a:t>
            </a:r>
            <a:endParaRPr lang="en-GB" sz="2800"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25403" y="1978119"/>
            <a:ext cx="6105975" cy="4070650"/>
          </a:xfrm>
          <a:prstGeom prst="rect">
            <a:avLst/>
          </a:prstGeom>
        </p:spPr>
      </p:pic>
    </p:spTree>
    <p:extLst>
      <p:ext uri="{BB962C8B-B14F-4D97-AF65-F5344CB8AC3E}">
        <p14:creationId xmlns:p14="http://schemas.microsoft.com/office/powerpoint/2010/main" val="121114372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 Why’s – A Simple Example</a:t>
            </a:r>
            <a:endParaRPr lang="en-GB" dirty="0"/>
          </a:p>
        </p:txBody>
      </p:sp>
      <p:sp>
        <p:nvSpPr>
          <p:cNvPr id="4" name="TextBox 3"/>
          <p:cNvSpPr txBox="1"/>
          <p:nvPr/>
        </p:nvSpPr>
        <p:spPr>
          <a:xfrm>
            <a:off x="541636" y="2026508"/>
            <a:ext cx="5068331" cy="1815882"/>
          </a:xfrm>
          <a:prstGeom prst="rect">
            <a:avLst/>
          </a:prstGeom>
          <a:noFill/>
        </p:spPr>
        <p:txBody>
          <a:bodyPr wrap="square" rtlCol="0">
            <a:spAutoFit/>
          </a:bodyPr>
          <a:lstStyle/>
          <a:p>
            <a:r>
              <a:rPr lang="en-GB" sz="2800" dirty="0" smtClean="0"/>
              <a:t>Problem: Car won’t start. </a:t>
            </a:r>
          </a:p>
          <a:p>
            <a:endParaRPr lang="en-GB" sz="2800" dirty="0" smtClean="0"/>
          </a:p>
          <a:p>
            <a:r>
              <a:rPr lang="en-GB" sz="2800" dirty="0" smtClean="0">
                <a:solidFill>
                  <a:schemeClr val="bg1">
                    <a:lumMod val="65000"/>
                  </a:schemeClr>
                </a:solidFill>
              </a:rPr>
              <a:t>Why 1? – Dead Battery</a:t>
            </a:r>
          </a:p>
          <a:p>
            <a:r>
              <a:rPr lang="en-GB" sz="2800" dirty="0" smtClean="0"/>
              <a:t>Why 2 ? – Alternator not charging</a:t>
            </a:r>
            <a:endParaRPr lang="en-GB" sz="2800"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780034"/>
            <a:ext cx="5499614" cy="4124711"/>
          </a:xfrm>
          <a:prstGeom prst="rect">
            <a:avLst/>
          </a:prstGeom>
        </p:spPr>
      </p:pic>
    </p:spTree>
    <p:extLst>
      <p:ext uri="{BB962C8B-B14F-4D97-AF65-F5344CB8AC3E}">
        <p14:creationId xmlns:p14="http://schemas.microsoft.com/office/powerpoint/2010/main" val="9708865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 Why’s – A Simple Example</a:t>
            </a:r>
            <a:endParaRPr lang="en-GB" dirty="0"/>
          </a:p>
        </p:txBody>
      </p:sp>
      <p:sp>
        <p:nvSpPr>
          <p:cNvPr id="4" name="TextBox 3"/>
          <p:cNvSpPr txBox="1"/>
          <p:nvPr/>
        </p:nvSpPr>
        <p:spPr>
          <a:xfrm>
            <a:off x="541636" y="2026508"/>
            <a:ext cx="5068331" cy="2246769"/>
          </a:xfrm>
          <a:prstGeom prst="rect">
            <a:avLst/>
          </a:prstGeom>
          <a:noFill/>
        </p:spPr>
        <p:txBody>
          <a:bodyPr wrap="square" rtlCol="0">
            <a:spAutoFit/>
          </a:bodyPr>
          <a:lstStyle/>
          <a:p>
            <a:r>
              <a:rPr lang="en-GB" sz="2800" dirty="0" smtClean="0"/>
              <a:t>Problem: Car won’t start. </a:t>
            </a:r>
          </a:p>
          <a:p>
            <a:endParaRPr lang="en-GB" sz="2800" dirty="0" smtClean="0"/>
          </a:p>
          <a:p>
            <a:r>
              <a:rPr lang="en-GB" sz="2800" dirty="0" smtClean="0">
                <a:solidFill>
                  <a:schemeClr val="bg1">
                    <a:lumMod val="65000"/>
                  </a:schemeClr>
                </a:solidFill>
              </a:rPr>
              <a:t>Why 1? – Dead Battery</a:t>
            </a:r>
          </a:p>
          <a:p>
            <a:r>
              <a:rPr lang="en-GB" sz="2800" dirty="0" smtClean="0">
                <a:solidFill>
                  <a:schemeClr val="bg1">
                    <a:lumMod val="65000"/>
                  </a:schemeClr>
                </a:solidFill>
              </a:rPr>
              <a:t>Why 2 ? – Alternator not charging</a:t>
            </a:r>
          </a:p>
          <a:p>
            <a:r>
              <a:rPr lang="en-GB" sz="2800" dirty="0" smtClean="0"/>
              <a:t>Why 3 ? – Alternator belt broken</a:t>
            </a:r>
            <a:endParaRPr lang="en-GB" sz="2800" dirty="0"/>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r="5682"/>
          <a:stretch/>
        </p:blipFill>
        <p:spPr>
          <a:xfrm>
            <a:off x="6096000" y="2211297"/>
            <a:ext cx="5469924" cy="3262184"/>
          </a:xfrm>
          <a:prstGeom prst="rect">
            <a:avLst/>
          </a:prstGeom>
        </p:spPr>
      </p:pic>
    </p:spTree>
    <p:extLst>
      <p:ext uri="{BB962C8B-B14F-4D97-AF65-F5344CB8AC3E}">
        <p14:creationId xmlns:p14="http://schemas.microsoft.com/office/powerpoint/2010/main" val="249513229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 Why’s – A Simple Example</a:t>
            </a:r>
            <a:endParaRPr lang="en-GB" dirty="0"/>
          </a:p>
        </p:txBody>
      </p:sp>
      <p:sp>
        <p:nvSpPr>
          <p:cNvPr id="4" name="TextBox 3"/>
          <p:cNvSpPr txBox="1"/>
          <p:nvPr/>
        </p:nvSpPr>
        <p:spPr>
          <a:xfrm>
            <a:off x="541636" y="2026508"/>
            <a:ext cx="5068331" cy="3108543"/>
          </a:xfrm>
          <a:prstGeom prst="rect">
            <a:avLst/>
          </a:prstGeom>
          <a:noFill/>
        </p:spPr>
        <p:txBody>
          <a:bodyPr wrap="square" rtlCol="0">
            <a:spAutoFit/>
          </a:bodyPr>
          <a:lstStyle/>
          <a:p>
            <a:r>
              <a:rPr lang="en-GB" sz="2800" dirty="0" smtClean="0"/>
              <a:t>Problem: Car won’t start. </a:t>
            </a:r>
          </a:p>
          <a:p>
            <a:endParaRPr lang="en-GB" sz="2800" dirty="0" smtClean="0"/>
          </a:p>
          <a:p>
            <a:r>
              <a:rPr lang="en-GB" sz="2800" dirty="0" smtClean="0">
                <a:solidFill>
                  <a:schemeClr val="bg1">
                    <a:lumMod val="65000"/>
                  </a:schemeClr>
                </a:solidFill>
              </a:rPr>
              <a:t>Why 1? – Dead Battery</a:t>
            </a:r>
          </a:p>
          <a:p>
            <a:r>
              <a:rPr lang="en-GB" sz="2800" dirty="0" smtClean="0">
                <a:solidFill>
                  <a:schemeClr val="bg1">
                    <a:lumMod val="65000"/>
                  </a:schemeClr>
                </a:solidFill>
              </a:rPr>
              <a:t>Why 2 ? – Alternator not charging</a:t>
            </a:r>
          </a:p>
          <a:p>
            <a:r>
              <a:rPr lang="en-GB" sz="2800" dirty="0" smtClean="0">
                <a:solidFill>
                  <a:schemeClr val="bg1">
                    <a:lumMod val="65000"/>
                  </a:schemeClr>
                </a:solidFill>
              </a:rPr>
              <a:t>Why 3 ? – Alternator belt broken</a:t>
            </a:r>
          </a:p>
          <a:p>
            <a:r>
              <a:rPr lang="en-GB" sz="2800" dirty="0" smtClean="0"/>
              <a:t>Why 4 ? – Belt used beyond </a:t>
            </a:r>
          </a:p>
          <a:p>
            <a:r>
              <a:rPr lang="en-GB" sz="2800" dirty="0"/>
              <a:t> </a:t>
            </a:r>
            <a:r>
              <a:rPr lang="en-GB" sz="2800" dirty="0" smtClean="0"/>
              <a:t>                  useful life</a:t>
            </a:r>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r="5682"/>
          <a:stretch/>
        </p:blipFill>
        <p:spPr>
          <a:xfrm>
            <a:off x="6096000" y="2211297"/>
            <a:ext cx="5469924" cy="3262184"/>
          </a:xfrm>
          <a:prstGeom prst="rect">
            <a:avLst/>
          </a:prstGeom>
        </p:spPr>
      </p:pic>
    </p:spTree>
    <p:extLst>
      <p:ext uri="{BB962C8B-B14F-4D97-AF65-F5344CB8AC3E}">
        <p14:creationId xmlns:p14="http://schemas.microsoft.com/office/powerpoint/2010/main" val="318265300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 Why’s – A Simple Example</a:t>
            </a:r>
            <a:endParaRPr lang="en-GB" dirty="0"/>
          </a:p>
        </p:txBody>
      </p:sp>
      <p:sp>
        <p:nvSpPr>
          <p:cNvPr id="4" name="TextBox 3"/>
          <p:cNvSpPr txBox="1"/>
          <p:nvPr/>
        </p:nvSpPr>
        <p:spPr>
          <a:xfrm>
            <a:off x="838200" y="1690688"/>
            <a:ext cx="5068331" cy="4832092"/>
          </a:xfrm>
          <a:prstGeom prst="rect">
            <a:avLst/>
          </a:prstGeom>
          <a:noFill/>
        </p:spPr>
        <p:txBody>
          <a:bodyPr wrap="square" rtlCol="0">
            <a:spAutoFit/>
          </a:bodyPr>
          <a:lstStyle/>
          <a:p>
            <a:r>
              <a:rPr lang="en-GB" sz="2800" dirty="0" smtClean="0"/>
              <a:t>Problem: Car won’t start. </a:t>
            </a:r>
          </a:p>
          <a:p>
            <a:endParaRPr lang="en-GB" sz="2800" dirty="0" smtClean="0"/>
          </a:p>
          <a:p>
            <a:r>
              <a:rPr lang="en-GB" sz="2800" dirty="0" smtClean="0">
                <a:solidFill>
                  <a:schemeClr val="bg1">
                    <a:lumMod val="65000"/>
                  </a:schemeClr>
                </a:solidFill>
              </a:rPr>
              <a:t>Why 1? – Dead Battery</a:t>
            </a:r>
          </a:p>
          <a:p>
            <a:r>
              <a:rPr lang="en-GB" sz="2800" dirty="0" smtClean="0">
                <a:solidFill>
                  <a:schemeClr val="bg1">
                    <a:lumMod val="65000"/>
                  </a:schemeClr>
                </a:solidFill>
              </a:rPr>
              <a:t>Why 2 ? – Alternator not charging</a:t>
            </a:r>
          </a:p>
          <a:p>
            <a:r>
              <a:rPr lang="en-GB" sz="2800" dirty="0" smtClean="0">
                <a:solidFill>
                  <a:schemeClr val="bg1">
                    <a:lumMod val="65000"/>
                  </a:schemeClr>
                </a:solidFill>
              </a:rPr>
              <a:t>Why 3 ? – Alternator belt broken</a:t>
            </a:r>
          </a:p>
          <a:p>
            <a:r>
              <a:rPr lang="en-GB" sz="2800" dirty="0" smtClean="0">
                <a:solidFill>
                  <a:schemeClr val="bg1">
                    <a:lumMod val="65000"/>
                  </a:schemeClr>
                </a:solidFill>
              </a:rPr>
              <a:t>Why 4 ? – Belt used beyond </a:t>
            </a:r>
          </a:p>
          <a:p>
            <a:r>
              <a:rPr lang="en-GB" sz="2800" dirty="0">
                <a:solidFill>
                  <a:schemeClr val="bg1">
                    <a:lumMod val="65000"/>
                  </a:schemeClr>
                </a:solidFill>
              </a:rPr>
              <a:t> </a:t>
            </a:r>
            <a:r>
              <a:rPr lang="en-GB" sz="2800" dirty="0" smtClean="0">
                <a:solidFill>
                  <a:schemeClr val="bg1">
                    <a:lumMod val="65000"/>
                  </a:schemeClr>
                </a:solidFill>
              </a:rPr>
              <a:t>                  useful life</a:t>
            </a:r>
          </a:p>
          <a:p>
            <a:r>
              <a:rPr lang="en-GB" sz="2800" dirty="0" smtClean="0"/>
              <a:t>Why 5? – Recommend </a:t>
            </a:r>
          </a:p>
          <a:p>
            <a:r>
              <a:rPr lang="en-GB" sz="2800" dirty="0"/>
              <a:t> </a:t>
            </a:r>
            <a:r>
              <a:rPr lang="en-GB" sz="2800" dirty="0" smtClean="0"/>
              <a:t>                 maintenance not  </a:t>
            </a:r>
          </a:p>
          <a:p>
            <a:r>
              <a:rPr lang="en-GB" sz="2800" dirty="0"/>
              <a:t> </a:t>
            </a:r>
            <a:r>
              <a:rPr lang="en-GB" sz="2800" dirty="0" smtClean="0"/>
              <a:t>                 performed</a:t>
            </a:r>
          </a:p>
          <a:p>
            <a:r>
              <a:rPr lang="en-GB" sz="2800" dirty="0" smtClean="0">
                <a:solidFill>
                  <a:srgbClr val="FF0000"/>
                </a:solidFill>
              </a:rPr>
              <a:t>Are there more whys?</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61177" y="963827"/>
            <a:ext cx="4376596" cy="5567572"/>
          </a:xfrm>
          <a:prstGeom prst="rect">
            <a:avLst/>
          </a:prstGeom>
        </p:spPr>
      </p:pic>
    </p:spTree>
    <p:extLst>
      <p:ext uri="{BB962C8B-B14F-4D97-AF65-F5344CB8AC3E}">
        <p14:creationId xmlns:p14="http://schemas.microsoft.com/office/powerpoint/2010/main" val="3837566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 calcmode="lin" valueType="num">
                                      <p:cBhvr additive="base">
                                        <p:cTn id="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anim calcmode="lin" valueType="num">
                                      <p:cBhvr additive="base">
                                        <p:cTn id="1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 calcmode="lin" valueType="num">
                                      <p:cBhvr additive="base">
                                        <p:cTn id="1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5" end="5"/>
                                            </p:txEl>
                                          </p:spTgt>
                                        </p:tgtEl>
                                        <p:attrNameLst>
                                          <p:attrName>style.visibility</p:attrName>
                                        </p:attrNameLst>
                                      </p:cBhvr>
                                      <p:to>
                                        <p:strVal val="visible"/>
                                      </p:to>
                                    </p:set>
                                    <p:anim calcmode="lin" valueType="num">
                                      <p:cBhvr additive="base">
                                        <p:cTn id="25"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4">
                                            <p:txEl>
                                              <p:pRg st="6" end="6"/>
                                            </p:txEl>
                                          </p:spTgt>
                                        </p:tgtEl>
                                        <p:attrNameLst>
                                          <p:attrName>style.visibility</p:attrName>
                                        </p:attrNameLst>
                                      </p:cBhvr>
                                      <p:to>
                                        <p:strVal val="visible"/>
                                      </p:to>
                                    </p:set>
                                    <p:anim calcmode="lin" valueType="num">
                                      <p:cBhvr additive="base">
                                        <p:cTn id="29"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anim calcmode="lin" valueType="num">
                                      <p:cBhvr additive="base">
                                        <p:cTn id="35"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7" end="7"/>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anim calcmode="lin" valueType="num">
                                      <p:cBhvr additive="base">
                                        <p:cTn id="39"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8" end="8"/>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4">
                                            <p:txEl>
                                              <p:pRg st="9" end="9"/>
                                            </p:txEl>
                                          </p:spTgt>
                                        </p:tgtEl>
                                        <p:attrNameLst>
                                          <p:attrName>style.visibility</p:attrName>
                                        </p:attrNameLst>
                                      </p:cBhvr>
                                      <p:to>
                                        <p:strVal val="visible"/>
                                      </p:to>
                                    </p:set>
                                    <p:anim calcmode="lin" valueType="num">
                                      <p:cBhvr additive="base">
                                        <p:cTn id="43"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4">
                                            <p:txEl>
                                              <p:pRg st="10" end="10"/>
                                            </p:txEl>
                                          </p:spTgt>
                                        </p:tgtEl>
                                        <p:attrNameLst>
                                          <p:attrName>style.visibility</p:attrName>
                                        </p:attrNameLst>
                                      </p:cBhvr>
                                      <p:to>
                                        <p:strVal val="visible"/>
                                      </p:to>
                                    </p:set>
                                    <p:anim calcmode="lin" valueType="num">
                                      <p:cBhvr additive="base">
                                        <p:cTn id="49" dur="5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 Why: Case Study: Large Marina</a:t>
            </a:r>
            <a:endParaRPr lang="en-GB" dirty="0"/>
          </a:p>
        </p:txBody>
      </p:sp>
      <p:sp>
        <p:nvSpPr>
          <p:cNvPr id="3" name="Content Placeholder 2"/>
          <p:cNvSpPr>
            <a:spLocks noGrp="1"/>
          </p:cNvSpPr>
          <p:nvPr>
            <p:ph idx="1"/>
          </p:nvPr>
        </p:nvSpPr>
        <p:spPr>
          <a:xfrm>
            <a:off x="838200" y="2209313"/>
            <a:ext cx="6464121" cy="3750913"/>
          </a:xfrm>
        </p:spPr>
        <p:txBody>
          <a:bodyPr>
            <a:noAutofit/>
          </a:bodyPr>
          <a:lstStyle/>
          <a:p>
            <a:r>
              <a:rPr lang="en-GB" sz="2400" dirty="0" smtClean="0"/>
              <a:t>Attendants </a:t>
            </a:r>
            <a:r>
              <a:rPr lang="en-GB" sz="2400" dirty="0"/>
              <a:t>at a </a:t>
            </a:r>
            <a:r>
              <a:rPr lang="en-GB" sz="2400" dirty="0" smtClean="0"/>
              <a:t>large US </a:t>
            </a:r>
            <a:r>
              <a:rPr lang="en-GB" sz="2400" dirty="0"/>
              <a:t>West Coast marina had been complaining about the time-consuming nature of the process for collecting fees for short-term moorage (i.e., parking for boats) – it took time away from other activities that were potentially more profitable for the marina</a:t>
            </a:r>
            <a:r>
              <a:rPr lang="en-GB" sz="2400" dirty="0" smtClean="0"/>
              <a:t>.</a:t>
            </a:r>
          </a:p>
          <a:p>
            <a:pPr marL="0" indent="0">
              <a:buNone/>
            </a:pPr>
            <a:endParaRPr lang="en-GB" sz="2400" dirty="0" smtClean="0"/>
          </a:p>
          <a:p>
            <a:r>
              <a:rPr lang="en-GB" sz="2400" dirty="0" smtClean="0"/>
              <a:t> </a:t>
            </a:r>
            <a:r>
              <a:rPr lang="en-GB" sz="2400" dirty="0"/>
              <a:t>Through the marina’s strategic planning, this process was targeted for improvement</a:t>
            </a:r>
            <a:r>
              <a:rPr lang="en-GB" sz="2400" dirty="0" smtClean="0"/>
              <a:t>.</a:t>
            </a:r>
            <a:endParaRPr lang="en-GB" sz="2400" dirty="0"/>
          </a:p>
        </p:txBody>
      </p:sp>
      <p:sp>
        <p:nvSpPr>
          <p:cNvPr id="4" name="AutoShape 2" descr="http://upload.wikimedia.org/wikipedia/commons/e/e7/Sea_Isle_Marina_Miami_Florida_left_20100213.jpg"/>
          <p:cNvSpPr>
            <a:spLocks noChangeAspect="1" noChangeArrowheads="1"/>
          </p:cNvSpPr>
          <p:nvPr/>
        </p:nvSpPr>
        <p:spPr bwMode="auto">
          <a:xfrm>
            <a:off x="6350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123"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79014" y="2292440"/>
            <a:ext cx="4174496" cy="31308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83828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5768830" cy="648393"/>
          </a:xfrm>
        </p:spPr>
        <p:txBody>
          <a:bodyPr/>
          <a:lstStyle/>
          <a:p>
            <a:r>
              <a:rPr lang="en-GB" dirty="0"/>
              <a:t>5 Why: Case Study: Large Marina</a:t>
            </a:r>
          </a:p>
        </p:txBody>
      </p:sp>
      <p:pic>
        <p:nvPicPr>
          <p:cNvPr id="6" name="Content Placeholder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689206" y="2385238"/>
            <a:ext cx="4465638" cy="2902371"/>
          </a:xfrm>
        </p:spPr>
      </p:pic>
      <p:sp>
        <p:nvSpPr>
          <p:cNvPr id="5" name="Text Placeholder 4"/>
          <p:cNvSpPr>
            <a:spLocks noGrp="1"/>
          </p:cNvSpPr>
          <p:nvPr>
            <p:ph type="body" sz="half" idx="2"/>
          </p:nvPr>
        </p:nvSpPr>
        <p:spPr>
          <a:xfrm>
            <a:off x="5752610" y="1787236"/>
            <a:ext cx="5768830" cy="4514013"/>
          </a:xfrm>
        </p:spPr>
        <p:txBody>
          <a:bodyPr>
            <a:normAutofit fontScale="92500" lnSpcReduction="20000"/>
          </a:bodyPr>
          <a:lstStyle/>
          <a:p>
            <a:r>
              <a:rPr lang="en-GB" dirty="0"/>
              <a:t>Originally the daily process for collecting short-term moorage fees took 12 hours and included four major steps</a:t>
            </a:r>
            <a:r>
              <a:rPr lang="en-GB" dirty="0" smtClean="0"/>
              <a:t>:</a:t>
            </a:r>
          </a:p>
          <a:p>
            <a:endParaRPr lang="en-GB" b="1" dirty="0" smtClean="0"/>
          </a:p>
          <a:p>
            <a:pPr>
              <a:buFont typeface="+mj-lt"/>
              <a:buAutoNum type="arabicPeriod"/>
            </a:pPr>
            <a:r>
              <a:rPr lang="en-GB" b="1" dirty="0" smtClean="0"/>
              <a:t>Boaters </a:t>
            </a:r>
            <a:r>
              <a:rPr lang="en-GB" b="1" dirty="0"/>
              <a:t>write the boat name, number and moorage space number on a marina-provided envelope, enclose the fees, and drop it in a deposit box</a:t>
            </a:r>
            <a:r>
              <a:rPr lang="en-GB" b="1" dirty="0" smtClean="0"/>
              <a:t>.</a:t>
            </a:r>
          </a:p>
          <a:p>
            <a:endParaRPr lang="en-GB" b="1" dirty="0"/>
          </a:p>
          <a:p>
            <a:r>
              <a:rPr lang="en-GB" b="1" dirty="0" smtClean="0"/>
              <a:t>2. A </a:t>
            </a:r>
            <a:r>
              <a:rPr lang="en-GB" b="1" dirty="0"/>
              <a:t>moorage attendant picks up all of the envelopes twice a day. The counter attendant processes the contents and inputs all envelope data into the payment system. This step takes approximately two hours per day</a:t>
            </a:r>
            <a:r>
              <a:rPr lang="en-GB" b="1" dirty="0" smtClean="0"/>
              <a:t>.</a:t>
            </a:r>
          </a:p>
          <a:p>
            <a:endParaRPr lang="en-GB" b="1" dirty="0"/>
          </a:p>
          <a:p>
            <a:r>
              <a:rPr lang="en-GB" b="1" dirty="0" smtClean="0"/>
              <a:t>3. Twice </a:t>
            </a:r>
            <a:r>
              <a:rPr lang="en-GB" b="1" dirty="0"/>
              <a:t>a day, an attendant walks the docks and writes down all of the boat names, numbers and moorage space numbers on a form and takes the form to the counter attendant for input into the payment system. This step takes approximately 10 hours per day</a:t>
            </a:r>
            <a:r>
              <a:rPr lang="en-GB" b="1" dirty="0" smtClean="0"/>
              <a:t>.</a:t>
            </a:r>
          </a:p>
          <a:p>
            <a:endParaRPr lang="en-GB" b="1" dirty="0"/>
          </a:p>
          <a:p>
            <a:r>
              <a:rPr lang="en-GB" b="1" dirty="0" smtClean="0"/>
              <a:t>4. Invoices </a:t>
            </a:r>
            <a:r>
              <a:rPr lang="en-GB" b="1" dirty="0"/>
              <a:t>are automatically sent to boaters for collection discrepancies in moorage usage fees on a monthly basis.</a:t>
            </a:r>
          </a:p>
          <a:p>
            <a:endParaRPr lang="en-GB" dirty="0"/>
          </a:p>
        </p:txBody>
      </p:sp>
    </p:spTree>
    <p:extLst>
      <p:ext uri="{BB962C8B-B14F-4D97-AF65-F5344CB8AC3E}">
        <p14:creationId xmlns:p14="http://schemas.microsoft.com/office/powerpoint/2010/main" val="3740118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fade">
                                      <p:cBhvr>
                                        <p:cTn id="7" dur="1000"/>
                                        <p:tgtEl>
                                          <p:spTgt spid="5">
                                            <p:txEl>
                                              <p:pRg st="2" end="2"/>
                                            </p:txEl>
                                          </p:spTgt>
                                        </p:tgtEl>
                                      </p:cBhvr>
                                    </p:animEffect>
                                    <p:anim calcmode="lin" valueType="num">
                                      <p:cBhvr>
                                        <p:cTn id="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4" end="4"/>
                                            </p:txEl>
                                          </p:spTgt>
                                        </p:tgtEl>
                                        <p:attrNameLst>
                                          <p:attrName>style.visibility</p:attrName>
                                        </p:attrNameLst>
                                      </p:cBhvr>
                                      <p:to>
                                        <p:strVal val="visible"/>
                                      </p:to>
                                    </p:set>
                                    <p:animEffect transition="in" filter="fade">
                                      <p:cBhvr>
                                        <p:cTn id="14" dur="1000"/>
                                        <p:tgtEl>
                                          <p:spTgt spid="5">
                                            <p:txEl>
                                              <p:pRg st="4" end="4"/>
                                            </p:txEl>
                                          </p:spTgt>
                                        </p:tgtEl>
                                      </p:cBhvr>
                                    </p:animEffect>
                                    <p:anim calcmode="lin" valueType="num">
                                      <p:cBhvr>
                                        <p:cTn id="15"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animEffect transition="in" filter="fade">
                                      <p:cBhvr>
                                        <p:cTn id="21" dur="1000"/>
                                        <p:tgtEl>
                                          <p:spTgt spid="5">
                                            <p:txEl>
                                              <p:pRg st="6" end="6"/>
                                            </p:txEl>
                                          </p:spTgt>
                                        </p:tgtEl>
                                      </p:cBhvr>
                                    </p:animEffect>
                                    <p:anim calcmode="lin" valueType="num">
                                      <p:cBhvr>
                                        <p:cTn id="22"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8" end="8"/>
                                            </p:txEl>
                                          </p:spTgt>
                                        </p:tgtEl>
                                        <p:attrNameLst>
                                          <p:attrName>style.visibility</p:attrName>
                                        </p:attrNameLst>
                                      </p:cBhvr>
                                      <p:to>
                                        <p:strVal val="visible"/>
                                      </p:to>
                                    </p:set>
                                    <p:animEffect transition="in" filter="fade">
                                      <p:cBhvr>
                                        <p:cTn id="28" dur="1000"/>
                                        <p:tgtEl>
                                          <p:spTgt spid="5">
                                            <p:txEl>
                                              <p:pRg st="8" end="8"/>
                                            </p:txEl>
                                          </p:spTgt>
                                        </p:tgtEl>
                                      </p:cBhvr>
                                    </p:animEffect>
                                    <p:anim calcmode="lin" valueType="num">
                                      <p:cBhvr>
                                        <p:cTn id="29" dur="1000" fill="hold"/>
                                        <p:tgtEl>
                                          <p:spTgt spid="5">
                                            <p:txEl>
                                              <p:pRg st="8" end="8"/>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Why: Case Study: Large Marina</a:t>
            </a:r>
          </a:p>
        </p:txBody>
      </p:sp>
      <p:sp>
        <p:nvSpPr>
          <p:cNvPr id="3" name="Content Placeholder 2"/>
          <p:cNvSpPr>
            <a:spLocks noGrp="1"/>
          </p:cNvSpPr>
          <p:nvPr>
            <p:ph idx="1"/>
          </p:nvPr>
        </p:nvSpPr>
        <p:spPr/>
        <p:txBody>
          <a:bodyPr>
            <a:normAutofit lnSpcReduction="10000"/>
          </a:bodyPr>
          <a:lstStyle/>
          <a:p>
            <a:r>
              <a:rPr lang="en-GB" dirty="0"/>
              <a:t>The moorage attendants informed marina management that there was a lot of data entry duplication – the same data is recorded on paper and then entered into a payment system. </a:t>
            </a:r>
            <a:endParaRPr lang="en-GB" dirty="0" smtClean="0"/>
          </a:p>
          <a:p>
            <a:r>
              <a:rPr lang="en-GB" dirty="0" smtClean="0"/>
              <a:t>They </a:t>
            </a:r>
            <a:r>
              <a:rPr lang="en-GB" dirty="0"/>
              <a:t>learned that other marinas equipped their attendants with a handheld device for inputting all boat information, which is then uploaded by the office attendant into the payment system. </a:t>
            </a:r>
            <a:endParaRPr lang="en-GB" dirty="0" smtClean="0"/>
          </a:p>
          <a:p>
            <a:r>
              <a:rPr lang="en-GB" dirty="0" smtClean="0"/>
              <a:t>Marina </a:t>
            </a:r>
            <a:r>
              <a:rPr lang="en-GB" dirty="0"/>
              <a:t>management budgeted $100,000 for the implementation of this automated system and engaged a third-party company </a:t>
            </a:r>
            <a:r>
              <a:rPr lang="en-GB" dirty="0" smtClean="0"/>
              <a:t>to:</a:t>
            </a:r>
          </a:p>
          <a:p>
            <a:pPr lvl="1"/>
            <a:r>
              <a:rPr lang="en-GB" dirty="0" smtClean="0"/>
              <a:t>1</a:t>
            </a:r>
            <a:r>
              <a:rPr lang="en-GB" dirty="0"/>
              <a:t>) document the as-is and to-be processes, </a:t>
            </a:r>
            <a:endParaRPr lang="en-GB" dirty="0" smtClean="0"/>
          </a:p>
          <a:p>
            <a:pPr lvl="1"/>
            <a:r>
              <a:rPr lang="en-GB" dirty="0" smtClean="0"/>
              <a:t>2</a:t>
            </a:r>
            <a:r>
              <a:rPr lang="en-GB" dirty="0"/>
              <a:t>) write a business case to justify the investment and </a:t>
            </a:r>
            <a:endParaRPr lang="en-GB" dirty="0" smtClean="0"/>
          </a:p>
          <a:p>
            <a:pPr lvl="1"/>
            <a:r>
              <a:rPr lang="en-GB" dirty="0" smtClean="0"/>
              <a:t>3</a:t>
            </a:r>
            <a:r>
              <a:rPr lang="en-GB" dirty="0"/>
              <a:t>) produce a business-requirements document for the implementation.</a:t>
            </a:r>
          </a:p>
          <a:p>
            <a:endParaRPr lang="en-GB" dirty="0"/>
          </a:p>
        </p:txBody>
      </p:sp>
    </p:spTree>
    <p:extLst>
      <p:ext uri="{BB962C8B-B14F-4D97-AF65-F5344CB8AC3E}">
        <p14:creationId xmlns:p14="http://schemas.microsoft.com/office/powerpoint/2010/main" val="2414941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Why: Case Study: Large Marina</a:t>
            </a:r>
          </a:p>
        </p:txBody>
      </p:sp>
      <p:sp>
        <p:nvSpPr>
          <p:cNvPr id="3" name="Content Placeholder 2"/>
          <p:cNvSpPr>
            <a:spLocks noGrp="1"/>
          </p:cNvSpPr>
          <p:nvPr>
            <p:ph idx="1"/>
          </p:nvPr>
        </p:nvSpPr>
        <p:spPr/>
        <p:txBody>
          <a:bodyPr>
            <a:normAutofit fontScale="77500" lnSpcReduction="20000"/>
          </a:bodyPr>
          <a:lstStyle/>
          <a:p>
            <a:pPr marL="0" indent="0">
              <a:buNone/>
            </a:pPr>
            <a:r>
              <a:rPr lang="en-GB" b="1" dirty="0"/>
              <a:t>Current State</a:t>
            </a:r>
          </a:p>
          <a:p>
            <a:r>
              <a:rPr lang="en-GB" dirty="0"/>
              <a:t>When the consulting company began to document the current state, the activity of sending invoices to boaters (Step 4) for short-term moorage stood out. </a:t>
            </a:r>
            <a:endParaRPr lang="en-GB" dirty="0" smtClean="0"/>
          </a:p>
          <a:p>
            <a:r>
              <a:rPr lang="en-GB" dirty="0" smtClean="0"/>
              <a:t>This </a:t>
            </a:r>
            <a:r>
              <a:rPr lang="en-GB" dirty="0"/>
              <a:t>type of activity is not normally seen in the similar situation of short-term parking for cars. </a:t>
            </a:r>
            <a:endParaRPr lang="en-GB" dirty="0" smtClean="0"/>
          </a:p>
          <a:p>
            <a:r>
              <a:rPr lang="en-GB" dirty="0" smtClean="0"/>
              <a:t>The </a:t>
            </a:r>
            <a:r>
              <a:rPr lang="en-GB" dirty="0"/>
              <a:t>consultant suggested that exploring this approach to invoicing would be worthwhile before moving forward with the technological solution. </a:t>
            </a:r>
            <a:endParaRPr lang="en-GB" dirty="0" smtClean="0"/>
          </a:p>
          <a:p>
            <a:r>
              <a:rPr lang="en-GB" dirty="0" smtClean="0"/>
              <a:t>The </a:t>
            </a:r>
            <a:r>
              <a:rPr lang="en-GB" dirty="0"/>
              <a:t>client agreed; the consultants partnered with the attendants to learn more about this process.</a:t>
            </a:r>
          </a:p>
          <a:p>
            <a:pPr marL="0" indent="0">
              <a:buNone/>
            </a:pPr>
            <a:r>
              <a:rPr lang="en-GB" b="1" dirty="0"/>
              <a:t>Why Send Invoices</a:t>
            </a:r>
          </a:p>
          <a:p>
            <a:r>
              <a:rPr lang="en-GB" dirty="0"/>
              <a:t>The project team used the </a:t>
            </a:r>
            <a:r>
              <a:rPr lang="en-GB" b="1" dirty="0"/>
              <a:t>5 Whys </a:t>
            </a:r>
            <a:r>
              <a:rPr lang="en-GB" dirty="0"/>
              <a:t>to discover why the activity of sending invoices to boaters was performed in the first place. </a:t>
            </a:r>
            <a:endParaRPr lang="en-GB" dirty="0" smtClean="0"/>
          </a:p>
          <a:p>
            <a:r>
              <a:rPr lang="en-GB" b="1" dirty="0" smtClean="0"/>
              <a:t>The </a:t>
            </a:r>
            <a:r>
              <a:rPr lang="en-GB" b="1" dirty="0"/>
              <a:t>situation</a:t>
            </a:r>
            <a:r>
              <a:rPr lang="en-GB" dirty="0"/>
              <a:t>: Monthly invoices are automatically sent to boaters for collection of any discrepancies in moorage usage fees.</a:t>
            </a:r>
          </a:p>
          <a:p>
            <a:endParaRPr lang="en-GB" dirty="0"/>
          </a:p>
          <a:p>
            <a:endParaRPr lang="en-GB" dirty="0"/>
          </a:p>
        </p:txBody>
      </p:sp>
    </p:spTree>
    <p:extLst>
      <p:ext uri="{BB962C8B-B14F-4D97-AF65-F5344CB8AC3E}">
        <p14:creationId xmlns:p14="http://schemas.microsoft.com/office/powerpoint/2010/main" val="2796918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solidFill>
                  <a:srgbClr val="000000"/>
                </a:solidFill>
              </a:rPr>
              <a:t>The </a:t>
            </a:r>
            <a:r>
              <a:rPr lang="en-GB" sz="2800" b="1" dirty="0">
                <a:solidFill>
                  <a:srgbClr val="000000"/>
                </a:solidFill>
              </a:rPr>
              <a:t>5 Whys – Sending Automatic Invoices for Fee </a:t>
            </a:r>
            <a:r>
              <a:rPr lang="en-GB" sz="2800" b="1" dirty="0" smtClean="0">
                <a:solidFill>
                  <a:srgbClr val="000000"/>
                </a:solidFill>
              </a:rPr>
              <a:t>Discrepancies</a:t>
            </a:r>
            <a:endParaRPr lang="en-GB" sz="28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481544041"/>
              </p:ext>
            </p:extLst>
          </p:nvPr>
        </p:nvGraphicFramePr>
        <p:xfrm>
          <a:off x="1661374" y="1767567"/>
          <a:ext cx="8242480" cy="4098542"/>
        </p:xfrm>
        <a:graphic>
          <a:graphicData uri="http://schemas.openxmlformats.org/drawingml/2006/table">
            <a:tbl>
              <a:tblPr/>
              <a:tblGrid>
                <a:gridCol w="1212129">
                  <a:extLst>
                    <a:ext uri="{9D8B030D-6E8A-4147-A177-3AD203B41FA5}">
                      <a16:colId xmlns:a16="http://schemas.microsoft.com/office/drawing/2014/main" val="20000"/>
                    </a:ext>
                  </a:extLst>
                </a:gridCol>
                <a:gridCol w="2424258">
                  <a:extLst>
                    <a:ext uri="{9D8B030D-6E8A-4147-A177-3AD203B41FA5}">
                      <a16:colId xmlns:a16="http://schemas.microsoft.com/office/drawing/2014/main" val="20001"/>
                    </a:ext>
                  </a:extLst>
                </a:gridCol>
                <a:gridCol w="4606093">
                  <a:extLst>
                    <a:ext uri="{9D8B030D-6E8A-4147-A177-3AD203B41FA5}">
                      <a16:colId xmlns:a16="http://schemas.microsoft.com/office/drawing/2014/main" val="20002"/>
                    </a:ext>
                  </a:extLst>
                </a:gridCol>
              </a:tblGrid>
              <a:tr h="175355">
                <a:tc>
                  <a:txBody>
                    <a:bodyPr/>
                    <a:lstStyle/>
                    <a:p>
                      <a:endParaRPr lang="en-GB" sz="1200" dirty="0">
                        <a:solidFill>
                          <a:srgbClr val="000000"/>
                        </a:solidFill>
                        <a:effectLst/>
                      </a:endParaRPr>
                    </a:p>
                  </a:txBody>
                  <a:tcPr marL="22597" marR="22597" marT="22597" marB="22597">
                    <a:lnL>
                      <a:noFill/>
                    </a:lnL>
                    <a:lnR>
                      <a:noFill/>
                    </a:lnR>
                    <a:lnT>
                      <a:noFill/>
                    </a:lnT>
                    <a:lnB>
                      <a:noFill/>
                    </a:lnB>
                    <a:solidFill>
                      <a:srgbClr val="CCCCCC"/>
                    </a:solidFill>
                  </a:tcPr>
                </a:tc>
                <a:tc>
                  <a:txBody>
                    <a:bodyPr/>
                    <a:lstStyle/>
                    <a:p>
                      <a:pPr algn="ctr"/>
                      <a:r>
                        <a:rPr lang="en-GB" sz="1200" b="1" dirty="0">
                          <a:solidFill>
                            <a:srgbClr val="000000"/>
                          </a:solidFill>
                          <a:effectLst/>
                        </a:rPr>
                        <a:t>Why</a:t>
                      </a:r>
                      <a:endParaRPr lang="en-GB" sz="1200" dirty="0">
                        <a:solidFill>
                          <a:srgbClr val="000000"/>
                        </a:solidFill>
                        <a:effectLst/>
                      </a:endParaRPr>
                    </a:p>
                  </a:txBody>
                  <a:tcPr marL="22597" marR="22597" marT="22597" marB="22597">
                    <a:lnL>
                      <a:noFill/>
                    </a:lnL>
                    <a:lnR>
                      <a:noFill/>
                    </a:lnR>
                    <a:lnT>
                      <a:noFill/>
                    </a:lnT>
                    <a:lnB>
                      <a:noFill/>
                    </a:lnB>
                    <a:solidFill>
                      <a:srgbClr val="CCCCCC"/>
                    </a:solidFill>
                  </a:tcPr>
                </a:tc>
                <a:tc>
                  <a:txBody>
                    <a:bodyPr/>
                    <a:lstStyle/>
                    <a:p>
                      <a:pPr algn="ctr"/>
                      <a:r>
                        <a:rPr lang="en-GB" sz="1200" b="1">
                          <a:solidFill>
                            <a:srgbClr val="000000"/>
                          </a:solidFill>
                          <a:effectLst/>
                        </a:rPr>
                        <a:t>Answer</a:t>
                      </a:r>
                      <a:endParaRPr lang="en-GB" sz="1200">
                        <a:solidFill>
                          <a:srgbClr val="000000"/>
                        </a:solidFill>
                        <a:effectLst/>
                      </a:endParaRPr>
                    </a:p>
                  </a:txBody>
                  <a:tcPr marL="22597" marR="22597" marT="22597" marB="22597">
                    <a:lnL>
                      <a:noFill/>
                    </a:lnL>
                    <a:lnR>
                      <a:noFill/>
                    </a:lnR>
                    <a:lnT>
                      <a:noFill/>
                    </a:lnT>
                    <a:lnB>
                      <a:noFill/>
                    </a:lnB>
                    <a:solidFill>
                      <a:srgbClr val="CCCCCC"/>
                    </a:solidFill>
                  </a:tcPr>
                </a:tc>
                <a:extLst>
                  <a:ext uri="{0D108BD9-81ED-4DB2-BD59-A6C34878D82A}">
                    <a16:rowId xmlns:a16="http://schemas.microsoft.com/office/drawing/2014/main" val="10000"/>
                  </a:ext>
                </a:extLst>
              </a:tr>
              <a:tr h="826158">
                <a:tc>
                  <a:txBody>
                    <a:bodyPr/>
                    <a:lstStyle/>
                    <a:p>
                      <a:r>
                        <a:rPr lang="en-GB" sz="1200">
                          <a:solidFill>
                            <a:srgbClr val="000000"/>
                          </a:solidFill>
                          <a:effectLst/>
                        </a:rPr>
                        <a:t>Why #1</a:t>
                      </a:r>
                    </a:p>
                  </a:txBody>
                  <a:tcPr marL="22597" marR="22597" marT="22597" marB="22597">
                    <a:lnL>
                      <a:noFill/>
                    </a:lnL>
                    <a:lnR>
                      <a:noFill/>
                    </a:lnR>
                    <a:lnT>
                      <a:noFill/>
                    </a:lnT>
                    <a:lnB>
                      <a:noFill/>
                    </a:lnB>
                  </a:tcPr>
                </a:tc>
                <a:tc>
                  <a:txBody>
                    <a:bodyPr/>
                    <a:lstStyle/>
                    <a:p>
                      <a:r>
                        <a:rPr lang="en-GB" sz="1200" dirty="0">
                          <a:solidFill>
                            <a:srgbClr val="000000"/>
                          </a:solidFill>
                          <a:effectLst/>
                        </a:rPr>
                        <a:t>Why are the boaters sent a monthly bill for moorage usage-fee collection discrepancies?</a:t>
                      </a:r>
                    </a:p>
                  </a:txBody>
                  <a:tcPr marL="22597" marR="22597" marT="22597" marB="22597">
                    <a:lnL>
                      <a:noFill/>
                    </a:lnL>
                    <a:lnR>
                      <a:noFill/>
                    </a:lnR>
                    <a:lnT>
                      <a:noFill/>
                    </a:lnT>
                    <a:lnB>
                      <a:noFill/>
                    </a:lnB>
                  </a:tcPr>
                </a:tc>
                <a:tc>
                  <a:txBody>
                    <a:bodyPr/>
                    <a:lstStyle/>
                    <a:p>
                      <a:r>
                        <a:rPr lang="en-GB" sz="1200">
                          <a:solidFill>
                            <a:srgbClr val="000000"/>
                          </a:solidFill>
                          <a:effectLst/>
                        </a:rPr>
                        <a:t>The boaters used the facility so they need to pay for their use of the facility.</a:t>
                      </a:r>
                    </a:p>
                  </a:txBody>
                  <a:tcPr marL="22597" marR="22597" marT="22597" marB="22597">
                    <a:lnL>
                      <a:noFill/>
                    </a:lnL>
                    <a:lnR>
                      <a:noFill/>
                    </a:lnR>
                    <a:lnT>
                      <a:noFill/>
                    </a:lnT>
                    <a:lnB>
                      <a:noFill/>
                    </a:lnB>
                  </a:tcPr>
                </a:tc>
                <a:extLst>
                  <a:ext uri="{0D108BD9-81ED-4DB2-BD59-A6C34878D82A}">
                    <a16:rowId xmlns:a16="http://schemas.microsoft.com/office/drawing/2014/main" val="10001"/>
                  </a:ext>
                </a:extLst>
              </a:tr>
              <a:tr h="565837">
                <a:tc>
                  <a:txBody>
                    <a:bodyPr/>
                    <a:lstStyle/>
                    <a:p>
                      <a:r>
                        <a:rPr lang="en-GB" sz="1200">
                          <a:solidFill>
                            <a:srgbClr val="000000"/>
                          </a:solidFill>
                          <a:effectLst/>
                        </a:rPr>
                        <a:t>Why #2</a:t>
                      </a:r>
                    </a:p>
                  </a:txBody>
                  <a:tcPr marL="22597" marR="22597" marT="22597" marB="22597">
                    <a:lnL>
                      <a:noFill/>
                    </a:lnL>
                    <a:lnR>
                      <a:noFill/>
                    </a:lnR>
                    <a:lnT>
                      <a:noFill/>
                    </a:lnT>
                    <a:lnB>
                      <a:noFill/>
                    </a:lnB>
                  </a:tcPr>
                </a:tc>
                <a:tc>
                  <a:txBody>
                    <a:bodyPr/>
                    <a:lstStyle/>
                    <a:p>
                      <a:r>
                        <a:rPr lang="en-GB" sz="1200">
                          <a:solidFill>
                            <a:srgbClr val="000000"/>
                          </a:solidFill>
                          <a:effectLst/>
                        </a:rPr>
                        <a:t>Why does the marina need to ensure boaters pay for usage?</a:t>
                      </a:r>
                    </a:p>
                  </a:txBody>
                  <a:tcPr marL="22597" marR="22597" marT="22597" marB="22597">
                    <a:lnL>
                      <a:noFill/>
                    </a:lnL>
                    <a:lnR>
                      <a:noFill/>
                    </a:lnR>
                    <a:lnT>
                      <a:noFill/>
                    </a:lnT>
                    <a:lnB>
                      <a:noFill/>
                    </a:lnB>
                  </a:tcPr>
                </a:tc>
                <a:tc>
                  <a:txBody>
                    <a:bodyPr/>
                    <a:lstStyle/>
                    <a:p>
                      <a:r>
                        <a:rPr lang="en-GB" sz="1200">
                          <a:solidFill>
                            <a:srgbClr val="000000"/>
                          </a:solidFill>
                          <a:effectLst/>
                        </a:rPr>
                        <a:t>The marina is a public facility and all usage fees must be collected on behalf of taxpayers.</a:t>
                      </a:r>
                    </a:p>
                  </a:txBody>
                  <a:tcPr marL="22597" marR="22597" marT="22597" marB="22597">
                    <a:lnL>
                      <a:noFill/>
                    </a:lnL>
                    <a:lnR>
                      <a:noFill/>
                    </a:lnR>
                    <a:lnT>
                      <a:noFill/>
                    </a:lnT>
                    <a:lnB>
                      <a:noFill/>
                    </a:lnB>
                  </a:tcPr>
                </a:tc>
                <a:extLst>
                  <a:ext uri="{0D108BD9-81ED-4DB2-BD59-A6C34878D82A}">
                    <a16:rowId xmlns:a16="http://schemas.microsoft.com/office/drawing/2014/main" val="10002"/>
                  </a:ext>
                </a:extLst>
              </a:tr>
              <a:tr h="956318">
                <a:tc>
                  <a:txBody>
                    <a:bodyPr/>
                    <a:lstStyle/>
                    <a:p>
                      <a:r>
                        <a:rPr lang="en-GB" sz="1200">
                          <a:solidFill>
                            <a:srgbClr val="000000"/>
                          </a:solidFill>
                          <a:effectLst/>
                        </a:rPr>
                        <a:t>Why #3</a:t>
                      </a:r>
                    </a:p>
                  </a:txBody>
                  <a:tcPr marL="22597" marR="22597" marT="22597" marB="22597">
                    <a:lnL>
                      <a:noFill/>
                    </a:lnL>
                    <a:lnR>
                      <a:noFill/>
                    </a:lnR>
                    <a:lnT>
                      <a:noFill/>
                    </a:lnT>
                    <a:lnB>
                      <a:noFill/>
                    </a:lnB>
                  </a:tcPr>
                </a:tc>
                <a:tc>
                  <a:txBody>
                    <a:bodyPr/>
                    <a:lstStyle/>
                    <a:p>
                      <a:r>
                        <a:rPr lang="en-GB" sz="1200">
                          <a:solidFill>
                            <a:srgbClr val="000000"/>
                          </a:solidFill>
                          <a:effectLst/>
                        </a:rPr>
                        <a:t>Why does the marina need to ensure the collection of all usage fees on behalf of taxpayers?</a:t>
                      </a:r>
                    </a:p>
                  </a:txBody>
                  <a:tcPr marL="22597" marR="22597" marT="22597" marB="22597">
                    <a:lnL>
                      <a:noFill/>
                    </a:lnL>
                    <a:lnR>
                      <a:noFill/>
                    </a:lnR>
                    <a:lnT>
                      <a:noFill/>
                    </a:lnT>
                    <a:lnB>
                      <a:noFill/>
                    </a:lnB>
                  </a:tcPr>
                </a:tc>
                <a:tc>
                  <a:txBody>
                    <a:bodyPr/>
                    <a:lstStyle/>
                    <a:p>
                      <a:r>
                        <a:rPr lang="en-GB" sz="1200">
                          <a:solidFill>
                            <a:srgbClr val="000000"/>
                          </a:solidFill>
                          <a:effectLst/>
                        </a:rPr>
                        <a:t>Because if the marina does not collect the fees, the boaters will use the facility without paying for it.</a:t>
                      </a:r>
                    </a:p>
                  </a:txBody>
                  <a:tcPr marL="22597" marR="22597" marT="22597" marB="22597">
                    <a:lnL>
                      <a:noFill/>
                    </a:lnL>
                    <a:lnR>
                      <a:noFill/>
                    </a:lnR>
                    <a:lnT>
                      <a:noFill/>
                    </a:lnT>
                    <a:lnB>
                      <a:noFill/>
                    </a:lnB>
                  </a:tcPr>
                </a:tc>
                <a:extLst>
                  <a:ext uri="{0D108BD9-81ED-4DB2-BD59-A6C34878D82A}">
                    <a16:rowId xmlns:a16="http://schemas.microsoft.com/office/drawing/2014/main" val="10003"/>
                  </a:ext>
                </a:extLst>
              </a:tr>
              <a:tr h="565837">
                <a:tc>
                  <a:txBody>
                    <a:bodyPr/>
                    <a:lstStyle/>
                    <a:p>
                      <a:r>
                        <a:rPr lang="en-GB" sz="1200">
                          <a:solidFill>
                            <a:srgbClr val="000000"/>
                          </a:solidFill>
                          <a:effectLst/>
                        </a:rPr>
                        <a:t>Why #4</a:t>
                      </a:r>
                    </a:p>
                  </a:txBody>
                  <a:tcPr marL="22597" marR="22597" marT="22597" marB="22597">
                    <a:lnL>
                      <a:noFill/>
                    </a:lnL>
                    <a:lnR>
                      <a:noFill/>
                    </a:lnR>
                    <a:lnT>
                      <a:noFill/>
                    </a:lnT>
                    <a:lnB>
                      <a:noFill/>
                    </a:lnB>
                  </a:tcPr>
                </a:tc>
                <a:tc>
                  <a:txBody>
                    <a:bodyPr/>
                    <a:lstStyle/>
                    <a:p>
                      <a:r>
                        <a:rPr lang="en-GB" sz="1200">
                          <a:solidFill>
                            <a:srgbClr val="000000"/>
                          </a:solidFill>
                          <a:effectLst/>
                        </a:rPr>
                        <a:t>Why would the boaters use the marina and not pay?</a:t>
                      </a:r>
                    </a:p>
                  </a:txBody>
                  <a:tcPr marL="22597" marR="22597" marT="22597" marB="22597">
                    <a:lnL>
                      <a:noFill/>
                    </a:lnL>
                    <a:lnR>
                      <a:noFill/>
                    </a:lnR>
                    <a:lnT>
                      <a:noFill/>
                    </a:lnT>
                    <a:lnB>
                      <a:noFill/>
                    </a:lnB>
                  </a:tcPr>
                </a:tc>
                <a:tc>
                  <a:txBody>
                    <a:bodyPr/>
                    <a:lstStyle/>
                    <a:p>
                      <a:r>
                        <a:rPr lang="en-GB" sz="1200">
                          <a:solidFill>
                            <a:srgbClr val="000000"/>
                          </a:solidFill>
                          <a:effectLst/>
                        </a:rPr>
                        <a:t>There is no incentive for them to pay if they can get away with using the facility without paying.</a:t>
                      </a:r>
                    </a:p>
                  </a:txBody>
                  <a:tcPr marL="22597" marR="22597" marT="22597" marB="22597">
                    <a:lnL>
                      <a:noFill/>
                    </a:lnL>
                    <a:lnR>
                      <a:noFill/>
                    </a:lnR>
                    <a:lnT>
                      <a:noFill/>
                    </a:lnT>
                    <a:lnB>
                      <a:noFill/>
                    </a:lnB>
                  </a:tcPr>
                </a:tc>
                <a:extLst>
                  <a:ext uri="{0D108BD9-81ED-4DB2-BD59-A6C34878D82A}">
                    <a16:rowId xmlns:a16="http://schemas.microsoft.com/office/drawing/2014/main" val="10004"/>
                  </a:ext>
                </a:extLst>
              </a:tr>
              <a:tr h="956318">
                <a:tc>
                  <a:txBody>
                    <a:bodyPr/>
                    <a:lstStyle/>
                    <a:p>
                      <a:r>
                        <a:rPr lang="en-GB" sz="1200">
                          <a:solidFill>
                            <a:srgbClr val="000000"/>
                          </a:solidFill>
                          <a:effectLst/>
                        </a:rPr>
                        <a:t>Why #5</a:t>
                      </a:r>
                    </a:p>
                  </a:txBody>
                  <a:tcPr marL="22597" marR="22597" marT="22597" marB="22597">
                    <a:lnL>
                      <a:noFill/>
                    </a:lnL>
                    <a:lnR>
                      <a:noFill/>
                    </a:lnR>
                    <a:lnT>
                      <a:noFill/>
                    </a:lnT>
                    <a:lnB>
                      <a:noFill/>
                    </a:lnB>
                  </a:tcPr>
                </a:tc>
                <a:tc>
                  <a:txBody>
                    <a:bodyPr/>
                    <a:lstStyle/>
                    <a:p>
                      <a:r>
                        <a:rPr lang="en-GB" sz="1200" dirty="0">
                          <a:solidFill>
                            <a:srgbClr val="000000"/>
                          </a:solidFill>
                          <a:effectLst/>
                        </a:rPr>
                        <a:t>Why would the boaters not pay even if they can get away without paying?</a:t>
                      </a:r>
                    </a:p>
                  </a:txBody>
                  <a:tcPr marL="22597" marR="22597" marT="22597" marB="22597">
                    <a:lnL>
                      <a:noFill/>
                    </a:lnL>
                    <a:lnR>
                      <a:noFill/>
                    </a:lnR>
                    <a:lnT>
                      <a:noFill/>
                    </a:lnT>
                    <a:lnB>
                      <a:noFill/>
                    </a:lnB>
                  </a:tcPr>
                </a:tc>
                <a:tc>
                  <a:txBody>
                    <a:bodyPr/>
                    <a:lstStyle/>
                    <a:p>
                      <a:r>
                        <a:rPr lang="en-GB" sz="1200" b="1" dirty="0">
                          <a:solidFill>
                            <a:srgbClr val="000000"/>
                          </a:solidFill>
                          <a:effectLst/>
                        </a:rPr>
                        <a:t>The boaters cannot be trusted</a:t>
                      </a:r>
                      <a:r>
                        <a:rPr lang="en-GB" sz="1200" dirty="0">
                          <a:solidFill>
                            <a:srgbClr val="000000"/>
                          </a:solidFill>
                          <a:effectLst/>
                        </a:rPr>
                        <a:t>.</a:t>
                      </a:r>
                      <a:r>
                        <a:rPr lang="en-GB" sz="1200" b="1" dirty="0">
                          <a:solidFill>
                            <a:srgbClr val="000000"/>
                          </a:solidFill>
                          <a:effectLst/>
                        </a:rPr>
                        <a:t> </a:t>
                      </a:r>
                      <a:r>
                        <a:rPr lang="en-GB" sz="1200" dirty="0">
                          <a:solidFill>
                            <a:srgbClr val="000000"/>
                          </a:solidFill>
                          <a:effectLst/>
                        </a:rPr>
                        <a:t>This is why in comparable situations, there are train conductors walking around collecting tickets and parking lot attendants checking payments in payment boxes against cars in the parking lot spaces.</a:t>
                      </a:r>
                    </a:p>
                  </a:txBody>
                  <a:tcPr marL="22597" marR="22597" marT="22597" marB="22597">
                    <a:lnL>
                      <a:noFill/>
                    </a:lnL>
                    <a:lnR>
                      <a:noFill/>
                    </a:lnR>
                    <a:lnT>
                      <a:noFill/>
                    </a:lnT>
                    <a:lnB>
                      <a:noFill/>
                    </a:lnB>
                  </a:tcPr>
                </a:tc>
                <a:extLst>
                  <a:ext uri="{0D108BD9-81ED-4DB2-BD59-A6C34878D82A}">
                    <a16:rowId xmlns:a16="http://schemas.microsoft.com/office/drawing/2014/main" val="10005"/>
                  </a:ext>
                </a:extLst>
              </a:tr>
            </a:tbl>
          </a:graphicData>
        </a:graphic>
      </p:graphicFrame>
      <p:sp>
        <p:nvSpPr>
          <p:cNvPr id="3" name="Rectangle 2"/>
          <p:cNvSpPr/>
          <p:nvPr/>
        </p:nvSpPr>
        <p:spPr>
          <a:xfrm>
            <a:off x="2718263" y="2009004"/>
            <a:ext cx="2472822" cy="41839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5267284" y="2009004"/>
            <a:ext cx="4712770" cy="374340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8336926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solidFill>
                  <a:srgbClr val="000000"/>
                </a:solidFill>
              </a:rPr>
              <a:t>The </a:t>
            </a:r>
            <a:r>
              <a:rPr lang="en-GB" sz="2800" b="1" dirty="0">
                <a:solidFill>
                  <a:srgbClr val="000000"/>
                </a:solidFill>
              </a:rPr>
              <a:t>5 Whys – Sending Automatic Invoices for Fee </a:t>
            </a:r>
            <a:r>
              <a:rPr lang="en-GB" sz="2800" b="1" dirty="0" smtClean="0">
                <a:solidFill>
                  <a:srgbClr val="000000"/>
                </a:solidFill>
              </a:rPr>
              <a:t>Discrepancies</a:t>
            </a:r>
            <a:endParaRPr lang="en-GB" sz="2800" dirty="0"/>
          </a:p>
        </p:txBody>
      </p:sp>
      <p:graphicFrame>
        <p:nvGraphicFramePr>
          <p:cNvPr id="4" name="Content Placeholder 3"/>
          <p:cNvGraphicFramePr>
            <a:graphicFrameLocks noGrp="1"/>
          </p:cNvGraphicFramePr>
          <p:nvPr>
            <p:ph idx="1"/>
            <p:extLst/>
          </p:nvPr>
        </p:nvGraphicFramePr>
        <p:xfrm>
          <a:off x="1661374" y="1767567"/>
          <a:ext cx="8242480" cy="4098542"/>
        </p:xfrm>
        <a:graphic>
          <a:graphicData uri="http://schemas.openxmlformats.org/drawingml/2006/table">
            <a:tbl>
              <a:tblPr/>
              <a:tblGrid>
                <a:gridCol w="1212129">
                  <a:extLst>
                    <a:ext uri="{9D8B030D-6E8A-4147-A177-3AD203B41FA5}">
                      <a16:colId xmlns:a16="http://schemas.microsoft.com/office/drawing/2014/main" val="20000"/>
                    </a:ext>
                  </a:extLst>
                </a:gridCol>
                <a:gridCol w="2424258">
                  <a:extLst>
                    <a:ext uri="{9D8B030D-6E8A-4147-A177-3AD203B41FA5}">
                      <a16:colId xmlns:a16="http://schemas.microsoft.com/office/drawing/2014/main" val="20001"/>
                    </a:ext>
                  </a:extLst>
                </a:gridCol>
                <a:gridCol w="4606093">
                  <a:extLst>
                    <a:ext uri="{9D8B030D-6E8A-4147-A177-3AD203B41FA5}">
                      <a16:colId xmlns:a16="http://schemas.microsoft.com/office/drawing/2014/main" val="20002"/>
                    </a:ext>
                  </a:extLst>
                </a:gridCol>
              </a:tblGrid>
              <a:tr h="175355">
                <a:tc>
                  <a:txBody>
                    <a:bodyPr/>
                    <a:lstStyle/>
                    <a:p>
                      <a:endParaRPr lang="en-GB" sz="1200" dirty="0">
                        <a:solidFill>
                          <a:srgbClr val="000000"/>
                        </a:solidFill>
                        <a:effectLst/>
                      </a:endParaRPr>
                    </a:p>
                  </a:txBody>
                  <a:tcPr marL="22597" marR="22597" marT="22597" marB="22597">
                    <a:lnL>
                      <a:noFill/>
                    </a:lnL>
                    <a:lnR>
                      <a:noFill/>
                    </a:lnR>
                    <a:lnT>
                      <a:noFill/>
                    </a:lnT>
                    <a:lnB>
                      <a:noFill/>
                    </a:lnB>
                    <a:solidFill>
                      <a:srgbClr val="CCCCCC"/>
                    </a:solidFill>
                  </a:tcPr>
                </a:tc>
                <a:tc>
                  <a:txBody>
                    <a:bodyPr/>
                    <a:lstStyle/>
                    <a:p>
                      <a:pPr algn="ctr"/>
                      <a:r>
                        <a:rPr lang="en-GB" sz="1200" b="1" dirty="0">
                          <a:solidFill>
                            <a:srgbClr val="000000"/>
                          </a:solidFill>
                          <a:effectLst/>
                        </a:rPr>
                        <a:t>Why</a:t>
                      </a:r>
                      <a:endParaRPr lang="en-GB" sz="1200" dirty="0">
                        <a:solidFill>
                          <a:srgbClr val="000000"/>
                        </a:solidFill>
                        <a:effectLst/>
                      </a:endParaRPr>
                    </a:p>
                  </a:txBody>
                  <a:tcPr marL="22597" marR="22597" marT="22597" marB="22597">
                    <a:lnL>
                      <a:noFill/>
                    </a:lnL>
                    <a:lnR>
                      <a:noFill/>
                    </a:lnR>
                    <a:lnT>
                      <a:noFill/>
                    </a:lnT>
                    <a:lnB>
                      <a:noFill/>
                    </a:lnB>
                    <a:solidFill>
                      <a:srgbClr val="CCCCCC"/>
                    </a:solidFill>
                  </a:tcPr>
                </a:tc>
                <a:tc>
                  <a:txBody>
                    <a:bodyPr/>
                    <a:lstStyle/>
                    <a:p>
                      <a:pPr algn="ctr"/>
                      <a:r>
                        <a:rPr lang="en-GB" sz="1200" b="1">
                          <a:solidFill>
                            <a:srgbClr val="000000"/>
                          </a:solidFill>
                          <a:effectLst/>
                        </a:rPr>
                        <a:t>Answer</a:t>
                      </a:r>
                      <a:endParaRPr lang="en-GB" sz="1200">
                        <a:solidFill>
                          <a:srgbClr val="000000"/>
                        </a:solidFill>
                        <a:effectLst/>
                      </a:endParaRPr>
                    </a:p>
                  </a:txBody>
                  <a:tcPr marL="22597" marR="22597" marT="22597" marB="22597">
                    <a:lnL>
                      <a:noFill/>
                    </a:lnL>
                    <a:lnR>
                      <a:noFill/>
                    </a:lnR>
                    <a:lnT>
                      <a:noFill/>
                    </a:lnT>
                    <a:lnB>
                      <a:noFill/>
                    </a:lnB>
                    <a:solidFill>
                      <a:srgbClr val="CCCCCC"/>
                    </a:solidFill>
                  </a:tcPr>
                </a:tc>
                <a:extLst>
                  <a:ext uri="{0D108BD9-81ED-4DB2-BD59-A6C34878D82A}">
                    <a16:rowId xmlns:a16="http://schemas.microsoft.com/office/drawing/2014/main" val="10000"/>
                  </a:ext>
                </a:extLst>
              </a:tr>
              <a:tr h="826158">
                <a:tc>
                  <a:txBody>
                    <a:bodyPr/>
                    <a:lstStyle/>
                    <a:p>
                      <a:r>
                        <a:rPr lang="en-GB" sz="1200">
                          <a:solidFill>
                            <a:srgbClr val="000000"/>
                          </a:solidFill>
                          <a:effectLst/>
                        </a:rPr>
                        <a:t>Why #1</a:t>
                      </a:r>
                    </a:p>
                  </a:txBody>
                  <a:tcPr marL="22597" marR="22597" marT="22597" marB="22597">
                    <a:lnL>
                      <a:noFill/>
                    </a:lnL>
                    <a:lnR>
                      <a:noFill/>
                    </a:lnR>
                    <a:lnT>
                      <a:noFill/>
                    </a:lnT>
                    <a:lnB>
                      <a:noFill/>
                    </a:lnB>
                  </a:tcPr>
                </a:tc>
                <a:tc>
                  <a:txBody>
                    <a:bodyPr/>
                    <a:lstStyle/>
                    <a:p>
                      <a:r>
                        <a:rPr lang="en-GB" sz="1200" dirty="0">
                          <a:solidFill>
                            <a:srgbClr val="000000"/>
                          </a:solidFill>
                          <a:effectLst/>
                        </a:rPr>
                        <a:t>Why are the boaters sent a monthly bill for moorage usage-fee collection discrepancies?</a:t>
                      </a:r>
                    </a:p>
                  </a:txBody>
                  <a:tcPr marL="22597" marR="22597" marT="22597" marB="22597">
                    <a:lnL>
                      <a:noFill/>
                    </a:lnL>
                    <a:lnR>
                      <a:noFill/>
                    </a:lnR>
                    <a:lnT>
                      <a:noFill/>
                    </a:lnT>
                    <a:lnB>
                      <a:noFill/>
                    </a:lnB>
                  </a:tcPr>
                </a:tc>
                <a:tc>
                  <a:txBody>
                    <a:bodyPr/>
                    <a:lstStyle/>
                    <a:p>
                      <a:r>
                        <a:rPr lang="en-GB" sz="1200">
                          <a:solidFill>
                            <a:srgbClr val="000000"/>
                          </a:solidFill>
                          <a:effectLst/>
                        </a:rPr>
                        <a:t>The boaters used the facility so they need to pay for their use of the facility.</a:t>
                      </a:r>
                    </a:p>
                  </a:txBody>
                  <a:tcPr marL="22597" marR="22597" marT="22597" marB="22597">
                    <a:lnL>
                      <a:noFill/>
                    </a:lnL>
                    <a:lnR>
                      <a:noFill/>
                    </a:lnR>
                    <a:lnT>
                      <a:noFill/>
                    </a:lnT>
                    <a:lnB>
                      <a:noFill/>
                    </a:lnB>
                  </a:tcPr>
                </a:tc>
                <a:extLst>
                  <a:ext uri="{0D108BD9-81ED-4DB2-BD59-A6C34878D82A}">
                    <a16:rowId xmlns:a16="http://schemas.microsoft.com/office/drawing/2014/main" val="10001"/>
                  </a:ext>
                </a:extLst>
              </a:tr>
              <a:tr h="565837">
                <a:tc>
                  <a:txBody>
                    <a:bodyPr/>
                    <a:lstStyle/>
                    <a:p>
                      <a:r>
                        <a:rPr lang="en-GB" sz="1200">
                          <a:solidFill>
                            <a:srgbClr val="000000"/>
                          </a:solidFill>
                          <a:effectLst/>
                        </a:rPr>
                        <a:t>Why #2</a:t>
                      </a:r>
                    </a:p>
                  </a:txBody>
                  <a:tcPr marL="22597" marR="22597" marT="22597" marB="22597">
                    <a:lnL>
                      <a:noFill/>
                    </a:lnL>
                    <a:lnR>
                      <a:noFill/>
                    </a:lnR>
                    <a:lnT>
                      <a:noFill/>
                    </a:lnT>
                    <a:lnB>
                      <a:noFill/>
                    </a:lnB>
                  </a:tcPr>
                </a:tc>
                <a:tc>
                  <a:txBody>
                    <a:bodyPr/>
                    <a:lstStyle/>
                    <a:p>
                      <a:r>
                        <a:rPr lang="en-GB" sz="1200">
                          <a:solidFill>
                            <a:srgbClr val="000000"/>
                          </a:solidFill>
                          <a:effectLst/>
                        </a:rPr>
                        <a:t>Why does the marina need to ensure boaters pay for usage?</a:t>
                      </a:r>
                    </a:p>
                  </a:txBody>
                  <a:tcPr marL="22597" marR="22597" marT="22597" marB="22597">
                    <a:lnL>
                      <a:noFill/>
                    </a:lnL>
                    <a:lnR>
                      <a:noFill/>
                    </a:lnR>
                    <a:lnT>
                      <a:noFill/>
                    </a:lnT>
                    <a:lnB>
                      <a:noFill/>
                    </a:lnB>
                  </a:tcPr>
                </a:tc>
                <a:tc>
                  <a:txBody>
                    <a:bodyPr/>
                    <a:lstStyle/>
                    <a:p>
                      <a:r>
                        <a:rPr lang="en-GB" sz="1200">
                          <a:solidFill>
                            <a:srgbClr val="000000"/>
                          </a:solidFill>
                          <a:effectLst/>
                        </a:rPr>
                        <a:t>The marina is a public facility and all usage fees must be collected on behalf of taxpayers.</a:t>
                      </a:r>
                    </a:p>
                  </a:txBody>
                  <a:tcPr marL="22597" marR="22597" marT="22597" marB="22597">
                    <a:lnL>
                      <a:noFill/>
                    </a:lnL>
                    <a:lnR>
                      <a:noFill/>
                    </a:lnR>
                    <a:lnT>
                      <a:noFill/>
                    </a:lnT>
                    <a:lnB>
                      <a:noFill/>
                    </a:lnB>
                  </a:tcPr>
                </a:tc>
                <a:extLst>
                  <a:ext uri="{0D108BD9-81ED-4DB2-BD59-A6C34878D82A}">
                    <a16:rowId xmlns:a16="http://schemas.microsoft.com/office/drawing/2014/main" val="10002"/>
                  </a:ext>
                </a:extLst>
              </a:tr>
              <a:tr h="956318">
                <a:tc>
                  <a:txBody>
                    <a:bodyPr/>
                    <a:lstStyle/>
                    <a:p>
                      <a:r>
                        <a:rPr lang="en-GB" sz="1200">
                          <a:solidFill>
                            <a:srgbClr val="000000"/>
                          </a:solidFill>
                          <a:effectLst/>
                        </a:rPr>
                        <a:t>Why #3</a:t>
                      </a:r>
                    </a:p>
                  </a:txBody>
                  <a:tcPr marL="22597" marR="22597" marT="22597" marB="22597">
                    <a:lnL>
                      <a:noFill/>
                    </a:lnL>
                    <a:lnR>
                      <a:noFill/>
                    </a:lnR>
                    <a:lnT>
                      <a:noFill/>
                    </a:lnT>
                    <a:lnB>
                      <a:noFill/>
                    </a:lnB>
                  </a:tcPr>
                </a:tc>
                <a:tc>
                  <a:txBody>
                    <a:bodyPr/>
                    <a:lstStyle/>
                    <a:p>
                      <a:r>
                        <a:rPr lang="en-GB" sz="1200">
                          <a:solidFill>
                            <a:srgbClr val="000000"/>
                          </a:solidFill>
                          <a:effectLst/>
                        </a:rPr>
                        <a:t>Why does the marina need to ensure the collection of all usage fees on behalf of taxpayers?</a:t>
                      </a:r>
                    </a:p>
                  </a:txBody>
                  <a:tcPr marL="22597" marR="22597" marT="22597" marB="22597">
                    <a:lnL>
                      <a:noFill/>
                    </a:lnL>
                    <a:lnR>
                      <a:noFill/>
                    </a:lnR>
                    <a:lnT>
                      <a:noFill/>
                    </a:lnT>
                    <a:lnB>
                      <a:noFill/>
                    </a:lnB>
                  </a:tcPr>
                </a:tc>
                <a:tc>
                  <a:txBody>
                    <a:bodyPr/>
                    <a:lstStyle/>
                    <a:p>
                      <a:r>
                        <a:rPr lang="en-GB" sz="1200">
                          <a:solidFill>
                            <a:srgbClr val="000000"/>
                          </a:solidFill>
                          <a:effectLst/>
                        </a:rPr>
                        <a:t>Because if the marina does not collect the fees, the boaters will use the facility without paying for it.</a:t>
                      </a:r>
                    </a:p>
                  </a:txBody>
                  <a:tcPr marL="22597" marR="22597" marT="22597" marB="22597">
                    <a:lnL>
                      <a:noFill/>
                    </a:lnL>
                    <a:lnR>
                      <a:noFill/>
                    </a:lnR>
                    <a:lnT>
                      <a:noFill/>
                    </a:lnT>
                    <a:lnB>
                      <a:noFill/>
                    </a:lnB>
                  </a:tcPr>
                </a:tc>
                <a:extLst>
                  <a:ext uri="{0D108BD9-81ED-4DB2-BD59-A6C34878D82A}">
                    <a16:rowId xmlns:a16="http://schemas.microsoft.com/office/drawing/2014/main" val="10003"/>
                  </a:ext>
                </a:extLst>
              </a:tr>
              <a:tr h="565837">
                <a:tc>
                  <a:txBody>
                    <a:bodyPr/>
                    <a:lstStyle/>
                    <a:p>
                      <a:r>
                        <a:rPr lang="en-GB" sz="1200">
                          <a:solidFill>
                            <a:srgbClr val="000000"/>
                          </a:solidFill>
                          <a:effectLst/>
                        </a:rPr>
                        <a:t>Why #4</a:t>
                      </a:r>
                    </a:p>
                  </a:txBody>
                  <a:tcPr marL="22597" marR="22597" marT="22597" marB="22597">
                    <a:lnL>
                      <a:noFill/>
                    </a:lnL>
                    <a:lnR>
                      <a:noFill/>
                    </a:lnR>
                    <a:lnT>
                      <a:noFill/>
                    </a:lnT>
                    <a:lnB>
                      <a:noFill/>
                    </a:lnB>
                  </a:tcPr>
                </a:tc>
                <a:tc>
                  <a:txBody>
                    <a:bodyPr/>
                    <a:lstStyle/>
                    <a:p>
                      <a:r>
                        <a:rPr lang="en-GB" sz="1200">
                          <a:solidFill>
                            <a:srgbClr val="000000"/>
                          </a:solidFill>
                          <a:effectLst/>
                        </a:rPr>
                        <a:t>Why would the boaters use the marina and not pay?</a:t>
                      </a:r>
                    </a:p>
                  </a:txBody>
                  <a:tcPr marL="22597" marR="22597" marT="22597" marB="22597">
                    <a:lnL>
                      <a:noFill/>
                    </a:lnL>
                    <a:lnR>
                      <a:noFill/>
                    </a:lnR>
                    <a:lnT>
                      <a:noFill/>
                    </a:lnT>
                    <a:lnB>
                      <a:noFill/>
                    </a:lnB>
                  </a:tcPr>
                </a:tc>
                <a:tc>
                  <a:txBody>
                    <a:bodyPr/>
                    <a:lstStyle/>
                    <a:p>
                      <a:r>
                        <a:rPr lang="en-GB" sz="1200">
                          <a:solidFill>
                            <a:srgbClr val="000000"/>
                          </a:solidFill>
                          <a:effectLst/>
                        </a:rPr>
                        <a:t>There is no incentive for them to pay if they can get away with using the facility without paying.</a:t>
                      </a:r>
                    </a:p>
                  </a:txBody>
                  <a:tcPr marL="22597" marR="22597" marT="22597" marB="22597">
                    <a:lnL>
                      <a:noFill/>
                    </a:lnL>
                    <a:lnR>
                      <a:noFill/>
                    </a:lnR>
                    <a:lnT>
                      <a:noFill/>
                    </a:lnT>
                    <a:lnB>
                      <a:noFill/>
                    </a:lnB>
                  </a:tcPr>
                </a:tc>
                <a:extLst>
                  <a:ext uri="{0D108BD9-81ED-4DB2-BD59-A6C34878D82A}">
                    <a16:rowId xmlns:a16="http://schemas.microsoft.com/office/drawing/2014/main" val="10004"/>
                  </a:ext>
                </a:extLst>
              </a:tr>
              <a:tr h="956318">
                <a:tc>
                  <a:txBody>
                    <a:bodyPr/>
                    <a:lstStyle/>
                    <a:p>
                      <a:r>
                        <a:rPr lang="en-GB" sz="1200">
                          <a:solidFill>
                            <a:srgbClr val="000000"/>
                          </a:solidFill>
                          <a:effectLst/>
                        </a:rPr>
                        <a:t>Why #5</a:t>
                      </a:r>
                    </a:p>
                  </a:txBody>
                  <a:tcPr marL="22597" marR="22597" marT="22597" marB="22597">
                    <a:lnL>
                      <a:noFill/>
                    </a:lnL>
                    <a:lnR>
                      <a:noFill/>
                    </a:lnR>
                    <a:lnT>
                      <a:noFill/>
                    </a:lnT>
                    <a:lnB>
                      <a:noFill/>
                    </a:lnB>
                  </a:tcPr>
                </a:tc>
                <a:tc>
                  <a:txBody>
                    <a:bodyPr/>
                    <a:lstStyle/>
                    <a:p>
                      <a:r>
                        <a:rPr lang="en-GB" sz="1200" dirty="0">
                          <a:solidFill>
                            <a:srgbClr val="000000"/>
                          </a:solidFill>
                          <a:effectLst/>
                        </a:rPr>
                        <a:t>Why would the boaters not pay even if they can get away without paying?</a:t>
                      </a:r>
                    </a:p>
                  </a:txBody>
                  <a:tcPr marL="22597" marR="22597" marT="22597" marB="22597">
                    <a:lnL>
                      <a:noFill/>
                    </a:lnL>
                    <a:lnR>
                      <a:noFill/>
                    </a:lnR>
                    <a:lnT>
                      <a:noFill/>
                    </a:lnT>
                    <a:lnB>
                      <a:noFill/>
                    </a:lnB>
                  </a:tcPr>
                </a:tc>
                <a:tc>
                  <a:txBody>
                    <a:bodyPr/>
                    <a:lstStyle/>
                    <a:p>
                      <a:r>
                        <a:rPr lang="en-GB" sz="1200" b="1" dirty="0">
                          <a:solidFill>
                            <a:srgbClr val="000000"/>
                          </a:solidFill>
                          <a:effectLst/>
                        </a:rPr>
                        <a:t>The boaters cannot be trusted</a:t>
                      </a:r>
                      <a:r>
                        <a:rPr lang="en-GB" sz="1200" dirty="0">
                          <a:solidFill>
                            <a:srgbClr val="000000"/>
                          </a:solidFill>
                          <a:effectLst/>
                        </a:rPr>
                        <a:t>.</a:t>
                      </a:r>
                      <a:r>
                        <a:rPr lang="en-GB" sz="1200" b="1" dirty="0">
                          <a:solidFill>
                            <a:srgbClr val="000000"/>
                          </a:solidFill>
                          <a:effectLst/>
                        </a:rPr>
                        <a:t> </a:t>
                      </a:r>
                      <a:r>
                        <a:rPr lang="en-GB" sz="1200" dirty="0">
                          <a:solidFill>
                            <a:srgbClr val="000000"/>
                          </a:solidFill>
                          <a:effectLst/>
                        </a:rPr>
                        <a:t>This is why in comparable situations, there are train conductors walking around collecting tickets and parking lot attendants checking payments in payment boxes against cars in the parking lot spaces.</a:t>
                      </a:r>
                    </a:p>
                  </a:txBody>
                  <a:tcPr marL="22597" marR="22597" marT="22597" marB="22597">
                    <a:lnL>
                      <a:noFill/>
                    </a:lnL>
                    <a:lnR>
                      <a:noFill/>
                    </a:lnR>
                    <a:lnT>
                      <a:noFill/>
                    </a:lnT>
                    <a:lnB>
                      <a:noFill/>
                    </a:lnB>
                  </a:tcPr>
                </a:tc>
                <a:extLst>
                  <a:ext uri="{0D108BD9-81ED-4DB2-BD59-A6C34878D82A}">
                    <a16:rowId xmlns:a16="http://schemas.microsoft.com/office/drawing/2014/main" val="10005"/>
                  </a:ext>
                </a:extLst>
              </a:tr>
            </a:tbl>
          </a:graphicData>
        </a:graphic>
      </p:graphicFrame>
      <p:sp>
        <p:nvSpPr>
          <p:cNvPr id="3" name="Rectangle 2"/>
          <p:cNvSpPr/>
          <p:nvPr/>
        </p:nvSpPr>
        <p:spPr>
          <a:xfrm>
            <a:off x="2718263" y="2701636"/>
            <a:ext cx="2472822" cy="34913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5267284" y="2009004"/>
            <a:ext cx="4712770" cy="374340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5229827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solidFill>
                  <a:srgbClr val="000000"/>
                </a:solidFill>
              </a:rPr>
              <a:t>The </a:t>
            </a:r>
            <a:r>
              <a:rPr lang="en-GB" sz="2800" b="1" dirty="0">
                <a:solidFill>
                  <a:srgbClr val="000000"/>
                </a:solidFill>
              </a:rPr>
              <a:t>5 Whys – Sending Automatic Invoices for Fee </a:t>
            </a:r>
            <a:r>
              <a:rPr lang="en-GB" sz="2800" b="1" dirty="0" smtClean="0">
                <a:solidFill>
                  <a:srgbClr val="000000"/>
                </a:solidFill>
              </a:rPr>
              <a:t>Discrepancies</a:t>
            </a:r>
            <a:endParaRPr lang="en-GB" sz="2800" dirty="0"/>
          </a:p>
        </p:txBody>
      </p:sp>
      <p:graphicFrame>
        <p:nvGraphicFramePr>
          <p:cNvPr id="4" name="Content Placeholder 3"/>
          <p:cNvGraphicFramePr>
            <a:graphicFrameLocks noGrp="1"/>
          </p:cNvGraphicFramePr>
          <p:nvPr>
            <p:ph idx="1"/>
            <p:extLst/>
          </p:nvPr>
        </p:nvGraphicFramePr>
        <p:xfrm>
          <a:off x="1661374" y="1767567"/>
          <a:ext cx="8242480" cy="4098542"/>
        </p:xfrm>
        <a:graphic>
          <a:graphicData uri="http://schemas.openxmlformats.org/drawingml/2006/table">
            <a:tbl>
              <a:tblPr/>
              <a:tblGrid>
                <a:gridCol w="1212129">
                  <a:extLst>
                    <a:ext uri="{9D8B030D-6E8A-4147-A177-3AD203B41FA5}">
                      <a16:colId xmlns:a16="http://schemas.microsoft.com/office/drawing/2014/main" val="20000"/>
                    </a:ext>
                  </a:extLst>
                </a:gridCol>
                <a:gridCol w="2424258">
                  <a:extLst>
                    <a:ext uri="{9D8B030D-6E8A-4147-A177-3AD203B41FA5}">
                      <a16:colId xmlns:a16="http://schemas.microsoft.com/office/drawing/2014/main" val="20001"/>
                    </a:ext>
                  </a:extLst>
                </a:gridCol>
                <a:gridCol w="4606093">
                  <a:extLst>
                    <a:ext uri="{9D8B030D-6E8A-4147-A177-3AD203B41FA5}">
                      <a16:colId xmlns:a16="http://schemas.microsoft.com/office/drawing/2014/main" val="20002"/>
                    </a:ext>
                  </a:extLst>
                </a:gridCol>
              </a:tblGrid>
              <a:tr h="175355">
                <a:tc>
                  <a:txBody>
                    <a:bodyPr/>
                    <a:lstStyle/>
                    <a:p>
                      <a:endParaRPr lang="en-GB" sz="1200" dirty="0">
                        <a:solidFill>
                          <a:srgbClr val="000000"/>
                        </a:solidFill>
                        <a:effectLst/>
                      </a:endParaRPr>
                    </a:p>
                  </a:txBody>
                  <a:tcPr marL="22597" marR="22597" marT="22597" marB="22597">
                    <a:lnL>
                      <a:noFill/>
                    </a:lnL>
                    <a:lnR>
                      <a:noFill/>
                    </a:lnR>
                    <a:lnT>
                      <a:noFill/>
                    </a:lnT>
                    <a:lnB>
                      <a:noFill/>
                    </a:lnB>
                    <a:solidFill>
                      <a:srgbClr val="CCCCCC"/>
                    </a:solidFill>
                  </a:tcPr>
                </a:tc>
                <a:tc>
                  <a:txBody>
                    <a:bodyPr/>
                    <a:lstStyle/>
                    <a:p>
                      <a:pPr algn="ctr"/>
                      <a:r>
                        <a:rPr lang="en-GB" sz="1200" b="1" dirty="0">
                          <a:solidFill>
                            <a:srgbClr val="000000"/>
                          </a:solidFill>
                          <a:effectLst/>
                        </a:rPr>
                        <a:t>Why</a:t>
                      </a:r>
                      <a:endParaRPr lang="en-GB" sz="1200" dirty="0">
                        <a:solidFill>
                          <a:srgbClr val="000000"/>
                        </a:solidFill>
                        <a:effectLst/>
                      </a:endParaRPr>
                    </a:p>
                  </a:txBody>
                  <a:tcPr marL="22597" marR="22597" marT="22597" marB="22597">
                    <a:lnL>
                      <a:noFill/>
                    </a:lnL>
                    <a:lnR>
                      <a:noFill/>
                    </a:lnR>
                    <a:lnT>
                      <a:noFill/>
                    </a:lnT>
                    <a:lnB>
                      <a:noFill/>
                    </a:lnB>
                    <a:solidFill>
                      <a:srgbClr val="CCCCCC"/>
                    </a:solidFill>
                  </a:tcPr>
                </a:tc>
                <a:tc>
                  <a:txBody>
                    <a:bodyPr/>
                    <a:lstStyle/>
                    <a:p>
                      <a:pPr algn="ctr"/>
                      <a:r>
                        <a:rPr lang="en-GB" sz="1200" b="1">
                          <a:solidFill>
                            <a:srgbClr val="000000"/>
                          </a:solidFill>
                          <a:effectLst/>
                        </a:rPr>
                        <a:t>Answer</a:t>
                      </a:r>
                      <a:endParaRPr lang="en-GB" sz="1200">
                        <a:solidFill>
                          <a:srgbClr val="000000"/>
                        </a:solidFill>
                        <a:effectLst/>
                      </a:endParaRPr>
                    </a:p>
                  </a:txBody>
                  <a:tcPr marL="22597" marR="22597" marT="22597" marB="22597">
                    <a:lnL>
                      <a:noFill/>
                    </a:lnL>
                    <a:lnR>
                      <a:noFill/>
                    </a:lnR>
                    <a:lnT>
                      <a:noFill/>
                    </a:lnT>
                    <a:lnB>
                      <a:noFill/>
                    </a:lnB>
                    <a:solidFill>
                      <a:srgbClr val="CCCCCC"/>
                    </a:solidFill>
                  </a:tcPr>
                </a:tc>
                <a:extLst>
                  <a:ext uri="{0D108BD9-81ED-4DB2-BD59-A6C34878D82A}">
                    <a16:rowId xmlns:a16="http://schemas.microsoft.com/office/drawing/2014/main" val="10000"/>
                  </a:ext>
                </a:extLst>
              </a:tr>
              <a:tr h="826158">
                <a:tc>
                  <a:txBody>
                    <a:bodyPr/>
                    <a:lstStyle/>
                    <a:p>
                      <a:r>
                        <a:rPr lang="en-GB" sz="1200">
                          <a:solidFill>
                            <a:srgbClr val="000000"/>
                          </a:solidFill>
                          <a:effectLst/>
                        </a:rPr>
                        <a:t>Why #1</a:t>
                      </a:r>
                    </a:p>
                  </a:txBody>
                  <a:tcPr marL="22597" marR="22597" marT="22597" marB="22597">
                    <a:lnL>
                      <a:noFill/>
                    </a:lnL>
                    <a:lnR>
                      <a:noFill/>
                    </a:lnR>
                    <a:lnT>
                      <a:noFill/>
                    </a:lnT>
                    <a:lnB>
                      <a:noFill/>
                    </a:lnB>
                  </a:tcPr>
                </a:tc>
                <a:tc>
                  <a:txBody>
                    <a:bodyPr/>
                    <a:lstStyle/>
                    <a:p>
                      <a:r>
                        <a:rPr lang="en-GB" sz="1200" dirty="0">
                          <a:solidFill>
                            <a:srgbClr val="000000"/>
                          </a:solidFill>
                          <a:effectLst/>
                        </a:rPr>
                        <a:t>Why are the boaters sent a monthly bill for moorage usage-fee collection discrepancies?</a:t>
                      </a:r>
                    </a:p>
                  </a:txBody>
                  <a:tcPr marL="22597" marR="22597" marT="22597" marB="22597">
                    <a:lnL>
                      <a:noFill/>
                    </a:lnL>
                    <a:lnR>
                      <a:noFill/>
                    </a:lnR>
                    <a:lnT>
                      <a:noFill/>
                    </a:lnT>
                    <a:lnB>
                      <a:noFill/>
                    </a:lnB>
                  </a:tcPr>
                </a:tc>
                <a:tc>
                  <a:txBody>
                    <a:bodyPr/>
                    <a:lstStyle/>
                    <a:p>
                      <a:r>
                        <a:rPr lang="en-GB" sz="1200">
                          <a:solidFill>
                            <a:srgbClr val="000000"/>
                          </a:solidFill>
                          <a:effectLst/>
                        </a:rPr>
                        <a:t>The boaters used the facility so they need to pay for their use of the facility.</a:t>
                      </a:r>
                    </a:p>
                  </a:txBody>
                  <a:tcPr marL="22597" marR="22597" marT="22597" marB="22597">
                    <a:lnL>
                      <a:noFill/>
                    </a:lnL>
                    <a:lnR>
                      <a:noFill/>
                    </a:lnR>
                    <a:lnT>
                      <a:noFill/>
                    </a:lnT>
                    <a:lnB>
                      <a:noFill/>
                    </a:lnB>
                  </a:tcPr>
                </a:tc>
                <a:extLst>
                  <a:ext uri="{0D108BD9-81ED-4DB2-BD59-A6C34878D82A}">
                    <a16:rowId xmlns:a16="http://schemas.microsoft.com/office/drawing/2014/main" val="10001"/>
                  </a:ext>
                </a:extLst>
              </a:tr>
              <a:tr h="565837">
                <a:tc>
                  <a:txBody>
                    <a:bodyPr/>
                    <a:lstStyle/>
                    <a:p>
                      <a:r>
                        <a:rPr lang="en-GB" sz="1200">
                          <a:solidFill>
                            <a:srgbClr val="000000"/>
                          </a:solidFill>
                          <a:effectLst/>
                        </a:rPr>
                        <a:t>Why #2</a:t>
                      </a:r>
                    </a:p>
                  </a:txBody>
                  <a:tcPr marL="22597" marR="22597" marT="22597" marB="22597">
                    <a:lnL>
                      <a:noFill/>
                    </a:lnL>
                    <a:lnR>
                      <a:noFill/>
                    </a:lnR>
                    <a:lnT>
                      <a:noFill/>
                    </a:lnT>
                    <a:lnB>
                      <a:noFill/>
                    </a:lnB>
                  </a:tcPr>
                </a:tc>
                <a:tc>
                  <a:txBody>
                    <a:bodyPr/>
                    <a:lstStyle/>
                    <a:p>
                      <a:r>
                        <a:rPr lang="en-GB" sz="1200">
                          <a:solidFill>
                            <a:srgbClr val="000000"/>
                          </a:solidFill>
                          <a:effectLst/>
                        </a:rPr>
                        <a:t>Why does the marina need to ensure boaters pay for usage?</a:t>
                      </a:r>
                    </a:p>
                  </a:txBody>
                  <a:tcPr marL="22597" marR="22597" marT="22597" marB="22597">
                    <a:lnL>
                      <a:noFill/>
                    </a:lnL>
                    <a:lnR>
                      <a:noFill/>
                    </a:lnR>
                    <a:lnT>
                      <a:noFill/>
                    </a:lnT>
                    <a:lnB>
                      <a:noFill/>
                    </a:lnB>
                  </a:tcPr>
                </a:tc>
                <a:tc>
                  <a:txBody>
                    <a:bodyPr/>
                    <a:lstStyle/>
                    <a:p>
                      <a:r>
                        <a:rPr lang="en-GB" sz="1200">
                          <a:solidFill>
                            <a:srgbClr val="000000"/>
                          </a:solidFill>
                          <a:effectLst/>
                        </a:rPr>
                        <a:t>The marina is a public facility and all usage fees must be collected on behalf of taxpayers.</a:t>
                      </a:r>
                    </a:p>
                  </a:txBody>
                  <a:tcPr marL="22597" marR="22597" marT="22597" marB="22597">
                    <a:lnL>
                      <a:noFill/>
                    </a:lnL>
                    <a:lnR>
                      <a:noFill/>
                    </a:lnR>
                    <a:lnT>
                      <a:noFill/>
                    </a:lnT>
                    <a:lnB>
                      <a:noFill/>
                    </a:lnB>
                  </a:tcPr>
                </a:tc>
                <a:extLst>
                  <a:ext uri="{0D108BD9-81ED-4DB2-BD59-A6C34878D82A}">
                    <a16:rowId xmlns:a16="http://schemas.microsoft.com/office/drawing/2014/main" val="10002"/>
                  </a:ext>
                </a:extLst>
              </a:tr>
              <a:tr h="956318">
                <a:tc>
                  <a:txBody>
                    <a:bodyPr/>
                    <a:lstStyle/>
                    <a:p>
                      <a:r>
                        <a:rPr lang="en-GB" sz="1200">
                          <a:solidFill>
                            <a:srgbClr val="000000"/>
                          </a:solidFill>
                          <a:effectLst/>
                        </a:rPr>
                        <a:t>Why #3</a:t>
                      </a:r>
                    </a:p>
                  </a:txBody>
                  <a:tcPr marL="22597" marR="22597" marT="22597" marB="22597">
                    <a:lnL>
                      <a:noFill/>
                    </a:lnL>
                    <a:lnR>
                      <a:noFill/>
                    </a:lnR>
                    <a:lnT>
                      <a:noFill/>
                    </a:lnT>
                    <a:lnB>
                      <a:noFill/>
                    </a:lnB>
                  </a:tcPr>
                </a:tc>
                <a:tc>
                  <a:txBody>
                    <a:bodyPr/>
                    <a:lstStyle/>
                    <a:p>
                      <a:r>
                        <a:rPr lang="en-GB" sz="1200">
                          <a:solidFill>
                            <a:srgbClr val="000000"/>
                          </a:solidFill>
                          <a:effectLst/>
                        </a:rPr>
                        <a:t>Why does the marina need to ensure the collection of all usage fees on behalf of taxpayers?</a:t>
                      </a:r>
                    </a:p>
                  </a:txBody>
                  <a:tcPr marL="22597" marR="22597" marT="22597" marB="22597">
                    <a:lnL>
                      <a:noFill/>
                    </a:lnL>
                    <a:lnR>
                      <a:noFill/>
                    </a:lnR>
                    <a:lnT>
                      <a:noFill/>
                    </a:lnT>
                    <a:lnB>
                      <a:noFill/>
                    </a:lnB>
                  </a:tcPr>
                </a:tc>
                <a:tc>
                  <a:txBody>
                    <a:bodyPr/>
                    <a:lstStyle/>
                    <a:p>
                      <a:r>
                        <a:rPr lang="en-GB" sz="1200">
                          <a:solidFill>
                            <a:srgbClr val="000000"/>
                          </a:solidFill>
                          <a:effectLst/>
                        </a:rPr>
                        <a:t>Because if the marina does not collect the fees, the boaters will use the facility without paying for it.</a:t>
                      </a:r>
                    </a:p>
                  </a:txBody>
                  <a:tcPr marL="22597" marR="22597" marT="22597" marB="22597">
                    <a:lnL>
                      <a:noFill/>
                    </a:lnL>
                    <a:lnR>
                      <a:noFill/>
                    </a:lnR>
                    <a:lnT>
                      <a:noFill/>
                    </a:lnT>
                    <a:lnB>
                      <a:noFill/>
                    </a:lnB>
                  </a:tcPr>
                </a:tc>
                <a:extLst>
                  <a:ext uri="{0D108BD9-81ED-4DB2-BD59-A6C34878D82A}">
                    <a16:rowId xmlns:a16="http://schemas.microsoft.com/office/drawing/2014/main" val="10003"/>
                  </a:ext>
                </a:extLst>
              </a:tr>
              <a:tr h="565837">
                <a:tc>
                  <a:txBody>
                    <a:bodyPr/>
                    <a:lstStyle/>
                    <a:p>
                      <a:r>
                        <a:rPr lang="en-GB" sz="1200">
                          <a:solidFill>
                            <a:srgbClr val="000000"/>
                          </a:solidFill>
                          <a:effectLst/>
                        </a:rPr>
                        <a:t>Why #4</a:t>
                      </a:r>
                    </a:p>
                  </a:txBody>
                  <a:tcPr marL="22597" marR="22597" marT="22597" marB="22597">
                    <a:lnL>
                      <a:noFill/>
                    </a:lnL>
                    <a:lnR>
                      <a:noFill/>
                    </a:lnR>
                    <a:lnT>
                      <a:noFill/>
                    </a:lnT>
                    <a:lnB>
                      <a:noFill/>
                    </a:lnB>
                  </a:tcPr>
                </a:tc>
                <a:tc>
                  <a:txBody>
                    <a:bodyPr/>
                    <a:lstStyle/>
                    <a:p>
                      <a:r>
                        <a:rPr lang="en-GB" sz="1200">
                          <a:solidFill>
                            <a:srgbClr val="000000"/>
                          </a:solidFill>
                          <a:effectLst/>
                        </a:rPr>
                        <a:t>Why would the boaters use the marina and not pay?</a:t>
                      </a:r>
                    </a:p>
                  </a:txBody>
                  <a:tcPr marL="22597" marR="22597" marT="22597" marB="22597">
                    <a:lnL>
                      <a:noFill/>
                    </a:lnL>
                    <a:lnR>
                      <a:noFill/>
                    </a:lnR>
                    <a:lnT>
                      <a:noFill/>
                    </a:lnT>
                    <a:lnB>
                      <a:noFill/>
                    </a:lnB>
                  </a:tcPr>
                </a:tc>
                <a:tc>
                  <a:txBody>
                    <a:bodyPr/>
                    <a:lstStyle/>
                    <a:p>
                      <a:r>
                        <a:rPr lang="en-GB" sz="1200">
                          <a:solidFill>
                            <a:srgbClr val="000000"/>
                          </a:solidFill>
                          <a:effectLst/>
                        </a:rPr>
                        <a:t>There is no incentive for them to pay if they can get away with using the facility without paying.</a:t>
                      </a:r>
                    </a:p>
                  </a:txBody>
                  <a:tcPr marL="22597" marR="22597" marT="22597" marB="22597">
                    <a:lnL>
                      <a:noFill/>
                    </a:lnL>
                    <a:lnR>
                      <a:noFill/>
                    </a:lnR>
                    <a:lnT>
                      <a:noFill/>
                    </a:lnT>
                    <a:lnB>
                      <a:noFill/>
                    </a:lnB>
                  </a:tcPr>
                </a:tc>
                <a:extLst>
                  <a:ext uri="{0D108BD9-81ED-4DB2-BD59-A6C34878D82A}">
                    <a16:rowId xmlns:a16="http://schemas.microsoft.com/office/drawing/2014/main" val="10004"/>
                  </a:ext>
                </a:extLst>
              </a:tr>
              <a:tr h="956318">
                <a:tc>
                  <a:txBody>
                    <a:bodyPr/>
                    <a:lstStyle/>
                    <a:p>
                      <a:r>
                        <a:rPr lang="en-GB" sz="1200">
                          <a:solidFill>
                            <a:srgbClr val="000000"/>
                          </a:solidFill>
                          <a:effectLst/>
                        </a:rPr>
                        <a:t>Why #5</a:t>
                      </a:r>
                    </a:p>
                  </a:txBody>
                  <a:tcPr marL="22597" marR="22597" marT="22597" marB="22597">
                    <a:lnL>
                      <a:noFill/>
                    </a:lnL>
                    <a:lnR>
                      <a:noFill/>
                    </a:lnR>
                    <a:lnT>
                      <a:noFill/>
                    </a:lnT>
                    <a:lnB>
                      <a:noFill/>
                    </a:lnB>
                  </a:tcPr>
                </a:tc>
                <a:tc>
                  <a:txBody>
                    <a:bodyPr/>
                    <a:lstStyle/>
                    <a:p>
                      <a:r>
                        <a:rPr lang="en-GB" sz="1200" dirty="0">
                          <a:solidFill>
                            <a:srgbClr val="000000"/>
                          </a:solidFill>
                          <a:effectLst/>
                        </a:rPr>
                        <a:t>Why would the boaters not pay even if they can get away without paying?</a:t>
                      </a:r>
                    </a:p>
                  </a:txBody>
                  <a:tcPr marL="22597" marR="22597" marT="22597" marB="22597">
                    <a:lnL>
                      <a:noFill/>
                    </a:lnL>
                    <a:lnR>
                      <a:noFill/>
                    </a:lnR>
                    <a:lnT>
                      <a:noFill/>
                    </a:lnT>
                    <a:lnB>
                      <a:noFill/>
                    </a:lnB>
                  </a:tcPr>
                </a:tc>
                <a:tc>
                  <a:txBody>
                    <a:bodyPr/>
                    <a:lstStyle/>
                    <a:p>
                      <a:r>
                        <a:rPr lang="en-GB" sz="1200" b="1" dirty="0">
                          <a:solidFill>
                            <a:srgbClr val="000000"/>
                          </a:solidFill>
                          <a:effectLst/>
                        </a:rPr>
                        <a:t>The boaters cannot be trusted</a:t>
                      </a:r>
                      <a:r>
                        <a:rPr lang="en-GB" sz="1200" dirty="0">
                          <a:solidFill>
                            <a:srgbClr val="000000"/>
                          </a:solidFill>
                          <a:effectLst/>
                        </a:rPr>
                        <a:t>.</a:t>
                      </a:r>
                      <a:r>
                        <a:rPr lang="en-GB" sz="1200" b="1" dirty="0">
                          <a:solidFill>
                            <a:srgbClr val="000000"/>
                          </a:solidFill>
                          <a:effectLst/>
                        </a:rPr>
                        <a:t> </a:t>
                      </a:r>
                      <a:r>
                        <a:rPr lang="en-GB" sz="1200" dirty="0">
                          <a:solidFill>
                            <a:srgbClr val="000000"/>
                          </a:solidFill>
                          <a:effectLst/>
                        </a:rPr>
                        <a:t>This is why in comparable situations, there are train conductors walking around collecting tickets and parking lot attendants checking payments in payment boxes against cars in the parking lot spaces.</a:t>
                      </a:r>
                    </a:p>
                  </a:txBody>
                  <a:tcPr marL="22597" marR="22597" marT="22597" marB="22597">
                    <a:lnL>
                      <a:noFill/>
                    </a:lnL>
                    <a:lnR>
                      <a:noFill/>
                    </a:lnR>
                    <a:lnT>
                      <a:noFill/>
                    </a:lnT>
                    <a:lnB>
                      <a:noFill/>
                    </a:lnB>
                  </a:tcPr>
                </a:tc>
                <a:extLst>
                  <a:ext uri="{0D108BD9-81ED-4DB2-BD59-A6C34878D82A}">
                    <a16:rowId xmlns:a16="http://schemas.microsoft.com/office/drawing/2014/main" val="10005"/>
                  </a:ext>
                </a:extLst>
              </a:tr>
            </a:tbl>
          </a:graphicData>
        </a:graphic>
      </p:graphicFrame>
      <p:sp>
        <p:nvSpPr>
          <p:cNvPr id="3" name="Rectangle 2"/>
          <p:cNvSpPr/>
          <p:nvPr/>
        </p:nvSpPr>
        <p:spPr>
          <a:xfrm>
            <a:off x="2718263" y="2701636"/>
            <a:ext cx="2472822" cy="34913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5267284" y="2701636"/>
            <a:ext cx="4712770" cy="305077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7550188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solidFill>
                  <a:srgbClr val="000000"/>
                </a:solidFill>
              </a:rPr>
              <a:t>The </a:t>
            </a:r>
            <a:r>
              <a:rPr lang="en-GB" sz="2800" b="1" dirty="0">
                <a:solidFill>
                  <a:srgbClr val="000000"/>
                </a:solidFill>
              </a:rPr>
              <a:t>5 Whys – Sending Automatic Invoices for Fee </a:t>
            </a:r>
            <a:r>
              <a:rPr lang="en-GB" sz="2800" b="1" dirty="0" smtClean="0">
                <a:solidFill>
                  <a:srgbClr val="000000"/>
                </a:solidFill>
              </a:rPr>
              <a:t>Discrepancies</a:t>
            </a:r>
            <a:endParaRPr lang="en-GB" sz="2800" dirty="0"/>
          </a:p>
        </p:txBody>
      </p:sp>
      <p:graphicFrame>
        <p:nvGraphicFramePr>
          <p:cNvPr id="4" name="Content Placeholder 3"/>
          <p:cNvGraphicFramePr>
            <a:graphicFrameLocks noGrp="1"/>
          </p:cNvGraphicFramePr>
          <p:nvPr>
            <p:ph idx="1"/>
            <p:extLst/>
          </p:nvPr>
        </p:nvGraphicFramePr>
        <p:xfrm>
          <a:off x="1661374" y="1767567"/>
          <a:ext cx="8242480" cy="4098542"/>
        </p:xfrm>
        <a:graphic>
          <a:graphicData uri="http://schemas.openxmlformats.org/drawingml/2006/table">
            <a:tbl>
              <a:tblPr/>
              <a:tblGrid>
                <a:gridCol w="1212129">
                  <a:extLst>
                    <a:ext uri="{9D8B030D-6E8A-4147-A177-3AD203B41FA5}">
                      <a16:colId xmlns:a16="http://schemas.microsoft.com/office/drawing/2014/main" val="20000"/>
                    </a:ext>
                  </a:extLst>
                </a:gridCol>
                <a:gridCol w="2424258">
                  <a:extLst>
                    <a:ext uri="{9D8B030D-6E8A-4147-A177-3AD203B41FA5}">
                      <a16:colId xmlns:a16="http://schemas.microsoft.com/office/drawing/2014/main" val="20001"/>
                    </a:ext>
                  </a:extLst>
                </a:gridCol>
                <a:gridCol w="4606093">
                  <a:extLst>
                    <a:ext uri="{9D8B030D-6E8A-4147-A177-3AD203B41FA5}">
                      <a16:colId xmlns:a16="http://schemas.microsoft.com/office/drawing/2014/main" val="20002"/>
                    </a:ext>
                  </a:extLst>
                </a:gridCol>
              </a:tblGrid>
              <a:tr h="175355">
                <a:tc>
                  <a:txBody>
                    <a:bodyPr/>
                    <a:lstStyle/>
                    <a:p>
                      <a:endParaRPr lang="en-GB" sz="1200" dirty="0">
                        <a:solidFill>
                          <a:srgbClr val="000000"/>
                        </a:solidFill>
                        <a:effectLst/>
                      </a:endParaRPr>
                    </a:p>
                  </a:txBody>
                  <a:tcPr marL="22597" marR="22597" marT="22597" marB="22597">
                    <a:lnL>
                      <a:noFill/>
                    </a:lnL>
                    <a:lnR>
                      <a:noFill/>
                    </a:lnR>
                    <a:lnT>
                      <a:noFill/>
                    </a:lnT>
                    <a:lnB>
                      <a:noFill/>
                    </a:lnB>
                    <a:solidFill>
                      <a:srgbClr val="CCCCCC"/>
                    </a:solidFill>
                  </a:tcPr>
                </a:tc>
                <a:tc>
                  <a:txBody>
                    <a:bodyPr/>
                    <a:lstStyle/>
                    <a:p>
                      <a:pPr algn="ctr"/>
                      <a:r>
                        <a:rPr lang="en-GB" sz="1200" b="1" dirty="0">
                          <a:solidFill>
                            <a:srgbClr val="000000"/>
                          </a:solidFill>
                          <a:effectLst/>
                        </a:rPr>
                        <a:t>Why</a:t>
                      </a:r>
                      <a:endParaRPr lang="en-GB" sz="1200" dirty="0">
                        <a:solidFill>
                          <a:srgbClr val="000000"/>
                        </a:solidFill>
                        <a:effectLst/>
                      </a:endParaRPr>
                    </a:p>
                  </a:txBody>
                  <a:tcPr marL="22597" marR="22597" marT="22597" marB="22597">
                    <a:lnL>
                      <a:noFill/>
                    </a:lnL>
                    <a:lnR>
                      <a:noFill/>
                    </a:lnR>
                    <a:lnT>
                      <a:noFill/>
                    </a:lnT>
                    <a:lnB>
                      <a:noFill/>
                    </a:lnB>
                    <a:solidFill>
                      <a:srgbClr val="CCCCCC"/>
                    </a:solidFill>
                  </a:tcPr>
                </a:tc>
                <a:tc>
                  <a:txBody>
                    <a:bodyPr/>
                    <a:lstStyle/>
                    <a:p>
                      <a:pPr algn="ctr"/>
                      <a:r>
                        <a:rPr lang="en-GB" sz="1200" b="1">
                          <a:solidFill>
                            <a:srgbClr val="000000"/>
                          </a:solidFill>
                          <a:effectLst/>
                        </a:rPr>
                        <a:t>Answer</a:t>
                      </a:r>
                      <a:endParaRPr lang="en-GB" sz="1200">
                        <a:solidFill>
                          <a:srgbClr val="000000"/>
                        </a:solidFill>
                        <a:effectLst/>
                      </a:endParaRPr>
                    </a:p>
                  </a:txBody>
                  <a:tcPr marL="22597" marR="22597" marT="22597" marB="22597">
                    <a:lnL>
                      <a:noFill/>
                    </a:lnL>
                    <a:lnR>
                      <a:noFill/>
                    </a:lnR>
                    <a:lnT>
                      <a:noFill/>
                    </a:lnT>
                    <a:lnB>
                      <a:noFill/>
                    </a:lnB>
                    <a:solidFill>
                      <a:srgbClr val="CCCCCC"/>
                    </a:solidFill>
                  </a:tcPr>
                </a:tc>
                <a:extLst>
                  <a:ext uri="{0D108BD9-81ED-4DB2-BD59-A6C34878D82A}">
                    <a16:rowId xmlns:a16="http://schemas.microsoft.com/office/drawing/2014/main" val="10000"/>
                  </a:ext>
                </a:extLst>
              </a:tr>
              <a:tr h="826158">
                <a:tc>
                  <a:txBody>
                    <a:bodyPr/>
                    <a:lstStyle/>
                    <a:p>
                      <a:r>
                        <a:rPr lang="en-GB" sz="1200">
                          <a:solidFill>
                            <a:srgbClr val="000000"/>
                          </a:solidFill>
                          <a:effectLst/>
                        </a:rPr>
                        <a:t>Why #1</a:t>
                      </a:r>
                    </a:p>
                  </a:txBody>
                  <a:tcPr marL="22597" marR="22597" marT="22597" marB="22597">
                    <a:lnL>
                      <a:noFill/>
                    </a:lnL>
                    <a:lnR>
                      <a:noFill/>
                    </a:lnR>
                    <a:lnT>
                      <a:noFill/>
                    </a:lnT>
                    <a:lnB>
                      <a:noFill/>
                    </a:lnB>
                  </a:tcPr>
                </a:tc>
                <a:tc>
                  <a:txBody>
                    <a:bodyPr/>
                    <a:lstStyle/>
                    <a:p>
                      <a:r>
                        <a:rPr lang="en-GB" sz="1200" dirty="0">
                          <a:solidFill>
                            <a:srgbClr val="000000"/>
                          </a:solidFill>
                          <a:effectLst/>
                        </a:rPr>
                        <a:t>Why are the boaters sent a monthly bill for moorage usage-fee collection discrepancies?</a:t>
                      </a:r>
                    </a:p>
                  </a:txBody>
                  <a:tcPr marL="22597" marR="22597" marT="22597" marB="22597">
                    <a:lnL>
                      <a:noFill/>
                    </a:lnL>
                    <a:lnR>
                      <a:noFill/>
                    </a:lnR>
                    <a:lnT>
                      <a:noFill/>
                    </a:lnT>
                    <a:lnB>
                      <a:noFill/>
                    </a:lnB>
                  </a:tcPr>
                </a:tc>
                <a:tc>
                  <a:txBody>
                    <a:bodyPr/>
                    <a:lstStyle/>
                    <a:p>
                      <a:r>
                        <a:rPr lang="en-GB" sz="1200">
                          <a:solidFill>
                            <a:srgbClr val="000000"/>
                          </a:solidFill>
                          <a:effectLst/>
                        </a:rPr>
                        <a:t>The boaters used the facility so they need to pay for their use of the facility.</a:t>
                      </a:r>
                    </a:p>
                  </a:txBody>
                  <a:tcPr marL="22597" marR="22597" marT="22597" marB="22597">
                    <a:lnL>
                      <a:noFill/>
                    </a:lnL>
                    <a:lnR>
                      <a:noFill/>
                    </a:lnR>
                    <a:lnT>
                      <a:noFill/>
                    </a:lnT>
                    <a:lnB>
                      <a:noFill/>
                    </a:lnB>
                  </a:tcPr>
                </a:tc>
                <a:extLst>
                  <a:ext uri="{0D108BD9-81ED-4DB2-BD59-A6C34878D82A}">
                    <a16:rowId xmlns:a16="http://schemas.microsoft.com/office/drawing/2014/main" val="10001"/>
                  </a:ext>
                </a:extLst>
              </a:tr>
              <a:tr h="565837">
                <a:tc>
                  <a:txBody>
                    <a:bodyPr/>
                    <a:lstStyle/>
                    <a:p>
                      <a:r>
                        <a:rPr lang="en-GB" sz="1200">
                          <a:solidFill>
                            <a:srgbClr val="000000"/>
                          </a:solidFill>
                          <a:effectLst/>
                        </a:rPr>
                        <a:t>Why #2</a:t>
                      </a:r>
                    </a:p>
                  </a:txBody>
                  <a:tcPr marL="22597" marR="22597" marT="22597" marB="22597">
                    <a:lnL>
                      <a:noFill/>
                    </a:lnL>
                    <a:lnR>
                      <a:noFill/>
                    </a:lnR>
                    <a:lnT>
                      <a:noFill/>
                    </a:lnT>
                    <a:lnB>
                      <a:noFill/>
                    </a:lnB>
                  </a:tcPr>
                </a:tc>
                <a:tc>
                  <a:txBody>
                    <a:bodyPr/>
                    <a:lstStyle/>
                    <a:p>
                      <a:r>
                        <a:rPr lang="en-GB" sz="1200">
                          <a:solidFill>
                            <a:srgbClr val="000000"/>
                          </a:solidFill>
                          <a:effectLst/>
                        </a:rPr>
                        <a:t>Why does the marina need to ensure boaters pay for usage?</a:t>
                      </a:r>
                    </a:p>
                  </a:txBody>
                  <a:tcPr marL="22597" marR="22597" marT="22597" marB="22597">
                    <a:lnL>
                      <a:noFill/>
                    </a:lnL>
                    <a:lnR>
                      <a:noFill/>
                    </a:lnR>
                    <a:lnT>
                      <a:noFill/>
                    </a:lnT>
                    <a:lnB>
                      <a:noFill/>
                    </a:lnB>
                  </a:tcPr>
                </a:tc>
                <a:tc>
                  <a:txBody>
                    <a:bodyPr/>
                    <a:lstStyle/>
                    <a:p>
                      <a:r>
                        <a:rPr lang="en-GB" sz="1200">
                          <a:solidFill>
                            <a:srgbClr val="000000"/>
                          </a:solidFill>
                          <a:effectLst/>
                        </a:rPr>
                        <a:t>The marina is a public facility and all usage fees must be collected on behalf of taxpayers.</a:t>
                      </a:r>
                    </a:p>
                  </a:txBody>
                  <a:tcPr marL="22597" marR="22597" marT="22597" marB="22597">
                    <a:lnL>
                      <a:noFill/>
                    </a:lnL>
                    <a:lnR>
                      <a:noFill/>
                    </a:lnR>
                    <a:lnT>
                      <a:noFill/>
                    </a:lnT>
                    <a:lnB>
                      <a:noFill/>
                    </a:lnB>
                  </a:tcPr>
                </a:tc>
                <a:extLst>
                  <a:ext uri="{0D108BD9-81ED-4DB2-BD59-A6C34878D82A}">
                    <a16:rowId xmlns:a16="http://schemas.microsoft.com/office/drawing/2014/main" val="10002"/>
                  </a:ext>
                </a:extLst>
              </a:tr>
              <a:tr h="956318">
                <a:tc>
                  <a:txBody>
                    <a:bodyPr/>
                    <a:lstStyle/>
                    <a:p>
                      <a:r>
                        <a:rPr lang="en-GB" sz="1200">
                          <a:solidFill>
                            <a:srgbClr val="000000"/>
                          </a:solidFill>
                          <a:effectLst/>
                        </a:rPr>
                        <a:t>Why #3</a:t>
                      </a:r>
                    </a:p>
                  </a:txBody>
                  <a:tcPr marL="22597" marR="22597" marT="22597" marB="22597">
                    <a:lnL>
                      <a:noFill/>
                    </a:lnL>
                    <a:lnR>
                      <a:noFill/>
                    </a:lnR>
                    <a:lnT>
                      <a:noFill/>
                    </a:lnT>
                    <a:lnB>
                      <a:noFill/>
                    </a:lnB>
                  </a:tcPr>
                </a:tc>
                <a:tc>
                  <a:txBody>
                    <a:bodyPr/>
                    <a:lstStyle/>
                    <a:p>
                      <a:r>
                        <a:rPr lang="en-GB" sz="1200">
                          <a:solidFill>
                            <a:srgbClr val="000000"/>
                          </a:solidFill>
                          <a:effectLst/>
                        </a:rPr>
                        <a:t>Why does the marina need to ensure the collection of all usage fees on behalf of taxpayers?</a:t>
                      </a:r>
                    </a:p>
                  </a:txBody>
                  <a:tcPr marL="22597" marR="22597" marT="22597" marB="22597">
                    <a:lnL>
                      <a:noFill/>
                    </a:lnL>
                    <a:lnR>
                      <a:noFill/>
                    </a:lnR>
                    <a:lnT>
                      <a:noFill/>
                    </a:lnT>
                    <a:lnB>
                      <a:noFill/>
                    </a:lnB>
                  </a:tcPr>
                </a:tc>
                <a:tc>
                  <a:txBody>
                    <a:bodyPr/>
                    <a:lstStyle/>
                    <a:p>
                      <a:r>
                        <a:rPr lang="en-GB" sz="1200">
                          <a:solidFill>
                            <a:srgbClr val="000000"/>
                          </a:solidFill>
                          <a:effectLst/>
                        </a:rPr>
                        <a:t>Because if the marina does not collect the fees, the boaters will use the facility without paying for it.</a:t>
                      </a:r>
                    </a:p>
                  </a:txBody>
                  <a:tcPr marL="22597" marR="22597" marT="22597" marB="22597">
                    <a:lnL>
                      <a:noFill/>
                    </a:lnL>
                    <a:lnR>
                      <a:noFill/>
                    </a:lnR>
                    <a:lnT>
                      <a:noFill/>
                    </a:lnT>
                    <a:lnB>
                      <a:noFill/>
                    </a:lnB>
                  </a:tcPr>
                </a:tc>
                <a:extLst>
                  <a:ext uri="{0D108BD9-81ED-4DB2-BD59-A6C34878D82A}">
                    <a16:rowId xmlns:a16="http://schemas.microsoft.com/office/drawing/2014/main" val="10003"/>
                  </a:ext>
                </a:extLst>
              </a:tr>
              <a:tr h="565837">
                <a:tc>
                  <a:txBody>
                    <a:bodyPr/>
                    <a:lstStyle/>
                    <a:p>
                      <a:r>
                        <a:rPr lang="en-GB" sz="1200">
                          <a:solidFill>
                            <a:srgbClr val="000000"/>
                          </a:solidFill>
                          <a:effectLst/>
                        </a:rPr>
                        <a:t>Why #4</a:t>
                      </a:r>
                    </a:p>
                  </a:txBody>
                  <a:tcPr marL="22597" marR="22597" marT="22597" marB="22597">
                    <a:lnL>
                      <a:noFill/>
                    </a:lnL>
                    <a:lnR>
                      <a:noFill/>
                    </a:lnR>
                    <a:lnT>
                      <a:noFill/>
                    </a:lnT>
                    <a:lnB>
                      <a:noFill/>
                    </a:lnB>
                  </a:tcPr>
                </a:tc>
                <a:tc>
                  <a:txBody>
                    <a:bodyPr/>
                    <a:lstStyle/>
                    <a:p>
                      <a:r>
                        <a:rPr lang="en-GB" sz="1200">
                          <a:solidFill>
                            <a:srgbClr val="000000"/>
                          </a:solidFill>
                          <a:effectLst/>
                        </a:rPr>
                        <a:t>Why would the boaters use the marina and not pay?</a:t>
                      </a:r>
                    </a:p>
                  </a:txBody>
                  <a:tcPr marL="22597" marR="22597" marT="22597" marB="22597">
                    <a:lnL>
                      <a:noFill/>
                    </a:lnL>
                    <a:lnR>
                      <a:noFill/>
                    </a:lnR>
                    <a:lnT>
                      <a:noFill/>
                    </a:lnT>
                    <a:lnB>
                      <a:noFill/>
                    </a:lnB>
                  </a:tcPr>
                </a:tc>
                <a:tc>
                  <a:txBody>
                    <a:bodyPr/>
                    <a:lstStyle/>
                    <a:p>
                      <a:r>
                        <a:rPr lang="en-GB" sz="1200">
                          <a:solidFill>
                            <a:srgbClr val="000000"/>
                          </a:solidFill>
                          <a:effectLst/>
                        </a:rPr>
                        <a:t>There is no incentive for them to pay if they can get away with using the facility without paying.</a:t>
                      </a:r>
                    </a:p>
                  </a:txBody>
                  <a:tcPr marL="22597" marR="22597" marT="22597" marB="22597">
                    <a:lnL>
                      <a:noFill/>
                    </a:lnL>
                    <a:lnR>
                      <a:noFill/>
                    </a:lnR>
                    <a:lnT>
                      <a:noFill/>
                    </a:lnT>
                    <a:lnB>
                      <a:noFill/>
                    </a:lnB>
                  </a:tcPr>
                </a:tc>
                <a:extLst>
                  <a:ext uri="{0D108BD9-81ED-4DB2-BD59-A6C34878D82A}">
                    <a16:rowId xmlns:a16="http://schemas.microsoft.com/office/drawing/2014/main" val="10004"/>
                  </a:ext>
                </a:extLst>
              </a:tr>
              <a:tr h="956318">
                <a:tc>
                  <a:txBody>
                    <a:bodyPr/>
                    <a:lstStyle/>
                    <a:p>
                      <a:r>
                        <a:rPr lang="en-GB" sz="1200">
                          <a:solidFill>
                            <a:srgbClr val="000000"/>
                          </a:solidFill>
                          <a:effectLst/>
                        </a:rPr>
                        <a:t>Why #5</a:t>
                      </a:r>
                    </a:p>
                  </a:txBody>
                  <a:tcPr marL="22597" marR="22597" marT="22597" marB="22597">
                    <a:lnL>
                      <a:noFill/>
                    </a:lnL>
                    <a:lnR>
                      <a:noFill/>
                    </a:lnR>
                    <a:lnT>
                      <a:noFill/>
                    </a:lnT>
                    <a:lnB>
                      <a:noFill/>
                    </a:lnB>
                  </a:tcPr>
                </a:tc>
                <a:tc>
                  <a:txBody>
                    <a:bodyPr/>
                    <a:lstStyle/>
                    <a:p>
                      <a:r>
                        <a:rPr lang="en-GB" sz="1200" dirty="0">
                          <a:solidFill>
                            <a:srgbClr val="000000"/>
                          </a:solidFill>
                          <a:effectLst/>
                        </a:rPr>
                        <a:t>Why would the boaters not pay even if they can get away without paying?</a:t>
                      </a:r>
                    </a:p>
                  </a:txBody>
                  <a:tcPr marL="22597" marR="22597" marT="22597" marB="22597">
                    <a:lnL>
                      <a:noFill/>
                    </a:lnL>
                    <a:lnR>
                      <a:noFill/>
                    </a:lnR>
                    <a:lnT>
                      <a:noFill/>
                    </a:lnT>
                    <a:lnB>
                      <a:noFill/>
                    </a:lnB>
                  </a:tcPr>
                </a:tc>
                <a:tc>
                  <a:txBody>
                    <a:bodyPr/>
                    <a:lstStyle/>
                    <a:p>
                      <a:r>
                        <a:rPr lang="en-GB" sz="1200" b="1" dirty="0">
                          <a:solidFill>
                            <a:srgbClr val="000000"/>
                          </a:solidFill>
                          <a:effectLst/>
                        </a:rPr>
                        <a:t>The boaters cannot be trusted</a:t>
                      </a:r>
                      <a:r>
                        <a:rPr lang="en-GB" sz="1200" dirty="0">
                          <a:solidFill>
                            <a:srgbClr val="000000"/>
                          </a:solidFill>
                          <a:effectLst/>
                        </a:rPr>
                        <a:t>.</a:t>
                      </a:r>
                      <a:r>
                        <a:rPr lang="en-GB" sz="1200" b="1" dirty="0">
                          <a:solidFill>
                            <a:srgbClr val="000000"/>
                          </a:solidFill>
                          <a:effectLst/>
                        </a:rPr>
                        <a:t> </a:t>
                      </a:r>
                      <a:r>
                        <a:rPr lang="en-GB" sz="1200" dirty="0">
                          <a:solidFill>
                            <a:srgbClr val="000000"/>
                          </a:solidFill>
                          <a:effectLst/>
                        </a:rPr>
                        <a:t>This is why in comparable situations, there are train conductors walking around collecting tickets and parking lot attendants checking payments in payment boxes against cars in the parking lot spaces.</a:t>
                      </a:r>
                    </a:p>
                  </a:txBody>
                  <a:tcPr marL="22597" marR="22597" marT="22597" marB="22597">
                    <a:lnL>
                      <a:noFill/>
                    </a:lnL>
                    <a:lnR>
                      <a:noFill/>
                    </a:lnR>
                    <a:lnT>
                      <a:noFill/>
                    </a:lnT>
                    <a:lnB>
                      <a:noFill/>
                    </a:lnB>
                  </a:tcPr>
                </a:tc>
                <a:extLst>
                  <a:ext uri="{0D108BD9-81ED-4DB2-BD59-A6C34878D82A}">
                    <a16:rowId xmlns:a16="http://schemas.microsoft.com/office/drawing/2014/main" val="10005"/>
                  </a:ext>
                </a:extLst>
              </a:tr>
            </a:tbl>
          </a:graphicData>
        </a:graphic>
      </p:graphicFrame>
      <p:sp>
        <p:nvSpPr>
          <p:cNvPr id="3" name="Rectangle 2"/>
          <p:cNvSpPr/>
          <p:nvPr/>
        </p:nvSpPr>
        <p:spPr>
          <a:xfrm>
            <a:off x="2718263" y="3283527"/>
            <a:ext cx="2472822" cy="290945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5267284" y="2701636"/>
            <a:ext cx="4712770" cy="305077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3388388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solidFill>
                  <a:srgbClr val="000000"/>
                </a:solidFill>
              </a:rPr>
              <a:t>The </a:t>
            </a:r>
            <a:r>
              <a:rPr lang="en-GB" sz="2800" b="1" dirty="0">
                <a:solidFill>
                  <a:srgbClr val="000000"/>
                </a:solidFill>
              </a:rPr>
              <a:t>5 Whys – Sending Automatic Invoices for Fee </a:t>
            </a:r>
            <a:r>
              <a:rPr lang="en-GB" sz="2800" b="1" dirty="0" smtClean="0">
                <a:solidFill>
                  <a:srgbClr val="000000"/>
                </a:solidFill>
              </a:rPr>
              <a:t>Discrepancies</a:t>
            </a:r>
            <a:endParaRPr lang="en-GB" sz="2800" dirty="0"/>
          </a:p>
        </p:txBody>
      </p:sp>
      <p:graphicFrame>
        <p:nvGraphicFramePr>
          <p:cNvPr id="4" name="Content Placeholder 3"/>
          <p:cNvGraphicFramePr>
            <a:graphicFrameLocks noGrp="1"/>
          </p:cNvGraphicFramePr>
          <p:nvPr>
            <p:ph idx="1"/>
            <p:extLst/>
          </p:nvPr>
        </p:nvGraphicFramePr>
        <p:xfrm>
          <a:off x="1661374" y="1767567"/>
          <a:ext cx="8242480" cy="4098542"/>
        </p:xfrm>
        <a:graphic>
          <a:graphicData uri="http://schemas.openxmlformats.org/drawingml/2006/table">
            <a:tbl>
              <a:tblPr/>
              <a:tblGrid>
                <a:gridCol w="1212129">
                  <a:extLst>
                    <a:ext uri="{9D8B030D-6E8A-4147-A177-3AD203B41FA5}">
                      <a16:colId xmlns:a16="http://schemas.microsoft.com/office/drawing/2014/main" val="20000"/>
                    </a:ext>
                  </a:extLst>
                </a:gridCol>
                <a:gridCol w="2424258">
                  <a:extLst>
                    <a:ext uri="{9D8B030D-6E8A-4147-A177-3AD203B41FA5}">
                      <a16:colId xmlns:a16="http://schemas.microsoft.com/office/drawing/2014/main" val="20001"/>
                    </a:ext>
                  </a:extLst>
                </a:gridCol>
                <a:gridCol w="4606093">
                  <a:extLst>
                    <a:ext uri="{9D8B030D-6E8A-4147-A177-3AD203B41FA5}">
                      <a16:colId xmlns:a16="http://schemas.microsoft.com/office/drawing/2014/main" val="20002"/>
                    </a:ext>
                  </a:extLst>
                </a:gridCol>
              </a:tblGrid>
              <a:tr h="175355">
                <a:tc>
                  <a:txBody>
                    <a:bodyPr/>
                    <a:lstStyle/>
                    <a:p>
                      <a:endParaRPr lang="en-GB" sz="1200" dirty="0">
                        <a:solidFill>
                          <a:srgbClr val="000000"/>
                        </a:solidFill>
                        <a:effectLst/>
                      </a:endParaRPr>
                    </a:p>
                  </a:txBody>
                  <a:tcPr marL="22597" marR="22597" marT="22597" marB="22597">
                    <a:lnL>
                      <a:noFill/>
                    </a:lnL>
                    <a:lnR>
                      <a:noFill/>
                    </a:lnR>
                    <a:lnT>
                      <a:noFill/>
                    </a:lnT>
                    <a:lnB>
                      <a:noFill/>
                    </a:lnB>
                    <a:solidFill>
                      <a:srgbClr val="CCCCCC"/>
                    </a:solidFill>
                  </a:tcPr>
                </a:tc>
                <a:tc>
                  <a:txBody>
                    <a:bodyPr/>
                    <a:lstStyle/>
                    <a:p>
                      <a:pPr algn="ctr"/>
                      <a:r>
                        <a:rPr lang="en-GB" sz="1200" b="1" dirty="0">
                          <a:solidFill>
                            <a:srgbClr val="000000"/>
                          </a:solidFill>
                          <a:effectLst/>
                        </a:rPr>
                        <a:t>Why</a:t>
                      </a:r>
                      <a:endParaRPr lang="en-GB" sz="1200" dirty="0">
                        <a:solidFill>
                          <a:srgbClr val="000000"/>
                        </a:solidFill>
                        <a:effectLst/>
                      </a:endParaRPr>
                    </a:p>
                  </a:txBody>
                  <a:tcPr marL="22597" marR="22597" marT="22597" marB="22597">
                    <a:lnL>
                      <a:noFill/>
                    </a:lnL>
                    <a:lnR>
                      <a:noFill/>
                    </a:lnR>
                    <a:lnT>
                      <a:noFill/>
                    </a:lnT>
                    <a:lnB>
                      <a:noFill/>
                    </a:lnB>
                    <a:solidFill>
                      <a:srgbClr val="CCCCCC"/>
                    </a:solidFill>
                  </a:tcPr>
                </a:tc>
                <a:tc>
                  <a:txBody>
                    <a:bodyPr/>
                    <a:lstStyle/>
                    <a:p>
                      <a:pPr algn="ctr"/>
                      <a:r>
                        <a:rPr lang="en-GB" sz="1200" b="1">
                          <a:solidFill>
                            <a:srgbClr val="000000"/>
                          </a:solidFill>
                          <a:effectLst/>
                        </a:rPr>
                        <a:t>Answer</a:t>
                      </a:r>
                      <a:endParaRPr lang="en-GB" sz="1200">
                        <a:solidFill>
                          <a:srgbClr val="000000"/>
                        </a:solidFill>
                        <a:effectLst/>
                      </a:endParaRPr>
                    </a:p>
                  </a:txBody>
                  <a:tcPr marL="22597" marR="22597" marT="22597" marB="22597">
                    <a:lnL>
                      <a:noFill/>
                    </a:lnL>
                    <a:lnR>
                      <a:noFill/>
                    </a:lnR>
                    <a:lnT>
                      <a:noFill/>
                    </a:lnT>
                    <a:lnB>
                      <a:noFill/>
                    </a:lnB>
                    <a:solidFill>
                      <a:srgbClr val="CCCCCC"/>
                    </a:solidFill>
                  </a:tcPr>
                </a:tc>
                <a:extLst>
                  <a:ext uri="{0D108BD9-81ED-4DB2-BD59-A6C34878D82A}">
                    <a16:rowId xmlns:a16="http://schemas.microsoft.com/office/drawing/2014/main" val="10000"/>
                  </a:ext>
                </a:extLst>
              </a:tr>
              <a:tr h="826158">
                <a:tc>
                  <a:txBody>
                    <a:bodyPr/>
                    <a:lstStyle/>
                    <a:p>
                      <a:r>
                        <a:rPr lang="en-GB" sz="1200">
                          <a:solidFill>
                            <a:srgbClr val="000000"/>
                          </a:solidFill>
                          <a:effectLst/>
                        </a:rPr>
                        <a:t>Why #1</a:t>
                      </a:r>
                    </a:p>
                  </a:txBody>
                  <a:tcPr marL="22597" marR="22597" marT="22597" marB="22597">
                    <a:lnL>
                      <a:noFill/>
                    </a:lnL>
                    <a:lnR>
                      <a:noFill/>
                    </a:lnR>
                    <a:lnT>
                      <a:noFill/>
                    </a:lnT>
                    <a:lnB>
                      <a:noFill/>
                    </a:lnB>
                  </a:tcPr>
                </a:tc>
                <a:tc>
                  <a:txBody>
                    <a:bodyPr/>
                    <a:lstStyle/>
                    <a:p>
                      <a:r>
                        <a:rPr lang="en-GB" sz="1200" dirty="0">
                          <a:solidFill>
                            <a:srgbClr val="000000"/>
                          </a:solidFill>
                          <a:effectLst/>
                        </a:rPr>
                        <a:t>Why are the boaters sent a monthly bill for moorage usage-fee collection discrepancies?</a:t>
                      </a:r>
                    </a:p>
                  </a:txBody>
                  <a:tcPr marL="22597" marR="22597" marT="22597" marB="22597">
                    <a:lnL>
                      <a:noFill/>
                    </a:lnL>
                    <a:lnR>
                      <a:noFill/>
                    </a:lnR>
                    <a:lnT>
                      <a:noFill/>
                    </a:lnT>
                    <a:lnB>
                      <a:noFill/>
                    </a:lnB>
                  </a:tcPr>
                </a:tc>
                <a:tc>
                  <a:txBody>
                    <a:bodyPr/>
                    <a:lstStyle/>
                    <a:p>
                      <a:r>
                        <a:rPr lang="en-GB" sz="1200">
                          <a:solidFill>
                            <a:srgbClr val="000000"/>
                          </a:solidFill>
                          <a:effectLst/>
                        </a:rPr>
                        <a:t>The boaters used the facility so they need to pay for their use of the facility.</a:t>
                      </a:r>
                    </a:p>
                  </a:txBody>
                  <a:tcPr marL="22597" marR="22597" marT="22597" marB="22597">
                    <a:lnL>
                      <a:noFill/>
                    </a:lnL>
                    <a:lnR>
                      <a:noFill/>
                    </a:lnR>
                    <a:lnT>
                      <a:noFill/>
                    </a:lnT>
                    <a:lnB>
                      <a:noFill/>
                    </a:lnB>
                  </a:tcPr>
                </a:tc>
                <a:extLst>
                  <a:ext uri="{0D108BD9-81ED-4DB2-BD59-A6C34878D82A}">
                    <a16:rowId xmlns:a16="http://schemas.microsoft.com/office/drawing/2014/main" val="10001"/>
                  </a:ext>
                </a:extLst>
              </a:tr>
              <a:tr h="565837">
                <a:tc>
                  <a:txBody>
                    <a:bodyPr/>
                    <a:lstStyle/>
                    <a:p>
                      <a:r>
                        <a:rPr lang="en-GB" sz="1200">
                          <a:solidFill>
                            <a:srgbClr val="000000"/>
                          </a:solidFill>
                          <a:effectLst/>
                        </a:rPr>
                        <a:t>Why #2</a:t>
                      </a:r>
                    </a:p>
                  </a:txBody>
                  <a:tcPr marL="22597" marR="22597" marT="22597" marB="22597">
                    <a:lnL>
                      <a:noFill/>
                    </a:lnL>
                    <a:lnR>
                      <a:noFill/>
                    </a:lnR>
                    <a:lnT>
                      <a:noFill/>
                    </a:lnT>
                    <a:lnB>
                      <a:noFill/>
                    </a:lnB>
                  </a:tcPr>
                </a:tc>
                <a:tc>
                  <a:txBody>
                    <a:bodyPr/>
                    <a:lstStyle/>
                    <a:p>
                      <a:r>
                        <a:rPr lang="en-GB" sz="1200">
                          <a:solidFill>
                            <a:srgbClr val="000000"/>
                          </a:solidFill>
                          <a:effectLst/>
                        </a:rPr>
                        <a:t>Why does the marina need to ensure boaters pay for usage?</a:t>
                      </a:r>
                    </a:p>
                  </a:txBody>
                  <a:tcPr marL="22597" marR="22597" marT="22597" marB="22597">
                    <a:lnL>
                      <a:noFill/>
                    </a:lnL>
                    <a:lnR>
                      <a:noFill/>
                    </a:lnR>
                    <a:lnT>
                      <a:noFill/>
                    </a:lnT>
                    <a:lnB>
                      <a:noFill/>
                    </a:lnB>
                  </a:tcPr>
                </a:tc>
                <a:tc>
                  <a:txBody>
                    <a:bodyPr/>
                    <a:lstStyle/>
                    <a:p>
                      <a:r>
                        <a:rPr lang="en-GB" sz="1200">
                          <a:solidFill>
                            <a:srgbClr val="000000"/>
                          </a:solidFill>
                          <a:effectLst/>
                        </a:rPr>
                        <a:t>The marina is a public facility and all usage fees must be collected on behalf of taxpayers.</a:t>
                      </a:r>
                    </a:p>
                  </a:txBody>
                  <a:tcPr marL="22597" marR="22597" marT="22597" marB="22597">
                    <a:lnL>
                      <a:noFill/>
                    </a:lnL>
                    <a:lnR>
                      <a:noFill/>
                    </a:lnR>
                    <a:lnT>
                      <a:noFill/>
                    </a:lnT>
                    <a:lnB>
                      <a:noFill/>
                    </a:lnB>
                  </a:tcPr>
                </a:tc>
                <a:extLst>
                  <a:ext uri="{0D108BD9-81ED-4DB2-BD59-A6C34878D82A}">
                    <a16:rowId xmlns:a16="http://schemas.microsoft.com/office/drawing/2014/main" val="10002"/>
                  </a:ext>
                </a:extLst>
              </a:tr>
              <a:tr h="956318">
                <a:tc>
                  <a:txBody>
                    <a:bodyPr/>
                    <a:lstStyle/>
                    <a:p>
                      <a:r>
                        <a:rPr lang="en-GB" sz="1200">
                          <a:solidFill>
                            <a:srgbClr val="000000"/>
                          </a:solidFill>
                          <a:effectLst/>
                        </a:rPr>
                        <a:t>Why #3</a:t>
                      </a:r>
                    </a:p>
                  </a:txBody>
                  <a:tcPr marL="22597" marR="22597" marT="22597" marB="22597">
                    <a:lnL>
                      <a:noFill/>
                    </a:lnL>
                    <a:lnR>
                      <a:noFill/>
                    </a:lnR>
                    <a:lnT>
                      <a:noFill/>
                    </a:lnT>
                    <a:lnB>
                      <a:noFill/>
                    </a:lnB>
                  </a:tcPr>
                </a:tc>
                <a:tc>
                  <a:txBody>
                    <a:bodyPr/>
                    <a:lstStyle/>
                    <a:p>
                      <a:r>
                        <a:rPr lang="en-GB" sz="1200">
                          <a:solidFill>
                            <a:srgbClr val="000000"/>
                          </a:solidFill>
                          <a:effectLst/>
                        </a:rPr>
                        <a:t>Why does the marina need to ensure the collection of all usage fees on behalf of taxpayers?</a:t>
                      </a:r>
                    </a:p>
                  </a:txBody>
                  <a:tcPr marL="22597" marR="22597" marT="22597" marB="22597">
                    <a:lnL>
                      <a:noFill/>
                    </a:lnL>
                    <a:lnR>
                      <a:noFill/>
                    </a:lnR>
                    <a:lnT>
                      <a:noFill/>
                    </a:lnT>
                    <a:lnB>
                      <a:noFill/>
                    </a:lnB>
                  </a:tcPr>
                </a:tc>
                <a:tc>
                  <a:txBody>
                    <a:bodyPr/>
                    <a:lstStyle/>
                    <a:p>
                      <a:r>
                        <a:rPr lang="en-GB" sz="1200">
                          <a:solidFill>
                            <a:srgbClr val="000000"/>
                          </a:solidFill>
                          <a:effectLst/>
                        </a:rPr>
                        <a:t>Because if the marina does not collect the fees, the boaters will use the facility without paying for it.</a:t>
                      </a:r>
                    </a:p>
                  </a:txBody>
                  <a:tcPr marL="22597" marR="22597" marT="22597" marB="22597">
                    <a:lnL>
                      <a:noFill/>
                    </a:lnL>
                    <a:lnR>
                      <a:noFill/>
                    </a:lnR>
                    <a:lnT>
                      <a:noFill/>
                    </a:lnT>
                    <a:lnB>
                      <a:noFill/>
                    </a:lnB>
                  </a:tcPr>
                </a:tc>
                <a:extLst>
                  <a:ext uri="{0D108BD9-81ED-4DB2-BD59-A6C34878D82A}">
                    <a16:rowId xmlns:a16="http://schemas.microsoft.com/office/drawing/2014/main" val="10003"/>
                  </a:ext>
                </a:extLst>
              </a:tr>
              <a:tr h="565837">
                <a:tc>
                  <a:txBody>
                    <a:bodyPr/>
                    <a:lstStyle/>
                    <a:p>
                      <a:r>
                        <a:rPr lang="en-GB" sz="1200">
                          <a:solidFill>
                            <a:srgbClr val="000000"/>
                          </a:solidFill>
                          <a:effectLst/>
                        </a:rPr>
                        <a:t>Why #4</a:t>
                      </a:r>
                    </a:p>
                  </a:txBody>
                  <a:tcPr marL="22597" marR="22597" marT="22597" marB="22597">
                    <a:lnL>
                      <a:noFill/>
                    </a:lnL>
                    <a:lnR>
                      <a:noFill/>
                    </a:lnR>
                    <a:lnT>
                      <a:noFill/>
                    </a:lnT>
                    <a:lnB>
                      <a:noFill/>
                    </a:lnB>
                  </a:tcPr>
                </a:tc>
                <a:tc>
                  <a:txBody>
                    <a:bodyPr/>
                    <a:lstStyle/>
                    <a:p>
                      <a:r>
                        <a:rPr lang="en-GB" sz="1200">
                          <a:solidFill>
                            <a:srgbClr val="000000"/>
                          </a:solidFill>
                          <a:effectLst/>
                        </a:rPr>
                        <a:t>Why would the boaters use the marina and not pay?</a:t>
                      </a:r>
                    </a:p>
                  </a:txBody>
                  <a:tcPr marL="22597" marR="22597" marT="22597" marB="22597">
                    <a:lnL>
                      <a:noFill/>
                    </a:lnL>
                    <a:lnR>
                      <a:noFill/>
                    </a:lnR>
                    <a:lnT>
                      <a:noFill/>
                    </a:lnT>
                    <a:lnB>
                      <a:noFill/>
                    </a:lnB>
                  </a:tcPr>
                </a:tc>
                <a:tc>
                  <a:txBody>
                    <a:bodyPr/>
                    <a:lstStyle/>
                    <a:p>
                      <a:r>
                        <a:rPr lang="en-GB" sz="1200">
                          <a:solidFill>
                            <a:srgbClr val="000000"/>
                          </a:solidFill>
                          <a:effectLst/>
                        </a:rPr>
                        <a:t>There is no incentive for them to pay if they can get away with using the facility without paying.</a:t>
                      </a:r>
                    </a:p>
                  </a:txBody>
                  <a:tcPr marL="22597" marR="22597" marT="22597" marB="22597">
                    <a:lnL>
                      <a:noFill/>
                    </a:lnL>
                    <a:lnR>
                      <a:noFill/>
                    </a:lnR>
                    <a:lnT>
                      <a:noFill/>
                    </a:lnT>
                    <a:lnB>
                      <a:noFill/>
                    </a:lnB>
                  </a:tcPr>
                </a:tc>
                <a:extLst>
                  <a:ext uri="{0D108BD9-81ED-4DB2-BD59-A6C34878D82A}">
                    <a16:rowId xmlns:a16="http://schemas.microsoft.com/office/drawing/2014/main" val="10004"/>
                  </a:ext>
                </a:extLst>
              </a:tr>
              <a:tr h="956318">
                <a:tc>
                  <a:txBody>
                    <a:bodyPr/>
                    <a:lstStyle/>
                    <a:p>
                      <a:r>
                        <a:rPr lang="en-GB" sz="1200">
                          <a:solidFill>
                            <a:srgbClr val="000000"/>
                          </a:solidFill>
                          <a:effectLst/>
                        </a:rPr>
                        <a:t>Why #5</a:t>
                      </a:r>
                    </a:p>
                  </a:txBody>
                  <a:tcPr marL="22597" marR="22597" marT="22597" marB="22597">
                    <a:lnL>
                      <a:noFill/>
                    </a:lnL>
                    <a:lnR>
                      <a:noFill/>
                    </a:lnR>
                    <a:lnT>
                      <a:noFill/>
                    </a:lnT>
                    <a:lnB>
                      <a:noFill/>
                    </a:lnB>
                  </a:tcPr>
                </a:tc>
                <a:tc>
                  <a:txBody>
                    <a:bodyPr/>
                    <a:lstStyle/>
                    <a:p>
                      <a:r>
                        <a:rPr lang="en-GB" sz="1200" dirty="0">
                          <a:solidFill>
                            <a:srgbClr val="000000"/>
                          </a:solidFill>
                          <a:effectLst/>
                        </a:rPr>
                        <a:t>Why would the boaters not pay even if they can get away without paying?</a:t>
                      </a:r>
                    </a:p>
                  </a:txBody>
                  <a:tcPr marL="22597" marR="22597" marT="22597" marB="22597">
                    <a:lnL>
                      <a:noFill/>
                    </a:lnL>
                    <a:lnR>
                      <a:noFill/>
                    </a:lnR>
                    <a:lnT>
                      <a:noFill/>
                    </a:lnT>
                    <a:lnB>
                      <a:noFill/>
                    </a:lnB>
                  </a:tcPr>
                </a:tc>
                <a:tc>
                  <a:txBody>
                    <a:bodyPr/>
                    <a:lstStyle/>
                    <a:p>
                      <a:r>
                        <a:rPr lang="en-GB" sz="1200" b="1" dirty="0">
                          <a:solidFill>
                            <a:srgbClr val="000000"/>
                          </a:solidFill>
                          <a:effectLst/>
                        </a:rPr>
                        <a:t>The boaters cannot be trusted</a:t>
                      </a:r>
                      <a:r>
                        <a:rPr lang="en-GB" sz="1200" dirty="0">
                          <a:solidFill>
                            <a:srgbClr val="000000"/>
                          </a:solidFill>
                          <a:effectLst/>
                        </a:rPr>
                        <a:t>.</a:t>
                      </a:r>
                      <a:r>
                        <a:rPr lang="en-GB" sz="1200" b="1" dirty="0">
                          <a:solidFill>
                            <a:srgbClr val="000000"/>
                          </a:solidFill>
                          <a:effectLst/>
                        </a:rPr>
                        <a:t> </a:t>
                      </a:r>
                      <a:r>
                        <a:rPr lang="en-GB" sz="1200" dirty="0">
                          <a:solidFill>
                            <a:srgbClr val="000000"/>
                          </a:solidFill>
                          <a:effectLst/>
                        </a:rPr>
                        <a:t>This is why in comparable situations, there are train conductors walking around collecting tickets and parking lot attendants checking payments in payment boxes against cars in the parking lot spaces.</a:t>
                      </a:r>
                    </a:p>
                  </a:txBody>
                  <a:tcPr marL="22597" marR="22597" marT="22597" marB="22597">
                    <a:lnL>
                      <a:noFill/>
                    </a:lnL>
                    <a:lnR>
                      <a:noFill/>
                    </a:lnR>
                    <a:lnT>
                      <a:noFill/>
                    </a:lnT>
                    <a:lnB>
                      <a:noFill/>
                    </a:lnB>
                  </a:tcPr>
                </a:tc>
                <a:extLst>
                  <a:ext uri="{0D108BD9-81ED-4DB2-BD59-A6C34878D82A}">
                    <a16:rowId xmlns:a16="http://schemas.microsoft.com/office/drawing/2014/main" val="10005"/>
                  </a:ext>
                </a:extLst>
              </a:tr>
            </a:tbl>
          </a:graphicData>
        </a:graphic>
      </p:graphicFrame>
      <p:sp>
        <p:nvSpPr>
          <p:cNvPr id="3" name="Rectangle 2"/>
          <p:cNvSpPr/>
          <p:nvPr/>
        </p:nvSpPr>
        <p:spPr>
          <a:xfrm>
            <a:off x="2718263" y="3283527"/>
            <a:ext cx="2472822" cy="290945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5267284" y="3283527"/>
            <a:ext cx="4712770" cy="24688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3416517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solidFill>
                  <a:srgbClr val="000000"/>
                </a:solidFill>
              </a:rPr>
              <a:t>The </a:t>
            </a:r>
            <a:r>
              <a:rPr lang="en-GB" sz="2800" b="1" dirty="0">
                <a:solidFill>
                  <a:srgbClr val="000000"/>
                </a:solidFill>
              </a:rPr>
              <a:t>5 Whys – Sending Automatic Invoices for Fee </a:t>
            </a:r>
            <a:r>
              <a:rPr lang="en-GB" sz="2800" b="1" dirty="0" smtClean="0">
                <a:solidFill>
                  <a:srgbClr val="000000"/>
                </a:solidFill>
              </a:rPr>
              <a:t>Discrepancies</a:t>
            </a:r>
            <a:endParaRPr lang="en-GB" sz="2800" dirty="0"/>
          </a:p>
        </p:txBody>
      </p:sp>
      <p:graphicFrame>
        <p:nvGraphicFramePr>
          <p:cNvPr id="4" name="Content Placeholder 3"/>
          <p:cNvGraphicFramePr>
            <a:graphicFrameLocks noGrp="1"/>
          </p:cNvGraphicFramePr>
          <p:nvPr>
            <p:ph idx="1"/>
            <p:extLst/>
          </p:nvPr>
        </p:nvGraphicFramePr>
        <p:xfrm>
          <a:off x="1661374" y="1767567"/>
          <a:ext cx="8242480" cy="4098542"/>
        </p:xfrm>
        <a:graphic>
          <a:graphicData uri="http://schemas.openxmlformats.org/drawingml/2006/table">
            <a:tbl>
              <a:tblPr/>
              <a:tblGrid>
                <a:gridCol w="1212129">
                  <a:extLst>
                    <a:ext uri="{9D8B030D-6E8A-4147-A177-3AD203B41FA5}">
                      <a16:colId xmlns:a16="http://schemas.microsoft.com/office/drawing/2014/main" val="20000"/>
                    </a:ext>
                  </a:extLst>
                </a:gridCol>
                <a:gridCol w="2424258">
                  <a:extLst>
                    <a:ext uri="{9D8B030D-6E8A-4147-A177-3AD203B41FA5}">
                      <a16:colId xmlns:a16="http://schemas.microsoft.com/office/drawing/2014/main" val="20001"/>
                    </a:ext>
                  </a:extLst>
                </a:gridCol>
                <a:gridCol w="4606093">
                  <a:extLst>
                    <a:ext uri="{9D8B030D-6E8A-4147-A177-3AD203B41FA5}">
                      <a16:colId xmlns:a16="http://schemas.microsoft.com/office/drawing/2014/main" val="20002"/>
                    </a:ext>
                  </a:extLst>
                </a:gridCol>
              </a:tblGrid>
              <a:tr h="175355">
                <a:tc>
                  <a:txBody>
                    <a:bodyPr/>
                    <a:lstStyle/>
                    <a:p>
                      <a:endParaRPr lang="en-GB" sz="1200" dirty="0">
                        <a:solidFill>
                          <a:srgbClr val="000000"/>
                        </a:solidFill>
                        <a:effectLst/>
                      </a:endParaRPr>
                    </a:p>
                  </a:txBody>
                  <a:tcPr marL="22597" marR="22597" marT="22597" marB="22597">
                    <a:lnL>
                      <a:noFill/>
                    </a:lnL>
                    <a:lnR>
                      <a:noFill/>
                    </a:lnR>
                    <a:lnT>
                      <a:noFill/>
                    </a:lnT>
                    <a:lnB>
                      <a:noFill/>
                    </a:lnB>
                    <a:solidFill>
                      <a:srgbClr val="CCCCCC"/>
                    </a:solidFill>
                  </a:tcPr>
                </a:tc>
                <a:tc>
                  <a:txBody>
                    <a:bodyPr/>
                    <a:lstStyle/>
                    <a:p>
                      <a:pPr algn="ctr"/>
                      <a:r>
                        <a:rPr lang="en-GB" sz="1200" b="1" dirty="0">
                          <a:solidFill>
                            <a:srgbClr val="000000"/>
                          </a:solidFill>
                          <a:effectLst/>
                        </a:rPr>
                        <a:t>Why</a:t>
                      </a:r>
                      <a:endParaRPr lang="en-GB" sz="1200" dirty="0">
                        <a:solidFill>
                          <a:srgbClr val="000000"/>
                        </a:solidFill>
                        <a:effectLst/>
                      </a:endParaRPr>
                    </a:p>
                  </a:txBody>
                  <a:tcPr marL="22597" marR="22597" marT="22597" marB="22597">
                    <a:lnL>
                      <a:noFill/>
                    </a:lnL>
                    <a:lnR>
                      <a:noFill/>
                    </a:lnR>
                    <a:lnT>
                      <a:noFill/>
                    </a:lnT>
                    <a:lnB>
                      <a:noFill/>
                    </a:lnB>
                    <a:solidFill>
                      <a:srgbClr val="CCCCCC"/>
                    </a:solidFill>
                  </a:tcPr>
                </a:tc>
                <a:tc>
                  <a:txBody>
                    <a:bodyPr/>
                    <a:lstStyle/>
                    <a:p>
                      <a:pPr algn="ctr"/>
                      <a:r>
                        <a:rPr lang="en-GB" sz="1200" b="1">
                          <a:solidFill>
                            <a:srgbClr val="000000"/>
                          </a:solidFill>
                          <a:effectLst/>
                        </a:rPr>
                        <a:t>Answer</a:t>
                      </a:r>
                      <a:endParaRPr lang="en-GB" sz="1200">
                        <a:solidFill>
                          <a:srgbClr val="000000"/>
                        </a:solidFill>
                        <a:effectLst/>
                      </a:endParaRPr>
                    </a:p>
                  </a:txBody>
                  <a:tcPr marL="22597" marR="22597" marT="22597" marB="22597">
                    <a:lnL>
                      <a:noFill/>
                    </a:lnL>
                    <a:lnR>
                      <a:noFill/>
                    </a:lnR>
                    <a:lnT>
                      <a:noFill/>
                    </a:lnT>
                    <a:lnB>
                      <a:noFill/>
                    </a:lnB>
                    <a:solidFill>
                      <a:srgbClr val="CCCCCC"/>
                    </a:solidFill>
                  </a:tcPr>
                </a:tc>
                <a:extLst>
                  <a:ext uri="{0D108BD9-81ED-4DB2-BD59-A6C34878D82A}">
                    <a16:rowId xmlns:a16="http://schemas.microsoft.com/office/drawing/2014/main" val="10000"/>
                  </a:ext>
                </a:extLst>
              </a:tr>
              <a:tr h="826158">
                <a:tc>
                  <a:txBody>
                    <a:bodyPr/>
                    <a:lstStyle/>
                    <a:p>
                      <a:r>
                        <a:rPr lang="en-GB" sz="1200">
                          <a:solidFill>
                            <a:srgbClr val="000000"/>
                          </a:solidFill>
                          <a:effectLst/>
                        </a:rPr>
                        <a:t>Why #1</a:t>
                      </a:r>
                    </a:p>
                  </a:txBody>
                  <a:tcPr marL="22597" marR="22597" marT="22597" marB="22597">
                    <a:lnL>
                      <a:noFill/>
                    </a:lnL>
                    <a:lnR>
                      <a:noFill/>
                    </a:lnR>
                    <a:lnT>
                      <a:noFill/>
                    </a:lnT>
                    <a:lnB>
                      <a:noFill/>
                    </a:lnB>
                  </a:tcPr>
                </a:tc>
                <a:tc>
                  <a:txBody>
                    <a:bodyPr/>
                    <a:lstStyle/>
                    <a:p>
                      <a:r>
                        <a:rPr lang="en-GB" sz="1200" dirty="0">
                          <a:solidFill>
                            <a:srgbClr val="000000"/>
                          </a:solidFill>
                          <a:effectLst/>
                        </a:rPr>
                        <a:t>Why are the boaters sent a monthly bill for moorage usage-fee collection discrepancies?</a:t>
                      </a:r>
                    </a:p>
                  </a:txBody>
                  <a:tcPr marL="22597" marR="22597" marT="22597" marB="22597">
                    <a:lnL>
                      <a:noFill/>
                    </a:lnL>
                    <a:lnR>
                      <a:noFill/>
                    </a:lnR>
                    <a:lnT>
                      <a:noFill/>
                    </a:lnT>
                    <a:lnB>
                      <a:noFill/>
                    </a:lnB>
                  </a:tcPr>
                </a:tc>
                <a:tc>
                  <a:txBody>
                    <a:bodyPr/>
                    <a:lstStyle/>
                    <a:p>
                      <a:r>
                        <a:rPr lang="en-GB" sz="1200">
                          <a:solidFill>
                            <a:srgbClr val="000000"/>
                          </a:solidFill>
                          <a:effectLst/>
                        </a:rPr>
                        <a:t>The boaters used the facility so they need to pay for their use of the facility.</a:t>
                      </a:r>
                    </a:p>
                  </a:txBody>
                  <a:tcPr marL="22597" marR="22597" marT="22597" marB="22597">
                    <a:lnL>
                      <a:noFill/>
                    </a:lnL>
                    <a:lnR>
                      <a:noFill/>
                    </a:lnR>
                    <a:lnT>
                      <a:noFill/>
                    </a:lnT>
                    <a:lnB>
                      <a:noFill/>
                    </a:lnB>
                  </a:tcPr>
                </a:tc>
                <a:extLst>
                  <a:ext uri="{0D108BD9-81ED-4DB2-BD59-A6C34878D82A}">
                    <a16:rowId xmlns:a16="http://schemas.microsoft.com/office/drawing/2014/main" val="10001"/>
                  </a:ext>
                </a:extLst>
              </a:tr>
              <a:tr h="565837">
                <a:tc>
                  <a:txBody>
                    <a:bodyPr/>
                    <a:lstStyle/>
                    <a:p>
                      <a:r>
                        <a:rPr lang="en-GB" sz="1200">
                          <a:solidFill>
                            <a:srgbClr val="000000"/>
                          </a:solidFill>
                          <a:effectLst/>
                        </a:rPr>
                        <a:t>Why #2</a:t>
                      </a:r>
                    </a:p>
                  </a:txBody>
                  <a:tcPr marL="22597" marR="22597" marT="22597" marB="22597">
                    <a:lnL>
                      <a:noFill/>
                    </a:lnL>
                    <a:lnR>
                      <a:noFill/>
                    </a:lnR>
                    <a:lnT>
                      <a:noFill/>
                    </a:lnT>
                    <a:lnB>
                      <a:noFill/>
                    </a:lnB>
                  </a:tcPr>
                </a:tc>
                <a:tc>
                  <a:txBody>
                    <a:bodyPr/>
                    <a:lstStyle/>
                    <a:p>
                      <a:r>
                        <a:rPr lang="en-GB" sz="1200">
                          <a:solidFill>
                            <a:srgbClr val="000000"/>
                          </a:solidFill>
                          <a:effectLst/>
                        </a:rPr>
                        <a:t>Why does the marina need to ensure boaters pay for usage?</a:t>
                      </a:r>
                    </a:p>
                  </a:txBody>
                  <a:tcPr marL="22597" marR="22597" marT="22597" marB="22597">
                    <a:lnL>
                      <a:noFill/>
                    </a:lnL>
                    <a:lnR>
                      <a:noFill/>
                    </a:lnR>
                    <a:lnT>
                      <a:noFill/>
                    </a:lnT>
                    <a:lnB>
                      <a:noFill/>
                    </a:lnB>
                  </a:tcPr>
                </a:tc>
                <a:tc>
                  <a:txBody>
                    <a:bodyPr/>
                    <a:lstStyle/>
                    <a:p>
                      <a:r>
                        <a:rPr lang="en-GB" sz="1200">
                          <a:solidFill>
                            <a:srgbClr val="000000"/>
                          </a:solidFill>
                          <a:effectLst/>
                        </a:rPr>
                        <a:t>The marina is a public facility and all usage fees must be collected on behalf of taxpayers.</a:t>
                      </a:r>
                    </a:p>
                  </a:txBody>
                  <a:tcPr marL="22597" marR="22597" marT="22597" marB="22597">
                    <a:lnL>
                      <a:noFill/>
                    </a:lnL>
                    <a:lnR>
                      <a:noFill/>
                    </a:lnR>
                    <a:lnT>
                      <a:noFill/>
                    </a:lnT>
                    <a:lnB>
                      <a:noFill/>
                    </a:lnB>
                  </a:tcPr>
                </a:tc>
                <a:extLst>
                  <a:ext uri="{0D108BD9-81ED-4DB2-BD59-A6C34878D82A}">
                    <a16:rowId xmlns:a16="http://schemas.microsoft.com/office/drawing/2014/main" val="10002"/>
                  </a:ext>
                </a:extLst>
              </a:tr>
              <a:tr h="956318">
                <a:tc>
                  <a:txBody>
                    <a:bodyPr/>
                    <a:lstStyle/>
                    <a:p>
                      <a:r>
                        <a:rPr lang="en-GB" sz="1200">
                          <a:solidFill>
                            <a:srgbClr val="000000"/>
                          </a:solidFill>
                          <a:effectLst/>
                        </a:rPr>
                        <a:t>Why #3</a:t>
                      </a:r>
                    </a:p>
                  </a:txBody>
                  <a:tcPr marL="22597" marR="22597" marT="22597" marB="22597">
                    <a:lnL>
                      <a:noFill/>
                    </a:lnL>
                    <a:lnR>
                      <a:noFill/>
                    </a:lnR>
                    <a:lnT>
                      <a:noFill/>
                    </a:lnT>
                    <a:lnB>
                      <a:noFill/>
                    </a:lnB>
                  </a:tcPr>
                </a:tc>
                <a:tc>
                  <a:txBody>
                    <a:bodyPr/>
                    <a:lstStyle/>
                    <a:p>
                      <a:r>
                        <a:rPr lang="en-GB" sz="1200">
                          <a:solidFill>
                            <a:srgbClr val="000000"/>
                          </a:solidFill>
                          <a:effectLst/>
                        </a:rPr>
                        <a:t>Why does the marina need to ensure the collection of all usage fees on behalf of taxpayers?</a:t>
                      </a:r>
                    </a:p>
                  </a:txBody>
                  <a:tcPr marL="22597" marR="22597" marT="22597" marB="22597">
                    <a:lnL>
                      <a:noFill/>
                    </a:lnL>
                    <a:lnR>
                      <a:noFill/>
                    </a:lnR>
                    <a:lnT>
                      <a:noFill/>
                    </a:lnT>
                    <a:lnB>
                      <a:noFill/>
                    </a:lnB>
                  </a:tcPr>
                </a:tc>
                <a:tc>
                  <a:txBody>
                    <a:bodyPr/>
                    <a:lstStyle/>
                    <a:p>
                      <a:r>
                        <a:rPr lang="en-GB" sz="1200">
                          <a:solidFill>
                            <a:srgbClr val="000000"/>
                          </a:solidFill>
                          <a:effectLst/>
                        </a:rPr>
                        <a:t>Because if the marina does not collect the fees, the boaters will use the facility without paying for it.</a:t>
                      </a:r>
                    </a:p>
                  </a:txBody>
                  <a:tcPr marL="22597" marR="22597" marT="22597" marB="22597">
                    <a:lnL>
                      <a:noFill/>
                    </a:lnL>
                    <a:lnR>
                      <a:noFill/>
                    </a:lnR>
                    <a:lnT>
                      <a:noFill/>
                    </a:lnT>
                    <a:lnB>
                      <a:noFill/>
                    </a:lnB>
                  </a:tcPr>
                </a:tc>
                <a:extLst>
                  <a:ext uri="{0D108BD9-81ED-4DB2-BD59-A6C34878D82A}">
                    <a16:rowId xmlns:a16="http://schemas.microsoft.com/office/drawing/2014/main" val="10003"/>
                  </a:ext>
                </a:extLst>
              </a:tr>
              <a:tr h="565837">
                <a:tc>
                  <a:txBody>
                    <a:bodyPr/>
                    <a:lstStyle/>
                    <a:p>
                      <a:r>
                        <a:rPr lang="en-GB" sz="1200">
                          <a:solidFill>
                            <a:srgbClr val="000000"/>
                          </a:solidFill>
                          <a:effectLst/>
                        </a:rPr>
                        <a:t>Why #4</a:t>
                      </a:r>
                    </a:p>
                  </a:txBody>
                  <a:tcPr marL="22597" marR="22597" marT="22597" marB="22597">
                    <a:lnL>
                      <a:noFill/>
                    </a:lnL>
                    <a:lnR>
                      <a:noFill/>
                    </a:lnR>
                    <a:lnT>
                      <a:noFill/>
                    </a:lnT>
                    <a:lnB>
                      <a:noFill/>
                    </a:lnB>
                  </a:tcPr>
                </a:tc>
                <a:tc>
                  <a:txBody>
                    <a:bodyPr/>
                    <a:lstStyle/>
                    <a:p>
                      <a:r>
                        <a:rPr lang="en-GB" sz="1200">
                          <a:solidFill>
                            <a:srgbClr val="000000"/>
                          </a:solidFill>
                          <a:effectLst/>
                        </a:rPr>
                        <a:t>Why would the boaters use the marina and not pay?</a:t>
                      </a:r>
                    </a:p>
                  </a:txBody>
                  <a:tcPr marL="22597" marR="22597" marT="22597" marB="22597">
                    <a:lnL>
                      <a:noFill/>
                    </a:lnL>
                    <a:lnR>
                      <a:noFill/>
                    </a:lnR>
                    <a:lnT>
                      <a:noFill/>
                    </a:lnT>
                    <a:lnB>
                      <a:noFill/>
                    </a:lnB>
                  </a:tcPr>
                </a:tc>
                <a:tc>
                  <a:txBody>
                    <a:bodyPr/>
                    <a:lstStyle/>
                    <a:p>
                      <a:r>
                        <a:rPr lang="en-GB" sz="1200">
                          <a:solidFill>
                            <a:srgbClr val="000000"/>
                          </a:solidFill>
                          <a:effectLst/>
                        </a:rPr>
                        <a:t>There is no incentive for them to pay if they can get away with using the facility without paying.</a:t>
                      </a:r>
                    </a:p>
                  </a:txBody>
                  <a:tcPr marL="22597" marR="22597" marT="22597" marB="22597">
                    <a:lnL>
                      <a:noFill/>
                    </a:lnL>
                    <a:lnR>
                      <a:noFill/>
                    </a:lnR>
                    <a:lnT>
                      <a:noFill/>
                    </a:lnT>
                    <a:lnB>
                      <a:noFill/>
                    </a:lnB>
                  </a:tcPr>
                </a:tc>
                <a:extLst>
                  <a:ext uri="{0D108BD9-81ED-4DB2-BD59-A6C34878D82A}">
                    <a16:rowId xmlns:a16="http://schemas.microsoft.com/office/drawing/2014/main" val="10004"/>
                  </a:ext>
                </a:extLst>
              </a:tr>
              <a:tr h="956318">
                <a:tc>
                  <a:txBody>
                    <a:bodyPr/>
                    <a:lstStyle/>
                    <a:p>
                      <a:r>
                        <a:rPr lang="en-GB" sz="1200">
                          <a:solidFill>
                            <a:srgbClr val="000000"/>
                          </a:solidFill>
                          <a:effectLst/>
                        </a:rPr>
                        <a:t>Why #5</a:t>
                      </a:r>
                    </a:p>
                  </a:txBody>
                  <a:tcPr marL="22597" marR="22597" marT="22597" marB="22597">
                    <a:lnL>
                      <a:noFill/>
                    </a:lnL>
                    <a:lnR>
                      <a:noFill/>
                    </a:lnR>
                    <a:lnT>
                      <a:noFill/>
                    </a:lnT>
                    <a:lnB>
                      <a:noFill/>
                    </a:lnB>
                  </a:tcPr>
                </a:tc>
                <a:tc>
                  <a:txBody>
                    <a:bodyPr/>
                    <a:lstStyle/>
                    <a:p>
                      <a:r>
                        <a:rPr lang="en-GB" sz="1200" dirty="0">
                          <a:solidFill>
                            <a:srgbClr val="000000"/>
                          </a:solidFill>
                          <a:effectLst/>
                        </a:rPr>
                        <a:t>Why would the boaters not pay even if they can get away without paying?</a:t>
                      </a:r>
                    </a:p>
                  </a:txBody>
                  <a:tcPr marL="22597" marR="22597" marT="22597" marB="22597">
                    <a:lnL>
                      <a:noFill/>
                    </a:lnL>
                    <a:lnR>
                      <a:noFill/>
                    </a:lnR>
                    <a:lnT>
                      <a:noFill/>
                    </a:lnT>
                    <a:lnB>
                      <a:noFill/>
                    </a:lnB>
                  </a:tcPr>
                </a:tc>
                <a:tc>
                  <a:txBody>
                    <a:bodyPr/>
                    <a:lstStyle/>
                    <a:p>
                      <a:r>
                        <a:rPr lang="en-GB" sz="1200" b="1" dirty="0">
                          <a:solidFill>
                            <a:srgbClr val="000000"/>
                          </a:solidFill>
                          <a:effectLst/>
                        </a:rPr>
                        <a:t>The boaters cannot be trusted</a:t>
                      </a:r>
                      <a:r>
                        <a:rPr lang="en-GB" sz="1200" dirty="0">
                          <a:solidFill>
                            <a:srgbClr val="000000"/>
                          </a:solidFill>
                          <a:effectLst/>
                        </a:rPr>
                        <a:t>.</a:t>
                      </a:r>
                      <a:r>
                        <a:rPr lang="en-GB" sz="1200" b="1" dirty="0">
                          <a:solidFill>
                            <a:srgbClr val="000000"/>
                          </a:solidFill>
                          <a:effectLst/>
                        </a:rPr>
                        <a:t> </a:t>
                      </a:r>
                      <a:r>
                        <a:rPr lang="en-GB" sz="1200" dirty="0">
                          <a:solidFill>
                            <a:srgbClr val="000000"/>
                          </a:solidFill>
                          <a:effectLst/>
                        </a:rPr>
                        <a:t>This is why in comparable situations, there are train conductors walking around collecting tickets and parking lot attendants checking payments in payment boxes against cars in the parking lot spaces.</a:t>
                      </a:r>
                    </a:p>
                  </a:txBody>
                  <a:tcPr marL="22597" marR="22597" marT="22597" marB="22597">
                    <a:lnL>
                      <a:noFill/>
                    </a:lnL>
                    <a:lnR>
                      <a:noFill/>
                    </a:lnR>
                    <a:lnT>
                      <a:noFill/>
                    </a:lnT>
                    <a:lnB>
                      <a:noFill/>
                    </a:lnB>
                  </a:tcPr>
                </a:tc>
                <a:extLst>
                  <a:ext uri="{0D108BD9-81ED-4DB2-BD59-A6C34878D82A}">
                    <a16:rowId xmlns:a16="http://schemas.microsoft.com/office/drawing/2014/main" val="10005"/>
                  </a:ext>
                </a:extLst>
              </a:tr>
            </a:tbl>
          </a:graphicData>
        </a:graphic>
      </p:graphicFrame>
      <p:sp>
        <p:nvSpPr>
          <p:cNvPr id="3" name="Rectangle 2"/>
          <p:cNvSpPr/>
          <p:nvPr/>
        </p:nvSpPr>
        <p:spPr>
          <a:xfrm>
            <a:off x="2718263" y="4231177"/>
            <a:ext cx="2472822" cy="196180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5267284" y="3283527"/>
            <a:ext cx="4712770" cy="24688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63318769"/>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solidFill>
                  <a:srgbClr val="000000"/>
                </a:solidFill>
              </a:rPr>
              <a:t>The </a:t>
            </a:r>
            <a:r>
              <a:rPr lang="en-GB" sz="2800" b="1" dirty="0">
                <a:solidFill>
                  <a:srgbClr val="000000"/>
                </a:solidFill>
              </a:rPr>
              <a:t>5 Whys – Sending Automatic Invoices for Fee </a:t>
            </a:r>
            <a:r>
              <a:rPr lang="en-GB" sz="2800" b="1" dirty="0" smtClean="0">
                <a:solidFill>
                  <a:srgbClr val="000000"/>
                </a:solidFill>
              </a:rPr>
              <a:t>Discrepancies</a:t>
            </a:r>
            <a:endParaRPr lang="en-GB" sz="2800" dirty="0"/>
          </a:p>
        </p:txBody>
      </p:sp>
      <p:graphicFrame>
        <p:nvGraphicFramePr>
          <p:cNvPr id="4" name="Content Placeholder 3"/>
          <p:cNvGraphicFramePr>
            <a:graphicFrameLocks noGrp="1"/>
          </p:cNvGraphicFramePr>
          <p:nvPr>
            <p:ph idx="1"/>
            <p:extLst/>
          </p:nvPr>
        </p:nvGraphicFramePr>
        <p:xfrm>
          <a:off x="1661374" y="1767567"/>
          <a:ext cx="8242480" cy="4098542"/>
        </p:xfrm>
        <a:graphic>
          <a:graphicData uri="http://schemas.openxmlformats.org/drawingml/2006/table">
            <a:tbl>
              <a:tblPr/>
              <a:tblGrid>
                <a:gridCol w="1212129">
                  <a:extLst>
                    <a:ext uri="{9D8B030D-6E8A-4147-A177-3AD203B41FA5}">
                      <a16:colId xmlns:a16="http://schemas.microsoft.com/office/drawing/2014/main" val="20000"/>
                    </a:ext>
                  </a:extLst>
                </a:gridCol>
                <a:gridCol w="2424258">
                  <a:extLst>
                    <a:ext uri="{9D8B030D-6E8A-4147-A177-3AD203B41FA5}">
                      <a16:colId xmlns:a16="http://schemas.microsoft.com/office/drawing/2014/main" val="20001"/>
                    </a:ext>
                  </a:extLst>
                </a:gridCol>
                <a:gridCol w="4606093">
                  <a:extLst>
                    <a:ext uri="{9D8B030D-6E8A-4147-A177-3AD203B41FA5}">
                      <a16:colId xmlns:a16="http://schemas.microsoft.com/office/drawing/2014/main" val="20002"/>
                    </a:ext>
                  </a:extLst>
                </a:gridCol>
              </a:tblGrid>
              <a:tr h="175355">
                <a:tc>
                  <a:txBody>
                    <a:bodyPr/>
                    <a:lstStyle/>
                    <a:p>
                      <a:endParaRPr lang="en-GB" sz="1200" dirty="0">
                        <a:solidFill>
                          <a:srgbClr val="000000"/>
                        </a:solidFill>
                        <a:effectLst/>
                      </a:endParaRPr>
                    </a:p>
                  </a:txBody>
                  <a:tcPr marL="22597" marR="22597" marT="22597" marB="22597">
                    <a:lnL>
                      <a:noFill/>
                    </a:lnL>
                    <a:lnR>
                      <a:noFill/>
                    </a:lnR>
                    <a:lnT>
                      <a:noFill/>
                    </a:lnT>
                    <a:lnB>
                      <a:noFill/>
                    </a:lnB>
                    <a:solidFill>
                      <a:srgbClr val="CCCCCC"/>
                    </a:solidFill>
                  </a:tcPr>
                </a:tc>
                <a:tc>
                  <a:txBody>
                    <a:bodyPr/>
                    <a:lstStyle/>
                    <a:p>
                      <a:pPr algn="ctr"/>
                      <a:r>
                        <a:rPr lang="en-GB" sz="1200" b="1" dirty="0">
                          <a:solidFill>
                            <a:srgbClr val="000000"/>
                          </a:solidFill>
                          <a:effectLst/>
                        </a:rPr>
                        <a:t>Why</a:t>
                      </a:r>
                      <a:endParaRPr lang="en-GB" sz="1200" dirty="0">
                        <a:solidFill>
                          <a:srgbClr val="000000"/>
                        </a:solidFill>
                        <a:effectLst/>
                      </a:endParaRPr>
                    </a:p>
                  </a:txBody>
                  <a:tcPr marL="22597" marR="22597" marT="22597" marB="22597">
                    <a:lnL>
                      <a:noFill/>
                    </a:lnL>
                    <a:lnR>
                      <a:noFill/>
                    </a:lnR>
                    <a:lnT>
                      <a:noFill/>
                    </a:lnT>
                    <a:lnB>
                      <a:noFill/>
                    </a:lnB>
                    <a:solidFill>
                      <a:srgbClr val="CCCCCC"/>
                    </a:solidFill>
                  </a:tcPr>
                </a:tc>
                <a:tc>
                  <a:txBody>
                    <a:bodyPr/>
                    <a:lstStyle/>
                    <a:p>
                      <a:pPr algn="ctr"/>
                      <a:r>
                        <a:rPr lang="en-GB" sz="1200" b="1">
                          <a:solidFill>
                            <a:srgbClr val="000000"/>
                          </a:solidFill>
                          <a:effectLst/>
                        </a:rPr>
                        <a:t>Answer</a:t>
                      </a:r>
                      <a:endParaRPr lang="en-GB" sz="1200">
                        <a:solidFill>
                          <a:srgbClr val="000000"/>
                        </a:solidFill>
                        <a:effectLst/>
                      </a:endParaRPr>
                    </a:p>
                  </a:txBody>
                  <a:tcPr marL="22597" marR="22597" marT="22597" marB="22597">
                    <a:lnL>
                      <a:noFill/>
                    </a:lnL>
                    <a:lnR>
                      <a:noFill/>
                    </a:lnR>
                    <a:lnT>
                      <a:noFill/>
                    </a:lnT>
                    <a:lnB>
                      <a:noFill/>
                    </a:lnB>
                    <a:solidFill>
                      <a:srgbClr val="CCCCCC"/>
                    </a:solidFill>
                  </a:tcPr>
                </a:tc>
                <a:extLst>
                  <a:ext uri="{0D108BD9-81ED-4DB2-BD59-A6C34878D82A}">
                    <a16:rowId xmlns:a16="http://schemas.microsoft.com/office/drawing/2014/main" val="10000"/>
                  </a:ext>
                </a:extLst>
              </a:tr>
              <a:tr h="826158">
                <a:tc>
                  <a:txBody>
                    <a:bodyPr/>
                    <a:lstStyle/>
                    <a:p>
                      <a:r>
                        <a:rPr lang="en-GB" sz="1200">
                          <a:solidFill>
                            <a:srgbClr val="000000"/>
                          </a:solidFill>
                          <a:effectLst/>
                        </a:rPr>
                        <a:t>Why #1</a:t>
                      </a:r>
                    </a:p>
                  </a:txBody>
                  <a:tcPr marL="22597" marR="22597" marT="22597" marB="22597">
                    <a:lnL>
                      <a:noFill/>
                    </a:lnL>
                    <a:lnR>
                      <a:noFill/>
                    </a:lnR>
                    <a:lnT>
                      <a:noFill/>
                    </a:lnT>
                    <a:lnB>
                      <a:noFill/>
                    </a:lnB>
                  </a:tcPr>
                </a:tc>
                <a:tc>
                  <a:txBody>
                    <a:bodyPr/>
                    <a:lstStyle/>
                    <a:p>
                      <a:r>
                        <a:rPr lang="en-GB" sz="1200" dirty="0">
                          <a:solidFill>
                            <a:srgbClr val="000000"/>
                          </a:solidFill>
                          <a:effectLst/>
                        </a:rPr>
                        <a:t>Why are the boaters sent a monthly bill for moorage usage-fee collection discrepancies?</a:t>
                      </a:r>
                    </a:p>
                  </a:txBody>
                  <a:tcPr marL="22597" marR="22597" marT="22597" marB="22597">
                    <a:lnL>
                      <a:noFill/>
                    </a:lnL>
                    <a:lnR>
                      <a:noFill/>
                    </a:lnR>
                    <a:lnT>
                      <a:noFill/>
                    </a:lnT>
                    <a:lnB>
                      <a:noFill/>
                    </a:lnB>
                  </a:tcPr>
                </a:tc>
                <a:tc>
                  <a:txBody>
                    <a:bodyPr/>
                    <a:lstStyle/>
                    <a:p>
                      <a:r>
                        <a:rPr lang="en-GB" sz="1200">
                          <a:solidFill>
                            <a:srgbClr val="000000"/>
                          </a:solidFill>
                          <a:effectLst/>
                        </a:rPr>
                        <a:t>The boaters used the facility so they need to pay for their use of the facility.</a:t>
                      </a:r>
                    </a:p>
                  </a:txBody>
                  <a:tcPr marL="22597" marR="22597" marT="22597" marB="22597">
                    <a:lnL>
                      <a:noFill/>
                    </a:lnL>
                    <a:lnR>
                      <a:noFill/>
                    </a:lnR>
                    <a:lnT>
                      <a:noFill/>
                    </a:lnT>
                    <a:lnB>
                      <a:noFill/>
                    </a:lnB>
                  </a:tcPr>
                </a:tc>
                <a:extLst>
                  <a:ext uri="{0D108BD9-81ED-4DB2-BD59-A6C34878D82A}">
                    <a16:rowId xmlns:a16="http://schemas.microsoft.com/office/drawing/2014/main" val="10001"/>
                  </a:ext>
                </a:extLst>
              </a:tr>
              <a:tr h="565837">
                <a:tc>
                  <a:txBody>
                    <a:bodyPr/>
                    <a:lstStyle/>
                    <a:p>
                      <a:r>
                        <a:rPr lang="en-GB" sz="1200">
                          <a:solidFill>
                            <a:srgbClr val="000000"/>
                          </a:solidFill>
                          <a:effectLst/>
                        </a:rPr>
                        <a:t>Why #2</a:t>
                      </a:r>
                    </a:p>
                  </a:txBody>
                  <a:tcPr marL="22597" marR="22597" marT="22597" marB="22597">
                    <a:lnL>
                      <a:noFill/>
                    </a:lnL>
                    <a:lnR>
                      <a:noFill/>
                    </a:lnR>
                    <a:lnT>
                      <a:noFill/>
                    </a:lnT>
                    <a:lnB>
                      <a:noFill/>
                    </a:lnB>
                  </a:tcPr>
                </a:tc>
                <a:tc>
                  <a:txBody>
                    <a:bodyPr/>
                    <a:lstStyle/>
                    <a:p>
                      <a:r>
                        <a:rPr lang="en-GB" sz="1200">
                          <a:solidFill>
                            <a:srgbClr val="000000"/>
                          </a:solidFill>
                          <a:effectLst/>
                        </a:rPr>
                        <a:t>Why does the marina need to ensure boaters pay for usage?</a:t>
                      </a:r>
                    </a:p>
                  </a:txBody>
                  <a:tcPr marL="22597" marR="22597" marT="22597" marB="22597">
                    <a:lnL>
                      <a:noFill/>
                    </a:lnL>
                    <a:lnR>
                      <a:noFill/>
                    </a:lnR>
                    <a:lnT>
                      <a:noFill/>
                    </a:lnT>
                    <a:lnB>
                      <a:noFill/>
                    </a:lnB>
                  </a:tcPr>
                </a:tc>
                <a:tc>
                  <a:txBody>
                    <a:bodyPr/>
                    <a:lstStyle/>
                    <a:p>
                      <a:r>
                        <a:rPr lang="en-GB" sz="1200">
                          <a:solidFill>
                            <a:srgbClr val="000000"/>
                          </a:solidFill>
                          <a:effectLst/>
                        </a:rPr>
                        <a:t>The marina is a public facility and all usage fees must be collected on behalf of taxpayers.</a:t>
                      </a:r>
                    </a:p>
                  </a:txBody>
                  <a:tcPr marL="22597" marR="22597" marT="22597" marB="22597">
                    <a:lnL>
                      <a:noFill/>
                    </a:lnL>
                    <a:lnR>
                      <a:noFill/>
                    </a:lnR>
                    <a:lnT>
                      <a:noFill/>
                    </a:lnT>
                    <a:lnB>
                      <a:noFill/>
                    </a:lnB>
                  </a:tcPr>
                </a:tc>
                <a:extLst>
                  <a:ext uri="{0D108BD9-81ED-4DB2-BD59-A6C34878D82A}">
                    <a16:rowId xmlns:a16="http://schemas.microsoft.com/office/drawing/2014/main" val="10002"/>
                  </a:ext>
                </a:extLst>
              </a:tr>
              <a:tr h="956318">
                <a:tc>
                  <a:txBody>
                    <a:bodyPr/>
                    <a:lstStyle/>
                    <a:p>
                      <a:r>
                        <a:rPr lang="en-GB" sz="1200">
                          <a:solidFill>
                            <a:srgbClr val="000000"/>
                          </a:solidFill>
                          <a:effectLst/>
                        </a:rPr>
                        <a:t>Why #3</a:t>
                      </a:r>
                    </a:p>
                  </a:txBody>
                  <a:tcPr marL="22597" marR="22597" marT="22597" marB="22597">
                    <a:lnL>
                      <a:noFill/>
                    </a:lnL>
                    <a:lnR>
                      <a:noFill/>
                    </a:lnR>
                    <a:lnT>
                      <a:noFill/>
                    </a:lnT>
                    <a:lnB>
                      <a:noFill/>
                    </a:lnB>
                  </a:tcPr>
                </a:tc>
                <a:tc>
                  <a:txBody>
                    <a:bodyPr/>
                    <a:lstStyle/>
                    <a:p>
                      <a:r>
                        <a:rPr lang="en-GB" sz="1200">
                          <a:solidFill>
                            <a:srgbClr val="000000"/>
                          </a:solidFill>
                          <a:effectLst/>
                        </a:rPr>
                        <a:t>Why does the marina need to ensure the collection of all usage fees on behalf of taxpayers?</a:t>
                      </a:r>
                    </a:p>
                  </a:txBody>
                  <a:tcPr marL="22597" marR="22597" marT="22597" marB="22597">
                    <a:lnL>
                      <a:noFill/>
                    </a:lnL>
                    <a:lnR>
                      <a:noFill/>
                    </a:lnR>
                    <a:lnT>
                      <a:noFill/>
                    </a:lnT>
                    <a:lnB>
                      <a:noFill/>
                    </a:lnB>
                  </a:tcPr>
                </a:tc>
                <a:tc>
                  <a:txBody>
                    <a:bodyPr/>
                    <a:lstStyle/>
                    <a:p>
                      <a:r>
                        <a:rPr lang="en-GB" sz="1200">
                          <a:solidFill>
                            <a:srgbClr val="000000"/>
                          </a:solidFill>
                          <a:effectLst/>
                        </a:rPr>
                        <a:t>Because if the marina does not collect the fees, the boaters will use the facility without paying for it.</a:t>
                      </a:r>
                    </a:p>
                  </a:txBody>
                  <a:tcPr marL="22597" marR="22597" marT="22597" marB="22597">
                    <a:lnL>
                      <a:noFill/>
                    </a:lnL>
                    <a:lnR>
                      <a:noFill/>
                    </a:lnR>
                    <a:lnT>
                      <a:noFill/>
                    </a:lnT>
                    <a:lnB>
                      <a:noFill/>
                    </a:lnB>
                  </a:tcPr>
                </a:tc>
                <a:extLst>
                  <a:ext uri="{0D108BD9-81ED-4DB2-BD59-A6C34878D82A}">
                    <a16:rowId xmlns:a16="http://schemas.microsoft.com/office/drawing/2014/main" val="10003"/>
                  </a:ext>
                </a:extLst>
              </a:tr>
              <a:tr h="565837">
                <a:tc>
                  <a:txBody>
                    <a:bodyPr/>
                    <a:lstStyle/>
                    <a:p>
                      <a:r>
                        <a:rPr lang="en-GB" sz="1200">
                          <a:solidFill>
                            <a:srgbClr val="000000"/>
                          </a:solidFill>
                          <a:effectLst/>
                        </a:rPr>
                        <a:t>Why #4</a:t>
                      </a:r>
                    </a:p>
                  </a:txBody>
                  <a:tcPr marL="22597" marR="22597" marT="22597" marB="22597">
                    <a:lnL>
                      <a:noFill/>
                    </a:lnL>
                    <a:lnR>
                      <a:noFill/>
                    </a:lnR>
                    <a:lnT>
                      <a:noFill/>
                    </a:lnT>
                    <a:lnB>
                      <a:noFill/>
                    </a:lnB>
                  </a:tcPr>
                </a:tc>
                <a:tc>
                  <a:txBody>
                    <a:bodyPr/>
                    <a:lstStyle/>
                    <a:p>
                      <a:r>
                        <a:rPr lang="en-GB" sz="1200">
                          <a:solidFill>
                            <a:srgbClr val="000000"/>
                          </a:solidFill>
                          <a:effectLst/>
                        </a:rPr>
                        <a:t>Why would the boaters use the marina and not pay?</a:t>
                      </a:r>
                    </a:p>
                  </a:txBody>
                  <a:tcPr marL="22597" marR="22597" marT="22597" marB="22597">
                    <a:lnL>
                      <a:noFill/>
                    </a:lnL>
                    <a:lnR>
                      <a:noFill/>
                    </a:lnR>
                    <a:lnT>
                      <a:noFill/>
                    </a:lnT>
                    <a:lnB>
                      <a:noFill/>
                    </a:lnB>
                  </a:tcPr>
                </a:tc>
                <a:tc>
                  <a:txBody>
                    <a:bodyPr/>
                    <a:lstStyle/>
                    <a:p>
                      <a:r>
                        <a:rPr lang="en-GB" sz="1200">
                          <a:solidFill>
                            <a:srgbClr val="000000"/>
                          </a:solidFill>
                          <a:effectLst/>
                        </a:rPr>
                        <a:t>There is no incentive for them to pay if they can get away with using the facility without paying.</a:t>
                      </a:r>
                    </a:p>
                  </a:txBody>
                  <a:tcPr marL="22597" marR="22597" marT="22597" marB="22597">
                    <a:lnL>
                      <a:noFill/>
                    </a:lnL>
                    <a:lnR>
                      <a:noFill/>
                    </a:lnR>
                    <a:lnT>
                      <a:noFill/>
                    </a:lnT>
                    <a:lnB>
                      <a:noFill/>
                    </a:lnB>
                  </a:tcPr>
                </a:tc>
                <a:extLst>
                  <a:ext uri="{0D108BD9-81ED-4DB2-BD59-A6C34878D82A}">
                    <a16:rowId xmlns:a16="http://schemas.microsoft.com/office/drawing/2014/main" val="10004"/>
                  </a:ext>
                </a:extLst>
              </a:tr>
              <a:tr h="956318">
                <a:tc>
                  <a:txBody>
                    <a:bodyPr/>
                    <a:lstStyle/>
                    <a:p>
                      <a:r>
                        <a:rPr lang="en-GB" sz="1200">
                          <a:solidFill>
                            <a:srgbClr val="000000"/>
                          </a:solidFill>
                          <a:effectLst/>
                        </a:rPr>
                        <a:t>Why #5</a:t>
                      </a:r>
                    </a:p>
                  </a:txBody>
                  <a:tcPr marL="22597" marR="22597" marT="22597" marB="22597">
                    <a:lnL>
                      <a:noFill/>
                    </a:lnL>
                    <a:lnR>
                      <a:noFill/>
                    </a:lnR>
                    <a:lnT>
                      <a:noFill/>
                    </a:lnT>
                    <a:lnB>
                      <a:noFill/>
                    </a:lnB>
                  </a:tcPr>
                </a:tc>
                <a:tc>
                  <a:txBody>
                    <a:bodyPr/>
                    <a:lstStyle/>
                    <a:p>
                      <a:r>
                        <a:rPr lang="en-GB" sz="1200" dirty="0">
                          <a:solidFill>
                            <a:srgbClr val="000000"/>
                          </a:solidFill>
                          <a:effectLst/>
                        </a:rPr>
                        <a:t>Why would the boaters not pay even if they can get away without paying?</a:t>
                      </a:r>
                    </a:p>
                  </a:txBody>
                  <a:tcPr marL="22597" marR="22597" marT="22597" marB="22597">
                    <a:lnL>
                      <a:noFill/>
                    </a:lnL>
                    <a:lnR>
                      <a:noFill/>
                    </a:lnR>
                    <a:lnT>
                      <a:noFill/>
                    </a:lnT>
                    <a:lnB>
                      <a:noFill/>
                    </a:lnB>
                  </a:tcPr>
                </a:tc>
                <a:tc>
                  <a:txBody>
                    <a:bodyPr/>
                    <a:lstStyle/>
                    <a:p>
                      <a:r>
                        <a:rPr lang="en-GB" sz="1200" b="1" dirty="0">
                          <a:solidFill>
                            <a:srgbClr val="000000"/>
                          </a:solidFill>
                          <a:effectLst/>
                        </a:rPr>
                        <a:t>The boaters cannot be trusted</a:t>
                      </a:r>
                      <a:r>
                        <a:rPr lang="en-GB" sz="1200" dirty="0">
                          <a:solidFill>
                            <a:srgbClr val="000000"/>
                          </a:solidFill>
                          <a:effectLst/>
                        </a:rPr>
                        <a:t>.</a:t>
                      </a:r>
                      <a:r>
                        <a:rPr lang="en-GB" sz="1200" b="1" dirty="0">
                          <a:solidFill>
                            <a:srgbClr val="000000"/>
                          </a:solidFill>
                          <a:effectLst/>
                        </a:rPr>
                        <a:t> </a:t>
                      </a:r>
                      <a:r>
                        <a:rPr lang="en-GB" sz="1200" dirty="0">
                          <a:solidFill>
                            <a:srgbClr val="000000"/>
                          </a:solidFill>
                          <a:effectLst/>
                        </a:rPr>
                        <a:t>This is why in comparable situations, there are train conductors walking around collecting tickets and parking lot attendants checking payments in payment boxes against cars in the parking lot spaces.</a:t>
                      </a:r>
                    </a:p>
                  </a:txBody>
                  <a:tcPr marL="22597" marR="22597" marT="22597" marB="22597">
                    <a:lnL>
                      <a:noFill/>
                    </a:lnL>
                    <a:lnR>
                      <a:noFill/>
                    </a:lnR>
                    <a:lnT>
                      <a:noFill/>
                    </a:lnT>
                    <a:lnB>
                      <a:noFill/>
                    </a:lnB>
                  </a:tcPr>
                </a:tc>
                <a:extLst>
                  <a:ext uri="{0D108BD9-81ED-4DB2-BD59-A6C34878D82A}">
                    <a16:rowId xmlns:a16="http://schemas.microsoft.com/office/drawing/2014/main" val="10005"/>
                  </a:ext>
                </a:extLst>
              </a:tr>
            </a:tbl>
          </a:graphicData>
        </a:graphic>
      </p:graphicFrame>
      <p:sp>
        <p:nvSpPr>
          <p:cNvPr id="3" name="Rectangle 2"/>
          <p:cNvSpPr/>
          <p:nvPr/>
        </p:nvSpPr>
        <p:spPr>
          <a:xfrm>
            <a:off x="2718263" y="4231177"/>
            <a:ext cx="2472822" cy="196180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5267284" y="4156363"/>
            <a:ext cx="4712770" cy="159604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2303244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solidFill>
                  <a:srgbClr val="000000"/>
                </a:solidFill>
              </a:rPr>
              <a:t>The </a:t>
            </a:r>
            <a:r>
              <a:rPr lang="en-GB" sz="2800" b="1" dirty="0">
                <a:solidFill>
                  <a:srgbClr val="000000"/>
                </a:solidFill>
              </a:rPr>
              <a:t>5 Whys – Sending Automatic Invoices for Fee </a:t>
            </a:r>
            <a:r>
              <a:rPr lang="en-GB" sz="2800" b="1" dirty="0" smtClean="0">
                <a:solidFill>
                  <a:srgbClr val="000000"/>
                </a:solidFill>
              </a:rPr>
              <a:t>Discrepancies</a:t>
            </a:r>
            <a:endParaRPr lang="en-GB" sz="2800" dirty="0"/>
          </a:p>
        </p:txBody>
      </p:sp>
      <p:graphicFrame>
        <p:nvGraphicFramePr>
          <p:cNvPr id="4" name="Content Placeholder 3"/>
          <p:cNvGraphicFramePr>
            <a:graphicFrameLocks noGrp="1"/>
          </p:cNvGraphicFramePr>
          <p:nvPr>
            <p:ph idx="1"/>
            <p:extLst/>
          </p:nvPr>
        </p:nvGraphicFramePr>
        <p:xfrm>
          <a:off x="1661374" y="1767567"/>
          <a:ext cx="8242480" cy="4098542"/>
        </p:xfrm>
        <a:graphic>
          <a:graphicData uri="http://schemas.openxmlformats.org/drawingml/2006/table">
            <a:tbl>
              <a:tblPr/>
              <a:tblGrid>
                <a:gridCol w="1212129">
                  <a:extLst>
                    <a:ext uri="{9D8B030D-6E8A-4147-A177-3AD203B41FA5}">
                      <a16:colId xmlns:a16="http://schemas.microsoft.com/office/drawing/2014/main" val="20000"/>
                    </a:ext>
                  </a:extLst>
                </a:gridCol>
                <a:gridCol w="2424258">
                  <a:extLst>
                    <a:ext uri="{9D8B030D-6E8A-4147-A177-3AD203B41FA5}">
                      <a16:colId xmlns:a16="http://schemas.microsoft.com/office/drawing/2014/main" val="20001"/>
                    </a:ext>
                  </a:extLst>
                </a:gridCol>
                <a:gridCol w="4606093">
                  <a:extLst>
                    <a:ext uri="{9D8B030D-6E8A-4147-A177-3AD203B41FA5}">
                      <a16:colId xmlns:a16="http://schemas.microsoft.com/office/drawing/2014/main" val="20002"/>
                    </a:ext>
                  </a:extLst>
                </a:gridCol>
              </a:tblGrid>
              <a:tr h="175355">
                <a:tc>
                  <a:txBody>
                    <a:bodyPr/>
                    <a:lstStyle/>
                    <a:p>
                      <a:endParaRPr lang="en-GB" sz="1200" dirty="0">
                        <a:solidFill>
                          <a:srgbClr val="000000"/>
                        </a:solidFill>
                        <a:effectLst/>
                      </a:endParaRPr>
                    </a:p>
                  </a:txBody>
                  <a:tcPr marL="22597" marR="22597" marT="22597" marB="22597">
                    <a:lnL>
                      <a:noFill/>
                    </a:lnL>
                    <a:lnR>
                      <a:noFill/>
                    </a:lnR>
                    <a:lnT>
                      <a:noFill/>
                    </a:lnT>
                    <a:lnB>
                      <a:noFill/>
                    </a:lnB>
                    <a:solidFill>
                      <a:srgbClr val="CCCCCC"/>
                    </a:solidFill>
                  </a:tcPr>
                </a:tc>
                <a:tc>
                  <a:txBody>
                    <a:bodyPr/>
                    <a:lstStyle/>
                    <a:p>
                      <a:pPr algn="ctr"/>
                      <a:r>
                        <a:rPr lang="en-GB" sz="1200" b="1" dirty="0">
                          <a:solidFill>
                            <a:srgbClr val="000000"/>
                          </a:solidFill>
                          <a:effectLst/>
                        </a:rPr>
                        <a:t>Why</a:t>
                      </a:r>
                      <a:endParaRPr lang="en-GB" sz="1200" dirty="0">
                        <a:solidFill>
                          <a:srgbClr val="000000"/>
                        </a:solidFill>
                        <a:effectLst/>
                      </a:endParaRPr>
                    </a:p>
                  </a:txBody>
                  <a:tcPr marL="22597" marR="22597" marT="22597" marB="22597">
                    <a:lnL>
                      <a:noFill/>
                    </a:lnL>
                    <a:lnR>
                      <a:noFill/>
                    </a:lnR>
                    <a:lnT>
                      <a:noFill/>
                    </a:lnT>
                    <a:lnB>
                      <a:noFill/>
                    </a:lnB>
                    <a:solidFill>
                      <a:srgbClr val="CCCCCC"/>
                    </a:solidFill>
                  </a:tcPr>
                </a:tc>
                <a:tc>
                  <a:txBody>
                    <a:bodyPr/>
                    <a:lstStyle/>
                    <a:p>
                      <a:pPr algn="ctr"/>
                      <a:r>
                        <a:rPr lang="en-GB" sz="1200" b="1">
                          <a:solidFill>
                            <a:srgbClr val="000000"/>
                          </a:solidFill>
                          <a:effectLst/>
                        </a:rPr>
                        <a:t>Answer</a:t>
                      </a:r>
                      <a:endParaRPr lang="en-GB" sz="1200">
                        <a:solidFill>
                          <a:srgbClr val="000000"/>
                        </a:solidFill>
                        <a:effectLst/>
                      </a:endParaRPr>
                    </a:p>
                  </a:txBody>
                  <a:tcPr marL="22597" marR="22597" marT="22597" marB="22597">
                    <a:lnL>
                      <a:noFill/>
                    </a:lnL>
                    <a:lnR>
                      <a:noFill/>
                    </a:lnR>
                    <a:lnT>
                      <a:noFill/>
                    </a:lnT>
                    <a:lnB>
                      <a:noFill/>
                    </a:lnB>
                    <a:solidFill>
                      <a:srgbClr val="CCCCCC"/>
                    </a:solidFill>
                  </a:tcPr>
                </a:tc>
                <a:extLst>
                  <a:ext uri="{0D108BD9-81ED-4DB2-BD59-A6C34878D82A}">
                    <a16:rowId xmlns:a16="http://schemas.microsoft.com/office/drawing/2014/main" val="10000"/>
                  </a:ext>
                </a:extLst>
              </a:tr>
              <a:tr h="826158">
                <a:tc>
                  <a:txBody>
                    <a:bodyPr/>
                    <a:lstStyle/>
                    <a:p>
                      <a:r>
                        <a:rPr lang="en-GB" sz="1200">
                          <a:solidFill>
                            <a:srgbClr val="000000"/>
                          </a:solidFill>
                          <a:effectLst/>
                        </a:rPr>
                        <a:t>Why #1</a:t>
                      </a:r>
                    </a:p>
                  </a:txBody>
                  <a:tcPr marL="22597" marR="22597" marT="22597" marB="22597">
                    <a:lnL>
                      <a:noFill/>
                    </a:lnL>
                    <a:lnR>
                      <a:noFill/>
                    </a:lnR>
                    <a:lnT>
                      <a:noFill/>
                    </a:lnT>
                    <a:lnB>
                      <a:noFill/>
                    </a:lnB>
                  </a:tcPr>
                </a:tc>
                <a:tc>
                  <a:txBody>
                    <a:bodyPr/>
                    <a:lstStyle/>
                    <a:p>
                      <a:r>
                        <a:rPr lang="en-GB" sz="1200" dirty="0">
                          <a:solidFill>
                            <a:srgbClr val="000000"/>
                          </a:solidFill>
                          <a:effectLst/>
                        </a:rPr>
                        <a:t>Why are the boaters sent a monthly bill for moorage usage-fee collection discrepancies?</a:t>
                      </a:r>
                    </a:p>
                  </a:txBody>
                  <a:tcPr marL="22597" marR="22597" marT="22597" marB="22597">
                    <a:lnL>
                      <a:noFill/>
                    </a:lnL>
                    <a:lnR>
                      <a:noFill/>
                    </a:lnR>
                    <a:lnT>
                      <a:noFill/>
                    </a:lnT>
                    <a:lnB>
                      <a:noFill/>
                    </a:lnB>
                  </a:tcPr>
                </a:tc>
                <a:tc>
                  <a:txBody>
                    <a:bodyPr/>
                    <a:lstStyle/>
                    <a:p>
                      <a:r>
                        <a:rPr lang="en-GB" sz="1200">
                          <a:solidFill>
                            <a:srgbClr val="000000"/>
                          </a:solidFill>
                          <a:effectLst/>
                        </a:rPr>
                        <a:t>The boaters used the facility so they need to pay for their use of the facility.</a:t>
                      </a:r>
                    </a:p>
                  </a:txBody>
                  <a:tcPr marL="22597" marR="22597" marT="22597" marB="22597">
                    <a:lnL>
                      <a:noFill/>
                    </a:lnL>
                    <a:lnR>
                      <a:noFill/>
                    </a:lnR>
                    <a:lnT>
                      <a:noFill/>
                    </a:lnT>
                    <a:lnB>
                      <a:noFill/>
                    </a:lnB>
                  </a:tcPr>
                </a:tc>
                <a:extLst>
                  <a:ext uri="{0D108BD9-81ED-4DB2-BD59-A6C34878D82A}">
                    <a16:rowId xmlns:a16="http://schemas.microsoft.com/office/drawing/2014/main" val="10001"/>
                  </a:ext>
                </a:extLst>
              </a:tr>
              <a:tr h="565837">
                <a:tc>
                  <a:txBody>
                    <a:bodyPr/>
                    <a:lstStyle/>
                    <a:p>
                      <a:r>
                        <a:rPr lang="en-GB" sz="1200">
                          <a:solidFill>
                            <a:srgbClr val="000000"/>
                          </a:solidFill>
                          <a:effectLst/>
                        </a:rPr>
                        <a:t>Why #2</a:t>
                      </a:r>
                    </a:p>
                  </a:txBody>
                  <a:tcPr marL="22597" marR="22597" marT="22597" marB="22597">
                    <a:lnL>
                      <a:noFill/>
                    </a:lnL>
                    <a:lnR>
                      <a:noFill/>
                    </a:lnR>
                    <a:lnT>
                      <a:noFill/>
                    </a:lnT>
                    <a:lnB>
                      <a:noFill/>
                    </a:lnB>
                  </a:tcPr>
                </a:tc>
                <a:tc>
                  <a:txBody>
                    <a:bodyPr/>
                    <a:lstStyle/>
                    <a:p>
                      <a:r>
                        <a:rPr lang="en-GB" sz="1200">
                          <a:solidFill>
                            <a:srgbClr val="000000"/>
                          </a:solidFill>
                          <a:effectLst/>
                        </a:rPr>
                        <a:t>Why does the marina need to ensure boaters pay for usage?</a:t>
                      </a:r>
                    </a:p>
                  </a:txBody>
                  <a:tcPr marL="22597" marR="22597" marT="22597" marB="22597">
                    <a:lnL>
                      <a:noFill/>
                    </a:lnL>
                    <a:lnR>
                      <a:noFill/>
                    </a:lnR>
                    <a:lnT>
                      <a:noFill/>
                    </a:lnT>
                    <a:lnB>
                      <a:noFill/>
                    </a:lnB>
                  </a:tcPr>
                </a:tc>
                <a:tc>
                  <a:txBody>
                    <a:bodyPr/>
                    <a:lstStyle/>
                    <a:p>
                      <a:r>
                        <a:rPr lang="en-GB" sz="1200">
                          <a:solidFill>
                            <a:srgbClr val="000000"/>
                          </a:solidFill>
                          <a:effectLst/>
                        </a:rPr>
                        <a:t>The marina is a public facility and all usage fees must be collected on behalf of taxpayers.</a:t>
                      </a:r>
                    </a:p>
                  </a:txBody>
                  <a:tcPr marL="22597" marR="22597" marT="22597" marB="22597">
                    <a:lnL>
                      <a:noFill/>
                    </a:lnL>
                    <a:lnR>
                      <a:noFill/>
                    </a:lnR>
                    <a:lnT>
                      <a:noFill/>
                    </a:lnT>
                    <a:lnB>
                      <a:noFill/>
                    </a:lnB>
                  </a:tcPr>
                </a:tc>
                <a:extLst>
                  <a:ext uri="{0D108BD9-81ED-4DB2-BD59-A6C34878D82A}">
                    <a16:rowId xmlns:a16="http://schemas.microsoft.com/office/drawing/2014/main" val="10002"/>
                  </a:ext>
                </a:extLst>
              </a:tr>
              <a:tr h="956318">
                <a:tc>
                  <a:txBody>
                    <a:bodyPr/>
                    <a:lstStyle/>
                    <a:p>
                      <a:r>
                        <a:rPr lang="en-GB" sz="1200">
                          <a:solidFill>
                            <a:srgbClr val="000000"/>
                          </a:solidFill>
                          <a:effectLst/>
                        </a:rPr>
                        <a:t>Why #3</a:t>
                      </a:r>
                    </a:p>
                  </a:txBody>
                  <a:tcPr marL="22597" marR="22597" marT="22597" marB="22597">
                    <a:lnL>
                      <a:noFill/>
                    </a:lnL>
                    <a:lnR>
                      <a:noFill/>
                    </a:lnR>
                    <a:lnT>
                      <a:noFill/>
                    </a:lnT>
                    <a:lnB>
                      <a:noFill/>
                    </a:lnB>
                  </a:tcPr>
                </a:tc>
                <a:tc>
                  <a:txBody>
                    <a:bodyPr/>
                    <a:lstStyle/>
                    <a:p>
                      <a:r>
                        <a:rPr lang="en-GB" sz="1200">
                          <a:solidFill>
                            <a:srgbClr val="000000"/>
                          </a:solidFill>
                          <a:effectLst/>
                        </a:rPr>
                        <a:t>Why does the marina need to ensure the collection of all usage fees on behalf of taxpayers?</a:t>
                      </a:r>
                    </a:p>
                  </a:txBody>
                  <a:tcPr marL="22597" marR="22597" marT="22597" marB="22597">
                    <a:lnL>
                      <a:noFill/>
                    </a:lnL>
                    <a:lnR>
                      <a:noFill/>
                    </a:lnR>
                    <a:lnT>
                      <a:noFill/>
                    </a:lnT>
                    <a:lnB>
                      <a:noFill/>
                    </a:lnB>
                  </a:tcPr>
                </a:tc>
                <a:tc>
                  <a:txBody>
                    <a:bodyPr/>
                    <a:lstStyle/>
                    <a:p>
                      <a:r>
                        <a:rPr lang="en-GB" sz="1200">
                          <a:solidFill>
                            <a:srgbClr val="000000"/>
                          </a:solidFill>
                          <a:effectLst/>
                        </a:rPr>
                        <a:t>Because if the marina does not collect the fees, the boaters will use the facility without paying for it.</a:t>
                      </a:r>
                    </a:p>
                  </a:txBody>
                  <a:tcPr marL="22597" marR="22597" marT="22597" marB="22597">
                    <a:lnL>
                      <a:noFill/>
                    </a:lnL>
                    <a:lnR>
                      <a:noFill/>
                    </a:lnR>
                    <a:lnT>
                      <a:noFill/>
                    </a:lnT>
                    <a:lnB>
                      <a:noFill/>
                    </a:lnB>
                  </a:tcPr>
                </a:tc>
                <a:extLst>
                  <a:ext uri="{0D108BD9-81ED-4DB2-BD59-A6C34878D82A}">
                    <a16:rowId xmlns:a16="http://schemas.microsoft.com/office/drawing/2014/main" val="10003"/>
                  </a:ext>
                </a:extLst>
              </a:tr>
              <a:tr h="565837">
                <a:tc>
                  <a:txBody>
                    <a:bodyPr/>
                    <a:lstStyle/>
                    <a:p>
                      <a:r>
                        <a:rPr lang="en-GB" sz="1200">
                          <a:solidFill>
                            <a:srgbClr val="000000"/>
                          </a:solidFill>
                          <a:effectLst/>
                        </a:rPr>
                        <a:t>Why #4</a:t>
                      </a:r>
                    </a:p>
                  </a:txBody>
                  <a:tcPr marL="22597" marR="22597" marT="22597" marB="22597">
                    <a:lnL>
                      <a:noFill/>
                    </a:lnL>
                    <a:lnR>
                      <a:noFill/>
                    </a:lnR>
                    <a:lnT>
                      <a:noFill/>
                    </a:lnT>
                    <a:lnB>
                      <a:noFill/>
                    </a:lnB>
                  </a:tcPr>
                </a:tc>
                <a:tc>
                  <a:txBody>
                    <a:bodyPr/>
                    <a:lstStyle/>
                    <a:p>
                      <a:r>
                        <a:rPr lang="en-GB" sz="1200">
                          <a:solidFill>
                            <a:srgbClr val="000000"/>
                          </a:solidFill>
                          <a:effectLst/>
                        </a:rPr>
                        <a:t>Why would the boaters use the marina and not pay?</a:t>
                      </a:r>
                    </a:p>
                  </a:txBody>
                  <a:tcPr marL="22597" marR="22597" marT="22597" marB="22597">
                    <a:lnL>
                      <a:noFill/>
                    </a:lnL>
                    <a:lnR>
                      <a:noFill/>
                    </a:lnR>
                    <a:lnT>
                      <a:noFill/>
                    </a:lnT>
                    <a:lnB>
                      <a:noFill/>
                    </a:lnB>
                  </a:tcPr>
                </a:tc>
                <a:tc>
                  <a:txBody>
                    <a:bodyPr/>
                    <a:lstStyle/>
                    <a:p>
                      <a:r>
                        <a:rPr lang="en-GB" sz="1200">
                          <a:solidFill>
                            <a:srgbClr val="000000"/>
                          </a:solidFill>
                          <a:effectLst/>
                        </a:rPr>
                        <a:t>There is no incentive for them to pay if they can get away with using the facility without paying.</a:t>
                      </a:r>
                    </a:p>
                  </a:txBody>
                  <a:tcPr marL="22597" marR="22597" marT="22597" marB="22597">
                    <a:lnL>
                      <a:noFill/>
                    </a:lnL>
                    <a:lnR>
                      <a:noFill/>
                    </a:lnR>
                    <a:lnT>
                      <a:noFill/>
                    </a:lnT>
                    <a:lnB>
                      <a:noFill/>
                    </a:lnB>
                  </a:tcPr>
                </a:tc>
                <a:extLst>
                  <a:ext uri="{0D108BD9-81ED-4DB2-BD59-A6C34878D82A}">
                    <a16:rowId xmlns:a16="http://schemas.microsoft.com/office/drawing/2014/main" val="10004"/>
                  </a:ext>
                </a:extLst>
              </a:tr>
              <a:tr h="956318">
                <a:tc>
                  <a:txBody>
                    <a:bodyPr/>
                    <a:lstStyle/>
                    <a:p>
                      <a:r>
                        <a:rPr lang="en-GB" sz="1200">
                          <a:solidFill>
                            <a:srgbClr val="000000"/>
                          </a:solidFill>
                          <a:effectLst/>
                        </a:rPr>
                        <a:t>Why #5</a:t>
                      </a:r>
                    </a:p>
                  </a:txBody>
                  <a:tcPr marL="22597" marR="22597" marT="22597" marB="22597">
                    <a:lnL>
                      <a:noFill/>
                    </a:lnL>
                    <a:lnR>
                      <a:noFill/>
                    </a:lnR>
                    <a:lnT>
                      <a:noFill/>
                    </a:lnT>
                    <a:lnB>
                      <a:noFill/>
                    </a:lnB>
                  </a:tcPr>
                </a:tc>
                <a:tc>
                  <a:txBody>
                    <a:bodyPr/>
                    <a:lstStyle/>
                    <a:p>
                      <a:r>
                        <a:rPr lang="en-GB" sz="1200" dirty="0">
                          <a:solidFill>
                            <a:srgbClr val="000000"/>
                          </a:solidFill>
                          <a:effectLst/>
                        </a:rPr>
                        <a:t>Why would the boaters not pay even if they can get away without paying?</a:t>
                      </a:r>
                    </a:p>
                  </a:txBody>
                  <a:tcPr marL="22597" marR="22597" marT="22597" marB="22597">
                    <a:lnL>
                      <a:noFill/>
                    </a:lnL>
                    <a:lnR>
                      <a:noFill/>
                    </a:lnR>
                    <a:lnT>
                      <a:noFill/>
                    </a:lnT>
                    <a:lnB>
                      <a:noFill/>
                    </a:lnB>
                  </a:tcPr>
                </a:tc>
                <a:tc>
                  <a:txBody>
                    <a:bodyPr/>
                    <a:lstStyle/>
                    <a:p>
                      <a:r>
                        <a:rPr lang="en-GB" sz="1200" b="1" dirty="0">
                          <a:solidFill>
                            <a:srgbClr val="000000"/>
                          </a:solidFill>
                          <a:effectLst/>
                        </a:rPr>
                        <a:t>The boaters cannot be trusted</a:t>
                      </a:r>
                      <a:r>
                        <a:rPr lang="en-GB" sz="1200" dirty="0">
                          <a:solidFill>
                            <a:srgbClr val="000000"/>
                          </a:solidFill>
                          <a:effectLst/>
                        </a:rPr>
                        <a:t>.</a:t>
                      </a:r>
                      <a:r>
                        <a:rPr lang="en-GB" sz="1200" b="1" dirty="0">
                          <a:solidFill>
                            <a:srgbClr val="000000"/>
                          </a:solidFill>
                          <a:effectLst/>
                        </a:rPr>
                        <a:t> </a:t>
                      </a:r>
                      <a:r>
                        <a:rPr lang="en-GB" sz="1200" dirty="0">
                          <a:solidFill>
                            <a:srgbClr val="000000"/>
                          </a:solidFill>
                          <a:effectLst/>
                        </a:rPr>
                        <a:t>This is why in comparable situations, there are train conductors walking around collecting tickets and parking lot attendants checking payments in payment boxes against cars in the parking lot spaces.</a:t>
                      </a:r>
                    </a:p>
                  </a:txBody>
                  <a:tcPr marL="22597" marR="22597" marT="22597" marB="22597">
                    <a:lnL>
                      <a:noFill/>
                    </a:lnL>
                    <a:lnR>
                      <a:noFill/>
                    </a:lnR>
                    <a:lnT>
                      <a:noFill/>
                    </a:lnT>
                    <a:lnB>
                      <a:noFill/>
                    </a:lnB>
                  </a:tcPr>
                </a:tc>
                <a:extLst>
                  <a:ext uri="{0D108BD9-81ED-4DB2-BD59-A6C34878D82A}">
                    <a16:rowId xmlns:a16="http://schemas.microsoft.com/office/drawing/2014/main" val="10005"/>
                  </a:ext>
                </a:extLst>
              </a:tr>
            </a:tbl>
          </a:graphicData>
        </a:graphic>
      </p:graphicFrame>
      <p:sp>
        <p:nvSpPr>
          <p:cNvPr id="3" name="Rectangle 2"/>
          <p:cNvSpPr/>
          <p:nvPr/>
        </p:nvSpPr>
        <p:spPr>
          <a:xfrm>
            <a:off x="2718263" y="4829695"/>
            <a:ext cx="2472822" cy="136328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5267284" y="4156363"/>
            <a:ext cx="4712770" cy="159604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6111097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solidFill>
                  <a:srgbClr val="000000"/>
                </a:solidFill>
              </a:rPr>
              <a:t>The </a:t>
            </a:r>
            <a:r>
              <a:rPr lang="en-GB" sz="2800" b="1" dirty="0">
                <a:solidFill>
                  <a:srgbClr val="000000"/>
                </a:solidFill>
              </a:rPr>
              <a:t>5 Whys – Sending Automatic Invoices for Fee </a:t>
            </a:r>
            <a:r>
              <a:rPr lang="en-GB" sz="2800" b="1" dirty="0" smtClean="0">
                <a:solidFill>
                  <a:srgbClr val="000000"/>
                </a:solidFill>
              </a:rPr>
              <a:t>Discrepancies</a:t>
            </a:r>
            <a:endParaRPr lang="en-GB" sz="2800" dirty="0"/>
          </a:p>
        </p:txBody>
      </p:sp>
      <p:graphicFrame>
        <p:nvGraphicFramePr>
          <p:cNvPr id="4" name="Content Placeholder 3"/>
          <p:cNvGraphicFramePr>
            <a:graphicFrameLocks noGrp="1"/>
          </p:cNvGraphicFramePr>
          <p:nvPr>
            <p:ph idx="1"/>
            <p:extLst/>
          </p:nvPr>
        </p:nvGraphicFramePr>
        <p:xfrm>
          <a:off x="1661374" y="1767567"/>
          <a:ext cx="8242480" cy="4098542"/>
        </p:xfrm>
        <a:graphic>
          <a:graphicData uri="http://schemas.openxmlformats.org/drawingml/2006/table">
            <a:tbl>
              <a:tblPr/>
              <a:tblGrid>
                <a:gridCol w="1212129">
                  <a:extLst>
                    <a:ext uri="{9D8B030D-6E8A-4147-A177-3AD203B41FA5}">
                      <a16:colId xmlns:a16="http://schemas.microsoft.com/office/drawing/2014/main" val="20000"/>
                    </a:ext>
                  </a:extLst>
                </a:gridCol>
                <a:gridCol w="2424258">
                  <a:extLst>
                    <a:ext uri="{9D8B030D-6E8A-4147-A177-3AD203B41FA5}">
                      <a16:colId xmlns:a16="http://schemas.microsoft.com/office/drawing/2014/main" val="20001"/>
                    </a:ext>
                  </a:extLst>
                </a:gridCol>
                <a:gridCol w="4606093">
                  <a:extLst>
                    <a:ext uri="{9D8B030D-6E8A-4147-A177-3AD203B41FA5}">
                      <a16:colId xmlns:a16="http://schemas.microsoft.com/office/drawing/2014/main" val="20002"/>
                    </a:ext>
                  </a:extLst>
                </a:gridCol>
              </a:tblGrid>
              <a:tr h="175355">
                <a:tc>
                  <a:txBody>
                    <a:bodyPr/>
                    <a:lstStyle/>
                    <a:p>
                      <a:endParaRPr lang="en-GB" sz="1200" dirty="0">
                        <a:solidFill>
                          <a:srgbClr val="000000"/>
                        </a:solidFill>
                        <a:effectLst/>
                      </a:endParaRPr>
                    </a:p>
                  </a:txBody>
                  <a:tcPr marL="22597" marR="22597" marT="22597" marB="22597">
                    <a:lnL>
                      <a:noFill/>
                    </a:lnL>
                    <a:lnR>
                      <a:noFill/>
                    </a:lnR>
                    <a:lnT>
                      <a:noFill/>
                    </a:lnT>
                    <a:lnB>
                      <a:noFill/>
                    </a:lnB>
                    <a:solidFill>
                      <a:srgbClr val="CCCCCC"/>
                    </a:solidFill>
                  </a:tcPr>
                </a:tc>
                <a:tc>
                  <a:txBody>
                    <a:bodyPr/>
                    <a:lstStyle/>
                    <a:p>
                      <a:pPr algn="ctr"/>
                      <a:r>
                        <a:rPr lang="en-GB" sz="1200" b="1" dirty="0">
                          <a:solidFill>
                            <a:srgbClr val="000000"/>
                          </a:solidFill>
                          <a:effectLst/>
                        </a:rPr>
                        <a:t>Why</a:t>
                      </a:r>
                      <a:endParaRPr lang="en-GB" sz="1200" dirty="0">
                        <a:solidFill>
                          <a:srgbClr val="000000"/>
                        </a:solidFill>
                        <a:effectLst/>
                      </a:endParaRPr>
                    </a:p>
                  </a:txBody>
                  <a:tcPr marL="22597" marR="22597" marT="22597" marB="22597">
                    <a:lnL>
                      <a:noFill/>
                    </a:lnL>
                    <a:lnR>
                      <a:noFill/>
                    </a:lnR>
                    <a:lnT>
                      <a:noFill/>
                    </a:lnT>
                    <a:lnB>
                      <a:noFill/>
                    </a:lnB>
                    <a:solidFill>
                      <a:srgbClr val="CCCCCC"/>
                    </a:solidFill>
                  </a:tcPr>
                </a:tc>
                <a:tc>
                  <a:txBody>
                    <a:bodyPr/>
                    <a:lstStyle/>
                    <a:p>
                      <a:pPr algn="ctr"/>
                      <a:r>
                        <a:rPr lang="en-GB" sz="1200" b="1">
                          <a:solidFill>
                            <a:srgbClr val="000000"/>
                          </a:solidFill>
                          <a:effectLst/>
                        </a:rPr>
                        <a:t>Answer</a:t>
                      </a:r>
                      <a:endParaRPr lang="en-GB" sz="1200">
                        <a:solidFill>
                          <a:srgbClr val="000000"/>
                        </a:solidFill>
                        <a:effectLst/>
                      </a:endParaRPr>
                    </a:p>
                  </a:txBody>
                  <a:tcPr marL="22597" marR="22597" marT="22597" marB="22597">
                    <a:lnL>
                      <a:noFill/>
                    </a:lnL>
                    <a:lnR>
                      <a:noFill/>
                    </a:lnR>
                    <a:lnT>
                      <a:noFill/>
                    </a:lnT>
                    <a:lnB>
                      <a:noFill/>
                    </a:lnB>
                    <a:solidFill>
                      <a:srgbClr val="CCCCCC"/>
                    </a:solidFill>
                  </a:tcPr>
                </a:tc>
                <a:extLst>
                  <a:ext uri="{0D108BD9-81ED-4DB2-BD59-A6C34878D82A}">
                    <a16:rowId xmlns:a16="http://schemas.microsoft.com/office/drawing/2014/main" val="10000"/>
                  </a:ext>
                </a:extLst>
              </a:tr>
              <a:tr h="826158">
                <a:tc>
                  <a:txBody>
                    <a:bodyPr/>
                    <a:lstStyle/>
                    <a:p>
                      <a:r>
                        <a:rPr lang="en-GB" sz="1200">
                          <a:solidFill>
                            <a:srgbClr val="000000"/>
                          </a:solidFill>
                          <a:effectLst/>
                        </a:rPr>
                        <a:t>Why #1</a:t>
                      </a:r>
                    </a:p>
                  </a:txBody>
                  <a:tcPr marL="22597" marR="22597" marT="22597" marB="22597">
                    <a:lnL>
                      <a:noFill/>
                    </a:lnL>
                    <a:lnR>
                      <a:noFill/>
                    </a:lnR>
                    <a:lnT>
                      <a:noFill/>
                    </a:lnT>
                    <a:lnB>
                      <a:noFill/>
                    </a:lnB>
                  </a:tcPr>
                </a:tc>
                <a:tc>
                  <a:txBody>
                    <a:bodyPr/>
                    <a:lstStyle/>
                    <a:p>
                      <a:r>
                        <a:rPr lang="en-GB" sz="1200" dirty="0">
                          <a:solidFill>
                            <a:srgbClr val="000000"/>
                          </a:solidFill>
                          <a:effectLst/>
                        </a:rPr>
                        <a:t>Why are the boaters sent a monthly bill for moorage usage-fee collection discrepancies?</a:t>
                      </a:r>
                    </a:p>
                  </a:txBody>
                  <a:tcPr marL="22597" marR="22597" marT="22597" marB="22597">
                    <a:lnL>
                      <a:noFill/>
                    </a:lnL>
                    <a:lnR>
                      <a:noFill/>
                    </a:lnR>
                    <a:lnT>
                      <a:noFill/>
                    </a:lnT>
                    <a:lnB>
                      <a:noFill/>
                    </a:lnB>
                  </a:tcPr>
                </a:tc>
                <a:tc>
                  <a:txBody>
                    <a:bodyPr/>
                    <a:lstStyle/>
                    <a:p>
                      <a:r>
                        <a:rPr lang="en-GB" sz="1200">
                          <a:solidFill>
                            <a:srgbClr val="000000"/>
                          </a:solidFill>
                          <a:effectLst/>
                        </a:rPr>
                        <a:t>The boaters used the facility so they need to pay for their use of the facility.</a:t>
                      </a:r>
                    </a:p>
                  </a:txBody>
                  <a:tcPr marL="22597" marR="22597" marT="22597" marB="22597">
                    <a:lnL>
                      <a:noFill/>
                    </a:lnL>
                    <a:lnR>
                      <a:noFill/>
                    </a:lnR>
                    <a:lnT>
                      <a:noFill/>
                    </a:lnT>
                    <a:lnB>
                      <a:noFill/>
                    </a:lnB>
                  </a:tcPr>
                </a:tc>
                <a:extLst>
                  <a:ext uri="{0D108BD9-81ED-4DB2-BD59-A6C34878D82A}">
                    <a16:rowId xmlns:a16="http://schemas.microsoft.com/office/drawing/2014/main" val="10001"/>
                  </a:ext>
                </a:extLst>
              </a:tr>
              <a:tr h="565837">
                <a:tc>
                  <a:txBody>
                    <a:bodyPr/>
                    <a:lstStyle/>
                    <a:p>
                      <a:r>
                        <a:rPr lang="en-GB" sz="1200">
                          <a:solidFill>
                            <a:srgbClr val="000000"/>
                          </a:solidFill>
                          <a:effectLst/>
                        </a:rPr>
                        <a:t>Why #2</a:t>
                      </a:r>
                    </a:p>
                  </a:txBody>
                  <a:tcPr marL="22597" marR="22597" marT="22597" marB="22597">
                    <a:lnL>
                      <a:noFill/>
                    </a:lnL>
                    <a:lnR>
                      <a:noFill/>
                    </a:lnR>
                    <a:lnT>
                      <a:noFill/>
                    </a:lnT>
                    <a:lnB>
                      <a:noFill/>
                    </a:lnB>
                  </a:tcPr>
                </a:tc>
                <a:tc>
                  <a:txBody>
                    <a:bodyPr/>
                    <a:lstStyle/>
                    <a:p>
                      <a:r>
                        <a:rPr lang="en-GB" sz="1200">
                          <a:solidFill>
                            <a:srgbClr val="000000"/>
                          </a:solidFill>
                          <a:effectLst/>
                        </a:rPr>
                        <a:t>Why does the marina need to ensure boaters pay for usage?</a:t>
                      </a:r>
                    </a:p>
                  </a:txBody>
                  <a:tcPr marL="22597" marR="22597" marT="22597" marB="22597">
                    <a:lnL>
                      <a:noFill/>
                    </a:lnL>
                    <a:lnR>
                      <a:noFill/>
                    </a:lnR>
                    <a:lnT>
                      <a:noFill/>
                    </a:lnT>
                    <a:lnB>
                      <a:noFill/>
                    </a:lnB>
                  </a:tcPr>
                </a:tc>
                <a:tc>
                  <a:txBody>
                    <a:bodyPr/>
                    <a:lstStyle/>
                    <a:p>
                      <a:r>
                        <a:rPr lang="en-GB" sz="1200">
                          <a:solidFill>
                            <a:srgbClr val="000000"/>
                          </a:solidFill>
                          <a:effectLst/>
                        </a:rPr>
                        <a:t>The marina is a public facility and all usage fees must be collected on behalf of taxpayers.</a:t>
                      </a:r>
                    </a:p>
                  </a:txBody>
                  <a:tcPr marL="22597" marR="22597" marT="22597" marB="22597">
                    <a:lnL>
                      <a:noFill/>
                    </a:lnL>
                    <a:lnR>
                      <a:noFill/>
                    </a:lnR>
                    <a:lnT>
                      <a:noFill/>
                    </a:lnT>
                    <a:lnB>
                      <a:noFill/>
                    </a:lnB>
                  </a:tcPr>
                </a:tc>
                <a:extLst>
                  <a:ext uri="{0D108BD9-81ED-4DB2-BD59-A6C34878D82A}">
                    <a16:rowId xmlns:a16="http://schemas.microsoft.com/office/drawing/2014/main" val="10002"/>
                  </a:ext>
                </a:extLst>
              </a:tr>
              <a:tr h="956318">
                <a:tc>
                  <a:txBody>
                    <a:bodyPr/>
                    <a:lstStyle/>
                    <a:p>
                      <a:r>
                        <a:rPr lang="en-GB" sz="1200">
                          <a:solidFill>
                            <a:srgbClr val="000000"/>
                          </a:solidFill>
                          <a:effectLst/>
                        </a:rPr>
                        <a:t>Why #3</a:t>
                      </a:r>
                    </a:p>
                  </a:txBody>
                  <a:tcPr marL="22597" marR="22597" marT="22597" marB="22597">
                    <a:lnL>
                      <a:noFill/>
                    </a:lnL>
                    <a:lnR>
                      <a:noFill/>
                    </a:lnR>
                    <a:lnT>
                      <a:noFill/>
                    </a:lnT>
                    <a:lnB>
                      <a:noFill/>
                    </a:lnB>
                  </a:tcPr>
                </a:tc>
                <a:tc>
                  <a:txBody>
                    <a:bodyPr/>
                    <a:lstStyle/>
                    <a:p>
                      <a:r>
                        <a:rPr lang="en-GB" sz="1200">
                          <a:solidFill>
                            <a:srgbClr val="000000"/>
                          </a:solidFill>
                          <a:effectLst/>
                        </a:rPr>
                        <a:t>Why does the marina need to ensure the collection of all usage fees on behalf of taxpayers?</a:t>
                      </a:r>
                    </a:p>
                  </a:txBody>
                  <a:tcPr marL="22597" marR="22597" marT="22597" marB="22597">
                    <a:lnL>
                      <a:noFill/>
                    </a:lnL>
                    <a:lnR>
                      <a:noFill/>
                    </a:lnR>
                    <a:lnT>
                      <a:noFill/>
                    </a:lnT>
                    <a:lnB>
                      <a:noFill/>
                    </a:lnB>
                  </a:tcPr>
                </a:tc>
                <a:tc>
                  <a:txBody>
                    <a:bodyPr/>
                    <a:lstStyle/>
                    <a:p>
                      <a:r>
                        <a:rPr lang="en-GB" sz="1200">
                          <a:solidFill>
                            <a:srgbClr val="000000"/>
                          </a:solidFill>
                          <a:effectLst/>
                        </a:rPr>
                        <a:t>Because if the marina does not collect the fees, the boaters will use the facility without paying for it.</a:t>
                      </a:r>
                    </a:p>
                  </a:txBody>
                  <a:tcPr marL="22597" marR="22597" marT="22597" marB="22597">
                    <a:lnL>
                      <a:noFill/>
                    </a:lnL>
                    <a:lnR>
                      <a:noFill/>
                    </a:lnR>
                    <a:lnT>
                      <a:noFill/>
                    </a:lnT>
                    <a:lnB>
                      <a:noFill/>
                    </a:lnB>
                  </a:tcPr>
                </a:tc>
                <a:extLst>
                  <a:ext uri="{0D108BD9-81ED-4DB2-BD59-A6C34878D82A}">
                    <a16:rowId xmlns:a16="http://schemas.microsoft.com/office/drawing/2014/main" val="10003"/>
                  </a:ext>
                </a:extLst>
              </a:tr>
              <a:tr h="565837">
                <a:tc>
                  <a:txBody>
                    <a:bodyPr/>
                    <a:lstStyle/>
                    <a:p>
                      <a:r>
                        <a:rPr lang="en-GB" sz="1200">
                          <a:solidFill>
                            <a:srgbClr val="000000"/>
                          </a:solidFill>
                          <a:effectLst/>
                        </a:rPr>
                        <a:t>Why #4</a:t>
                      </a:r>
                    </a:p>
                  </a:txBody>
                  <a:tcPr marL="22597" marR="22597" marT="22597" marB="22597">
                    <a:lnL>
                      <a:noFill/>
                    </a:lnL>
                    <a:lnR>
                      <a:noFill/>
                    </a:lnR>
                    <a:lnT>
                      <a:noFill/>
                    </a:lnT>
                    <a:lnB>
                      <a:noFill/>
                    </a:lnB>
                  </a:tcPr>
                </a:tc>
                <a:tc>
                  <a:txBody>
                    <a:bodyPr/>
                    <a:lstStyle/>
                    <a:p>
                      <a:r>
                        <a:rPr lang="en-GB" sz="1200">
                          <a:solidFill>
                            <a:srgbClr val="000000"/>
                          </a:solidFill>
                          <a:effectLst/>
                        </a:rPr>
                        <a:t>Why would the boaters use the marina and not pay?</a:t>
                      </a:r>
                    </a:p>
                  </a:txBody>
                  <a:tcPr marL="22597" marR="22597" marT="22597" marB="22597">
                    <a:lnL>
                      <a:noFill/>
                    </a:lnL>
                    <a:lnR>
                      <a:noFill/>
                    </a:lnR>
                    <a:lnT>
                      <a:noFill/>
                    </a:lnT>
                    <a:lnB>
                      <a:noFill/>
                    </a:lnB>
                  </a:tcPr>
                </a:tc>
                <a:tc>
                  <a:txBody>
                    <a:bodyPr/>
                    <a:lstStyle/>
                    <a:p>
                      <a:r>
                        <a:rPr lang="en-GB" sz="1200">
                          <a:solidFill>
                            <a:srgbClr val="000000"/>
                          </a:solidFill>
                          <a:effectLst/>
                        </a:rPr>
                        <a:t>There is no incentive for them to pay if they can get away with using the facility without paying.</a:t>
                      </a:r>
                    </a:p>
                  </a:txBody>
                  <a:tcPr marL="22597" marR="22597" marT="22597" marB="22597">
                    <a:lnL>
                      <a:noFill/>
                    </a:lnL>
                    <a:lnR>
                      <a:noFill/>
                    </a:lnR>
                    <a:lnT>
                      <a:noFill/>
                    </a:lnT>
                    <a:lnB>
                      <a:noFill/>
                    </a:lnB>
                  </a:tcPr>
                </a:tc>
                <a:extLst>
                  <a:ext uri="{0D108BD9-81ED-4DB2-BD59-A6C34878D82A}">
                    <a16:rowId xmlns:a16="http://schemas.microsoft.com/office/drawing/2014/main" val="10004"/>
                  </a:ext>
                </a:extLst>
              </a:tr>
              <a:tr h="956318">
                <a:tc>
                  <a:txBody>
                    <a:bodyPr/>
                    <a:lstStyle/>
                    <a:p>
                      <a:r>
                        <a:rPr lang="en-GB" sz="1200">
                          <a:solidFill>
                            <a:srgbClr val="000000"/>
                          </a:solidFill>
                          <a:effectLst/>
                        </a:rPr>
                        <a:t>Why #5</a:t>
                      </a:r>
                    </a:p>
                  </a:txBody>
                  <a:tcPr marL="22597" marR="22597" marT="22597" marB="22597">
                    <a:lnL>
                      <a:noFill/>
                    </a:lnL>
                    <a:lnR>
                      <a:noFill/>
                    </a:lnR>
                    <a:lnT>
                      <a:noFill/>
                    </a:lnT>
                    <a:lnB>
                      <a:noFill/>
                    </a:lnB>
                  </a:tcPr>
                </a:tc>
                <a:tc>
                  <a:txBody>
                    <a:bodyPr/>
                    <a:lstStyle/>
                    <a:p>
                      <a:r>
                        <a:rPr lang="en-GB" sz="1200" dirty="0">
                          <a:solidFill>
                            <a:srgbClr val="000000"/>
                          </a:solidFill>
                          <a:effectLst/>
                        </a:rPr>
                        <a:t>Why would the boaters not pay even if they can get away without paying?</a:t>
                      </a:r>
                    </a:p>
                  </a:txBody>
                  <a:tcPr marL="22597" marR="22597" marT="22597" marB="22597">
                    <a:lnL>
                      <a:noFill/>
                    </a:lnL>
                    <a:lnR>
                      <a:noFill/>
                    </a:lnR>
                    <a:lnT>
                      <a:noFill/>
                    </a:lnT>
                    <a:lnB>
                      <a:noFill/>
                    </a:lnB>
                  </a:tcPr>
                </a:tc>
                <a:tc>
                  <a:txBody>
                    <a:bodyPr/>
                    <a:lstStyle/>
                    <a:p>
                      <a:r>
                        <a:rPr lang="en-GB" sz="1200" b="1" dirty="0">
                          <a:solidFill>
                            <a:srgbClr val="000000"/>
                          </a:solidFill>
                          <a:effectLst/>
                        </a:rPr>
                        <a:t>The boaters cannot be trusted</a:t>
                      </a:r>
                      <a:r>
                        <a:rPr lang="en-GB" sz="1200" dirty="0">
                          <a:solidFill>
                            <a:srgbClr val="000000"/>
                          </a:solidFill>
                          <a:effectLst/>
                        </a:rPr>
                        <a:t>.</a:t>
                      </a:r>
                      <a:r>
                        <a:rPr lang="en-GB" sz="1200" b="1" dirty="0">
                          <a:solidFill>
                            <a:srgbClr val="000000"/>
                          </a:solidFill>
                          <a:effectLst/>
                        </a:rPr>
                        <a:t> </a:t>
                      </a:r>
                      <a:r>
                        <a:rPr lang="en-GB" sz="1200" dirty="0">
                          <a:solidFill>
                            <a:srgbClr val="000000"/>
                          </a:solidFill>
                          <a:effectLst/>
                        </a:rPr>
                        <a:t>This is why in comparable situations, there are train conductors walking around collecting tickets and parking lot attendants checking payments in payment boxes against cars in the parking lot spaces.</a:t>
                      </a:r>
                    </a:p>
                  </a:txBody>
                  <a:tcPr marL="22597" marR="22597" marT="22597" marB="22597">
                    <a:lnL>
                      <a:noFill/>
                    </a:lnL>
                    <a:lnR>
                      <a:noFill/>
                    </a:lnR>
                    <a:lnT>
                      <a:noFill/>
                    </a:lnT>
                    <a:lnB>
                      <a:noFill/>
                    </a:lnB>
                  </a:tcPr>
                </a:tc>
                <a:extLst>
                  <a:ext uri="{0D108BD9-81ED-4DB2-BD59-A6C34878D82A}">
                    <a16:rowId xmlns:a16="http://schemas.microsoft.com/office/drawing/2014/main" val="10005"/>
                  </a:ext>
                </a:extLst>
              </a:tr>
            </a:tbl>
          </a:graphicData>
        </a:graphic>
      </p:graphicFrame>
      <p:sp>
        <p:nvSpPr>
          <p:cNvPr id="3" name="Rectangle 2"/>
          <p:cNvSpPr/>
          <p:nvPr/>
        </p:nvSpPr>
        <p:spPr>
          <a:xfrm>
            <a:off x="2718263" y="4829695"/>
            <a:ext cx="2472822" cy="136328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5267284" y="4829695"/>
            <a:ext cx="4712770" cy="9227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26052041"/>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solidFill>
                  <a:srgbClr val="000000"/>
                </a:solidFill>
              </a:rPr>
              <a:t>The </a:t>
            </a:r>
            <a:r>
              <a:rPr lang="en-GB" sz="2800" b="1" dirty="0">
                <a:solidFill>
                  <a:srgbClr val="000000"/>
                </a:solidFill>
              </a:rPr>
              <a:t>5 Whys – Sending Automatic Invoices for Fee </a:t>
            </a:r>
            <a:r>
              <a:rPr lang="en-GB" sz="2800" b="1" dirty="0" smtClean="0">
                <a:solidFill>
                  <a:srgbClr val="000000"/>
                </a:solidFill>
              </a:rPr>
              <a:t>Discrepancies</a:t>
            </a:r>
            <a:endParaRPr lang="en-GB" sz="2800" dirty="0"/>
          </a:p>
        </p:txBody>
      </p:sp>
      <p:graphicFrame>
        <p:nvGraphicFramePr>
          <p:cNvPr id="4" name="Content Placeholder 3"/>
          <p:cNvGraphicFramePr>
            <a:graphicFrameLocks noGrp="1"/>
          </p:cNvGraphicFramePr>
          <p:nvPr>
            <p:ph idx="1"/>
            <p:extLst/>
          </p:nvPr>
        </p:nvGraphicFramePr>
        <p:xfrm>
          <a:off x="1661374" y="1767567"/>
          <a:ext cx="8242480" cy="4098542"/>
        </p:xfrm>
        <a:graphic>
          <a:graphicData uri="http://schemas.openxmlformats.org/drawingml/2006/table">
            <a:tbl>
              <a:tblPr/>
              <a:tblGrid>
                <a:gridCol w="1212129">
                  <a:extLst>
                    <a:ext uri="{9D8B030D-6E8A-4147-A177-3AD203B41FA5}">
                      <a16:colId xmlns:a16="http://schemas.microsoft.com/office/drawing/2014/main" val="20000"/>
                    </a:ext>
                  </a:extLst>
                </a:gridCol>
                <a:gridCol w="2424258">
                  <a:extLst>
                    <a:ext uri="{9D8B030D-6E8A-4147-A177-3AD203B41FA5}">
                      <a16:colId xmlns:a16="http://schemas.microsoft.com/office/drawing/2014/main" val="20001"/>
                    </a:ext>
                  </a:extLst>
                </a:gridCol>
                <a:gridCol w="4606093">
                  <a:extLst>
                    <a:ext uri="{9D8B030D-6E8A-4147-A177-3AD203B41FA5}">
                      <a16:colId xmlns:a16="http://schemas.microsoft.com/office/drawing/2014/main" val="20002"/>
                    </a:ext>
                  </a:extLst>
                </a:gridCol>
              </a:tblGrid>
              <a:tr h="175355">
                <a:tc>
                  <a:txBody>
                    <a:bodyPr/>
                    <a:lstStyle/>
                    <a:p>
                      <a:endParaRPr lang="en-GB" sz="1200" dirty="0">
                        <a:solidFill>
                          <a:srgbClr val="000000"/>
                        </a:solidFill>
                        <a:effectLst/>
                      </a:endParaRPr>
                    </a:p>
                  </a:txBody>
                  <a:tcPr marL="22597" marR="22597" marT="22597" marB="22597">
                    <a:lnL>
                      <a:noFill/>
                    </a:lnL>
                    <a:lnR>
                      <a:noFill/>
                    </a:lnR>
                    <a:lnT>
                      <a:noFill/>
                    </a:lnT>
                    <a:lnB>
                      <a:noFill/>
                    </a:lnB>
                    <a:solidFill>
                      <a:srgbClr val="CCCCCC"/>
                    </a:solidFill>
                  </a:tcPr>
                </a:tc>
                <a:tc>
                  <a:txBody>
                    <a:bodyPr/>
                    <a:lstStyle/>
                    <a:p>
                      <a:pPr algn="ctr"/>
                      <a:r>
                        <a:rPr lang="en-GB" sz="1200" b="1" dirty="0">
                          <a:solidFill>
                            <a:srgbClr val="000000"/>
                          </a:solidFill>
                          <a:effectLst/>
                        </a:rPr>
                        <a:t>Why</a:t>
                      </a:r>
                      <a:endParaRPr lang="en-GB" sz="1200" dirty="0">
                        <a:solidFill>
                          <a:srgbClr val="000000"/>
                        </a:solidFill>
                        <a:effectLst/>
                      </a:endParaRPr>
                    </a:p>
                  </a:txBody>
                  <a:tcPr marL="22597" marR="22597" marT="22597" marB="22597">
                    <a:lnL>
                      <a:noFill/>
                    </a:lnL>
                    <a:lnR>
                      <a:noFill/>
                    </a:lnR>
                    <a:lnT>
                      <a:noFill/>
                    </a:lnT>
                    <a:lnB>
                      <a:noFill/>
                    </a:lnB>
                    <a:solidFill>
                      <a:srgbClr val="CCCCCC"/>
                    </a:solidFill>
                  </a:tcPr>
                </a:tc>
                <a:tc>
                  <a:txBody>
                    <a:bodyPr/>
                    <a:lstStyle/>
                    <a:p>
                      <a:pPr algn="ctr"/>
                      <a:r>
                        <a:rPr lang="en-GB" sz="1200" b="1">
                          <a:solidFill>
                            <a:srgbClr val="000000"/>
                          </a:solidFill>
                          <a:effectLst/>
                        </a:rPr>
                        <a:t>Answer</a:t>
                      </a:r>
                      <a:endParaRPr lang="en-GB" sz="1200">
                        <a:solidFill>
                          <a:srgbClr val="000000"/>
                        </a:solidFill>
                        <a:effectLst/>
                      </a:endParaRPr>
                    </a:p>
                  </a:txBody>
                  <a:tcPr marL="22597" marR="22597" marT="22597" marB="22597">
                    <a:lnL>
                      <a:noFill/>
                    </a:lnL>
                    <a:lnR>
                      <a:noFill/>
                    </a:lnR>
                    <a:lnT>
                      <a:noFill/>
                    </a:lnT>
                    <a:lnB>
                      <a:noFill/>
                    </a:lnB>
                    <a:solidFill>
                      <a:srgbClr val="CCCCCC"/>
                    </a:solidFill>
                  </a:tcPr>
                </a:tc>
                <a:extLst>
                  <a:ext uri="{0D108BD9-81ED-4DB2-BD59-A6C34878D82A}">
                    <a16:rowId xmlns:a16="http://schemas.microsoft.com/office/drawing/2014/main" val="10000"/>
                  </a:ext>
                </a:extLst>
              </a:tr>
              <a:tr h="826158">
                <a:tc>
                  <a:txBody>
                    <a:bodyPr/>
                    <a:lstStyle/>
                    <a:p>
                      <a:r>
                        <a:rPr lang="en-GB" sz="1200">
                          <a:solidFill>
                            <a:srgbClr val="000000"/>
                          </a:solidFill>
                          <a:effectLst/>
                        </a:rPr>
                        <a:t>Why #1</a:t>
                      </a:r>
                    </a:p>
                  </a:txBody>
                  <a:tcPr marL="22597" marR="22597" marT="22597" marB="22597">
                    <a:lnL>
                      <a:noFill/>
                    </a:lnL>
                    <a:lnR>
                      <a:noFill/>
                    </a:lnR>
                    <a:lnT>
                      <a:noFill/>
                    </a:lnT>
                    <a:lnB>
                      <a:noFill/>
                    </a:lnB>
                  </a:tcPr>
                </a:tc>
                <a:tc>
                  <a:txBody>
                    <a:bodyPr/>
                    <a:lstStyle/>
                    <a:p>
                      <a:r>
                        <a:rPr lang="en-GB" sz="1200" dirty="0">
                          <a:solidFill>
                            <a:srgbClr val="000000"/>
                          </a:solidFill>
                          <a:effectLst/>
                        </a:rPr>
                        <a:t>Why are the boaters sent a monthly bill for moorage usage-fee collection discrepancies?</a:t>
                      </a:r>
                    </a:p>
                  </a:txBody>
                  <a:tcPr marL="22597" marR="22597" marT="22597" marB="22597">
                    <a:lnL>
                      <a:noFill/>
                    </a:lnL>
                    <a:lnR>
                      <a:noFill/>
                    </a:lnR>
                    <a:lnT>
                      <a:noFill/>
                    </a:lnT>
                    <a:lnB>
                      <a:noFill/>
                    </a:lnB>
                  </a:tcPr>
                </a:tc>
                <a:tc>
                  <a:txBody>
                    <a:bodyPr/>
                    <a:lstStyle/>
                    <a:p>
                      <a:r>
                        <a:rPr lang="en-GB" sz="1200">
                          <a:solidFill>
                            <a:srgbClr val="000000"/>
                          </a:solidFill>
                          <a:effectLst/>
                        </a:rPr>
                        <a:t>The boaters used the facility so they need to pay for their use of the facility.</a:t>
                      </a:r>
                    </a:p>
                  </a:txBody>
                  <a:tcPr marL="22597" marR="22597" marT="22597" marB="22597">
                    <a:lnL>
                      <a:noFill/>
                    </a:lnL>
                    <a:lnR>
                      <a:noFill/>
                    </a:lnR>
                    <a:lnT>
                      <a:noFill/>
                    </a:lnT>
                    <a:lnB>
                      <a:noFill/>
                    </a:lnB>
                  </a:tcPr>
                </a:tc>
                <a:extLst>
                  <a:ext uri="{0D108BD9-81ED-4DB2-BD59-A6C34878D82A}">
                    <a16:rowId xmlns:a16="http://schemas.microsoft.com/office/drawing/2014/main" val="10001"/>
                  </a:ext>
                </a:extLst>
              </a:tr>
              <a:tr h="565837">
                <a:tc>
                  <a:txBody>
                    <a:bodyPr/>
                    <a:lstStyle/>
                    <a:p>
                      <a:r>
                        <a:rPr lang="en-GB" sz="1200">
                          <a:solidFill>
                            <a:srgbClr val="000000"/>
                          </a:solidFill>
                          <a:effectLst/>
                        </a:rPr>
                        <a:t>Why #2</a:t>
                      </a:r>
                    </a:p>
                  </a:txBody>
                  <a:tcPr marL="22597" marR="22597" marT="22597" marB="22597">
                    <a:lnL>
                      <a:noFill/>
                    </a:lnL>
                    <a:lnR>
                      <a:noFill/>
                    </a:lnR>
                    <a:lnT>
                      <a:noFill/>
                    </a:lnT>
                    <a:lnB>
                      <a:noFill/>
                    </a:lnB>
                  </a:tcPr>
                </a:tc>
                <a:tc>
                  <a:txBody>
                    <a:bodyPr/>
                    <a:lstStyle/>
                    <a:p>
                      <a:r>
                        <a:rPr lang="en-GB" sz="1200">
                          <a:solidFill>
                            <a:srgbClr val="000000"/>
                          </a:solidFill>
                          <a:effectLst/>
                        </a:rPr>
                        <a:t>Why does the marina need to ensure boaters pay for usage?</a:t>
                      </a:r>
                    </a:p>
                  </a:txBody>
                  <a:tcPr marL="22597" marR="22597" marT="22597" marB="22597">
                    <a:lnL>
                      <a:noFill/>
                    </a:lnL>
                    <a:lnR>
                      <a:noFill/>
                    </a:lnR>
                    <a:lnT>
                      <a:noFill/>
                    </a:lnT>
                    <a:lnB>
                      <a:noFill/>
                    </a:lnB>
                  </a:tcPr>
                </a:tc>
                <a:tc>
                  <a:txBody>
                    <a:bodyPr/>
                    <a:lstStyle/>
                    <a:p>
                      <a:r>
                        <a:rPr lang="en-GB" sz="1200">
                          <a:solidFill>
                            <a:srgbClr val="000000"/>
                          </a:solidFill>
                          <a:effectLst/>
                        </a:rPr>
                        <a:t>The marina is a public facility and all usage fees must be collected on behalf of taxpayers.</a:t>
                      </a:r>
                    </a:p>
                  </a:txBody>
                  <a:tcPr marL="22597" marR="22597" marT="22597" marB="22597">
                    <a:lnL>
                      <a:noFill/>
                    </a:lnL>
                    <a:lnR>
                      <a:noFill/>
                    </a:lnR>
                    <a:lnT>
                      <a:noFill/>
                    </a:lnT>
                    <a:lnB>
                      <a:noFill/>
                    </a:lnB>
                  </a:tcPr>
                </a:tc>
                <a:extLst>
                  <a:ext uri="{0D108BD9-81ED-4DB2-BD59-A6C34878D82A}">
                    <a16:rowId xmlns:a16="http://schemas.microsoft.com/office/drawing/2014/main" val="10002"/>
                  </a:ext>
                </a:extLst>
              </a:tr>
              <a:tr h="956318">
                <a:tc>
                  <a:txBody>
                    <a:bodyPr/>
                    <a:lstStyle/>
                    <a:p>
                      <a:r>
                        <a:rPr lang="en-GB" sz="1200">
                          <a:solidFill>
                            <a:srgbClr val="000000"/>
                          </a:solidFill>
                          <a:effectLst/>
                        </a:rPr>
                        <a:t>Why #3</a:t>
                      </a:r>
                    </a:p>
                  </a:txBody>
                  <a:tcPr marL="22597" marR="22597" marT="22597" marB="22597">
                    <a:lnL>
                      <a:noFill/>
                    </a:lnL>
                    <a:lnR>
                      <a:noFill/>
                    </a:lnR>
                    <a:lnT>
                      <a:noFill/>
                    </a:lnT>
                    <a:lnB>
                      <a:noFill/>
                    </a:lnB>
                  </a:tcPr>
                </a:tc>
                <a:tc>
                  <a:txBody>
                    <a:bodyPr/>
                    <a:lstStyle/>
                    <a:p>
                      <a:r>
                        <a:rPr lang="en-GB" sz="1200">
                          <a:solidFill>
                            <a:srgbClr val="000000"/>
                          </a:solidFill>
                          <a:effectLst/>
                        </a:rPr>
                        <a:t>Why does the marina need to ensure the collection of all usage fees on behalf of taxpayers?</a:t>
                      </a:r>
                    </a:p>
                  </a:txBody>
                  <a:tcPr marL="22597" marR="22597" marT="22597" marB="22597">
                    <a:lnL>
                      <a:noFill/>
                    </a:lnL>
                    <a:lnR>
                      <a:noFill/>
                    </a:lnR>
                    <a:lnT>
                      <a:noFill/>
                    </a:lnT>
                    <a:lnB>
                      <a:noFill/>
                    </a:lnB>
                  </a:tcPr>
                </a:tc>
                <a:tc>
                  <a:txBody>
                    <a:bodyPr/>
                    <a:lstStyle/>
                    <a:p>
                      <a:r>
                        <a:rPr lang="en-GB" sz="1200">
                          <a:solidFill>
                            <a:srgbClr val="000000"/>
                          </a:solidFill>
                          <a:effectLst/>
                        </a:rPr>
                        <a:t>Because if the marina does not collect the fees, the boaters will use the facility without paying for it.</a:t>
                      </a:r>
                    </a:p>
                  </a:txBody>
                  <a:tcPr marL="22597" marR="22597" marT="22597" marB="22597">
                    <a:lnL>
                      <a:noFill/>
                    </a:lnL>
                    <a:lnR>
                      <a:noFill/>
                    </a:lnR>
                    <a:lnT>
                      <a:noFill/>
                    </a:lnT>
                    <a:lnB>
                      <a:noFill/>
                    </a:lnB>
                  </a:tcPr>
                </a:tc>
                <a:extLst>
                  <a:ext uri="{0D108BD9-81ED-4DB2-BD59-A6C34878D82A}">
                    <a16:rowId xmlns:a16="http://schemas.microsoft.com/office/drawing/2014/main" val="10003"/>
                  </a:ext>
                </a:extLst>
              </a:tr>
              <a:tr h="565837">
                <a:tc>
                  <a:txBody>
                    <a:bodyPr/>
                    <a:lstStyle/>
                    <a:p>
                      <a:r>
                        <a:rPr lang="en-GB" sz="1200">
                          <a:solidFill>
                            <a:srgbClr val="000000"/>
                          </a:solidFill>
                          <a:effectLst/>
                        </a:rPr>
                        <a:t>Why #4</a:t>
                      </a:r>
                    </a:p>
                  </a:txBody>
                  <a:tcPr marL="22597" marR="22597" marT="22597" marB="22597">
                    <a:lnL>
                      <a:noFill/>
                    </a:lnL>
                    <a:lnR>
                      <a:noFill/>
                    </a:lnR>
                    <a:lnT>
                      <a:noFill/>
                    </a:lnT>
                    <a:lnB>
                      <a:noFill/>
                    </a:lnB>
                  </a:tcPr>
                </a:tc>
                <a:tc>
                  <a:txBody>
                    <a:bodyPr/>
                    <a:lstStyle/>
                    <a:p>
                      <a:r>
                        <a:rPr lang="en-GB" sz="1200">
                          <a:solidFill>
                            <a:srgbClr val="000000"/>
                          </a:solidFill>
                          <a:effectLst/>
                        </a:rPr>
                        <a:t>Why would the boaters use the marina and not pay?</a:t>
                      </a:r>
                    </a:p>
                  </a:txBody>
                  <a:tcPr marL="22597" marR="22597" marT="22597" marB="22597">
                    <a:lnL>
                      <a:noFill/>
                    </a:lnL>
                    <a:lnR>
                      <a:noFill/>
                    </a:lnR>
                    <a:lnT>
                      <a:noFill/>
                    </a:lnT>
                    <a:lnB>
                      <a:noFill/>
                    </a:lnB>
                  </a:tcPr>
                </a:tc>
                <a:tc>
                  <a:txBody>
                    <a:bodyPr/>
                    <a:lstStyle/>
                    <a:p>
                      <a:r>
                        <a:rPr lang="en-GB" sz="1200">
                          <a:solidFill>
                            <a:srgbClr val="000000"/>
                          </a:solidFill>
                          <a:effectLst/>
                        </a:rPr>
                        <a:t>There is no incentive for them to pay if they can get away with using the facility without paying.</a:t>
                      </a:r>
                    </a:p>
                  </a:txBody>
                  <a:tcPr marL="22597" marR="22597" marT="22597" marB="22597">
                    <a:lnL>
                      <a:noFill/>
                    </a:lnL>
                    <a:lnR>
                      <a:noFill/>
                    </a:lnR>
                    <a:lnT>
                      <a:noFill/>
                    </a:lnT>
                    <a:lnB>
                      <a:noFill/>
                    </a:lnB>
                  </a:tcPr>
                </a:tc>
                <a:extLst>
                  <a:ext uri="{0D108BD9-81ED-4DB2-BD59-A6C34878D82A}">
                    <a16:rowId xmlns:a16="http://schemas.microsoft.com/office/drawing/2014/main" val="10004"/>
                  </a:ext>
                </a:extLst>
              </a:tr>
              <a:tr h="956318">
                <a:tc>
                  <a:txBody>
                    <a:bodyPr/>
                    <a:lstStyle/>
                    <a:p>
                      <a:r>
                        <a:rPr lang="en-GB" sz="1200">
                          <a:solidFill>
                            <a:srgbClr val="000000"/>
                          </a:solidFill>
                          <a:effectLst/>
                        </a:rPr>
                        <a:t>Why #5</a:t>
                      </a:r>
                    </a:p>
                  </a:txBody>
                  <a:tcPr marL="22597" marR="22597" marT="22597" marB="22597">
                    <a:lnL>
                      <a:noFill/>
                    </a:lnL>
                    <a:lnR>
                      <a:noFill/>
                    </a:lnR>
                    <a:lnT>
                      <a:noFill/>
                    </a:lnT>
                    <a:lnB>
                      <a:noFill/>
                    </a:lnB>
                  </a:tcPr>
                </a:tc>
                <a:tc>
                  <a:txBody>
                    <a:bodyPr/>
                    <a:lstStyle/>
                    <a:p>
                      <a:r>
                        <a:rPr lang="en-GB" sz="1200" dirty="0">
                          <a:solidFill>
                            <a:srgbClr val="000000"/>
                          </a:solidFill>
                          <a:effectLst/>
                        </a:rPr>
                        <a:t>Why would the boaters not pay even if they can get away without paying?</a:t>
                      </a:r>
                    </a:p>
                  </a:txBody>
                  <a:tcPr marL="22597" marR="22597" marT="22597" marB="22597">
                    <a:lnL>
                      <a:noFill/>
                    </a:lnL>
                    <a:lnR>
                      <a:noFill/>
                    </a:lnR>
                    <a:lnT>
                      <a:noFill/>
                    </a:lnT>
                    <a:lnB>
                      <a:noFill/>
                    </a:lnB>
                  </a:tcPr>
                </a:tc>
                <a:tc>
                  <a:txBody>
                    <a:bodyPr/>
                    <a:lstStyle/>
                    <a:p>
                      <a:r>
                        <a:rPr lang="en-GB" sz="1200" b="1" dirty="0">
                          <a:solidFill>
                            <a:srgbClr val="000000"/>
                          </a:solidFill>
                          <a:effectLst/>
                        </a:rPr>
                        <a:t>The boaters cannot be trusted</a:t>
                      </a:r>
                      <a:r>
                        <a:rPr lang="en-GB" sz="1200" dirty="0">
                          <a:solidFill>
                            <a:srgbClr val="000000"/>
                          </a:solidFill>
                          <a:effectLst/>
                        </a:rPr>
                        <a:t>.</a:t>
                      </a:r>
                      <a:r>
                        <a:rPr lang="en-GB" sz="1200" b="1" dirty="0">
                          <a:solidFill>
                            <a:srgbClr val="000000"/>
                          </a:solidFill>
                          <a:effectLst/>
                        </a:rPr>
                        <a:t> </a:t>
                      </a:r>
                      <a:r>
                        <a:rPr lang="en-GB" sz="1200" dirty="0">
                          <a:solidFill>
                            <a:srgbClr val="000000"/>
                          </a:solidFill>
                          <a:effectLst/>
                        </a:rPr>
                        <a:t>This is why in comparable situations, there are train conductors walking around collecting tickets and parking lot attendants checking payments in payment boxes against cars in the parking lot spaces.</a:t>
                      </a:r>
                    </a:p>
                  </a:txBody>
                  <a:tcPr marL="22597" marR="22597" marT="22597" marB="22597">
                    <a:lnL>
                      <a:noFill/>
                    </a:lnL>
                    <a:lnR>
                      <a:noFill/>
                    </a:lnR>
                    <a:lnT>
                      <a:noFill/>
                    </a:lnT>
                    <a:lnB>
                      <a:noFill/>
                    </a:lnB>
                  </a:tcPr>
                </a:tc>
                <a:extLst>
                  <a:ext uri="{0D108BD9-81ED-4DB2-BD59-A6C34878D82A}">
                    <a16:rowId xmlns:a16="http://schemas.microsoft.com/office/drawing/2014/main" val="10005"/>
                  </a:ext>
                </a:extLst>
              </a:tr>
            </a:tbl>
          </a:graphicData>
        </a:graphic>
      </p:graphicFrame>
      <p:sp>
        <p:nvSpPr>
          <p:cNvPr id="3" name="Rectangle 2"/>
          <p:cNvSpPr/>
          <p:nvPr/>
        </p:nvSpPr>
        <p:spPr>
          <a:xfrm>
            <a:off x="2718263" y="5428211"/>
            <a:ext cx="2472822" cy="76476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5267284" y="4829695"/>
            <a:ext cx="4712770" cy="9227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73724686"/>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solidFill>
                  <a:srgbClr val="000000"/>
                </a:solidFill>
              </a:rPr>
              <a:t>The </a:t>
            </a:r>
            <a:r>
              <a:rPr lang="en-GB" sz="2800" b="1" dirty="0">
                <a:solidFill>
                  <a:srgbClr val="000000"/>
                </a:solidFill>
              </a:rPr>
              <a:t>5 Whys – Sending Automatic Invoices for Fee </a:t>
            </a:r>
            <a:r>
              <a:rPr lang="en-GB" sz="2800" b="1" dirty="0" smtClean="0">
                <a:solidFill>
                  <a:srgbClr val="000000"/>
                </a:solidFill>
              </a:rPr>
              <a:t>Discrepancies</a:t>
            </a:r>
            <a:endParaRPr lang="en-GB" sz="2800" dirty="0"/>
          </a:p>
        </p:txBody>
      </p:sp>
      <p:graphicFrame>
        <p:nvGraphicFramePr>
          <p:cNvPr id="4" name="Content Placeholder 3"/>
          <p:cNvGraphicFramePr>
            <a:graphicFrameLocks noGrp="1"/>
          </p:cNvGraphicFramePr>
          <p:nvPr>
            <p:ph idx="1"/>
            <p:extLst/>
          </p:nvPr>
        </p:nvGraphicFramePr>
        <p:xfrm>
          <a:off x="1661374" y="1767567"/>
          <a:ext cx="8242480" cy="4098542"/>
        </p:xfrm>
        <a:graphic>
          <a:graphicData uri="http://schemas.openxmlformats.org/drawingml/2006/table">
            <a:tbl>
              <a:tblPr/>
              <a:tblGrid>
                <a:gridCol w="1212129">
                  <a:extLst>
                    <a:ext uri="{9D8B030D-6E8A-4147-A177-3AD203B41FA5}">
                      <a16:colId xmlns:a16="http://schemas.microsoft.com/office/drawing/2014/main" val="20000"/>
                    </a:ext>
                  </a:extLst>
                </a:gridCol>
                <a:gridCol w="2424258">
                  <a:extLst>
                    <a:ext uri="{9D8B030D-6E8A-4147-A177-3AD203B41FA5}">
                      <a16:colId xmlns:a16="http://schemas.microsoft.com/office/drawing/2014/main" val="20001"/>
                    </a:ext>
                  </a:extLst>
                </a:gridCol>
                <a:gridCol w="4606093">
                  <a:extLst>
                    <a:ext uri="{9D8B030D-6E8A-4147-A177-3AD203B41FA5}">
                      <a16:colId xmlns:a16="http://schemas.microsoft.com/office/drawing/2014/main" val="20002"/>
                    </a:ext>
                  </a:extLst>
                </a:gridCol>
              </a:tblGrid>
              <a:tr h="175355">
                <a:tc>
                  <a:txBody>
                    <a:bodyPr/>
                    <a:lstStyle/>
                    <a:p>
                      <a:endParaRPr lang="en-GB" sz="1200" dirty="0">
                        <a:solidFill>
                          <a:srgbClr val="000000"/>
                        </a:solidFill>
                        <a:effectLst/>
                      </a:endParaRPr>
                    </a:p>
                  </a:txBody>
                  <a:tcPr marL="22597" marR="22597" marT="22597" marB="22597">
                    <a:lnL>
                      <a:noFill/>
                    </a:lnL>
                    <a:lnR>
                      <a:noFill/>
                    </a:lnR>
                    <a:lnT>
                      <a:noFill/>
                    </a:lnT>
                    <a:lnB>
                      <a:noFill/>
                    </a:lnB>
                    <a:solidFill>
                      <a:srgbClr val="CCCCCC"/>
                    </a:solidFill>
                  </a:tcPr>
                </a:tc>
                <a:tc>
                  <a:txBody>
                    <a:bodyPr/>
                    <a:lstStyle/>
                    <a:p>
                      <a:pPr algn="ctr"/>
                      <a:r>
                        <a:rPr lang="en-GB" sz="1200" b="1" dirty="0">
                          <a:solidFill>
                            <a:srgbClr val="000000"/>
                          </a:solidFill>
                          <a:effectLst/>
                        </a:rPr>
                        <a:t>Why</a:t>
                      </a:r>
                      <a:endParaRPr lang="en-GB" sz="1200" dirty="0">
                        <a:solidFill>
                          <a:srgbClr val="000000"/>
                        </a:solidFill>
                        <a:effectLst/>
                      </a:endParaRPr>
                    </a:p>
                  </a:txBody>
                  <a:tcPr marL="22597" marR="22597" marT="22597" marB="22597">
                    <a:lnL>
                      <a:noFill/>
                    </a:lnL>
                    <a:lnR>
                      <a:noFill/>
                    </a:lnR>
                    <a:lnT>
                      <a:noFill/>
                    </a:lnT>
                    <a:lnB>
                      <a:noFill/>
                    </a:lnB>
                    <a:solidFill>
                      <a:srgbClr val="CCCCCC"/>
                    </a:solidFill>
                  </a:tcPr>
                </a:tc>
                <a:tc>
                  <a:txBody>
                    <a:bodyPr/>
                    <a:lstStyle/>
                    <a:p>
                      <a:pPr algn="ctr"/>
                      <a:r>
                        <a:rPr lang="en-GB" sz="1200" b="1">
                          <a:solidFill>
                            <a:srgbClr val="000000"/>
                          </a:solidFill>
                          <a:effectLst/>
                        </a:rPr>
                        <a:t>Answer</a:t>
                      </a:r>
                      <a:endParaRPr lang="en-GB" sz="1200">
                        <a:solidFill>
                          <a:srgbClr val="000000"/>
                        </a:solidFill>
                        <a:effectLst/>
                      </a:endParaRPr>
                    </a:p>
                  </a:txBody>
                  <a:tcPr marL="22597" marR="22597" marT="22597" marB="22597">
                    <a:lnL>
                      <a:noFill/>
                    </a:lnL>
                    <a:lnR>
                      <a:noFill/>
                    </a:lnR>
                    <a:lnT>
                      <a:noFill/>
                    </a:lnT>
                    <a:lnB>
                      <a:noFill/>
                    </a:lnB>
                    <a:solidFill>
                      <a:srgbClr val="CCCCCC"/>
                    </a:solidFill>
                  </a:tcPr>
                </a:tc>
                <a:extLst>
                  <a:ext uri="{0D108BD9-81ED-4DB2-BD59-A6C34878D82A}">
                    <a16:rowId xmlns:a16="http://schemas.microsoft.com/office/drawing/2014/main" val="10000"/>
                  </a:ext>
                </a:extLst>
              </a:tr>
              <a:tr h="826158">
                <a:tc>
                  <a:txBody>
                    <a:bodyPr/>
                    <a:lstStyle/>
                    <a:p>
                      <a:r>
                        <a:rPr lang="en-GB" sz="1200">
                          <a:solidFill>
                            <a:srgbClr val="000000"/>
                          </a:solidFill>
                          <a:effectLst/>
                        </a:rPr>
                        <a:t>Why #1</a:t>
                      </a:r>
                    </a:p>
                  </a:txBody>
                  <a:tcPr marL="22597" marR="22597" marT="22597" marB="22597">
                    <a:lnL>
                      <a:noFill/>
                    </a:lnL>
                    <a:lnR>
                      <a:noFill/>
                    </a:lnR>
                    <a:lnT>
                      <a:noFill/>
                    </a:lnT>
                    <a:lnB>
                      <a:noFill/>
                    </a:lnB>
                  </a:tcPr>
                </a:tc>
                <a:tc>
                  <a:txBody>
                    <a:bodyPr/>
                    <a:lstStyle/>
                    <a:p>
                      <a:r>
                        <a:rPr lang="en-GB" sz="1200" dirty="0">
                          <a:solidFill>
                            <a:srgbClr val="000000"/>
                          </a:solidFill>
                          <a:effectLst/>
                        </a:rPr>
                        <a:t>Why are the boaters sent a monthly bill for moorage usage-fee collection discrepancies?</a:t>
                      </a:r>
                    </a:p>
                  </a:txBody>
                  <a:tcPr marL="22597" marR="22597" marT="22597" marB="22597">
                    <a:lnL>
                      <a:noFill/>
                    </a:lnL>
                    <a:lnR>
                      <a:noFill/>
                    </a:lnR>
                    <a:lnT>
                      <a:noFill/>
                    </a:lnT>
                    <a:lnB>
                      <a:noFill/>
                    </a:lnB>
                  </a:tcPr>
                </a:tc>
                <a:tc>
                  <a:txBody>
                    <a:bodyPr/>
                    <a:lstStyle/>
                    <a:p>
                      <a:r>
                        <a:rPr lang="en-GB" sz="1200">
                          <a:solidFill>
                            <a:srgbClr val="000000"/>
                          </a:solidFill>
                          <a:effectLst/>
                        </a:rPr>
                        <a:t>The boaters used the facility so they need to pay for their use of the facility.</a:t>
                      </a:r>
                    </a:p>
                  </a:txBody>
                  <a:tcPr marL="22597" marR="22597" marT="22597" marB="22597">
                    <a:lnL>
                      <a:noFill/>
                    </a:lnL>
                    <a:lnR>
                      <a:noFill/>
                    </a:lnR>
                    <a:lnT>
                      <a:noFill/>
                    </a:lnT>
                    <a:lnB>
                      <a:noFill/>
                    </a:lnB>
                  </a:tcPr>
                </a:tc>
                <a:extLst>
                  <a:ext uri="{0D108BD9-81ED-4DB2-BD59-A6C34878D82A}">
                    <a16:rowId xmlns:a16="http://schemas.microsoft.com/office/drawing/2014/main" val="10001"/>
                  </a:ext>
                </a:extLst>
              </a:tr>
              <a:tr h="565837">
                <a:tc>
                  <a:txBody>
                    <a:bodyPr/>
                    <a:lstStyle/>
                    <a:p>
                      <a:r>
                        <a:rPr lang="en-GB" sz="1200">
                          <a:solidFill>
                            <a:srgbClr val="000000"/>
                          </a:solidFill>
                          <a:effectLst/>
                        </a:rPr>
                        <a:t>Why #2</a:t>
                      </a:r>
                    </a:p>
                  </a:txBody>
                  <a:tcPr marL="22597" marR="22597" marT="22597" marB="22597">
                    <a:lnL>
                      <a:noFill/>
                    </a:lnL>
                    <a:lnR>
                      <a:noFill/>
                    </a:lnR>
                    <a:lnT>
                      <a:noFill/>
                    </a:lnT>
                    <a:lnB>
                      <a:noFill/>
                    </a:lnB>
                  </a:tcPr>
                </a:tc>
                <a:tc>
                  <a:txBody>
                    <a:bodyPr/>
                    <a:lstStyle/>
                    <a:p>
                      <a:r>
                        <a:rPr lang="en-GB" sz="1200">
                          <a:solidFill>
                            <a:srgbClr val="000000"/>
                          </a:solidFill>
                          <a:effectLst/>
                        </a:rPr>
                        <a:t>Why does the marina need to ensure boaters pay for usage?</a:t>
                      </a:r>
                    </a:p>
                  </a:txBody>
                  <a:tcPr marL="22597" marR="22597" marT="22597" marB="22597">
                    <a:lnL>
                      <a:noFill/>
                    </a:lnL>
                    <a:lnR>
                      <a:noFill/>
                    </a:lnR>
                    <a:lnT>
                      <a:noFill/>
                    </a:lnT>
                    <a:lnB>
                      <a:noFill/>
                    </a:lnB>
                  </a:tcPr>
                </a:tc>
                <a:tc>
                  <a:txBody>
                    <a:bodyPr/>
                    <a:lstStyle/>
                    <a:p>
                      <a:r>
                        <a:rPr lang="en-GB" sz="1200">
                          <a:solidFill>
                            <a:srgbClr val="000000"/>
                          </a:solidFill>
                          <a:effectLst/>
                        </a:rPr>
                        <a:t>The marina is a public facility and all usage fees must be collected on behalf of taxpayers.</a:t>
                      </a:r>
                    </a:p>
                  </a:txBody>
                  <a:tcPr marL="22597" marR="22597" marT="22597" marB="22597">
                    <a:lnL>
                      <a:noFill/>
                    </a:lnL>
                    <a:lnR>
                      <a:noFill/>
                    </a:lnR>
                    <a:lnT>
                      <a:noFill/>
                    </a:lnT>
                    <a:lnB>
                      <a:noFill/>
                    </a:lnB>
                  </a:tcPr>
                </a:tc>
                <a:extLst>
                  <a:ext uri="{0D108BD9-81ED-4DB2-BD59-A6C34878D82A}">
                    <a16:rowId xmlns:a16="http://schemas.microsoft.com/office/drawing/2014/main" val="10002"/>
                  </a:ext>
                </a:extLst>
              </a:tr>
              <a:tr h="956318">
                <a:tc>
                  <a:txBody>
                    <a:bodyPr/>
                    <a:lstStyle/>
                    <a:p>
                      <a:r>
                        <a:rPr lang="en-GB" sz="1200">
                          <a:solidFill>
                            <a:srgbClr val="000000"/>
                          </a:solidFill>
                          <a:effectLst/>
                        </a:rPr>
                        <a:t>Why #3</a:t>
                      </a:r>
                    </a:p>
                  </a:txBody>
                  <a:tcPr marL="22597" marR="22597" marT="22597" marB="22597">
                    <a:lnL>
                      <a:noFill/>
                    </a:lnL>
                    <a:lnR>
                      <a:noFill/>
                    </a:lnR>
                    <a:lnT>
                      <a:noFill/>
                    </a:lnT>
                    <a:lnB>
                      <a:noFill/>
                    </a:lnB>
                  </a:tcPr>
                </a:tc>
                <a:tc>
                  <a:txBody>
                    <a:bodyPr/>
                    <a:lstStyle/>
                    <a:p>
                      <a:r>
                        <a:rPr lang="en-GB" sz="1200">
                          <a:solidFill>
                            <a:srgbClr val="000000"/>
                          </a:solidFill>
                          <a:effectLst/>
                        </a:rPr>
                        <a:t>Why does the marina need to ensure the collection of all usage fees on behalf of taxpayers?</a:t>
                      </a:r>
                    </a:p>
                  </a:txBody>
                  <a:tcPr marL="22597" marR="22597" marT="22597" marB="22597">
                    <a:lnL>
                      <a:noFill/>
                    </a:lnL>
                    <a:lnR>
                      <a:noFill/>
                    </a:lnR>
                    <a:lnT>
                      <a:noFill/>
                    </a:lnT>
                    <a:lnB>
                      <a:noFill/>
                    </a:lnB>
                  </a:tcPr>
                </a:tc>
                <a:tc>
                  <a:txBody>
                    <a:bodyPr/>
                    <a:lstStyle/>
                    <a:p>
                      <a:r>
                        <a:rPr lang="en-GB" sz="1200">
                          <a:solidFill>
                            <a:srgbClr val="000000"/>
                          </a:solidFill>
                          <a:effectLst/>
                        </a:rPr>
                        <a:t>Because if the marina does not collect the fees, the boaters will use the facility without paying for it.</a:t>
                      </a:r>
                    </a:p>
                  </a:txBody>
                  <a:tcPr marL="22597" marR="22597" marT="22597" marB="22597">
                    <a:lnL>
                      <a:noFill/>
                    </a:lnL>
                    <a:lnR>
                      <a:noFill/>
                    </a:lnR>
                    <a:lnT>
                      <a:noFill/>
                    </a:lnT>
                    <a:lnB>
                      <a:noFill/>
                    </a:lnB>
                  </a:tcPr>
                </a:tc>
                <a:extLst>
                  <a:ext uri="{0D108BD9-81ED-4DB2-BD59-A6C34878D82A}">
                    <a16:rowId xmlns:a16="http://schemas.microsoft.com/office/drawing/2014/main" val="10003"/>
                  </a:ext>
                </a:extLst>
              </a:tr>
              <a:tr h="565837">
                <a:tc>
                  <a:txBody>
                    <a:bodyPr/>
                    <a:lstStyle/>
                    <a:p>
                      <a:r>
                        <a:rPr lang="en-GB" sz="1200">
                          <a:solidFill>
                            <a:srgbClr val="000000"/>
                          </a:solidFill>
                          <a:effectLst/>
                        </a:rPr>
                        <a:t>Why #4</a:t>
                      </a:r>
                    </a:p>
                  </a:txBody>
                  <a:tcPr marL="22597" marR="22597" marT="22597" marB="22597">
                    <a:lnL>
                      <a:noFill/>
                    </a:lnL>
                    <a:lnR>
                      <a:noFill/>
                    </a:lnR>
                    <a:lnT>
                      <a:noFill/>
                    </a:lnT>
                    <a:lnB>
                      <a:noFill/>
                    </a:lnB>
                  </a:tcPr>
                </a:tc>
                <a:tc>
                  <a:txBody>
                    <a:bodyPr/>
                    <a:lstStyle/>
                    <a:p>
                      <a:r>
                        <a:rPr lang="en-GB" sz="1200">
                          <a:solidFill>
                            <a:srgbClr val="000000"/>
                          </a:solidFill>
                          <a:effectLst/>
                        </a:rPr>
                        <a:t>Why would the boaters use the marina and not pay?</a:t>
                      </a:r>
                    </a:p>
                  </a:txBody>
                  <a:tcPr marL="22597" marR="22597" marT="22597" marB="22597">
                    <a:lnL>
                      <a:noFill/>
                    </a:lnL>
                    <a:lnR>
                      <a:noFill/>
                    </a:lnR>
                    <a:lnT>
                      <a:noFill/>
                    </a:lnT>
                    <a:lnB>
                      <a:noFill/>
                    </a:lnB>
                  </a:tcPr>
                </a:tc>
                <a:tc>
                  <a:txBody>
                    <a:bodyPr/>
                    <a:lstStyle/>
                    <a:p>
                      <a:r>
                        <a:rPr lang="en-GB" sz="1200">
                          <a:solidFill>
                            <a:srgbClr val="000000"/>
                          </a:solidFill>
                          <a:effectLst/>
                        </a:rPr>
                        <a:t>There is no incentive for them to pay if they can get away with using the facility without paying.</a:t>
                      </a:r>
                    </a:p>
                  </a:txBody>
                  <a:tcPr marL="22597" marR="22597" marT="22597" marB="22597">
                    <a:lnL>
                      <a:noFill/>
                    </a:lnL>
                    <a:lnR>
                      <a:noFill/>
                    </a:lnR>
                    <a:lnT>
                      <a:noFill/>
                    </a:lnT>
                    <a:lnB>
                      <a:noFill/>
                    </a:lnB>
                  </a:tcPr>
                </a:tc>
                <a:extLst>
                  <a:ext uri="{0D108BD9-81ED-4DB2-BD59-A6C34878D82A}">
                    <a16:rowId xmlns:a16="http://schemas.microsoft.com/office/drawing/2014/main" val="10004"/>
                  </a:ext>
                </a:extLst>
              </a:tr>
              <a:tr h="956318">
                <a:tc>
                  <a:txBody>
                    <a:bodyPr/>
                    <a:lstStyle/>
                    <a:p>
                      <a:r>
                        <a:rPr lang="en-GB" sz="1200">
                          <a:solidFill>
                            <a:srgbClr val="000000"/>
                          </a:solidFill>
                          <a:effectLst/>
                        </a:rPr>
                        <a:t>Why #5</a:t>
                      </a:r>
                    </a:p>
                  </a:txBody>
                  <a:tcPr marL="22597" marR="22597" marT="22597" marB="22597">
                    <a:lnL>
                      <a:noFill/>
                    </a:lnL>
                    <a:lnR>
                      <a:noFill/>
                    </a:lnR>
                    <a:lnT>
                      <a:noFill/>
                    </a:lnT>
                    <a:lnB>
                      <a:noFill/>
                    </a:lnB>
                  </a:tcPr>
                </a:tc>
                <a:tc>
                  <a:txBody>
                    <a:bodyPr/>
                    <a:lstStyle/>
                    <a:p>
                      <a:r>
                        <a:rPr lang="en-GB" sz="1200" dirty="0">
                          <a:solidFill>
                            <a:srgbClr val="000000"/>
                          </a:solidFill>
                          <a:effectLst/>
                        </a:rPr>
                        <a:t>Why would the boaters not pay even if they can get away without paying?</a:t>
                      </a:r>
                    </a:p>
                  </a:txBody>
                  <a:tcPr marL="22597" marR="22597" marT="22597" marB="22597">
                    <a:lnL>
                      <a:noFill/>
                    </a:lnL>
                    <a:lnR>
                      <a:noFill/>
                    </a:lnR>
                    <a:lnT>
                      <a:noFill/>
                    </a:lnT>
                    <a:lnB>
                      <a:noFill/>
                    </a:lnB>
                  </a:tcPr>
                </a:tc>
                <a:tc>
                  <a:txBody>
                    <a:bodyPr/>
                    <a:lstStyle/>
                    <a:p>
                      <a:r>
                        <a:rPr lang="en-GB" sz="1200" b="1" dirty="0">
                          <a:solidFill>
                            <a:srgbClr val="000000"/>
                          </a:solidFill>
                          <a:effectLst/>
                        </a:rPr>
                        <a:t>The boaters cannot be trusted</a:t>
                      </a:r>
                      <a:r>
                        <a:rPr lang="en-GB" sz="1200" dirty="0">
                          <a:solidFill>
                            <a:srgbClr val="000000"/>
                          </a:solidFill>
                          <a:effectLst/>
                        </a:rPr>
                        <a:t>.</a:t>
                      </a:r>
                      <a:r>
                        <a:rPr lang="en-GB" sz="1200" b="1" dirty="0">
                          <a:solidFill>
                            <a:srgbClr val="000000"/>
                          </a:solidFill>
                          <a:effectLst/>
                        </a:rPr>
                        <a:t> </a:t>
                      </a:r>
                      <a:r>
                        <a:rPr lang="en-GB" sz="1200" dirty="0">
                          <a:solidFill>
                            <a:srgbClr val="000000"/>
                          </a:solidFill>
                          <a:effectLst/>
                        </a:rPr>
                        <a:t>This is why in comparable situations, there are train conductors walking around collecting tickets and parking lot attendants checking payments in payment boxes against cars in the parking lot spaces.</a:t>
                      </a:r>
                    </a:p>
                  </a:txBody>
                  <a:tcPr marL="22597" marR="22597" marT="22597" marB="22597">
                    <a:lnL>
                      <a:noFill/>
                    </a:lnL>
                    <a:lnR>
                      <a:noFill/>
                    </a:lnR>
                    <a:lnT>
                      <a:noFill/>
                    </a:lnT>
                    <a:lnB>
                      <a:noFill/>
                    </a:lnB>
                  </a:tcPr>
                </a:tc>
                <a:extLst>
                  <a:ext uri="{0D108BD9-81ED-4DB2-BD59-A6C34878D82A}">
                    <a16:rowId xmlns:a16="http://schemas.microsoft.com/office/drawing/2014/main" val="10005"/>
                  </a:ext>
                </a:extLst>
              </a:tr>
            </a:tbl>
          </a:graphicData>
        </a:graphic>
      </p:graphicFrame>
      <p:sp>
        <p:nvSpPr>
          <p:cNvPr id="3" name="Rectangle 2"/>
          <p:cNvSpPr/>
          <p:nvPr/>
        </p:nvSpPr>
        <p:spPr>
          <a:xfrm>
            <a:off x="2718263" y="5428211"/>
            <a:ext cx="2472822" cy="76476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flipV="1">
            <a:off x="5267284" y="5752406"/>
            <a:ext cx="471277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75920300"/>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solidFill>
                  <a:srgbClr val="000000"/>
                </a:solidFill>
              </a:rPr>
              <a:t>The 5 Whys – Sending Automatic Invoices for Fee Discrepancies</a:t>
            </a:r>
            <a:endParaRPr lang="en-GB" sz="3200" dirty="0"/>
          </a:p>
        </p:txBody>
      </p:sp>
      <p:sp>
        <p:nvSpPr>
          <p:cNvPr id="3" name="Content Placeholder 2"/>
          <p:cNvSpPr>
            <a:spLocks noGrp="1"/>
          </p:cNvSpPr>
          <p:nvPr>
            <p:ph idx="1"/>
          </p:nvPr>
        </p:nvSpPr>
        <p:spPr>
          <a:xfrm>
            <a:off x="838200" y="1623918"/>
            <a:ext cx="10515600" cy="4685442"/>
          </a:xfrm>
        </p:spPr>
        <p:txBody>
          <a:bodyPr>
            <a:normAutofit fontScale="55000" lnSpcReduction="20000"/>
          </a:bodyPr>
          <a:lstStyle/>
          <a:p>
            <a:pPr marL="0" indent="0">
              <a:buNone/>
            </a:pPr>
            <a:r>
              <a:rPr lang="en-GB" sz="3300" b="1" dirty="0"/>
              <a:t>Validating the Assumption</a:t>
            </a:r>
          </a:p>
          <a:p>
            <a:pPr marL="0" indent="0">
              <a:buNone/>
            </a:pPr>
            <a:r>
              <a:rPr lang="en-GB" sz="3300" dirty="0"/>
              <a:t>The underlying assumption is that boaters cannot be trusted and that given the opportunity, the short-term moorage users will either purposely not pay or underpay their daily moorage fees. </a:t>
            </a:r>
            <a:endParaRPr lang="en-GB" sz="3300" dirty="0" smtClean="0"/>
          </a:p>
          <a:p>
            <a:pPr marL="0" indent="0">
              <a:buNone/>
            </a:pPr>
            <a:endParaRPr lang="en-GB" sz="3300" dirty="0"/>
          </a:p>
          <a:p>
            <a:r>
              <a:rPr lang="en-GB" sz="3300" dirty="0" smtClean="0"/>
              <a:t>Many </a:t>
            </a:r>
            <a:r>
              <a:rPr lang="en-GB" sz="3300" dirty="0"/>
              <a:t>of the activities within the fee collection process were established to ensure that all of the fees were collected. </a:t>
            </a:r>
            <a:endParaRPr lang="en-GB" sz="3300" dirty="0" smtClean="0"/>
          </a:p>
          <a:p>
            <a:endParaRPr lang="en-GB" sz="3300" dirty="0"/>
          </a:p>
          <a:p>
            <a:r>
              <a:rPr lang="en-GB" sz="3300" dirty="0" smtClean="0"/>
              <a:t>The </a:t>
            </a:r>
            <a:r>
              <a:rPr lang="en-GB" sz="3300" dirty="0"/>
              <a:t>consultants asked the operational team to test this assumption with data and created a standard form for them to use.   </a:t>
            </a:r>
            <a:endParaRPr lang="en-GB" sz="3300" dirty="0" smtClean="0"/>
          </a:p>
          <a:p>
            <a:endParaRPr lang="en-GB" sz="3300" dirty="0"/>
          </a:p>
          <a:p>
            <a:r>
              <a:rPr lang="en-GB" sz="3300" dirty="0" smtClean="0"/>
              <a:t>The </a:t>
            </a:r>
            <a:r>
              <a:rPr lang="en-GB" sz="3300" dirty="0"/>
              <a:t>marina team went back through its records for the past two years and discovered that 99.5 percent of moorage customers voluntarily paid their moorage fees; the average underpaid amount was 54 </a:t>
            </a:r>
            <a:r>
              <a:rPr lang="en-GB" sz="3300" dirty="0" smtClean="0"/>
              <a:t>cents. </a:t>
            </a:r>
          </a:p>
          <a:p>
            <a:endParaRPr lang="en-GB" sz="3300" dirty="0"/>
          </a:p>
          <a:p>
            <a:r>
              <a:rPr lang="en-GB" sz="3300" dirty="0" smtClean="0"/>
              <a:t>The </a:t>
            </a:r>
            <a:r>
              <a:rPr lang="en-GB" sz="3300" dirty="0"/>
              <a:t>team also learned that customers often overpaid because they did not have exact change. </a:t>
            </a:r>
            <a:endParaRPr lang="en-GB" sz="3300" dirty="0" smtClean="0"/>
          </a:p>
          <a:p>
            <a:endParaRPr lang="en-GB" sz="3300" dirty="0"/>
          </a:p>
          <a:p>
            <a:r>
              <a:rPr lang="en-GB" sz="3300" dirty="0" smtClean="0"/>
              <a:t>The </a:t>
            </a:r>
            <a:r>
              <a:rPr lang="en-GB" sz="3300" dirty="0"/>
              <a:t>team concluded that it was not cost effective to spend </a:t>
            </a:r>
            <a:r>
              <a:rPr lang="en-GB" sz="3300" dirty="0" smtClean="0"/>
              <a:t>$300 </a:t>
            </a:r>
            <a:r>
              <a:rPr lang="en-GB" sz="3300" dirty="0"/>
              <a:t>a day to chase an average of </a:t>
            </a:r>
            <a:r>
              <a:rPr lang="en-GB" sz="3300" dirty="0" smtClean="0"/>
              <a:t>$2.60 </a:t>
            </a:r>
            <a:r>
              <a:rPr lang="en-GB" sz="3300" dirty="0"/>
              <a:t>a day.</a:t>
            </a:r>
          </a:p>
          <a:p>
            <a:endParaRPr lang="en-GB" dirty="0"/>
          </a:p>
        </p:txBody>
      </p:sp>
    </p:spTree>
    <p:extLst>
      <p:ext uri="{BB962C8B-B14F-4D97-AF65-F5344CB8AC3E}">
        <p14:creationId xmlns:p14="http://schemas.microsoft.com/office/powerpoint/2010/main" val="3244913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5" end="5"/>
                                            </p:txEl>
                                          </p:spTgt>
                                        </p:tgtEl>
                                        <p:attrNameLst>
                                          <p:attrName>style.visibility</p:attrName>
                                        </p:attrNameLst>
                                      </p:cBhvr>
                                      <p:to>
                                        <p:strVal val="visible"/>
                                      </p:to>
                                    </p:set>
                                    <p:animEffect transition="in" filter="fade">
                                      <p:cBhvr>
                                        <p:cTn id="14" dur="1000"/>
                                        <p:tgtEl>
                                          <p:spTgt spid="3">
                                            <p:txEl>
                                              <p:pRg st="5" end="5"/>
                                            </p:txEl>
                                          </p:spTgt>
                                        </p:tgtEl>
                                      </p:cBhvr>
                                    </p:animEffect>
                                    <p:anim calcmode="lin" valueType="num">
                                      <p:cBhvr>
                                        <p:cTn id="1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Effect transition="in" filter="fade">
                                      <p:cBhvr>
                                        <p:cTn id="21" dur="1000"/>
                                        <p:tgtEl>
                                          <p:spTgt spid="3">
                                            <p:txEl>
                                              <p:pRg st="7" end="7"/>
                                            </p:txEl>
                                          </p:spTgt>
                                        </p:tgtEl>
                                      </p:cBhvr>
                                    </p:animEffect>
                                    <p:anim calcmode="lin" valueType="num">
                                      <p:cBhvr>
                                        <p:cTn id="2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9" end="9"/>
                                            </p:txEl>
                                          </p:spTgt>
                                        </p:tgtEl>
                                        <p:attrNameLst>
                                          <p:attrName>style.visibility</p:attrName>
                                        </p:attrNameLst>
                                      </p:cBhvr>
                                      <p:to>
                                        <p:strVal val="visible"/>
                                      </p:to>
                                    </p:set>
                                    <p:animEffect transition="in" filter="fade">
                                      <p:cBhvr>
                                        <p:cTn id="28" dur="1000"/>
                                        <p:tgtEl>
                                          <p:spTgt spid="3">
                                            <p:txEl>
                                              <p:pRg st="9" end="9"/>
                                            </p:txEl>
                                          </p:spTgt>
                                        </p:tgtEl>
                                      </p:cBhvr>
                                    </p:animEffect>
                                    <p:anim calcmode="lin" valueType="num">
                                      <p:cBhvr>
                                        <p:cTn id="29"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11" end="11"/>
                                            </p:txEl>
                                          </p:spTgt>
                                        </p:tgtEl>
                                        <p:attrNameLst>
                                          <p:attrName>style.visibility</p:attrName>
                                        </p:attrNameLst>
                                      </p:cBhvr>
                                      <p:to>
                                        <p:strVal val="visible"/>
                                      </p:to>
                                    </p:set>
                                    <p:animEffect transition="in" filter="fade">
                                      <p:cBhvr>
                                        <p:cTn id="35" dur="1000"/>
                                        <p:tgtEl>
                                          <p:spTgt spid="3">
                                            <p:txEl>
                                              <p:pRg st="11" end="11"/>
                                            </p:txEl>
                                          </p:spTgt>
                                        </p:tgtEl>
                                      </p:cBhvr>
                                    </p:animEffect>
                                    <p:anim calcmode="lin" valueType="num">
                                      <p:cBhvr>
                                        <p:cTn id="36"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solidFill>
                  <a:srgbClr val="000000"/>
                </a:solidFill>
              </a:rPr>
              <a:t>The 5 Whys – Sending Automatic Invoices for Fee Discrepancies</a:t>
            </a:r>
            <a:endParaRPr lang="en-GB" sz="3200" dirty="0"/>
          </a:p>
        </p:txBody>
      </p:sp>
      <p:graphicFrame>
        <p:nvGraphicFramePr>
          <p:cNvPr id="4" name="Table 3"/>
          <p:cNvGraphicFramePr>
            <a:graphicFrameLocks noGrp="1"/>
          </p:cNvGraphicFramePr>
          <p:nvPr>
            <p:extLst>
              <p:ext uri="{D42A27DB-BD31-4B8C-83A1-F6EECF244321}">
                <p14:modId xmlns:p14="http://schemas.microsoft.com/office/powerpoint/2010/main" val="695663844"/>
              </p:ext>
            </p:extLst>
          </p:nvPr>
        </p:nvGraphicFramePr>
        <p:xfrm>
          <a:off x="1411941" y="1865966"/>
          <a:ext cx="8915400" cy="4351338"/>
        </p:xfrm>
        <a:graphic>
          <a:graphicData uri="http://schemas.openxmlformats.org/drawingml/2006/table">
            <a:tbl>
              <a:tblPr/>
              <a:tblGrid>
                <a:gridCol w="1048870">
                  <a:extLst>
                    <a:ext uri="{9D8B030D-6E8A-4147-A177-3AD203B41FA5}">
                      <a16:colId xmlns:a16="http://schemas.microsoft.com/office/drawing/2014/main" val="20000"/>
                    </a:ext>
                  </a:extLst>
                </a:gridCol>
                <a:gridCol w="5244354">
                  <a:extLst>
                    <a:ext uri="{9D8B030D-6E8A-4147-A177-3AD203B41FA5}">
                      <a16:colId xmlns:a16="http://schemas.microsoft.com/office/drawing/2014/main" val="20001"/>
                    </a:ext>
                  </a:extLst>
                </a:gridCol>
                <a:gridCol w="1311088">
                  <a:extLst>
                    <a:ext uri="{9D8B030D-6E8A-4147-A177-3AD203B41FA5}">
                      <a16:colId xmlns:a16="http://schemas.microsoft.com/office/drawing/2014/main" val="20002"/>
                    </a:ext>
                  </a:extLst>
                </a:gridCol>
                <a:gridCol w="1311088">
                  <a:extLst>
                    <a:ext uri="{9D8B030D-6E8A-4147-A177-3AD203B41FA5}">
                      <a16:colId xmlns:a16="http://schemas.microsoft.com/office/drawing/2014/main" val="20003"/>
                    </a:ext>
                  </a:extLst>
                </a:gridCol>
              </a:tblGrid>
              <a:tr h="208744">
                <a:tc gridSpan="4">
                  <a:txBody>
                    <a:bodyPr/>
                    <a:lstStyle/>
                    <a:p>
                      <a:r>
                        <a:rPr lang="en-GB" sz="1000" b="1" dirty="0">
                          <a:solidFill>
                            <a:srgbClr val="000000"/>
                          </a:solidFill>
                          <a:effectLst/>
                        </a:rPr>
                        <a:t>Table 3: Moorage Fee Collection Process – Before and After</a:t>
                      </a:r>
                      <a:endParaRPr lang="en-GB" sz="1000" dirty="0">
                        <a:solidFill>
                          <a:srgbClr val="000000"/>
                        </a:solidFill>
                        <a:effectLst/>
                      </a:endParaRPr>
                    </a:p>
                  </a:txBody>
                  <a:tcPr marL="26900" marR="26900" marT="26900" marB="26900">
                    <a:lnL>
                      <a:noFill/>
                    </a:lnL>
                    <a:lnR>
                      <a:noFill/>
                    </a:lnR>
                    <a:lnT>
                      <a:noFill/>
                    </a:lnT>
                    <a:lnB>
                      <a:noFill/>
                    </a:lnB>
                    <a:solidFill>
                      <a:srgbClr val="CCCCCC"/>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08744">
                <a:tc>
                  <a:txBody>
                    <a:bodyPr/>
                    <a:lstStyle/>
                    <a:p>
                      <a:pPr algn="ctr"/>
                      <a:r>
                        <a:rPr lang="en-GB" sz="1000" b="1" dirty="0">
                          <a:solidFill>
                            <a:srgbClr val="000000"/>
                          </a:solidFill>
                          <a:effectLst/>
                        </a:rPr>
                        <a:t>Step</a:t>
                      </a:r>
                      <a:endParaRPr lang="en-GB" sz="1000" dirty="0">
                        <a:solidFill>
                          <a:srgbClr val="000000"/>
                        </a:solidFill>
                        <a:effectLst/>
                      </a:endParaRPr>
                    </a:p>
                  </a:txBody>
                  <a:tcPr marL="26900" marR="26900" marT="26900" marB="26900">
                    <a:lnL>
                      <a:noFill/>
                    </a:lnL>
                    <a:lnR>
                      <a:noFill/>
                    </a:lnR>
                    <a:lnT>
                      <a:noFill/>
                    </a:lnT>
                    <a:lnB>
                      <a:noFill/>
                    </a:lnB>
                    <a:solidFill>
                      <a:srgbClr val="CCCCCC"/>
                    </a:solidFill>
                  </a:tcPr>
                </a:tc>
                <a:tc>
                  <a:txBody>
                    <a:bodyPr/>
                    <a:lstStyle/>
                    <a:p>
                      <a:pPr algn="ctr"/>
                      <a:r>
                        <a:rPr lang="en-GB" sz="1000" b="1" dirty="0">
                          <a:solidFill>
                            <a:srgbClr val="000000"/>
                          </a:solidFill>
                          <a:effectLst/>
                        </a:rPr>
                        <a:t>Before</a:t>
                      </a:r>
                      <a:endParaRPr lang="en-GB" sz="1000" dirty="0">
                        <a:solidFill>
                          <a:srgbClr val="000000"/>
                        </a:solidFill>
                        <a:effectLst/>
                      </a:endParaRPr>
                    </a:p>
                  </a:txBody>
                  <a:tcPr marL="26900" marR="26900" marT="26900" marB="26900">
                    <a:lnL>
                      <a:noFill/>
                    </a:lnL>
                    <a:lnR>
                      <a:noFill/>
                    </a:lnR>
                    <a:lnT>
                      <a:noFill/>
                    </a:lnT>
                    <a:lnB>
                      <a:noFill/>
                    </a:lnB>
                    <a:solidFill>
                      <a:srgbClr val="CCCCCC"/>
                    </a:solidFill>
                  </a:tcPr>
                </a:tc>
                <a:tc>
                  <a:txBody>
                    <a:bodyPr/>
                    <a:lstStyle/>
                    <a:p>
                      <a:pPr algn="ctr"/>
                      <a:r>
                        <a:rPr lang="en-GB" sz="1000" b="1" dirty="0">
                          <a:solidFill>
                            <a:srgbClr val="000000"/>
                          </a:solidFill>
                          <a:effectLst/>
                        </a:rPr>
                        <a:t>After</a:t>
                      </a:r>
                      <a:endParaRPr lang="en-GB" sz="1000" dirty="0">
                        <a:solidFill>
                          <a:srgbClr val="000000"/>
                        </a:solidFill>
                        <a:effectLst/>
                      </a:endParaRPr>
                    </a:p>
                  </a:txBody>
                  <a:tcPr marL="26900" marR="26900" marT="26900" marB="26900">
                    <a:lnL>
                      <a:noFill/>
                    </a:lnL>
                    <a:lnR>
                      <a:noFill/>
                    </a:lnR>
                    <a:lnT>
                      <a:noFill/>
                    </a:lnT>
                    <a:lnB>
                      <a:noFill/>
                    </a:lnB>
                    <a:solidFill>
                      <a:srgbClr val="CCCCCC"/>
                    </a:solidFill>
                  </a:tcPr>
                </a:tc>
                <a:tc>
                  <a:txBody>
                    <a:bodyPr/>
                    <a:lstStyle/>
                    <a:p>
                      <a:pPr algn="ctr"/>
                      <a:r>
                        <a:rPr lang="en-GB" sz="1000" b="1" dirty="0">
                          <a:solidFill>
                            <a:srgbClr val="000000"/>
                          </a:solidFill>
                          <a:effectLst/>
                        </a:rPr>
                        <a:t>Savings</a:t>
                      </a:r>
                      <a:endParaRPr lang="en-GB" sz="1000" dirty="0">
                        <a:solidFill>
                          <a:srgbClr val="000000"/>
                        </a:solidFill>
                        <a:effectLst/>
                      </a:endParaRPr>
                    </a:p>
                  </a:txBody>
                  <a:tcPr marL="26900" marR="26900" marT="26900" marB="26900">
                    <a:lnL>
                      <a:noFill/>
                    </a:lnL>
                    <a:lnR>
                      <a:noFill/>
                    </a:lnR>
                    <a:lnT>
                      <a:noFill/>
                    </a:lnT>
                    <a:lnB>
                      <a:noFill/>
                    </a:lnB>
                    <a:solidFill>
                      <a:srgbClr val="CCCCCC"/>
                    </a:solidFill>
                  </a:tcPr>
                </a:tc>
                <a:extLst>
                  <a:ext uri="{0D108BD9-81ED-4DB2-BD59-A6C34878D82A}">
                    <a16:rowId xmlns:a16="http://schemas.microsoft.com/office/drawing/2014/main" val="10001"/>
                  </a:ext>
                </a:extLst>
              </a:tr>
              <a:tr h="673575">
                <a:tc>
                  <a:txBody>
                    <a:bodyPr/>
                    <a:lstStyle/>
                    <a:p>
                      <a:pPr algn="ctr"/>
                      <a:r>
                        <a:rPr lang="en-GB" sz="1000" dirty="0">
                          <a:solidFill>
                            <a:srgbClr val="000000"/>
                          </a:solidFill>
                          <a:effectLst/>
                        </a:rPr>
                        <a:t>1</a:t>
                      </a:r>
                    </a:p>
                  </a:txBody>
                  <a:tcPr marL="26900" marR="26900" marT="26900" marB="26900">
                    <a:lnL>
                      <a:noFill/>
                    </a:lnL>
                    <a:lnR>
                      <a:noFill/>
                    </a:lnR>
                    <a:lnT>
                      <a:noFill/>
                    </a:lnT>
                    <a:lnB>
                      <a:noFill/>
                    </a:lnB>
                  </a:tcPr>
                </a:tc>
                <a:tc>
                  <a:txBody>
                    <a:bodyPr/>
                    <a:lstStyle/>
                    <a:p>
                      <a:r>
                        <a:rPr lang="en-GB" sz="1000" dirty="0">
                          <a:solidFill>
                            <a:srgbClr val="000000"/>
                          </a:solidFill>
                          <a:effectLst/>
                        </a:rPr>
                        <a:t>Boaters write the boat name, number and moorage space number on a marina-provided envelope, enclose the fees and drop it in a deposit box.</a:t>
                      </a:r>
                    </a:p>
                  </a:txBody>
                  <a:tcPr marL="26900" marR="26900" marT="26900" marB="26900">
                    <a:lnL>
                      <a:noFill/>
                    </a:lnL>
                    <a:lnR>
                      <a:noFill/>
                    </a:lnR>
                    <a:lnT>
                      <a:noFill/>
                    </a:lnT>
                    <a:lnB>
                      <a:noFill/>
                    </a:lnB>
                  </a:tcPr>
                </a:tc>
                <a:tc>
                  <a:txBody>
                    <a:bodyPr/>
                    <a:lstStyle/>
                    <a:p>
                      <a:pPr algn="ctr"/>
                      <a:r>
                        <a:rPr lang="en-GB" sz="1000" dirty="0">
                          <a:solidFill>
                            <a:srgbClr val="000000"/>
                          </a:solidFill>
                          <a:effectLst/>
                        </a:rPr>
                        <a:t>No change</a:t>
                      </a:r>
                    </a:p>
                  </a:txBody>
                  <a:tcPr marL="26900" marR="26900" marT="26900" marB="26900">
                    <a:lnL>
                      <a:noFill/>
                    </a:lnL>
                    <a:lnR>
                      <a:noFill/>
                    </a:lnR>
                    <a:lnT>
                      <a:noFill/>
                    </a:lnT>
                    <a:lnB>
                      <a:noFill/>
                    </a:lnB>
                  </a:tcPr>
                </a:tc>
                <a:tc>
                  <a:txBody>
                    <a:bodyPr/>
                    <a:lstStyle/>
                    <a:p>
                      <a:pPr algn="ctr"/>
                      <a:r>
                        <a:rPr lang="en-GB" sz="1000" dirty="0">
                          <a:solidFill>
                            <a:srgbClr val="000000"/>
                          </a:solidFill>
                          <a:effectLst/>
                        </a:rPr>
                        <a:t>N/A</a:t>
                      </a:r>
                    </a:p>
                  </a:txBody>
                  <a:tcPr marL="26900" marR="26900" marT="26900" marB="26900">
                    <a:lnL>
                      <a:noFill/>
                    </a:lnL>
                    <a:lnR>
                      <a:noFill/>
                    </a:lnR>
                    <a:lnT>
                      <a:noFill/>
                    </a:lnT>
                    <a:lnB>
                      <a:noFill/>
                    </a:lnB>
                  </a:tcPr>
                </a:tc>
                <a:extLst>
                  <a:ext uri="{0D108BD9-81ED-4DB2-BD59-A6C34878D82A}">
                    <a16:rowId xmlns:a16="http://schemas.microsoft.com/office/drawing/2014/main" val="10002"/>
                  </a:ext>
                </a:extLst>
              </a:tr>
              <a:tr h="983463">
                <a:tc>
                  <a:txBody>
                    <a:bodyPr/>
                    <a:lstStyle/>
                    <a:p>
                      <a:pPr algn="ctr"/>
                      <a:r>
                        <a:rPr lang="en-GB" sz="1000" dirty="0">
                          <a:solidFill>
                            <a:srgbClr val="000000"/>
                          </a:solidFill>
                          <a:effectLst/>
                        </a:rPr>
                        <a:t>2</a:t>
                      </a:r>
                    </a:p>
                  </a:txBody>
                  <a:tcPr marL="26900" marR="26900" marT="26900" marB="26900">
                    <a:lnL>
                      <a:noFill/>
                    </a:lnL>
                    <a:lnR>
                      <a:noFill/>
                    </a:lnR>
                    <a:lnT>
                      <a:noFill/>
                    </a:lnT>
                    <a:lnB>
                      <a:noFill/>
                    </a:lnB>
                  </a:tcPr>
                </a:tc>
                <a:tc>
                  <a:txBody>
                    <a:bodyPr/>
                    <a:lstStyle/>
                    <a:p>
                      <a:r>
                        <a:rPr lang="en-GB" sz="1000" dirty="0">
                          <a:solidFill>
                            <a:srgbClr val="000000"/>
                          </a:solidFill>
                          <a:effectLst/>
                        </a:rPr>
                        <a:t>A moorage attendant picks up all of the envelopes twice a day. The counter attendant processes the contents and inputs all envelope data into the payment system. This step takes approximately two hours per day.</a:t>
                      </a:r>
                    </a:p>
                  </a:txBody>
                  <a:tcPr marL="26900" marR="26900" marT="26900" marB="26900">
                    <a:lnL>
                      <a:noFill/>
                    </a:lnL>
                    <a:lnR>
                      <a:noFill/>
                    </a:lnR>
                    <a:lnT>
                      <a:noFill/>
                    </a:lnT>
                    <a:lnB>
                      <a:noFill/>
                    </a:lnB>
                  </a:tcPr>
                </a:tc>
                <a:tc>
                  <a:txBody>
                    <a:bodyPr/>
                    <a:lstStyle/>
                    <a:p>
                      <a:pPr algn="ctr"/>
                      <a:r>
                        <a:rPr lang="en-GB" sz="1000" dirty="0">
                          <a:solidFill>
                            <a:srgbClr val="000000"/>
                          </a:solidFill>
                          <a:effectLst/>
                        </a:rPr>
                        <a:t>No change</a:t>
                      </a:r>
                    </a:p>
                  </a:txBody>
                  <a:tcPr marL="26900" marR="26900" marT="26900" marB="26900">
                    <a:lnL>
                      <a:noFill/>
                    </a:lnL>
                    <a:lnR>
                      <a:noFill/>
                    </a:lnR>
                    <a:lnT>
                      <a:noFill/>
                    </a:lnT>
                    <a:lnB>
                      <a:noFill/>
                    </a:lnB>
                  </a:tcPr>
                </a:tc>
                <a:tc>
                  <a:txBody>
                    <a:bodyPr/>
                    <a:lstStyle/>
                    <a:p>
                      <a:pPr algn="ctr"/>
                      <a:r>
                        <a:rPr lang="en-GB" sz="1000" dirty="0">
                          <a:solidFill>
                            <a:srgbClr val="000000"/>
                          </a:solidFill>
                          <a:effectLst/>
                        </a:rPr>
                        <a:t>N/A</a:t>
                      </a:r>
                    </a:p>
                  </a:txBody>
                  <a:tcPr marL="26900" marR="26900" marT="26900" marB="26900">
                    <a:lnL>
                      <a:noFill/>
                    </a:lnL>
                    <a:lnR>
                      <a:noFill/>
                    </a:lnR>
                    <a:lnT>
                      <a:noFill/>
                    </a:lnT>
                    <a:lnB>
                      <a:noFill/>
                    </a:lnB>
                  </a:tcPr>
                </a:tc>
                <a:extLst>
                  <a:ext uri="{0D108BD9-81ED-4DB2-BD59-A6C34878D82A}">
                    <a16:rowId xmlns:a16="http://schemas.microsoft.com/office/drawing/2014/main" val="10003"/>
                  </a:ext>
                </a:extLst>
              </a:tr>
              <a:tr h="1138406">
                <a:tc>
                  <a:txBody>
                    <a:bodyPr/>
                    <a:lstStyle/>
                    <a:p>
                      <a:pPr algn="ctr"/>
                      <a:r>
                        <a:rPr lang="en-GB" sz="1000" dirty="0">
                          <a:solidFill>
                            <a:srgbClr val="000000"/>
                          </a:solidFill>
                          <a:effectLst/>
                        </a:rPr>
                        <a:t>3</a:t>
                      </a:r>
                    </a:p>
                  </a:txBody>
                  <a:tcPr marL="26900" marR="26900" marT="26900" marB="26900">
                    <a:lnL>
                      <a:noFill/>
                    </a:lnL>
                    <a:lnR>
                      <a:noFill/>
                    </a:lnR>
                    <a:lnT>
                      <a:noFill/>
                    </a:lnT>
                    <a:lnB>
                      <a:noFill/>
                    </a:lnB>
                  </a:tcPr>
                </a:tc>
                <a:tc>
                  <a:txBody>
                    <a:bodyPr/>
                    <a:lstStyle/>
                    <a:p>
                      <a:r>
                        <a:rPr lang="en-GB" sz="1000" dirty="0">
                          <a:solidFill>
                            <a:srgbClr val="000000"/>
                          </a:solidFill>
                          <a:effectLst/>
                        </a:rPr>
                        <a:t>Twice a day, an attendant walks the docks and writes down all of the boat names, numbers and moorage space numbers on a form and takes the form to the counter attendant for input into the payment system. This step takes approximately 10 hours per day.</a:t>
                      </a:r>
                    </a:p>
                  </a:txBody>
                  <a:tcPr marL="26900" marR="26900" marT="26900" marB="26900">
                    <a:lnL>
                      <a:noFill/>
                    </a:lnL>
                    <a:lnR>
                      <a:noFill/>
                    </a:lnR>
                    <a:lnT>
                      <a:noFill/>
                    </a:lnT>
                    <a:lnB>
                      <a:noFill/>
                    </a:lnB>
                  </a:tcPr>
                </a:tc>
                <a:tc>
                  <a:txBody>
                    <a:bodyPr/>
                    <a:lstStyle/>
                    <a:p>
                      <a:pPr algn="ctr"/>
                      <a:r>
                        <a:rPr lang="en-GB" sz="1000" dirty="0">
                          <a:solidFill>
                            <a:srgbClr val="000000"/>
                          </a:solidFill>
                          <a:effectLst/>
                        </a:rPr>
                        <a:t>Eliminated</a:t>
                      </a:r>
                    </a:p>
                  </a:txBody>
                  <a:tcPr marL="26900" marR="26900" marT="26900" marB="26900">
                    <a:lnL>
                      <a:noFill/>
                    </a:lnL>
                    <a:lnR>
                      <a:noFill/>
                    </a:lnR>
                    <a:lnT>
                      <a:noFill/>
                    </a:lnT>
                    <a:lnB>
                      <a:noFill/>
                    </a:lnB>
                  </a:tcPr>
                </a:tc>
                <a:tc>
                  <a:txBody>
                    <a:bodyPr/>
                    <a:lstStyle/>
                    <a:p>
                      <a:pPr algn="ctr"/>
                      <a:r>
                        <a:rPr lang="en-GB" sz="1000" dirty="0">
                          <a:solidFill>
                            <a:srgbClr val="000000"/>
                          </a:solidFill>
                          <a:effectLst/>
                        </a:rPr>
                        <a:t>$290/day (hourly rate x 10 hours)</a:t>
                      </a:r>
                    </a:p>
                  </a:txBody>
                  <a:tcPr marL="26900" marR="26900" marT="26900" marB="26900">
                    <a:lnL>
                      <a:noFill/>
                    </a:lnL>
                    <a:lnR>
                      <a:noFill/>
                    </a:lnR>
                    <a:lnT>
                      <a:noFill/>
                    </a:lnT>
                    <a:lnB>
                      <a:noFill/>
                    </a:lnB>
                  </a:tcPr>
                </a:tc>
                <a:extLst>
                  <a:ext uri="{0D108BD9-81ED-4DB2-BD59-A6C34878D82A}">
                    <a16:rowId xmlns:a16="http://schemas.microsoft.com/office/drawing/2014/main" val="10004"/>
                  </a:ext>
                </a:extLst>
              </a:tr>
              <a:tr h="1138406">
                <a:tc>
                  <a:txBody>
                    <a:bodyPr/>
                    <a:lstStyle/>
                    <a:p>
                      <a:pPr algn="ctr"/>
                      <a:r>
                        <a:rPr lang="en-GB" sz="1000" dirty="0">
                          <a:solidFill>
                            <a:srgbClr val="000000"/>
                          </a:solidFill>
                          <a:effectLst/>
                        </a:rPr>
                        <a:t>4</a:t>
                      </a:r>
                    </a:p>
                  </a:txBody>
                  <a:tcPr marL="26900" marR="26900" marT="26900" marB="26900">
                    <a:lnL>
                      <a:noFill/>
                    </a:lnL>
                    <a:lnR>
                      <a:noFill/>
                    </a:lnR>
                    <a:lnT>
                      <a:noFill/>
                    </a:lnT>
                    <a:lnB>
                      <a:noFill/>
                    </a:lnB>
                  </a:tcPr>
                </a:tc>
                <a:tc>
                  <a:txBody>
                    <a:bodyPr/>
                    <a:lstStyle/>
                    <a:p>
                      <a:r>
                        <a:rPr lang="en-GB" sz="1000" dirty="0">
                          <a:solidFill>
                            <a:srgbClr val="000000"/>
                          </a:solidFill>
                          <a:effectLst/>
                        </a:rPr>
                        <a:t>Invoices are automatically sent to boaters for moorage usage-fee collection discrepancies on a monthly basis.</a:t>
                      </a:r>
                    </a:p>
                  </a:txBody>
                  <a:tcPr marL="26900" marR="26900" marT="26900" marB="26900">
                    <a:lnL>
                      <a:noFill/>
                    </a:lnL>
                    <a:lnR>
                      <a:noFill/>
                    </a:lnR>
                    <a:lnT>
                      <a:noFill/>
                    </a:lnT>
                    <a:lnB>
                      <a:noFill/>
                    </a:lnB>
                  </a:tcPr>
                </a:tc>
                <a:tc>
                  <a:txBody>
                    <a:bodyPr/>
                    <a:lstStyle/>
                    <a:p>
                      <a:pPr algn="ctr"/>
                      <a:r>
                        <a:rPr lang="en-GB" sz="1000" dirty="0">
                          <a:solidFill>
                            <a:srgbClr val="000000"/>
                          </a:solidFill>
                          <a:effectLst/>
                        </a:rPr>
                        <a:t>Eliminated</a:t>
                      </a:r>
                    </a:p>
                  </a:txBody>
                  <a:tcPr marL="26900" marR="26900" marT="26900" marB="26900">
                    <a:lnL>
                      <a:noFill/>
                    </a:lnL>
                    <a:lnR>
                      <a:noFill/>
                    </a:lnR>
                    <a:lnT>
                      <a:noFill/>
                    </a:lnT>
                    <a:lnB>
                      <a:noFill/>
                    </a:lnB>
                  </a:tcPr>
                </a:tc>
                <a:tc>
                  <a:txBody>
                    <a:bodyPr/>
                    <a:lstStyle/>
                    <a:p>
                      <a:pPr algn="ctr"/>
                      <a:r>
                        <a:rPr lang="en-GB" sz="1000" dirty="0">
                          <a:solidFill>
                            <a:srgbClr val="000000"/>
                          </a:solidFill>
                          <a:effectLst/>
                        </a:rPr>
                        <a:t>$10/day (average 10 mailings/day x $1 per mailing)</a:t>
                      </a:r>
                    </a:p>
                  </a:txBody>
                  <a:tcPr marL="26900" marR="26900" marT="26900" marB="26900">
                    <a:lnL>
                      <a:noFill/>
                    </a:lnL>
                    <a:lnR>
                      <a:noFill/>
                    </a:lnR>
                    <a:lnT>
                      <a:noFill/>
                    </a:lnT>
                    <a:lnB>
                      <a:noFill/>
                    </a:lnB>
                  </a:tcPr>
                </a:tc>
                <a:extLst>
                  <a:ext uri="{0D108BD9-81ED-4DB2-BD59-A6C34878D82A}">
                    <a16:rowId xmlns:a16="http://schemas.microsoft.com/office/drawing/2014/main" val="10005"/>
                  </a:ext>
                </a:extLst>
              </a:tr>
            </a:tbl>
          </a:graphicData>
        </a:graphic>
      </p:graphicFrame>
      <p:sp>
        <p:nvSpPr>
          <p:cNvPr id="5" name="Rectangle 4"/>
          <p:cNvSpPr/>
          <p:nvPr/>
        </p:nvSpPr>
        <p:spPr>
          <a:xfrm>
            <a:off x="2360815" y="2751513"/>
            <a:ext cx="8420792" cy="34414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0613781"/>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solidFill>
                  <a:srgbClr val="000000"/>
                </a:solidFill>
              </a:rPr>
              <a:t>The 5 Whys – Sending Automatic Invoices for Fee Discrepancies</a:t>
            </a:r>
            <a:endParaRPr lang="en-GB" sz="3200" dirty="0"/>
          </a:p>
        </p:txBody>
      </p:sp>
      <p:graphicFrame>
        <p:nvGraphicFramePr>
          <p:cNvPr id="4" name="Table 3"/>
          <p:cNvGraphicFramePr>
            <a:graphicFrameLocks noGrp="1"/>
          </p:cNvGraphicFramePr>
          <p:nvPr>
            <p:extLst/>
          </p:nvPr>
        </p:nvGraphicFramePr>
        <p:xfrm>
          <a:off x="1411941" y="1865966"/>
          <a:ext cx="8915400" cy="4351338"/>
        </p:xfrm>
        <a:graphic>
          <a:graphicData uri="http://schemas.openxmlformats.org/drawingml/2006/table">
            <a:tbl>
              <a:tblPr/>
              <a:tblGrid>
                <a:gridCol w="1048870">
                  <a:extLst>
                    <a:ext uri="{9D8B030D-6E8A-4147-A177-3AD203B41FA5}">
                      <a16:colId xmlns:a16="http://schemas.microsoft.com/office/drawing/2014/main" val="20000"/>
                    </a:ext>
                  </a:extLst>
                </a:gridCol>
                <a:gridCol w="5244354">
                  <a:extLst>
                    <a:ext uri="{9D8B030D-6E8A-4147-A177-3AD203B41FA5}">
                      <a16:colId xmlns:a16="http://schemas.microsoft.com/office/drawing/2014/main" val="20001"/>
                    </a:ext>
                  </a:extLst>
                </a:gridCol>
                <a:gridCol w="1311088">
                  <a:extLst>
                    <a:ext uri="{9D8B030D-6E8A-4147-A177-3AD203B41FA5}">
                      <a16:colId xmlns:a16="http://schemas.microsoft.com/office/drawing/2014/main" val="20002"/>
                    </a:ext>
                  </a:extLst>
                </a:gridCol>
                <a:gridCol w="1311088">
                  <a:extLst>
                    <a:ext uri="{9D8B030D-6E8A-4147-A177-3AD203B41FA5}">
                      <a16:colId xmlns:a16="http://schemas.microsoft.com/office/drawing/2014/main" val="20003"/>
                    </a:ext>
                  </a:extLst>
                </a:gridCol>
              </a:tblGrid>
              <a:tr h="208744">
                <a:tc gridSpan="4">
                  <a:txBody>
                    <a:bodyPr/>
                    <a:lstStyle/>
                    <a:p>
                      <a:r>
                        <a:rPr lang="en-GB" sz="1000" b="1" dirty="0">
                          <a:solidFill>
                            <a:srgbClr val="000000"/>
                          </a:solidFill>
                          <a:effectLst/>
                        </a:rPr>
                        <a:t>Table 3: Moorage Fee Collection Process – Before and After</a:t>
                      </a:r>
                      <a:endParaRPr lang="en-GB" sz="1000" dirty="0">
                        <a:solidFill>
                          <a:srgbClr val="000000"/>
                        </a:solidFill>
                        <a:effectLst/>
                      </a:endParaRPr>
                    </a:p>
                  </a:txBody>
                  <a:tcPr marL="26900" marR="26900" marT="26900" marB="26900">
                    <a:lnL>
                      <a:noFill/>
                    </a:lnL>
                    <a:lnR>
                      <a:noFill/>
                    </a:lnR>
                    <a:lnT>
                      <a:noFill/>
                    </a:lnT>
                    <a:lnB>
                      <a:noFill/>
                    </a:lnB>
                    <a:solidFill>
                      <a:srgbClr val="CCCCCC"/>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08744">
                <a:tc>
                  <a:txBody>
                    <a:bodyPr/>
                    <a:lstStyle/>
                    <a:p>
                      <a:pPr algn="ctr"/>
                      <a:r>
                        <a:rPr lang="en-GB" sz="1000" b="1" dirty="0">
                          <a:solidFill>
                            <a:srgbClr val="000000"/>
                          </a:solidFill>
                          <a:effectLst/>
                        </a:rPr>
                        <a:t>Step</a:t>
                      </a:r>
                      <a:endParaRPr lang="en-GB" sz="1000" dirty="0">
                        <a:solidFill>
                          <a:srgbClr val="000000"/>
                        </a:solidFill>
                        <a:effectLst/>
                      </a:endParaRPr>
                    </a:p>
                  </a:txBody>
                  <a:tcPr marL="26900" marR="26900" marT="26900" marB="26900">
                    <a:lnL>
                      <a:noFill/>
                    </a:lnL>
                    <a:lnR>
                      <a:noFill/>
                    </a:lnR>
                    <a:lnT>
                      <a:noFill/>
                    </a:lnT>
                    <a:lnB>
                      <a:noFill/>
                    </a:lnB>
                    <a:solidFill>
                      <a:srgbClr val="CCCCCC"/>
                    </a:solidFill>
                  </a:tcPr>
                </a:tc>
                <a:tc>
                  <a:txBody>
                    <a:bodyPr/>
                    <a:lstStyle/>
                    <a:p>
                      <a:pPr algn="ctr"/>
                      <a:r>
                        <a:rPr lang="en-GB" sz="1000" b="1" dirty="0">
                          <a:solidFill>
                            <a:srgbClr val="000000"/>
                          </a:solidFill>
                          <a:effectLst/>
                        </a:rPr>
                        <a:t>Before</a:t>
                      </a:r>
                      <a:endParaRPr lang="en-GB" sz="1000" dirty="0">
                        <a:solidFill>
                          <a:srgbClr val="000000"/>
                        </a:solidFill>
                        <a:effectLst/>
                      </a:endParaRPr>
                    </a:p>
                  </a:txBody>
                  <a:tcPr marL="26900" marR="26900" marT="26900" marB="26900">
                    <a:lnL>
                      <a:noFill/>
                    </a:lnL>
                    <a:lnR>
                      <a:noFill/>
                    </a:lnR>
                    <a:lnT>
                      <a:noFill/>
                    </a:lnT>
                    <a:lnB>
                      <a:noFill/>
                    </a:lnB>
                    <a:solidFill>
                      <a:srgbClr val="CCCCCC"/>
                    </a:solidFill>
                  </a:tcPr>
                </a:tc>
                <a:tc>
                  <a:txBody>
                    <a:bodyPr/>
                    <a:lstStyle/>
                    <a:p>
                      <a:pPr algn="ctr"/>
                      <a:r>
                        <a:rPr lang="en-GB" sz="1000" b="1" dirty="0">
                          <a:solidFill>
                            <a:srgbClr val="000000"/>
                          </a:solidFill>
                          <a:effectLst/>
                        </a:rPr>
                        <a:t>After</a:t>
                      </a:r>
                      <a:endParaRPr lang="en-GB" sz="1000" dirty="0">
                        <a:solidFill>
                          <a:srgbClr val="000000"/>
                        </a:solidFill>
                        <a:effectLst/>
                      </a:endParaRPr>
                    </a:p>
                  </a:txBody>
                  <a:tcPr marL="26900" marR="26900" marT="26900" marB="26900">
                    <a:lnL>
                      <a:noFill/>
                    </a:lnL>
                    <a:lnR>
                      <a:noFill/>
                    </a:lnR>
                    <a:lnT>
                      <a:noFill/>
                    </a:lnT>
                    <a:lnB>
                      <a:noFill/>
                    </a:lnB>
                    <a:solidFill>
                      <a:srgbClr val="CCCCCC"/>
                    </a:solidFill>
                  </a:tcPr>
                </a:tc>
                <a:tc>
                  <a:txBody>
                    <a:bodyPr/>
                    <a:lstStyle/>
                    <a:p>
                      <a:pPr algn="ctr"/>
                      <a:r>
                        <a:rPr lang="en-GB" sz="1000" b="1" dirty="0">
                          <a:solidFill>
                            <a:srgbClr val="000000"/>
                          </a:solidFill>
                          <a:effectLst/>
                        </a:rPr>
                        <a:t>Savings</a:t>
                      </a:r>
                      <a:endParaRPr lang="en-GB" sz="1000" dirty="0">
                        <a:solidFill>
                          <a:srgbClr val="000000"/>
                        </a:solidFill>
                        <a:effectLst/>
                      </a:endParaRPr>
                    </a:p>
                  </a:txBody>
                  <a:tcPr marL="26900" marR="26900" marT="26900" marB="26900">
                    <a:lnL>
                      <a:noFill/>
                    </a:lnL>
                    <a:lnR>
                      <a:noFill/>
                    </a:lnR>
                    <a:lnT>
                      <a:noFill/>
                    </a:lnT>
                    <a:lnB>
                      <a:noFill/>
                    </a:lnB>
                    <a:solidFill>
                      <a:srgbClr val="CCCCCC"/>
                    </a:solidFill>
                  </a:tcPr>
                </a:tc>
                <a:extLst>
                  <a:ext uri="{0D108BD9-81ED-4DB2-BD59-A6C34878D82A}">
                    <a16:rowId xmlns:a16="http://schemas.microsoft.com/office/drawing/2014/main" val="10001"/>
                  </a:ext>
                </a:extLst>
              </a:tr>
              <a:tr h="673575">
                <a:tc>
                  <a:txBody>
                    <a:bodyPr/>
                    <a:lstStyle/>
                    <a:p>
                      <a:pPr algn="ctr"/>
                      <a:r>
                        <a:rPr lang="en-GB" sz="1000" dirty="0">
                          <a:solidFill>
                            <a:srgbClr val="000000"/>
                          </a:solidFill>
                          <a:effectLst/>
                        </a:rPr>
                        <a:t>1</a:t>
                      </a:r>
                    </a:p>
                  </a:txBody>
                  <a:tcPr marL="26900" marR="26900" marT="26900" marB="26900">
                    <a:lnL>
                      <a:noFill/>
                    </a:lnL>
                    <a:lnR>
                      <a:noFill/>
                    </a:lnR>
                    <a:lnT>
                      <a:noFill/>
                    </a:lnT>
                    <a:lnB>
                      <a:noFill/>
                    </a:lnB>
                  </a:tcPr>
                </a:tc>
                <a:tc>
                  <a:txBody>
                    <a:bodyPr/>
                    <a:lstStyle/>
                    <a:p>
                      <a:r>
                        <a:rPr lang="en-GB" sz="1000" dirty="0">
                          <a:solidFill>
                            <a:srgbClr val="000000"/>
                          </a:solidFill>
                          <a:effectLst/>
                        </a:rPr>
                        <a:t>Boaters write the boat name, number and moorage space number on a marina-provided envelope, enclose the fees and drop it in a deposit box.</a:t>
                      </a:r>
                    </a:p>
                  </a:txBody>
                  <a:tcPr marL="26900" marR="26900" marT="26900" marB="26900">
                    <a:lnL>
                      <a:noFill/>
                    </a:lnL>
                    <a:lnR>
                      <a:noFill/>
                    </a:lnR>
                    <a:lnT>
                      <a:noFill/>
                    </a:lnT>
                    <a:lnB>
                      <a:noFill/>
                    </a:lnB>
                  </a:tcPr>
                </a:tc>
                <a:tc>
                  <a:txBody>
                    <a:bodyPr/>
                    <a:lstStyle/>
                    <a:p>
                      <a:pPr algn="ctr"/>
                      <a:r>
                        <a:rPr lang="en-GB" sz="1000" dirty="0">
                          <a:solidFill>
                            <a:srgbClr val="000000"/>
                          </a:solidFill>
                          <a:effectLst/>
                        </a:rPr>
                        <a:t>No change</a:t>
                      </a:r>
                    </a:p>
                  </a:txBody>
                  <a:tcPr marL="26900" marR="26900" marT="26900" marB="26900">
                    <a:lnL>
                      <a:noFill/>
                    </a:lnL>
                    <a:lnR>
                      <a:noFill/>
                    </a:lnR>
                    <a:lnT>
                      <a:noFill/>
                    </a:lnT>
                    <a:lnB>
                      <a:noFill/>
                    </a:lnB>
                  </a:tcPr>
                </a:tc>
                <a:tc>
                  <a:txBody>
                    <a:bodyPr/>
                    <a:lstStyle/>
                    <a:p>
                      <a:pPr algn="ctr"/>
                      <a:r>
                        <a:rPr lang="en-GB" sz="1000" dirty="0">
                          <a:solidFill>
                            <a:srgbClr val="000000"/>
                          </a:solidFill>
                          <a:effectLst/>
                        </a:rPr>
                        <a:t>N/A</a:t>
                      </a:r>
                    </a:p>
                  </a:txBody>
                  <a:tcPr marL="26900" marR="26900" marT="26900" marB="26900">
                    <a:lnL>
                      <a:noFill/>
                    </a:lnL>
                    <a:lnR>
                      <a:noFill/>
                    </a:lnR>
                    <a:lnT>
                      <a:noFill/>
                    </a:lnT>
                    <a:lnB>
                      <a:noFill/>
                    </a:lnB>
                  </a:tcPr>
                </a:tc>
                <a:extLst>
                  <a:ext uri="{0D108BD9-81ED-4DB2-BD59-A6C34878D82A}">
                    <a16:rowId xmlns:a16="http://schemas.microsoft.com/office/drawing/2014/main" val="10002"/>
                  </a:ext>
                </a:extLst>
              </a:tr>
              <a:tr h="983463">
                <a:tc>
                  <a:txBody>
                    <a:bodyPr/>
                    <a:lstStyle/>
                    <a:p>
                      <a:pPr algn="ctr"/>
                      <a:r>
                        <a:rPr lang="en-GB" sz="1000" dirty="0">
                          <a:solidFill>
                            <a:srgbClr val="000000"/>
                          </a:solidFill>
                          <a:effectLst/>
                        </a:rPr>
                        <a:t>2</a:t>
                      </a:r>
                    </a:p>
                  </a:txBody>
                  <a:tcPr marL="26900" marR="26900" marT="26900" marB="26900">
                    <a:lnL>
                      <a:noFill/>
                    </a:lnL>
                    <a:lnR>
                      <a:noFill/>
                    </a:lnR>
                    <a:lnT>
                      <a:noFill/>
                    </a:lnT>
                    <a:lnB>
                      <a:noFill/>
                    </a:lnB>
                  </a:tcPr>
                </a:tc>
                <a:tc>
                  <a:txBody>
                    <a:bodyPr/>
                    <a:lstStyle/>
                    <a:p>
                      <a:r>
                        <a:rPr lang="en-GB" sz="1000" dirty="0">
                          <a:solidFill>
                            <a:srgbClr val="000000"/>
                          </a:solidFill>
                          <a:effectLst/>
                        </a:rPr>
                        <a:t>A moorage attendant picks up all of the envelopes twice a day. The counter attendant processes the contents and inputs all envelope data into the payment system. This step takes approximately two hours per day.</a:t>
                      </a:r>
                    </a:p>
                  </a:txBody>
                  <a:tcPr marL="26900" marR="26900" marT="26900" marB="26900">
                    <a:lnL>
                      <a:noFill/>
                    </a:lnL>
                    <a:lnR>
                      <a:noFill/>
                    </a:lnR>
                    <a:lnT>
                      <a:noFill/>
                    </a:lnT>
                    <a:lnB>
                      <a:noFill/>
                    </a:lnB>
                  </a:tcPr>
                </a:tc>
                <a:tc>
                  <a:txBody>
                    <a:bodyPr/>
                    <a:lstStyle/>
                    <a:p>
                      <a:pPr algn="ctr"/>
                      <a:r>
                        <a:rPr lang="en-GB" sz="1000" dirty="0">
                          <a:solidFill>
                            <a:srgbClr val="000000"/>
                          </a:solidFill>
                          <a:effectLst/>
                        </a:rPr>
                        <a:t>No change</a:t>
                      </a:r>
                    </a:p>
                  </a:txBody>
                  <a:tcPr marL="26900" marR="26900" marT="26900" marB="26900">
                    <a:lnL>
                      <a:noFill/>
                    </a:lnL>
                    <a:lnR>
                      <a:noFill/>
                    </a:lnR>
                    <a:lnT>
                      <a:noFill/>
                    </a:lnT>
                    <a:lnB>
                      <a:noFill/>
                    </a:lnB>
                  </a:tcPr>
                </a:tc>
                <a:tc>
                  <a:txBody>
                    <a:bodyPr/>
                    <a:lstStyle/>
                    <a:p>
                      <a:pPr algn="ctr"/>
                      <a:r>
                        <a:rPr lang="en-GB" sz="1000" dirty="0">
                          <a:solidFill>
                            <a:srgbClr val="000000"/>
                          </a:solidFill>
                          <a:effectLst/>
                        </a:rPr>
                        <a:t>N/A</a:t>
                      </a:r>
                    </a:p>
                  </a:txBody>
                  <a:tcPr marL="26900" marR="26900" marT="26900" marB="26900">
                    <a:lnL>
                      <a:noFill/>
                    </a:lnL>
                    <a:lnR>
                      <a:noFill/>
                    </a:lnR>
                    <a:lnT>
                      <a:noFill/>
                    </a:lnT>
                    <a:lnB>
                      <a:noFill/>
                    </a:lnB>
                  </a:tcPr>
                </a:tc>
                <a:extLst>
                  <a:ext uri="{0D108BD9-81ED-4DB2-BD59-A6C34878D82A}">
                    <a16:rowId xmlns:a16="http://schemas.microsoft.com/office/drawing/2014/main" val="10003"/>
                  </a:ext>
                </a:extLst>
              </a:tr>
              <a:tr h="1138406">
                <a:tc>
                  <a:txBody>
                    <a:bodyPr/>
                    <a:lstStyle/>
                    <a:p>
                      <a:pPr algn="ctr"/>
                      <a:r>
                        <a:rPr lang="en-GB" sz="1000" dirty="0">
                          <a:solidFill>
                            <a:srgbClr val="000000"/>
                          </a:solidFill>
                          <a:effectLst/>
                        </a:rPr>
                        <a:t>3</a:t>
                      </a:r>
                    </a:p>
                  </a:txBody>
                  <a:tcPr marL="26900" marR="26900" marT="26900" marB="26900">
                    <a:lnL>
                      <a:noFill/>
                    </a:lnL>
                    <a:lnR>
                      <a:noFill/>
                    </a:lnR>
                    <a:lnT>
                      <a:noFill/>
                    </a:lnT>
                    <a:lnB>
                      <a:noFill/>
                    </a:lnB>
                  </a:tcPr>
                </a:tc>
                <a:tc>
                  <a:txBody>
                    <a:bodyPr/>
                    <a:lstStyle/>
                    <a:p>
                      <a:r>
                        <a:rPr lang="en-GB" sz="1000" dirty="0">
                          <a:solidFill>
                            <a:srgbClr val="000000"/>
                          </a:solidFill>
                          <a:effectLst/>
                        </a:rPr>
                        <a:t>Twice a day, an attendant walks the docks and writes down all of the boat names, numbers and moorage space numbers on a form and takes the form to the counter attendant for input into the payment system. This step takes approximately 10 hours per day.</a:t>
                      </a:r>
                    </a:p>
                  </a:txBody>
                  <a:tcPr marL="26900" marR="26900" marT="26900" marB="26900">
                    <a:lnL>
                      <a:noFill/>
                    </a:lnL>
                    <a:lnR>
                      <a:noFill/>
                    </a:lnR>
                    <a:lnT>
                      <a:noFill/>
                    </a:lnT>
                    <a:lnB>
                      <a:noFill/>
                    </a:lnB>
                  </a:tcPr>
                </a:tc>
                <a:tc>
                  <a:txBody>
                    <a:bodyPr/>
                    <a:lstStyle/>
                    <a:p>
                      <a:pPr algn="ctr"/>
                      <a:r>
                        <a:rPr lang="en-GB" sz="1000" dirty="0">
                          <a:solidFill>
                            <a:srgbClr val="000000"/>
                          </a:solidFill>
                          <a:effectLst/>
                        </a:rPr>
                        <a:t>Eliminated</a:t>
                      </a:r>
                    </a:p>
                  </a:txBody>
                  <a:tcPr marL="26900" marR="26900" marT="26900" marB="26900">
                    <a:lnL>
                      <a:noFill/>
                    </a:lnL>
                    <a:lnR>
                      <a:noFill/>
                    </a:lnR>
                    <a:lnT>
                      <a:noFill/>
                    </a:lnT>
                    <a:lnB>
                      <a:noFill/>
                    </a:lnB>
                  </a:tcPr>
                </a:tc>
                <a:tc>
                  <a:txBody>
                    <a:bodyPr/>
                    <a:lstStyle/>
                    <a:p>
                      <a:pPr algn="ctr"/>
                      <a:r>
                        <a:rPr lang="en-GB" sz="1000" dirty="0">
                          <a:solidFill>
                            <a:srgbClr val="000000"/>
                          </a:solidFill>
                          <a:effectLst/>
                        </a:rPr>
                        <a:t>$290/day (hourly rate x 10 hours)</a:t>
                      </a:r>
                    </a:p>
                  </a:txBody>
                  <a:tcPr marL="26900" marR="26900" marT="26900" marB="26900">
                    <a:lnL>
                      <a:noFill/>
                    </a:lnL>
                    <a:lnR>
                      <a:noFill/>
                    </a:lnR>
                    <a:lnT>
                      <a:noFill/>
                    </a:lnT>
                    <a:lnB>
                      <a:noFill/>
                    </a:lnB>
                  </a:tcPr>
                </a:tc>
                <a:extLst>
                  <a:ext uri="{0D108BD9-81ED-4DB2-BD59-A6C34878D82A}">
                    <a16:rowId xmlns:a16="http://schemas.microsoft.com/office/drawing/2014/main" val="10004"/>
                  </a:ext>
                </a:extLst>
              </a:tr>
              <a:tr h="1138406">
                <a:tc>
                  <a:txBody>
                    <a:bodyPr/>
                    <a:lstStyle/>
                    <a:p>
                      <a:pPr algn="ctr"/>
                      <a:r>
                        <a:rPr lang="en-GB" sz="1000" dirty="0">
                          <a:solidFill>
                            <a:srgbClr val="000000"/>
                          </a:solidFill>
                          <a:effectLst/>
                        </a:rPr>
                        <a:t>4</a:t>
                      </a:r>
                    </a:p>
                  </a:txBody>
                  <a:tcPr marL="26900" marR="26900" marT="26900" marB="26900">
                    <a:lnL>
                      <a:noFill/>
                    </a:lnL>
                    <a:lnR>
                      <a:noFill/>
                    </a:lnR>
                    <a:lnT>
                      <a:noFill/>
                    </a:lnT>
                    <a:lnB>
                      <a:noFill/>
                    </a:lnB>
                  </a:tcPr>
                </a:tc>
                <a:tc>
                  <a:txBody>
                    <a:bodyPr/>
                    <a:lstStyle/>
                    <a:p>
                      <a:r>
                        <a:rPr lang="en-GB" sz="1000" dirty="0">
                          <a:solidFill>
                            <a:srgbClr val="000000"/>
                          </a:solidFill>
                          <a:effectLst/>
                        </a:rPr>
                        <a:t>Invoices are automatically sent to boaters for moorage usage-fee collection discrepancies on a monthly basis.</a:t>
                      </a:r>
                    </a:p>
                  </a:txBody>
                  <a:tcPr marL="26900" marR="26900" marT="26900" marB="26900">
                    <a:lnL>
                      <a:noFill/>
                    </a:lnL>
                    <a:lnR>
                      <a:noFill/>
                    </a:lnR>
                    <a:lnT>
                      <a:noFill/>
                    </a:lnT>
                    <a:lnB>
                      <a:noFill/>
                    </a:lnB>
                  </a:tcPr>
                </a:tc>
                <a:tc>
                  <a:txBody>
                    <a:bodyPr/>
                    <a:lstStyle/>
                    <a:p>
                      <a:pPr algn="ctr"/>
                      <a:r>
                        <a:rPr lang="en-GB" sz="1000" dirty="0">
                          <a:solidFill>
                            <a:srgbClr val="000000"/>
                          </a:solidFill>
                          <a:effectLst/>
                        </a:rPr>
                        <a:t>Eliminated</a:t>
                      </a:r>
                    </a:p>
                  </a:txBody>
                  <a:tcPr marL="26900" marR="26900" marT="26900" marB="26900">
                    <a:lnL>
                      <a:noFill/>
                    </a:lnL>
                    <a:lnR>
                      <a:noFill/>
                    </a:lnR>
                    <a:lnT>
                      <a:noFill/>
                    </a:lnT>
                    <a:lnB>
                      <a:noFill/>
                    </a:lnB>
                  </a:tcPr>
                </a:tc>
                <a:tc>
                  <a:txBody>
                    <a:bodyPr/>
                    <a:lstStyle/>
                    <a:p>
                      <a:pPr algn="ctr"/>
                      <a:r>
                        <a:rPr lang="en-GB" sz="1000" dirty="0">
                          <a:solidFill>
                            <a:srgbClr val="000000"/>
                          </a:solidFill>
                          <a:effectLst/>
                        </a:rPr>
                        <a:t>$10/day (average 10 mailings/day x $1 per mailing)</a:t>
                      </a:r>
                    </a:p>
                  </a:txBody>
                  <a:tcPr marL="26900" marR="26900" marT="26900" marB="26900">
                    <a:lnL>
                      <a:noFill/>
                    </a:lnL>
                    <a:lnR>
                      <a:noFill/>
                    </a:lnR>
                    <a:lnT>
                      <a:noFill/>
                    </a:lnT>
                    <a:lnB>
                      <a:noFill/>
                    </a:lnB>
                  </a:tcPr>
                </a:tc>
                <a:extLst>
                  <a:ext uri="{0D108BD9-81ED-4DB2-BD59-A6C34878D82A}">
                    <a16:rowId xmlns:a16="http://schemas.microsoft.com/office/drawing/2014/main" val="10005"/>
                  </a:ext>
                </a:extLst>
              </a:tr>
            </a:tbl>
          </a:graphicData>
        </a:graphic>
      </p:graphicFrame>
      <p:sp>
        <p:nvSpPr>
          <p:cNvPr id="5" name="Rectangle 4"/>
          <p:cNvSpPr/>
          <p:nvPr/>
        </p:nvSpPr>
        <p:spPr>
          <a:xfrm>
            <a:off x="2360815" y="3674225"/>
            <a:ext cx="8420792" cy="251875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77559309"/>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solidFill>
                  <a:srgbClr val="000000"/>
                </a:solidFill>
              </a:rPr>
              <a:t>The 5 Whys – Sending Automatic Invoices for Fee Discrepancies</a:t>
            </a:r>
            <a:endParaRPr lang="en-GB" sz="3200" dirty="0"/>
          </a:p>
        </p:txBody>
      </p:sp>
      <p:graphicFrame>
        <p:nvGraphicFramePr>
          <p:cNvPr id="4" name="Table 3"/>
          <p:cNvGraphicFramePr>
            <a:graphicFrameLocks noGrp="1"/>
          </p:cNvGraphicFramePr>
          <p:nvPr>
            <p:extLst/>
          </p:nvPr>
        </p:nvGraphicFramePr>
        <p:xfrm>
          <a:off x="1411941" y="1865966"/>
          <a:ext cx="8915400" cy="4351338"/>
        </p:xfrm>
        <a:graphic>
          <a:graphicData uri="http://schemas.openxmlformats.org/drawingml/2006/table">
            <a:tbl>
              <a:tblPr/>
              <a:tblGrid>
                <a:gridCol w="1048870">
                  <a:extLst>
                    <a:ext uri="{9D8B030D-6E8A-4147-A177-3AD203B41FA5}">
                      <a16:colId xmlns:a16="http://schemas.microsoft.com/office/drawing/2014/main" val="20000"/>
                    </a:ext>
                  </a:extLst>
                </a:gridCol>
                <a:gridCol w="5244354">
                  <a:extLst>
                    <a:ext uri="{9D8B030D-6E8A-4147-A177-3AD203B41FA5}">
                      <a16:colId xmlns:a16="http://schemas.microsoft.com/office/drawing/2014/main" val="20001"/>
                    </a:ext>
                  </a:extLst>
                </a:gridCol>
                <a:gridCol w="1311088">
                  <a:extLst>
                    <a:ext uri="{9D8B030D-6E8A-4147-A177-3AD203B41FA5}">
                      <a16:colId xmlns:a16="http://schemas.microsoft.com/office/drawing/2014/main" val="20002"/>
                    </a:ext>
                  </a:extLst>
                </a:gridCol>
                <a:gridCol w="1311088">
                  <a:extLst>
                    <a:ext uri="{9D8B030D-6E8A-4147-A177-3AD203B41FA5}">
                      <a16:colId xmlns:a16="http://schemas.microsoft.com/office/drawing/2014/main" val="20003"/>
                    </a:ext>
                  </a:extLst>
                </a:gridCol>
              </a:tblGrid>
              <a:tr h="208744">
                <a:tc gridSpan="4">
                  <a:txBody>
                    <a:bodyPr/>
                    <a:lstStyle/>
                    <a:p>
                      <a:r>
                        <a:rPr lang="en-GB" sz="1000" b="1" dirty="0">
                          <a:solidFill>
                            <a:srgbClr val="000000"/>
                          </a:solidFill>
                          <a:effectLst/>
                        </a:rPr>
                        <a:t>Table 3: Moorage Fee Collection Process – Before and After</a:t>
                      </a:r>
                      <a:endParaRPr lang="en-GB" sz="1000" dirty="0">
                        <a:solidFill>
                          <a:srgbClr val="000000"/>
                        </a:solidFill>
                        <a:effectLst/>
                      </a:endParaRPr>
                    </a:p>
                  </a:txBody>
                  <a:tcPr marL="26900" marR="26900" marT="26900" marB="26900">
                    <a:lnL>
                      <a:noFill/>
                    </a:lnL>
                    <a:lnR>
                      <a:noFill/>
                    </a:lnR>
                    <a:lnT>
                      <a:noFill/>
                    </a:lnT>
                    <a:lnB>
                      <a:noFill/>
                    </a:lnB>
                    <a:solidFill>
                      <a:srgbClr val="CCCCCC"/>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08744">
                <a:tc>
                  <a:txBody>
                    <a:bodyPr/>
                    <a:lstStyle/>
                    <a:p>
                      <a:pPr algn="ctr"/>
                      <a:r>
                        <a:rPr lang="en-GB" sz="1000" b="1" dirty="0">
                          <a:solidFill>
                            <a:srgbClr val="000000"/>
                          </a:solidFill>
                          <a:effectLst/>
                        </a:rPr>
                        <a:t>Step</a:t>
                      </a:r>
                      <a:endParaRPr lang="en-GB" sz="1000" dirty="0">
                        <a:solidFill>
                          <a:srgbClr val="000000"/>
                        </a:solidFill>
                        <a:effectLst/>
                      </a:endParaRPr>
                    </a:p>
                  </a:txBody>
                  <a:tcPr marL="26900" marR="26900" marT="26900" marB="26900">
                    <a:lnL>
                      <a:noFill/>
                    </a:lnL>
                    <a:lnR>
                      <a:noFill/>
                    </a:lnR>
                    <a:lnT>
                      <a:noFill/>
                    </a:lnT>
                    <a:lnB>
                      <a:noFill/>
                    </a:lnB>
                    <a:solidFill>
                      <a:srgbClr val="CCCCCC"/>
                    </a:solidFill>
                  </a:tcPr>
                </a:tc>
                <a:tc>
                  <a:txBody>
                    <a:bodyPr/>
                    <a:lstStyle/>
                    <a:p>
                      <a:pPr algn="ctr"/>
                      <a:r>
                        <a:rPr lang="en-GB" sz="1000" b="1" dirty="0">
                          <a:solidFill>
                            <a:srgbClr val="000000"/>
                          </a:solidFill>
                          <a:effectLst/>
                        </a:rPr>
                        <a:t>Before</a:t>
                      </a:r>
                      <a:endParaRPr lang="en-GB" sz="1000" dirty="0">
                        <a:solidFill>
                          <a:srgbClr val="000000"/>
                        </a:solidFill>
                        <a:effectLst/>
                      </a:endParaRPr>
                    </a:p>
                  </a:txBody>
                  <a:tcPr marL="26900" marR="26900" marT="26900" marB="26900">
                    <a:lnL>
                      <a:noFill/>
                    </a:lnL>
                    <a:lnR>
                      <a:noFill/>
                    </a:lnR>
                    <a:lnT>
                      <a:noFill/>
                    </a:lnT>
                    <a:lnB>
                      <a:noFill/>
                    </a:lnB>
                    <a:solidFill>
                      <a:srgbClr val="CCCCCC"/>
                    </a:solidFill>
                  </a:tcPr>
                </a:tc>
                <a:tc>
                  <a:txBody>
                    <a:bodyPr/>
                    <a:lstStyle/>
                    <a:p>
                      <a:pPr algn="ctr"/>
                      <a:r>
                        <a:rPr lang="en-GB" sz="1000" b="1" dirty="0">
                          <a:solidFill>
                            <a:srgbClr val="000000"/>
                          </a:solidFill>
                          <a:effectLst/>
                        </a:rPr>
                        <a:t>After</a:t>
                      </a:r>
                      <a:endParaRPr lang="en-GB" sz="1000" dirty="0">
                        <a:solidFill>
                          <a:srgbClr val="000000"/>
                        </a:solidFill>
                        <a:effectLst/>
                      </a:endParaRPr>
                    </a:p>
                  </a:txBody>
                  <a:tcPr marL="26900" marR="26900" marT="26900" marB="26900">
                    <a:lnL>
                      <a:noFill/>
                    </a:lnL>
                    <a:lnR>
                      <a:noFill/>
                    </a:lnR>
                    <a:lnT>
                      <a:noFill/>
                    </a:lnT>
                    <a:lnB>
                      <a:noFill/>
                    </a:lnB>
                    <a:solidFill>
                      <a:srgbClr val="CCCCCC"/>
                    </a:solidFill>
                  </a:tcPr>
                </a:tc>
                <a:tc>
                  <a:txBody>
                    <a:bodyPr/>
                    <a:lstStyle/>
                    <a:p>
                      <a:pPr algn="ctr"/>
                      <a:r>
                        <a:rPr lang="en-GB" sz="1000" b="1" dirty="0">
                          <a:solidFill>
                            <a:srgbClr val="000000"/>
                          </a:solidFill>
                          <a:effectLst/>
                        </a:rPr>
                        <a:t>Savings</a:t>
                      </a:r>
                      <a:endParaRPr lang="en-GB" sz="1000" dirty="0">
                        <a:solidFill>
                          <a:srgbClr val="000000"/>
                        </a:solidFill>
                        <a:effectLst/>
                      </a:endParaRPr>
                    </a:p>
                  </a:txBody>
                  <a:tcPr marL="26900" marR="26900" marT="26900" marB="26900">
                    <a:lnL>
                      <a:noFill/>
                    </a:lnL>
                    <a:lnR>
                      <a:noFill/>
                    </a:lnR>
                    <a:lnT>
                      <a:noFill/>
                    </a:lnT>
                    <a:lnB>
                      <a:noFill/>
                    </a:lnB>
                    <a:solidFill>
                      <a:srgbClr val="CCCCCC"/>
                    </a:solidFill>
                  </a:tcPr>
                </a:tc>
                <a:extLst>
                  <a:ext uri="{0D108BD9-81ED-4DB2-BD59-A6C34878D82A}">
                    <a16:rowId xmlns:a16="http://schemas.microsoft.com/office/drawing/2014/main" val="10001"/>
                  </a:ext>
                </a:extLst>
              </a:tr>
              <a:tr h="673575">
                <a:tc>
                  <a:txBody>
                    <a:bodyPr/>
                    <a:lstStyle/>
                    <a:p>
                      <a:pPr algn="ctr"/>
                      <a:r>
                        <a:rPr lang="en-GB" sz="1000" dirty="0">
                          <a:solidFill>
                            <a:srgbClr val="000000"/>
                          </a:solidFill>
                          <a:effectLst/>
                        </a:rPr>
                        <a:t>1</a:t>
                      </a:r>
                    </a:p>
                  </a:txBody>
                  <a:tcPr marL="26900" marR="26900" marT="26900" marB="26900">
                    <a:lnL>
                      <a:noFill/>
                    </a:lnL>
                    <a:lnR>
                      <a:noFill/>
                    </a:lnR>
                    <a:lnT>
                      <a:noFill/>
                    </a:lnT>
                    <a:lnB>
                      <a:noFill/>
                    </a:lnB>
                  </a:tcPr>
                </a:tc>
                <a:tc>
                  <a:txBody>
                    <a:bodyPr/>
                    <a:lstStyle/>
                    <a:p>
                      <a:r>
                        <a:rPr lang="en-GB" sz="1000" dirty="0">
                          <a:solidFill>
                            <a:srgbClr val="000000"/>
                          </a:solidFill>
                          <a:effectLst/>
                        </a:rPr>
                        <a:t>Boaters write the boat name, number and moorage space number on a marina-provided envelope, enclose the fees and drop it in a deposit box.</a:t>
                      </a:r>
                    </a:p>
                  </a:txBody>
                  <a:tcPr marL="26900" marR="26900" marT="26900" marB="26900">
                    <a:lnL>
                      <a:noFill/>
                    </a:lnL>
                    <a:lnR>
                      <a:noFill/>
                    </a:lnR>
                    <a:lnT>
                      <a:noFill/>
                    </a:lnT>
                    <a:lnB>
                      <a:noFill/>
                    </a:lnB>
                  </a:tcPr>
                </a:tc>
                <a:tc>
                  <a:txBody>
                    <a:bodyPr/>
                    <a:lstStyle/>
                    <a:p>
                      <a:pPr algn="ctr"/>
                      <a:r>
                        <a:rPr lang="en-GB" sz="1000" dirty="0">
                          <a:solidFill>
                            <a:srgbClr val="000000"/>
                          </a:solidFill>
                          <a:effectLst/>
                        </a:rPr>
                        <a:t>No change</a:t>
                      </a:r>
                    </a:p>
                  </a:txBody>
                  <a:tcPr marL="26900" marR="26900" marT="26900" marB="26900">
                    <a:lnL>
                      <a:noFill/>
                    </a:lnL>
                    <a:lnR>
                      <a:noFill/>
                    </a:lnR>
                    <a:lnT>
                      <a:noFill/>
                    </a:lnT>
                    <a:lnB>
                      <a:noFill/>
                    </a:lnB>
                  </a:tcPr>
                </a:tc>
                <a:tc>
                  <a:txBody>
                    <a:bodyPr/>
                    <a:lstStyle/>
                    <a:p>
                      <a:pPr algn="ctr"/>
                      <a:r>
                        <a:rPr lang="en-GB" sz="1000" dirty="0">
                          <a:solidFill>
                            <a:srgbClr val="000000"/>
                          </a:solidFill>
                          <a:effectLst/>
                        </a:rPr>
                        <a:t>N/A</a:t>
                      </a:r>
                    </a:p>
                  </a:txBody>
                  <a:tcPr marL="26900" marR="26900" marT="26900" marB="26900">
                    <a:lnL>
                      <a:noFill/>
                    </a:lnL>
                    <a:lnR>
                      <a:noFill/>
                    </a:lnR>
                    <a:lnT>
                      <a:noFill/>
                    </a:lnT>
                    <a:lnB>
                      <a:noFill/>
                    </a:lnB>
                  </a:tcPr>
                </a:tc>
                <a:extLst>
                  <a:ext uri="{0D108BD9-81ED-4DB2-BD59-A6C34878D82A}">
                    <a16:rowId xmlns:a16="http://schemas.microsoft.com/office/drawing/2014/main" val="10002"/>
                  </a:ext>
                </a:extLst>
              </a:tr>
              <a:tr h="983463">
                <a:tc>
                  <a:txBody>
                    <a:bodyPr/>
                    <a:lstStyle/>
                    <a:p>
                      <a:pPr algn="ctr"/>
                      <a:r>
                        <a:rPr lang="en-GB" sz="1000" dirty="0">
                          <a:solidFill>
                            <a:srgbClr val="000000"/>
                          </a:solidFill>
                          <a:effectLst/>
                        </a:rPr>
                        <a:t>2</a:t>
                      </a:r>
                    </a:p>
                  </a:txBody>
                  <a:tcPr marL="26900" marR="26900" marT="26900" marB="26900">
                    <a:lnL>
                      <a:noFill/>
                    </a:lnL>
                    <a:lnR>
                      <a:noFill/>
                    </a:lnR>
                    <a:lnT>
                      <a:noFill/>
                    </a:lnT>
                    <a:lnB>
                      <a:noFill/>
                    </a:lnB>
                  </a:tcPr>
                </a:tc>
                <a:tc>
                  <a:txBody>
                    <a:bodyPr/>
                    <a:lstStyle/>
                    <a:p>
                      <a:r>
                        <a:rPr lang="en-GB" sz="1000" dirty="0">
                          <a:solidFill>
                            <a:srgbClr val="000000"/>
                          </a:solidFill>
                          <a:effectLst/>
                        </a:rPr>
                        <a:t>A moorage attendant picks up all of the envelopes twice a day. The counter attendant processes the contents and inputs all envelope data into the payment system. This step takes approximately two hours per day.</a:t>
                      </a:r>
                    </a:p>
                  </a:txBody>
                  <a:tcPr marL="26900" marR="26900" marT="26900" marB="26900">
                    <a:lnL>
                      <a:noFill/>
                    </a:lnL>
                    <a:lnR>
                      <a:noFill/>
                    </a:lnR>
                    <a:lnT>
                      <a:noFill/>
                    </a:lnT>
                    <a:lnB>
                      <a:noFill/>
                    </a:lnB>
                  </a:tcPr>
                </a:tc>
                <a:tc>
                  <a:txBody>
                    <a:bodyPr/>
                    <a:lstStyle/>
                    <a:p>
                      <a:pPr algn="ctr"/>
                      <a:r>
                        <a:rPr lang="en-GB" sz="1000" dirty="0">
                          <a:solidFill>
                            <a:srgbClr val="000000"/>
                          </a:solidFill>
                          <a:effectLst/>
                        </a:rPr>
                        <a:t>No change</a:t>
                      </a:r>
                    </a:p>
                  </a:txBody>
                  <a:tcPr marL="26900" marR="26900" marT="26900" marB="26900">
                    <a:lnL>
                      <a:noFill/>
                    </a:lnL>
                    <a:lnR>
                      <a:noFill/>
                    </a:lnR>
                    <a:lnT>
                      <a:noFill/>
                    </a:lnT>
                    <a:lnB>
                      <a:noFill/>
                    </a:lnB>
                  </a:tcPr>
                </a:tc>
                <a:tc>
                  <a:txBody>
                    <a:bodyPr/>
                    <a:lstStyle/>
                    <a:p>
                      <a:pPr algn="ctr"/>
                      <a:r>
                        <a:rPr lang="en-GB" sz="1000" dirty="0">
                          <a:solidFill>
                            <a:srgbClr val="000000"/>
                          </a:solidFill>
                          <a:effectLst/>
                        </a:rPr>
                        <a:t>N/A</a:t>
                      </a:r>
                    </a:p>
                  </a:txBody>
                  <a:tcPr marL="26900" marR="26900" marT="26900" marB="26900">
                    <a:lnL>
                      <a:noFill/>
                    </a:lnL>
                    <a:lnR>
                      <a:noFill/>
                    </a:lnR>
                    <a:lnT>
                      <a:noFill/>
                    </a:lnT>
                    <a:lnB>
                      <a:noFill/>
                    </a:lnB>
                  </a:tcPr>
                </a:tc>
                <a:extLst>
                  <a:ext uri="{0D108BD9-81ED-4DB2-BD59-A6C34878D82A}">
                    <a16:rowId xmlns:a16="http://schemas.microsoft.com/office/drawing/2014/main" val="10003"/>
                  </a:ext>
                </a:extLst>
              </a:tr>
              <a:tr h="1138406">
                <a:tc>
                  <a:txBody>
                    <a:bodyPr/>
                    <a:lstStyle/>
                    <a:p>
                      <a:pPr algn="ctr"/>
                      <a:r>
                        <a:rPr lang="en-GB" sz="1000" dirty="0">
                          <a:solidFill>
                            <a:srgbClr val="000000"/>
                          </a:solidFill>
                          <a:effectLst/>
                        </a:rPr>
                        <a:t>3</a:t>
                      </a:r>
                    </a:p>
                  </a:txBody>
                  <a:tcPr marL="26900" marR="26900" marT="26900" marB="26900">
                    <a:lnL>
                      <a:noFill/>
                    </a:lnL>
                    <a:lnR>
                      <a:noFill/>
                    </a:lnR>
                    <a:lnT>
                      <a:noFill/>
                    </a:lnT>
                    <a:lnB>
                      <a:noFill/>
                    </a:lnB>
                  </a:tcPr>
                </a:tc>
                <a:tc>
                  <a:txBody>
                    <a:bodyPr/>
                    <a:lstStyle/>
                    <a:p>
                      <a:r>
                        <a:rPr lang="en-GB" sz="1000" dirty="0">
                          <a:solidFill>
                            <a:srgbClr val="000000"/>
                          </a:solidFill>
                          <a:effectLst/>
                        </a:rPr>
                        <a:t>Twice a day, an attendant walks the docks and writes down all of the boat names, numbers and moorage space numbers on a form and takes the form to the counter attendant for input into the payment system. This step takes approximately 10 hours per day.</a:t>
                      </a:r>
                    </a:p>
                  </a:txBody>
                  <a:tcPr marL="26900" marR="26900" marT="26900" marB="26900">
                    <a:lnL>
                      <a:noFill/>
                    </a:lnL>
                    <a:lnR>
                      <a:noFill/>
                    </a:lnR>
                    <a:lnT>
                      <a:noFill/>
                    </a:lnT>
                    <a:lnB>
                      <a:noFill/>
                    </a:lnB>
                  </a:tcPr>
                </a:tc>
                <a:tc>
                  <a:txBody>
                    <a:bodyPr/>
                    <a:lstStyle/>
                    <a:p>
                      <a:pPr algn="ctr"/>
                      <a:r>
                        <a:rPr lang="en-GB" sz="1000" dirty="0">
                          <a:solidFill>
                            <a:srgbClr val="000000"/>
                          </a:solidFill>
                          <a:effectLst/>
                        </a:rPr>
                        <a:t>Eliminated</a:t>
                      </a:r>
                    </a:p>
                  </a:txBody>
                  <a:tcPr marL="26900" marR="26900" marT="26900" marB="26900">
                    <a:lnL>
                      <a:noFill/>
                    </a:lnL>
                    <a:lnR>
                      <a:noFill/>
                    </a:lnR>
                    <a:lnT>
                      <a:noFill/>
                    </a:lnT>
                    <a:lnB>
                      <a:noFill/>
                    </a:lnB>
                  </a:tcPr>
                </a:tc>
                <a:tc>
                  <a:txBody>
                    <a:bodyPr/>
                    <a:lstStyle/>
                    <a:p>
                      <a:pPr algn="ctr"/>
                      <a:r>
                        <a:rPr lang="en-GB" sz="1000" dirty="0">
                          <a:solidFill>
                            <a:srgbClr val="000000"/>
                          </a:solidFill>
                          <a:effectLst/>
                        </a:rPr>
                        <a:t>$290/day (hourly rate x 10 hours)</a:t>
                      </a:r>
                    </a:p>
                  </a:txBody>
                  <a:tcPr marL="26900" marR="26900" marT="26900" marB="26900">
                    <a:lnL>
                      <a:noFill/>
                    </a:lnL>
                    <a:lnR>
                      <a:noFill/>
                    </a:lnR>
                    <a:lnT>
                      <a:noFill/>
                    </a:lnT>
                    <a:lnB>
                      <a:noFill/>
                    </a:lnB>
                  </a:tcPr>
                </a:tc>
                <a:extLst>
                  <a:ext uri="{0D108BD9-81ED-4DB2-BD59-A6C34878D82A}">
                    <a16:rowId xmlns:a16="http://schemas.microsoft.com/office/drawing/2014/main" val="10004"/>
                  </a:ext>
                </a:extLst>
              </a:tr>
              <a:tr h="1138406">
                <a:tc>
                  <a:txBody>
                    <a:bodyPr/>
                    <a:lstStyle/>
                    <a:p>
                      <a:pPr algn="ctr"/>
                      <a:r>
                        <a:rPr lang="en-GB" sz="1000" dirty="0">
                          <a:solidFill>
                            <a:srgbClr val="000000"/>
                          </a:solidFill>
                          <a:effectLst/>
                        </a:rPr>
                        <a:t>4</a:t>
                      </a:r>
                    </a:p>
                  </a:txBody>
                  <a:tcPr marL="26900" marR="26900" marT="26900" marB="26900">
                    <a:lnL>
                      <a:noFill/>
                    </a:lnL>
                    <a:lnR>
                      <a:noFill/>
                    </a:lnR>
                    <a:lnT>
                      <a:noFill/>
                    </a:lnT>
                    <a:lnB>
                      <a:noFill/>
                    </a:lnB>
                  </a:tcPr>
                </a:tc>
                <a:tc>
                  <a:txBody>
                    <a:bodyPr/>
                    <a:lstStyle/>
                    <a:p>
                      <a:r>
                        <a:rPr lang="en-GB" sz="1000" dirty="0">
                          <a:solidFill>
                            <a:srgbClr val="000000"/>
                          </a:solidFill>
                          <a:effectLst/>
                        </a:rPr>
                        <a:t>Invoices are automatically sent to boaters for moorage usage-fee collection discrepancies on a monthly basis.</a:t>
                      </a:r>
                    </a:p>
                  </a:txBody>
                  <a:tcPr marL="26900" marR="26900" marT="26900" marB="26900">
                    <a:lnL>
                      <a:noFill/>
                    </a:lnL>
                    <a:lnR>
                      <a:noFill/>
                    </a:lnR>
                    <a:lnT>
                      <a:noFill/>
                    </a:lnT>
                    <a:lnB>
                      <a:noFill/>
                    </a:lnB>
                  </a:tcPr>
                </a:tc>
                <a:tc>
                  <a:txBody>
                    <a:bodyPr/>
                    <a:lstStyle/>
                    <a:p>
                      <a:pPr algn="ctr"/>
                      <a:r>
                        <a:rPr lang="en-GB" sz="1000" dirty="0">
                          <a:solidFill>
                            <a:srgbClr val="000000"/>
                          </a:solidFill>
                          <a:effectLst/>
                        </a:rPr>
                        <a:t>Eliminated</a:t>
                      </a:r>
                    </a:p>
                  </a:txBody>
                  <a:tcPr marL="26900" marR="26900" marT="26900" marB="26900">
                    <a:lnL>
                      <a:noFill/>
                    </a:lnL>
                    <a:lnR>
                      <a:noFill/>
                    </a:lnR>
                    <a:lnT>
                      <a:noFill/>
                    </a:lnT>
                    <a:lnB>
                      <a:noFill/>
                    </a:lnB>
                  </a:tcPr>
                </a:tc>
                <a:tc>
                  <a:txBody>
                    <a:bodyPr/>
                    <a:lstStyle/>
                    <a:p>
                      <a:pPr algn="ctr"/>
                      <a:r>
                        <a:rPr lang="en-GB" sz="1000" dirty="0">
                          <a:solidFill>
                            <a:srgbClr val="000000"/>
                          </a:solidFill>
                          <a:effectLst/>
                        </a:rPr>
                        <a:t>$10/day (average 10 mailings/day x $1 per mailing)</a:t>
                      </a:r>
                    </a:p>
                  </a:txBody>
                  <a:tcPr marL="26900" marR="26900" marT="26900" marB="26900">
                    <a:lnL>
                      <a:noFill/>
                    </a:lnL>
                    <a:lnR>
                      <a:noFill/>
                    </a:lnR>
                    <a:lnT>
                      <a:noFill/>
                    </a:lnT>
                    <a:lnB>
                      <a:noFill/>
                    </a:lnB>
                  </a:tcPr>
                </a:tc>
                <a:extLst>
                  <a:ext uri="{0D108BD9-81ED-4DB2-BD59-A6C34878D82A}">
                    <a16:rowId xmlns:a16="http://schemas.microsoft.com/office/drawing/2014/main" val="10005"/>
                  </a:ext>
                </a:extLst>
              </a:tr>
            </a:tbl>
          </a:graphicData>
        </a:graphic>
      </p:graphicFrame>
      <p:sp>
        <p:nvSpPr>
          <p:cNvPr id="5" name="Rectangle 4"/>
          <p:cNvSpPr/>
          <p:nvPr/>
        </p:nvSpPr>
        <p:spPr>
          <a:xfrm>
            <a:off x="2360815" y="4813069"/>
            <a:ext cx="8420792" cy="13799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3871113"/>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solidFill>
                  <a:srgbClr val="000000"/>
                </a:solidFill>
              </a:rPr>
              <a:t>The 5 Whys – Sending Automatic Invoices for Fee Discrepancies</a:t>
            </a:r>
            <a:endParaRPr lang="en-GB" sz="3200" dirty="0"/>
          </a:p>
        </p:txBody>
      </p:sp>
      <p:graphicFrame>
        <p:nvGraphicFramePr>
          <p:cNvPr id="4" name="Table 3"/>
          <p:cNvGraphicFramePr>
            <a:graphicFrameLocks noGrp="1"/>
          </p:cNvGraphicFramePr>
          <p:nvPr>
            <p:extLst/>
          </p:nvPr>
        </p:nvGraphicFramePr>
        <p:xfrm>
          <a:off x="1411941" y="1865966"/>
          <a:ext cx="8915400" cy="4351338"/>
        </p:xfrm>
        <a:graphic>
          <a:graphicData uri="http://schemas.openxmlformats.org/drawingml/2006/table">
            <a:tbl>
              <a:tblPr/>
              <a:tblGrid>
                <a:gridCol w="1048870">
                  <a:extLst>
                    <a:ext uri="{9D8B030D-6E8A-4147-A177-3AD203B41FA5}">
                      <a16:colId xmlns:a16="http://schemas.microsoft.com/office/drawing/2014/main" val="20000"/>
                    </a:ext>
                  </a:extLst>
                </a:gridCol>
                <a:gridCol w="5244354">
                  <a:extLst>
                    <a:ext uri="{9D8B030D-6E8A-4147-A177-3AD203B41FA5}">
                      <a16:colId xmlns:a16="http://schemas.microsoft.com/office/drawing/2014/main" val="20001"/>
                    </a:ext>
                  </a:extLst>
                </a:gridCol>
                <a:gridCol w="1311088">
                  <a:extLst>
                    <a:ext uri="{9D8B030D-6E8A-4147-A177-3AD203B41FA5}">
                      <a16:colId xmlns:a16="http://schemas.microsoft.com/office/drawing/2014/main" val="20002"/>
                    </a:ext>
                  </a:extLst>
                </a:gridCol>
                <a:gridCol w="1311088">
                  <a:extLst>
                    <a:ext uri="{9D8B030D-6E8A-4147-A177-3AD203B41FA5}">
                      <a16:colId xmlns:a16="http://schemas.microsoft.com/office/drawing/2014/main" val="20003"/>
                    </a:ext>
                  </a:extLst>
                </a:gridCol>
              </a:tblGrid>
              <a:tr h="208744">
                <a:tc gridSpan="4">
                  <a:txBody>
                    <a:bodyPr/>
                    <a:lstStyle/>
                    <a:p>
                      <a:r>
                        <a:rPr lang="en-GB" sz="1000" b="1" dirty="0">
                          <a:solidFill>
                            <a:srgbClr val="000000"/>
                          </a:solidFill>
                          <a:effectLst/>
                        </a:rPr>
                        <a:t>Table 3: Moorage Fee Collection Process – Before and After</a:t>
                      </a:r>
                      <a:endParaRPr lang="en-GB" sz="1000" dirty="0">
                        <a:solidFill>
                          <a:srgbClr val="000000"/>
                        </a:solidFill>
                        <a:effectLst/>
                      </a:endParaRPr>
                    </a:p>
                  </a:txBody>
                  <a:tcPr marL="26900" marR="26900" marT="26900" marB="26900">
                    <a:lnL>
                      <a:noFill/>
                    </a:lnL>
                    <a:lnR>
                      <a:noFill/>
                    </a:lnR>
                    <a:lnT>
                      <a:noFill/>
                    </a:lnT>
                    <a:lnB>
                      <a:noFill/>
                    </a:lnB>
                    <a:solidFill>
                      <a:srgbClr val="CCCCCC"/>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08744">
                <a:tc>
                  <a:txBody>
                    <a:bodyPr/>
                    <a:lstStyle/>
                    <a:p>
                      <a:pPr algn="ctr"/>
                      <a:r>
                        <a:rPr lang="en-GB" sz="1000" b="1" dirty="0">
                          <a:solidFill>
                            <a:srgbClr val="000000"/>
                          </a:solidFill>
                          <a:effectLst/>
                        </a:rPr>
                        <a:t>Step</a:t>
                      </a:r>
                      <a:endParaRPr lang="en-GB" sz="1000" dirty="0">
                        <a:solidFill>
                          <a:srgbClr val="000000"/>
                        </a:solidFill>
                        <a:effectLst/>
                      </a:endParaRPr>
                    </a:p>
                  </a:txBody>
                  <a:tcPr marL="26900" marR="26900" marT="26900" marB="26900">
                    <a:lnL>
                      <a:noFill/>
                    </a:lnL>
                    <a:lnR>
                      <a:noFill/>
                    </a:lnR>
                    <a:lnT>
                      <a:noFill/>
                    </a:lnT>
                    <a:lnB>
                      <a:noFill/>
                    </a:lnB>
                    <a:solidFill>
                      <a:srgbClr val="CCCCCC"/>
                    </a:solidFill>
                  </a:tcPr>
                </a:tc>
                <a:tc>
                  <a:txBody>
                    <a:bodyPr/>
                    <a:lstStyle/>
                    <a:p>
                      <a:pPr algn="ctr"/>
                      <a:r>
                        <a:rPr lang="en-GB" sz="1000" b="1" dirty="0">
                          <a:solidFill>
                            <a:srgbClr val="000000"/>
                          </a:solidFill>
                          <a:effectLst/>
                        </a:rPr>
                        <a:t>Before</a:t>
                      </a:r>
                      <a:endParaRPr lang="en-GB" sz="1000" dirty="0">
                        <a:solidFill>
                          <a:srgbClr val="000000"/>
                        </a:solidFill>
                        <a:effectLst/>
                      </a:endParaRPr>
                    </a:p>
                  </a:txBody>
                  <a:tcPr marL="26900" marR="26900" marT="26900" marB="26900">
                    <a:lnL>
                      <a:noFill/>
                    </a:lnL>
                    <a:lnR>
                      <a:noFill/>
                    </a:lnR>
                    <a:lnT>
                      <a:noFill/>
                    </a:lnT>
                    <a:lnB>
                      <a:noFill/>
                    </a:lnB>
                    <a:solidFill>
                      <a:srgbClr val="CCCCCC"/>
                    </a:solidFill>
                  </a:tcPr>
                </a:tc>
                <a:tc>
                  <a:txBody>
                    <a:bodyPr/>
                    <a:lstStyle/>
                    <a:p>
                      <a:pPr algn="ctr"/>
                      <a:r>
                        <a:rPr lang="en-GB" sz="1000" b="1" dirty="0">
                          <a:solidFill>
                            <a:srgbClr val="000000"/>
                          </a:solidFill>
                          <a:effectLst/>
                        </a:rPr>
                        <a:t>After</a:t>
                      </a:r>
                      <a:endParaRPr lang="en-GB" sz="1000" dirty="0">
                        <a:solidFill>
                          <a:srgbClr val="000000"/>
                        </a:solidFill>
                        <a:effectLst/>
                      </a:endParaRPr>
                    </a:p>
                  </a:txBody>
                  <a:tcPr marL="26900" marR="26900" marT="26900" marB="26900">
                    <a:lnL>
                      <a:noFill/>
                    </a:lnL>
                    <a:lnR>
                      <a:noFill/>
                    </a:lnR>
                    <a:lnT>
                      <a:noFill/>
                    </a:lnT>
                    <a:lnB>
                      <a:noFill/>
                    </a:lnB>
                    <a:solidFill>
                      <a:srgbClr val="CCCCCC"/>
                    </a:solidFill>
                  </a:tcPr>
                </a:tc>
                <a:tc>
                  <a:txBody>
                    <a:bodyPr/>
                    <a:lstStyle/>
                    <a:p>
                      <a:pPr algn="ctr"/>
                      <a:r>
                        <a:rPr lang="en-GB" sz="1000" b="1" dirty="0">
                          <a:solidFill>
                            <a:srgbClr val="000000"/>
                          </a:solidFill>
                          <a:effectLst/>
                        </a:rPr>
                        <a:t>Savings</a:t>
                      </a:r>
                      <a:endParaRPr lang="en-GB" sz="1000" dirty="0">
                        <a:solidFill>
                          <a:srgbClr val="000000"/>
                        </a:solidFill>
                        <a:effectLst/>
                      </a:endParaRPr>
                    </a:p>
                  </a:txBody>
                  <a:tcPr marL="26900" marR="26900" marT="26900" marB="26900">
                    <a:lnL>
                      <a:noFill/>
                    </a:lnL>
                    <a:lnR>
                      <a:noFill/>
                    </a:lnR>
                    <a:lnT>
                      <a:noFill/>
                    </a:lnT>
                    <a:lnB>
                      <a:noFill/>
                    </a:lnB>
                    <a:solidFill>
                      <a:srgbClr val="CCCCCC"/>
                    </a:solidFill>
                  </a:tcPr>
                </a:tc>
                <a:extLst>
                  <a:ext uri="{0D108BD9-81ED-4DB2-BD59-A6C34878D82A}">
                    <a16:rowId xmlns:a16="http://schemas.microsoft.com/office/drawing/2014/main" val="10001"/>
                  </a:ext>
                </a:extLst>
              </a:tr>
              <a:tr h="673575">
                <a:tc>
                  <a:txBody>
                    <a:bodyPr/>
                    <a:lstStyle/>
                    <a:p>
                      <a:pPr algn="ctr"/>
                      <a:r>
                        <a:rPr lang="en-GB" sz="1000" dirty="0">
                          <a:solidFill>
                            <a:srgbClr val="000000"/>
                          </a:solidFill>
                          <a:effectLst/>
                        </a:rPr>
                        <a:t>1</a:t>
                      </a:r>
                    </a:p>
                  </a:txBody>
                  <a:tcPr marL="26900" marR="26900" marT="26900" marB="26900">
                    <a:lnL>
                      <a:noFill/>
                    </a:lnL>
                    <a:lnR>
                      <a:noFill/>
                    </a:lnR>
                    <a:lnT>
                      <a:noFill/>
                    </a:lnT>
                    <a:lnB>
                      <a:noFill/>
                    </a:lnB>
                  </a:tcPr>
                </a:tc>
                <a:tc>
                  <a:txBody>
                    <a:bodyPr/>
                    <a:lstStyle/>
                    <a:p>
                      <a:r>
                        <a:rPr lang="en-GB" sz="1000" dirty="0">
                          <a:solidFill>
                            <a:srgbClr val="000000"/>
                          </a:solidFill>
                          <a:effectLst/>
                        </a:rPr>
                        <a:t>Boaters write the boat name, number and moorage space number on a marina-provided envelope, enclose the fees and drop it in a deposit box.</a:t>
                      </a:r>
                    </a:p>
                  </a:txBody>
                  <a:tcPr marL="26900" marR="26900" marT="26900" marB="26900">
                    <a:lnL>
                      <a:noFill/>
                    </a:lnL>
                    <a:lnR>
                      <a:noFill/>
                    </a:lnR>
                    <a:lnT>
                      <a:noFill/>
                    </a:lnT>
                    <a:lnB>
                      <a:noFill/>
                    </a:lnB>
                  </a:tcPr>
                </a:tc>
                <a:tc>
                  <a:txBody>
                    <a:bodyPr/>
                    <a:lstStyle/>
                    <a:p>
                      <a:pPr algn="ctr"/>
                      <a:r>
                        <a:rPr lang="en-GB" sz="1000" dirty="0">
                          <a:solidFill>
                            <a:srgbClr val="000000"/>
                          </a:solidFill>
                          <a:effectLst/>
                        </a:rPr>
                        <a:t>No change</a:t>
                      </a:r>
                    </a:p>
                  </a:txBody>
                  <a:tcPr marL="26900" marR="26900" marT="26900" marB="26900">
                    <a:lnL>
                      <a:noFill/>
                    </a:lnL>
                    <a:lnR>
                      <a:noFill/>
                    </a:lnR>
                    <a:lnT>
                      <a:noFill/>
                    </a:lnT>
                    <a:lnB>
                      <a:noFill/>
                    </a:lnB>
                  </a:tcPr>
                </a:tc>
                <a:tc>
                  <a:txBody>
                    <a:bodyPr/>
                    <a:lstStyle/>
                    <a:p>
                      <a:pPr algn="ctr"/>
                      <a:r>
                        <a:rPr lang="en-GB" sz="1000" dirty="0">
                          <a:solidFill>
                            <a:srgbClr val="000000"/>
                          </a:solidFill>
                          <a:effectLst/>
                        </a:rPr>
                        <a:t>N/A</a:t>
                      </a:r>
                    </a:p>
                  </a:txBody>
                  <a:tcPr marL="26900" marR="26900" marT="26900" marB="26900">
                    <a:lnL>
                      <a:noFill/>
                    </a:lnL>
                    <a:lnR>
                      <a:noFill/>
                    </a:lnR>
                    <a:lnT>
                      <a:noFill/>
                    </a:lnT>
                    <a:lnB>
                      <a:noFill/>
                    </a:lnB>
                  </a:tcPr>
                </a:tc>
                <a:extLst>
                  <a:ext uri="{0D108BD9-81ED-4DB2-BD59-A6C34878D82A}">
                    <a16:rowId xmlns:a16="http://schemas.microsoft.com/office/drawing/2014/main" val="10002"/>
                  </a:ext>
                </a:extLst>
              </a:tr>
              <a:tr h="983463">
                <a:tc>
                  <a:txBody>
                    <a:bodyPr/>
                    <a:lstStyle/>
                    <a:p>
                      <a:pPr algn="ctr"/>
                      <a:r>
                        <a:rPr lang="en-GB" sz="1000" dirty="0">
                          <a:solidFill>
                            <a:srgbClr val="000000"/>
                          </a:solidFill>
                          <a:effectLst/>
                        </a:rPr>
                        <a:t>2</a:t>
                      </a:r>
                    </a:p>
                  </a:txBody>
                  <a:tcPr marL="26900" marR="26900" marT="26900" marB="26900">
                    <a:lnL>
                      <a:noFill/>
                    </a:lnL>
                    <a:lnR>
                      <a:noFill/>
                    </a:lnR>
                    <a:lnT>
                      <a:noFill/>
                    </a:lnT>
                    <a:lnB>
                      <a:noFill/>
                    </a:lnB>
                  </a:tcPr>
                </a:tc>
                <a:tc>
                  <a:txBody>
                    <a:bodyPr/>
                    <a:lstStyle/>
                    <a:p>
                      <a:r>
                        <a:rPr lang="en-GB" sz="1000" dirty="0">
                          <a:solidFill>
                            <a:srgbClr val="000000"/>
                          </a:solidFill>
                          <a:effectLst/>
                        </a:rPr>
                        <a:t>A moorage attendant picks up all of the envelopes twice a day. The counter attendant processes the contents and inputs all envelope data into the payment system. This step takes approximately two hours per day.</a:t>
                      </a:r>
                    </a:p>
                  </a:txBody>
                  <a:tcPr marL="26900" marR="26900" marT="26900" marB="26900">
                    <a:lnL>
                      <a:noFill/>
                    </a:lnL>
                    <a:lnR>
                      <a:noFill/>
                    </a:lnR>
                    <a:lnT>
                      <a:noFill/>
                    </a:lnT>
                    <a:lnB>
                      <a:noFill/>
                    </a:lnB>
                  </a:tcPr>
                </a:tc>
                <a:tc>
                  <a:txBody>
                    <a:bodyPr/>
                    <a:lstStyle/>
                    <a:p>
                      <a:pPr algn="ctr"/>
                      <a:r>
                        <a:rPr lang="en-GB" sz="1000" dirty="0">
                          <a:solidFill>
                            <a:srgbClr val="000000"/>
                          </a:solidFill>
                          <a:effectLst/>
                        </a:rPr>
                        <a:t>No change</a:t>
                      </a:r>
                    </a:p>
                  </a:txBody>
                  <a:tcPr marL="26900" marR="26900" marT="26900" marB="26900">
                    <a:lnL>
                      <a:noFill/>
                    </a:lnL>
                    <a:lnR>
                      <a:noFill/>
                    </a:lnR>
                    <a:lnT>
                      <a:noFill/>
                    </a:lnT>
                    <a:lnB>
                      <a:noFill/>
                    </a:lnB>
                  </a:tcPr>
                </a:tc>
                <a:tc>
                  <a:txBody>
                    <a:bodyPr/>
                    <a:lstStyle/>
                    <a:p>
                      <a:pPr algn="ctr"/>
                      <a:r>
                        <a:rPr lang="en-GB" sz="1000" dirty="0">
                          <a:solidFill>
                            <a:srgbClr val="000000"/>
                          </a:solidFill>
                          <a:effectLst/>
                        </a:rPr>
                        <a:t>N/A</a:t>
                      </a:r>
                    </a:p>
                  </a:txBody>
                  <a:tcPr marL="26900" marR="26900" marT="26900" marB="26900">
                    <a:lnL>
                      <a:noFill/>
                    </a:lnL>
                    <a:lnR>
                      <a:noFill/>
                    </a:lnR>
                    <a:lnT>
                      <a:noFill/>
                    </a:lnT>
                    <a:lnB>
                      <a:noFill/>
                    </a:lnB>
                  </a:tcPr>
                </a:tc>
                <a:extLst>
                  <a:ext uri="{0D108BD9-81ED-4DB2-BD59-A6C34878D82A}">
                    <a16:rowId xmlns:a16="http://schemas.microsoft.com/office/drawing/2014/main" val="10003"/>
                  </a:ext>
                </a:extLst>
              </a:tr>
              <a:tr h="1138406">
                <a:tc>
                  <a:txBody>
                    <a:bodyPr/>
                    <a:lstStyle/>
                    <a:p>
                      <a:pPr algn="ctr"/>
                      <a:r>
                        <a:rPr lang="en-GB" sz="1000" dirty="0">
                          <a:solidFill>
                            <a:srgbClr val="000000"/>
                          </a:solidFill>
                          <a:effectLst/>
                        </a:rPr>
                        <a:t>3</a:t>
                      </a:r>
                    </a:p>
                  </a:txBody>
                  <a:tcPr marL="26900" marR="26900" marT="26900" marB="26900">
                    <a:lnL>
                      <a:noFill/>
                    </a:lnL>
                    <a:lnR>
                      <a:noFill/>
                    </a:lnR>
                    <a:lnT>
                      <a:noFill/>
                    </a:lnT>
                    <a:lnB>
                      <a:noFill/>
                    </a:lnB>
                  </a:tcPr>
                </a:tc>
                <a:tc>
                  <a:txBody>
                    <a:bodyPr/>
                    <a:lstStyle/>
                    <a:p>
                      <a:r>
                        <a:rPr lang="en-GB" sz="1000" dirty="0">
                          <a:solidFill>
                            <a:srgbClr val="000000"/>
                          </a:solidFill>
                          <a:effectLst/>
                        </a:rPr>
                        <a:t>Twice a day, an attendant walks the docks and writes down all of the boat names, numbers and moorage space numbers on a form and takes the form to the counter attendant for input into the payment system. This step takes approximately 10 hours per day.</a:t>
                      </a:r>
                    </a:p>
                  </a:txBody>
                  <a:tcPr marL="26900" marR="26900" marT="26900" marB="26900">
                    <a:lnL>
                      <a:noFill/>
                    </a:lnL>
                    <a:lnR>
                      <a:noFill/>
                    </a:lnR>
                    <a:lnT>
                      <a:noFill/>
                    </a:lnT>
                    <a:lnB>
                      <a:noFill/>
                    </a:lnB>
                  </a:tcPr>
                </a:tc>
                <a:tc>
                  <a:txBody>
                    <a:bodyPr/>
                    <a:lstStyle/>
                    <a:p>
                      <a:pPr algn="ctr"/>
                      <a:r>
                        <a:rPr lang="en-GB" sz="1000" dirty="0">
                          <a:solidFill>
                            <a:srgbClr val="000000"/>
                          </a:solidFill>
                          <a:effectLst/>
                        </a:rPr>
                        <a:t>Eliminated</a:t>
                      </a:r>
                    </a:p>
                  </a:txBody>
                  <a:tcPr marL="26900" marR="26900" marT="26900" marB="26900">
                    <a:lnL>
                      <a:noFill/>
                    </a:lnL>
                    <a:lnR>
                      <a:noFill/>
                    </a:lnR>
                    <a:lnT>
                      <a:noFill/>
                    </a:lnT>
                    <a:lnB>
                      <a:noFill/>
                    </a:lnB>
                  </a:tcPr>
                </a:tc>
                <a:tc>
                  <a:txBody>
                    <a:bodyPr/>
                    <a:lstStyle/>
                    <a:p>
                      <a:pPr algn="ctr"/>
                      <a:r>
                        <a:rPr lang="en-GB" sz="1000" dirty="0">
                          <a:solidFill>
                            <a:srgbClr val="000000"/>
                          </a:solidFill>
                          <a:effectLst/>
                        </a:rPr>
                        <a:t>$290/day (hourly rate x 10 hours)</a:t>
                      </a:r>
                    </a:p>
                  </a:txBody>
                  <a:tcPr marL="26900" marR="26900" marT="26900" marB="26900">
                    <a:lnL>
                      <a:noFill/>
                    </a:lnL>
                    <a:lnR>
                      <a:noFill/>
                    </a:lnR>
                    <a:lnT>
                      <a:noFill/>
                    </a:lnT>
                    <a:lnB>
                      <a:noFill/>
                    </a:lnB>
                  </a:tcPr>
                </a:tc>
                <a:extLst>
                  <a:ext uri="{0D108BD9-81ED-4DB2-BD59-A6C34878D82A}">
                    <a16:rowId xmlns:a16="http://schemas.microsoft.com/office/drawing/2014/main" val="10004"/>
                  </a:ext>
                </a:extLst>
              </a:tr>
              <a:tr h="1138406">
                <a:tc>
                  <a:txBody>
                    <a:bodyPr/>
                    <a:lstStyle/>
                    <a:p>
                      <a:pPr algn="ctr"/>
                      <a:r>
                        <a:rPr lang="en-GB" sz="1000" dirty="0">
                          <a:solidFill>
                            <a:srgbClr val="000000"/>
                          </a:solidFill>
                          <a:effectLst/>
                        </a:rPr>
                        <a:t>4</a:t>
                      </a:r>
                    </a:p>
                  </a:txBody>
                  <a:tcPr marL="26900" marR="26900" marT="26900" marB="26900">
                    <a:lnL>
                      <a:noFill/>
                    </a:lnL>
                    <a:lnR>
                      <a:noFill/>
                    </a:lnR>
                    <a:lnT>
                      <a:noFill/>
                    </a:lnT>
                    <a:lnB>
                      <a:noFill/>
                    </a:lnB>
                  </a:tcPr>
                </a:tc>
                <a:tc>
                  <a:txBody>
                    <a:bodyPr/>
                    <a:lstStyle/>
                    <a:p>
                      <a:r>
                        <a:rPr lang="en-GB" sz="1000" dirty="0">
                          <a:solidFill>
                            <a:srgbClr val="000000"/>
                          </a:solidFill>
                          <a:effectLst/>
                        </a:rPr>
                        <a:t>Invoices are automatically sent to boaters for moorage usage-fee collection discrepancies on a monthly basis.</a:t>
                      </a:r>
                    </a:p>
                  </a:txBody>
                  <a:tcPr marL="26900" marR="26900" marT="26900" marB="26900">
                    <a:lnL>
                      <a:noFill/>
                    </a:lnL>
                    <a:lnR>
                      <a:noFill/>
                    </a:lnR>
                    <a:lnT>
                      <a:noFill/>
                    </a:lnT>
                    <a:lnB>
                      <a:noFill/>
                    </a:lnB>
                  </a:tcPr>
                </a:tc>
                <a:tc>
                  <a:txBody>
                    <a:bodyPr/>
                    <a:lstStyle/>
                    <a:p>
                      <a:pPr algn="ctr"/>
                      <a:r>
                        <a:rPr lang="en-GB" sz="1000" dirty="0">
                          <a:solidFill>
                            <a:srgbClr val="000000"/>
                          </a:solidFill>
                          <a:effectLst/>
                        </a:rPr>
                        <a:t>Eliminated</a:t>
                      </a:r>
                    </a:p>
                  </a:txBody>
                  <a:tcPr marL="26900" marR="26900" marT="26900" marB="26900">
                    <a:lnL>
                      <a:noFill/>
                    </a:lnL>
                    <a:lnR>
                      <a:noFill/>
                    </a:lnR>
                    <a:lnT>
                      <a:noFill/>
                    </a:lnT>
                    <a:lnB>
                      <a:noFill/>
                    </a:lnB>
                  </a:tcPr>
                </a:tc>
                <a:tc>
                  <a:txBody>
                    <a:bodyPr/>
                    <a:lstStyle/>
                    <a:p>
                      <a:pPr algn="ctr"/>
                      <a:r>
                        <a:rPr lang="en-GB" sz="1000" dirty="0">
                          <a:solidFill>
                            <a:srgbClr val="000000"/>
                          </a:solidFill>
                          <a:effectLst/>
                        </a:rPr>
                        <a:t>$10/day (average 10 mailings/day x $1 per mailing)</a:t>
                      </a:r>
                    </a:p>
                  </a:txBody>
                  <a:tcPr marL="26900" marR="26900" marT="26900" marB="26900">
                    <a:lnL>
                      <a:noFill/>
                    </a:lnL>
                    <a:lnR>
                      <a:noFill/>
                    </a:lnR>
                    <a:lnT>
                      <a:noFill/>
                    </a:lnT>
                    <a:lnB>
                      <a:noFill/>
                    </a:lnB>
                  </a:tcPr>
                </a:tc>
                <a:extLst>
                  <a:ext uri="{0D108BD9-81ED-4DB2-BD59-A6C34878D82A}">
                    <a16:rowId xmlns:a16="http://schemas.microsoft.com/office/drawing/2014/main" val="10005"/>
                  </a:ext>
                </a:extLst>
              </a:tr>
            </a:tbl>
          </a:graphicData>
        </a:graphic>
      </p:graphicFrame>
      <p:sp>
        <p:nvSpPr>
          <p:cNvPr id="5" name="Rectangle 4"/>
          <p:cNvSpPr/>
          <p:nvPr/>
        </p:nvSpPr>
        <p:spPr>
          <a:xfrm>
            <a:off x="2360815" y="5835535"/>
            <a:ext cx="8420792" cy="3574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09136254"/>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0000"/>
                </a:solidFill>
              </a:rPr>
              <a:t>The 5 Whys – Sending Automatic Invoices for Fee Discrepancies</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b="1" dirty="0"/>
              <a:t>Results</a:t>
            </a:r>
          </a:p>
          <a:p>
            <a:r>
              <a:rPr lang="en-GB" dirty="0"/>
              <a:t>For a $5,000 investment of consulting and staff time, the return on investment was outstanding.</a:t>
            </a:r>
          </a:p>
          <a:p>
            <a:r>
              <a:rPr lang="en-GB" dirty="0"/>
              <a:t>The marina redirected 10 hours per day to customer valued activities that were previously performed with staff overtime.</a:t>
            </a:r>
          </a:p>
          <a:p>
            <a:r>
              <a:rPr lang="en-GB" dirty="0"/>
              <a:t>The marina withdrew the decision to make a $100,000 capital investment on a technological solution.</a:t>
            </a:r>
          </a:p>
          <a:p>
            <a:r>
              <a:rPr lang="en-GB" dirty="0"/>
              <a:t>The marina eliminated the mailing of monthly invoices.</a:t>
            </a:r>
          </a:p>
          <a:p>
            <a:r>
              <a:rPr lang="en-GB" dirty="0"/>
              <a:t>These simple changes led to a total hard savings of $200,000 in the first year and $100,000 in the following years. The soft saving was a much happier moorage staff.</a:t>
            </a:r>
          </a:p>
          <a:p>
            <a:endParaRPr lang="en-GB" dirty="0"/>
          </a:p>
        </p:txBody>
      </p:sp>
    </p:spTree>
    <p:extLst>
      <p:ext uri="{BB962C8B-B14F-4D97-AF65-F5344CB8AC3E}">
        <p14:creationId xmlns:p14="http://schemas.microsoft.com/office/powerpoint/2010/main" val="1728797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0000"/>
                </a:solidFill>
              </a:rPr>
              <a:t>The 5 Whys – Sending Automatic Invoices for Fee Discrepancies</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b="1" dirty="0"/>
              <a:t>Will These Results Last?</a:t>
            </a:r>
          </a:p>
          <a:p>
            <a:pPr marL="0" indent="0">
              <a:buNone/>
            </a:pPr>
            <a:r>
              <a:rPr lang="en-GB" dirty="0"/>
              <a:t>A question surfaced during the improvement process: </a:t>
            </a:r>
            <a:endParaRPr lang="en-GB" dirty="0" smtClean="0"/>
          </a:p>
          <a:p>
            <a:r>
              <a:rPr lang="en-GB" dirty="0" smtClean="0"/>
              <a:t>Two </a:t>
            </a:r>
            <a:r>
              <a:rPr lang="en-GB" dirty="0"/>
              <a:t>years of data showed that 99.5 percent of moorage customers voluntarily paid their moorage fee and the average underpaid situation was 54 cents – but how can the marina be certain that this situation will continue? That the results will be sustained? </a:t>
            </a:r>
            <a:endParaRPr lang="en-GB" dirty="0" smtClean="0"/>
          </a:p>
          <a:p>
            <a:r>
              <a:rPr lang="en-GB" dirty="0" smtClean="0"/>
              <a:t>The </a:t>
            </a:r>
            <a:r>
              <a:rPr lang="en-GB" dirty="0"/>
              <a:t>consulting company facilitated a solution in which the marina established a monthly audit to verify that the numbers continued to meet expectations. </a:t>
            </a:r>
            <a:endParaRPr lang="en-GB" dirty="0" smtClean="0"/>
          </a:p>
          <a:p>
            <a:r>
              <a:rPr lang="en-GB" dirty="0" smtClean="0"/>
              <a:t>Attendants </a:t>
            </a:r>
            <a:r>
              <a:rPr lang="en-GB" dirty="0"/>
              <a:t>will randomly pick 20 boats and confirm whether those 20 boats made their fee payments. If there is an increase in the number of “no payments” or “underpayments,” then a reassessment will be undertaken.</a:t>
            </a:r>
          </a:p>
          <a:p>
            <a:endParaRPr lang="en-GB" dirty="0"/>
          </a:p>
        </p:txBody>
      </p:sp>
    </p:spTree>
    <p:extLst>
      <p:ext uri="{BB962C8B-B14F-4D97-AF65-F5344CB8AC3E}">
        <p14:creationId xmlns:p14="http://schemas.microsoft.com/office/powerpoint/2010/main" val="968139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4" name="TextBox 3"/>
          <p:cNvSpPr txBox="1"/>
          <p:nvPr/>
        </p:nvSpPr>
        <p:spPr>
          <a:xfrm>
            <a:off x="1240972" y="2057401"/>
            <a:ext cx="8947383" cy="1200329"/>
          </a:xfrm>
          <a:prstGeom prst="rect">
            <a:avLst/>
          </a:prstGeom>
          <a:noFill/>
        </p:spPr>
        <p:txBody>
          <a:bodyPr wrap="square" rtlCol="0">
            <a:spAutoFit/>
          </a:bodyPr>
          <a:lstStyle/>
          <a:p>
            <a:r>
              <a:rPr lang="en-GB" sz="3600" dirty="0" smtClean="0">
                <a:solidFill>
                  <a:schemeClr val="bg1"/>
                </a:solidFill>
              </a:rPr>
              <a:t>The ‘5 Whys’ can be a very simple technique or can be structured to consider multiple causes</a:t>
            </a:r>
            <a:endParaRPr lang="en-GB" sz="3600" dirty="0">
              <a:solidFill>
                <a:schemeClr val="bg1"/>
              </a:solidFill>
            </a:endParaRPr>
          </a:p>
        </p:txBody>
      </p:sp>
    </p:spTree>
    <p:extLst>
      <p:ext uri="{BB962C8B-B14F-4D97-AF65-F5344CB8AC3E}">
        <p14:creationId xmlns:p14="http://schemas.microsoft.com/office/powerpoint/2010/main" val="4000584697"/>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a:extLst>
              <a:ext uri="{28A0092B-C50C-407E-A947-70E740481C1C}">
                <a14:useLocalDpi xmlns:a14="http://schemas.microsoft.com/office/drawing/2010/main" val="0"/>
              </a:ext>
            </a:extLst>
          </a:blip>
          <a:srcRect l="4863" r="4332" b="3243"/>
          <a:stretch/>
        </p:blipFill>
        <p:spPr>
          <a:xfrm>
            <a:off x="2220685" y="261358"/>
            <a:ext cx="7919358" cy="6335385"/>
          </a:xfrm>
          <a:prstGeom prst="rect">
            <a:avLst/>
          </a:prstGeom>
        </p:spPr>
      </p:pic>
      <p:sp>
        <p:nvSpPr>
          <p:cNvPr id="4" name="Rectangle 3"/>
          <p:cNvSpPr/>
          <p:nvPr/>
        </p:nvSpPr>
        <p:spPr>
          <a:xfrm>
            <a:off x="5681007" y="2302625"/>
            <a:ext cx="2236123" cy="43891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7897315" y="2302625"/>
            <a:ext cx="2236123" cy="43891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47634385"/>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a:extLst>
              <a:ext uri="{28A0092B-C50C-407E-A947-70E740481C1C}">
                <a14:useLocalDpi xmlns:a14="http://schemas.microsoft.com/office/drawing/2010/main" val="0"/>
              </a:ext>
            </a:extLst>
          </a:blip>
          <a:srcRect l="4863" r="4332" b="3243"/>
          <a:stretch/>
        </p:blipFill>
        <p:spPr>
          <a:xfrm>
            <a:off x="2220685" y="261358"/>
            <a:ext cx="7919358" cy="6335385"/>
          </a:xfrm>
          <a:prstGeom prst="rect">
            <a:avLst/>
          </a:prstGeom>
        </p:spPr>
      </p:pic>
      <p:sp>
        <p:nvSpPr>
          <p:cNvPr id="5" name="Rectangle 4"/>
          <p:cNvSpPr/>
          <p:nvPr/>
        </p:nvSpPr>
        <p:spPr>
          <a:xfrm>
            <a:off x="7897315" y="2302625"/>
            <a:ext cx="2236123" cy="43891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30699560"/>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a:extLst>
              <a:ext uri="{28A0092B-C50C-407E-A947-70E740481C1C}">
                <a14:useLocalDpi xmlns:a14="http://schemas.microsoft.com/office/drawing/2010/main" val="0"/>
              </a:ext>
            </a:extLst>
          </a:blip>
          <a:srcRect l="4863" r="4332" b="3243"/>
          <a:stretch/>
        </p:blipFill>
        <p:spPr>
          <a:xfrm>
            <a:off x="2220685" y="261358"/>
            <a:ext cx="7919358" cy="6335385"/>
          </a:xfrm>
          <a:prstGeom prst="rect">
            <a:avLst/>
          </a:prstGeom>
        </p:spPr>
      </p:pic>
    </p:spTree>
    <p:extLst>
      <p:ext uri="{BB962C8B-B14F-4D97-AF65-F5344CB8AC3E}">
        <p14:creationId xmlns:p14="http://schemas.microsoft.com/office/powerpoint/2010/main" val="3139689873"/>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1689" t="16110" r="879" b="11930"/>
          <a:stretch/>
        </p:blipFill>
        <p:spPr>
          <a:xfrm>
            <a:off x="412996" y="0"/>
            <a:ext cx="11301210" cy="6858000"/>
          </a:xfrm>
          <a:prstGeom prst="rect">
            <a:avLst/>
          </a:prstGeom>
        </p:spPr>
      </p:pic>
      <p:sp>
        <p:nvSpPr>
          <p:cNvPr id="3" name="Rectangle 2"/>
          <p:cNvSpPr/>
          <p:nvPr/>
        </p:nvSpPr>
        <p:spPr>
          <a:xfrm>
            <a:off x="962025" y="1035800"/>
            <a:ext cx="10906125" cy="57269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00711520"/>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1689" t="16110" r="879" b="11930"/>
          <a:stretch/>
        </p:blipFill>
        <p:spPr>
          <a:xfrm>
            <a:off x="412996" y="0"/>
            <a:ext cx="11301210" cy="6858000"/>
          </a:xfrm>
          <a:prstGeom prst="rect">
            <a:avLst/>
          </a:prstGeom>
        </p:spPr>
      </p:pic>
      <p:sp>
        <p:nvSpPr>
          <p:cNvPr id="3" name="Rectangle 2"/>
          <p:cNvSpPr/>
          <p:nvPr/>
        </p:nvSpPr>
        <p:spPr>
          <a:xfrm>
            <a:off x="2505075" y="1035800"/>
            <a:ext cx="9305925" cy="57269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76451578"/>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1689" t="16110" r="879" b="11930"/>
          <a:stretch/>
        </p:blipFill>
        <p:spPr>
          <a:xfrm>
            <a:off x="412996" y="0"/>
            <a:ext cx="11301210" cy="6858000"/>
          </a:xfrm>
          <a:prstGeom prst="rect">
            <a:avLst/>
          </a:prstGeom>
        </p:spPr>
      </p:pic>
      <p:sp>
        <p:nvSpPr>
          <p:cNvPr id="3" name="Rectangle 2"/>
          <p:cNvSpPr/>
          <p:nvPr/>
        </p:nvSpPr>
        <p:spPr>
          <a:xfrm>
            <a:off x="4781550" y="1035800"/>
            <a:ext cx="7086600" cy="57269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4124325" y="940550"/>
            <a:ext cx="7086600" cy="44601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4933950" y="1188200"/>
            <a:ext cx="7086600" cy="45458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98197862"/>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1689" t="16110" r="879" b="11930"/>
          <a:stretch/>
        </p:blipFill>
        <p:spPr>
          <a:xfrm>
            <a:off x="412996" y="0"/>
            <a:ext cx="11301210" cy="6858000"/>
          </a:xfrm>
          <a:prstGeom prst="rect">
            <a:avLst/>
          </a:prstGeom>
        </p:spPr>
      </p:pic>
      <p:sp>
        <p:nvSpPr>
          <p:cNvPr id="3" name="Rectangle 2"/>
          <p:cNvSpPr/>
          <p:nvPr/>
        </p:nvSpPr>
        <p:spPr>
          <a:xfrm>
            <a:off x="5657850" y="1035800"/>
            <a:ext cx="6210300" cy="57269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27262724"/>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1689" t="16110" r="879" b="11930"/>
          <a:stretch/>
        </p:blipFill>
        <p:spPr>
          <a:xfrm>
            <a:off x="412996" y="0"/>
            <a:ext cx="11301210" cy="6858000"/>
          </a:xfrm>
          <a:prstGeom prst="rect">
            <a:avLst/>
          </a:prstGeom>
        </p:spPr>
      </p:pic>
      <p:sp>
        <p:nvSpPr>
          <p:cNvPr id="3" name="Rectangle 2"/>
          <p:cNvSpPr/>
          <p:nvPr/>
        </p:nvSpPr>
        <p:spPr>
          <a:xfrm>
            <a:off x="7924800" y="1131050"/>
            <a:ext cx="3943350" cy="57269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7124699" y="2205038"/>
            <a:ext cx="4010025" cy="31337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6970755" y="2964656"/>
            <a:ext cx="4010025" cy="381714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51765046"/>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1689" t="16110" r="879" b="11930"/>
          <a:stretch/>
        </p:blipFill>
        <p:spPr>
          <a:xfrm>
            <a:off x="412996" y="0"/>
            <a:ext cx="11301210" cy="6858000"/>
          </a:xfrm>
          <a:prstGeom prst="rect">
            <a:avLst/>
          </a:prstGeom>
        </p:spPr>
      </p:pic>
      <p:sp>
        <p:nvSpPr>
          <p:cNvPr id="3" name="Rectangle 2"/>
          <p:cNvSpPr/>
          <p:nvPr/>
        </p:nvSpPr>
        <p:spPr>
          <a:xfrm>
            <a:off x="8658224" y="1131050"/>
            <a:ext cx="3209925" cy="57269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8858250" y="2205038"/>
            <a:ext cx="2276474" cy="31337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8515350" y="2964656"/>
            <a:ext cx="2465430" cy="381714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73865704"/>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1689" t="16110" r="879" b="11930"/>
          <a:stretch/>
        </p:blipFill>
        <p:spPr>
          <a:xfrm>
            <a:off x="412996" y="0"/>
            <a:ext cx="11301210" cy="6858000"/>
          </a:xfrm>
          <a:prstGeom prst="rect">
            <a:avLst/>
          </a:prstGeom>
        </p:spPr>
      </p:pic>
      <p:sp>
        <p:nvSpPr>
          <p:cNvPr id="3" name="Rectangle 2"/>
          <p:cNvSpPr/>
          <p:nvPr/>
        </p:nvSpPr>
        <p:spPr>
          <a:xfrm>
            <a:off x="10896600" y="1047750"/>
            <a:ext cx="1295400" cy="55911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10134600" y="2238375"/>
            <a:ext cx="2465430" cy="44005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46708790"/>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1689" t="16110" r="879" b="11930"/>
          <a:stretch/>
        </p:blipFill>
        <p:spPr>
          <a:xfrm>
            <a:off x="412996" y="0"/>
            <a:ext cx="11301210" cy="6858000"/>
          </a:xfrm>
          <a:prstGeom prst="rect">
            <a:avLst/>
          </a:prstGeom>
        </p:spPr>
      </p:pic>
    </p:spTree>
    <p:extLst>
      <p:ext uri="{BB962C8B-B14F-4D97-AF65-F5344CB8AC3E}">
        <p14:creationId xmlns:p14="http://schemas.microsoft.com/office/powerpoint/2010/main" val="3727482001"/>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79684" y="2323671"/>
            <a:ext cx="10515600" cy="1325563"/>
          </a:xfrm>
        </p:spPr>
        <p:txBody>
          <a:bodyPr>
            <a:normAutofit fontScale="90000"/>
          </a:bodyPr>
          <a:lstStyle/>
          <a:p>
            <a:r>
              <a:rPr lang="en-GB" sz="4800" b="1" dirty="0" smtClean="0">
                <a:solidFill>
                  <a:schemeClr val="bg1"/>
                </a:solidFill>
              </a:rPr>
              <a:t>Let’s look at another, more structured tool for RCA….</a:t>
            </a:r>
            <a:br>
              <a:rPr lang="en-GB" sz="4800" b="1" dirty="0" smtClean="0">
                <a:solidFill>
                  <a:schemeClr val="bg1"/>
                </a:solidFill>
              </a:rPr>
            </a:br>
            <a:r>
              <a:rPr lang="en-GB" sz="4800" b="1" dirty="0">
                <a:solidFill>
                  <a:schemeClr val="bg1"/>
                </a:solidFill>
              </a:rPr>
              <a:t/>
            </a:r>
            <a:br>
              <a:rPr lang="en-GB" sz="4800" b="1" dirty="0">
                <a:solidFill>
                  <a:schemeClr val="bg1"/>
                </a:solidFill>
              </a:rPr>
            </a:br>
            <a:r>
              <a:rPr lang="en-GB" sz="4800" b="1" dirty="0" smtClean="0">
                <a:solidFill>
                  <a:schemeClr val="bg1"/>
                </a:solidFill>
              </a:rPr>
              <a:t>Cause &amp; Effect Analysis</a:t>
            </a:r>
            <a:br>
              <a:rPr lang="en-GB" sz="4800" b="1" dirty="0" smtClean="0">
                <a:solidFill>
                  <a:schemeClr val="bg1"/>
                </a:solidFill>
              </a:rPr>
            </a:br>
            <a:r>
              <a:rPr lang="en-GB" sz="4800" b="1" dirty="0">
                <a:solidFill>
                  <a:schemeClr val="bg1"/>
                </a:solidFill>
              </a:rPr>
              <a:t/>
            </a:r>
            <a:br>
              <a:rPr lang="en-GB" sz="4800" b="1" dirty="0">
                <a:solidFill>
                  <a:schemeClr val="bg1"/>
                </a:solidFill>
              </a:rPr>
            </a:br>
            <a:r>
              <a:rPr lang="en-GB" sz="3100" b="1" dirty="0" smtClean="0">
                <a:solidFill>
                  <a:schemeClr val="bg1"/>
                </a:solidFill>
              </a:rPr>
              <a:t>AKA – Ishikawa Diagram</a:t>
            </a:r>
            <a:br>
              <a:rPr lang="en-GB" sz="3100" b="1" dirty="0" smtClean="0">
                <a:solidFill>
                  <a:schemeClr val="bg1"/>
                </a:solidFill>
              </a:rPr>
            </a:br>
            <a:r>
              <a:rPr lang="en-GB" sz="3100" b="1" dirty="0">
                <a:solidFill>
                  <a:schemeClr val="bg1"/>
                </a:solidFill>
              </a:rPr>
              <a:t/>
            </a:r>
            <a:br>
              <a:rPr lang="en-GB" sz="3100" b="1" dirty="0">
                <a:solidFill>
                  <a:schemeClr val="bg1"/>
                </a:solidFill>
              </a:rPr>
            </a:br>
            <a:r>
              <a:rPr lang="en-GB" sz="3100" b="1" dirty="0" smtClean="0">
                <a:solidFill>
                  <a:schemeClr val="bg1"/>
                </a:solidFill>
              </a:rPr>
              <a:t>AKA – Fishbone Diagram </a:t>
            </a:r>
            <a:endParaRPr lang="en-GB" sz="3100" b="1" dirty="0">
              <a:solidFill>
                <a:schemeClr val="bg1"/>
              </a:solidFill>
            </a:endParaRPr>
          </a:p>
        </p:txBody>
      </p:sp>
    </p:spTree>
    <p:extLst>
      <p:ext uri="{BB962C8B-B14F-4D97-AF65-F5344CB8AC3E}">
        <p14:creationId xmlns:p14="http://schemas.microsoft.com/office/powerpoint/2010/main" val="2527602705"/>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3794" t="12667" r="5492" b="10658"/>
          <a:stretch/>
        </p:blipFill>
        <p:spPr>
          <a:xfrm>
            <a:off x="1812471" y="163286"/>
            <a:ext cx="8637814" cy="6506775"/>
          </a:xfrm>
          <a:prstGeom prst="rect">
            <a:avLst/>
          </a:prstGeom>
        </p:spPr>
      </p:pic>
      <p:pic>
        <p:nvPicPr>
          <p:cNvPr id="1026" name="Picture 2" descr="Kaoru Ishikawa - ToolsHer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43072" y="4548455"/>
            <a:ext cx="1172872" cy="164202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341036" y="5000134"/>
            <a:ext cx="1194558" cy="738664"/>
          </a:xfrm>
          <a:prstGeom prst="rect">
            <a:avLst/>
          </a:prstGeom>
          <a:noFill/>
        </p:spPr>
        <p:txBody>
          <a:bodyPr wrap="none" rtlCol="0">
            <a:spAutoFit/>
          </a:bodyPr>
          <a:lstStyle/>
          <a:p>
            <a:pPr algn="ctr"/>
            <a:r>
              <a:rPr lang="en-GB" sz="1400" dirty="0" smtClean="0"/>
              <a:t>Kaoru </a:t>
            </a:r>
          </a:p>
          <a:p>
            <a:pPr algn="ctr"/>
            <a:r>
              <a:rPr lang="en-GB" sz="1400" dirty="0" smtClean="0"/>
              <a:t>Ishikawa</a:t>
            </a:r>
          </a:p>
          <a:p>
            <a:pPr algn="ctr"/>
            <a:r>
              <a:rPr lang="en-GB" sz="1400" dirty="0"/>
              <a:t>(1915 – 1989)</a:t>
            </a:r>
          </a:p>
        </p:txBody>
      </p:sp>
      <p:sp>
        <p:nvSpPr>
          <p:cNvPr id="3" name="Rounded Rectangle 2"/>
          <p:cNvSpPr/>
          <p:nvPr/>
        </p:nvSpPr>
        <p:spPr>
          <a:xfrm>
            <a:off x="3825025" y="4443211"/>
            <a:ext cx="2846231" cy="1944710"/>
          </a:xfrm>
          <a:prstGeom prst="roundRect">
            <a:avLst/>
          </a:prstGeom>
          <a:noFill/>
          <a:ln w="63500">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p:cNvSpPr/>
          <p:nvPr/>
        </p:nvSpPr>
        <p:spPr>
          <a:xfrm>
            <a:off x="1562100" y="3019425"/>
            <a:ext cx="10229850" cy="3619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96302950"/>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3794" t="12667" r="5492" b="10658"/>
          <a:stretch/>
        </p:blipFill>
        <p:spPr>
          <a:xfrm>
            <a:off x="1812471" y="163286"/>
            <a:ext cx="8637814" cy="6506775"/>
          </a:xfrm>
          <a:prstGeom prst="rect">
            <a:avLst/>
          </a:prstGeom>
        </p:spPr>
      </p:pic>
      <p:pic>
        <p:nvPicPr>
          <p:cNvPr id="1026" name="Picture 2" descr="Kaoru Ishikawa - ToolsHer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43072" y="4548455"/>
            <a:ext cx="1172872" cy="164202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341036" y="5000134"/>
            <a:ext cx="1194558" cy="738664"/>
          </a:xfrm>
          <a:prstGeom prst="rect">
            <a:avLst/>
          </a:prstGeom>
          <a:noFill/>
        </p:spPr>
        <p:txBody>
          <a:bodyPr wrap="none" rtlCol="0">
            <a:spAutoFit/>
          </a:bodyPr>
          <a:lstStyle/>
          <a:p>
            <a:pPr algn="ctr"/>
            <a:r>
              <a:rPr lang="en-GB" sz="1400" dirty="0" smtClean="0"/>
              <a:t>Kaoru </a:t>
            </a:r>
          </a:p>
          <a:p>
            <a:pPr algn="ctr"/>
            <a:r>
              <a:rPr lang="en-GB" sz="1400" dirty="0" smtClean="0"/>
              <a:t>Ishikawa</a:t>
            </a:r>
          </a:p>
          <a:p>
            <a:pPr algn="ctr"/>
            <a:r>
              <a:rPr lang="en-GB" sz="1400" dirty="0"/>
              <a:t>(1915 – 1989)</a:t>
            </a:r>
          </a:p>
        </p:txBody>
      </p:sp>
      <p:sp>
        <p:nvSpPr>
          <p:cNvPr id="3" name="Rounded Rectangle 2"/>
          <p:cNvSpPr/>
          <p:nvPr/>
        </p:nvSpPr>
        <p:spPr>
          <a:xfrm>
            <a:off x="3825025" y="4443211"/>
            <a:ext cx="2846231" cy="1944710"/>
          </a:xfrm>
          <a:prstGeom prst="roundRect">
            <a:avLst/>
          </a:prstGeom>
          <a:noFill/>
          <a:ln w="63500">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p:cNvSpPr/>
          <p:nvPr/>
        </p:nvSpPr>
        <p:spPr>
          <a:xfrm>
            <a:off x="1562100" y="3400425"/>
            <a:ext cx="10229850" cy="3238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39330070"/>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3794" t="12667" r="5492" b="10658"/>
          <a:stretch/>
        </p:blipFill>
        <p:spPr>
          <a:xfrm>
            <a:off x="1812471" y="163286"/>
            <a:ext cx="8637814" cy="6506775"/>
          </a:xfrm>
          <a:prstGeom prst="rect">
            <a:avLst/>
          </a:prstGeom>
        </p:spPr>
      </p:pic>
      <p:pic>
        <p:nvPicPr>
          <p:cNvPr id="1026" name="Picture 2" descr="Kaoru Ishikawa - ToolsHer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43072" y="4548455"/>
            <a:ext cx="1172872" cy="164202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341036" y="5000134"/>
            <a:ext cx="1194558" cy="738664"/>
          </a:xfrm>
          <a:prstGeom prst="rect">
            <a:avLst/>
          </a:prstGeom>
          <a:noFill/>
        </p:spPr>
        <p:txBody>
          <a:bodyPr wrap="none" rtlCol="0">
            <a:spAutoFit/>
          </a:bodyPr>
          <a:lstStyle/>
          <a:p>
            <a:pPr algn="ctr"/>
            <a:r>
              <a:rPr lang="en-GB" sz="1400" dirty="0" smtClean="0"/>
              <a:t>Kaoru </a:t>
            </a:r>
          </a:p>
          <a:p>
            <a:pPr algn="ctr"/>
            <a:r>
              <a:rPr lang="en-GB" sz="1400" dirty="0" smtClean="0"/>
              <a:t>Ishikawa</a:t>
            </a:r>
          </a:p>
          <a:p>
            <a:pPr algn="ctr"/>
            <a:r>
              <a:rPr lang="en-GB" sz="1400" dirty="0"/>
              <a:t>(1915 – 1989)</a:t>
            </a:r>
          </a:p>
        </p:txBody>
      </p:sp>
      <p:sp>
        <p:nvSpPr>
          <p:cNvPr id="3" name="Rounded Rectangle 2"/>
          <p:cNvSpPr/>
          <p:nvPr/>
        </p:nvSpPr>
        <p:spPr>
          <a:xfrm>
            <a:off x="3825025" y="4443211"/>
            <a:ext cx="2846231" cy="1944710"/>
          </a:xfrm>
          <a:prstGeom prst="roundRect">
            <a:avLst/>
          </a:prstGeom>
          <a:noFill/>
          <a:ln w="63500">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p:cNvSpPr/>
          <p:nvPr/>
        </p:nvSpPr>
        <p:spPr>
          <a:xfrm>
            <a:off x="1556331" y="3781425"/>
            <a:ext cx="10229850" cy="28360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60712038"/>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3794" t="12667" r="5492" b="10658"/>
          <a:stretch/>
        </p:blipFill>
        <p:spPr>
          <a:xfrm>
            <a:off x="1812471" y="163286"/>
            <a:ext cx="8637814" cy="6506775"/>
          </a:xfrm>
          <a:prstGeom prst="rect">
            <a:avLst/>
          </a:prstGeom>
        </p:spPr>
      </p:pic>
      <p:pic>
        <p:nvPicPr>
          <p:cNvPr id="1026" name="Picture 2" descr="Kaoru Ishikawa - ToolsHer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43072" y="4548455"/>
            <a:ext cx="1172872" cy="164202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341036" y="5000134"/>
            <a:ext cx="1194558" cy="738664"/>
          </a:xfrm>
          <a:prstGeom prst="rect">
            <a:avLst/>
          </a:prstGeom>
          <a:noFill/>
        </p:spPr>
        <p:txBody>
          <a:bodyPr wrap="none" rtlCol="0">
            <a:spAutoFit/>
          </a:bodyPr>
          <a:lstStyle/>
          <a:p>
            <a:pPr algn="ctr"/>
            <a:r>
              <a:rPr lang="en-GB" sz="1400" dirty="0" smtClean="0"/>
              <a:t>Kaoru </a:t>
            </a:r>
          </a:p>
          <a:p>
            <a:pPr algn="ctr"/>
            <a:r>
              <a:rPr lang="en-GB" sz="1400" dirty="0" smtClean="0"/>
              <a:t>Ishikawa</a:t>
            </a:r>
          </a:p>
          <a:p>
            <a:pPr algn="ctr"/>
            <a:r>
              <a:rPr lang="en-GB" sz="1400" dirty="0"/>
              <a:t>(1915 – 1989)</a:t>
            </a:r>
          </a:p>
        </p:txBody>
      </p:sp>
      <p:sp>
        <p:nvSpPr>
          <p:cNvPr id="3" name="Rounded Rectangle 2"/>
          <p:cNvSpPr/>
          <p:nvPr/>
        </p:nvSpPr>
        <p:spPr>
          <a:xfrm>
            <a:off x="3825025" y="4443211"/>
            <a:ext cx="2846231" cy="1944710"/>
          </a:xfrm>
          <a:prstGeom prst="roundRect">
            <a:avLst/>
          </a:prstGeom>
          <a:noFill/>
          <a:ln w="63500">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p:cNvSpPr/>
          <p:nvPr/>
        </p:nvSpPr>
        <p:spPr>
          <a:xfrm>
            <a:off x="1556331" y="6493165"/>
            <a:ext cx="10229850" cy="12430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88382026"/>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3326" t="13337" r="2009" b="8147"/>
          <a:stretch/>
        </p:blipFill>
        <p:spPr>
          <a:xfrm>
            <a:off x="1191986" y="38042"/>
            <a:ext cx="9699171" cy="6819958"/>
          </a:xfrm>
          <a:prstGeom prst="rect">
            <a:avLst/>
          </a:prstGeom>
        </p:spPr>
      </p:pic>
      <p:sp>
        <p:nvSpPr>
          <p:cNvPr id="3" name="Rectangle 2"/>
          <p:cNvSpPr/>
          <p:nvPr/>
        </p:nvSpPr>
        <p:spPr>
          <a:xfrm>
            <a:off x="737181" y="2486025"/>
            <a:ext cx="10229850" cy="37719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81054989"/>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3326" t="13337" r="2009" b="8147"/>
          <a:stretch/>
        </p:blipFill>
        <p:spPr>
          <a:xfrm>
            <a:off x="1191986" y="38042"/>
            <a:ext cx="9699171" cy="6819958"/>
          </a:xfrm>
          <a:prstGeom prst="rect">
            <a:avLst/>
          </a:prstGeom>
        </p:spPr>
      </p:pic>
      <p:sp>
        <p:nvSpPr>
          <p:cNvPr id="3" name="Rectangle 2"/>
          <p:cNvSpPr/>
          <p:nvPr/>
        </p:nvSpPr>
        <p:spPr>
          <a:xfrm>
            <a:off x="737181" y="3324225"/>
            <a:ext cx="10229850" cy="29337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27244754"/>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3326" t="13337" r="2009" b="8147"/>
          <a:stretch/>
        </p:blipFill>
        <p:spPr>
          <a:xfrm>
            <a:off x="1191986" y="38042"/>
            <a:ext cx="9699171" cy="6819958"/>
          </a:xfrm>
          <a:prstGeom prst="rect">
            <a:avLst/>
          </a:prstGeom>
        </p:spPr>
      </p:pic>
      <p:sp>
        <p:nvSpPr>
          <p:cNvPr id="3" name="Rectangle 2"/>
          <p:cNvSpPr/>
          <p:nvPr/>
        </p:nvSpPr>
        <p:spPr>
          <a:xfrm>
            <a:off x="737181" y="4124325"/>
            <a:ext cx="10229850" cy="2133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42193674"/>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3326" t="13337" r="2009" b="8147"/>
          <a:stretch/>
        </p:blipFill>
        <p:spPr>
          <a:xfrm>
            <a:off x="1191986" y="38042"/>
            <a:ext cx="9699171" cy="6819958"/>
          </a:xfrm>
          <a:prstGeom prst="rect">
            <a:avLst/>
          </a:prstGeom>
        </p:spPr>
      </p:pic>
      <p:sp>
        <p:nvSpPr>
          <p:cNvPr id="3" name="Rectangle 2"/>
          <p:cNvSpPr/>
          <p:nvPr/>
        </p:nvSpPr>
        <p:spPr>
          <a:xfrm>
            <a:off x="737181" y="5038725"/>
            <a:ext cx="7206669" cy="12192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99728050"/>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388" t="13002" r="2545" b="9486"/>
          <a:stretch/>
        </p:blipFill>
        <p:spPr>
          <a:xfrm>
            <a:off x="1371600" y="130628"/>
            <a:ext cx="9699172" cy="6672685"/>
          </a:xfrm>
          <a:prstGeom prst="rect">
            <a:avLst/>
          </a:prstGeom>
        </p:spPr>
      </p:pic>
      <p:sp>
        <p:nvSpPr>
          <p:cNvPr id="3" name="Rectangle 2"/>
          <p:cNvSpPr/>
          <p:nvPr/>
        </p:nvSpPr>
        <p:spPr>
          <a:xfrm>
            <a:off x="737181" y="3362325"/>
            <a:ext cx="10229850" cy="2895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16420986"/>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388" t="13002" r="2545" b="9486"/>
          <a:stretch/>
        </p:blipFill>
        <p:spPr>
          <a:xfrm>
            <a:off x="1371600" y="130628"/>
            <a:ext cx="9699172" cy="6672685"/>
          </a:xfrm>
          <a:prstGeom prst="rect">
            <a:avLst/>
          </a:prstGeom>
        </p:spPr>
      </p:pic>
    </p:spTree>
    <p:extLst>
      <p:ext uri="{BB962C8B-B14F-4D97-AF65-F5344CB8AC3E}">
        <p14:creationId xmlns:p14="http://schemas.microsoft.com/office/powerpoint/2010/main" val="791466490"/>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254" t="13002" r="1943" b="7644"/>
          <a:stretch/>
        </p:blipFill>
        <p:spPr>
          <a:xfrm>
            <a:off x="1251859" y="181907"/>
            <a:ext cx="9633856" cy="6676093"/>
          </a:xfrm>
          <a:prstGeom prst="rect">
            <a:avLst/>
          </a:prstGeom>
        </p:spPr>
      </p:pic>
    </p:spTree>
    <p:extLst>
      <p:ext uri="{BB962C8B-B14F-4D97-AF65-F5344CB8AC3E}">
        <p14:creationId xmlns:p14="http://schemas.microsoft.com/office/powerpoint/2010/main" val="559791433"/>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522" t="12834" r="1406" b="19531"/>
          <a:stretch/>
        </p:blipFill>
        <p:spPr>
          <a:xfrm>
            <a:off x="549728" y="114300"/>
            <a:ext cx="11234058" cy="6596743"/>
          </a:xfrm>
          <a:prstGeom prst="rect">
            <a:avLst/>
          </a:prstGeom>
        </p:spPr>
      </p:pic>
      <p:sp>
        <p:nvSpPr>
          <p:cNvPr id="3" name="Rectangle 2"/>
          <p:cNvSpPr/>
          <p:nvPr/>
        </p:nvSpPr>
        <p:spPr>
          <a:xfrm>
            <a:off x="670506" y="3286125"/>
            <a:ext cx="6758994" cy="2895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56982337"/>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522" t="12834" r="1406" b="19531"/>
          <a:stretch/>
        </p:blipFill>
        <p:spPr>
          <a:xfrm>
            <a:off x="549728" y="114300"/>
            <a:ext cx="11234058" cy="6596743"/>
          </a:xfrm>
          <a:prstGeom prst="rect">
            <a:avLst/>
          </a:prstGeom>
        </p:spPr>
      </p:pic>
      <p:sp>
        <p:nvSpPr>
          <p:cNvPr id="3" name="Rectangle 2"/>
          <p:cNvSpPr/>
          <p:nvPr/>
        </p:nvSpPr>
        <p:spPr>
          <a:xfrm>
            <a:off x="670506" y="3857625"/>
            <a:ext cx="6758994" cy="2324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49725830"/>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522" t="12834" r="1406" b="19531"/>
          <a:stretch/>
        </p:blipFill>
        <p:spPr>
          <a:xfrm>
            <a:off x="549728" y="114300"/>
            <a:ext cx="11234058" cy="6596743"/>
          </a:xfrm>
          <a:prstGeom prst="rect">
            <a:avLst/>
          </a:prstGeom>
        </p:spPr>
      </p:pic>
      <p:sp>
        <p:nvSpPr>
          <p:cNvPr id="3" name="Rectangle 2"/>
          <p:cNvSpPr/>
          <p:nvPr/>
        </p:nvSpPr>
        <p:spPr>
          <a:xfrm>
            <a:off x="670506" y="5210175"/>
            <a:ext cx="6758994" cy="9715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33937429"/>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522" t="12834" r="1406" b="19531"/>
          <a:stretch/>
        </p:blipFill>
        <p:spPr>
          <a:xfrm>
            <a:off x="549728" y="114300"/>
            <a:ext cx="11234058" cy="6596743"/>
          </a:xfrm>
          <a:prstGeom prst="rect">
            <a:avLst/>
          </a:prstGeom>
        </p:spPr>
      </p:pic>
    </p:spTree>
    <p:extLst>
      <p:ext uri="{BB962C8B-B14F-4D97-AF65-F5344CB8AC3E}">
        <p14:creationId xmlns:p14="http://schemas.microsoft.com/office/powerpoint/2010/main" val="2563140889"/>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455" t="13003" r="2678" b="8482"/>
          <a:stretch/>
        </p:blipFill>
        <p:spPr>
          <a:xfrm>
            <a:off x="1387927" y="182880"/>
            <a:ext cx="9535886" cy="6675120"/>
          </a:xfrm>
          <a:prstGeom prst="rect">
            <a:avLst/>
          </a:prstGeom>
        </p:spPr>
      </p:pic>
      <p:sp>
        <p:nvSpPr>
          <p:cNvPr id="3" name="Rectangle 2"/>
          <p:cNvSpPr/>
          <p:nvPr/>
        </p:nvSpPr>
        <p:spPr>
          <a:xfrm>
            <a:off x="1387927" y="3034664"/>
            <a:ext cx="9535886" cy="363283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92049779"/>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455" t="13003" r="2678" b="8482"/>
          <a:stretch/>
        </p:blipFill>
        <p:spPr>
          <a:xfrm>
            <a:off x="1387927" y="182880"/>
            <a:ext cx="9535886" cy="6675120"/>
          </a:xfrm>
          <a:prstGeom prst="rect">
            <a:avLst/>
          </a:prstGeom>
        </p:spPr>
      </p:pic>
      <p:sp>
        <p:nvSpPr>
          <p:cNvPr id="3" name="Rectangle 2"/>
          <p:cNvSpPr/>
          <p:nvPr/>
        </p:nvSpPr>
        <p:spPr>
          <a:xfrm>
            <a:off x="1387927" y="3714749"/>
            <a:ext cx="9535886" cy="2952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21275911"/>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455" t="13003" r="2678" b="8482"/>
          <a:stretch/>
        </p:blipFill>
        <p:spPr>
          <a:xfrm>
            <a:off x="1387927" y="182880"/>
            <a:ext cx="9535886" cy="6675120"/>
          </a:xfrm>
          <a:prstGeom prst="rect">
            <a:avLst/>
          </a:prstGeom>
        </p:spPr>
      </p:pic>
    </p:spTree>
    <p:extLst>
      <p:ext uri="{BB962C8B-B14F-4D97-AF65-F5344CB8AC3E}">
        <p14:creationId xmlns:p14="http://schemas.microsoft.com/office/powerpoint/2010/main" val="3607699871"/>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388" t="12835" r="1406" b="7478"/>
          <a:stretch/>
        </p:blipFill>
        <p:spPr>
          <a:xfrm>
            <a:off x="1420586" y="179612"/>
            <a:ext cx="9486900" cy="6544587"/>
          </a:xfrm>
          <a:prstGeom prst="rect">
            <a:avLst/>
          </a:prstGeom>
        </p:spPr>
      </p:pic>
      <p:sp>
        <p:nvSpPr>
          <p:cNvPr id="3" name="Rectangle 2"/>
          <p:cNvSpPr/>
          <p:nvPr/>
        </p:nvSpPr>
        <p:spPr>
          <a:xfrm>
            <a:off x="1387927" y="3190875"/>
            <a:ext cx="6251123" cy="347662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61254624"/>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388" t="12835" r="1406" b="7478"/>
          <a:stretch/>
        </p:blipFill>
        <p:spPr>
          <a:xfrm>
            <a:off x="1420586" y="179612"/>
            <a:ext cx="9486900" cy="6544587"/>
          </a:xfrm>
          <a:prstGeom prst="rect">
            <a:avLst/>
          </a:prstGeom>
        </p:spPr>
      </p:pic>
    </p:spTree>
    <p:extLst>
      <p:ext uri="{BB962C8B-B14F-4D97-AF65-F5344CB8AC3E}">
        <p14:creationId xmlns:p14="http://schemas.microsoft.com/office/powerpoint/2010/main" val="1690668563"/>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321" t="13003" r="1206" b="7309"/>
          <a:stretch/>
        </p:blipFill>
        <p:spPr>
          <a:xfrm>
            <a:off x="1126670" y="59949"/>
            <a:ext cx="9911445" cy="6798051"/>
          </a:xfrm>
          <a:prstGeom prst="rect">
            <a:avLst/>
          </a:prstGeom>
        </p:spPr>
      </p:pic>
      <p:sp>
        <p:nvSpPr>
          <p:cNvPr id="3" name="Rectangle 2"/>
          <p:cNvSpPr/>
          <p:nvPr/>
        </p:nvSpPr>
        <p:spPr>
          <a:xfrm>
            <a:off x="1387927" y="3190875"/>
            <a:ext cx="6251123" cy="347662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74759452"/>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321" t="13003" r="1206" b="7309"/>
          <a:stretch/>
        </p:blipFill>
        <p:spPr>
          <a:xfrm>
            <a:off x="1126670" y="59949"/>
            <a:ext cx="9911445" cy="6798051"/>
          </a:xfrm>
          <a:prstGeom prst="rect">
            <a:avLst/>
          </a:prstGeom>
        </p:spPr>
      </p:pic>
    </p:spTree>
    <p:extLst>
      <p:ext uri="{BB962C8B-B14F-4D97-AF65-F5344CB8AC3E}">
        <p14:creationId xmlns:p14="http://schemas.microsoft.com/office/powerpoint/2010/main" val="813346157"/>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456" t="12500" r="1338" b="7478"/>
          <a:stretch/>
        </p:blipFill>
        <p:spPr>
          <a:xfrm>
            <a:off x="1289957" y="130630"/>
            <a:ext cx="9711058" cy="6727370"/>
          </a:xfrm>
          <a:prstGeom prst="rect">
            <a:avLst/>
          </a:prstGeom>
        </p:spPr>
      </p:pic>
      <p:sp>
        <p:nvSpPr>
          <p:cNvPr id="3" name="Rectangle 2"/>
          <p:cNvSpPr/>
          <p:nvPr/>
        </p:nvSpPr>
        <p:spPr>
          <a:xfrm>
            <a:off x="1387927" y="5257800"/>
            <a:ext cx="6251123" cy="14096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41454523"/>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456" t="12500" r="1338" b="7478"/>
          <a:stretch/>
        </p:blipFill>
        <p:spPr>
          <a:xfrm>
            <a:off x="1289957" y="130630"/>
            <a:ext cx="9711058" cy="6727370"/>
          </a:xfrm>
          <a:prstGeom prst="rect">
            <a:avLst/>
          </a:prstGeom>
        </p:spPr>
      </p:pic>
    </p:spTree>
    <p:extLst>
      <p:ext uri="{BB962C8B-B14F-4D97-AF65-F5344CB8AC3E}">
        <p14:creationId xmlns:p14="http://schemas.microsoft.com/office/powerpoint/2010/main" val="3494181240"/>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322" t="12667" r="1941" b="9951"/>
          <a:stretch/>
        </p:blipFill>
        <p:spPr>
          <a:xfrm>
            <a:off x="1322615" y="118676"/>
            <a:ext cx="9813472" cy="6641354"/>
          </a:xfrm>
          <a:prstGeom prst="rect">
            <a:avLst/>
          </a:prstGeom>
        </p:spPr>
      </p:pic>
      <p:sp>
        <p:nvSpPr>
          <p:cNvPr id="3" name="Rectangle 2"/>
          <p:cNvSpPr/>
          <p:nvPr/>
        </p:nvSpPr>
        <p:spPr>
          <a:xfrm>
            <a:off x="1387927" y="4752975"/>
            <a:ext cx="7994198" cy="191452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83056453"/>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322" t="12667" r="1941" b="9951"/>
          <a:stretch/>
        </p:blipFill>
        <p:spPr>
          <a:xfrm>
            <a:off x="1322615" y="118676"/>
            <a:ext cx="9813472" cy="6641354"/>
          </a:xfrm>
          <a:prstGeom prst="rect">
            <a:avLst/>
          </a:prstGeom>
        </p:spPr>
      </p:pic>
    </p:spTree>
    <p:extLst>
      <p:ext uri="{BB962C8B-B14F-4D97-AF65-F5344CB8AC3E}">
        <p14:creationId xmlns:p14="http://schemas.microsoft.com/office/powerpoint/2010/main" val="1726367104"/>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655" t="13170" r="1742" b="7478"/>
          <a:stretch/>
        </p:blipFill>
        <p:spPr>
          <a:xfrm>
            <a:off x="1289958" y="107035"/>
            <a:ext cx="9699171" cy="6750965"/>
          </a:xfrm>
          <a:prstGeom prst="rect">
            <a:avLst/>
          </a:prstGeom>
        </p:spPr>
      </p:pic>
      <p:sp>
        <p:nvSpPr>
          <p:cNvPr id="3" name="Rectangle 2"/>
          <p:cNvSpPr/>
          <p:nvPr/>
        </p:nvSpPr>
        <p:spPr>
          <a:xfrm>
            <a:off x="1581150" y="2105025"/>
            <a:ext cx="8305800" cy="233475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1445077" y="4439778"/>
            <a:ext cx="5774873" cy="191452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00631733"/>
      </p:ext>
    </p:extLst>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655" t="13170" r="1742" b="7478"/>
          <a:stretch/>
        </p:blipFill>
        <p:spPr>
          <a:xfrm>
            <a:off x="1289958" y="107035"/>
            <a:ext cx="9699171" cy="6750965"/>
          </a:xfrm>
          <a:prstGeom prst="rect">
            <a:avLst/>
          </a:prstGeom>
        </p:spPr>
      </p:pic>
      <p:sp>
        <p:nvSpPr>
          <p:cNvPr id="3" name="Rectangle 2"/>
          <p:cNvSpPr/>
          <p:nvPr/>
        </p:nvSpPr>
        <p:spPr>
          <a:xfrm>
            <a:off x="1581150" y="2495550"/>
            <a:ext cx="8305800" cy="19442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1445077" y="4439778"/>
            <a:ext cx="5774873" cy="191452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04699074"/>
      </p:ext>
    </p:extLst>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655" t="13170" r="1742" b="7478"/>
          <a:stretch/>
        </p:blipFill>
        <p:spPr>
          <a:xfrm>
            <a:off x="1289958" y="107035"/>
            <a:ext cx="9699171" cy="6750965"/>
          </a:xfrm>
          <a:prstGeom prst="rect">
            <a:avLst/>
          </a:prstGeom>
        </p:spPr>
      </p:pic>
      <p:sp>
        <p:nvSpPr>
          <p:cNvPr id="3" name="Rectangle 2"/>
          <p:cNvSpPr/>
          <p:nvPr/>
        </p:nvSpPr>
        <p:spPr>
          <a:xfrm>
            <a:off x="1581150" y="2933700"/>
            <a:ext cx="8305800" cy="150607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1445077" y="4439778"/>
            <a:ext cx="5774873" cy="191452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77842325"/>
      </p:ext>
    </p:extLst>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655" t="13170" r="1742" b="7478"/>
          <a:stretch/>
        </p:blipFill>
        <p:spPr>
          <a:xfrm>
            <a:off x="1289958" y="107035"/>
            <a:ext cx="9699171" cy="6750965"/>
          </a:xfrm>
          <a:prstGeom prst="rect">
            <a:avLst/>
          </a:prstGeom>
        </p:spPr>
      </p:pic>
      <p:sp>
        <p:nvSpPr>
          <p:cNvPr id="3" name="Rectangle 2"/>
          <p:cNvSpPr/>
          <p:nvPr/>
        </p:nvSpPr>
        <p:spPr>
          <a:xfrm>
            <a:off x="1581150" y="3333750"/>
            <a:ext cx="8305800" cy="11060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1445077" y="4439778"/>
            <a:ext cx="5774873" cy="191452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42559081"/>
      </p:ext>
    </p:extLst>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655" t="13170" r="1742" b="7478"/>
          <a:stretch/>
        </p:blipFill>
        <p:spPr>
          <a:xfrm>
            <a:off x="1289958" y="107035"/>
            <a:ext cx="9699171" cy="6750965"/>
          </a:xfrm>
          <a:prstGeom prst="rect">
            <a:avLst/>
          </a:prstGeom>
        </p:spPr>
      </p:pic>
      <p:sp>
        <p:nvSpPr>
          <p:cNvPr id="3" name="Rectangle 2"/>
          <p:cNvSpPr/>
          <p:nvPr/>
        </p:nvSpPr>
        <p:spPr>
          <a:xfrm>
            <a:off x="1581150" y="3743325"/>
            <a:ext cx="8305800" cy="69645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1445077" y="4439778"/>
            <a:ext cx="5774873" cy="191452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41649878"/>
      </p:ext>
    </p:extLst>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655" t="13170" r="1742" b="7478"/>
          <a:stretch/>
        </p:blipFill>
        <p:spPr>
          <a:xfrm>
            <a:off x="1289958" y="107035"/>
            <a:ext cx="9699171" cy="6750965"/>
          </a:xfrm>
          <a:prstGeom prst="rect">
            <a:avLst/>
          </a:prstGeom>
        </p:spPr>
      </p:pic>
      <p:sp>
        <p:nvSpPr>
          <p:cNvPr id="3" name="Rectangle 2"/>
          <p:cNvSpPr/>
          <p:nvPr/>
        </p:nvSpPr>
        <p:spPr>
          <a:xfrm>
            <a:off x="1581150" y="3829051"/>
            <a:ext cx="8305800" cy="6107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1445077" y="4439778"/>
            <a:ext cx="5774873" cy="191452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45494870"/>
      </p:ext>
    </p:extLst>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655" t="13170" r="1742" b="7478"/>
          <a:stretch/>
        </p:blipFill>
        <p:spPr>
          <a:xfrm>
            <a:off x="1289958" y="107035"/>
            <a:ext cx="9699171" cy="6750965"/>
          </a:xfrm>
          <a:prstGeom prst="rect">
            <a:avLst/>
          </a:prstGeom>
        </p:spPr>
      </p:pic>
      <p:sp>
        <p:nvSpPr>
          <p:cNvPr id="5" name="Rectangle 4"/>
          <p:cNvSpPr/>
          <p:nvPr/>
        </p:nvSpPr>
        <p:spPr>
          <a:xfrm>
            <a:off x="1445077" y="4591050"/>
            <a:ext cx="5774873" cy="17632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07369331"/>
      </p:ext>
    </p:extLst>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655" t="13170" r="1742" b="7478"/>
          <a:stretch/>
        </p:blipFill>
        <p:spPr>
          <a:xfrm>
            <a:off x="1289958" y="107035"/>
            <a:ext cx="9699171" cy="6750965"/>
          </a:xfrm>
          <a:prstGeom prst="rect">
            <a:avLst/>
          </a:prstGeom>
        </p:spPr>
      </p:pic>
    </p:spTree>
    <p:extLst>
      <p:ext uri="{BB962C8B-B14F-4D97-AF65-F5344CB8AC3E}">
        <p14:creationId xmlns:p14="http://schemas.microsoft.com/office/powerpoint/2010/main" val="436723645"/>
      </p:ext>
    </p:extLst>
  </p:cSld>
  <p:clrMapOvr>
    <a:masterClrMapping/>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388" t="13337" r="1674" b="6975"/>
          <a:stretch/>
        </p:blipFill>
        <p:spPr>
          <a:xfrm>
            <a:off x="1322614" y="130630"/>
            <a:ext cx="9530599" cy="6613070"/>
          </a:xfrm>
          <a:prstGeom prst="rect">
            <a:avLst/>
          </a:prstGeom>
        </p:spPr>
      </p:pic>
      <p:sp>
        <p:nvSpPr>
          <p:cNvPr id="3" name="Rectangle 2"/>
          <p:cNvSpPr/>
          <p:nvPr/>
        </p:nvSpPr>
        <p:spPr>
          <a:xfrm>
            <a:off x="1454602" y="2819400"/>
            <a:ext cx="9051473" cy="20669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65892022"/>
      </p:ext>
    </p:extLst>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388" t="13337" r="1674" b="6975"/>
          <a:stretch/>
        </p:blipFill>
        <p:spPr>
          <a:xfrm>
            <a:off x="1322614" y="130630"/>
            <a:ext cx="9530599" cy="6613070"/>
          </a:xfrm>
          <a:prstGeom prst="rect">
            <a:avLst/>
          </a:prstGeom>
        </p:spPr>
      </p:pic>
      <p:sp>
        <p:nvSpPr>
          <p:cNvPr id="3" name="Rectangle 2"/>
          <p:cNvSpPr/>
          <p:nvPr/>
        </p:nvSpPr>
        <p:spPr>
          <a:xfrm>
            <a:off x="1454602" y="3209925"/>
            <a:ext cx="9051473" cy="167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16194666"/>
      </p:ext>
    </p:extLst>
  </p:cSld>
  <p:clrMapOvr>
    <a:masterClrMapping/>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388" t="13337" r="1674" b="6975"/>
          <a:stretch/>
        </p:blipFill>
        <p:spPr>
          <a:xfrm>
            <a:off x="1322614" y="130630"/>
            <a:ext cx="9530599" cy="6613070"/>
          </a:xfrm>
          <a:prstGeom prst="rect">
            <a:avLst/>
          </a:prstGeom>
        </p:spPr>
      </p:pic>
      <p:sp>
        <p:nvSpPr>
          <p:cNvPr id="3" name="Rectangle 2"/>
          <p:cNvSpPr/>
          <p:nvPr/>
        </p:nvSpPr>
        <p:spPr>
          <a:xfrm>
            <a:off x="1454602" y="4048125"/>
            <a:ext cx="9051473" cy="8382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Tree>
    <p:extLst>
      <p:ext uri="{BB962C8B-B14F-4D97-AF65-F5344CB8AC3E}">
        <p14:creationId xmlns:p14="http://schemas.microsoft.com/office/powerpoint/2010/main" val="2733568326"/>
      </p:ext>
    </p:extLst>
  </p:cSld>
  <p:clrMapOvr>
    <a:masterClrMapping/>
  </p:clrMapOvr>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388" t="13337" r="1674" b="6975"/>
          <a:stretch/>
        </p:blipFill>
        <p:spPr>
          <a:xfrm>
            <a:off x="1322614" y="130630"/>
            <a:ext cx="9530599" cy="6613070"/>
          </a:xfrm>
          <a:prstGeom prst="rect">
            <a:avLst/>
          </a:prstGeom>
        </p:spPr>
      </p:pic>
      <p:sp>
        <p:nvSpPr>
          <p:cNvPr id="3" name="Rectangle 2"/>
          <p:cNvSpPr/>
          <p:nvPr/>
        </p:nvSpPr>
        <p:spPr>
          <a:xfrm>
            <a:off x="1454602" y="4419600"/>
            <a:ext cx="9051473" cy="4667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33920395"/>
      </p:ext>
    </p:extLst>
  </p:cSld>
  <p:clrMapOvr>
    <a:masterClrMapping/>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388" t="13337" r="1674" b="6975"/>
          <a:stretch/>
        </p:blipFill>
        <p:spPr>
          <a:xfrm>
            <a:off x="1322614" y="130630"/>
            <a:ext cx="9530599" cy="6613070"/>
          </a:xfrm>
          <a:prstGeom prst="rect">
            <a:avLst/>
          </a:prstGeom>
        </p:spPr>
      </p:pic>
    </p:spTree>
    <p:extLst>
      <p:ext uri="{BB962C8B-B14F-4D97-AF65-F5344CB8AC3E}">
        <p14:creationId xmlns:p14="http://schemas.microsoft.com/office/powerpoint/2010/main" val="3237841621"/>
      </p:ext>
    </p:extLst>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455" t="13003" r="1540" b="7309"/>
          <a:stretch/>
        </p:blipFill>
        <p:spPr>
          <a:xfrm>
            <a:off x="1338943" y="194327"/>
            <a:ext cx="9617529" cy="6663673"/>
          </a:xfrm>
          <a:prstGeom prst="rect">
            <a:avLst/>
          </a:prstGeom>
        </p:spPr>
      </p:pic>
      <p:sp>
        <p:nvSpPr>
          <p:cNvPr id="3" name="Rectangle 2"/>
          <p:cNvSpPr/>
          <p:nvPr/>
        </p:nvSpPr>
        <p:spPr>
          <a:xfrm>
            <a:off x="1454602" y="2543175"/>
            <a:ext cx="9051473" cy="419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5" name="Rectangle 4"/>
          <p:cNvSpPr/>
          <p:nvPr/>
        </p:nvSpPr>
        <p:spPr>
          <a:xfrm>
            <a:off x="1607002" y="2695575"/>
            <a:ext cx="6060623" cy="2476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Tree>
    <p:extLst>
      <p:ext uri="{BB962C8B-B14F-4D97-AF65-F5344CB8AC3E}">
        <p14:creationId xmlns:p14="http://schemas.microsoft.com/office/powerpoint/2010/main" val="4099088130"/>
      </p:ext>
    </p:extLst>
  </p:cSld>
  <p:clrMapOvr>
    <a:masterClrMapping/>
  </p:clrMapOvr>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455" t="13003" r="1540" b="7309"/>
          <a:stretch/>
        </p:blipFill>
        <p:spPr>
          <a:xfrm>
            <a:off x="1338943" y="194327"/>
            <a:ext cx="9617529" cy="6663673"/>
          </a:xfrm>
          <a:prstGeom prst="rect">
            <a:avLst/>
          </a:prstGeom>
        </p:spPr>
      </p:pic>
      <p:sp>
        <p:nvSpPr>
          <p:cNvPr id="5" name="Rectangle 4"/>
          <p:cNvSpPr/>
          <p:nvPr/>
        </p:nvSpPr>
        <p:spPr>
          <a:xfrm>
            <a:off x="1607002" y="3295649"/>
            <a:ext cx="6060623" cy="18764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Tree>
    <p:extLst>
      <p:ext uri="{BB962C8B-B14F-4D97-AF65-F5344CB8AC3E}">
        <p14:creationId xmlns:p14="http://schemas.microsoft.com/office/powerpoint/2010/main" val="1693789752"/>
      </p:ext>
    </p:extLst>
  </p:cSld>
  <p:clrMapOvr>
    <a:masterClrMapping/>
  </p:clrMapOvr>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455" t="13003" r="1540" b="7309"/>
          <a:stretch/>
        </p:blipFill>
        <p:spPr>
          <a:xfrm>
            <a:off x="1338943" y="194327"/>
            <a:ext cx="9617529" cy="6663673"/>
          </a:xfrm>
          <a:prstGeom prst="rect">
            <a:avLst/>
          </a:prstGeom>
        </p:spPr>
      </p:pic>
      <p:sp>
        <p:nvSpPr>
          <p:cNvPr id="5" name="Rectangle 4"/>
          <p:cNvSpPr/>
          <p:nvPr/>
        </p:nvSpPr>
        <p:spPr>
          <a:xfrm>
            <a:off x="1607002" y="4181475"/>
            <a:ext cx="6060623" cy="9905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Tree>
    <p:extLst>
      <p:ext uri="{BB962C8B-B14F-4D97-AF65-F5344CB8AC3E}">
        <p14:creationId xmlns:p14="http://schemas.microsoft.com/office/powerpoint/2010/main" val="3335628277"/>
      </p:ext>
    </p:extLst>
  </p:cSld>
  <p:clrMapOvr>
    <a:masterClrMapping/>
  </p:clrMapOvr>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455" t="13003" r="1540" b="7309"/>
          <a:stretch/>
        </p:blipFill>
        <p:spPr>
          <a:xfrm>
            <a:off x="1338943" y="194327"/>
            <a:ext cx="9617529" cy="6663673"/>
          </a:xfrm>
          <a:prstGeom prst="rect">
            <a:avLst/>
          </a:prstGeom>
        </p:spPr>
      </p:pic>
    </p:spTree>
    <p:extLst>
      <p:ext uri="{BB962C8B-B14F-4D97-AF65-F5344CB8AC3E}">
        <p14:creationId xmlns:p14="http://schemas.microsoft.com/office/powerpoint/2010/main" val="4163811055"/>
      </p:ext>
    </p:extLst>
  </p:cSld>
  <p:clrMapOvr>
    <a:masterClrMapping/>
  </p:clrMapOvr>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456" t="12500" r="3048" b="11896"/>
          <a:stretch/>
        </p:blipFill>
        <p:spPr>
          <a:xfrm>
            <a:off x="1175656" y="130629"/>
            <a:ext cx="9898346" cy="6727371"/>
          </a:xfrm>
          <a:prstGeom prst="rect">
            <a:avLst/>
          </a:prstGeom>
        </p:spPr>
      </p:pic>
    </p:spTree>
    <p:extLst>
      <p:ext uri="{BB962C8B-B14F-4D97-AF65-F5344CB8AC3E}">
        <p14:creationId xmlns:p14="http://schemas.microsoft.com/office/powerpoint/2010/main" val="1016005862"/>
      </p:ext>
    </p:extLst>
  </p:cSld>
  <p:clrMapOvr>
    <a:masterClrMapping/>
  </p:clrMapOvr>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723" t="12834" r="4018" b="11831"/>
          <a:stretch/>
        </p:blipFill>
        <p:spPr>
          <a:xfrm>
            <a:off x="1404255" y="114300"/>
            <a:ext cx="9516871" cy="6629400"/>
          </a:xfrm>
          <a:prstGeom prst="rect">
            <a:avLst/>
          </a:prstGeom>
        </p:spPr>
      </p:pic>
    </p:spTree>
    <p:extLst>
      <p:ext uri="{BB962C8B-B14F-4D97-AF65-F5344CB8AC3E}">
        <p14:creationId xmlns:p14="http://schemas.microsoft.com/office/powerpoint/2010/main" val="2566051282"/>
      </p:ext>
    </p:extLst>
  </p:cSld>
  <p:clrMapOvr>
    <a:masterClrMapping/>
  </p:clrMapOvr>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992" t="13170" r="2477" b="11830"/>
          <a:stretch/>
        </p:blipFill>
        <p:spPr>
          <a:xfrm>
            <a:off x="1387928" y="130628"/>
            <a:ext cx="9598140" cy="6466115"/>
          </a:xfrm>
          <a:prstGeom prst="rect">
            <a:avLst/>
          </a:prstGeom>
        </p:spPr>
      </p:pic>
      <p:sp>
        <p:nvSpPr>
          <p:cNvPr id="3" name="Rectangle 2"/>
          <p:cNvSpPr/>
          <p:nvPr/>
        </p:nvSpPr>
        <p:spPr>
          <a:xfrm>
            <a:off x="1543050" y="2552700"/>
            <a:ext cx="9443018" cy="16668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
        <p:nvSpPr>
          <p:cNvPr id="5" name="Rectangle 4"/>
          <p:cNvSpPr/>
          <p:nvPr/>
        </p:nvSpPr>
        <p:spPr>
          <a:xfrm>
            <a:off x="1543050" y="4076700"/>
            <a:ext cx="6315075" cy="18764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Tree>
    <p:extLst>
      <p:ext uri="{BB962C8B-B14F-4D97-AF65-F5344CB8AC3E}">
        <p14:creationId xmlns:p14="http://schemas.microsoft.com/office/powerpoint/2010/main" val="61226337"/>
      </p:ext>
    </p:extLst>
  </p:cSld>
  <p:clrMapOvr>
    <a:masterClrMapping/>
  </p:clrMapOvr>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992" t="13170" r="2477" b="11830"/>
          <a:stretch/>
        </p:blipFill>
        <p:spPr>
          <a:xfrm>
            <a:off x="1387928" y="130628"/>
            <a:ext cx="9598140" cy="6466115"/>
          </a:xfrm>
          <a:prstGeom prst="rect">
            <a:avLst/>
          </a:prstGeom>
        </p:spPr>
      </p:pic>
      <p:sp>
        <p:nvSpPr>
          <p:cNvPr id="3" name="Rectangle 2"/>
          <p:cNvSpPr/>
          <p:nvPr/>
        </p:nvSpPr>
        <p:spPr>
          <a:xfrm>
            <a:off x="1543050" y="3314700"/>
            <a:ext cx="9443018" cy="9048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
        <p:nvSpPr>
          <p:cNvPr id="5" name="Rectangle 4"/>
          <p:cNvSpPr/>
          <p:nvPr/>
        </p:nvSpPr>
        <p:spPr>
          <a:xfrm>
            <a:off x="1543050" y="4076700"/>
            <a:ext cx="6315075" cy="18764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Tree>
    <p:extLst>
      <p:ext uri="{BB962C8B-B14F-4D97-AF65-F5344CB8AC3E}">
        <p14:creationId xmlns:p14="http://schemas.microsoft.com/office/powerpoint/2010/main" val="4109059091"/>
      </p:ext>
    </p:extLst>
  </p:cSld>
  <p:clrMapOvr>
    <a:masterClrMapping/>
  </p:clrMapOvr>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992" t="13170" r="2477" b="11830"/>
          <a:stretch/>
        </p:blipFill>
        <p:spPr>
          <a:xfrm>
            <a:off x="1387928" y="130628"/>
            <a:ext cx="9598140" cy="6466115"/>
          </a:xfrm>
          <a:prstGeom prst="rect">
            <a:avLst/>
          </a:prstGeom>
        </p:spPr>
      </p:pic>
      <p:sp>
        <p:nvSpPr>
          <p:cNvPr id="3" name="Rectangle 2"/>
          <p:cNvSpPr/>
          <p:nvPr/>
        </p:nvSpPr>
        <p:spPr>
          <a:xfrm>
            <a:off x="1543050" y="3724275"/>
            <a:ext cx="9443018" cy="495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
        <p:nvSpPr>
          <p:cNvPr id="5" name="Rectangle 4"/>
          <p:cNvSpPr/>
          <p:nvPr/>
        </p:nvSpPr>
        <p:spPr>
          <a:xfrm>
            <a:off x="1543050" y="4076700"/>
            <a:ext cx="6315075" cy="18764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Tree>
    <p:extLst>
      <p:ext uri="{BB962C8B-B14F-4D97-AF65-F5344CB8AC3E}">
        <p14:creationId xmlns:p14="http://schemas.microsoft.com/office/powerpoint/2010/main" val="3516342688"/>
      </p:ext>
    </p:extLst>
  </p:cSld>
  <p:clrMapOvr>
    <a:masterClrMapping/>
  </p:clrMapOvr>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992" t="13170" r="2477" b="11830"/>
          <a:stretch/>
        </p:blipFill>
        <p:spPr>
          <a:xfrm>
            <a:off x="1387928" y="130628"/>
            <a:ext cx="9598140" cy="6466115"/>
          </a:xfrm>
          <a:prstGeom prst="rect">
            <a:avLst/>
          </a:prstGeom>
        </p:spPr>
      </p:pic>
      <p:sp>
        <p:nvSpPr>
          <p:cNvPr id="5" name="Rectangle 4"/>
          <p:cNvSpPr/>
          <p:nvPr/>
        </p:nvSpPr>
        <p:spPr>
          <a:xfrm>
            <a:off x="1543050" y="4638675"/>
            <a:ext cx="6315075" cy="13144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Tree>
    <p:extLst>
      <p:ext uri="{BB962C8B-B14F-4D97-AF65-F5344CB8AC3E}">
        <p14:creationId xmlns:p14="http://schemas.microsoft.com/office/powerpoint/2010/main" val="409134424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992" t="13170" r="2477" b="11830"/>
          <a:stretch/>
        </p:blipFill>
        <p:spPr>
          <a:xfrm>
            <a:off x="1387928" y="130628"/>
            <a:ext cx="9598140" cy="6466115"/>
          </a:xfrm>
          <a:prstGeom prst="rect">
            <a:avLst/>
          </a:prstGeom>
        </p:spPr>
      </p:pic>
      <p:sp>
        <p:nvSpPr>
          <p:cNvPr id="5" name="Rectangle 4"/>
          <p:cNvSpPr/>
          <p:nvPr/>
        </p:nvSpPr>
        <p:spPr>
          <a:xfrm>
            <a:off x="1543050" y="5143500"/>
            <a:ext cx="6315075" cy="8096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Tree>
    <p:extLst>
      <p:ext uri="{BB962C8B-B14F-4D97-AF65-F5344CB8AC3E}">
        <p14:creationId xmlns:p14="http://schemas.microsoft.com/office/powerpoint/2010/main" val="26302395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992" t="13170" r="2477" b="11830"/>
          <a:stretch/>
        </p:blipFill>
        <p:spPr>
          <a:xfrm>
            <a:off x="1387928" y="130628"/>
            <a:ext cx="9598140" cy="6466115"/>
          </a:xfrm>
          <a:prstGeom prst="rect">
            <a:avLst/>
          </a:prstGeom>
        </p:spPr>
      </p:pic>
    </p:spTree>
    <p:extLst>
      <p:ext uri="{BB962C8B-B14F-4D97-AF65-F5344CB8AC3E}">
        <p14:creationId xmlns:p14="http://schemas.microsoft.com/office/powerpoint/2010/main" val="33982632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388" t="13672" r="2545" b="20776"/>
          <a:stretch/>
        </p:blipFill>
        <p:spPr>
          <a:xfrm>
            <a:off x="783772" y="212272"/>
            <a:ext cx="10804920" cy="6286500"/>
          </a:xfrm>
          <a:prstGeom prst="rect">
            <a:avLst/>
          </a:prstGeom>
        </p:spPr>
      </p:pic>
      <p:sp>
        <p:nvSpPr>
          <p:cNvPr id="3" name="Rectangle 2"/>
          <p:cNvSpPr/>
          <p:nvPr/>
        </p:nvSpPr>
        <p:spPr>
          <a:xfrm>
            <a:off x="1009650" y="2876550"/>
            <a:ext cx="9991725" cy="33813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Tree>
    <p:extLst>
      <p:ext uri="{BB962C8B-B14F-4D97-AF65-F5344CB8AC3E}">
        <p14:creationId xmlns:p14="http://schemas.microsoft.com/office/powerpoint/2010/main" val="80829704"/>
      </p:ext>
    </p:extLst>
  </p:cSld>
  <p:clrMapOvr>
    <a:masterClrMapping/>
  </p:clrMapOvr>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388" t="13672" r="2545" b="20776"/>
          <a:stretch/>
        </p:blipFill>
        <p:spPr>
          <a:xfrm>
            <a:off x="783772" y="212272"/>
            <a:ext cx="10804920" cy="6286500"/>
          </a:xfrm>
          <a:prstGeom prst="rect">
            <a:avLst/>
          </a:prstGeom>
        </p:spPr>
      </p:pic>
      <p:sp>
        <p:nvSpPr>
          <p:cNvPr id="3" name="Rectangle 2"/>
          <p:cNvSpPr/>
          <p:nvPr/>
        </p:nvSpPr>
        <p:spPr>
          <a:xfrm>
            <a:off x="1009650" y="3333750"/>
            <a:ext cx="9991725" cy="29241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Tree>
    <p:extLst>
      <p:ext uri="{BB962C8B-B14F-4D97-AF65-F5344CB8AC3E}">
        <p14:creationId xmlns:p14="http://schemas.microsoft.com/office/powerpoint/2010/main" val="1490056909"/>
      </p:ext>
    </p:extLst>
  </p:cSld>
  <p:clrMapOvr>
    <a:masterClrMapping/>
  </p:clrMapOvr>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388" t="13672" r="2545" b="20776"/>
          <a:stretch/>
        </p:blipFill>
        <p:spPr>
          <a:xfrm>
            <a:off x="783772" y="212272"/>
            <a:ext cx="10804920" cy="6286500"/>
          </a:xfrm>
          <a:prstGeom prst="rect">
            <a:avLst/>
          </a:prstGeom>
        </p:spPr>
      </p:pic>
      <p:sp>
        <p:nvSpPr>
          <p:cNvPr id="3" name="Rectangle 2"/>
          <p:cNvSpPr/>
          <p:nvPr/>
        </p:nvSpPr>
        <p:spPr>
          <a:xfrm>
            <a:off x="1009650" y="3752850"/>
            <a:ext cx="9991725" cy="25050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Tree>
    <p:extLst>
      <p:ext uri="{BB962C8B-B14F-4D97-AF65-F5344CB8AC3E}">
        <p14:creationId xmlns:p14="http://schemas.microsoft.com/office/powerpoint/2010/main" val="3559694980"/>
      </p:ext>
    </p:extLst>
  </p:cSld>
  <p:clrMapOvr>
    <a:masterClrMapping/>
  </p:clrMapOvr>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388" t="13672" r="2545" b="20776"/>
          <a:stretch/>
        </p:blipFill>
        <p:spPr>
          <a:xfrm>
            <a:off x="783772" y="212272"/>
            <a:ext cx="10804920" cy="6286500"/>
          </a:xfrm>
          <a:prstGeom prst="rect">
            <a:avLst/>
          </a:prstGeom>
        </p:spPr>
      </p:pic>
      <p:sp>
        <p:nvSpPr>
          <p:cNvPr id="3" name="Rectangle 2"/>
          <p:cNvSpPr/>
          <p:nvPr/>
        </p:nvSpPr>
        <p:spPr>
          <a:xfrm>
            <a:off x="1009650" y="4295775"/>
            <a:ext cx="9991725" cy="19621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Tree>
    <p:extLst>
      <p:ext uri="{BB962C8B-B14F-4D97-AF65-F5344CB8AC3E}">
        <p14:creationId xmlns:p14="http://schemas.microsoft.com/office/powerpoint/2010/main" val="1744229246"/>
      </p:ext>
    </p:extLst>
  </p:cSld>
  <p:clrMapOvr>
    <a:masterClrMapping/>
  </p:clrMapOvr>
  <p:timing>
    <p:tnLst>
      <p:par>
        <p:cTn id="1" dur="indefinite" restart="never" nodeType="tmRoot"/>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388" t="13672" r="2545" b="20776"/>
          <a:stretch/>
        </p:blipFill>
        <p:spPr>
          <a:xfrm>
            <a:off x="783772" y="212272"/>
            <a:ext cx="10804920" cy="6286500"/>
          </a:xfrm>
          <a:prstGeom prst="rect">
            <a:avLst/>
          </a:prstGeom>
        </p:spPr>
      </p:pic>
      <p:sp>
        <p:nvSpPr>
          <p:cNvPr id="3" name="Rectangle 2"/>
          <p:cNvSpPr/>
          <p:nvPr/>
        </p:nvSpPr>
        <p:spPr>
          <a:xfrm>
            <a:off x="1009650" y="5324475"/>
            <a:ext cx="9991725" cy="9334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Tree>
    <p:extLst>
      <p:ext uri="{BB962C8B-B14F-4D97-AF65-F5344CB8AC3E}">
        <p14:creationId xmlns:p14="http://schemas.microsoft.com/office/powerpoint/2010/main" val="1347511029"/>
      </p:ext>
    </p:extLst>
  </p:cSld>
  <p:clrMapOvr>
    <a:masterClrMapping/>
  </p:clrMapOvr>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388" t="13672" r="2545" b="20776"/>
          <a:stretch/>
        </p:blipFill>
        <p:spPr>
          <a:xfrm>
            <a:off x="783772" y="212272"/>
            <a:ext cx="10804920" cy="6286500"/>
          </a:xfrm>
          <a:prstGeom prst="rect">
            <a:avLst/>
          </a:prstGeom>
        </p:spPr>
      </p:pic>
    </p:spTree>
    <p:extLst>
      <p:ext uri="{BB962C8B-B14F-4D97-AF65-F5344CB8AC3E}">
        <p14:creationId xmlns:p14="http://schemas.microsoft.com/office/powerpoint/2010/main" val="2898929548"/>
      </p:ext>
    </p:extLst>
  </p:cSld>
  <p:clrMapOvr>
    <a:masterClrMapping/>
  </p:clrMapOvr>
  <p:timing>
    <p:tnLst>
      <p:par>
        <p:cTn id="1" dur="indefinite" restart="never" nodeType="tmRoot"/>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455" t="13337" r="1540" b="8817"/>
          <a:stretch/>
        </p:blipFill>
        <p:spPr>
          <a:xfrm>
            <a:off x="1191985" y="130630"/>
            <a:ext cx="9731830" cy="6587048"/>
          </a:xfrm>
          <a:prstGeom prst="rect">
            <a:avLst/>
          </a:prstGeom>
        </p:spPr>
      </p:pic>
      <p:sp>
        <p:nvSpPr>
          <p:cNvPr id="3" name="Rectangle 2"/>
          <p:cNvSpPr/>
          <p:nvPr/>
        </p:nvSpPr>
        <p:spPr>
          <a:xfrm>
            <a:off x="1009650" y="2476500"/>
            <a:ext cx="9991725" cy="41052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Tree>
    <p:extLst>
      <p:ext uri="{BB962C8B-B14F-4D97-AF65-F5344CB8AC3E}">
        <p14:creationId xmlns:p14="http://schemas.microsoft.com/office/powerpoint/2010/main" val="1253258910"/>
      </p:ext>
    </p:extLst>
  </p:cSld>
  <p:clrMapOvr>
    <a:masterClrMapping/>
  </p:clrMapOvr>
  <p:timing>
    <p:tnLst>
      <p:par>
        <p:cTn id="1" dur="indefinite" restart="never" nodeType="tmRoot"/>
      </p:par>
    </p:tn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455" t="13337" r="1540" b="8817"/>
          <a:stretch/>
        </p:blipFill>
        <p:spPr>
          <a:xfrm>
            <a:off x="1191985" y="130630"/>
            <a:ext cx="9731830" cy="6587048"/>
          </a:xfrm>
          <a:prstGeom prst="rect">
            <a:avLst/>
          </a:prstGeom>
        </p:spPr>
      </p:pic>
      <p:sp>
        <p:nvSpPr>
          <p:cNvPr id="3" name="Rectangle 2"/>
          <p:cNvSpPr/>
          <p:nvPr/>
        </p:nvSpPr>
        <p:spPr>
          <a:xfrm>
            <a:off x="1009650" y="3267075"/>
            <a:ext cx="9991725" cy="33147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Tree>
    <p:extLst>
      <p:ext uri="{BB962C8B-B14F-4D97-AF65-F5344CB8AC3E}">
        <p14:creationId xmlns:p14="http://schemas.microsoft.com/office/powerpoint/2010/main" val="299304183"/>
      </p:ext>
    </p:extLst>
  </p:cSld>
  <p:clrMapOvr>
    <a:masterClrMapping/>
  </p:clrMapOvr>
  <p:timing>
    <p:tnLst>
      <p:par>
        <p:cTn id="1" dur="indefinite" restart="never" nodeType="tmRoot"/>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455" t="13337" r="1540" b="8817"/>
          <a:stretch/>
        </p:blipFill>
        <p:spPr>
          <a:xfrm>
            <a:off x="1191985" y="130630"/>
            <a:ext cx="9731830" cy="6587048"/>
          </a:xfrm>
          <a:prstGeom prst="rect">
            <a:avLst/>
          </a:prstGeom>
        </p:spPr>
      </p:pic>
    </p:spTree>
    <p:extLst>
      <p:ext uri="{BB962C8B-B14F-4D97-AF65-F5344CB8AC3E}">
        <p14:creationId xmlns:p14="http://schemas.microsoft.com/office/powerpoint/2010/main" val="2975637701"/>
      </p:ext>
    </p:extLst>
  </p:cSld>
  <p:clrMapOvr>
    <a:masterClrMapping/>
  </p:clrMapOvr>
  <p:timing>
    <p:tnLst>
      <p:par>
        <p:cTn id="1" dur="indefinite" restart="never" nodeType="tmRoot"/>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52388" t="13170" r="1808" b="7143"/>
          <a:stretch/>
        </p:blipFill>
        <p:spPr>
          <a:xfrm>
            <a:off x="1300844" y="114300"/>
            <a:ext cx="9508670" cy="6617144"/>
          </a:xfrm>
          <a:prstGeom prst="rect">
            <a:avLst/>
          </a:prstGeom>
        </p:spPr>
      </p:pic>
    </p:spTree>
    <p:extLst>
      <p:ext uri="{BB962C8B-B14F-4D97-AF65-F5344CB8AC3E}">
        <p14:creationId xmlns:p14="http://schemas.microsoft.com/office/powerpoint/2010/main" val="4187087785"/>
      </p:ext>
    </p:extLst>
  </p:cSld>
  <p:clrMapOvr>
    <a:masterClrMapping/>
  </p:clrMapOvr>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https://encrypted-tbn2.gstatic.com/images?q=tbn:ANd9GcTVVLdJ-3zhixKbmvY31XsewUvCD7eeTC_z9t9T7zjTUr0XEX4f">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59243"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1599345"/>
      </p:ext>
    </p:extLst>
  </p:cSld>
  <p:clrMapOvr>
    <a:masterClrMapping/>
  </p:clrMapOvr>
  <p:timing>
    <p:tnLst>
      <p:par>
        <p:cTn id="1" dur="indefinite" restart="never" nodeType="tmRoot"/>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Bibliography</a:t>
            </a:r>
            <a:endParaRPr lang="en-GB" dirty="0">
              <a:solidFill>
                <a:schemeClr val="accent1">
                  <a:lumMod val="50000"/>
                </a:schemeClr>
              </a:solidFill>
            </a:endParaRPr>
          </a:p>
        </p:txBody>
      </p:sp>
      <p:pic>
        <p:nvPicPr>
          <p:cNvPr id="4" name="Picture 3"/>
          <p:cNvPicPr>
            <a:picLocks noChangeAspect="1"/>
          </p:cNvPicPr>
          <p:nvPr/>
        </p:nvPicPr>
        <p:blipFill rotWithShape="1">
          <a:blip r:embed="rId2"/>
          <a:srcRect l="57611" t="27734" r="4957" b="18861"/>
          <a:stretch/>
        </p:blipFill>
        <p:spPr>
          <a:xfrm>
            <a:off x="1453242" y="1453244"/>
            <a:ext cx="8931730" cy="5096997"/>
          </a:xfrm>
          <a:prstGeom prst="rect">
            <a:avLst/>
          </a:prstGeom>
        </p:spPr>
      </p:pic>
    </p:spTree>
    <p:extLst>
      <p:ext uri="{BB962C8B-B14F-4D97-AF65-F5344CB8AC3E}">
        <p14:creationId xmlns:p14="http://schemas.microsoft.com/office/powerpoint/2010/main" val="319870509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3676</TotalTime>
  <Words>4998</Words>
  <Application>Microsoft Office PowerPoint</Application>
  <PresentationFormat>Widescreen</PresentationFormat>
  <Paragraphs>542</Paragraphs>
  <Slides>130</Slides>
  <Notes>0</Notes>
  <HiddenSlides>6</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130</vt:i4>
      </vt:variant>
    </vt:vector>
  </HeadingPairs>
  <TitlesOfParts>
    <vt:vector size="136" baseType="lpstr">
      <vt:lpstr>Adobe Ming Std L</vt:lpstr>
      <vt:lpstr>Arial</vt:lpstr>
      <vt:lpstr>Calibri</vt:lpstr>
      <vt:lpstr>Calibri Light</vt:lpstr>
      <vt:lpstr>Times New Roman</vt:lpstr>
      <vt:lpstr>Office Theme</vt:lpstr>
      <vt:lpstr>PowerPoint Presentation</vt:lpstr>
      <vt:lpstr>PowerPoint Presentation</vt:lpstr>
      <vt:lpstr>Root Cause Analysis (RCA) Goals</vt:lpstr>
      <vt:lpstr>RCA Assumptions</vt:lpstr>
      <vt:lpstr>PowerPoint Presentation</vt:lpstr>
      <vt:lpstr>RCA - Root Cause (or usually Causes) Analysis…</vt:lpstr>
      <vt:lpstr>RCA - Root Cause (or usually Causes) Analysis…</vt:lpstr>
      <vt:lpstr>Levels of Causes</vt:lpstr>
      <vt:lpstr>Levels of Causes – Example</vt:lpstr>
      <vt:lpstr>Another way of looking at it….</vt:lpstr>
      <vt:lpstr>Cognitive Biases to Avoid</vt:lpstr>
      <vt:lpstr>Cognitive Biases to Avoid Cognitive Laziness (Satisficing) </vt:lpstr>
      <vt:lpstr>Cognitive Biases to Avoid Overconfidence</vt:lpstr>
      <vt:lpstr>Seven-Step Problem-Solving Model</vt:lpstr>
      <vt:lpstr>Seven-Step Problem-Solving Model</vt:lpstr>
      <vt:lpstr>Seven-Step Problem-Solving Model</vt:lpstr>
      <vt:lpstr>Seven-Step Problem-Solving Model</vt:lpstr>
      <vt:lpstr>Seven-Step Problem-Solving Model</vt:lpstr>
      <vt:lpstr>Seven-Step Problem-Solving Model</vt:lpstr>
      <vt:lpstr>Seven-Step Problem-Solving Model</vt:lpstr>
      <vt:lpstr>RCA Tools</vt:lpstr>
      <vt:lpstr>Let’s start with perhaps the simplest tool for RCA….  ‘The 5 Whys’  </vt:lpstr>
      <vt:lpstr>Five Whys</vt:lpstr>
      <vt:lpstr>Why did the chicken cross the road?</vt:lpstr>
      <vt:lpstr>Why did the chicken cross the road?</vt:lpstr>
      <vt:lpstr>Why did the chicken cross the road?</vt:lpstr>
      <vt:lpstr>5 Why’s – A simple example…</vt:lpstr>
      <vt:lpstr>5 Why’s – A Simple Example</vt:lpstr>
      <vt:lpstr>5 Why’s – A Simple Example</vt:lpstr>
      <vt:lpstr>5 Why’s – A Simple Example</vt:lpstr>
      <vt:lpstr>5 Why’s – A Simple Example</vt:lpstr>
      <vt:lpstr>5 Why’s – A Simple Example</vt:lpstr>
      <vt:lpstr>5 Why: Case Study: Large Marina</vt:lpstr>
      <vt:lpstr>5 Why: Case Study: Large Marina</vt:lpstr>
      <vt:lpstr>5 Why: Case Study: Large Marina</vt:lpstr>
      <vt:lpstr>5 Why: Case Study: Large Marina</vt:lpstr>
      <vt:lpstr>The 5 Whys – Sending Automatic Invoices for Fee Discrepancies</vt:lpstr>
      <vt:lpstr>The 5 Whys – Sending Automatic Invoices for Fee Discrepancies</vt:lpstr>
      <vt:lpstr>The 5 Whys – Sending Automatic Invoices for Fee Discrepancies</vt:lpstr>
      <vt:lpstr>The 5 Whys – Sending Automatic Invoices for Fee Discrepancies</vt:lpstr>
      <vt:lpstr>The 5 Whys – Sending Automatic Invoices for Fee Discrepancies</vt:lpstr>
      <vt:lpstr>The 5 Whys – Sending Automatic Invoices for Fee Discrepancies</vt:lpstr>
      <vt:lpstr>The 5 Whys – Sending Automatic Invoices for Fee Discrepancies</vt:lpstr>
      <vt:lpstr>The 5 Whys – Sending Automatic Invoices for Fee Discrepancies</vt:lpstr>
      <vt:lpstr>The 5 Whys – Sending Automatic Invoices for Fee Discrepancies</vt:lpstr>
      <vt:lpstr>The 5 Whys – Sending Automatic Invoices for Fee Discrepancies</vt:lpstr>
      <vt:lpstr>The 5 Whys – Sending Automatic Invoices for Fee Discrepancies</vt:lpstr>
      <vt:lpstr>The 5 Whys – Sending Automatic Invoices for Fee Discrepancies</vt:lpstr>
      <vt:lpstr>The 5 Whys – Sending Automatic Invoices for Fee Discrepancies</vt:lpstr>
      <vt:lpstr>The 5 Whys – Sending Automatic Invoices for Fee Discrepancies</vt:lpstr>
      <vt:lpstr>The 5 Whys – Sending Automatic Invoices for Fee Discrepancies</vt:lpstr>
      <vt:lpstr>The 5 Whys – Sending Automatic Invoices for Fee Discrepancies</vt:lpstr>
      <vt:lpstr>The 5 Whys – Sending Automatic Invoices for Fee Discrepancies</vt:lpstr>
      <vt:lpstr>The 5 Whys – Sending Automatic Invoices for Fee Discrepancies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Let’s look at another, more structured tool for RCA….  Cause &amp; Effect Analysis  AKA – Ishikawa Diagram  AKA – Fishbone Diagram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Root Cause Analysis</dc:title>
  <dc:creator>Richard Morgan (Engineering)</dc:creator>
  <cp:lastModifiedBy>Richard Morgan (Engineering)</cp:lastModifiedBy>
  <cp:revision>66</cp:revision>
  <dcterms:created xsi:type="dcterms:W3CDTF">2017-03-23T20:59:03Z</dcterms:created>
  <dcterms:modified xsi:type="dcterms:W3CDTF">2020-02-11T10:27:24Z</dcterms:modified>
</cp:coreProperties>
</file>