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4"/>
  </p:notesMasterIdLst>
  <p:sldIdLst>
    <p:sldId id="270" r:id="rId5"/>
    <p:sldId id="263" r:id="rId6"/>
    <p:sldId id="261" r:id="rId7"/>
    <p:sldId id="257" r:id="rId8"/>
    <p:sldId id="268" r:id="rId9"/>
    <p:sldId id="267" r:id="rId10"/>
    <p:sldId id="271" r:id="rId11"/>
    <p:sldId id="264" r:id="rId12"/>
    <p:sldId id="266" r:id="rId13"/>
  </p:sldIdLst>
  <p:sldSz cx="12192000" cy="6858000"/>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Heffernan" userId="4d9eba02-b8e8-4648-a199-ce89b84b8b1e" providerId="ADAL" clId="{C06BDA89-746A-4F84-A874-837BA5D259E2}"/>
    <pc:docChg chg="modSld">
      <pc:chgData name="Maria Heffernan" userId="4d9eba02-b8e8-4648-a199-ce89b84b8b1e" providerId="ADAL" clId="{C06BDA89-746A-4F84-A874-837BA5D259E2}" dt="2022-03-06T12:28:55.503" v="68" actId="20577"/>
      <pc:docMkLst>
        <pc:docMk/>
      </pc:docMkLst>
      <pc:sldChg chg="modSp mod">
        <pc:chgData name="Maria Heffernan" userId="4d9eba02-b8e8-4648-a199-ce89b84b8b1e" providerId="ADAL" clId="{C06BDA89-746A-4F84-A874-837BA5D259E2}" dt="2022-03-06T12:28:55.503" v="68" actId="20577"/>
        <pc:sldMkLst>
          <pc:docMk/>
          <pc:sldMk cId="1512839205" sldId="267"/>
        </pc:sldMkLst>
        <pc:spChg chg="mod">
          <ac:chgData name="Maria Heffernan" userId="4d9eba02-b8e8-4648-a199-ce89b84b8b1e" providerId="ADAL" clId="{C06BDA89-746A-4F84-A874-837BA5D259E2}" dt="2022-03-06T12:28:55.503" v="68" actId="20577"/>
          <ac:spMkLst>
            <pc:docMk/>
            <pc:sldMk cId="1512839205" sldId="267"/>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1DA509C2-B3A6-4959-A1C2-18C2484257D8}" type="datetimeFigureOut">
              <a:rPr lang="en-GB" smtClean="0"/>
              <a:t>08/03/2022</a:t>
            </a:fld>
            <a:endParaRPr lang="en-GB"/>
          </a:p>
        </p:txBody>
      </p:sp>
      <p:sp>
        <p:nvSpPr>
          <p:cNvPr id="4" name="Slide Image Placeholder 3"/>
          <p:cNvSpPr>
            <a:spLocks noGrp="1" noRot="1" noChangeAspect="1"/>
          </p:cNvSpPr>
          <p:nvPr>
            <p:ph type="sldImg" idx="2"/>
          </p:nvPr>
        </p:nvSpPr>
        <p:spPr>
          <a:xfrm>
            <a:off x="430213" y="1222375"/>
            <a:ext cx="5864225" cy="32988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10FA7DB1-6765-468C-B957-F046DA452566}" type="slidenum">
              <a:rPr lang="en-GB" smtClean="0"/>
              <a:t>‹#›</a:t>
            </a:fld>
            <a:endParaRPr lang="en-GB"/>
          </a:p>
        </p:txBody>
      </p:sp>
    </p:spTree>
    <p:extLst>
      <p:ext uri="{BB962C8B-B14F-4D97-AF65-F5344CB8AC3E}">
        <p14:creationId xmlns:p14="http://schemas.microsoft.com/office/powerpoint/2010/main" val="16606334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18E227F-82AE-4ADD-88DE-6894C822DB86}" type="datetime1">
              <a:rPr lang="en-GB" smtClean="0"/>
              <a:t>08/03/2022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E8DEC3F-D546-4E00-9B5E-C53D6CA0AD78}"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84590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50F9B02-BB53-428A-A361-3BE8BC956BF3}" type="datetime1">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DEC3F-D546-4E00-9B5E-C53D6CA0AD78}"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10851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CDFD9ED-12F9-4187-81A9-F8524FCC6D2E}" type="datetime1">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DEC3F-D546-4E00-9B5E-C53D6CA0AD78}"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32952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9226A34-09A7-4579-A9F4-B94CE68CC022}" type="datetime1">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DEC3F-D546-4E00-9B5E-C53D6CA0AD78}"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41925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E08D43-709B-4425-8BB5-ADA5BF4F725F}" type="datetime1">
              <a:rPr lang="en-GB" smtClean="0"/>
              <a:t>08/03/2022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8DEC3F-D546-4E00-9B5E-C53D6CA0AD78}"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25691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0903E73-1AE3-4F12-B5C6-033CAD97A4B5}" type="datetime1">
              <a:rPr lang="en-GB" smtClean="0"/>
              <a:t>08/03/2022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8DEC3F-D546-4E00-9B5E-C53D6CA0AD78}"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19224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BEC51F-8E5E-41C5-94DB-31DF6D4E398C}" type="datetime1">
              <a:rPr lang="en-GB" smtClean="0"/>
              <a:t>08/03/2022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8DEC3F-D546-4E00-9B5E-C53D6CA0AD78}" type="slidenum">
              <a:rPr lang="en-GB" smtClean="0"/>
              <a:t>‹#›</a:t>
            </a:fld>
            <a:endParaRPr lang="en-GB"/>
          </a:p>
        </p:txBody>
      </p:sp>
    </p:spTree>
    <p:extLst>
      <p:ext uri="{BB962C8B-B14F-4D97-AF65-F5344CB8AC3E}">
        <p14:creationId xmlns:p14="http://schemas.microsoft.com/office/powerpoint/2010/main" val="2926271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6B5FB0B-E966-4FBD-BFE8-B2235399126A}" type="datetime1">
              <a:rPr lang="en-GB" smtClean="0"/>
              <a:t>08/03/2022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E8DEC3F-D546-4E00-9B5E-C53D6CA0AD78}"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6157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7C342717-9691-4D62-BF69-C82C94748F35}" type="datetime1">
              <a:rPr lang="en-GB" smtClean="0"/>
              <a:t>08/03/2022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3E8DEC3F-D546-4E00-9B5E-C53D6CA0AD78}"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4781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187A3FA-F335-4453-8602-9E394DFCDC6B}" type="datetime1">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DEC3F-D546-4E00-9B5E-C53D6CA0AD78}"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20173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3272686-CB64-4C5C-8807-85478BC255D4}" type="datetime1">
              <a:rPr lang="en-GB" smtClean="0"/>
              <a:t>08/03/2022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8DEC3F-D546-4E00-9B5E-C53D6CA0AD78}"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007199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02CF4E3-AA7D-48B0-920A-04E7DF34842E}" type="datetime1">
              <a:rPr lang="en-GB" smtClean="0"/>
              <a:t>08/03/2022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E8DEC3F-D546-4E00-9B5E-C53D6CA0AD78}"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6305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11CF-BCC7-4580-8954-3F05476942B3}"/>
              </a:ext>
            </a:extLst>
          </p:cNvPr>
          <p:cNvSpPr>
            <a:spLocks noGrp="1"/>
          </p:cNvSpPr>
          <p:nvPr>
            <p:ph type="title"/>
          </p:nvPr>
        </p:nvSpPr>
        <p:spPr/>
        <p:txBody>
          <a:bodyPr/>
          <a:lstStyle/>
          <a:p>
            <a:r>
              <a:rPr lang="en-GB" dirty="0"/>
              <a:t>Contact Details</a:t>
            </a:r>
          </a:p>
        </p:txBody>
      </p:sp>
      <p:sp>
        <p:nvSpPr>
          <p:cNvPr id="3" name="Content Placeholder 2">
            <a:extLst>
              <a:ext uri="{FF2B5EF4-FFF2-40B4-BE49-F238E27FC236}">
                <a16:creationId xmlns:a16="http://schemas.microsoft.com/office/drawing/2014/main" id="{441CEE67-D9CA-474D-9195-1AECFF99A680}"/>
              </a:ext>
            </a:extLst>
          </p:cNvPr>
          <p:cNvSpPr>
            <a:spLocks noGrp="1"/>
          </p:cNvSpPr>
          <p:nvPr>
            <p:ph idx="1"/>
          </p:nvPr>
        </p:nvSpPr>
        <p:spPr/>
        <p:txBody>
          <a:bodyPr/>
          <a:lstStyle/>
          <a:p>
            <a:r>
              <a:rPr lang="en-GB" dirty="0"/>
              <a:t>Course Manager: BA Leadership and Management - Swansea</a:t>
            </a:r>
          </a:p>
          <a:p>
            <a:endParaRPr lang="en-GB" dirty="0"/>
          </a:p>
          <a:p>
            <a:r>
              <a:rPr lang="en-GB" dirty="0"/>
              <a:t>MARIA HEFFERNAN</a:t>
            </a:r>
          </a:p>
          <a:p>
            <a:r>
              <a:rPr lang="en-GB" dirty="0"/>
              <a:t>E-mail- maria.heffernan@uwtsd.ac.uk</a:t>
            </a:r>
          </a:p>
        </p:txBody>
      </p:sp>
      <p:sp>
        <p:nvSpPr>
          <p:cNvPr id="4" name="Slide Number Placeholder 3">
            <a:extLst>
              <a:ext uri="{FF2B5EF4-FFF2-40B4-BE49-F238E27FC236}">
                <a16:creationId xmlns:a16="http://schemas.microsoft.com/office/drawing/2014/main" id="{491F02CC-5E7A-42F9-B580-8A74EA877BD0}"/>
              </a:ext>
            </a:extLst>
          </p:cNvPr>
          <p:cNvSpPr>
            <a:spLocks noGrp="1"/>
          </p:cNvSpPr>
          <p:nvPr>
            <p:ph type="sldNum" sz="quarter" idx="12"/>
          </p:nvPr>
        </p:nvSpPr>
        <p:spPr/>
        <p:txBody>
          <a:bodyPr/>
          <a:lstStyle/>
          <a:p>
            <a:fld id="{3E8DEC3F-D546-4E00-9B5E-C53D6CA0AD78}" type="slidenum">
              <a:rPr lang="en-GB" smtClean="0"/>
              <a:t>1</a:t>
            </a:fld>
            <a:endParaRPr lang="en-GB"/>
          </a:p>
        </p:txBody>
      </p:sp>
    </p:spTree>
    <p:extLst>
      <p:ext uri="{BB962C8B-B14F-4D97-AF65-F5344CB8AC3E}">
        <p14:creationId xmlns:p14="http://schemas.microsoft.com/office/powerpoint/2010/main" val="30782769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4800" b="1" dirty="0"/>
              <a:t>Overview</a:t>
            </a:r>
          </a:p>
        </p:txBody>
      </p:sp>
      <p:sp>
        <p:nvSpPr>
          <p:cNvPr id="3" name="Content Placeholder 2"/>
          <p:cNvSpPr>
            <a:spLocks noGrp="1"/>
          </p:cNvSpPr>
          <p:nvPr>
            <p:ph idx="1"/>
          </p:nvPr>
        </p:nvSpPr>
        <p:spPr>
          <a:xfrm>
            <a:off x="838200" y="1864811"/>
            <a:ext cx="10515600" cy="3765276"/>
          </a:xfrm>
        </p:spPr>
        <p:txBody>
          <a:bodyPr>
            <a:normAutofit fontScale="92500" lnSpcReduction="10000"/>
          </a:bodyPr>
          <a:lstStyle/>
          <a:p>
            <a:endParaRPr lang="en-GB" sz="800" dirty="0"/>
          </a:p>
          <a:p>
            <a:pPr marL="514350" indent="-514350">
              <a:buFont typeface="+mj-lt"/>
              <a:buAutoNum type="arabicPeriod"/>
            </a:pPr>
            <a:r>
              <a:rPr lang="en-GB" sz="3600" dirty="0"/>
              <a:t>Entry to BA Leadership and Management- Employability Skills  for the Workplace degree is through:</a:t>
            </a:r>
          </a:p>
          <a:p>
            <a:pPr marL="514350" indent="-514350">
              <a:buFont typeface="+mj-lt"/>
              <a:buAutoNum type="arabicPeriod"/>
            </a:pPr>
            <a:r>
              <a:rPr lang="en-GB" sz="3600" dirty="0"/>
              <a:t> A good overall profile of marks achieved on the Skills for the Workplace Certificate- 55% plus, a good attendance profile,  an assessment based on interview and written case study. </a:t>
            </a:r>
            <a:endParaRPr lang="en-GB" sz="800" dirty="0"/>
          </a:p>
        </p:txBody>
      </p:sp>
      <p:sp>
        <p:nvSpPr>
          <p:cNvPr id="4" name="Slide Number Placeholder 3"/>
          <p:cNvSpPr>
            <a:spLocks noGrp="1"/>
          </p:cNvSpPr>
          <p:nvPr>
            <p:ph type="sldNum" sz="quarter" idx="12"/>
          </p:nvPr>
        </p:nvSpPr>
        <p:spPr/>
        <p:txBody>
          <a:bodyPr/>
          <a:lstStyle/>
          <a:p>
            <a:fld id="{3E8DEC3F-D546-4E00-9B5E-C53D6CA0AD78}" type="slidenum">
              <a:rPr lang="en-GB" smtClean="0"/>
              <a:t>2</a:t>
            </a:fld>
            <a:endParaRPr lang="en-GB"/>
          </a:p>
        </p:txBody>
      </p:sp>
    </p:spTree>
    <p:extLst>
      <p:ext uri="{BB962C8B-B14F-4D97-AF65-F5344CB8AC3E}">
        <p14:creationId xmlns:p14="http://schemas.microsoft.com/office/powerpoint/2010/main" val="3158920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0552" y="274355"/>
            <a:ext cx="9603275" cy="1049235"/>
          </a:xfrm>
        </p:spPr>
        <p:txBody>
          <a:bodyPr>
            <a:normAutofit fontScale="90000"/>
          </a:bodyPr>
          <a:lstStyle/>
          <a:p>
            <a:r>
              <a:rPr lang="en-GB" b="1" dirty="0"/>
              <a:t>Our Experiences of the Challenges Our Students Face on the BA Leadership &amp; Management degree</a:t>
            </a:r>
          </a:p>
        </p:txBody>
      </p:sp>
      <p:sp>
        <p:nvSpPr>
          <p:cNvPr id="3" name="Content Placeholder 2"/>
          <p:cNvSpPr>
            <a:spLocks noGrp="1"/>
          </p:cNvSpPr>
          <p:nvPr>
            <p:ph idx="1"/>
          </p:nvPr>
        </p:nvSpPr>
        <p:spPr>
          <a:xfrm>
            <a:off x="480060" y="2246812"/>
            <a:ext cx="11224260" cy="3801292"/>
          </a:xfrm>
        </p:spPr>
        <p:txBody>
          <a:bodyPr>
            <a:normAutofit/>
          </a:bodyPr>
          <a:lstStyle/>
          <a:p>
            <a:endParaRPr lang="en-GB" sz="800" dirty="0"/>
          </a:p>
          <a:p>
            <a:r>
              <a:rPr lang="en-GB" dirty="0"/>
              <a:t>It’s a big commitment as the study becomes more demanding of your time. </a:t>
            </a:r>
          </a:p>
          <a:p>
            <a:r>
              <a:rPr lang="en-GB" dirty="0"/>
              <a:t>2 Year course to achieve the BA Leadership and Management (Hons) degree.</a:t>
            </a:r>
          </a:p>
          <a:p>
            <a:r>
              <a:rPr lang="en-GB" dirty="0"/>
              <a:t>You need to demonstrate that you understand the topic area being discussed in lectures by undertaking reading prior to the session.</a:t>
            </a:r>
          </a:p>
          <a:p>
            <a:r>
              <a:rPr lang="en-GB" dirty="0"/>
              <a:t>More time spent outside class time on research for assignments.</a:t>
            </a:r>
          </a:p>
          <a:p>
            <a:r>
              <a:rPr lang="en-GB" dirty="0"/>
              <a:t>Level 5 requires you to be able to think and write  ‘critically’. </a:t>
            </a:r>
          </a:p>
          <a:p>
            <a:endParaRPr lang="en-GB" dirty="0"/>
          </a:p>
          <a:p>
            <a:endParaRPr lang="en-GB" dirty="0"/>
          </a:p>
          <a:p>
            <a:endParaRPr lang="en-GB" sz="800" dirty="0"/>
          </a:p>
          <a:p>
            <a:endParaRPr lang="en-GB" dirty="0"/>
          </a:p>
        </p:txBody>
      </p:sp>
      <p:sp>
        <p:nvSpPr>
          <p:cNvPr id="4" name="Slide Number Placeholder 3"/>
          <p:cNvSpPr>
            <a:spLocks noGrp="1"/>
          </p:cNvSpPr>
          <p:nvPr>
            <p:ph type="sldNum" sz="quarter" idx="12"/>
          </p:nvPr>
        </p:nvSpPr>
        <p:spPr/>
        <p:txBody>
          <a:bodyPr/>
          <a:lstStyle/>
          <a:p>
            <a:fld id="{3E8DEC3F-D546-4E00-9B5E-C53D6CA0AD78}" type="slidenum">
              <a:rPr lang="en-GB" smtClean="0"/>
              <a:t>3</a:t>
            </a:fld>
            <a:endParaRPr lang="en-GB"/>
          </a:p>
        </p:txBody>
      </p:sp>
    </p:spTree>
    <p:extLst>
      <p:ext uri="{BB962C8B-B14F-4D97-AF65-F5344CB8AC3E}">
        <p14:creationId xmlns:p14="http://schemas.microsoft.com/office/powerpoint/2010/main" val="3066119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GB" b="1" dirty="0"/>
              <a:t>BA Leadership and Management (2 years)</a:t>
            </a:r>
          </a:p>
        </p:txBody>
      </p:sp>
      <p:sp>
        <p:nvSpPr>
          <p:cNvPr id="5" name="Content Placeholder 4"/>
          <p:cNvSpPr>
            <a:spLocks noGrp="1"/>
          </p:cNvSpPr>
          <p:nvPr>
            <p:ph sz="half" idx="1"/>
          </p:nvPr>
        </p:nvSpPr>
        <p:spPr/>
        <p:txBody>
          <a:bodyPr>
            <a:normAutofit/>
          </a:bodyPr>
          <a:lstStyle/>
          <a:p>
            <a:pPr marL="0" indent="0">
              <a:buNone/>
            </a:pPr>
            <a:r>
              <a:rPr lang="en-GB" b="1" dirty="0"/>
              <a:t>Level 5- Study Areas</a:t>
            </a:r>
          </a:p>
          <a:p>
            <a:pPr marL="0" indent="0">
              <a:buNone/>
            </a:pPr>
            <a:r>
              <a:rPr lang="en-GB" b="1" dirty="0"/>
              <a:t>People Management-Online</a:t>
            </a:r>
          </a:p>
          <a:p>
            <a:pPr marL="0" indent="0">
              <a:buNone/>
            </a:pPr>
            <a:r>
              <a:rPr lang="en-GB" b="1" dirty="0"/>
              <a:t>Marketing to Customers</a:t>
            </a:r>
          </a:p>
          <a:p>
            <a:pPr marL="0" indent="0">
              <a:buNone/>
            </a:pPr>
            <a:r>
              <a:rPr lang="en-GB" b="1" dirty="0"/>
              <a:t>Examining Financial Concepts</a:t>
            </a:r>
          </a:p>
          <a:p>
            <a:pPr marL="0" indent="0">
              <a:buNone/>
            </a:pPr>
            <a:r>
              <a:rPr lang="en-GB" b="1" dirty="0"/>
              <a:t>Undertaking Projects.</a:t>
            </a:r>
          </a:p>
          <a:p>
            <a:pPr marL="0" indent="0">
              <a:buNone/>
            </a:pPr>
            <a:r>
              <a:rPr lang="en-GB" b="1" dirty="0"/>
              <a:t>Developing Employability -Online</a:t>
            </a:r>
          </a:p>
          <a:p>
            <a:pPr marL="0" indent="0">
              <a:buNone/>
            </a:pPr>
            <a:r>
              <a:rPr lang="en-GB" b="1" dirty="0"/>
              <a:t>Engaging with Innovation-Online</a:t>
            </a:r>
          </a:p>
        </p:txBody>
      </p:sp>
      <p:sp>
        <p:nvSpPr>
          <p:cNvPr id="6" name="Content Placeholder 5"/>
          <p:cNvSpPr>
            <a:spLocks noGrp="1"/>
          </p:cNvSpPr>
          <p:nvPr>
            <p:ph sz="half" idx="2"/>
          </p:nvPr>
        </p:nvSpPr>
        <p:spPr/>
        <p:txBody>
          <a:bodyPr>
            <a:normAutofit/>
          </a:bodyPr>
          <a:lstStyle/>
          <a:p>
            <a:pPr marL="0" indent="0">
              <a:buNone/>
            </a:pPr>
            <a:r>
              <a:rPr lang="en-GB" b="1" dirty="0"/>
              <a:t>Level 6- Study Areas</a:t>
            </a:r>
          </a:p>
          <a:p>
            <a:r>
              <a:rPr lang="en-GB" b="1" dirty="0"/>
              <a:t>Investigating Leadership- Online</a:t>
            </a:r>
          </a:p>
          <a:p>
            <a:r>
              <a:rPr lang="en-GB" b="1" dirty="0"/>
              <a:t>Evaluating Strategic Management</a:t>
            </a:r>
          </a:p>
          <a:p>
            <a:r>
              <a:rPr lang="en-GB" b="1" dirty="0"/>
              <a:t>Developing Coaching and Mentoring Skills</a:t>
            </a:r>
          </a:p>
          <a:p>
            <a:r>
              <a:rPr lang="en-GB" b="1" dirty="0"/>
              <a:t>Examining Emotional Intelligence</a:t>
            </a:r>
          </a:p>
          <a:p>
            <a:r>
              <a:rPr lang="en-GB" b="1" dirty="0"/>
              <a:t>Preparing a dissertation- Online</a:t>
            </a:r>
          </a:p>
        </p:txBody>
      </p:sp>
      <p:sp>
        <p:nvSpPr>
          <p:cNvPr id="7" name="Slide Number Placeholder 6"/>
          <p:cNvSpPr>
            <a:spLocks noGrp="1"/>
          </p:cNvSpPr>
          <p:nvPr>
            <p:ph type="sldNum" sz="quarter" idx="12"/>
          </p:nvPr>
        </p:nvSpPr>
        <p:spPr/>
        <p:txBody>
          <a:bodyPr/>
          <a:lstStyle/>
          <a:p>
            <a:fld id="{3E8DEC3F-D546-4E00-9B5E-C53D6CA0AD78}" type="slidenum">
              <a:rPr lang="en-GB" smtClean="0"/>
              <a:t>4</a:t>
            </a:fld>
            <a:endParaRPr lang="en-GB"/>
          </a:p>
        </p:txBody>
      </p:sp>
    </p:spTree>
    <p:extLst>
      <p:ext uri="{BB962C8B-B14F-4D97-AF65-F5344CB8AC3E}">
        <p14:creationId xmlns:p14="http://schemas.microsoft.com/office/powerpoint/2010/main" val="26165728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B6391-6CF9-4F7D-8490-35FE636F346C}"/>
              </a:ext>
            </a:extLst>
          </p:cNvPr>
          <p:cNvSpPr>
            <a:spLocks noGrp="1"/>
          </p:cNvSpPr>
          <p:nvPr>
            <p:ph type="title"/>
          </p:nvPr>
        </p:nvSpPr>
        <p:spPr/>
        <p:txBody>
          <a:bodyPr/>
          <a:lstStyle/>
          <a:p>
            <a:r>
              <a:rPr lang="en-GB" dirty="0"/>
              <a:t>Example of module content- BA Leadership and Management</a:t>
            </a:r>
          </a:p>
        </p:txBody>
      </p:sp>
      <p:sp>
        <p:nvSpPr>
          <p:cNvPr id="3" name="Content Placeholder 2">
            <a:extLst>
              <a:ext uri="{FF2B5EF4-FFF2-40B4-BE49-F238E27FC236}">
                <a16:creationId xmlns:a16="http://schemas.microsoft.com/office/drawing/2014/main" id="{E62AB8D8-1A3B-4F08-961F-81593ED97A84}"/>
              </a:ext>
            </a:extLst>
          </p:cNvPr>
          <p:cNvSpPr>
            <a:spLocks noGrp="1"/>
          </p:cNvSpPr>
          <p:nvPr>
            <p:ph sz="half" idx="1"/>
          </p:nvPr>
        </p:nvSpPr>
        <p:spPr/>
        <p:txBody>
          <a:bodyPr/>
          <a:lstStyle/>
          <a:p>
            <a:r>
              <a:rPr lang="en-GB" dirty="0"/>
              <a:t>Motivation and Leadership</a:t>
            </a:r>
          </a:p>
          <a:p>
            <a:r>
              <a:rPr lang="en-GB" dirty="0"/>
              <a:t>Employee Engagement</a:t>
            </a:r>
          </a:p>
          <a:p>
            <a:r>
              <a:rPr lang="en-GB" dirty="0"/>
              <a:t>Developing an understanding of finance.</a:t>
            </a:r>
          </a:p>
          <a:p>
            <a:r>
              <a:rPr lang="en-GB" dirty="0"/>
              <a:t>Understanding the customer relationship</a:t>
            </a:r>
          </a:p>
          <a:p>
            <a:r>
              <a:rPr lang="en-GB" dirty="0"/>
              <a:t>Working within a project team</a:t>
            </a:r>
          </a:p>
          <a:p>
            <a:endParaRPr lang="en-GB" dirty="0"/>
          </a:p>
        </p:txBody>
      </p:sp>
      <p:sp>
        <p:nvSpPr>
          <p:cNvPr id="4" name="Content Placeholder 3">
            <a:extLst>
              <a:ext uri="{FF2B5EF4-FFF2-40B4-BE49-F238E27FC236}">
                <a16:creationId xmlns:a16="http://schemas.microsoft.com/office/drawing/2014/main" id="{EE6F9040-65E0-4010-AB14-9C548D2A0146}"/>
              </a:ext>
            </a:extLst>
          </p:cNvPr>
          <p:cNvSpPr>
            <a:spLocks noGrp="1"/>
          </p:cNvSpPr>
          <p:nvPr>
            <p:ph sz="half" idx="2"/>
          </p:nvPr>
        </p:nvSpPr>
        <p:spPr/>
        <p:txBody>
          <a:bodyPr/>
          <a:lstStyle/>
          <a:p>
            <a:r>
              <a:rPr lang="en-GB" dirty="0"/>
              <a:t>Using critical and reflection skills to analyse an organisation.</a:t>
            </a:r>
          </a:p>
          <a:p>
            <a:r>
              <a:rPr lang="en-GB" dirty="0"/>
              <a:t>Developing your reading /research skills to become more ‘critical’ in your work.</a:t>
            </a:r>
          </a:p>
          <a:p>
            <a:r>
              <a:rPr lang="en-GB" dirty="0"/>
              <a:t>Developing innovation and creativity.</a:t>
            </a:r>
          </a:p>
          <a:p>
            <a:r>
              <a:rPr lang="en-GB" dirty="0"/>
              <a:t>Enhancing your employability skills</a:t>
            </a:r>
          </a:p>
          <a:p>
            <a:endParaRPr lang="en-GB" dirty="0"/>
          </a:p>
          <a:p>
            <a:endParaRPr lang="en-GB" dirty="0"/>
          </a:p>
          <a:p>
            <a:endParaRPr lang="en-GB" dirty="0"/>
          </a:p>
        </p:txBody>
      </p:sp>
      <p:sp>
        <p:nvSpPr>
          <p:cNvPr id="5" name="Slide Number Placeholder 4">
            <a:extLst>
              <a:ext uri="{FF2B5EF4-FFF2-40B4-BE49-F238E27FC236}">
                <a16:creationId xmlns:a16="http://schemas.microsoft.com/office/drawing/2014/main" id="{9FEDC429-F606-4EDE-8DF6-17860B5C3363}"/>
              </a:ext>
            </a:extLst>
          </p:cNvPr>
          <p:cNvSpPr>
            <a:spLocks noGrp="1"/>
          </p:cNvSpPr>
          <p:nvPr>
            <p:ph type="sldNum" sz="quarter" idx="12"/>
          </p:nvPr>
        </p:nvSpPr>
        <p:spPr/>
        <p:txBody>
          <a:bodyPr/>
          <a:lstStyle/>
          <a:p>
            <a:fld id="{3E8DEC3F-D546-4E00-9B5E-C53D6CA0AD78}" type="slidenum">
              <a:rPr lang="en-GB" smtClean="0"/>
              <a:t>5</a:t>
            </a:fld>
            <a:endParaRPr lang="en-GB"/>
          </a:p>
        </p:txBody>
      </p:sp>
    </p:spTree>
    <p:extLst>
      <p:ext uri="{BB962C8B-B14F-4D97-AF65-F5344CB8AC3E}">
        <p14:creationId xmlns:p14="http://schemas.microsoft.com/office/powerpoint/2010/main" val="889691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Assessments Example</a:t>
            </a:r>
          </a:p>
        </p:txBody>
      </p:sp>
      <p:sp>
        <p:nvSpPr>
          <p:cNvPr id="3" name="Content Placeholder 2"/>
          <p:cNvSpPr>
            <a:spLocks noGrp="1"/>
          </p:cNvSpPr>
          <p:nvPr>
            <p:ph sz="half" idx="1"/>
          </p:nvPr>
        </p:nvSpPr>
        <p:spPr/>
        <p:txBody>
          <a:bodyPr/>
          <a:lstStyle/>
          <a:p>
            <a:r>
              <a:rPr lang="en-GB" dirty="0"/>
              <a:t>Assessments are based on a requirement of one or two pieces of work that achieve 5000 words in total.</a:t>
            </a:r>
          </a:p>
          <a:p>
            <a:r>
              <a:rPr lang="en-GB" dirty="0"/>
              <a:t>Example at Level 5</a:t>
            </a:r>
          </a:p>
          <a:p>
            <a:r>
              <a:rPr lang="en-GB" dirty="0"/>
              <a:t>1 Individual  presentation 10 mins in length.</a:t>
            </a:r>
          </a:p>
          <a:p>
            <a:r>
              <a:rPr lang="en-GB" dirty="0"/>
              <a:t>1 3000 word assignment .</a:t>
            </a:r>
          </a:p>
        </p:txBody>
      </p:sp>
      <p:sp>
        <p:nvSpPr>
          <p:cNvPr id="4" name="Content Placeholder 3"/>
          <p:cNvSpPr>
            <a:spLocks noGrp="1"/>
          </p:cNvSpPr>
          <p:nvPr>
            <p:ph sz="half" idx="2"/>
          </p:nvPr>
        </p:nvSpPr>
        <p:spPr/>
        <p:txBody>
          <a:bodyPr/>
          <a:lstStyle/>
          <a:p>
            <a:r>
              <a:rPr lang="en-GB" dirty="0"/>
              <a:t>Example at Level 6</a:t>
            </a:r>
          </a:p>
          <a:p>
            <a:r>
              <a:rPr lang="en-GB" dirty="0"/>
              <a:t>Dissertation- 12000 words plus </a:t>
            </a:r>
            <a:r>
              <a:rPr lang="en-GB"/>
              <a:t>proposal documents.</a:t>
            </a:r>
          </a:p>
        </p:txBody>
      </p:sp>
      <p:sp>
        <p:nvSpPr>
          <p:cNvPr id="5" name="Slide Number Placeholder 4"/>
          <p:cNvSpPr>
            <a:spLocks noGrp="1"/>
          </p:cNvSpPr>
          <p:nvPr>
            <p:ph type="sldNum" sz="quarter" idx="12"/>
          </p:nvPr>
        </p:nvSpPr>
        <p:spPr/>
        <p:txBody>
          <a:bodyPr/>
          <a:lstStyle/>
          <a:p>
            <a:fld id="{3E8DEC3F-D546-4E00-9B5E-C53D6CA0AD78}" type="slidenum">
              <a:rPr lang="en-GB" smtClean="0"/>
              <a:t>6</a:t>
            </a:fld>
            <a:endParaRPr lang="en-GB"/>
          </a:p>
        </p:txBody>
      </p:sp>
    </p:spTree>
    <p:extLst>
      <p:ext uri="{BB962C8B-B14F-4D97-AF65-F5344CB8AC3E}">
        <p14:creationId xmlns:p14="http://schemas.microsoft.com/office/powerpoint/2010/main" val="1512839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8800D-688B-44AC-80A9-E87584097BD2}"/>
              </a:ext>
            </a:extLst>
          </p:cNvPr>
          <p:cNvSpPr>
            <a:spLocks noGrp="1"/>
          </p:cNvSpPr>
          <p:nvPr>
            <p:ph type="title"/>
          </p:nvPr>
        </p:nvSpPr>
        <p:spPr/>
        <p:txBody>
          <a:bodyPr/>
          <a:lstStyle/>
          <a:p>
            <a:pPr algn="ctr"/>
            <a:r>
              <a:rPr lang="en-GB" b="1" dirty="0"/>
              <a:t>Interviews</a:t>
            </a:r>
          </a:p>
        </p:txBody>
      </p:sp>
      <p:sp>
        <p:nvSpPr>
          <p:cNvPr id="3" name="Content Placeholder 2">
            <a:extLst>
              <a:ext uri="{FF2B5EF4-FFF2-40B4-BE49-F238E27FC236}">
                <a16:creationId xmlns:a16="http://schemas.microsoft.com/office/drawing/2014/main" id="{AE430344-11CD-42BC-AB84-E6B7B610535A}"/>
              </a:ext>
            </a:extLst>
          </p:cNvPr>
          <p:cNvSpPr>
            <a:spLocks noGrp="1"/>
          </p:cNvSpPr>
          <p:nvPr>
            <p:ph idx="1"/>
          </p:nvPr>
        </p:nvSpPr>
        <p:spPr/>
        <p:txBody>
          <a:bodyPr/>
          <a:lstStyle/>
          <a:p>
            <a:r>
              <a:rPr lang="en-GB" dirty="0"/>
              <a:t>Interviews  take place in January/ June/August/September but please let me know by email if you are interested in the course for the September intake.</a:t>
            </a:r>
          </a:p>
        </p:txBody>
      </p:sp>
      <p:sp>
        <p:nvSpPr>
          <p:cNvPr id="4" name="Slide Number Placeholder 3">
            <a:extLst>
              <a:ext uri="{FF2B5EF4-FFF2-40B4-BE49-F238E27FC236}">
                <a16:creationId xmlns:a16="http://schemas.microsoft.com/office/drawing/2014/main" id="{202BC53A-9A05-4182-A2F6-8C4347E0B6C2}"/>
              </a:ext>
            </a:extLst>
          </p:cNvPr>
          <p:cNvSpPr>
            <a:spLocks noGrp="1"/>
          </p:cNvSpPr>
          <p:nvPr>
            <p:ph type="sldNum" sz="quarter" idx="12"/>
          </p:nvPr>
        </p:nvSpPr>
        <p:spPr/>
        <p:txBody>
          <a:bodyPr/>
          <a:lstStyle/>
          <a:p>
            <a:fld id="{3E8DEC3F-D546-4E00-9B5E-C53D6CA0AD78}" type="slidenum">
              <a:rPr lang="en-GB" smtClean="0"/>
              <a:t>7</a:t>
            </a:fld>
            <a:endParaRPr lang="en-GB"/>
          </a:p>
        </p:txBody>
      </p:sp>
    </p:spTree>
    <p:extLst>
      <p:ext uri="{BB962C8B-B14F-4D97-AF65-F5344CB8AC3E}">
        <p14:creationId xmlns:p14="http://schemas.microsoft.com/office/powerpoint/2010/main" val="41516822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156118"/>
            <a:ext cx="10515600" cy="1137104"/>
          </a:xfrm>
        </p:spPr>
        <p:txBody>
          <a:bodyPr>
            <a:normAutofit/>
          </a:bodyPr>
          <a:lstStyle/>
          <a:p>
            <a:pPr algn="ctr"/>
            <a:r>
              <a:rPr lang="en-GB" dirty="0"/>
              <a:t>Amazon Vouchers Scheme for You</a:t>
            </a:r>
            <a:br>
              <a:rPr lang="en-GB" dirty="0"/>
            </a:br>
            <a:r>
              <a:rPr lang="en-GB" dirty="0"/>
              <a:t>to Refer People to the Skills Programme</a:t>
            </a:r>
          </a:p>
        </p:txBody>
      </p:sp>
      <p:sp>
        <p:nvSpPr>
          <p:cNvPr id="7" name="Content Placeholder 6"/>
          <p:cNvSpPr>
            <a:spLocks noGrp="1"/>
          </p:cNvSpPr>
          <p:nvPr>
            <p:ph idx="1"/>
          </p:nvPr>
        </p:nvSpPr>
        <p:spPr>
          <a:xfrm>
            <a:off x="838200" y="1945405"/>
            <a:ext cx="10515600" cy="4776069"/>
          </a:xfrm>
        </p:spPr>
        <p:txBody>
          <a:bodyPr>
            <a:normAutofit/>
          </a:bodyPr>
          <a:lstStyle/>
          <a:p>
            <a:r>
              <a:rPr lang="en-GB" dirty="0"/>
              <a:t>If you have anyone you believe would be interested in joining the Certificate in Higher Education Skills for the Workplace, then the following will be of interest to you.</a:t>
            </a:r>
          </a:p>
          <a:p>
            <a:r>
              <a:rPr lang="en-GB" dirty="0"/>
              <a:t>UWTSD is offering a referral scheme.  For every person you successfully refer to us, who is then accepted at interview and continues to actively study and progress on the Cert HE Skills programme,  you and the student you referred  will be entitled to receive one Amazon   voucher to the value of £250 each.  </a:t>
            </a:r>
          </a:p>
          <a:p>
            <a:r>
              <a:rPr lang="en-GB" dirty="0"/>
              <a:t>This will be limited to 5 successful referrals  each year.</a:t>
            </a:r>
          </a:p>
          <a:p>
            <a:endParaRPr lang="en-GB" dirty="0"/>
          </a:p>
        </p:txBody>
      </p:sp>
      <p:sp>
        <p:nvSpPr>
          <p:cNvPr id="5" name="Slide Number Placeholder 4"/>
          <p:cNvSpPr>
            <a:spLocks noGrp="1"/>
          </p:cNvSpPr>
          <p:nvPr>
            <p:ph type="sldNum" sz="quarter" idx="12"/>
          </p:nvPr>
        </p:nvSpPr>
        <p:spPr/>
        <p:txBody>
          <a:bodyPr/>
          <a:lstStyle/>
          <a:p>
            <a:fld id="{3E8DEC3F-D546-4E00-9B5E-C53D6CA0AD78}" type="slidenum">
              <a:rPr lang="en-GB" smtClean="0"/>
              <a:t>8</a:t>
            </a:fld>
            <a:endParaRPr lang="en-GB"/>
          </a:p>
        </p:txBody>
      </p:sp>
    </p:spTree>
    <p:extLst>
      <p:ext uri="{BB962C8B-B14F-4D97-AF65-F5344CB8AC3E}">
        <p14:creationId xmlns:p14="http://schemas.microsoft.com/office/powerpoint/2010/main" val="5146953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651128"/>
            <a:ext cx="10515600" cy="2755759"/>
          </a:xfrm>
        </p:spPr>
        <p:txBody>
          <a:bodyPr>
            <a:normAutofit fontScale="90000"/>
          </a:bodyPr>
          <a:lstStyle/>
          <a:p>
            <a:pPr algn="ctr"/>
            <a:br>
              <a:rPr lang="en-GB" b="1" dirty="0"/>
            </a:br>
            <a:br>
              <a:rPr lang="en-GB" b="1" dirty="0"/>
            </a:br>
            <a:r>
              <a:rPr lang="en-GB" b="1" dirty="0"/>
              <a:t>Thanks Very Much</a:t>
            </a:r>
            <a:br>
              <a:rPr lang="en-GB" b="1" dirty="0"/>
            </a:br>
            <a:r>
              <a:rPr lang="en-GB" b="1" dirty="0"/>
              <a:t>Any Questions?</a:t>
            </a:r>
            <a:br>
              <a:rPr lang="en-GB" b="1" dirty="0"/>
            </a:br>
            <a:br>
              <a:rPr lang="en-GB" b="1" dirty="0"/>
            </a:br>
            <a:br>
              <a:rPr lang="en-GB" b="1" dirty="0"/>
            </a:br>
            <a:endParaRPr lang="en-GB" b="1" dirty="0"/>
          </a:p>
        </p:txBody>
      </p:sp>
      <p:sp>
        <p:nvSpPr>
          <p:cNvPr id="4" name="Slide Number Placeholder 3"/>
          <p:cNvSpPr>
            <a:spLocks noGrp="1"/>
          </p:cNvSpPr>
          <p:nvPr>
            <p:ph type="sldNum" sz="quarter" idx="12"/>
          </p:nvPr>
        </p:nvSpPr>
        <p:spPr/>
        <p:txBody>
          <a:bodyPr/>
          <a:lstStyle/>
          <a:p>
            <a:fld id="{3E8DEC3F-D546-4E00-9B5E-C53D6CA0AD78}" type="slidenum">
              <a:rPr lang="en-GB" smtClean="0"/>
              <a:t>9</a:t>
            </a:fld>
            <a:endParaRPr lang="en-GB"/>
          </a:p>
        </p:txBody>
      </p:sp>
    </p:spTree>
    <p:extLst>
      <p:ext uri="{BB962C8B-B14F-4D97-AF65-F5344CB8AC3E}">
        <p14:creationId xmlns:p14="http://schemas.microsoft.com/office/powerpoint/2010/main" val="81951101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F4C1FB146120944B9FC82FB694135E2" ma:contentTypeVersion="2" ma:contentTypeDescription="Create a new document." ma:contentTypeScope="" ma:versionID="10995dcc091387adde3a57345616e431">
  <xsd:schema xmlns:xsd="http://www.w3.org/2001/XMLSchema" xmlns:xs="http://www.w3.org/2001/XMLSchema" xmlns:p="http://schemas.microsoft.com/office/2006/metadata/properties" xmlns:ns2="82c5162c-fb35-470e-b029-a4513e0af4ca" targetNamespace="http://schemas.microsoft.com/office/2006/metadata/properties" ma:root="true" ma:fieldsID="f4a0e78e072af1b1fd361116af835d57" ns2:_="">
    <xsd:import namespace="82c5162c-fb35-470e-b029-a4513e0af4ca"/>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c5162c-fb35-470e-b029-a4513e0af4c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A88B98-B745-47DE-A9A0-E0C39D6337C6}">
  <ds:schemaRefs>
    <ds:schemaRef ds:uri="82c5162c-fb35-470e-b029-a4513e0af4ca"/>
    <ds:schemaRef ds:uri="http://purl.org/dc/dcmitype/"/>
    <ds:schemaRef ds:uri="http://schemas.microsoft.com/office/2006/documentManagement/types"/>
    <ds:schemaRef ds:uri="http://schemas.microsoft.com/office/infopath/2007/PartnerControls"/>
    <ds:schemaRef ds:uri="http://purl.org/dc/elements/1.1/"/>
    <ds:schemaRef ds:uri="http://www.w3.org/XML/1998/namespace"/>
    <ds:schemaRef ds:uri="http://purl.org/dc/term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1A1025DA-CA08-4C50-B517-70A4CB284477}">
  <ds:schemaRefs>
    <ds:schemaRef ds:uri="http://schemas.microsoft.com/sharepoint/v3/contenttype/forms"/>
  </ds:schemaRefs>
</ds:datastoreItem>
</file>

<file path=customXml/itemProps3.xml><?xml version="1.0" encoding="utf-8"?>
<ds:datastoreItem xmlns:ds="http://schemas.openxmlformats.org/officeDocument/2006/customXml" ds:itemID="{A78D6E5C-0125-4AFD-AA86-C9A104D8611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c5162c-fb35-470e-b029-a4513e0af4c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TM10001114[[fn=Gallery]]</Template>
  <TotalTime>45</TotalTime>
  <Words>494</Words>
  <Application>Microsoft Office PowerPoint</Application>
  <PresentationFormat>Widescreen</PresentationFormat>
  <Paragraphs>66</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Gill Sans MT</vt:lpstr>
      <vt:lpstr>Gallery</vt:lpstr>
      <vt:lpstr>Contact Details</vt:lpstr>
      <vt:lpstr>Overview</vt:lpstr>
      <vt:lpstr>Our Experiences of the Challenges Our Students Face on the BA Leadership &amp; Management degree</vt:lpstr>
      <vt:lpstr>BA Leadership and Management (2 years)</vt:lpstr>
      <vt:lpstr>Example of module content- BA Leadership and Management</vt:lpstr>
      <vt:lpstr>Assessments Example</vt:lpstr>
      <vt:lpstr>Interviews</vt:lpstr>
      <vt:lpstr>Amazon Vouchers Scheme for You to Refer People to the Skills Programme</vt:lpstr>
      <vt:lpstr>  Thanks Very Much Any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Glenn Behenna (Programme Director)</dc:title>
  <dc:creator>UWTSD</dc:creator>
  <cp:lastModifiedBy>Maria Heffernan</cp:lastModifiedBy>
  <cp:revision>40</cp:revision>
  <cp:lastPrinted>2019-03-14T09:52:24Z</cp:lastPrinted>
  <dcterms:created xsi:type="dcterms:W3CDTF">2018-05-14T08:30:45Z</dcterms:created>
  <dcterms:modified xsi:type="dcterms:W3CDTF">2022-03-08T14:11:44Z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0x0101006F4C1FB146120944B9FC82FB694135E2</vt:lpwstr>
  </property>
</Properties>
</file>