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991"/>
    <p:restoredTop sz="94722"/>
  </p:normalViewPr>
  <p:slideViewPr>
    <p:cSldViewPr snapToGrid="0">
      <p:cViewPr varScale="1">
        <p:scale>
          <a:sx n="115" d="100"/>
          <a:sy n="115" d="100"/>
        </p:scale>
        <p:origin x="408" y="2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43B734-A0CF-827C-2F7D-B8DBB73D062C}"/>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4E472602-F2F3-9E60-952A-FE2AC819173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F0378158-46D4-BDFF-C004-517AA6FD8407}"/>
              </a:ext>
            </a:extLst>
          </p:cNvPr>
          <p:cNvSpPr>
            <a:spLocks noGrp="1"/>
          </p:cNvSpPr>
          <p:nvPr>
            <p:ph type="dt" sz="half" idx="10"/>
          </p:nvPr>
        </p:nvSpPr>
        <p:spPr/>
        <p:txBody>
          <a:bodyPr/>
          <a:lstStyle/>
          <a:p>
            <a:fld id="{0ACF777F-04DD-A34C-B822-81E478E4005A}" type="datetimeFigureOut">
              <a:rPr lang="en-US" smtClean="0"/>
              <a:t>2/16/26</a:t>
            </a:fld>
            <a:endParaRPr lang="en-US"/>
          </a:p>
        </p:txBody>
      </p:sp>
      <p:sp>
        <p:nvSpPr>
          <p:cNvPr id="5" name="Footer Placeholder 4">
            <a:extLst>
              <a:ext uri="{FF2B5EF4-FFF2-40B4-BE49-F238E27FC236}">
                <a16:creationId xmlns:a16="http://schemas.microsoft.com/office/drawing/2014/main" id="{A9F1786D-F16E-CB68-F73B-A3B153C81A6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A72FADD-2831-8FFA-EC1C-191962777120}"/>
              </a:ext>
            </a:extLst>
          </p:cNvPr>
          <p:cNvSpPr>
            <a:spLocks noGrp="1"/>
          </p:cNvSpPr>
          <p:nvPr>
            <p:ph type="sldNum" sz="quarter" idx="12"/>
          </p:nvPr>
        </p:nvSpPr>
        <p:spPr/>
        <p:txBody>
          <a:bodyPr/>
          <a:lstStyle/>
          <a:p>
            <a:fld id="{B0FBE02B-D7DA-E147-A6EF-37D3974A702E}" type="slidenum">
              <a:rPr lang="en-US" smtClean="0"/>
              <a:t>‹#›</a:t>
            </a:fld>
            <a:endParaRPr lang="en-US"/>
          </a:p>
        </p:txBody>
      </p:sp>
    </p:spTree>
    <p:extLst>
      <p:ext uri="{BB962C8B-B14F-4D97-AF65-F5344CB8AC3E}">
        <p14:creationId xmlns:p14="http://schemas.microsoft.com/office/powerpoint/2010/main" val="21513082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D6651B-397D-35A7-596E-4F372BF57204}"/>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5A4919AD-4884-A2EE-EEC0-AF9068D135F5}"/>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D201AC0-3A5E-98C7-CA1A-79B7F29253BF}"/>
              </a:ext>
            </a:extLst>
          </p:cNvPr>
          <p:cNvSpPr>
            <a:spLocks noGrp="1"/>
          </p:cNvSpPr>
          <p:nvPr>
            <p:ph type="dt" sz="half" idx="10"/>
          </p:nvPr>
        </p:nvSpPr>
        <p:spPr/>
        <p:txBody>
          <a:bodyPr/>
          <a:lstStyle/>
          <a:p>
            <a:fld id="{0ACF777F-04DD-A34C-B822-81E478E4005A}" type="datetimeFigureOut">
              <a:rPr lang="en-US" smtClean="0"/>
              <a:t>2/16/26</a:t>
            </a:fld>
            <a:endParaRPr lang="en-US"/>
          </a:p>
        </p:txBody>
      </p:sp>
      <p:sp>
        <p:nvSpPr>
          <p:cNvPr id="5" name="Footer Placeholder 4">
            <a:extLst>
              <a:ext uri="{FF2B5EF4-FFF2-40B4-BE49-F238E27FC236}">
                <a16:creationId xmlns:a16="http://schemas.microsoft.com/office/drawing/2014/main" id="{74419D93-EE40-59FE-E3FA-CA83D94463B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CB24C52-2200-0A21-A4AA-32F6D64AB9C8}"/>
              </a:ext>
            </a:extLst>
          </p:cNvPr>
          <p:cNvSpPr>
            <a:spLocks noGrp="1"/>
          </p:cNvSpPr>
          <p:nvPr>
            <p:ph type="sldNum" sz="quarter" idx="12"/>
          </p:nvPr>
        </p:nvSpPr>
        <p:spPr/>
        <p:txBody>
          <a:bodyPr/>
          <a:lstStyle/>
          <a:p>
            <a:fld id="{B0FBE02B-D7DA-E147-A6EF-37D3974A702E}" type="slidenum">
              <a:rPr lang="en-US" smtClean="0"/>
              <a:t>‹#›</a:t>
            </a:fld>
            <a:endParaRPr lang="en-US"/>
          </a:p>
        </p:txBody>
      </p:sp>
    </p:spTree>
    <p:extLst>
      <p:ext uri="{BB962C8B-B14F-4D97-AF65-F5344CB8AC3E}">
        <p14:creationId xmlns:p14="http://schemas.microsoft.com/office/powerpoint/2010/main" val="7780890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C61E1C-9279-7C6A-7388-C036B641B3CC}"/>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BD200038-76DD-A775-7D36-73B9C97A3243}"/>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6C28E183-4448-E277-D75F-B64E17B563E9}"/>
              </a:ext>
            </a:extLst>
          </p:cNvPr>
          <p:cNvSpPr>
            <a:spLocks noGrp="1"/>
          </p:cNvSpPr>
          <p:nvPr>
            <p:ph type="dt" sz="half" idx="10"/>
          </p:nvPr>
        </p:nvSpPr>
        <p:spPr/>
        <p:txBody>
          <a:bodyPr/>
          <a:lstStyle/>
          <a:p>
            <a:fld id="{0ACF777F-04DD-A34C-B822-81E478E4005A}" type="datetimeFigureOut">
              <a:rPr lang="en-US" smtClean="0"/>
              <a:t>2/16/26</a:t>
            </a:fld>
            <a:endParaRPr lang="en-US"/>
          </a:p>
        </p:txBody>
      </p:sp>
      <p:sp>
        <p:nvSpPr>
          <p:cNvPr id="5" name="Footer Placeholder 4">
            <a:extLst>
              <a:ext uri="{FF2B5EF4-FFF2-40B4-BE49-F238E27FC236}">
                <a16:creationId xmlns:a16="http://schemas.microsoft.com/office/drawing/2014/main" id="{B449D209-1B3B-1130-6D99-AA5720F215D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8B2D38A-5048-57BA-3305-0D3303FAC7E7}"/>
              </a:ext>
            </a:extLst>
          </p:cNvPr>
          <p:cNvSpPr>
            <a:spLocks noGrp="1"/>
          </p:cNvSpPr>
          <p:nvPr>
            <p:ph type="sldNum" sz="quarter" idx="12"/>
          </p:nvPr>
        </p:nvSpPr>
        <p:spPr/>
        <p:txBody>
          <a:bodyPr/>
          <a:lstStyle/>
          <a:p>
            <a:fld id="{B0FBE02B-D7DA-E147-A6EF-37D3974A702E}" type="slidenum">
              <a:rPr lang="en-US" smtClean="0"/>
              <a:t>‹#›</a:t>
            </a:fld>
            <a:endParaRPr lang="en-US"/>
          </a:p>
        </p:txBody>
      </p:sp>
    </p:spTree>
    <p:extLst>
      <p:ext uri="{BB962C8B-B14F-4D97-AF65-F5344CB8AC3E}">
        <p14:creationId xmlns:p14="http://schemas.microsoft.com/office/powerpoint/2010/main" val="14308716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4FC259-C978-C11F-F584-858526436ED1}"/>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F344137-B27E-7C7D-051D-A0581BF20C36}"/>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F3D7C06E-23AC-941D-7A90-CA244469F154}"/>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2B8F9FD0-3921-4896-E5E5-956C09438FD6}"/>
              </a:ext>
            </a:extLst>
          </p:cNvPr>
          <p:cNvSpPr>
            <a:spLocks noGrp="1"/>
          </p:cNvSpPr>
          <p:nvPr>
            <p:ph type="dt" sz="half" idx="10"/>
          </p:nvPr>
        </p:nvSpPr>
        <p:spPr/>
        <p:txBody>
          <a:bodyPr/>
          <a:lstStyle/>
          <a:p>
            <a:fld id="{0ACF777F-04DD-A34C-B822-81E478E4005A}" type="datetimeFigureOut">
              <a:rPr lang="en-US" smtClean="0"/>
              <a:t>2/16/26</a:t>
            </a:fld>
            <a:endParaRPr lang="en-US"/>
          </a:p>
        </p:txBody>
      </p:sp>
      <p:sp>
        <p:nvSpPr>
          <p:cNvPr id="6" name="Footer Placeholder 5">
            <a:extLst>
              <a:ext uri="{FF2B5EF4-FFF2-40B4-BE49-F238E27FC236}">
                <a16:creationId xmlns:a16="http://schemas.microsoft.com/office/drawing/2014/main" id="{8BD34999-9ED1-4CD6-0F08-4C7F132FB84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DF649A9-8B42-012D-69D1-CFDD2D40881D}"/>
              </a:ext>
            </a:extLst>
          </p:cNvPr>
          <p:cNvSpPr>
            <a:spLocks noGrp="1"/>
          </p:cNvSpPr>
          <p:nvPr>
            <p:ph type="sldNum" sz="quarter" idx="12"/>
          </p:nvPr>
        </p:nvSpPr>
        <p:spPr/>
        <p:txBody>
          <a:bodyPr/>
          <a:lstStyle/>
          <a:p>
            <a:fld id="{B0FBE02B-D7DA-E147-A6EF-37D3974A702E}" type="slidenum">
              <a:rPr lang="en-US" smtClean="0"/>
              <a:t>‹#›</a:t>
            </a:fld>
            <a:endParaRPr lang="en-US"/>
          </a:p>
        </p:txBody>
      </p:sp>
    </p:spTree>
    <p:extLst>
      <p:ext uri="{BB962C8B-B14F-4D97-AF65-F5344CB8AC3E}">
        <p14:creationId xmlns:p14="http://schemas.microsoft.com/office/powerpoint/2010/main" val="22944553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DF9172-47D9-E9B4-206F-6D5C4EC0A029}"/>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03E084B-87C4-65C1-CE62-4353A2AF30B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A1B757FD-5CA8-4FF6-1E6E-C07433365EC7}"/>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1CE651D7-0045-737D-7E37-AEB3C9685CD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788693BA-071C-0E85-FA62-9097EEBABC4B}"/>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1272C8D3-1A30-5DDF-8415-9C5B1CA8C901}"/>
              </a:ext>
            </a:extLst>
          </p:cNvPr>
          <p:cNvSpPr>
            <a:spLocks noGrp="1"/>
          </p:cNvSpPr>
          <p:nvPr>
            <p:ph type="dt" sz="half" idx="10"/>
          </p:nvPr>
        </p:nvSpPr>
        <p:spPr/>
        <p:txBody>
          <a:bodyPr/>
          <a:lstStyle/>
          <a:p>
            <a:fld id="{0ACF777F-04DD-A34C-B822-81E478E4005A}" type="datetimeFigureOut">
              <a:rPr lang="en-US" smtClean="0"/>
              <a:t>2/16/26</a:t>
            </a:fld>
            <a:endParaRPr lang="en-US"/>
          </a:p>
        </p:txBody>
      </p:sp>
      <p:sp>
        <p:nvSpPr>
          <p:cNvPr id="8" name="Footer Placeholder 7">
            <a:extLst>
              <a:ext uri="{FF2B5EF4-FFF2-40B4-BE49-F238E27FC236}">
                <a16:creationId xmlns:a16="http://schemas.microsoft.com/office/drawing/2014/main" id="{DC4500AB-42EE-B272-9D87-AC59150010A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9D349BD-F9DE-958C-47AA-D9D73F153021}"/>
              </a:ext>
            </a:extLst>
          </p:cNvPr>
          <p:cNvSpPr>
            <a:spLocks noGrp="1"/>
          </p:cNvSpPr>
          <p:nvPr>
            <p:ph type="sldNum" sz="quarter" idx="12"/>
          </p:nvPr>
        </p:nvSpPr>
        <p:spPr/>
        <p:txBody>
          <a:bodyPr/>
          <a:lstStyle/>
          <a:p>
            <a:fld id="{B0FBE02B-D7DA-E147-A6EF-37D3974A702E}" type="slidenum">
              <a:rPr lang="en-US" smtClean="0"/>
              <a:t>‹#›</a:t>
            </a:fld>
            <a:endParaRPr lang="en-US"/>
          </a:p>
        </p:txBody>
      </p:sp>
    </p:spTree>
    <p:extLst>
      <p:ext uri="{BB962C8B-B14F-4D97-AF65-F5344CB8AC3E}">
        <p14:creationId xmlns:p14="http://schemas.microsoft.com/office/powerpoint/2010/main" val="19155676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C9EC39-5209-1D46-080E-96858B9D9426}"/>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764C17B7-96B2-3353-B150-0D7E534737F1}"/>
              </a:ext>
            </a:extLst>
          </p:cNvPr>
          <p:cNvSpPr>
            <a:spLocks noGrp="1"/>
          </p:cNvSpPr>
          <p:nvPr>
            <p:ph type="dt" sz="half" idx="10"/>
          </p:nvPr>
        </p:nvSpPr>
        <p:spPr/>
        <p:txBody>
          <a:bodyPr/>
          <a:lstStyle/>
          <a:p>
            <a:fld id="{0ACF777F-04DD-A34C-B822-81E478E4005A}" type="datetimeFigureOut">
              <a:rPr lang="en-US" smtClean="0"/>
              <a:t>2/16/26</a:t>
            </a:fld>
            <a:endParaRPr lang="en-US"/>
          </a:p>
        </p:txBody>
      </p:sp>
      <p:sp>
        <p:nvSpPr>
          <p:cNvPr id="4" name="Footer Placeholder 3">
            <a:extLst>
              <a:ext uri="{FF2B5EF4-FFF2-40B4-BE49-F238E27FC236}">
                <a16:creationId xmlns:a16="http://schemas.microsoft.com/office/drawing/2014/main" id="{EADFCFB4-5FD8-1992-18C5-9C8134316A9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FF7BA5C-0D34-290C-20F4-A8CE332D495C}"/>
              </a:ext>
            </a:extLst>
          </p:cNvPr>
          <p:cNvSpPr>
            <a:spLocks noGrp="1"/>
          </p:cNvSpPr>
          <p:nvPr>
            <p:ph type="sldNum" sz="quarter" idx="12"/>
          </p:nvPr>
        </p:nvSpPr>
        <p:spPr/>
        <p:txBody>
          <a:bodyPr/>
          <a:lstStyle/>
          <a:p>
            <a:fld id="{B0FBE02B-D7DA-E147-A6EF-37D3974A702E}" type="slidenum">
              <a:rPr lang="en-US" smtClean="0"/>
              <a:t>‹#›</a:t>
            </a:fld>
            <a:endParaRPr lang="en-US"/>
          </a:p>
        </p:txBody>
      </p:sp>
    </p:spTree>
    <p:extLst>
      <p:ext uri="{BB962C8B-B14F-4D97-AF65-F5344CB8AC3E}">
        <p14:creationId xmlns:p14="http://schemas.microsoft.com/office/powerpoint/2010/main" val="13481869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D52288C-7920-ED44-D6E3-5FC0142A84B5}"/>
              </a:ext>
            </a:extLst>
          </p:cNvPr>
          <p:cNvSpPr>
            <a:spLocks noGrp="1"/>
          </p:cNvSpPr>
          <p:nvPr>
            <p:ph type="dt" sz="half" idx="10"/>
          </p:nvPr>
        </p:nvSpPr>
        <p:spPr/>
        <p:txBody>
          <a:bodyPr/>
          <a:lstStyle/>
          <a:p>
            <a:fld id="{0ACF777F-04DD-A34C-B822-81E478E4005A}" type="datetimeFigureOut">
              <a:rPr lang="en-US" smtClean="0"/>
              <a:t>2/16/26</a:t>
            </a:fld>
            <a:endParaRPr lang="en-US"/>
          </a:p>
        </p:txBody>
      </p:sp>
      <p:sp>
        <p:nvSpPr>
          <p:cNvPr id="3" name="Footer Placeholder 2">
            <a:extLst>
              <a:ext uri="{FF2B5EF4-FFF2-40B4-BE49-F238E27FC236}">
                <a16:creationId xmlns:a16="http://schemas.microsoft.com/office/drawing/2014/main" id="{ADD50EA8-AE52-923C-DAA9-93B93B8B0DF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F3DCCA7C-8FED-785B-8ACB-F5DD15A053A5}"/>
              </a:ext>
            </a:extLst>
          </p:cNvPr>
          <p:cNvSpPr>
            <a:spLocks noGrp="1"/>
          </p:cNvSpPr>
          <p:nvPr>
            <p:ph type="sldNum" sz="quarter" idx="12"/>
          </p:nvPr>
        </p:nvSpPr>
        <p:spPr/>
        <p:txBody>
          <a:bodyPr/>
          <a:lstStyle/>
          <a:p>
            <a:fld id="{B0FBE02B-D7DA-E147-A6EF-37D3974A702E}" type="slidenum">
              <a:rPr lang="en-US" smtClean="0"/>
              <a:t>‹#›</a:t>
            </a:fld>
            <a:endParaRPr lang="en-US"/>
          </a:p>
        </p:txBody>
      </p:sp>
    </p:spTree>
    <p:extLst>
      <p:ext uri="{BB962C8B-B14F-4D97-AF65-F5344CB8AC3E}">
        <p14:creationId xmlns:p14="http://schemas.microsoft.com/office/powerpoint/2010/main" val="6777503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9A6058-F466-59E9-6899-6B3F27AC690F}"/>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4C233A3D-015C-B317-CFAB-08A225E95F9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B26AFEFD-0345-6AC1-672A-AA8397BD970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DE47B7A-C13B-EB30-7A32-17F27908C784}"/>
              </a:ext>
            </a:extLst>
          </p:cNvPr>
          <p:cNvSpPr>
            <a:spLocks noGrp="1"/>
          </p:cNvSpPr>
          <p:nvPr>
            <p:ph type="dt" sz="half" idx="10"/>
          </p:nvPr>
        </p:nvSpPr>
        <p:spPr/>
        <p:txBody>
          <a:bodyPr/>
          <a:lstStyle/>
          <a:p>
            <a:fld id="{0ACF777F-04DD-A34C-B822-81E478E4005A}" type="datetimeFigureOut">
              <a:rPr lang="en-US" smtClean="0"/>
              <a:t>2/16/26</a:t>
            </a:fld>
            <a:endParaRPr lang="en-US"/>
          </a:p>
        </p:txBody>
      </p:sp>
      <p:sp>
        <p:nvSpPr>
          <p:cNvPr id="6" name="Footer Placeholder 5">
            <a:extLst>
              <a:ext uri="{FF2B5EF4-FFF2-40B4-BE49-F238E27FC236}">
                <a16:creationId xmlns:a16="http://schemas.microsoft.com/office/drawing/2014/main" id="{4AE90E0F-DB8C-F950-1FAF-2E0A98B3915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CDCA37A-E828-A463-638F-A6DC1CD712E0}"/>
              </a:ext>
            </a:extLst>
          </p:cNvPr>
          <p:cNvSpPr>
            <a:spLocks noGrp="1"/>
          </p:cNvSpPr>
          <p:nvPr>
            <p:ph type="sldNum" sz="quarter" idx="12"/>
          </p:nvPr>
        </p:nvSpPr>
        <p:spPr/>
        <p:txBody>
          <a:bodyPr/>
          <a:lstStyle/>
          <a:p>
            <a:fld id="{B0FBE02B-D7DA-E147-A6EF-37D3974A702E}" type="slidenum">
              <a:rPr lang="en-US" smtClean="0"/>
              <a:t>‹#›</a:t>
            </a:fld>
            <a:endParaRPr lang="en-US"/>
          </a:p>
        </p:txBody>
      </p:sp>
    </p:spTree>
    <p:extLst>
      <p:ext uri="{BB962C8B-B14F-4D97-AF65-F5344CB8AC3E}">
        <p14:creationId xmlns:p14="http://schemas.microsoft.com/office/powerpoint/2010/main" val="8591816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1DD9EA-385B-6009-DB3E-28CD90A95A4F}"/>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61ED2DC0-867C-4FD7-7E69-DB0B2CA60F4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FCFA9E7-6985-38C6-955B-74B02D5350E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DADEAA9-3BA6-BBE9-71D1-FB96A05AF276}"/>
              </a:ext>
            </a:extLst>
          </p:cNvPr>
          <p:cNvSpPr>
            <a:spLocks noGrp="1"/>
          </p:cNvSpPr>
          <p:nvPr>
            <p:ph type="dt" sz="half" idx="10"/>
          </p:nvPr>
        </p:nvSpPr>
        <p:spPr/>
        <p:txBody>
          <a:bodyPr/>
          <a:lstStyle/>
          <a:p>
            <a:fld id="{0ACF777F-04DD-A34C-B822-81E478E4005A}" type="datetimeFigureOut">
              <a:rPr lang="en-US" smtClean="0"/>
              <a:t>2/16/26</a:t>
            </a:fld>
            <a:endParaRPr lang="en-US"/>
          </a:p>
        </p:txBody>
      </p:sp>
      <p:sp>
        <p:nvSpPr>
          <p:cNvPr id="6" name="Footer Placeholder 5">
            <a:extLst>
              <a:ext uri="{FF2B5EF4-FFF2-40B4-BE49-F238E27FC236}">
                <a16:creationId xmlns:a16="http://schemas.microsoft.com/office/drawing/2014/main" id="{E111CEC0-8316-9076-29F3-4E38F7A69AB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FD854A0-E028-DE82-FB55-3915827C45A2}"/>
              </a:ext>
            </a:extLst>
          </p:cNvPr>
          <p:cNvSpPr>
            <a:spLocks noGrp="1"/>
          </p:cNvSpPr>
          <p:nvPr>
            <p:ph type="sldNum" sz="quarter" idx="12"/>
          </p:nvPr>
        </p:nvSpPr>
        <p:spPr/>
        <p:txBody>
          <a:bodyPr/>
          <a:lstStyle/>
          <a:p>
            <a:fld id="{B0FBE02B-D7DA-E147-A6EF-37D3974A702E}" type="slidenum">
              <a:rPr lang="en-US" smtClean="0"/>
              <a:t>‹#›</a:t>
            </a:fld>
            <a:endParaRPr lang="en-US"/>
          </a:p>
        </p:txBody>
      </p:sp>
    </p:spTree>
    <p:extLst>
      <p:ext uri="{BB962C8B-B14F-4D97-AF65-F5344CB8AC3E}">
        <p14:creationId xmlns:p14="http://schemas.microsoft.com/office/powerpoint/2010/main" val="37181895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8941D1-71F5-4DA7-6C0B-472FB20F818A}"/>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522839C-DB29-34BA-31CC-F26C55CE3F07}"/>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B920BA1-0FF2-5C91-98A6-923EFB863E7B}"/>
              </a:ext>
            </a:extLst>
          </p:cNvPr>
          <p:cNvSpPr>
            <a:spLocks noGrp="1"/>
          </p:cNvSpPr>
          <p:nvPr>
            <p:ph type="dt" sz="half" idx="10"/>
          </p:nvPr>
        </p:nvSpPr>
        <p:spPr/>
        <p:txBody>
          <a:bodyPr/>
          <a:lstStyle/>
          <a:p>
            <a:fld id="{0ACF777F-04DD-A34C-B822-81E478E4005A}" type="datetimeFigureOut">
              <a:rPr lang="en-US" smtClean="0"/>
              <a:t>2/16/26</a:t>
            </a:fld>
            <a:endParaRPr lang="en-US"/>
          </a:p>
        </p:txBody>
      </p:sp>
      <p:sp>
        <p:nvSpPr>
          <p:cNvPr id="5" name="Footer Placeholder 4">
            <a:extLst>
              <a:ext uri="{FF2B5EF4-FFF2-40B4-BE49-F238E27FC236}">
                <a16:creationId xmlns:a16="http://schemas.microsoft.com/office/drawing/2014/main" id="{E351DF7E-80C5-6527-DB93-E43BB5BB661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215019D-9A76-58D7-EAAB-781313A6541E}"/>
              </a:ext>
            </a:extLst>
          </p:cNvPr>
          <p:cNvSpPr>
            <a:spLocks noGrp="1"/>
          </p:cNvSpPr>
          <p:nvPr>
            <p:ph type="sldNum" sz="quarter" idx="12"/>
          </p:nvPr>
        </p:nvSpPr>
        <p:spPr/>
        <p:txBody>
          <a:bodyPr/>
          <a:lstStyle/>
          <a:p>
            <a:fld id="{B0FBE02B-D7DA-E147-A6EF-37D3974A702E}" type="slidenum">
              <a:rPr lang="en-US" smtClean="0"/>
              <a:t>‹#›</a:t>
            </a:fld>
            <a:endParaRPr lang="en-US"/>
          </a:p>
        </p:txBody>
      </p:sp>
    </p:spTree>
    <p:extLst>
      <p:ext uri="{BB962C8B-B14F-4D97-AF65-F5344CB8AC3E}">
        <p14:creationId xmlns:p14="http://schemas.microsoft.com/office/powerpoint/2010/main" val="35714465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BF9B404-ED82-9B34-5926-7C67A7144E17}"/>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32D2241-CB16-22BB-AFEF-8F6B02DBE919}"/>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5A5AF36-51C1-5293-8002-C696D25F1AAD}"/>
              </a:ext>
            </a:extLst>
          </p:cNvPr>
          <p:cNvSpPr>
            <a:spLocks noGrp="1"/>
          </p:cNvSpPr>
          <p:nvPr>
            <p:ph type="dt" sz="half" idx="10"/>
          </p:nvPr>
        </p:nvSpPr>
        <p:spPr/>
        <p:txBody>
          <a:bodyPr/>
          <a:lstStyle/>
          <a:p>
            <a:fld id="{0ACF777F-04DD-A34C-B822-81E478E4005A}" type="datetimeFigureOut">
              <a:rPr lang="en-US" smtClean="0"/>
              <a:t>2/16/26</a:t>
            </a:fld>
            <a:endParaRPr lang="en-US"/>
          </a:p>
        </p:txBody>
      </p:sp>
      <p:sp>
        <p:nvSpPr>
          <p:cNvPr id="5" name="Footer Placeholder 4">
            <a:extLst>
              <a:ext uri="{FF2B5EF4-FFF2-40B4-BE49-F238E27FC236}">
                <a16:creationId xmlns:a16="http://schemas.microsoft.com/office/drawing/2014/main" id="{01272BA3-0323-56DA-F180-9501121456C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CEE77A5-89B5-68D4-B593-5B6E15BCBFA3}"/>
              </a:ext>
            </a:extLst>
          </p:cNvPr>
          <p:cNvSpPr>
            <a:spLocks noGrp="1"/>
          </p:cNvSpPr>
          <p:nvPr>
            <p:ph type="sldNum" sz="quarter" idx="12"/>
          </p:nvPr>
        </p:nvSpPr>
        <p:spPr/>
        <p:txBody>
          <a:bodyPr/>
          <a:lstStyle/>
          <a:p>
            <a:fld id="{B0FBE02B-D7DA-E147-A6EF-37D3974A702E}" type="slidenum">
              <a:rPr lang="en-US" smtClean="0"/>
              <a:t>‹#›</a:t>
            </a:fld>
            <a:endParaRPr lang="en-US"/>
          </a:p>
        </p:txBody>
      </p:sp>
    </p:spTree>
    <p:extLst>
      <p:ext uri="{BB962C8B-B14F-4D97-AF65-F5344CB8AC3E}">
        <p14:creationId xmlns:p14="http://schemas.microsoft.com/office/powerpoint/2010/main" val="4341777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1127F02-78F7-9CB9-A9A7-560B5E62FA5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5F27BBBE-9A9A-0952-A999-D74DA83B031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44097F3-662B-09FC-26FC-9BE414EA622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0ACF777F-04DD-A34C-B822-81E478E4005A}" type="datetimeFigureOut">
              <a:rPr lang="en-US" smtClean="0"/>
              <a:t>2/16/26</a:t>
            </a:fld>
            <a:endParaRPr lang="en-US"/>
          </a:p>
        </p:txBody>
      </p:sp>
      <p:sp>
        <p:nvSpPr>
          <p:cNvPr id="5" name="Footer Placeholder 4">
            <a:extLst>
              <a:ext uri="{FF2B5EF4-FFF2-40B4-BE49-F238E27FC236}">
                <a16:creationId xmlns:a16="http://schemas.microsoft.com/office/drawing/2014/main" id="{CC146C53-07C6-8133-1C9B-870A46FB74D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028B4B0E-C495-761B-50AE-01D3652AA8E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B0FBE02B-D7DA-E147-A6EF-37D3974A702E}" type="slidenum">
              <a:rPr lang="en-US" smtClean="0"/>
              <a:t>‹#›</a:t>
            </a:fld>
            <a:endParaRPr lang="en-US"/>
          </a:p>
        </p:txBody>
      </p:sp>
    </p:spTree>
    <p:extLst>
      <p:ext uri="{BB962C8B-B14F-4D97-AF65-F5344CB8AC3E}">
        <p14:creationId xmlns:p14="http://schemas.microsoft.com/office/powerpoint/2010/main" val="109872923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ho.int/publications/i/item/supporting-young-carers" TargetMode="External"/><Relationship Id="rId2" Type="http://schemas.openxmlformats.org/officeDocument/2006/relationships/hyperlink" Target="https://www.gov.uk/government/publications/supporting-young-careres" TargetMode="External"/><Relationship Id="rId1" Type="http://schemas.openxmlformats.org/officeDocument/2006/relationships/slideLayout" Target="../slideLayouts/slideLayout2.xml"/><Relationship Id="rId5" Type="http://schemas.openxmlformats.org/officeDocument/2006/relationships/hyperlink" Target="https://www.nspcc.org.uk/what-we-do/news-opinion/supporting-children-family-caregivers/" TargetMode="External"/><Relationship Id="rId4" Type="http://schemas.openxmlformats.org/officeDocument/2006/relationships/hyperlink" Target="https://www.nationalcareforum.org.uk/resources/young-carer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DB8DE5-C753-716E-FA4F-45820CD202B2}"/>
              </a:ext>
            </a:extLst>
          </p:cNvPr>
          <p:cNvSpPr>
            <a:spLocks noGrp="1"/>
          </p:cNvSpPr>
          <p:nvPr>
            <p:ph type="ctrTitle"/>
          </p:nvPr>
        </p:nvSpPr>
        <p:spPr/>
        <p:txBody>
          <a:bodyPr/>
          <a:lstStyle/>
          <a:p>
            <a:r>
              <a:rPr lang="en-US" dirty="0"/>
              <a:t>Khadeeja </a:t>
            </a:r>
            <a:r>
              <a:rPr lang="en-US" dirty="0" err="1"/>
              <a:t>bibi</a:t>
            </a:r>
            <a:br>
              <a:rPr lang="en-US" dirty="0"/>
            </a:br>
            <a:r>
              <a:rPr lang="en-US" dirty="0"/>
              <a:t>2419547</a:t>
            </a:r>
          </a:p>
        </p:txBody>
      </p:sp>
      <p:sp>
        <p:nvSpPr>
          <p:cNvPr id="3" name="Subtitle 2">
            <a:extLst>
              <a:ext uri="{FF2B5EF4-FFF2-40B4-BE49-F238E27FC236}">
                <a16:creationId xmlns:a16="http://schemas.microsoft.com/office/drawing/2014/main" id="{5EFF76BE-720F-1AD1-ED18-97A2D784D1DC}"/>
              </a:ext>
            </a:extLst>
          </p:cNvPr>
          <p:cNvSpPr>
            <a:spLocks noGrp="1"/>
          </p:cNvSpPr>
          <p:nvPr>
            <p:ph type="subTitle" idx="1"/>
          </p:nvPr>
        </p:nvSpPr>
        <p:spPr/>
        <p:txBody>
          <a:bodyPr/>
          <a:lstStyle/>
          <a:p>
            <a:endParaRPr lang="en-US" dirty="0"/>
          </a:p>
        </p:txBody>
      </p:sp>
    </p:spTree>
    <p:extLst>
      <p:ext uri="{BB962C8B-B14F-4D97-AF65-F5344CB8AC3E}">
        <p14:creationId xmlns:p14="http://schemas.microsoft.com/office/powerpoint/2010/main" val="302998103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108EB62-7D60-CDB2-FA42-FEF3B30A83DB}"/>
              </a:ext>
            </a:extLst>
          </p:cNvPr>
          <p:cNvSpPr>
            <a:spLocks noGrp="1"/>
          </p:cNvSpPr>
          <p:nvPr>
            <p:ph idx="1"/>
          </p:nvPr>
        </p:nvSpPr>
        <p:spPr>
          <a:xfrm>
            <a:off x="659781" y="565537"/>
            <a:ext cx="10515600" cy="4351338"/>
          </a:xfrm>
        </p:spPr>
        <p:txBody>
          <a:bodyPr/>
          <a:lstStyle/>
          <a:p>
            <a:pPr marL="0" indent="0">
              <a:buNone/>
            </a:pPr>
            <a:r>
              <a:rPr lang="en-US" dirty="0"/>
              <a:t>Hi, today I will be talking about Jenny, a 16 year old girl who has been caring for her mu for the past 5 years.</a:t>
            </a:r>
          </a:p>
          <a:p>
            <a:pPr marL="0" indent="0">
              <a:buNone/>
            </a:pPr>
            <a:r>
              <a:rPr lang="en-US" dirty="0"/>
              <a:t>Her dad dies when she was quite young and since then she has taken on a big caregiving role. I will be looking at how her past experiences might have shaped her using Bowl attachment theory </a:t>
            </a:r>
          </a:p>
        </p:txBody>
      </p:sp>
    </p:spTree>
    <p:extLst>
      <p:ext uri="{BB962C8B-B14F-4D97-AF65-F5344CB8AC3E}">
        <p14:creationId xmlns:p14="http://schemas.microsoft.com/office/powerpoint/2010/main" val="5765944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A3DAE8-485A-1DEF-0E69-675439781B3E}"/>
              </a:ext>
            </a:extLst>
          </p:cNvPr>
          <p:cNvSpPr>
            <a:spLocks noGrp="1"/>
          </p:cNvSpPr>
          <p:nvPr>
            <p:ph type="title"/>
          </p:nvPr>
        </p:nvSpPr>
        <p:spPr/>
        <p:txBody>
          <a:bodyPr/>
          <a:lstStyle/>
          <a:p>
            <a:r>
              <a:rPr lang="en-US" dirty="0"/>
              <a:t>Bowlby’s attachment theory</a:t>
            </a:r>
          </a:p>
        </p:txBody>
      </p:sp>
      <p:sp>
        <p:nvSpPr>
          <p:cNvPr id="3" name="Content Placeholder 2">
            <a:extLst>
              <a:ext uri="{FF2B5EF4-FFF2-40B4-BE49-F238E27FC236}">
                <a16:creationId xmlns:a16="http://schemas.microsoft.com/office/drawing/2014/main" id="{D8D57253-AB2E-D1CD-B1BB-04C9C3ED2816}"/>
              </a:ext>
            </a:extLst>
          </p:cNvPr>
          <p:cNvSpPr>
            <a:spLocks noGrp="1"/>
          </p:cNvSpPr>
          <p:nvPr>
            <p:ph idx="1"/>
          </p:nvPr>
        </p:nvSpPr>
        <p:spPr/>
        <p:txBody>
          <a:bodyPr/>
          <a:lstStyle/>
          <a:p>
            <a:pPr marL="0" indent="0">
              <a:buNone/>
            </a:pPr>
            <a:r>
              <a:rPr lang="en-US" dirty="0"/>
              <a:t>Bowlby’s attachment theory is about how early bonds with caregivers shape us as we grow up. The main ideas is that if we have a secure attachment. Like feeling safe and loved we tend to be more resilient. But if those early bonds are disrupted or insecure, it can cause issues later on like trust problems or emotional struggles. Its relevant here because Jenny lost her dad early and has been caring for her mum, which probably affected her emotional security. </a:t>
            </a:r>
          </a:p>
          <a:p>
            <a:pPr marL="0" indent="0">
              <a:buNone/>
            </a:pPr>
            <a:endParaRPr lang="en-US" dirty="0"/>
          </a:p>
        </p:txBody>
      </p:sp>
    </p:spTree>
    <p:extLst>
      <p:ext uri="{BB962C8B-B14F-4D97-AF65-F5344CB8AC3E}">
        <p14:creationId xmlns:p14="http://schemas.microsoft.com/office/powerpoint/2010/main" val="10041885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747164-BC36-DD1A-5BA6-C176A82CDB11}"/>
              </a:ext>
            </a:extLst>
          </p:cNvPr>
          <p:cNvSpPr>
            <a:spLocks noGrp="1"/>
          </p:cNvSpPr>
          <p:nvPr>
            <p:ph type="title"/>
          </p:nvPr>
        </p:nvSpPr>
        <p:spPr/>
        <p:txBody>
          <a:bodyPr/>
          <a:lstStyle/>
          <a:p>
            <a:r>
              <a:rPr lang="en-US" dirty="0"/>
              <a:t>Why it matters for jenny?</a:t>
            </a:r>
          </a:p>
        </p:txBody>
      </p:sp>
      <p:sp>
        <p:nvSpPr>
          <p:cNvPr id="3" name="Content Placeholder 2">
            <a:extLst>
              <a:ext uri="{FF2B5EF4-FFF2-40B4-BE49-F238E27FC236}">
                <a16:creationId xmlns:a16="http://schemas.microsoft.com/office/drawing/2014/main" id="{D85E6873-9758-E000-9FF1-C11D5513E417}"/>
              </a:ext>
            </a:extLst>
          </p:cNvPr>
          <p:cNvSpPr>
            <a:spLocks noGrp="1"/>
          </p:cNvSpPr>
          <p:nvPr>
            <p:ph idx="1"/>
          </p:nvPr>
        </p:nvSpPr>
        <p:spPr/>
        <p:txBody>
          <a:bodyPr/>
          <a:lstStyle/>
          <a:p>
            <a:pPr marL="0" indent="0">
              <a:buNone/>
            </a:pPr>
            <a:r>
              <a:rPr lang="en-US" dirty="0"/>
              <a:t>Jenny had a tough time loosing her dad at such an early </a:t>
            </a:r>
            <a:r>
              <a:rPr lang="en-US" dirty="0" err="1"/>
              <a:t>ageand</a:t>
            </a:r>
            <a:r>
              <a:rPr lang="en-US" dirty="0"/>
              <a:t> then also taking on all the caring responsibilities. That could have led to insecure attachment maybe she feels abandoned or has trouble trusting others. This might explain feelings of anxiety,</a:t>
            </a:r>
          </a:p>
          <a:p>
            <a:pPr marL="0" indent="0">
              <a:buNone/>
            </a:pPr>
            <a:r>
              <a:rPr lang="en-US" dirty="0"/>
              <a:t>Low mood, or even difficulties in forming her own relationships. Basically, her early experiences could have impacted her emotional resilience and her view of herself and others. </a:t>
            </a:r>
          </a:p>
        </p:txBody>
      </p:sp>
    </p:spTree>
    <p:extLst>
      <p:ext uri="{BB962C8B-B14F-4D97-AF65-F5344CB8AC3E}">
        <p14:creationId xmlns:p14="http://schemas.microsoft.com/office/powerpoint/2010/main" val="20035370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7E92A9-D6E0-450D-454B-914833CEA08A}"/>
              </a:ext>
            </a:extLst>
          </p:cNvPr>
          <p:cNvSpPr>
            <a:spLocks noGrp="1"/>
          </p:cNvSpPr>
          <p:nvPr>
            <p:ph type="title"/>
          </p:nvPr>
        </p:nvSpPr>
        <p:spPr/>
        <p:txBody>
          <a:bodyPr/>
          <a:lstStyle/>
          <a:p>
            <a:r>
              <a:rPr lang="en-US" dirty="0"/>
              <a:t>How her past affects her now?</a:t>
            </a:r>
          </a:p>
        </p:txBody>
      </p:sp>
      <p:sp>
        <p:nvSpPr>
          <p:cNvPr id="3" name="Content Placeholder 2">
            <a:extLst>
              <a:ext uri="{FF2B5EF4-FFF2-40B4-BE49-F238E27FC236}">
                <a16:creationId xmlns:a16="http://schemas.microsoft.com/office/drawing/2014/main" id="{C7E8D9E5-D930-1DF7-1397-13944CF1D21A}"/>
              </a:ext>
            </a:extLst>
          </p:cNvPr>
          <p:cNvSpPr>
            <a:spLocks noGrp="1"/>
          </p:cNvSpPr>
          <p:nvPr>
            <p:ph idx="1"/>
          </p:nvPr>
        </p:nvSpPr>
        <p:spPr/>
        <p:txBody>
          <a:bodyPr/>
          <a:lstStyle/>
          <a:p>
            <a:pPr marL="0" indent="0">
              <a:buNone/>
            </a:pPr>
            <a:r>
              <a:rPr lang="en-US" dirty="0"/>
              <a:t>Because she’s been caring for her mum since she was really young, she might feel like she’s on her own or that she has to be strong all the time. This might make her less likely to ask for help or trust people in her support group. It also might affect her mental health such as feeling anxious or low which is extremely common in young carers.</a:t>
            </a:r>
          </a:p>
        </p:txBody>
      </p:sp>
    </p:spTree>
    <p:extLst>
      <p:ext uri="{BB962C8B-B14F-4D97-AF65-F5344CB8AC3E}">
        <p14:creationId xmlns:p14="http://schemas.microsoft.com/office/powerpoint/2010/main" val="10044069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6B9D76-BE5A-C51C-4EC7-A265767D892F}"/>
              </a:ext>
            </a:extLst>
          </p:cNvPr>
          <p:cNvSpPr>
            <a:spLocks noGrp="1"/>
          </p:cNvSpPr>
          <p:nvPr>
            <p:ph type="title"/>
          </p:nvPr>
        </p:nvSpPr>
        <p:spPr/>
        <p:txBody>
          <a:bodyPr/>
          <a:lstStyle/>
          <a:p>
            <a:r>
              <a:rPr lang="en-US" dirty="0"/>
              <a:t>Support </a:t>
            </a:r>
            <a:r>
              <a:rPr lang="en-US" dirty="0" err="1"/>
              <a:t>stratergies</a:t>
            </a:r>
            <a:r>
              <a:rPr lang="en-US" dirty="0"/>
              <a:t> based on attachment theory</a:t>
            </a:r>
          </a:p>
        </p:txBody>
      </p:sp>
      <p:sp>
        <p:nvSpPr>
          <p:cNvPr id="3" name="Content Placeholder 2">
            <a:extLst>
              <a:ext uri="{FF2B5EF4-FFF2-40B4-BE49-F238E27FC236}">
                <a16:creationId xmlns:a16="http://schemas.microsoft.com/office/drawing/2014/main" id="{9016E97C-BFD2-2641-DB39-04FA51C993A0}"/>
              </a:ext>
            </a:extLst>
          </p:cNvPr>
          <p:cNvSpPr>
            <a:spLocks noGrp="1"/>
          </p:cNvSpPr>
          <p:nvPr>
            <p:ph idx="1"/>
          </p:nvPr>
        </p:nvSpPr>
        <p:spPr/>
        <p:txBody>
          <a:bodyPr/>
          <a:lstStyle/>
          <a:p>
            <a:pPr marL="0" indent="0">
              <a:buNone/>
            </a:pPr>
            <a:r>
              <a:rPr lang="en-US" dirty="0"/>
              <a:t>To help jenny we need to create a sense of security and trust now this could include: offering her counselling or mental health support so she can express her feelings. Connecting her with support groups for young carers so she understands that she isn’t alone and help her build trust. We could also encourage her to get involved in activities that boost her confidence and independence.</a:t>
            </a:r>
          </a:p>
        </p:txBody>
      </p:sp>
    </p:spTree>
    <p:extLst>
      <p:ext uri="{BB962C8B-B14F-4D97-AF65-F5344CB8AC3E}">
        <p14:creationId xmlns:p14="http://schemas.microsoft.com/office/powerpoint/2010/main" val="4051696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51396A-BAF1-6C67-7003-B9E17334CB4F}"/>
              </a:ext>
            </a:extLst>
          </p:cNvPr>
          <p:cNvSpPr>
            <a:spLocks noGrp="1"/>
          </p:cNvSpPr>
          <p:nvPr>
            <p:ph type="title"/>
          </p:nvPr>
        </p:nvSpPr>
        <p:spPr/>
        <p:txBody>
          <a:bodyPr/>
          <a:lstStyle/>
          <a:p>
            <a:r>
              <a:rPr lang="en-US" dirty="0"/>
              <a:t>Nature vs nurture</a:t>
            </a:r>
          </a:p>
        </p:txBody>
      </p:sp>
      <p:sp>
        <p:nvSpPr>
          <p:cNvPr id="3" name="Content Placeholder 2">
            <a:extLst>
              <a:ext uri="{FF2B5EF4-FFF2-40B4-BE49-F238E27FC236}">
                <a16:creationId xmlns:a16="http://schemas.microsoft.com/office/drawing/2014/main" id="{FAEA9498-DB0D-F6A6-F0A7-8769520CC302}"/>
              </a:ext>
            </a:extLst>
          </p:cNvPr>
          <p:cNvSpPr>
            <a:spLocks noGrp="1"/>
          </p:cNvSpPr>
          <p:nvPr>
            <p:ph idx="1"/>
          </p:nvPr>
        </p:nvSpPr>
        <p:spPr/>
        <p:txBody>
          <a:bodyPr/>
          <a:lstStyle/>
          <a:p>
            <a:pPr marL="0" indent="0">
              <a:buNone/>
            </a:pPr>
            <a:r>
              <a:rPr lang="en-US" dirty="0"/>
              <a:t>Biology and environment play a big factor in shaping her development</a:t>
            </a:r>
          </a:p>
          <a:p>
            <a:pPr marL="0" indent="0">
              <a:buNone/>
            </a:pPr>
            <a:r>
              <a:rPr lang="en-US" dirty="0"/>
              <a:t>Her genes might make her more prone to anxiety or stress but her environment like her family situation or social support is important in how she copes.</a:t>
            </a:r>
          </a:p>
          <a:p>
            <a:pPr marL="0" indent="0">
              <a:buNone/>
            </a:pPr>
            <a:r>
              <a:rPr lang="en-US" dirty="0"/>
              <a:t>It is a mix of both and understanding that helps us support her better.</a:t>
            </a:r>
          </a:p>
        </p:txBody>
      </p:sp>
    </p:spTree>
    <p:extLst>
      <p:ext uri="{BB962C8B-B14F-4D97-AF65-F5344CB8AC3E}">
        <p14:creationId xmlns:p14="http://schemas.microsoft.com/office/powerpoint/2010/main" val="36413676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2D72CC6-C616-13BD-AFF4-C188D1B2BC5C}"/>
              </a:ext>
            </a:extLst>
          </p:cNvPr>
          <p:cNvSpPr>
            <a:spLocks noGrp="1"/>
          </p:cNvSpPr>
          <p:nvPr>
            <p:ph idx="1"/>
          </p:nvPr>
        </p:nvSpPr>
        <p:spPr>
          <a:xfrm>
            <a:off x="604025" y="1253331"/>
            <a:ext cx="10515600" cy="4351338"/>
          </a:xfrm>
        </p:spPr>
        <p:txBody>
          <a:bodyPr/>
          <a:lstStyle/>
          <a:p>
            <a:pPr marL="0" indent="0">
              <a:buNone/>
            </a:pPr>
            <a:r>
              <a:rPr lang="en-US" dirty="0"/>
              <a:t>Bowlby’s theory</a:t>
            </a:r>
          </a:p>
          <a:p>
            <a:pPr marL="0" indent="0">
              <a:buNone/>
            </a:pPr>
            <a:r>
              <a:rPr lang="en-US" dirty="0"/>
              <a:t>Is it great for understanding how early bonds can impact someone in the long term but it mostly focuses on childhood and might not fully account for how people can heal or change later in life. Also it </a:t>
            </a:r>
            <a:r>
              <a:rPr lang="en-US" dirty="0" err="1"/>
              <a:t>dosen’t</a:t>
            </a:r>
            <a:r>
              <a:rPr lang="en-US" dirty="0"/>
              <a:t> really consider cultural differences in attachment styles. However, it is a useful point for thinking about jenny’s emotional needs.</a:t>
            </a:r>
          </a:p>
        </p:txBody>
      </p:sp>
    </p:spTree>
    <p:extLst>
      <p:ext uri="{BB962C8B-B14F-4D97-AF65-F5344CB8AC3E}">
        <p14:creationId xmlns:p14="http://schemas.microsoft.com/office/powerpoint/2010/main" val="11491364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4B2879-BD71-AD6C-CF42-2053306525C3}"/>
              </a:ext>
            </a:extLst>
          </p:cNvPr>
          <p:cNvSpPr>
            <a:spLocks noGrp="1"/>
          </p:cNvSpPr>
          <p:nvPr>
            <p:ph type="title"/>
          </p:nvPr>
        </p:nvSpPr>
        <p:spPr/>
        <p:txBody>
          <a:bodyPr/>
          <a:lstStyle/>
          <a:p>
            <a:r>
              <a:rPr lang="en-US" dirty="0"/>
              <a:t>Overall </a:t>
            </a:r>
          </a:p>
        </p:txBody>
      </p:sp>
      <p:sp>
        <p:nvSpPr>
          <p:cNvPr id="3" name="Content Placeholder 2">
            <a:extLst>
              <a:ext uri="{FF2B5EF4-FFF2-40B4-BE49-F238E27FC236}">
                <a16:creationId xmlns:a16="http://schemas.microsoft.com/office/drawing/2014/main" id="{44419C94-0BE2-0024-1E63-F6167CB5FF51}"/>
              </a:ext>
            </a:extLst>
          </p:cNvPr>
          <p:cNvSpPr>
            <a:spLocks noGrp="1"/>
          </p:cNvSpPr>
          <p:nvPr>
            <p:ph idx="1"/>
          </p:nvPr>
        </p:nvSpPr>
        <p:spPr/>
        <p:txBody>
          <a:bodyPr/>
          <a:lstStyle/>
          <a:p>
            <a:pPr marL="0" indent="0">
              <a:buNone/>
            </a:pPr>
            <a:r>
              <a:rPr lang="en-US" dirty="0"/>
              <a:t>Using attachment theory helps us with understanding jenny’s past and how it might affect her now. It also shows us the importance of building up trust and providing emotional support. Combining with this understanding biological and environmental factors allows us to come up with a more holistic support plan</a:t>
            </a:r>
          </a:p>
          <a:p>
            <a:pPr marL="0" indent="0">
              <a:buNone/>
            </a:pPr>
            <a:r>
              <a:rPr lang="en-US" dirty="0"/>
              <a:t>The goal is to help jenny feel secure, supported and able to </a:t>
            </a:r>
            <a:r>
              <a:rPr lang="en-US" dirty="0" err="1"/>
              <a:t>develpp</a:t>
            </a:r>
            <a:r>
              <a:rPr lang="en-US" dirty="0"/>
              <a:t> her independence. </a:t>
            </a:r>
          </a:p>
        </p:txBody>
      </p:sp>
    </p:spTree>
    <p:extLst>
      <p:ext uri="{BB962C8B-B14F-4D97-AF65-F5344CB8AC3E}">
        <p14:creationId xmlns:p14="http://schemas.microsoft.com/office/powerpoint/2010/main" val="38153185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E9E135-A69A-4297-6271-86B1AD5489F7}"/>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ED400593-5961-E3FA-0E80-892D7FAC973E}"/>
              </a:ext>
            </a:extLst>
          </p:cNvPr>
          <p:cNvSpPr>
            <a:spLocks noGrp="1"/>
          </p:cNvSpPr>
          <p:nvPr>
            <p:ph idx="1"/>
          </p:nvPr>
        </p:nvSpPr>
        <p:spPr/>
        <p:txBody>
          <a:bodyPr>
            <a:normAutofit fontScale="92500" lnSpcReduction="20000"/>
          </a:bodyPr>
          <a:lstStyle/>
          <a:p>
            <a:pPr marL="0" indent="0">
              <a:buNone/>
            </a:pPr>
            <a:r>
              <a:rPr lang="en-US" dirty="0"/>
              <a:t>Department of Health and Social Care, 2022. Supporting young carers: Guidance for health and Social Care professionals. Available at: </a:t>
            </a:r>
            <a:r>
              <a:rPr lang="en-US" dirty="0">
                <a:hlinkClick r:id="rId2"/>
              </a:rPr>
              <a:t>https://www.gov.uk/government/publications/supporting-young-careres</a:t>
            </a:r>
            <a:r>
              <a:rPr lang="en-US" dirty="0"/>
              <a:t> (accessed:13 </a:t>
            </a:r>
            <a:r>
              <a:rPr lang="en-US" dirty="0" err="1"/>
              <a:t>febuary</a:t>
            </a:r>
            <a:r>
              <a:rPr lang="en-US" dirty="0"/>
              <a:t> 2026)</a:t>
            </a:r>
          </a:p>
          <a:p>
            <a:pPr marL="0" indent="0">
              <a:buNone/>
            </a:pPr>
            <a:r>
              <a:rPr lang="en-US" dirty="0"/>
              <a:t>World health organization, 2019. supporting young carers: a global overview. Available at: </a:t>
            </a:r>
            <a:r>
              <a:rPr lang="en-US" dirty="0">
                <a:hlinkClick r:id="rId3"/>
              </a:rPr>
              <a:t>https://who.int/publications/i/item/supporting-young-carers</a:t>
            </a:r>
            <a:r>
              <a:rPr lang="en-US" dirty="0"/>
              <a:t> (accessed: 13 </a:t>
            </a:r>
            <a:r>
              <a:rPr lang="en-US" dirty="0" err="1"/>
              <a:t>febuary</a:t>
            </a:r>
            <a:r>
              <a:rPr lang="en-US" dirty="0"/>
              <a:t> 2026)</a:t>
            </a:r>
          </a:p>
          <a:p>
            <a:pPr marL="0" indent="0">
              <a:buNone/>
            </a:pPr>
            <a:r>
              <a:rPr lang="en-US" dirty="0"/>
              <a:t>National care forum, 2021. young carers: policy and practice. Available at: </a:t>
            </a:r>
            <a:r>
              <a:rPr lang="en-US" dirty="0">
                <a:hlinkClick r:id="rId4"/>
              </a:rPr>
              <a:t>https://www.nationalcareforum.org.uk/resources/young-carers</a:t>
            </a:r>
            <a:r>
              <a:rPr lang="en-US" dirty="0"/>
              <a:t> ( accessed: 13 </a:t>
            </a:r>
            <a:r>
              <a:rPr lang="en-US" dirty="0" err="1"/>
              <a:t>febuary</a:t>
            </a:r>
            <a:r>
              <a:rPr lang="en-US" dirty="0"/>
              <a:t> 2026)</a:t>
            </a:r>
          </a:p>
          <a:p>
            <a:pPr marL="0" indent="0">
              <a:buNone/>
            </a:pPr>
            <a:r>
              <a:rPr lang="en-US" dirty="0"/>
              <a:t>NSPCC, 2023. supporting children who are family members. Available at </a:t>
            </a:r>
          </a:p>
          <a:p>
            <a:pPr marL="0" indent="0">
              <a:buNone/>
            </a:pPr>
            <a:r>
              <a:rPr lang="en-US" dirty="0">
                <a:hlinkClick r:id="rId5"/>
              </a:rPr>
              <a:t>https://www.nspcc.org.uk/what-we-do/news-opinion/supporting-children-family-caregivers/</a:t>
            </a:r>
            <a:r>
              <a:rPr lang="en-US" dirty="0"/>
              <a:t> (accessed on 13 </a:t>
            </a:r>
            <a:r>
              <a:rPr lang="en-US" dirty="0" err="1"/>
              <a:t>febuary</a:t>
            </a:r>
            <a:r>
              <a:rPr lang="en-US" dirty="0"/>
              <a:t> 2026)</a:t>
            </a:r>
          </a:p>
        </p:txBody>
      </p:sp>
    </p:spTree>
    <p:extLst>
      <p:ext uri="{BB962C8B-B14F-4D97-AF65-F5344CB8AC3E}">
        <p14:creationId xmlns:p14="http://schemas.microsoft.com/office/powerpoint/2010/main" val="404379600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203</TotalTime>
  <Words>741</Words>
  <Application>Microsoft Office PowerPoint</Application>
  <PresentationFormat>Widescreen</PresentationFormat>
  <Paragraphs>27</Paragraphs>
  <Slides>10</Slides>
  <Notes>0</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Office Theme</vt:lpstr>
      <vt:lpstr>Khadeeja bibi 2419547</vt:lpstr>
      <vt:lpstr>PowerPoint Presentation</vt:lpstr>
      <vt:lpstr>Bowlby’s attachment theory</vt:lpstr>
      <vt:lpstr>Why it matters for jenny?</vt:lpstr>
      <vt:lpstr>How her past affects her now?</vt:lpstr>
      <vt:lpstr>Support stratergies based on attachment theory</vt:lpstr>
      <vt:lpstr>Nature vs nurture</vt:lpstr>
      <vt:lpstr>PowerPoint Presentation</vt:lpstr>
      <vt:lpstr>Overall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Khadeeja bibi 2419547</dc:title>
  <dc:creator>Mohammed Iqbal</dc:creator>
  <cp:lastModifiedBy>Khadeeja Bibi (2419547)</cp:lastModifiedBy>
  <cp:revision>3</cp:revision>
  <dcterms:created xsi:type="dcterms:W3CDTF">2026-02-15T23:47:34Z</dcterms:created>
  <dcterms:modified xsi:type="dcterms:W3CDTF">2026-02-16T03:18:55Z</dcterms:modified>
</cp:coreProperties>
</file>