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 id="2147483679" r:id="rId2"/>
    <p:sldMasterId id="2147483680" r:id="rId3"/>
  </p:sldMasterIdLst>
  <p:notesMasterIdLst>
    <p:notesMasterId r:id="rId30"/>
  </p:notesMasterIdLst>
  <p:sldIdLst>
    <p:sldId id="256" r:id="rId4"/>
    <p:sldId id="257" r:id="rId5"/>
    <p:sldId id="269" r:id="rId6"/>
    <p:sldId id="491" r:id="rId7"/>
    <p:sldId id="500" r:id="rId8"/>
    <p:sldId id="280" r:id="rId9"/>
    <p:sldId id="262" r:id="rId10"/>
    <p:sldId id="507" r:id="rId11"/>
    <p:sldId id="497" r:id="rId12"/>
    <p:sldId id="272" r:id="rId13"/>
    <p:sldId id="259" r:id="rId14"/>
    <p:sldId id="274" r:id="rId15"/>
    <p:sldId id="264" r:id="rId16"/>
    <p:sldId id="296" r:id="rId17"/>
    <p:sldId id="273" r:id="rId18"/>
    <p:sldId id="498" r:id="rId19"/>
    <p:sldId id="278" r:id="rId20"/>
    <p:sldId id="282" r:id="rId21"/>
    <p:sldId id="281" r:id="rId22"/>
    <p:sldId id="283" r:id="rId23"/>
    <p:sldId id="501" r:id="rId24"/>
    <p:sldId id="502" r:id="rId25"/>
    <p:sldId id="503" r:id="rId26"/>
    <p:sldId id="504" r:id="rId27"/>
    <p:sldId id="275" r:id="rId28"/>
    <p:sldId id="260" r:id="rId29"/>
  </p:sldIdLst>
  <p:sldSz cx="12192000" cy="6858000"/>
  <p:notesSz cx="6858000" cy="9144000"/>
  <p:embeddedFontLst>
    <p:embeddedFont>
      <p:font typeface="Abadi" panose="020B0604020104020204" pitchFamily="34" charset="0"/>
      <p:regular r:id="rId31"/>
      <p:bold r:id="rId32"/>
      <p:italic r:id="rId33"/>
      <p:boldItalic r:id="rId34"/>
    </p:embeddedFont>
    <p:embeddedFont>
      <p:font typeface="Helvetica Neue" panose="020B0604020202020204" charset="0"/>
      <p:regular r:id="rId35"/>
      <p:bold r:id="rId36"/>
      <p:italic r:id="rId37"/>
      <p:boldItalic r:id="rId38"/>
    </p:embeddedFont>
    <p:embeddedFont>
      <p:font typeface="Open Sans" panose="020B0606030504020204" pitchFamily="34" charset="0"/>
      <p:regular r:id="rId39"/>
      <p:bold r:id="rId40"/>
      <p:italic r:id="rId41"/>
      <p:boldItalic r:id="rId4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703167-4A03-4D89-ADB0-2352812F2EE8}" v="3" dt="2026-02-05T15:35:13.8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875"/>
    <p:restoredTop sz="84900" autoAdjust="0"/>
  </p:normalViewPr>
  <p:slideViewPr>
    <p:cSldViewPr snapToGrid="0">
      <p:cViewPr varScale="1">
        <p:scale>
          <a:sx n="53" d="100"/>
          <a:sy n="53" d="100"/>
        </p:scale>
        <p:origin x="68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font" Target="fonts/font9.fntdata"/><Relationship Id="rId21" Type="http://schemas.openxmlformats.org/officeDocument/2006/relationships/slide" Target="slides/slide18.xml"/><Relationship Id="rId34" Type="http://schemas.openxmlformats.org/officeDocument/2006/relationships/font" Target="fonts/font4.fntdata"/><Relationship Id="rId42" Type="http://schemas.openxmlformats.org/officeDocument/2006/relationships/font" Target="fonts/font12.fntdata"/><Relationship Id="rId47"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font" Target="fonts/font2.fntdata"/><Relationship Id="rId37" Type="http://schemas.openxmlformats.org/officeDocument/2006/relationships/font" Target="fonts/font7.fntdata"/><Relationship Id="rId40" Type="http://schemas.openxmlformats.org/officeDocument/2006/relationships/font" Target="fonts/font10.fntdata"/><Relationship Id="rId45"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font" Target="fonts/font6.fntdata"/><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font" Target="fonts/font1.fntdata"/><Relationship Id="rId44"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35" Type="http://schemas.openxmlformats.org/officeDocument/2006/relationships/font" Target="fonts/font5.fntdata"/><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font" Target="fonts/font3.fntdata"/><Relationship Id="rId38" Type="http://schemas.openxmlformats.org/officeDocument/2006/relationships/font" Target="fonts/font8.fntdata"/><Relationship Id="rId46"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font" Target="fonts/font11.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1479FA30-7CD6-43D6-9981-0488DB1D0CB6}"/>
    <pc:docChg chg="custSel modSld">
      <pc:chgData name="Hoang Dang Nguyen" userId="1de6b3a7-5191-4a0c-8968-b8f905305e1d" providerId="ADAL" clId="{1479FA30-7CD6-43D6-9981-0488DB1D0CB6}" dt="2026-02-05T15:34:54.332" v="4" actId="27636"/>
      <pc:docMkLst>
        <pc:docMk/>
      </pc:docMkLst>
      <pc:sldChg chg="modSp mod">
        <pc:chgData name="Hoang Dang Nguyen" userId="1de6b3a7-5191-4a0c-8968-b8f905305e1d" providerId="ADAL" clId="{1479FA30-7CD6-43D6-9981-0488DB1D0CB6}" dt="2026-02-05T15:34:10.891" v="1" actId="27636"/>
        <pc:sldMkLst>
          <pc:docMk/>
          <pc:sldMk cId="0" sldId="259"/>
        </pc:sldMkLst>
        <pc:spChg chg="mod">
          <ac:chgData name="Hoang Dang Nguyen" userId="1de6b3a7-5191-4a0c-8968-b8f905305e1d" providerId="ADAL" clId="{1479FA30-7CD6-43D6-9981-0488DB1D0CB6}" dt="2026-02-05T15:34:10.891" v="1" actId="27636"/>
          <ac:spMkLst>
            <pc:docMk/>
            <pc:sldMk cId="0" sldId="259"/>
            <ac:spMk id="214" creationId="{00000000-0000-0000-0000-000000000000}"/>
          </ac:spMkLst>
        </pc:spChg>
      </pc:sldChg>
      <pc:sldChg chg="modSp mod">
        <pc:chgData name="Hoang Dang Nguyen" userId="1de6b3a7-5191-4a0c-8968-b8f905305e1d" providerId="ADAL" clId="{1479FA30-7CD6-43D6-9981-0488DB1D0CB6}" dt="2026-02-05T15:34:54.311" v="3" actId="27636"/>
        <pc:sldMkLst>
          <pc:docMk/>
          <pc:sldMk cId="0" sldId="262"/>
        </pc:sldMkLst>
        <pc:spChg chg="mod">
          <ac:chgData name="Hoang Dang Nguyen" userId="1de6b3a7-5191-4a0c-8968-b8f905305e1d" providerId="ADAL" clId="{1479FA30-7CD6-43D6-9981-0488DB1D0CB6}" dt="2026-02-05T15:34:54.311" v="3" actId="27636"/>
          <ac:spMkLst>
            <pc:docMk/>
            <pc:sldMk cId="0" sldId="262"/>
            <ac:spMk id="231" creationId="{00000000-0000-0000-0000-000000000000}"/>
          </ac:spMkLst>
        </pc:spChg>
      </pc:sldChg>
      <pc:sldChg chg="modSp mod">
        <pc:chgData name="Hoang Dang Nguyen" userId="1de6b3a7-5191-4a0c-8968-b8f905305e1d" providerId="ADAL" clId="{1479FA30-7CD6-43D6-9981-0488DB1D0CB6}" dt="2026-02-05T15:34:54.332" v="4" actId="27636"/>
        <pc:sldMkLst>
          <pc:docMk/>
          <pc:sldMk cId="2041633718" sldId="272"/>
        </pc:sldMkLst>
        <pc:spChg chg="mod">
          <ac:chgData name="Hoang Dang Nguyen" userId="1de6b3a7-5191-4a0c-8968-b8f905305e1d" providerId="ADAL" clId="{1479FA30-7CD6-43D6-9981-0488DB1D0CB6}" dt="2026-02-05T15:34:54.332" v="4" actId="27636"/>
          <ac:spMkLst>
            <pc:docMk/>
            <pc:sldMk cId="2041633718" sldId="272"/>
            <ac:spMk id="208" creationId="{B4977030-6B41-61CA-4B66-ABEAE0040B5E}"/>
          </ac:spMkLst>
        </pc:spChg>
      </pc:sldChg>
      <pc:sldChg chg="modSp mod">
        <pc:chgData name="Hoang Dang Nguyen" userId="1de6b3a7-5191-4a0c-8968-b8f905305e1d" providerId="ADAL" clId="{1479FA30-7CD6-43D6-9981-0488DB1D0CB6}" dt="2026-02-05T15:34:10.906" v="2" actId="27636"/>
        <pc:sldMkLst>
          <pc:docMk/>
          <pc:sldMk cId="0" sldId="296"/>
        </pc:sldMkLst>
        <pc:spChg chg="mod">
          <ac:chgData name="Hoang Dang Nguyen" userId="1de6b3a7-5191-4a0c-8968-b8f905305e1d" providerId="ADAL" clId="{1479FA30-7CD6-43D6-9981-0488DB1D0CB6}" dt="2026-02-05T15:34:10.906" v="2" actId="27636"/>
          <ac:spMkLst>
            <pc:docMk/>
            <pc:sldMk cId="0" sldId="296"/>
            <ac:spMk id="348"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051F02-7A21-8B46-8DB7-ECF27E7B6AC3}" type="doc">
      <dgm:prSet loTypeId="urn:microsoft.com/office/officeart/2005/8/layout/cycle6" loCatId="" qsTypeId="urn:microsoft.com/office/officeart/2005/8/quickstyle/simple1" qsCatId="simple" csTypeId="urn:microsoft.com/office/officeart/2005/8/colors/accent1_2" csCatId="accent1" phldr="1"/>
      <dgm:spPr/>
      <dgm:t>
        <a:bodyPr/>
        <a:lstStyle/>
        <a:p>
          <a:endParaRPr lang="en-GB"/>
        </a:p>
      </dgm:t>
    </dgm:pt>
    <dgm:pt modelId="{DBE6CE7C-3DA5-234E-84EB-3A2B0F50661C}">
      <dgm:prSet phldrT="[Text]" custT="1"/>
      <dgm:spPr>
        <a:solidFill>
          <a:schemeClr val="accent6"/>
        </a:solidFill>
      </dgm:spPr>
      <dgm:t>
        <a:bodyPr/>
        <a:lstStyle/>
        <a:p>
          <a:r>
            <a:rPr lang="en-GB" sz="2000" dirty="0"/>
            <a:t>Knowledge/literature gap</a:t>
          </a:r>
        </a:p>
      </dgm:t>
    </dgm:pt>
    <dgm:pt modelId="{92C2E5A9-BA2D-6448-8955-C4CED195831F}" type="parTrans" cxnId="{117DCBE1-1C98-FE41-8E0C-4F84A3A03254}">
      <dgm:prSet/>
      <dgm:spPr/>
      <dgm:t>
        <a:bodyPr/>
        <a:lstStyle/>
        <a:p>
          <a:endParaRPr lang="en-GB"/>
        </a:p>
      </dgm:t>
    </dgm:pt>
    <dgm:pt modelId="{571F6AA3-FCA5-DC43-BDB1-06433053F16C}" type="sibTrans" cxnId="{117DCBE1-1C98-FE41-8E0C-4F84A3A03254}">
      <dgm:prSet/>
      <dgm:spPr>
        <a:ln w="19050"/>
      </dgm:spPr>
      <dgm:t>
        <a:bodyPr/>
        <a:lstStyle/>
        <a:p>
          <a:endParaRPr lang="en-GB"/>
        </a:p>
      </dgm:t>
    </dgm:pt>
    <dgm:pt modelId="{9F4BF452-A984-A647-B05F-2FAC629715DD}">
      <dgm:prSet phldrT="[Text]" custT="1"/>
      <dgm:spPr/>
      <dgm:t>
        <a:bodyPr/>
        <a:lstStyle/>
        <a:p>
          <a:r>
            <a:rPr lang="en-GB" sz="2000" dirty="0"/>
            <a:t>Theoretical gap</a:t>
          </a:r>
        </a:p>
      </dgm:t>
    </dgm:pt>
    <dgm:pt modelId="{2F512548-B6A5-F74C-9C5E-3558D1B96CB4}" type="parTrans" cxnId="{5DE3317A-78E3-3E4A-BAD8-146601B7251E}">
      <dgm:prSet/>
      <dgm:spPr/>
      <dgm:t>
        <a:bodyPr/>
        <a:lstStyle/>
        <a:p>
          <a:endParaRPr lang="en-GB"/>
        </a:p>
      </dgm:t>
    </dgm:pt>
    <dgm:pt modelId="{45EAE01D-D971-7844-9DA7-3860CE72BE74}" type="sibTrans" cxnId="{5DE3317A-78E3-3E4A-BAD8-146601B7251E}">
      <dgm:prSet/>
      <dgm:spPr>
        <a:ln w="19050"/>
      </dgm:spPr>
      <dgm:t>
        <a:bodyPr/>
        <a:lstStyle/>
        <a:p>
          <a:endParaRPr lang="en-GB"/>
        </a:p>
      </dgm:t>
    </dgm:pt>
    <dgm:pt modelId="{2BFEC7FA-864D-E64D-8B4A-F921665837A4}">
      <dgm:prSet phldrT="[Text]" custT="1"/>
      <dgm:spPr>
        <a:solidFill>
          <a:schemeClr val="tx2">
            <a:lumMod val="50000"/>
          </a:schemeClr>
        </a:solidFill>
      </dgm:spPr>
      <dgm:t>
        <a:bodyPr/>
        <a:lstStyle/>
        <a:p>
          <a:r>
            <a:rPr lang="en-GB" sz="2000" dirty="0"/>
            <a:t>Methodological gap</a:t>
          </a:r>
        </a:p>
      </dgm:t>
    </dgm:pt>
    <dgm:pt modelId="{119CD3C1-0AF8-694B-940E-C0FCA4310912}" type="parTrans" cxnId="{5CD9F479-1EDA-B343-BC9E-D08662329E99}">
      <dgm:prSet/>
      <dgm:spPr/>
      <dgm:t>
        <a:bodyPr/>
        <a:lstStyle/>
        <a:p>
          <a:endParaRPr lang="en-GB"/>
        </a:p>
      </dgm:t>
    </dgm:pt>
    <dgm:pt modelId="{BEA16AE4-67D4-B84C-9D10-957DE5514A65}" type="sibTrans" cxnId="{5CD9F479-1EDA-B343-BC9E-D08662329E99}">
      <dgm:prSet/>
      <dgm:spPr>
        <a:ln w="19050"/>
      </dgm:spPr>
      <dgm:t>
        <a:bodyPr/>
        <a:lstStyle/>
        <a:p>
          <a:endParaRPr lang="en-GB"/>
        </a:p>
      </dgm:t>
    </dgm:pt>
    <dgm:pt modelId="{EA8F95FB-DF3A-EC46-834F-0B5A616425C8}">
      <dgm:prSet phldrT="[Text]" custT="1"/>
      <dgm:spPr>
        <a:solidFill>
          <a:schemeClr val="accent4">
            <a:lumMod val="60000"/>
            <a:lumOff val="40000"/>
          </a:schemeClr>
        </a:solidFill>
      </dgm:spPr>
      <dgm:t>
        <a:bodyPr/>
        <a:lstStyle/>
        <a:p>
          <a:r>
            <a:rPr lang="en-GB" sz="2000" dirty="0"/>
            <a:t>Data/evidence gap</a:t>
          </a:r>
        </a:p>
      </dgm:t>
    </dgm:pt>
    <dgm:pt modelId="{32ACBA94-052A-7C43-B5AB-00BD37CA7DF6}" type="parTrans" cxnId="{CC118897-817A-0841-91DE-0F61729D0714}">
      <dgm:prSet/>
      <dgm:spPr/>
      <dgm:t>
        <a:bodyPr/>
        <a:lstStyle/>
        <a:p>
          <a:endParaRPr lang="en-GB"/>
        </a:p>
      </dgm:t>
    </dgm:pt>
    <dgm:pt modelId="{C6706BAE-8D87-284C-AC81-325DFC6AA1F4}" type="sibTrans" cxnId="{CC118897-817A-0841-91DE-0F61729D0714}">
      <dgm:prSet/>
      <dgm:spPr>
        <a:ln w="19050"/>
      </dgm:spPr>
      <dgm:t>
        <a:bodyPr/>
        <a:lstStyle/>
        <a:p>
          <a:endParaRPr lang="en-GB"/>
        </a:p>
      </dgm:t>
    </dgm:pt>
    <dgm:pt modelId="{6B4A45F2-9C6C-1144-A183-A08FCB116D83}">
      <dgm:prSet phldrT="[Text]" custT="1"/>
      <dgm:spPr>
        <a:solidFill>
          <a:schemeClr val="bg1">
            <a:lumMod val="50000"/>
          </a:schemeClr>
        </a:solidFill>
      </dgm:spPr>
      <dgm:t>
        <a:bodyPr/>
        <a:lstStyle/>
        <a:p>
          <a:r>
            <a:rPr lang="en-GB" sz="2000" dirty="0"/>
            <a:t>Empirical gap</a:t>
          </a:r>
        </a:p>
      </dgm:t>
    </dgm:pt>
    <dgm:pt modelId="{9EC35627-19FF-EF4A-A288-A4546B937929}" type="parTrans" cxnId="{05E601CA-0F06-B44F-A156-4FA914A44995}">
      <dgm:prSet/>
      <dgm:spPr/>
      <dgm:t>
        <a:bodyPr/>
        <a:lstStyle/>
        <a:p>
          <a:endParaRPr lang="en-GB"/>
        </a:p>
      </dgm:t>
    </dgm:pt>
    <dgm:pt modelId="{A8A11D93-F570-254C-BFC9-073B6F5D358E}" type="sibTrans" cxnId="{05E601CA-0F06-B44F-A156-4FA914A44995}">
      <dgm:prSet/>
      <dgm:spPr>
        <a:pattFill prst="pct5">
          <a:fgClr>
            <a:schemeClr val="accent1">
              <a:hueOff val="0"/>
              <a:satOff val="0"/>
              <a:lumOff val="0"/>
            </a:schemeClr>
          </a:fgClr>
          <a:bgClr>
            <a:schemeClr val="bg1"/>
          </a:bgClr>
        </a:pattFill>
        <a:ln w="22225"/>
      </dgm:spPr>
      <dgm:t>
        <a:bodyPr/>
        <a:lstStyle/>
        <a:p>
          <a:endParaRPr lang="en-GB"/>
        </a:p>
      </dgm:t>
    </dgm:pt>
    <dgm:pt modelId="{6BDF4715-19AC-F549-B0DC-6D24EFBD2C51}" type="pres">
      <dgm:prSet presAssocID="{83051F02-7A21-8B46-8DB7-ECF27E7B6AC3}" presName="cycle" presStyleCnt="0">
        <dgm:presLayoutVars>
          <dgm:dir/>
          <dgm:resizeHandles val="exact"/>
        </dgm:presLayoutVars>
      </dgm:prSet>
      <dgm:spPr/>
    </dgm:pt>
    <dgm:pt modelId="{B34C78DA-B6FA-E041-AA24-8FE6D112A2CA}" type="pres">
      <dgm:prSet presAssocID="{DBE6CE7C-3DA5-234E-84EB-3A2B0F50661C}" presName="node" presStyleLbl="node1" presStyleIdx="0" presStyleCnt="5" custScaleX="110983" custScaleY="114891">
        <dgm:presLayoutVars>
          <dgm:bulletEnabled val="1"/>
        </dgm:presLayoutVars>
      </dgm:prSet>
      <dgm:spPr/>
    </dgm:pt>
    <dgm:pt modelId="{C300ED02-9E2B-F946-8D71-A91FADC33695}" type="pres">
      <dgm:prSet presAssocID="{DBE6CE7C-3DA5-234E-84EB-3A2B0F50661C}" presName="spNode" presStyleCnt="0"/>
      <dgm:spPr/>
    </dgm:pt>
    <dgm:pt modelId="{554E554F-CCB2-6246-9763-6FDEC4D9088C}" type="pres">
      <dgm:prSet presAssocID="{571F6AA3-FCA5-DC43-BDB1-06433053F16C}" presName="sibTrans" presStyleLbl="sibTrans1D1" presStyleIdx="0" presStyleCnt="5"/>
      <dgm:spPr/>
    </dgm:pt>
    <dgm:pt modelId="{2FD217F8-AF98-0441-BF7F-EEA333ED47D7}" type="pres">
      <dgm:prSet presAssocID="{9F4BF452-A984-A647-B05F-2FAC629715DD}" presName="node" presStyleLbl="node1" presStyleIdx="1" presStyleCnt="5" custScaleX="115844">
        <dgm:presLayoutVars>
          <dgm:bulletEnabled val="1"/>
        </dgm:presLayoutVars>
      </dgm:prSet>
      <dgm:spPr/>
    </dgm:pt>
    <dgm:pt modelId="{1D8987BC-4BA5-7C46-AC01-D08FB5896479}" type="pres">
      <dgm:prSet presAssocID="{9F4BF452-A984-A647-B05F-2FAC629715DD}" presName="spNode" presStyleCnt="0"/>
      <dgm:spPr/>
    </dgm:pt>
    <dgm:pt modelId="{175E89DF-C3B4-DD4A-8CE3-68D93B2D558E}" type="pres">
      <dgm:prSet presAssocID="{45EAE01D-D971-7844-9DA7-3860CE72BE74}" presName="sibTrans" presStyleLbl="sibTrans1D1" presStyleIdx="1" presStyleCnt="5"/>
      <dgm:spPr/>
    </dgm:pt>
    <dgm:pt modelId="{26B30EC9-C741-AE47-B8EF-2DDC7CB4A609}" type="pres">
      <dgm:prSet presAssocID="{2BFEC7FA-864D-E64D-8B4A-F921665837A4}" presName="node" presStyleLbl="node1" presStyleIdx="2" presStyleCnt="5" custScaleX="153577">
        <dgm:presLayoutVars>
          <dgm:bulletEnabled val="1"/>
        </dgm:presLayoutVars>
      </dgm:prSet>
      <dgm:spPr/>
    </dgm:pt>
    <dgm:pt modelId="{74C69E81-BE88-B347-9907-5B9BF5EFE49B}" type="pres">
      <dgm:prSet presAssocID="{2BFEC7FA-864D-E64D-8B4A-F921665837A4}" presName="spNode" presStyleCnt="0"/>
      <dgm:spPr/>
    </dgm:pt>
    <dgm:pt modelId="{8A7FC2A6-1389-264B-9883-A6411F0B001A}" type="pres">
      <dgm:prSet presAssocID="{BEA16AE4-67D4-B84C-9D10-957DE5514A65}" presName="sibTrans" presStyleLbl="sibTrans1D1" presStyleIdx="2" presStyleCnt="5"/>
      <dgm:spPr/>
    </dgm:pt>
    <dgm:pt modelId="{66264E45-0627-4942-BD7C-7A09398E6066}" type="pres">
      <dgm:prSet presAssocID="{EA8F95FB-DF3A-EC46-834F-0B5A616425C8}" presName="node" presStyleLbl="node1" presStyleIdx="3" presStyleCnt="5" custScaleX="138337">
        <dgm:presLayoutVars>
          <dgm:bulletEnabled val="1"/>
        </dgm:presLayoutVars>
      </dgm:prSet>
      <dgm:spPr/>
    </dgm:pt>
    <dgm:pt modelId="{F3838321-325A-8E4E-94C9-BD90C628D17A}" type="pres">
      <dgm:prSet presAssocID="{EA8F95FB-DF3A-EC46-834F-0B5A616425C8}" presName="spNode" presStyleCnt="0"/>
      <dgm:spPr/>
    </dgm:pt>
    <dgm:pt modelId="{720408AE-EB74-4448-85AC-266176234843}" type="pres">
      <dgm:prSet presAssocID="{C6706BAE-8D87-284C-AC81-325DFC6AA1F4}" presName="sibTrans" presStyleLbl="sibTrans1D1" presStyleIdx="3" presStyleCnt="5"/>
      <dgm:spPr/>
    </dgm:pt>
    <dgm:pt modelId="{BCF9082C-8A8B-0843-87B8-D11878192611}" type="pres">
      <dgm:prSet presAssocID="{6B4A45F2-9C6C-1144-A183-A08FCB116D83}" presName="node" presStyleLbl="node1" presStyleIdx="4" presStyleCnt="5">
        <dgm:presLayoutVars>
          <dgm:bulletEnabled val="1"/>
        </dgm:presLayoutVars>
      </dgm:prSet>
      <dgm:spPr/>
    </dgm:pt>
    <dgm:pt modelId="{F9D9424D-E11E-764B-8020-93E4B3DA29DC}" type="pres">
      <dgm:prSet presAssocID="{6B4A45F2-9C6C-1144-A183-A08FCB116D83}" presName="spNode" presStyleCnt="0"/>
      <dgm:spPr/>
    </dgm:pt>
    <dgm:pt modelId="{562D5419-28E4-8744-B14E-8765DFD22C07}" type="pres">
      <dgm:prSet presAssocID="{A8A11D93-F570-254C-BFC9-073B6F5D358E}" presName="sibTrans" presStyleLbl="sibTrans1D1" presStyleIdx="4" presStyleCnt="5"/>
      <dgm:spPr/>
    </dgm:pt>
  </dgm:ptLst>
  <dgm:cxnLst>
    <dgm:cxn modelId="{85B01C01-A5D9-C54A-B914-67C3D1A75F07}" type="presOf" srcId="{45EAE01D-D971-7844-9DA7-3860CE72BE74}" destId="{175E89DF-C3B4-DD4A-8CE3-68D93B2D558E}" srcOrd="0" destOrd="0" presId="urn:microsoft.com/office/officeart/2005/8/layout/cycle6"/>
    <dgm:cxn modelId="{235D885B-62B7-284B-940E-375E58A9FCDD}" type="presOf" srcId="{A8A11D93-F570-254C-BFC9-073B6F5D358E}" destId="{562D5419-28E4-8744-B14E-8765DFD22C07}" srcOrd="0" destOrd="0" presId="urn:microsoft.com/office/officeart/2005/8/layout/cycle6"/>
    <dgm:cxn modelId="{744F5D48-BFDD-3B43-8ED6-AB0A798AFC50}" type="presOf" srcId="{DBE6CE7C-3DA5-234E-84EB-3A2B0F50661C}" destId="{B34C78DA-B6FA-E041-AA24-8FE6D112A2CA}" srcOrd="0" destOrd="0" presId="urn:microsoft.com/office/officeart/2005/8/layout/cycle6"/>
    <dgm:cxn modelId="{5CD9F479-1EDA-B343-BC9E-D08662329E99}" srcId="{83051F02-7A21-8B46-8DB7-ECF27E7B6AC3}" destId="{2BFEC7FA-864D-E64D-8B4A-F921665837A4}" srcOrd="2" destOrd="0" parTransId="{119CD3C1-0AF8-694B-940E-C0FCA4310912}" sibTransId="{BEA16AE4-67D4-B84C-9D10-957DE5514A65}"/>
    <dgm:cxn modelId="{5DE3317A-78E3-3E4A-BAD8-146601B7251E}" srcId="{83051F02-7A21-8B46-8DB7-ECF27E7B6AC3}" destId="{9F4BF452-A984-A647-B05F-2FAC629715DD}" srcOrd="1" destOrd="0" parTransId="{2F512548-B6A5-F74C-9C5E-3558D1B96CB4}" sibTransId="{45EAE01D-D971-7844-9DA7-3860CE72BE74}"/>
    <dgm:cxn modelId="{FBE7238F-BE13-AC45-AE58-568B97FB6131}" type="presOf" srcId="{2BFEC7FA-864D-E64D-8B4A-F921665837A4}" destId="{26B30EC9-C741-AE47-B8EF-2DDC7CB4A609}" srcOrd="0" destOrd="0" presId="urn:microsoft.com/office/officeart/2005/8/layout/cycle6"/>
    <dgm:cxn modelId="{1146DF96-C042-8447-B889-929841F79B0E}" type="presOf" srcId="{9F4BF452-A984-A647-B05F-2FAC629715DD}" destId="{2FD217F8-AF98-0441-BF7F-EEA333ED47D7}" srcOrd="0" destOrd="0" presId="urn:microsoft.com/office/officeart/2005/8/layout/cycle6"/>
    <dgm:cxn modelId="{CC118897-817A-0841-91DE-0F61729D0714}" srcId="{83051F02-7A21-8B46-8DB7-ECF27E7B6AC3}" destId="{EA8F95FB-DF3A-EC46-834F-0B5A616425C8}" srcOrd="3" destOrd="0" parTransId="{32ACBA94-052A-7C43-B5AB-00BD37CA7DF6}" sibTransId="{C6706BAE-8D87-284C-AC81-325DFC6AA1F4}"/>
    <dgm:cxn modelId="{6D3CC19D-D6A7-C54D-9844-6E372CD410F9}" type="presOf" srcId="{EA8F95FB-DF3A-EC46-834F-0B5A616425C8}" destId="{66264E45-0627-4942-BD7C-7A09398E6066}" srcOrd="0" destOrd="0" presId="urn:microsoft.com/office/officeart/2005/8/layout/cycle6"/>
    <dgm:cxn modelId="{D9A1BAB9-EF98-B442-BC46-03E71414C294}" type="presOf" srcId="{6B4A45F2-9C6C-1144-A183-A08FCB116D83}" destId="{BCF9082C-8A8B-0843-87B8-D11878192611}" srcOrd="0" destOrd="0" presId="urn:microsoft.com/office/officeart/2005/8/layout/cycle6"/>
    <dgm:cxn modelId="{05E601CA-0F06-B44F-A156-4FA914A44995}" srcId="{83051F02-7A21-8B46-8DB7-ECF27E7B6AC3}" destId="{6B4A45F2-9C6C-1144-A183-A08FCB116D83}" srcOrd="4" destOrd="0" parTransId="{9EC35627-19FF-EF4A-A288-A4546B937929}" sibTransId="{A8A11D93-F570-254C-BFC9-073B6F5D358E}"/>
    <dgm:cxn modelId="{09BF54CD-5367-FA47-9BFB-CF0ED511D1D0}" type="presOf" srcId="{83051F02-7A21-8B46-8DB7-ECF27E7B6AC3}" destId="{6BDF4715-19AC-F549-B0DC-6D24EFBD2C51}" srcOrd="0" destOrd="0" presId="urn:microsoft.com/office/officeart/2005/8/layout/cycle6"/>
    <dgm:cxn modelId="{E2FBFBDB-25F3-BB44-99B4-07F2899AC79C}" type="presOf" srcId="{BEA16AE4-67D4-B84C-9D10-957DE5514A65}" destId="{8A7FC2A6-1389-264B-9883-A6411F0B001A}" srcOrd="0" destOrd="0" presId="urn:microsoft.com/office/officeart/2005/8/layout/cycle6"/>
    <dgm:cxn modelId="{117DCBE1-1C98-FE41-8E0C-4F84A3A03254}" srcId="{83051F02-7A21-8B46-8DB7-ECF27E7B6AC3}" destId="{DBE6CE7C-3DA5-234E-84EB-3A2B0F50661C}" srcOrd="0" destOrd="0" parTransId="{92C2E5A9-BA2D-6448-8955-C4CED195831F}" sibTransId="{571F6AA3-FCA5-DC43-BDB1-06433053F16C}"/>
    <dgm:cxn modelId="{EB1F9EEC-D08B-9E4E-B65B-338D9975B6E5}" type="presOf" srcId="{571F6AA3-FCA5-DC43-BDB1-06433053F16C}" destId="{554E554F-CCB2-6246-9763-6FDEC4D9088C}" srcOrd="0" destOrd="0" presId="urn:microsoft.com/office/officeart/2005/8/layout/cycle6"/>
    <dgm:cxn modelId="{EACCE0F7-56BE-A24C-8B45-216D7E8AB0A0}" type="presOf" srcId="{C6706BAE-8D87-284C-AC81-325DFC6AA1F4}" destId="{720408AE-EB74-4448-85AC-266176234843}" srcOrd="0" destOrd="0" presId="urn:microsoft.com/office/officeart/2005/8/layout/cycle6"/>
    <dgm:cxn modelId="{34A0959A-BDCD-BB4F-966D-C4CC582A6D24}" type="presParOf" srcId="{6BDF4715-19AC-F549-B0DC-6D24EFBD2C51}" destId="{B34C78DA-B6FA-E041-AA24-8FE6D112A2CA}" srcOrd="0" destOrd="0" presId="urn:microsoft.com/office/officeart/2005/8/layout/cycle6"/>
    <dgm:cxn modelId="{82595EE6-FBFB-A24D-AF35-015A95BD077F}" type="presParOf" srcId="{6BDF4715-19AC-F549-B0DC-6D24EFBD2C51}" destId="{C300ED02-9E2B-F946-8D71-A91FADC33695}" srcOrd="1" destOrd="0" presId="urn:microsoft.com/office/officeart/2005/8/layout/cycle6"/>
    <dgm:cxn modelId="{9E226A2D-0CF5-D549-AA57-32CB1FD7DCD2}" type="presParOf" srcId="{6BDF4715-19AC-F549-B0DC-6D24EFBD2C51}" destId="{554E554F-CCB2-6246-9763-6FDEC4D9088C}" srcOrd="2" destOrd="0" presId="urn:microsoft.com/office/officeart/2005/8/layout/cycle6"/>
    <dgm:cxn modelId="{E13A533E-4F86-B14E-9F87-26714D4BD1E3}" type="presParOf" srcId="{6BDF4715-19AC-F549-B0DC-6D24EFBD2C51}" destId="{2FD217F8-AF98-0441-BF7F-EEA333ED47D7}" srcOrd="3" destOrd="0" presId="urn:microsoft.com/office/officeart/2005/8/layout/cycle6"/>
    <dgm:cxn modelId="{3C0FEA57-9589-774A-A0CE-9B4D9B4390BD}" type="presParOf" srcId="{6BDF4715-19AC-F549-B0DC-6D24EFBD2C51}" destId="{1D8987BC-4BA5-7C46-AC01-D08FB5896479}" srcOrd="4" destOrd="0" presId="urn:microsoft.com/office/officeart/2005/8/layout/cycle6"/>
    <dgm:cxn modelId="{CD340A0B-4F07-5646-A648-7D5CB6E79328}" type="presParOf" srcId="{6BDF4715-19AC-F549-B0DC-6D24EFBD2C51}" destId="{175E89DF-C3B4-DD4A-8CE3-68D93B2D558E}" srcOrd="5" destOrd="0" presId="urn:microsoft.com/office/officeart/2005/8/layout/cycle6"/>
    <dgm:cxn modelId="{8629F5E5-9297-2141-B35E-000528DB68F9}" type="presParOf" srcId="{6BDF4715-19AC-F549-B0DC-6D24EFBD2C51}" destId="{26B30EC9-C741-AE47-B8EF-2DDC7CB4A609}" srcOrd="6" destOrd="0" presId="urn:microsoft.com/office/officeart/2005/8/layout/cycle6"/>
    <dgm:cxn modelId="{B047BE58-84DB-1647-8998-B6356F3A1D25}" type="presParOf" srcId="{6BDF4715-19AC-F549-B0DC-6D24EFBD2C51}" destId="{74C69E81-BE88-B347-9907-5B9BF5EFE49B}" srcOrd="7" destOrd="0" presId="urn:microsoft.com/office/officeart/2005/8/layout/cycle6"/>
    <dgm:cxn modelId="{339D2656-3963-DE4D-B564-161BD0E076BD}" type="presParOf" srcId="{6BDF4715-19AC-F549-B0DC-6D24EFBD2C51}" destId="{8A7FC2A6-1389-264B-9883-A6411F0B001A}" srcOrd="8" destOrd="0" presId="urn:microsoft.com/office/officeart/2005/8/layout/cycle6"/>
    <dgm:cxn modelId="{46B38E42-875D-CB46-A759-43459EED82A0}" type="presParOf" srcId="{6BDF4715-19AC-F549-B0DC-6D24EFBD2C51}" destId="{66264E45-0627-4942-BD7C-7A09398E6066}" srcOrd="9" destOrd="0" presId="urn:microsoft.com/office/officeart/2005/8/layout/cycle6"/>
    <dgm:cxn modelId="{884C3FDE-3FF9-374D-87D6-A09BBB59E2CE}" type="presParOf" srcId="{6BDF4715-19AC-F549-B0DC-6D24EFBD2C51}" destId="{F3838321-325A-8E4E-94C9-BD90C628D17A}" srcOrd="10" destOrd="0" presId="urn:microsoft.com/office/officeart/2005/8/layout/cycle6"/>
    <dgm:cxn modelId="{EC993576-8B47-154A-87CD-5A5A3A753B83}" type="presParOf" srcId="{6BDF4715-19AC-F549-B0DC-6D24EFBD2C51}" destId="{720408AE-EB74-4448-85AC-266176234843}" srcOrd="11" destOrd="0" presId="urn:microsoft.com/office/officeart/2005/8/layout/cycle6"/>
    <dgm:cxn modelId="{2D02FE2F-DBFE-6F4B-B1C4-11337266AA33}" type="presParOf" srcId="{6BDF4715-19AC-F549-B0DC-6D24EFBD2C51}" destId="{BCF9082C-8A8B-0843-87B8-D11878192611}" srcOrd="12" destOrd="0" presId="urn:microsoft.com/office/officeart/2005/8/layout/cycle6"/>
    <dgm:cxn modelId="{3F20B362-089B-D24B-80A2-F3BF655C80F5}" type="presParOf" srcId="{6BDF4715-19AC-F549-B0DC-6D24EFBD2C51}" destId="{F9D9424D-E11E-764B-8020-93E4B3DA29DC}" srcOrd="13" destOrd="0" presId="urn:microsoft.com/office/officeart/2005/8/layout/cycle6"/>
    <dgm:cxn modelId="{C7443284-F845-534D-B7C7-35752B5668DF}" type="presParOf" srcId="{6BDF4715-19AC-F549-B0DC-6D24EFBD2C51}" destId="{562D5419-28E4-8744-B14E-8765DFD22C07}" srcOrd="14" destOrd="0" presId="urn:microsoft.com/office/officeart/2005/8/layout/cycle6"/>
  </dgm:cxnLst>
  <dgm:bg/>
  <dgm:whole>
    <a:ln w="19050">
      <a:solidFill>
        <a:scrgbClr r="0" g="0" b="0">
          <a:shade val="95000"/>
          <a:satMod val="105000"/>
        </a:scrgbClr>
      </a:solidFill>
    </a:ln>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4F801A-28A5-FD41-9802-3F9DC4E4E027}" type="doc">
      <dgm:prSet loTypeId="urn:microsoft.com/office/officeart/2008/layout/RadialCluster" loCatId="" qsTypeId="urn:microsoft.com/office/officeart/2005/8/quickstyle/simple1" qsCatId="simple" csTypeId="urn:microsoft.com/office/officeart/2005/8/colors/accent1_2" csCatId="accent1" phldr="1"/>
      <dgm:spPr/>
      <dgm:t>
        <a:bodyPr/>
        <a:lstStyle/>
        <a:p>
          <a:endParaRPr lang="en-GB"/>
        </a:p>
      </dgm:t>
    </dgm:pt>
    <dgm:pt modelId="{10F1E14B-C7AE-3D48-871E-3D3A0DEC016D}">
      <dgm:prSet phldrT="[Text]"/>
      <dgm:spPr/>
      <dgm:t>
        <a:bodyPr/>
        <a:lstStyle/>
        <a:p>
          <a:r>
            <a:rPr lang="en-GB" dirty="0"/>
            <a:t>RQ</a:t>
          </a:r>
        </a:p>
      </dgm:t>
    </dgm:pt>
    <dgm:pt modelId="{BAF07255-7F58-A948-87DD-265B9FE6BEFB}" type="parTrans" cxnId="{90590D39-CE21-D445-9CF7-475FD203165F}">
      <dgm:prSet/>
      <dgm:spPr/>
      <dgm:t>
        <a:bodyPr/>
        <a:lstStyle/>
        <a:p>
          <a:endParaRPr lang="en-GB"/>
        </a:p>
      </dgm:t>
    </dgm:pt>
    <dgm:pt modelId="{FFDDBF90-C68C-4948-ACA9-DF4311A17839}" type="sibTrans" cxnId="{90590D39-CE21-D445-9CF7-475FD203165F}">
      <dgm:prSet/>
      <dgm:spPr/>
      <dgm:t>
        <a:bodyPr/>
        <a:lstStyle/>
        <a:p>
          <a:endParaRPr lang="en-GB"/>
        </a:p>
      </dgm:t>
    </dgm:pt>
    <dgm:pt modelId="{92198146-F443-3649-BC8A-34E92942E794}">
      <dgm:prSet phldrT="[Text]"/>
      <dgm:spPr/>
      <dgm:t>
        <a:bodyPr/>
        <a:lstStyle/>
        <a:p>
          <a:r>
            <a:rPr lang="en-GB" dirty="0"/>
            <a:t>Relevance: What is the importance or relevance of the topic for stakeholders?</a:t>
          </a:r>
        </a:p>
      </dgm:t>
    </dgm:pt>
    <dgm:pt modelId="{EADC5E4F-D7A4-784A-8FF0-E59240884900}" type="parTrans" cxnId="{DD7490B1-9012-034F-865D-15DF5F3784F4}">
      <dgm:prSet/>
      <dgm:spPr/>
      <dgm:t>
        <a:bodyPr/>
        <a:lstStyle/>
        <a:p>
          <a:endParaRPr lang="en-GB"/>
        </a:p>
      </dgm:t>
    </dgm:pt>
    <dgm:pt modelId="{0FE008ED-CF08-C148-AB40-339BFACED7E9}" type="sibTrans" cxnId="{DD7490B1-9012-034F-865D-15DF5F3784F4}">
      <dgm:prSet/>
      <dgm:spPr/>
      <dgm:t>
        <a:bodyPr/>
        <a:lstStyle/>
        <a:p>
          <a:endParaRPr lang="en-GB"/>
        </a:p>
      </dgm:t>
    </dgm:pt>
    <dgm:pt modelId="{3E093635-9F50-E94B-93E7-ADF053486FDB}">
      <dgm:prSet phldrT="[Text]" custT="1"/>
      <dgm:spPr/>
      <dgm:t>
        <a:bodyPr/>
        <a:lstStyle/>
        <a:p>
          <a:r>
            <a:rPr lang="en-GB" sz="1800" dirty="0"/>
            <a:t>Originality: What is already known about the topic? Which debate does it add to?</a:t>
          </a:r>
        </a:p>
      </dgm:t>
    </dgm:pt>
    <dgm:pt modelId="{8B9546D5-BC95-D74E-A20B-31E579B5D7A7}" type="parTrans" cxnId="{964F3671-5756-9A48-8E62-A09B51897596}">
      <dgm:prSet/>
      <dgm:spPr/>
      <dgm:t>
        <a:bodyPr/>
        <a:lstStyle/>
        <a:p>
          <a:endParaRPr lang="en-GB"/>
        </a:p>
      </dgm:t>
    </dgm:pt>
    <dgm:pt modelId="{5BC24FB7-851E-D14D-B375-7A10A17D3D6D}" type="sibTrans" cxnId="{964F3671-5756-9A48-8E62-A09B51897596}">
      <dgm:prSet/>
      <dgm:spPr/>
      <dgm:t>
        <a:bodyPr/>
        <a:lstStyle/>
        <a:p>
          <a:endParaRPr lang="en-GB"/>
        </a:p>
      </dgm:t>
    </dgm:pt>
    <dgm:pt modelId="{993D615E-986D-A14C-879D-F4608933D454}">
      <dgm:prSet phldrT="[Text]"/>
      <dgm:spPr/>
      <dgm:t>
        <a:bodyPr/>
        <a:lstStyle/>
        <a:p>
          <a:r>
            <a:rPr lang="en-GB" dirty="0"/>
            <a:t>Rigour: Is the question aligned with the methods? Do the research tools generate appropriate data to answer the question?</a:t>
          </a:r>
        </a:p>
      </dgm:t>
    </dgm:pt>
    <dgm:pt modelId="{86BC7F47-8064-C54F-B07B-2F6C03EE2302}" type="parTrans" cxnId="{A89B1400-6903-EB4B-B9D2-712D06E8A97C}">
      <dgm:prSet/>
      <dgm:spPr/>
      <dgm:t>
        <a:bodyPr/>
        <a:lstStyle/>
        <a:p>
          <a:endParaRPr lang="en-GB"/>
        </a:p>
      </dgm:t>
    </dgm:pt>
    <dgm:pt modelId="{E4408974-FC88-B04B-BB60-DD925AB293FE}" type="sibTrans" cxnId="{A89B1400-6903-EB4B-B9D2-712D06E8A97C}">
      <dgm:prSet/>
      <dgm:spPr/>
      <dgm:t>
        <a:bodyPr/>
        <a:lstStyle/>
        <a:p>
          <a:endParaRPr lang="en-GB"/>
        </a:p>
      </dgm:t>
    </dgm:pt>
    <dgm:pt modelId="{847D0606-513E-EF46-B930-4459A64DD370}" type="pres">
      <dgm:prSet presAssocID="{404F801A-28A5-FD41-9802-3F9DC4E4E027}" presName="Name0" presStyleCnt="0">
        <dgm:presLayoutVars>
          <dgm:chMax val="1"/>
          <dgm:chPref val="1"/>
          <dgm:dir/>
          <dgm:animOne val="branch"/>
          <dgm:animLvl val="lvl"/>
        </dgm:presLayoutVars>
      </dgm:prSet>
      <dgm:spPr/>
    </dgm:pt>
    <dgm:pt modelId="{ECCAAD48-8D39-E943-815E-847D6FD0B8E1}" type="pres">
      <dgm:prSet presAssocID="{10F1E14B-C7AE-3D48-871E-3D3A0DEC016D}" presName="singleCycle" presStyleCnt="0"/>
      <dgm:spPr/>
    </dgm:pt>
    <dgm:pt modelId="{3FAB7F51-3D08-7B4A-8F0E-2DF8EBBB1E44}" type="pres">
      <dgm:prSet presAssocID="{10F1E14B-C7AE-3D48-871E-3D3A0DEC016D}" presName="singleCenter" presStyleLbl="node1" presStyleIdx="0" presStyleCnt="4" custScaleX="73479" custScaleY="43196" custLinFactNeighborX="5822" custLinFactNeighborY="-11098">
        <dgm:presLayoutVars>
          <dgm:chMax val="7"/>
          <dgm:chPref val="7"/>
        </dgm:presLayoutVars>
      </dgm:prSet>
      <dgm:spPr/>
    </dgm:pt>
    <dgm:pt modelId="{43B43DAD-31D3-D14D-92C6-87090A481597}" type="pres">
      <dgm:prSet presAssocID="{EADC5E4F-D7A4-784A-8FF0-E59240884900}" presName="Name56" presStyleLbl="parChTrans1D2" presStyleIdx="0" presStyleCnt="3"/>
      <dgm:spPr/>
    </dgm:pt>
    <dgm:pt modelId="{33A31E0E-ABFD-1646-A8F4-6CBEAC2AD30E}" type="pres">
      <dgm:prSet presAssocID="{92198146-F443-3649-BC8A-34E92942E794}" presName="text0" presStyleLbl="node1" presStyleIdx="1" presStyleCnt="4" custScaleX="267114" custScaleY="125751" custRadScaleRad="86358" custRadScaleInc="-661">
        <dgm:presLayoutVars>
          <dgm:bulletEnabled val="1"/>
        </dgm:presLayoutVars>
      </dgm:prSet>
      <dgm:spPr/>
    </dgm:pt>
    <dgm:pt modelId="{6D62DD8B-9E2B-234F-B4C4-F00133BB61B9}" type="pres">
      <dgm:prSet presAssocID="{8B9546D5-BC95-D74E-A20B-31E579B5D7A7}" presName="Name56" presStyleLbl="parChTrans1D2" presStyleIdx="1" presStyleCnt="3"/>
      <dgm:spPr/>
    </dgm:pt>
    <dgm:pt modelId="{E406165E-80E2-654D-8DCF-BDB48873C6E8}" type="pres">
      <dgm:prSet presAssocID="{3E093635-9F50-E94B-93E7-ADF053486FDB}" presName="text0" presStyleLbl="node1" presStyleIdx="2" presStyleCnt="4" custScaleX="225585" custScaleY="142191" custRadScaleRad="108845" custRadScaleInc="-21379">
        <dgm:presLayoutVars>
          <dgm:bulletEnabled val="1"/>
        </dgm:presLayoutVars>
      </dgm:prSet>
      <dgm:spPr/>
    </dgm:pt>
    <dgm:pt modelId="{5E50A564-45AE-474D-85FA-BFB1B22E665A}" type="pres">
      <dgm:prSet presAssocID="{86BC7F47-8064-C54F-B07B-2F6C03EE2302}" presName="Name56" presStyleLbl="parChTrans1D2" presStyleIdx="2" presStyleCnt="3"/>
      <dgm:spPr/>
    </dgm:pt>
    <dgm:pt modelId="{5F9B690B-192D-1246-B012-F8E2EEA53145}" type="pres">
      <dgm:prSet presAssocID="{993D615E-986D-A14C-879D-F4608933D454}" presName="text0" presStyleLbl="node1" presStyleIdx="3" presStyleCnt="4" custScaleX="231067" custScaleY="155084" custRadScaleRad="94051" custRadScaleInc="14198">
        <dgm:presLayoutVars>
          <dgm:bulletEnabled val="1"/>
        </dgm:presLayoutVars>
      </dgm:prSet>
      <dgm:spPr/>
    </dgm:pt>
  </dgm:ptLst>
  <dgm:cxnLst>
    <dgm:cxn modelId="{A89B1400-6903-EB4B-B9D2-712D06E8A97C}" srcId="{10F1E14B-C7AE-3D48-871E-3D3A0DEC016D}" destId="{993D615E-986D-A14C-879D-F4608933D454}" srcOrd="2" destOrd="0" parTransId="{86BC7F47-8064-C54F-B07B-2F6C03EE2302}" sibTransId="{E4408974-FC88-B04B-BB60-DD925AB293FE}"/>
    <dgm:cxn modelId="{1A353A26-6E4A-8342-8397-FC66F748988A}" type="presOf" srcId="{EADC5E4F-D7A4-784A-8FF0-E59240884900}" destId="{43B43DAD-31D3-D14D-92C6-87090A481597}" srcOrd="0" destOrd="0" presId="urn:microsoft.com/office/officeart/2008/layout/RadialCluster"/>
    <dgm:cxn modelId="{90590D39-CE21-D445-9CF7-475FD203165F}" srcId="{404F801A-28A5-FD41-9802-3F9DC4E4E027}" destId="{10F1E14B-C7AE-3D48-871E-3D3A0DEC016D}" srcOrd="0" destOrd="0" parTransId="{BAF07255-7F58-A948-87DD-265B9FE6BEFB}" sibTransId="{FFDDBF90-C68C-4948-ACA9-DF4311A17839}"/>
    <dgm:cxn modelId="{26234645-6B3A-7348-B63F-DDF8693BA8EF}" type="presOf" srcId="{8B9546D5-BC95-D74E-A20B-31E579B5D7A7}" destId="{6D62DD8B-9E2B-234F-B4C4-F00133BB61B9}" srcOrd="0" destOrd="0" presId="urn:microsoft.com/office/officeart/2008/layout/RadialCluster"/>
    <dgm:cxn modelId="{DCEE6947-F3F5-014D-88D2-8D49AE66E5DD}" type="presOf" srcId="{993D615E-986D-A14C-879D-F4608933D454}" destId="{5F9B690B-192D-1246-B012-F8E2EEA53145}" srcOrd="0" destOrd="0" presId="urn:microsoft.com/office/officeart/2008/layout/RadialCluster"/>
    <dgm:cxn modelId="{964F3671-5756-9A48-8E62-A09B51897596}" srcId="{10F1E14B-C7AE-3D48-871E-3D3A0DEC016D}" destId="{3E093635-9F50-E94B-93E7-ADF053486FDB}" srcOrd="1" destOrd="0" parTransId="{8B9546D5-BC95-D74E-A20B-31E579B5D7A7}" sibTransId="{5BC24FB7-851E-D14D-B375-7A10A17D3D6D}"/>
    <dgm:cxn modelId="{57FD20A5-9D9D-6D46-9A56-700734B3702C}" type="presOf" srcId="{404F801A-28A5-FD41-9802-3F9DC4E4E027}" destId="{847D0606-513E-EF46-B930-4459A64DD370}" srcOrd="0" destOrd="0" presId="urn:microsoft.com/office/officeart/2008/layout/RadialCluster"/>
    <dgm:cxn modelId="{2D6ADFAC-E3D9-3E49-8954-FE644D512F97}" type="presOf" srcId="{3E093635-9F50-E94B-93E7-ADF053486FDB}" destId="{E406165E-80E2-654D-8DCF-BDB48873C6E8}" srcOrd="0" destOrd="0" presId="urn:microsoft.com/office/officeart/2008/layout/RadialCluster"/>
    <dgm:cxn modelId="{DD7490B1-9012-034F-865D-15DF5F3784F4}" srcId="{10F1E14B-C7AE-3D48-871E-3D3A0DEC016D}" destId="{92198146-F443-3649-BC8A-34E92942E794}" srcOrd="0" destOrd="0" parTransId="{EADC5E4F-D7A4-784A-8FF0-E59240884900}" sibTransId="{0FE008ED-CF08-C148-AB40-339BFACED7E9}"/>
    <dgm:cxn modelId="{6A342FC0-F6BF-0C47-85DE-85580587084A}" type="presOf" srcId="{86BC7F47-8064-C54F-B07B-2F6C03EE2302}" destId="{5E50A564-45AE-474D-85FA-BFB1B22E665A}" srcOrd="0" destOrd="0" presId="urn:microsoft.com/office/officeart/2008/layout/RadialCluster"/>
    <dgm:cxn modelId="{6B79CFDA-06C1-9C42-AA10-FBB88EBE62F7}" type="presOf" srcId="{92198146-F443-3649-BC8A-34E92942E794}" destId="{33A31E0E-ABFD-1646-A8F4-6CBEAC2AD30E}" srcOrd="0" destOrd="0" presId="urn:microsoft.com/office/officeart/2008/layout/RadialCluster"/>
    <dgm:cxn modelId="{935C02ED-B682-4744-B298-BF75A4855A7C}" type="presOf" srcId="{10F1E14B-C7AE-3D48-871E-3D3A0DEC016D}" destId="{3FAB7F51-3D08-7B4A-8F0E-2DF8EBBB1E44}" srcOrd="0" destOrd="0" presId="urn:microsoft.com/office/officeart/2008/layout/RadialCluster"/>
    <dgm:cxn modelId="{55B171DB-F177-FD42-9B66-1E31220D1C0A}" type="presParOf" srcId="{847D0606-513E-EF46-B930-4459A64DD370}" destId="{ECCAAD48-8D39-E943-815E-847D6FD0B8E1}" srcOrd="0" destOrd="0" presId="urn:microsoft.com/office/officeart/2008/layout/RadialCluster"/>
    <dgm:cxn modelId="{A34B9889-A87D-CD42-8506-7FDAFEC6483B}" type="presParOf" srcId="{ECCAAD48-8D39-E943-815E-847D6FD0B8E1}" destId="{3FAB7F51-3D08-7B4A-8F0E-2DF8EBBB1E44}" srcOrd="0" destOrd="0" presId="urn:microsoft.com/office/officeart/2008/layout/RadialCluster"/>
    <dgm:cxn modelId="{EFBB8BDA-F175-C94C-96BD-B7EE148A5583}" type="presParOf" srcId="{ECCAAD48-8D39-E943-815E-847D6FD0B8E1}" destId="{43B43DAD-31D3-D14D-92C6-87090A481597}" srcOrd="1" destOrd="0" presId="urn:microsoft.com/office/officeart/2008/layout/RadialCluster"/>
    <dgm:cxn modelId="{AF0FA385-2F63-864A-9FDC-61D32F8B63CD}" type="presParOf" srcId="{ECCAAD48-8D39-E943-815E-847D6FD0B8E1}" destId="{33A31E0E-ABFD-1646-A8F4-6CBEAC2AD30E}" srcOrd="2" destOrd="0" presId="urn:microsoft.com/office/officeart/2008/layout/RadialCluster"/>
    <dgm:cxn modelId="{B59ABB20-589C-C544-92CC-49ACC4798DD3}" type="presParOf" srcId="{ECCAAD48-8D39-E943-815E-847D6FD0B8E1}" destId="{6D62DD8B-9E2B-234F-B4C4-F00133BB61B9}" srcOrd="3" destOrd="0" presId="urn:microsoft.com/office/officeart/2008/layout/RadialCluster"/>
    <dgm:cxn modelId="{7A2285FE-6AEE-FE4E-BDED-E0C46A564928}" type="presParOf" srcId="{ECCAAD48-8D39-E943-815E-847D6FD0B8E1}" destId="{E406165E-80E2-654D-8DCF-BDB48873C6E8}" srcOrd="4" destOrd="0" presId="urn:microsoft.com/office/officeart/2008/layout/RadialCluster"/>
    <dgm:cxn modelId="{AE78CD29-ABAA-3342-95C1-CC67885932EE}" type="presParOf" srcId="{ECCAAD48-8D39-E943-815E-847D6FD0B8E1}" destId="{5E50A564-45AE-474D-85FA-BFB1B22E665A}" srcOrd="5" destOrd="0" presId="urn:microsoft.com/office/officeart/2008/layout/RadialCluster"/>
    <dgm:cxn modelId="{8B095707-5DDA-7D4A-B6A4-B59111889F6A}" type="presParOf" srcId="{ECCAAD48-8D39-E943-815E-847D6FD0B8E1}" destId="{5F9B690B-192D-1246-B012-F8E2EEA53145}"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4C78DA-B6FA-E041-AA24-8FE6D112A2CA}">
      <dsp:nvSpPr>
        <dsp:cNvPr id="0" name=""/>
        <dsp:cNvSpPr/>
      </dsp:nvSpPr>
      <dsp:spPr>
        <a:xfrm>
          <a:off x="3247605" y="-33190"/>
          <a:ext cx="1524004" cy="1025484"/>
        </a:xfrm>
        <a:prstGeom prst="roundRect">
          <a:avLst/>
        </a:prstGeom>
        <a:solidFill>
          <a:schemeClr val="accent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Knowledge/literature gap</a:t>
          </a:r>
        </a:p>
      </dsp:txBody>
      <dsp:txXfrm>
        <a:off x="3297665" y="16870"/>
        <a:ext cx="1423884" cy="925364"/>
      </dsp:txXfrm>
    </dsp:sp>
    <dsp:sp modelId="{554E554F-CCB2-6246-9763-6FDEC4D9088C}">
      <dsp:nvSpPr>
        <dsp:cNvPr id="0" name=""/>
        <dsp:cNvSpPr/>
      </dsp:nvSpPr>
      <dsp:spPr>
        <a:xfrm>
          <a:off x="2226947" y="479552"/>
          <a:ext cx="3565321" cy="3565321"/>
        </a:xfrm>
        <a:custGeom>
          <a:avLst/>
          <a:gdLst/>
          <a:ahLst/>
          <a:cxnLst/>
          <a:rect l="0" t="0" r="0" b="0"/>
          <a:pathLst>
            <a:path>
              <a:moveTo>
                <a:pt x="2553179" y="175122"/>
              </a:moveTo>
              <a:arcTo wR="1782660" hR="1782660" stAng="17736549" swAng="1804546"/>
            </a:path>
          </a:pathLst>
        </a:custGeom>
        <a:noFill/>
        <a:ln w="19050"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2FD217F8-AF98-0441-BF7F-EEA333ED47D7}">
      <dsp:nvSpPr>
        <dsp:cNvPr id="0" name=""/>
        <dsp:cNvSpPr/>
      </dsp:nvSpPr>
      <dsp:spPr>
        <a:xfrm>
          <a:off x="4909641" y="1265054"/>
          <a:ext cx="1590755" cy="89257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Theoretical gap</a:t>
          </a:r>
        </a:p>
      </dsp:txBody>
      <dsp:txXfrm>
        <a:off x="4953213" y="1308626"/>
        <a:ext cx="1503611" cy="805427"/>
      </dsp:txXfrm>
    </dsp:sp>
    <dsp:sp modelId="{175E89DF-C3B4-DD4A-8CE3-68D93B2D558E}">
      <dsp:nvSpPr>
        <dsp:cNvPr id="0" name=""/>
        <dsp:cNvSpPr/>
      </dsp:nvSpPr>
      <dsp:spPr>
        <a:xfrm>
          <a:off x="2226947" y="479552"/>
          <a:ext cx="3565321" cy="3565321"/>
        </a:xfrm>
        <a:custGeom>
          <a:avLst/>
          <a:gdLst/>
          <a:ahLst/>
          <a:cxnLst/>
          <a:rect l="0" t="0" r="0" b="0"/>
          <a:pathLst>
            <a:path>
              <a:moveTo>
                <a:pt x="3562883" y="1689466"/>
              </a:moveTo>
              <a:arcTo wR="1782660" hR="1782660" stAng="21420198" swAng="2195627"/>
            </a:path>
          </a:pathLst>
        </a:custGeom>
        <a:noFill/>
        <a:ln w="19050"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26B30EC9-C741-AE47-B8EF-2DDC7CB4A609}">
      <dsp:nvSpPr>
        <dsp:cNvPr id="0" name=""/>
        <dsp:cNvSpPr/>
      </dsp:nvSpPr>
      <dsp:spPr>
        <a:xfrm>
          <a:off x="4002979" y="3258129"/>
          <a:ext cx="2108900" cy="892571"/>
        </a:xfrm>
        <a:prstGeom prst="roundRect">
          <a:avLst/>
        </a:prstGeom>
        <a:solidFill>
          <a:schemeClr val="tx2">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Methodological gap</a:t>
          </a:r>
        </a:p>
      </dsp:txBody>
      <dsp:txXfrm>
        <a:off x="4046551" y="3301701"/>
        <a:ext cx="2021756" cy="805427"/>
      </dsp:txXfrm>
    </dsp:sp>
    <dsp:sp modelId="{8A7FC2A6-1389-264B-9883-A6411F0B001A}">
      <dsp:nvSpPr>
        <dsp:cNvPr id="0" name=""/>
        <dsp:cNvSpPr/>
      </dsp:nvSpPr>
      <dsp:spPr>
        <a:xfrm>
          <a:off x="2226947" y="479552"/>
          <a:ext cx="3565321" cy="3565321"/>
        </a:xfrm>
        <a:custGeom>
          <a:avLst/>
          <a:gdLst/>
          <a:ahLst/>
          <a:cxnLst/>
          <a:rect l="0" t="0" r="0" b="0"/>
          <a:pathLst>
            <a:path>
              <a:moveTo>
                <a:pt x="1775118" y="3565305"/>
              </a:moveTo>
              <a:arcTo wR="1782660" hR="1782660" stAng="5414545" swAng="172790"/>
            </a:path>
          </a:pathLst>
        </a:custGeom>
        <a:noFill/>
        <a:ln w="19050"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66264E45-0627-4942-BD7C-7A09398E6066}">
      <dsp:nvSpPr>
        <dsp:cNvPr id="0" name=""/>
        <dsp:cNvSpPr/>
      </dsp:nvSpPr>
      <dsp:spPr>
        <a:xfrm>
          <a:off x="2011973" y="3258129"/>
          <a:ext cx="1899626" cy="892571"/>
        </a:xfrm>
        <a:prstGeom prst="roundRect">
          <a:avLst/>
        </a:prstGeom>
        <a:solidFill>
          <a:schemeClr val="accent4">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Data/evidence gap</a:t>
          </a:r>
        </a:p>
      </dsp:txBody>
      <dsp:txXfrm>
        <a:off x="2055545" y="3301701"/>
        <a:ext cx="1812482" cy="805427"/>
      </dsp:txXfrm>
    </dsp:sp>
    <dsp:sp modelId="{720408AE-EB74-4448-85AC-266176234843}">
      <dsp:nvSpPr>
        <dsp:cNvPr id="0" name=""/>
        <dsp:cNvSpPr/>
      </dsp:nvSpPr>
      <dsp:spPr>
        <a:xfrm>
          <a:off x="2226947" y="479552"/>
          <a:ext cx="3565321" cy="3565321"/>
        </a:xfrm>
        <a:custGeom>
          <a:avLst/>
          <a:gdLst/>
          <a:ahLst/>
          <a:cxnLst/>
          <a:rect l="0" t="0" r="0" b="0"/>
          <a:pathLst>
            <a:path>
              <a:moveTo>
                <a:pt x="297794" y="2769094"/>
              </a:moveTo>
              <a:arcTo wR="1782660" hR="1782660" stAng="8784175" swAng="2195627"/>
            </a:path>
          </a:pathLst>
        </a:custGeom>
        <a:noFill/>
        <a:ln w="19050"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BCF9082C-8A8B-0843-87B8-D11878192611}">
      <dsp:nvSpPr>
        <dsp:cNvPr id="0" name=""/>
        <dsp:cNvSpPr/>
      </dsp:nvSpPr>
      <dsp:spPr>
        <a:xfrm>
          <a:off x="1627603" y="1265054"/>
          <a:ext cx="1373187" cy="892571"/>
        </a:xfrm>
        <a:prstGeom prst="roundRect">
          <a:avLst/>
        </a:prstGeom>
        <a:solidFill>
          <a:schemeClr val="bg1">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Empirical gap</a:t>
          </a:r>
        </a:p>
      </dsp:txBody>
      <dsp:txXfrm>
        <a:off x="1671175" y="1308626"/>
        <a:ext cx="1286043" cy="805427"/>
      </dsp:txXfrm>
    </dsp:sp>
    <dsp:sp modelId="{562D5419-28E4-8744-B14E-8765DFD22C07}">
      <dsp:nvSpPr>
        <dsp:cNvPr id="0" name=""/>
        <dsp:cNvSpPr/>
      </dsp:nvSpPr>
      <dsp:spPr>
        <a:xfrm>
          <a:off x="2226947" y="479552"/>
          <a:ext cx="3565321" cy="3565321"/>
        </a:xfrm>
        <a:custGeom>
          <a:avLst/>
          <a:gdLst/>
          <a:ahLst/>
          <a:cxnLst/>
          <a:rect l="0" t="0" r="0" b="0"/>
          <a:pathLst>
            <a:path>
              <a:moveTo>
                <a:pt x="310272" y="777697"/>
              </a:moveTo>
              <a:arcTo wR="1782660" hR="1782660" stAng="12858905" swAng="1804546"/>
            </a:path>
          </a:pathLst>
        </a:custGeom>
        <a:noFill/>
        <a:ln w="22225"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AB7F51-3D08-7B4A-8F0E-2DF8EBBB1E44}">
      <dsp:nvSpPr>
        <dsp:cNvPr id="0" name=""/>
        <dsp:cNvSpPr/>
      </dsp:nvSpPr>
      <dsp:spPr>
        <a:xfrm>
          <a:off x="4302971" y="2167496"/>
          <a:ext cx="1102460" cy="64810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kern="1200" dirty="0"/>
            <a:t>RQ</a:t>
          </a:r>
        </a:p>
      </dsp:txBody>
      <dsp:txXfrm>
        <a:off x="4334609" y="2199134"/>
        <a:ext cx="1039184" cy="584826"/>
      </dsp:txXfrm>
    </dsp:sp>
    <dsp:sp modelId="{43B43DAD-31D3-D14D-92C6-87090A481597}">
      <dsp:nvSpPr>
        <dsp:cNvPr id="0" name=""/>
        <dsp:cNvSpPr/>
      </dsp:nvSpPr>
      <dsp:spPr>
        <a:xfrm rot="15551865">
          <a:off x="4476292" y="1906022"/>
          <a:ext cx="532381" cy="0"/>
        </a:xfrm>
        <a:custGeom>
          <a:avLst/>
          <a:gdLst/>
          <a:ahLst/>
          <a:cxnLst/>
          <a:rect l="0" t="0" r="0" b="0"/>
          <a:pathLst>
            <a:path>
              <a:moveTo>
                <a:pt x="0" y="0"/>
              </a:moveTo>
              <a:lnTo>
                <a:pt x="532381"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A31E0E-ABFD-1646-A8F4-6CBEAC2AD30E}">
      <dsp:nvSpPr>
        <dsp:cNvPr id="0" name=""/>
        <dsp:cNvSpPr/>
      </dsp:nvSpPr>
      <dsp:spPr>
        <a:xfrm>
          <a:off x="3229413" y="380434"/>
          <a:ext cx="2685167" cy="126411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dirty="0"/>
            <a:t>Relevance: What is the importance or relevance of the topic for stakeholders?</a:t>
          </a:r>
        </a:p>
      </dsp:txBody>
      <dsp:txXfrm>
        <a:off x="3291122" y="442143"/>
        <a:ext cx="2561749" cy="1140695"/>
      </dsp:txXfrm>
    </dsp:sp>
    <dsp:sp modelId="{6D62DD8B-9E2B-234F-B4C4-F00133BB61B9}">
      <dsp:nvSpPr>
        <dsp:cNvPr id="0" name=""/>
        <dsp:cNvSpPr/>
      </dsp:nvSpPr>
      <dsp:spPr>
        <a:xfrm rot="1828206">
          <a:off x="5369396" y="2946282"/>
          <a:ext cx="515429" cy="0"/>
        </a:xfrm>
        <a:custGeom>
          <a:avLst/>
          <a:gdLst/>
          <a:ahLst/>
          <a:cxnLst/>
          <a:rect l="0" t="0" r="0" b="0"/>
          <a:pathLst>
            <a:path>
              <a:moveTo>
                <a:pt x="0" y="0"/>
              </a:moveTo>
              <a:lnTo>
                <a:pt x="51542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06165E-80E2-654D-8DCF-BDB48873C6E8}">
      <dsp:nvSpPr>
        <dsp:cNvPr id="0" name=""/>
        <dsp:cNvSpPr/>
      </dsp:nvSpPr>
      <dsp:spPr>
        <a:xfrm>
          <a:off x="5849234" y="3029369"/>
          <a:ext cx="2267696" cy="142937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dirty="0"/>
            <a:t>Originality: What is already known about the topic? Which debate does it add to?</a:t>
          </a:r>
        </a:p>
      </dsp:txBody>
      <dsp:txXfrm>
        <a:off x="5919010" y="3099145"/>
        <a:ext cx="2128144" cy="1289825"/>
      </dsp:txXfrm>
    </dsp:sp>
    <dsp:sp modelId="{5E50A564-45AE-474D-85FA-BFB1B22E665A}">
      <dsp:nvSpPr>
        <dsp:cNvPr id="0" name=""/>
        <dsp:cNvSpPr/>
      </dsp:nvSpPr>
      <dsp:spPr>
        <a:xfrm rot="9016011">
          <a:off x="3686196" y="2970112"/>
          <a:ext cx="660237" cy="0"/>
        </a:xfrm>
        <a:custGeom>
          <a:avLst/>
          <a:gdLst/>
          <a:ahLst/>
          <a:cxnLst/>
          <a:rect l="0" t="0" r="0" b="0"/>
          <a:pathLst>
            <a:path>
              <a:moveTo>
                <a:pt x="0" y="0"/>
              </a:moveTo>
              <a:lnTo>
                <a:pt x="66023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F9B690B-192D-1246-B012-F8E2EEA53145}">
      <dsp:nvSpPr>
        <dsp:cNvPr id="0" name=""/>
        <dsp:cNvSpPr/>
      </dsp:nvSpPr>
      <dsp:spPr>
        <a:xfrm>
          <a:off x="1406853" y="3017689"/>
          <a:ext cx="2322804" cy="155898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dirty="0"/>
            <a:t>Rigour: Is the question aligned with the methods? Do the research tools generate appropriate data to answer the question?</a:t>
          </a:r>
        </a:p>
      </dsp:txBody>
      <dsp:txXfrm>
        <a:off x="1482956" y="3093792"/>
        <a:ext cx="2170598" cy="1406778"/>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5" name="Google Shape;19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0" name="Google Shape;20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10946811-0095-D3DF-46C2-DDDA232BAB54}"/>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92D7F2E9-E1FF-932D-06C6-5E021C910BE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DF8BAED8-2D03-276D-ED2E-85D85FE889A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90590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D2666A6B-321A-7FC8-2A45-7509EB8A2667}"/>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75917F91-D049-9F86-680D-84B6E4C4AF2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r>
              <a:rPr lang="en-GB" b="1" dirty="0"/>
              <a:t>ABS ranking</a:t>
            </a:r>
            <a:r>
              <a:rPr lang="en-GB" dirty="0"/>
              <a:t> usually refers to the </a:t>
            </a:r>
            <a:r>
              <a:rPr lang="en-GB" b="1" dirty="0"/>
              <a:t>Academic Journal Guide (AJG)</a:t>
            </a:r>
            <a:r>
              <a:rPr lang="en-GB" dirty="0"/>
              <a:t> published by the Chartered Association of Business Schools (CABS) in the UK.</a:t>
            </a:r>
          </a:p>
          <a:p>
            <a:r>
              <a:rPr lang="en-GB" dirty="0"/>
              <a:t>It’s a widely used system for rating the quality and reputation of </a:t>
            </a:r>
            <a:r>
              <a:rPr lang="en-GB" b="1" dirty="0"/>
              <a:t>business and management journals</a:t>
            </a:r>
            <a:r>
              <a:rPr lang="en-GB" dirty="0"/>
              <a:t>.</a:t>
            </a:r>
          </a:p>
          <a:p>
            <a:pPr marL="0" lvl="0" indent="0" algn="l" rtl="0">
              <a:spcBef>
                <a:spcPts val="0"/>
              </a:spcBef>
              <a:spcAft>
                <a:spcPts val="0"/>
              </a:spcAft>
              <a:buNone/>
            </a:pPr>
            <a:r>
              <a:rPr lang="en-GB" dirty="0"/>
              <a:t>It is not the only ranking system (others include Scopus, ABDC, FT50, etc.).</a:t>
            </a:r>
            <a:endParaRPr dirty="0"/>
          </a:p>
        </p:txBody>
      </p:sp>
      <p:sp>
        <p:nvSpPr>
          <p:cNvPr id="205" name="Google Shape;205;p3:notes">
            <a:extLst>
              <a:ext uri="{FF2B5EF4-FFF2-40B4-BE49-F238E27FC236}">
                <a16:creationId xmlns:a16="http://schemas.microsoft.com/office/drawing/2014/main" id="{E4A9010F-AEEE-2AAA-8DBD-6F27AB0ED99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31334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cap="none" dirty="0">
                <a:solidFill>
                  <a:schemeClr val="dk1"/>
                </a:solidFill>
                <a:effectLst/>
                <a:latin typeface="Calibri"/>
                <a:ea typeface="Calibri"/>
                <a:cs typeface="Calibri"/>
                <a:sym typeface="Calibri"/>
              </a:rPr>
              <a:t>ESG (Environmental, Social, and Governance) investing is a strategy that evaluates companies based on their sustainability and ethical impact alongside financial performance.</a:t>
            </a: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5</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22750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4E8EACB5-AD43-CA1B-279B-730BAA944FEE}"/>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66E0698D-41A4-2EC5-852C-301F8A895424}"/>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r>
              <a:rPr lang="en-GB" b="1" dirty="0"/>
              <a:t>Knowledge / Literature Gap</a:t>
            </a:r>
          </a:p>
          <a:p>
            <a:r>
              <a:rPr lang="en-GB" dirty="0"/>
              <a:t>A gap in overall understanding within the existing body of research.</a:t>
            </a:r>
            <a:br>
              <a:rPr lang="en-GB" dirty="0"/>
            </a:br>
            <a:r>
              <a:rPr lang="en-GB" dirty="0"/>
              <a:t>Indicates that the literature has not sufficiently addressed, explained, or explored a particular issue.</a:t>
            </a:r>
          </a:p>
          <a:p>
            <a:br>
              <a:rPr lang="en-GB" dirty="0"/>
            </a:br>
            <a:endParaRPr lang="en-GB" dirty="0"/>
          </a:p>
          <a:p>
            <a:r>
              <a:rPr lang="en-GB" b="1" dirty="0"/>
              <a:t>Empirical Gap</a:t>
            </a:r>
          </a:p>
          <a:p>
            <a:r>
              <a:rPr lang="en-GB" dirty="0"/>
              <a:t>A lack of sufficient data-based studies on a topic, population, context, or relationship.</a:t>
            </a:r>
            <a:br>
              <a:rPr lang="en-GB" dirty="0"/>
            </a:br>
            <a:r>
              <a:rPr lang="en-GB" dirty="0"/>
              <a:t>Occurs when something has not yet been tested or examined with real-world evidence.</a:t>
            </a:r>
          </a:p>
          <a:p>
            <a:br>
              <a:rPr lang="en-GB" dirty="0"/>
            </a:br>
            <a:endParaRPr lang="en-GB" dirty="0"/>
          </a:p>
          <a:p>
            <a:r>
              <a:rPr lang="en-GB" b="1" dirty="0"/>
              <a:t>Data / Evidence Gap</a:t>
            </a:r>
          </a:p>
          <a:p>
            <a:r>
              <a:rPr lang="en-GB" dirty="0"/>
              <a:t>Insufficient, unavailable, or weak data to support conclusions about a phenomenon.</a:t>
            </a:r>
            <a:br>
              <a:rPr lang="en-GB" dirty="0"/>
            </a:br>
            <a:r>
              <a:rPr lang="en-GB" dirty="0"/>
              <a:t>Often overlaps with an empirical gap but focuses specifically on missing or inadequate datasets/evidence.</a:t>
            </a:r>
          </a:p>
          <a:p>
            <a:br>
              <a:rPr lang="en-GB" dirty="0"/>
            </a:br>
            <a:endParaRPr lang="en-GB" dirty="0"/>
          </a:p>
          <a:p>
            <a:r>
              <a:rPr lang="en-GB" b="1" dirty="0"/>
              <a:t>Theoretical Gap</a:t>
            </a:r>
          </a:p>
          <a:p>
            <a:r>
              <a:rPr lang="en-GB" dirty="0"/>
              <a:t>Existing theories do not adequately explain a phenomenon, or conflicting theories produce inconsistent explanations.</a:t>
            </a:r>
            <a:br>
              <a:rPr lang="en-GB" dirty="0"/>
            </a:br>
            <a:r>
              <a:rPr lang="en-GB" dirty="0"/>
              <a:t>Represents a lack of strong conceptual grounding.</a:t>
            </a:r>
          </a:p>
          <a:p>
            <a:br>
              <a:rPr lang="en-GB" dirty="0"/>
            </a:br>
            <a:endParaRPr lang="en-GB" dirty="0"/>
          </a:p>
          <a:p>
            <a:r>
              <a:rPr lang="en-GB" b="1" dirty="0"/>
              <a:t>Methodological Gap</a:t>
            </a:r>
          </a:p>
          <a:p>
            <a:r>
              <a:rPr lang="en-GB" dirty="0"/>
              <a:t>Prior research relies on limited, outdated, or inappropriate research designs or methods.</a:t>
            </a:r>
            <a:br>
              <a:rPr lang="en-GB" dirty="0"/>
            </a:br>
            <a:r>
              <a:rPr lang="en-GB" dirty="0"/>
              <a:t>Suggests the need for different approaches (e.g., longitudinal, mixed methods, experimental).</a:t>
            </a:r>
          </a:p>
          <a:p>
            <a:br>
              <a:rPr lang="en-GB" dirty="0"/>
            </a:br>
            <a:br>
              <a:rPr lang="en-GB" dirty="0"/>
            </a:br>
            <a:endParaRPr lang="en-GB" dirty="0"/>
          </a:p>
          <a:p>
            <a:pPr marL="0" lvl="0" indent="0" algn="l" rtl="0">
              <a:spcBef>
                <a:spcPts val="0"/>
              </a:spcBef>
              <a:spcAft>
                <a:spcPts val="0"/>
              </a:spcAft>
              <a:buNone/>
            </a:pPr>
            <a:endParaRPr dirty="0"/>
          </a:p>
        </p:txBody>
      </p:sp>
      <p:sp>
        <p:nvSpPr>
          <p:cNvPr id="247" name="Google Shape;247;p10:notes">
            <a:extLst>
              <a:ext uri="{FF2B5EF4-FFF2-40B4-BE49-F238E27FC236}">
                <a16:creationId xmlns:a16="http://schemas.microsoft.com/office/drawing/2014/main" id="{1B8B1A1E-F20C-8E3E-0553-3F950C4594B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7794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8" name="Google Shape;22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Knowledge / Literature Gap</a:t>
            </a:r>
          </a:p>
          <a:p>
            <a:r>
              <a:rPr lang="en-GB" dirty="0"/>
              <a:t> </a:t>
            </a:r>
            <a:r>
              <a:rPr lang="en-GB" b="1" dirty="0"/>
              <a:t>Ask:</a:t>
            </a:r>
            <a:endParaRPr lang="en-GB" dirty="0"/>
          </a:p>
          <a:p>
            <a:r>
              <a:rPr lang="en-GB" i="1" dirty="0"/>
              <a:t>What do we still not know about this topic after reviewing the literature?</a:t>
            </a:r>
            <a:endParaRPr lang="en-GB" dirty="0"/>
          </a:p>
          <a:p>
            <a:r>
              <a:rPr lang="en-GB" dirty="0"/>
              <a:t>✔ Helps students move from summary → justification.</a:t>
            </a:r>
          </a:p>
          <a:p>
            <a:br>
              <a:rPr lang="en-GB" dirty="0"/>
            </a:br>
            <a:endParaRPr lang="en-GB" dirty="0"/>
          </a:p>
          <a:p>
            <a:r>
              <a:rPr lang="en-GB" b="1" dirty="0"/>
              <a:t>Empirical Gap</a:t>
            </a:r>
          </a:p>
          <a:p>
            <a:r>
              <a:rPr lang="en-GB" b="1" dirty="0"/>
              <a:t>Ask:</a:t>
            </a:r>
            <a:endParaRPr lang="en-GB" dirty="0"/>
          </a:p>
          <a:p>
            <a:r>
              <a:rPr lang="en-GB" i="1" dirty="0"/>
              <a:t>Has this relationship, population, or context been tested using real data?</a:t>
            </a:r>
            <a:endParaRPr lang="en-GB" dirty="0"/>
          </a:p>
          <a:p>
            <a:r>
              <a:rPr lang="en-GB" dirty="0"/>
              <a:t>✔ If not tested → empirical gap exists.</a:t>
            </a:r>
          </a:p>
          <a:p>
            <a:br>
              <a:rPr lang="en-GB" dirty="0"/>
            </a:br>
            <a:endParaRPr lang="en-GB" dirty="0"/>
          </a:p>
          <a:p>
            <a:r>
              <a:rPr lang="en-GB" b="1" dirty="0"/>
              <a:t>Data / Evidence Gap</a:t>
            </a:r>
          </a:p>
          <a:p>
            <a:r>
              <a:rPr lang="en-GB" b="1" dirty="0"/>
              <a:t>Ask:</a:t>
            </a:r>
            <a:endParaRPr lang="en-GB" dirty="0"/>
          </a:p>
          <a:p>
            <a:r>
              <a:rPr lang="en-GB" i="1" dirty="0"/>
              <a:t>Is sufficient or reliable data available to support conclusions?</a:t>
            </a:r>
            <a:endParaRPr lang="en-GB" dirty="0"/>
          </a:p>
          <a:p>
            <a:r>
              <a:rPr lang="en-GB" dirty="0"/>
              <a:t>✔ Missing, limited, or weak evidence → data/evidence gap.</a:t>
            </a:r>
          </a:p>
          <a:p>
            <a:br>
              <a:rPr lang="en-GB" dirty="0"/>
            </a:br>
            <a:endParaRPr lang="en-GB" dirty="0"/>
          </a:p>
          <a:p>
            <a:r>
              <a:rPr lang="en-GB" b="1" dirty="0"/>
              <a:t>Theoretical Gap</a:t>
            </a:r>
          </a:p>
          <a:p>
            <a:r>
              <a:rPr lang="en-GB" b="1" dirty="0"/>
              <a:t>Ask:</a:t>
            </a:r>
            <a:endParaRPr lang="en-GB" dirty="0"/>
          </a:p>
          <a:p>
            <a:r>
              <a:rPr lang="en-GB" i="1" dirty="0"/>
              <a:t>Do existing theories adequately explain why or how this phenomenon occurs?</a:t>
            </a:r>
            <a:endParaRPr lang="en-GB" dirty="0"/>
          </a:p>
          <a:p>
            <a:r>
              <a:rPr lang="en-GB" dirty="0"/>
              <a:t>✔ Weak, missing, or conflicting explanations → theoretical gap.</a:t>
            </a:r>
          </a:p>
          <a:p>
            <a:br>
              <a:rPr lang="en-GB" dirty="0"/>
            </a:br>
            <a:endParaRPr lang="en-GB" dirty="0"/>
          </a:p>
          <a:p>
            <a:r>
              <a:rPr lang="en-GB" b="1" dirty="0"/>
              <a:t>Methodological Gap</a:t>
            </a:r>
          </a:p>
          <a:p>
            <a:r>
              <a:rPr lang="en-GB" b="1" dirty="0"/>
              <a:t>Ask:</a:t>
            </a:r>
            <a:endParaRPr lang="en-GB" dirty="0"/>
          </a:p>
          <a:p>
            <a:r>
              <a:rPr lang="en-GB" i="1" dirty="0"/>
              <a:t>Have previous studies relied too heavily on one research method or design?</a:t>
            </a:r>
            <a:endParaRPr lang="en-GB" dirty="0"/>
          </a:p>
          <a:p>
            <a:r>
              <a:rPr lang="en-GB" dirty="0"/>
              <a:t>✔ Need for different methods → methodological gap.</a:t>
            </a:r>
          </a:p>
          <a:p>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8</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549730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a:extLst>
            <a:ext uri="{FF2B5EF4-FFF2-40B4-BE49-F238E27FC236}">
              <a16:creationId xmlns:a16="http://schemas.microsoft.com/office/drawing/2014/main" id="{ACDB489C-C499-4C6F-3089-1BF8F138907A}"/>
            </a:ext>
          </a:extLst>
        </p:cNvPr>
        <p:cNvGrpSpPr/>
        <p:nvPr/>
      </p:nvGrpSpPr>
      <p:grpSpPr>
        <a:xfrm>
          <a:off x="0" y="0"/>
          <a:ext cx="0" cy="0"/>
          <a:chOff x="0" y="0"/>
          <a:chExt cx="0" cy="0"/>
        </a:xfrm>
      </p:grpSpPr>
      <p:sp>
        <p:nvSpPr>
          <p:cNvPr id="227" name="Google Shape;227;p7:notes">
            <a:extLst>
              <a:ext uri="{FF2B5EF4-FFF2-40B4-BE49-F238E27FC236}">
                <a16:creationId xmlns:a16="http://schemas.microsoft.com/office/drawing/2014/main" id="{96A7A7ED-BC25-7633-EE34-7FB6A62C603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8" name="Google Shape;228;p7:notes">
            <a:extLst>
              <a:ext uri="{FF2B5EF4-FFF2-40B4-BE49-F238E27FC236}">
                <a16:creationId xmlns:a16="http://schemas.microsoft.com/office/drawing/2014/main" id="{3F8FCDF9-8EF2-8B63-6499-695E3C4522F2}"/>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06364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B9BD6124-718B-C6C3-9753-F9EA3B3A31F4}"/>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66C27F18-07E0-B4E8-EDD8-9942315B636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CB399492-E95C-5007-1669-E713EED3C8A4}"/>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19236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1" name="Google Shape;21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a:extLst>
            <a:ext uri="{FF2B5EF4-FFF2-40B4-BE49-F238E27FC236}">
              <a16:creationId xmlns:a16="http://schemas.microsoft.com/office/drawing/2014/main" id="{03E755F2-2D55-7144-9B8B-C8F212077708}"/>
            </a:ext>
          </a:extLst>
        </p:cNvPr>
        <p:cNvGrpSpPr/>
        <p:nvPr/>
      </p:nvGrpSpPr>
      <p:grpSpPr>
        <a:xfrm>
          <a:off x="0" y="0"/>
          <a:ext cx="0" cy="0"/>
          <a:chOff x="0" y="0"/>
          <a:chExt cx="0" cy="0"/>
        </a:xfrm>
      </p:grpSpPr>
      <p:sp>
        <p:nvSpPr>
          <p:cNvPr id="210" name="Google Shape;210;p4:notes">
            <a:extLst>
              <a:ext uri="{FF2B5EF4-FFF2-40B4-BE49-F238E27FC236}">
                <a16:creationId xmlns:a16="http://schemas.microsoft.com/office/drawing/2014/main" id="{FABF5047-2E64-FB10-0BFC-C8B4803128B4}"/>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1" name="Google Shape;211;p4:notes">
            <a:extLst>
              <a:ext uri="{FF2B5EF4-FFF2-40B4-BE49-F238E27FC236}">
                <a16:creationId xmlns:a16="http://schemas.microsoft.com/office/drawing/2014/main" id="{52CDAE2C-4D72-C79E-046C-85AEA840EEC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944228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1" name="Google Shape;24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2"/>
        <p:cNvGrpSpPr/>
        <p:nvPr/>
      </p:nvGrpSpPr>
      <p:grpSpPr>
        <a:xfrm>
          <a:off x="0" y="0"/>
          <a:ext cx="0" cy="0"/>
          <a:chOff x="0" y="0"/>
          <a:chExt cx="0" cy="0"/>
        </a:xfrm>
      </p:grpSpPr>
      <p:sp>
        <p:nvSpPr>
          <p:cNvPr id="343" name="Google Shape;343;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44" name="Google Shape;344;p4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5" name="Google Shape;345;p4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14</a:t>
            </a:fld>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a:extLst>
            <a:ext uri="{FF2B5EF4-FFF2-40B4-BE49-F238E27FC236}">
              <a16:creationId xmlns:a16="http://schemas.microsoft.com/office/drawing/2014/main" id="{78F7782B-F209-61FA-0C3D-57F9E70B9110}"/>
            </a:ext>
          </a:extLst>
        </p:cNvPr>
        <p:cNvGrpSpPr/>
        <p:nvPr/>
      </p:nvGrpSpPr>
      <p:grpSpPr>
        <a:xfrm>
          <a:off x="0" y="0"/>
          <a:ext cx="0" cy="0"/>
          <a:chOff x="0" y="0"/>
          <a:chExt cx="0" cy="0"/>
        </a:xfrm>
      </p:grpSpPr>
      <p:sp>
        <p:nvSpPr>
          <p:cNvPr id="210" name="Google Shape;210;p4:notes">
            <a:extLst>
              <a:ext uri="{FF2B5EF4-FFF2-40B4-BE49-F238E27FC236}">
                <a16:creationId xmlns:a16="http://schemas.microsoft.com/office/drawing/2014/main" id="{9B0E89E3-9A78-60EA-C995-2F6A1072C380}"/>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1" name="Google Shape;211;p4:notes">
            <a:extLst>
              <a:ext uri="{FF2B5EF4-FFF2-40B4-BE49-F238E27FC236}">
                <a16:creationId xmlns:a16="http://schemas.microsoft.com/office/drawing/2014/main" id="{91BAD19C-513A-E581-1883-7226FAAD4062}"/>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81709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A3A5DC2F-9A28-B575-5EB3-BC817315BF80}"/>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45F254BD-6649-15F8-245B-67DEDE34D5FC}"/>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0:notes">
            <a:extLst>
              <a:ext uri="{FF2B5EF4-FFF2-40B4-BE49-F238E27FC236}">
                <a16:creationId xmlns:a16="http://schemas.microsoft.com/office/drawing/2014/main" id="{1C78662A-8AC1-CDB2-F41C-5984576BB7E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811015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CBA17EE0-20F4-F7CD-567B-75A0F5654B9C}"/>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F2F9719D-F1D6-DD81-2C51-56F0A0CA6EE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0:notes">
            <a:extLst>
              <a:ext uri="{FF2B5EF4-FFF2-40B4-BE49-F238E27FC236}">
                <a16:creationId xmlns:a16="http://schemas.microsoft.com/office/drawing/2014/main" id="{D058A106-D068-2DD1-77BC-ABA42E579FD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680115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F4BBABE0-2935-B650-E804-9F5A24CBE73F}"/>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BD221069-93D2-BCFF-6CBE-E5114050367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0:notes">
            <a:extLst>
              <a:ext uri="{FF2B5EF4-FFF2-40B4-BE49-F238E27FC236}">
                <a16:creationId xmlns:a16="http://schemas.microsoft.com/office/drawing/2014/main" id="{79F50E47-9D77-7165-9F06-B0708DC19871}"/>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440906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6F94C4E4-0764-8F23-C6DE-7F7CAD981383}"/>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738B0951-0098-F780-AA86-495429B01FB0}"/>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0:notes">
            <a:extLst>
              <a:ext uri="{FF2B5EF4-FFF2-40B4-BE49-F238E27FC236}">
                <a16:creationId xmlns:a16="http://schemas.microsoft.com/office/drawing/2014/main" id="{C706B5D0-0DC4-B661-3FE0-EFC422A3420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21105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Keep 3–4 objectives</a:t>
            </a:r>
          </a:p>
          <a:p>
            <a:r>
              <a:rPr lang="en-GB" dirty="0"/>
              <a:t>Ensure one is analytical</a:t>
            </a:r>
          </a:p>
          <a:p>
            <a:r>
              <a:rPr lang="en-GB" dirty="0"/>
              <a:t>Avoid overly causal wording</a:t>
            </a:r>
          </a:p>
          <a:p>
            <a:r>
              <a:rPr lang="en-GB" dirty="0"/>
              <a:t>Make sure each objective produces a results subsection</a:t>
            </a:r>
          </a:p>
          <a:p>
            <a:endParaRPr lang="en-GB" dirty="0"/>
          </a:p>
          <a:p>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21</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783238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22</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9871308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collect one dataset.</a:t>
            </a:r>
            <a:br>
              <a:rPr lang="en-GB" dirty="0"/>
            </a:br>
            <a:r>
              <a:rPr lang="en-GB" dirty="0"/>
              <a:t>Different objectives analyse different aspects of the same dataset.</a:t>
            </a:r>
          </a:p>
          <a:p>
            <a:r>
              <a:rPr lang="en-GB" dirty="0"/>
              <a:t>This keeps projects realistic and feasible.</a:t>
            </a:r>
          </a:p>
          <a:p>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24</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9100179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a:extLst>
            <a:ext uri="{FF2B5EF4-FFF2-40B4-BE49-F238E27FC236}">
              <a16:creationId xmlns:a16="http://schemas.microsoft.com/office/drawing/2014/main" id="{05127C07-73AC-D0AC-D637-A3FF413AA377}"/>
            </a:ext>
          </a:extLst>
        </p:cNvPr>
        <p:cNvGrpSpPr/>
        <p:nvPr/>
      </p:nvGrpSpPr>
      <p:grpSpPr>
        <a:xfrm>
          <a:off x="0" y="0"/>
          <a:ext cx="0" cy="0"/>
          <a:chOff x="0" y="0"/>
          <a:chExt cx="0" cy="0"/>
        </a:xfrm>
      </p:grpSpPr>
      <p:sp>
        <p:nvSpPr>
          <p:cNvPr id="252" name="Google Shape;252;p11:notes">
            <a:extLst>
              <a:ext uri="{FF2B5EF4-FFF2-40B4-BE49-F238E27FC236}">
                <a16:creationId xmlns:a16="http://schemas.microsoft.com/office/drawing/2014/main" id="{0F988609-E62A-A1F9-8D4C-1B2AA6D4562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3" name="Google Shape;253;p11:notes">
            <a:extLst>
              <a:ext uri="{FF2B5EF4-FFF2-40B4-BE49-F238E27FC236}">
                <a16:creationId xmlns:a16="http://schemas.microsoft.com/office/drawing/2014/main" id="{F3DA3467-FF95-D804-87CB-5CCF9D6725E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694495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obj">
  <p:cSld name="OBJECT">
    <p:bg>
      <p:bgPr>
        <a:solidFill>
          <a:schemeClr val="lt1"/>
        </a:solidFill>
        <a:effectLst/>
      </p:bgPr>
    </p:bg>
    <p:spTree>
      <p:nvGrpSpPr>
        <p:cNvPr id="1" name="Shape 16"/>
        <p:cNvGrpSpPr/>
        <p:nvPr/>
      </p:nvGrpSpPr>
      <p:grpSpPr>
        <a:xfrm>
          <a:off x="0" y="0"/>
          <a:ext cx="0" cy="0"/>
          <a:chOff x="0" y="0"/>
          <a:chExt cx="0" cy="0"/>
        </a:xfrm>
      </p:grpSpPr>
      <p:pic>
        <p:nvPicPr>
          <p:cNvPr id="17" name="Google Shape;17;p2"/>
          <p:cNvPicPr preferRelativeResize="0"/>
          <p:nvPr/>
        </p:nvPicPr>
        <p:blipFill rotWithShape="1">
          <a:blip r:embed="rId2">
            <a:alphaModFix/>
          </a:blip>
          <a:srcRect/>
          <a:stretch/>
        </p:blipFill>
        <p:spPr>
          <a:xfrm>
            <a:off x="0" y="0"/>
            <a:ext cx="12191999" cy="6857999"/>
          </a:xfrm>
          <a:prstGeom prst="rect">
            <a:avLst/>
          </a:prstGeom>
          <a:noFill/>
          <a:ln>
            <a:noFill/>
          </a:ln>
        </p:spPr>
      </p:pic>
      <p:sp>
        <p:nvSpPr>
          <p:cNvPr id="18" name="Google Shape;18;p2"/>
          <p:cNvSpPr txBox="1">
            <a:spLocks noGrp="1"/>
          </p:cNvSpPr>
          <p:nvPr>
            <p:ph type="ctrTitle"/>
          </p:nvPr>
        </p:nvSpPr>
        <p:spPr>
          <a:xfrm>
            <a:off x="614673" y="1455303"/>
            <a:ext cx="4971415" cy="553998"/>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3600" b="0" i="0">
                <a:solidFill>
                  <a:schemeClr val="lt1"/>
                </a:solidFill>
                <a:latin typeface="Calibri" panose="020F0502020204030204" pitchFamily="34" charset="0"/>
                <a:ea typeface="Calibri" panose="020F0502020204030204" pitchFamily="34" charset="0"/>
                <a:cs typeface="Calibri" panose="020F0502020204030204" pitchFamily="34" charset="0"/>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2"/>
          <p:cNvSpPr txBox="1">
            <a:spLocks noGrp="1"/>
          </p:cNvSpPr>
          <p:nvPr>
            <p:ph type="subTitle" idx="1"/>
          </p:nvPr>
        </p:nvSpPr>
        <p:spPr>
          <a:xfrm>
            <a:off x="1828800" y="3840480"/>
            <a:ext cx="8534400" cy="17145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2400" b="0" i="0">
                <a:solidFill>
                  <a:schemeClr val="lt1"/>
                </a:solidFill>
                <a:latin typeface="Calibri"/>
                <a:ea typeface="Calibri"/>
                <a:cs typeface="Calibri"/>
                <a:sym typeface="Calibri"/>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2"/>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2"/>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2"/>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b="0" i="0" u="none" strike="noStrike" cap="none">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29"/>
        <p:cNvGrpSpPr/>
        <p:nvPr/>
      </p:nvGrpSpPr>
      <p:grpSpPr>
        <a:xfrm>
          <a:off x="0" y="0"/>
          <a:ext cx="0" cy="0"/>
          <a:chOff x="0" y="0"/>
          <a:chExt cx="0" cy="0"/>
        </a:xfrm>
      </p:grpSpPr>
      <p:sp>
        <p:nvSpPr>
          <p:cNvPr id="30" name="Google Shape;30;p4"/>
          <p:cNvSpPr txBox="1">
            <a:spLocks noGrp="1"/>
          </p:cNvSpPr>
          <p:nvPr>
            <p:ph type="title"/>
          </p:nvPr>
        </p:nvSpPr>
        <p:spPr>
          <a:xfrm>
            <a:off x="531200" y="239078"/>
            <a:ext cx="9759893" cy="553998"/>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3600" b="0" i="0">
                <a:solidFill>
                  <a:schemeClr val="lt1"/>
                </a:solidFill>
                <a:latin typeface="Calibri" panose="020F0502020204030204" pitchFamily="34" charset="0"/>
                <a:ea typeface="Calibri" panose="020F0502020204030204" pitchFamily="34" charset="0"/>
                <a:cs typeface="Calibri" panose="020F0502020204030204" pitchFamily="34" charset="0"/>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4"/>
          <p:cNvSpPr txBox="1">
            <a:spLocks noGrp="1"/>
          </p:cNvSpPr>
          <p:nvPr>
            <p:ph type="body" idx="1"/>
          </p:nvPr>
        </p:nvSpPr>
        <p:spPr>
          <a:xfrm>
            <a:off x="1987025" y="1496451"/>
            <a:ext cx="7883525" cy="3908425"/>
          </a:xfrm>
          <a:prstGeom prst="rect">
            <a:avLst/>
          </a:prstGeom>
          <a:noFill/>
          <a:ln>
            <a:noFill/>
          </a:ln>
        </p:spPr>
        <p:txBody>
          <a:bodyPr spcFirstLastPara="1" wrap="square" lIns="0" tIns="0" rIns="0" bIns="0" anchor="t" anchorCtr="0">
            <a:spAutoFit/>
          </a:bodyPr>
          <a:lstStyle>
            <a:lvl1pPr marL="457200" lvl="0" indent="-228600" algn="l">
              <a:spcBef>
                <a:spcPts val="0"/>
              </a:spcBef>
              <a:spcAft>
                <a:spcPts val="0"/>
              </a:spcAft>
              <a:buSzPts val="1400"/>
              <a:buNone/>
              <a:defRPr sz="2400" b="0" i="0">
                <a:solidFill>
                  <a:schemeClr val="lt1"/>
                </a:solidFill>
                <a:latin typeface="Calibri"/>
                <a:ea typeface="Calibri"/>
                <a:cs typeface="Calibri"/>
                <a:sym typeface="Calibri"/>
              </a:defRPr>
            </a:lvl1pPr>
            <a:lvl2pPr marL="914400" lvl="1" indent="-228600" algn="l">
              <a:spcBef>
                <a:spcPts val="0"/>
              </a:spcBef>
              <a:spcAft>
                <a:spcPts val="0"/>
              </a:spcAft>
              <a:buSzPts val="1400"/>
              <a:buNone/>
              <a:defRPr/>
            </a:lvl2pPr>
            <a:lvl3pPr marL="1371600" lvl="2" indent="-228600" algn="l">
              <a:spcBef>
                <a:spcPts val="0"/>
              </a:spcBef>
              <a:spcAft>
                <a:spcPts val="0"/>
              </a:spcAft>
              <a:buSzPts val="1400"/>
              <a:buNone/>
              <a:defRPr/>
            </a:lvl3pPr>
            <a:lvl4pPr marL="1828800" lvl="3" indent="-228600" algn="l">
              <a:spcBef>
                <a:spcPts val="0"/>
              </a:spcBef>
              <a:spcAft>
                <a:spcPts val="0"/>
              </a:spcAft>
              <a:buSzPts val="1400"/>
              <a:buNone/>
              <a:defRPr/>
            </a:lvl4pPr>
            <a:lvl5pPr marL="2286000" lvl="4" indent="-228600" algn="l">
              <a:spcBef>
                <a:spcPts val="0"/>
              </a:spcBef>
              <a:spcAft>
                <a:spcPts val="0"/>
              </a:spcAft>
              <a:buSzPts val="1400"/>
              <a:buNone/>
              <a:defRPr/>
            </a:lvl5pPr>
            <a:lvl6pPr marL="2743200" lvl="5" indent="-228600" algn="l">
              <a:spcBef>
                <a:spcPts val="0"/>
              </a:spcBef>
              <a:spcAft>
                <a:spcPts val="0"/>
              </a:spcAft>
              <a:buSzPts val="1400"/>
              <a:buNone/>
              <a:defRPr/>
            </a:lvl6pPr>
            <a:lvl7pPr marL="3200400" lvl="6" indent="-228600" algn="l">
              <a:spcBef>
                <a:spcPts val="0"/>
              </a:spcBef>
              <a:spcAft>
                <a:spcPts val="0"/>
              </a:spcAft>
              <a:buSzPts val="1400"/>
              <a:buNone/>
              <a:defRPr/>
            </a:lvl7pPr>
            <a:lvl8pPr marL="3657600" lvl="7" indent="-228600" algn="l">
              <a:spcBef>
                <a:spcPts val="0"/>
              </a:spcBef>
              <a:spcAft>
                <a:spcPts val="0"/>
              </a:spcAft>
              <a:buSzPts val="1400"/>
              <a:buNone/>
              <a:defRPr/>
            </a:lvl8pPr>
            <a:lvl9pPr marL="4114800" lvl="8" indent="-228600" algn="l">
              <a:spcBef>
                <a:spcPts val="0"/>
              </a:spcBef>
              <a:spcAft>
                <a:spcPts val="0"/>
              </a:spcAft>
              <a:buSzPts val="1400"/>
              <a:buNone/>
              <a:defRPr/>
            </a:lvl9pPr>
          </a:lstStyle>
          <a:p>
            <a:endParaRPr/>
          </a:p>
        </p:txBody>
      </p:sp>
      <p:sp>
        <p:nvSpPr>
          <p:cNvPr id="32" name="Google Shape;32;p4"/>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4"/>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4"/>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b="0" i="0" u="none" strike="noStrike" cap="none">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35"/>
        <p:cNvGrpSpPr/>
        <p:nvPr/>
      </p:nvGrpSpPr>
      <p:grpSpPr>
        <a:xfrm>
          <a:off x="0" y="0"/>
          <a:ext cx="0" cy="0"/>
          <a:chOff x="0" y="0"/>
          <a:chExt cx="0" cy="0"/>
        </a:xfrm>
      </p:grpSpPr>
      <p:sp>
        <p:nvSpPr>
          <p:cNvPr id="36" name="Google Shape;36;p5"/>
          <p:cNvSpPr txBox="1">
            <a:spLocks noGrp="1"/>
          </p:cNvSpPr>
          <p:nvPr>
            <p:ph type="title"/>
          </p:nvPr>
        </p:nvSpPr>
        <p:spPr>
          <a:xfrm>
            <a:off x="531200" y="239078"/>
            <a:ext cx="9759893" cy="553998"/>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3600" b="0" i="0">
                <a:solidFill>
                  <a:schemeClr val="lt1"/>
                </a:solidFill>
                <a:latin typeface="Calibri" panose="020F0502020204030204" pitchFamily="34" charset="0"/>
                <a:ea typeface="Calibri" panose="020F0502020204030204" pitchFamily="34" charset="0"/>
                <a:cs typeface="Calibri" panose="020F0502020204030204" pitchFamily="34" charset="0"/>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5"/>
          <p:cNvSpPr txBox="1">
            <a:spLocks noGrp="1"/>
          </p:cNvSpPr>
          <p:nvPr>
            <p:ph type="body" idx="1"/>
          </p:nvPr>
        </p:nvSpPr>
        <p:spPr>
          <a:xfrm>
            <a:off x="609600" y="1577340"/>
            <a:ext cx="5303520" cy="4526280"/>
          </a:xfrm>
          <a:prstGeom prst="rect">
            <a:avLst/>
          </a:prstGeom>
          <a:noFill/>
          <a:ln>
            <a:noFill/>
          </a:ln>
        </p:spPr>
        <p:txBody>
          <a:bodyPr spcFirstLastPara="1" wrap="square" lIns="0" tIns="0" rIns="0" bIns="0" anchor="t" anchorCtr="0">
            <a:spAutoFit/>
          </a:bodyPr>
          <a:lstStyle>
            <a:lvl1pPr marL="457200" lvl="0" indent="-228600" algn="l">
              <a:spcBef>
                <a:spcPts val="0"/>
              </a:spcBef>
              <a:spcAft>
                <a:spcPts val="0"/>
              </a:spcAft>
              <a:buSzPts val="1400"/>
              <a:buNone/>
              <a:defRPr/>
            </a:lvl1pPr>
            <a:lvl2pPr marL="914400" lvl="1" indent="-228600" algn="l">
              <a:spcBef>
                <a:spcPts val="0"/>
              </a:spcBef>
              <a:spcAft>
                <a:spcPts val="0"/>
              </a:spcAft>
              <a:buSzPts val="1400"/>
              <a:buNone/>
              <a:defRPr/>
            </a:lvl2pPr>
            <a:lvl3pPr marL="1371600" lvl="2" indent="-228600" algn="l">
              <a:spcBef>
                <a:spcPts val="0"/>
              </a:spcBef>
              <a:spcAft>
                <a:spcPts val="0"/>
              </a:spcAft>
              <a:buSzPts val="1400"/>
              <a:buNone/>
              <a:defRPr/>
            </a:lvl3pPr>
            <a:lvl4pPr marL="1828800" lvl="3" indent="-228600" algn="l">
              <a:spcBef>
                <a:spcPts val="0"/>
              </a:spcBef>
              <a:spcAft>
                <a:spcPts val="0"/>
              </a:spcAft>
              <a:buSzPts val="1400"/>
              <a:buNone/>
              <a:defRPr/>
            </a:lvl4pPr>
            <a:lvl5pPr marL="2286000" lvl="4" indent="-228600" algn="l">
              <a:spcBef>
                <a:spcPts val="0"/>
              </a:spcBef>
              <a:spcAft>
                <a:spcPts val="0"/>
              </a:spcAft>
              <a:buSzPts val="1400"/>
              <a:buNone/>
              <a:defRPr/>
            </a:lvl5pPr>
            <a:lvl6pPr marL="2743200" lvl="5" indent="-228600" algn="l">
              <a:spcBef>
                <a:spcPts val="0"/>
              </a:spcBef>
              <a:spcAft>
                <a:spcPts val="0"/>
              </a:spcAft>
              <a:buSzPts val="1400"/>
              <a:buNone/>
              <a:defRPr/>
            </a:lvl6pPr>
            <a:lvl7pPr marL="3200400" lvl="6" indent="-228600" algn="l">
              <a:spcBef>
                <a:spcPts val="0"/>
              </a:spcBef>
              <a:spcAft>
                <a:spcPts val="0"/>
              </a:spcAft>
              <a:buSzPts val="1400"/>
              <a:buNone/>
              <a:defRPr/>
            </a:lvl7pPr>
            <a:lvl8pPr marL="3657600" lvl="7" indent="-228600" algn="l">
              <a:spcBef>
                <a:spcPts val="0"/>
              </a:spcBef>
              <a:spcAft>
                <a:spcPts val="0"/>
              </a:spcAft>
              <a:buSzPts val="1400"/>
              <a:buNone/>
              <a:defRPr/>
            </a:lvl8pPr>
            <a:lvl9pPr marL="4114800" lvl="8" indent="-228600" algn="l">
              <a:spcBef>
                <a:spcPts val="0"/>
              </a:spcBef>
              <a:spcAft>
                <a:spcPts val="0"/>
              </a:spcAft>
              <a:buSzPts val="1400"/>
              <a:buNone/>
              <a:defRPr/>
            </a:lvl9pPr>
          </a:lstStyle>
          <a:p>
            <a:endParaRPr/>
          </a:p>
        </p:txBody>
      </p:sp>
      <p:sp>
        <p:nvSpPr>
          <p:cNvPr id="38" name="Google Shape;38;p5"/>
          <p:cNvSpPr txBox="1">
            <a:spLocks noGrp="1"/>
          </p:cNvSpPr>
          <p:nvPr>
            <p:ph type="body" idx="2"/>
          </p:nvPr>
        </p:nvSpPr>
        <p:spPr>
          <a:xfrm>
            <a:off x="6278880" y="1577340"/>
            <a:ext cx="5303520" cy="4526280"/>
          </a:xfrm>
          <a:prstGeom prst="rect">
            <a:avLst/>
          </a:prstGeom>
          <a:noFill/>
          <a:ln>
            <a:noFill/>
          </a:ln>
        </p:spPr>
        <p:txBody>
          <a:bodyPr spcFirstLastPara="1" wrap="square" lIns="0" tIns="0" rIns="0" bIns="0" anchor="t" anchorCtr="0">
            <a:spAutoFit/>
          </a:bodyPr>
          <a:lstStyle>
            <a:lvl1pPr marL="457200" lvl="0" indent="-228600" algn="l">
              <a:spcBef>
                <a:spcPts val="0"/>
              </a:spcBef>
              <a:spcAft>
                <a:spcPts val="0"/>
              </a:spcAft>
              <a:buSzPts val="1400"/>
              <a:buNone/>
              <a:defRPr/>
            </a:lvl1pPr>
            <a:lvl2pPr marL="914400" lvl="1" indent="-228600" algn="l">
              <a:spcBef>
                <a:spcPts val="0"/>
              </a:spcBef>
              <a:spcAft>
                <a:spcPts val="0"/>
              </a:spcAft>
              <a:buSzPts val="1400"/>
              <a:buNone/>
              <a:defRPr/>
            </a:lvl2pPr>
            <a:lvl3pPr marL="1371600" lvl="2" indent="-228600" algn="l">
              <a:spcBef>
                <a:spcPts val="0"/>
              </a:spcBef>
              <a:spcAft>
                <a:spcPts val="0"/>
              </a:spcAft>
              <a:buSzPts val="1400"/>
              <a:buNone/>
              <a:defRPr/>
            </a:lvl3pPr>
            <a:lvl4pPr marL="1828800" lvl="3" indent="-228600" algn="l">
              <a:spcBef>
                <a:spcPts val="0"/>
              </a:spcBef>
              <a:spcAft>
                <a:spcPts val="0"/>
              </a:spcAft>
              <a:buSzPts val="1400"/>
              <a:buNone/>
              <a:defRPr/>
            </a:lvl4pPr>
            <a:lvl5pPr marL="2286000" lvl="4" indent="-228600" algn="l">
              <a:spcBef>
                <a:spcPts val="0"/>
              </a:spcBef>
              <a:spcAft>
                <a:spcPts val="0"/>
              </a:spcAft>
              <a:buSzPts val="1400"/>
              <a:buNone/>
              <a:defRPr/>
            </a:lvl5pPr>
            <a:lvl6pPr marL="2743200" lvl="5" indent="-228600" algn="l">
              <a:spcBef>
                <a:spcPts val="0"/>
              </a:spcBef>
              <a:spcAft>
                <a:spcPts val="0"/>
              </a:spcAft>
              <a:buSzPts val="1400"/>
              <a:buNone/>
              <a:defRPr/>
            </a:lvl6pPr>
            <a:lvl7pPr marL="3200400" lvl="6" indent="-228600" algn="l">
              <a:spcBef>
                <a:spcPts val="0"/>
              </a:spcBef>
              <a:spcAft>
                <a:spcPts val="0"/>
              </a:spcAft>
              <a:buSzPts val="1400"/>
              <a:buNone/>
              <a:defRPr/>
            </a:lvl7pPr>
            <a:lvl8pPr marL="3657600" lvl="7" indent="-228600" algn="l">
              <a:spcBef>
                <a:spcPts val="0"/>
              </a:spcBef>
              <a:spcAft>
                <a:spcPts val="0"/>
              </a:spcAft>
              <a:buSzPts val="1400"/>
              <a:buNone/>
              <a:defRPr/>
            </a:lvl8pPr>
            <a:lvl9pPr marL="4114800" lvl="8" indent="-228600" algn="l">
              <a:spcBef>
                <a:spcPts val="0"/>
              </a:spcBef>
              <a:spcAft>
                <a:spcPts val="0"/>
              </a:spcAft>
              <a:buSzPts val="1400"/>
              <a:buNone/>
              <a:defRPr/>
            </a:lvl9pPr>
          </a:lstStyle>
          <a:p>
            <a:endParaRPr/>
          </a:p>
        </p:txBody>
      </p:sp>
      <p:sp>
        <p:nvSpPr>
          <p:cNvPr id="39" name="Google Shape;39;p5"/>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5"/>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5"/>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b="0" i="0" u="none" strike="noStrike" cap="none">
              <a:latin typeface="Calibri"/>
              <a:ea typeface="Calibri"/>
              <a:cs typeface="Calibri"/>
              <a:sym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Blank">
  <p:cSld name="Blank">
    <p:bg>
      <p:bgPr>
        <a:solidFill>
          <a:schemeClr val="lt1"/>
        </a:solidFill>
        <a:effectLst/>
      </p:bgPr>
    </p:bg>
    <p:spTree>
      <p:nvGrpSpPr>
        <p:cNvPr id="1" name="Shape 42"/>
        <p:cNvGrpSpPr/>
        <p:nvPr/>
      </p:nvGrpSpPr>
      <p:grpSpPr>
        <a:xfrm>
          <a:off x="0" y="0"/>
          <a:ext cx="0" cy="0"/>
          <a:chOff x="0" y="0"/>
          <a:chExt cx="0" cy="0"/>
        </a:xfrm>
      </p:grpSpPr>
      <p:pic>
        <p:nvPicPr>
          <p:cNvPr id="43" name="Google Shape;43;p6"/>
          <p:cNvPicPr preferRelativeResize="0"/>
          <p:nvPr/>
        </p:nvPicPr>
        <p:blipFill rotWithShape="1">
          <a:blip r:embed="rId2">
            <a:alphaModFix/>
          </a:blip>
          <a:srcRect/>
          <a:stretch/>
        </p:blipFill>
        <p:spPr>
          <a:xfrm>
            <a:off x="0" y="0"/>
            <a:ext cx="12191999" cy="6857999"/>
          </a:xfrm>
          <a:prstGeom prst="rect">
            <a:avLst/>
          </a:prstGeom>
          <a:noFill/>
          <a:ln>
            <a:noFill/>
          </a:ln>
        </p:spPr>
      </p:pic>
      <p:sp>
        <p:nvSpPr>
          <p:cNvPr id="44" name="Google Shape;44;p6"/>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6"/>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6"/>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b="0" i="0" u="none" strike="noStrike" cap="none">
              <a:latin typeface="Calibri"/>
              <a:ea typeface="Calibri"/>
              <a:cs typeface="Calibri"/>
              <a:sym typeface="Calibri"/>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47"/>
        <p:cNvGrpSpPr/>
        <p:nvPr/>
      </p:nvGrpSpPr>
      <p:grpSpPr>
        <a:xfrm>
          <a:off x="0" y="0"/>
          <a:ext cx="0" cy="0"/>
          <a:chOff x="0" y="0"/>
          <a:chExt cx="0" cy="0"/>
        </a:xfrm>
      </p:grpSpPr>
      <p:sp>
        <p:nvSpPr>
          <p:cNvPr id="48" name="Google Shape;48;p7"/>
          <p:cNvSpPr txBox="1">
            <a:spLocks noGrp="1"/>
          </p:cNvSpPr>
          <p:nvPr>
            <p:ph type="title"/>
          </p:nvPr>
        </p:nvSpPr>
        <p:spPr>
          <a:xfrm>
            <a:off x="512381" y="1516009"/>
            <a:ext cx="10744199" cy="384721"/>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2500">
                <a:solidFill>
                  <a:schemeClr val="lt1"/>
                </a:solidFill>
                <a:latin typeface="Calibri" panose="020F0502020204030204" pitchFamily="34" charset="0"/>
                <a:ea typeface="Calibri" panose="020F0502020204030204" pitchFamily="34" charset="0"/>
                <a:cs typeface="Calibri" panose="020F0502020204030204" pitchFamily="34" charset="0"/>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55"/>
        <p:cNvGrpSpPr/>
        <p:nvPr/>
      </p:nvGrpSpPr>
      <p:grpSpPr>
        <a:xfrm>
          <a:off x="0" y="0"/>
          <a:ext cx="0" cy="0"/>
          <a:chOff x="0" y="0"/>
          <a:chExt cx="0" cy="0"/>
        </a:xfrm>
      </p:grpSpPr>
      <p:sp>
        <p:nvSpPr>
          <p:cNvPr id="56" name="Google Shape;56;p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atin typeface="Calibri" panose="020F0502020204030204" pitchFamily="34"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57" name="Google Shape;57;p9"/>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atin typeface="Calibri" panose="020F0502020204030204" pitchFamily="34" charset="0"/>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
        <p:nvSpPr>
          <p:cNvPr id="58" name="Google Shape;58;p9"/>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GB" dirty="0"/>
          </a:p>
        </p:txBody>
      </p:sp>
      <p:sp>
        <p:nvSpPr>
          <p:cNvPr id="59" name="Google Shape;59;p9"/>
          <p:cNvSpPr txBox="1">
            <a:spLocks noGrp="1"/>
          </p:cNvSpPr>
          <p:nvPr>
            <p:ph type="ftr" idx="11"/>
          </p:nvPr>
        </p:nvSpPr>
        <p:spPr>
          <a:xfrm>
            <a:off x="4175787" y="6461781"/>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Calibri" panose="020F0502020204030204" pitchFamily="34" charset="0"/>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lang="en-GB" dirty="0"/>
          </a:p>
        </p:txBody>
      </p:sp>
      <p:sp>
        <p:nvSpPr>
          <p:cNvPr id="60" name="Google Shape;60;p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72"/>
        <p:cNvGrpSpPr/>
        <p:nvPr/>
      </p:nvGrpSpPr>
      <p:grpSpPr>
        <a:xfrm>
          <a:off x="0" y="0"/>
          <a:ext cx="0" cy="0"/>
          <a:chOff x="0" y="0"/>
          <a:chExt cx="0" cy="0"/>
        </a:xfrm>
      </p:grpSpPr>
      <p:sp>
        <p:nvSpPr>
          <p:cNvPr id="73" name="Google Shape;73;p1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atin typeface="Calibri" panose="020F0502020204030204" pitchFamily="34"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74" name="Google Shape;74;p12"/>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atin typeface="Calibri" panose="020F0502020204030204" pitchFamily="34" charset="0"/>
              </a:defRPr>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dirty="0"/>
          </a:p>
        </p:txBody>
      </p:sp>
      <p:sp>
        <p:nvSpPr>
          <p:cNvPr id="75" name="Google Shape;75;p12"/>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atin typeface="Calibri" panose="020F0502020204030204" pitchFamily="34" charset="0"/>
              </a:defRPr>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dirty="0"/>
          </a:p>
        </p:txBody>
      </p:sp>
      <p:sp>
        <p:nvSpPr>
          <p:cNvPr id="76" name="Google Shape;76;p12"/>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GB" dirty="0"/>
          </a:p>
        </p:txBody>
      </p:sp>
      <p:sp>
        <p:nvSpPr>
          <p:cNvPr id="77" name="Google Shape;77;p1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78"/>
        <p:cNvGrpSpPr/>
        <p:nvPr/>
      </p:nvGrpSpPr>
      <p:grpSpPr>
        <a:xfrm>
          <a:off x="0" y="0"/>
          <a:ext cx="0" cy="0"/>
          <a:chOff x="0" y="0"/>
          <a:chExt cx="0" cy="0"/>
        </a:xfrm>
      </p:grpSpPr>
      <p:sp>
        <p:nvSpPr>
          <p:cNvPr id="79" name="Google Shape;79;p13"/>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Open Sans"/>
              <a:buNone/>
              <a:defRPr>
                <a:latin typeface="Calibri" panose="020F0502020204030204" pitchFamily="34"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80" name="Google Shape;80;p13"/>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atin typeface="Calibri" panose="020F0502020204030204" pitchFamily="34" charset="0"/>
              </a:defRPr>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dirty="0"/>
          </a:p>
        </p:txBody>
      </p:sp>
      <p:sp>
        <p:nvSpPr>
          <p:cNvPr id="81" name="Google Shape;81;p13"/>
          <p:cNvSpPr txBox="1">
            <a:spLocks noGrp="1"/>
          </p:cNvSpPr>
          <p:nvPr>
            <p:ph type="body" idx="2"/>
          </p:nvPr>
        </p:nvSpPr>
        <p:spPr>
          <a:xfrm>
            <a:off x="609600" y="2174876"/>
            <a:ext cx="5386917"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atin typeface="Calibri" panose="020F0502020204030204" pitchFamily="34" charset="0"/>
              </a:defRPr>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dirty="0"/>
          </a:p>
        </p:txBody>
      </p:sp>
      <p:sp>
        <p:nvSpPr>
          <p:cNvPr id="82" name="Google Shape;82;p13"/>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atin typeface="Calibri" panose="020F0502020204030204" pitchFamily="34" charset="0"/>
              </a:defRPr>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dirty="0"/>
          </a:p>
        </p:txBody>
      </p:sp>
      <p:sp>
        <p:nvSpPr>
          <p:cNvPr id="83" name="Google Shape;83;p13"/>
          <p:cNvSpPr txBox="1">
            <a:spLocks noGrp="1"/>
          </p:cNvSpPr>
          <p:nvPr>
            <p:ph type="body" idx="4"/>
          </p:nvPr>
        </p:nvSpPr>
        <p:spPr>
          <a:xfrm>
            <a:off x="6193368" y="2174876"/>
            <a:ext cx="5389033"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atin typeface="Calibri" panose="020F0502020204030204" pitchFamily="34" charset="0"/>
              </a:defRPr>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dirty="0"/>
          </a:p>
        </p:txBody>
      </p:sp>
      <p:sp>
        <p:nvSpPr>
          <p:cNvPr id="84" name="Google Shape;84;p13"/>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GB" dirty="0"/>
          </a:p>
        </p:txBody>
      </p:sp>
      <p:sp>
        <p:nvSpPr>
          <p:cNvPr id="85" name="Google Shape;85;p13"/>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86"/>
        <p:cNvGrpSpPr/>
        <p:nvPr/>
      </p:nvGrpSpPr>
      <p:grpSpPr>
        <a:xfrm>
          <a:off x="0" y="0"/>
          <a:ext cx="0" cy="0"/>
          <a:chOff x="0" y="0"/>
          <a:chExt cx="0" cy="0"/>
        </a:xfrm>
      </p:grpSpPr>
      <p:sp>
        <p:nvSpPr>
          <p:cNvPr id="87" name="Google Shape;87;p14"/>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atin typeface="Calibri" panose="020F0502020204030204" pitchFamily="34"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88" name="Google Shape;88;p14"/>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GB" dirty="0"/>
          </a:p>
        </p:txBody>
      </p:sp>
      <p:sp>
        <p:nvSpPr>
          <p:cNvPr id="89" name="Google Shape;89;p14"/>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dirty="0"/>
          </a:p>
        </p:txBody>
      </p:sp>
    </p:spTree>
  </p:cSld>
  <p:clrMapOvr>
    <a:masterClrMapping/>
  </p:clrMapOvr>
  <p:transition>
    <p:fade thruBlk="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0"/>
        <p:cNvGrpSpPr/>
        <p:nvPr/>
      </p:nvGrpSpPr>
      <p:grpSpPr>
        <a:xfrm>
          <a:off x="0" y="0"/>
          <a:ext cx="0" cy="0"/>
          <a:chOff x="0" y="0"/>
          <a:chExt cx="0" cy="0"/>
        </a:xfrm>
      </p:grpSpPr>
      <p:sp>
        <p:nvSpPr>
          <p:cNvPr id="91" name="Google Shape;91;p15"/>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GB" dirty="0"/>
          </a:p>
        </p:txBody>
      </p:sp>
      <p:sp>
        <p:nvSpPr>
          <p:cNvPr id="92" name="Google Shape;92;p15"/>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dirty="0"/>
          </a:p>
        </p:txBody>
      </p:sp>
    </p:spTree>
  </p:cSld>
  <p:clrMapOvr>
    <a:masterClrMapping/>
  </p:clrMapOvr>
  <p:transition>
    <p:fade thruBlk="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93"/>
        <p:cNvGrpSpPr/>
        <p:nvPr/>
      </p:nvGrpSpPr>
      <p:grpSpPr>
        <a:xfrm>
          <a:off x="0" y="0"/>
          <a:ext cx="0" cy="0"/>
          <a:chOff x="0" y="0"/>
          <a:chExt cx="0" cy="0"/>
        </a:xfrm>
      </p:grpSpPr>
      <p:sp>
        <p:nvSpPr>
          <p:cNvPr id="94" name="Google Shape;94;p16"/>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atin typeface="Calibri" panose="020F0502020204030204" pitchFamily="34"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95" name="Google Shape;95;p16"/>
          <p:cNvSpPr txBox="1">
            <a:spLocks noGrp="1"/>
          </p:cNvSpPr>
          <p:nvPr>
            <p:ph type="body" idx="1"/>
          </p:nvPr>
        </p:nvSpPr>
        <p:spPr>
          <a:xfrm>
            <a:off x="4766733" y="273051"/>
            <a:ext cx="6815667" cy="517217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atin typeface="Calibri" panose="020F0502020204030204" pitchFamily="34" charset="0"/>
              </a:defRPr>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dirty="0"/>
          </a:p>
        </p:txBody>
      </p:sp>
      <p:sp>
        <p:nvSpPr>
          <p:cNvPr id="96" name="Google Shape;96;p16"/>
          <p:cNvSpPr txBox="1">
            <a:spLocks noGrp="1"/>
          </p:cNvSpPr>
          <p:nvPr>
            <p:ph type="body" idx="2"/>
          </p:nvPr>
        </p:nvSpPr>
        <p:spPr>
          <a:xfrm>
            <a:off x="609601" y="1435101"/>
            <a:ext cx="4011084" cy="4029891"/>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atin typeface="Calibri" panose="020F0502020204030204" pitchFamily="34" charset="0"/>
              </a:defRPr>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dirty="0"/>
          </a:p>
        </p:txBody>
      </p:sp>
      <p:sp>
        <p:nvSpPr>
          <p:cNvPr id="97" name="Google Shape;97;p16"/>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GB" dirty="0"/>
          </a:p>
        </p:txBody>
      </p:sp>
      <p:sp>
        <p:nvSpPr>
          <p:cNvPr id="98" name="Google Shape;98;p16"/>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dirty="0"/>
          </a:p>
        </p:txBody>
      </p:sp>
    </p:spTree>
  </p:cSld>
  <p:clrMapOvr>
    <a:masterClrMapping/>
  </p:clrMapOvr>
  <p:transition>
    <p:fade thruBlk="1"/>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9"/>
        <p:cNvGrpSpPr/>
        <p:nvPr/>
      </p:nvGrpSpPr>
      <p:grpSpPr>
        <a:xfrm>
          <a:off x="0" y="0"/>
          <a:ext cx="0" cy="0"/>
          <a:chOff x="0" y="0"/>
          <a:chExt cx="0" cy="0"/>
        </a:xfrm>
      </p:grpSpPr>
      <p:sp>
        <p:nvSpPr>
          <p:cNvPr id="100" name="Google Shape;100;p17"/>
          <p:cNvSpPr txBox="1">
            <a:spLocks noGrp="1"/>
          </p:cNvSpPr>
          <p:nvPr>
            <p:ph type="title"/>
          </p:nvPr>
        </p:nvSpPr>
        <p:spPr>
          <a:xfrm>
            <a:off x="2389717" y="4509120"/>
            <a:ext cx="73152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atin typeface="Calibri" panose="020F0502020204030204" pitchFamily="34"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101" name="Google Shape;101;p17"/>
          <p:cNvSpPr>
            <a:spLocks noGrp="1"/>
          </p:cNvSpPr>
          <p:nvPr>
            <p:ph type="pic" idx="2"/>
          </p:nvPr>
        </p:nvSpPr>
        <p:spPr>
          <a:xfrm>
            <a:off x="2389717" y="612776"/>
            <a:ext cx="7315200" cy="3824337"/>
          </a:xfrm>
          <a:prstGeom prst="rect">
            <a:avLst/>
          </a:prstGeom>
          <a:noFill/>
          <a:ln>
            <a:noFill/>
          </a:ln>
        </p:spPr>
      </p:sp>
      <p:sp>
        <p:nvSpPr>
          <p:cNvPr id="102" name="Google Shape;102;p17"/>
          <p:cNvSpPr txBox="1">
            <a:spLocks noGrp="1"/>
          </p:cNvSpPr>
          <p:nvPr>
            <p:ph type="body" idx="1"/>
          </p:nvPr>
        </p:nvSpPr>
        <p:spPr>
          <a:xfrm>
            <a:off x="2389717" y="5157192"/>
            <a:ext cx="7315200" cy="432048"/>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atin typeface="Calibri" panose="020F0502020204030204" pitchFamily="34" charset="0"/>
              </a:defRPr>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dirty="0"/>
          </a:p>
        </p:txBody>
      </p:sp>
      <p:sp>
        <p:nvSpPr>
          <p:cNvPr id="103" name="Google Shape;103;p17"/>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GB" dirty="0"/>
          </a:p>
        </p:txBody>
      </p:sp>
      <p:sp>
        <p:nvSpPr>
          <p:cNvPr id="104" name="Google Shape;104;p17"/>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dirty="0"/>
          </a:p>
        </p:txBody>
      </p:sp>
    </p:spTree>
  </p:cSld>
  <p:clrMapOvr>
    <a:masterClrMapping/>
  </p:clrMapOvr>
  <p:transition>
    <p:fade thruBlk="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05"/>
        <p:cNvGrpSpPr/>
        <p:nvPr/>
      </p:nvGrpSpPr>
      <p:grpSpPr>
        <a:xfrm>
          <a:off x="0" y="0"/>
          <a:ext cx="0" cy="0"/>
          <a:chOff x="0" y="0"/>
          <a:chExt cx="0" cy="0"/>
        </a:xfrm>
      </p:grpSpPr>
      <p:sp>
        <p:nvSpPr>
          <p:cNvPr id="106" name="Google Shape;106;p1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atin typeface="Calibri" panose="020F0502020204030204" pitchFamily="34"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107" name="Google Shape;107;p18"/>
          <p:cNvSpPr txBox="1">
            <a:spLocks noGrp="1"/>
          </p:cNvSpPr>
          <p:nvPr>
            <p:ph type="body" idx="1"/>
          </p:nvPr>
        </p:nvSpPr>
        <p:spPr>
          <a:xfrm rot="5400000">
            <a:off x="4137484" y="-1927683"/>
            <a:ext cx="3917032" cy="10972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atin typeface="Calibri" panose="020F0502020204030204" pitchFamily="34" charset="0"/>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
        <p:nvSpPr>
          <p:cNvPr id="108" name="Google Shape;108;p18"/>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GB" dirty="0"/>
          </a:p>
        </p:txBody>
      </p:sp>
      <p:sp>
        <p:nvSpPr>
          <p:cNvPr id="109" name="Google Shape;109;p18"/>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dirty="0"/>
          </a:p>
        </p:txBody>
      </p:sp>
    </p:spTree>
  </p:cSld>
  <p:clrMapOvr>
    <a:masterClrMapping/>
  </p:clrMapOvr>
  <p:transition>
    <p:fade thruBlk="1"/>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10"/>
        <p:cNvGrpSpPr/>
        <p:nvPr/>
      </p:nvGrpSpPr>
      <p:grpSpPr>
        <a:xfrm>
          <a:off x="0" y="0"/>
          <a:ext cx="0" cy="0"/>
          <a:chOff x="0" y="0"/>
          <a:chExt cx="0" cy="0"/>
        </a:xfrm>
      </p:grpSpPr>
      <p:sp>
        <p:nvSpPr>
          <p:cNvPr id="111" name="Google Shape;111;p19"/>
          <p:cNvSpPr txBox="1">
            <a:spLocks noGrp="1"/>
          </p:cNvSpPr>
          <p:nvPr>
            <p:ph type="title"/>
          </p:nvPr>
        </p:nvSpPr>
        <p:spPr>
          <a:xfrm rot="5400000">
            <a:off x="7589503" y="1524336"/>
            <a:ext cx="5242594" cy="2743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atin typeface="Calibri" panose="020F0502020204030204" pitchFamily="34"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112" name="Google Shape;112;p19"/>
          <p:cNvSpPr txBox="1">
            <a:spLocks noGrp="1"/>
          </p:cNvSpPr>
          <p:nvPr>
            <p:ph type="body" idx="1"/>
          </p:nvPr>
        </p:nvSpPr>
        <p:spPr>
          <a:xfrm rot="5400000">
            <a:off x="2001503" y="-1117264"/>
            <a:ext cx="5242594" cy="80264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atin typeface="Calibri" panose="020F0502020204030204" pitchFamily="34" charset="0"/>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
        <p:nvSpPr>
          <p:cNvPr id="113" name="Google Shape;113;p19"/>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GB" dirty="0"/>
          </a:p>
        </p:txBody>
      </p:sp>
      <p:sp>
        <p:nvSpPr>
          <p:cNvPr id="114" name="Google Shape;114;p1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dirty="0"/>
          </a:p>
        </p:txBody>
      </p:sp>
    </p:spTree>
  </p:cSld>
  <p:clrMapOvr>
    <a:masterClrMapping/>
  </p:clrMapOvr>
  <p:transition>
    <p:fade thruBlk="1"/>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4_Title and Content">
  <p:cSld name="4_Title and Content">
    <p:spTree>
      <p:nvGrpSpPr>
        <p:cNvPr id="1" name="Shape 115"/>
        <p:cNvGrpSpPr/>
        <p:nvPr/>
      </p:nvGrpSpPr>
      <p:grpSpPr>
        <a:xfrm>
          <a:off x="0" y="0"/>
          <a:ext cx="0" cy="0"/>
          <a:chOff x="0" y="0"/>
          <a:chExt cx="0" cy="0"/>
        </a:xfrm>
      </p:grpSpPr>
      <p:sp>
        <p:nvSpPr>
          <p:cNvPr id="116" name="Google Shape;116;p20"/>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atin typeface="Calibri" panose="020F0502020204030204" pitchFamily="34" charset="0"/>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55600" algn="l">
              <a:spcBef>
                <a:spcPts val="400"/>
              </a:spcBef>
              <a:spcAft>
                <a:spcPts val="0"/>
              </a:spcAft>
              <a:buClr>
                <a:schemeClr val="dk1"/>
              </a:buClr>
              <a:buSzPts val="2000"/>
              <a:buChar char="»"/>
              <a:defRPr/>
            </a:lvl5pPr>
            <a:lvl6pPr marL="2743200" lvl="5" indent="-355600" algn="l">
              <a:spcBef>
                <a:spcPts val="400"/>
              </a:spcBef>
              <a:spcAft>
                <a:spcPts val="0"/>
              </a:spcAft>
              <a:buClr>
                <a:schemeClr val="dk1"/>
              </a:buClr>
              <a:buSzPts val="2000"/>
              <a:buChar char="•"/>
              <a:defRPr/>
            </a:lvl6pPr>
            <a:lvl7pPr marL="3200400" lvl="6" indent="-355600" algn="l">
              <a:spcBef>
                <a:spcPts val="400"/>
              </a:spcBef>
              <a:spcAft>
                <a:spcPts val="0"/>
              </a:spcAft>
              <a:buClr>
                <a:schemeClr val="dk1"/>
              </a:buClr>
              <a:buSzPts val="2000"/>
              <a:buChar char="•"/>
              <a:defRPr/>
            </a:lvl7pPr>
            <a:lvl8pPr marL="3657600" lvl="7" indent="-355600" algn="l">
              <a:spcBef>
                <a:spcPts val="400"/>
              </a:spcBef>
              <a:spcAft>
                <a:spcPts val="0"/>
              </a:spcAft>
              <a:buClr>
                <a:schemeClr val="dk1"/>
              </a:buClr>
              <a:buSzPts val="2000"/>
              <a:buChar char="•"/>
              <a:defRPr/>
            </a:lvl8pPr>
            <a:lvl9pPr marL="4114800" lvl="8" indent="-355600" algn="l">
              <a:spcBef>
                <a:spcPts val="400"/>
              </a:spcBef>
              <a:spcAft>
                <a:spcPts val="0"/>
              </a:spcAft>
              <a:buClr>
                <a:schemeClr val="dk1"/>
              </a:buClr>
              <a:buSzPts val="2000"/>
              <a:buFont typeface="Arial"/>
              <a:buChar char="•"/>
              <a:defRPr/>
            </a:lvl9pPr>
          </a:lstStyle>
          <a:p>
            <a:endParaRPr dirty="0"/>
          </a:p>
        </p:txBody>
      </p:sp>
      <p:sp>
        <p:nvSpPr>
          <p:cNvPr id="117" name="Google Shape;117;p20"/>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GB" dirty="0"/>
          </a:p>
        </p:txBody>
      </p:sp>
      <p:sp>
        <p:nvSpPr>
          <p:cNvPr id="118" name="Google Shape;118;p20"/>
          <p:cNvSpPr txBox="1">
            <a:spLocks noGrp="1"/>
          </p:cNvSpPr>
          <p:nvPr>
            <p:ph type="ftr" idx="11"/>
          </p:nvPr>
        </p:nvSpPr>
        <p:spPr>
          <a:xfrm>
            <a:off x="878887" y="6356351"/>
            <a:ext cx="37973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Calibri" panose="020F0502020204030204" pitchFamily="34" charset="0"/>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lang="en-GB" dirty="0"/>
          </a:p>
        </p:txBody>
      </p:sp>
      <p:sp>
        <p:nvSpPr>
          <p:cNvPr id="119" name="Google Shape;119;p20"/>
          <p:cNvSpPr txBox="1">
            <a:spLocks noGrp="1"/>
          </p:cNvSpPr>
          <p:nvPr>
            <p:ph type="sldNum" idx="12"/>
          </p:nvPr>
        </p:nvSpPr>
        <p:spPr>
          <a:xfrm>
            <a:off x="11442701" y="1"/>
            <a:ext cx="7493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b="1" i="0" u="none" strike="noStrike" cap="none">
                <a:solidFill>
                  <a:schemeClr val="dk2"/>
                </a:solidFill>
                <a:latin typeface="Calibri" panose="020F0502020204030204" pitchFamily="34" charset="0"/>
                <a:ea typeface="Open Sans"/>
                <a:cs typeface="Open Sans"/>
                <a:sym typeface="Open Sans"/>
              </a:defRPr>
            </a:lvl1pPr>
            <a:lvl2pPr marL="0" lvl="1" indent="0" algn="r">
              <a:spcBef>
                <a:spcPts val="0"/>
              </a:spcBef>
              <a:buNone/>
              <a:defRPr sz="1200" b="1" i="0" u="none" strike="noStrike" cap="none">
                <a:solidFill>
                  <a:schemeClr val="dk2"/>
                </a:solidFill>
                <a:latin typeface="Open Sans"/>
                <a:ea typeface="Open Sans"/>
                <a:cs typeface="Open Sans"/>
                <a:sym typeface="Open Sans"/>
              </a:defRPr>
            </a:lvl2pPr>
            <a:lvl3pPr marL="0" lvl="2" indent="0" algn="r">
              <a:spcBef>
                <a:spcPts val="0"/>
              </a:spcBef>
              <a:buNone/>
              <a:defRPr sz="1200" b="1" i="0" u="none" strike="noStrike" cap="none">
                <a:solidFill>
                  <a:schemeClr val="dk2"/>
                </a:solidFill>
                <a:latin typeface="Open Sans"/>
                <a:ea typeface="Open Sans"/>
                <a:cs typeface="Open Sans"/>
                <a:sym typeface="Open Sans"/>
              </a:defRPr>
            </a:lvl3pPr>
            <a:lvl4pPr marL="0" lvl="3" indent="0" algn="r">
              <a:spcBef>
                <a:spcPts val="0"/>
              </a:spcBef>
              <a:buNone/>
              <a:defRPr sz="1200" b="1" i="0" u="none" strike="noStrike" cap="none">
                <a:solidFill>
                  <a:schemeClr val="dk2"/>
                </a:solidFill>
                <a:latin typeface="Open Sans"/>
                <a:ea typeface="Open Sans"/>
                <a:cs typeface="Open Sans"/>
                <a:sym typeface="Open Sans"/>
              </a:defRPr>
            </a:lvl4pPr>
            <a:lvl5pPr marL="0" lvl="4" indent="0" algn="r">
              <a:spcBef>
                <a:spcPts val="0"/>
              </a:spcBef>
              <a:buNone/>
              <a:defRPr sz="1200" b="1" i="0" u="none" strike="noStrike" cap="none">
                <a:solidFill>
                  <a:schemeClr val="dk2"/>
                </a:solidFill>
                <a:latin typeface="Open Sans"/>
                <a:ea typeface="Open Sans"/>
                <a:cs typeface="Open Sans"/>
                <a:sym typeface="Open Sans"/>
              </a:defRPr>
            </a:lvl5pPr>
            <a:lvl6pPr marL="0" lvl="5" indent="0" algn="r">
              <a:spcBef>
                <a:spcPts val="0"/>
              </a:spcBef>
              <a:buNone/>
              <a:defRPr sz="1200" b="1" i="0" u="none" strike="noStrike" cap="none">
                <a:solidFill>
                  <a:schemeClr val="dk2"/>
                </a:solidFill>
                <a:latin typeface="Open Sans"/>
                <a:ea typeface="Open Sans"/>
                <a:cs typeface="Open Sans"/>
                <a:sym typeface="Open Sans"/>
              </a:defRPr>
            </a:lvl6pPr>
            <a:lvl7pPr marL="0" lvl="6" indent="0" algn="r">
              <a:spcBef>
                <a:spcPts val="0"/>
              </a:spcBef>
              <a:buNone/>
              <a:defRPr sz="1200" b="1" i="0" u="none" strike="noStrike" cap="none">
                <a:solidFill>
                  <a:schemeClr val="dk2"/>
                </a:solidFill>
                <a:latin typeface="Open Sans"/>
                <a:ea typeface="Open Sans"/>
                <a:cs typeface="Open Sans"/>
                <a:sym typeface="Open Sans"/>
              </a:defRPr>
            </a:lvl7pPr>
            <a:lvl8pPr marL="0" lvl="7" indent="0" algn="r">
              <a:spcBef>
                <a:spcPts val="0"/>
              </a:spcBef>
              <a:buNone/>
              <a:defRPr sz="1200" b="1" i="0" u="none" strike="noStrike" cap="none">
                <a:solidFill>
                  <a:schemeClr val="dk2"/>
                </a:solidFill>
                <a:latin typeface="Open Sans"/>
                <a:ea typeface="Open Sans"/>
                <a:cs typeface="Open Sans"/>
                <a:sym typeface="Open Sans"/>
              </a:defRPr>
            </a:lvl8pPr>
            <a:lvl9pPr marL="0" lvl="8" indent="0" algn="r">
              <a:spcBef>
                <a:spcPts val="0"/>
              </a:spcBef>
              <a:buNone/>
              <a:defRPr sz="1200" b="1" i="0" u="none" strike="noStrike" cap="none">
                <a:solidFill>
                  <a:schemeClr val="dk2"/>
                </a:solidFill>
                <a:latin typeface="Open Sans"/>
                <a:ea typeface="Open Sans"/>
                <a:cs typeface="Open Sans"/>
                <a:sym typeface="Open Sans"/>
              </a:defRPr>
            </a:lvl9pPr>
          </a:lstStyle>
          <a:p>
            <a:fld id="{00000000-1234-1234-1234-123412341234}" type="slidenum">
              <a:rPr lang="en-GB" smtClean="0"/>
              <a:pPr/>
              <a:t>‹#›</a:t>
            </a:fld>
            <a:endParaRPr lang="en-GB" dirty="0"/>
          </a:p>
        </p:txBody>
      </p:sp>
      <p:sp>
        <p:nvSpPr>
          <p:cNvPr id="120" name="Google Shape;120;p20"/>
          <p:cNvSpPr txBox="1"/>
          <p:nvPr/>
        </p:nvSpPr>
        <p:spPr>
          <a:xfrm>
            <a:off x="623392" y="152400"/>
            <a:ext cx="10972800" cy="1600200"/>
          </a:xfrm>
          <a:prstGeom prst="rect">
            <a:avLst/>
          </a:prstGeom>
          <a:noFill/>
          <a:ln>
            <a:noFill/>
          </a:ln>
        </p:spPr>
        <p:txBody>
          <a:bodyPr spcFirstLastPara="1" wrap="square" lIns="91425" tIns="45700" rIns="91425" bIns="45700" anchor="t" anchorCtr="0">
            <a:noAutofit/>
          </a:bodyPr>
          <a:lstStyle/>
          <a:p>
            <a:pPr marL="0" marR="0" lvl="0" indent="0" algn="ctr" rtl="0">
              <a:lnSpc>
                <a:spcPct val="161111"/>
              </a:lnSpc>
              <a:spcBef>
                <a:spcPts val="0"/>
              </a:spcBef>
              <a:spcAft>
                <a:spcPts val="0"/>
              </a:spcAft>
              <a:buClr>
                <a:schemeClr val="dk2"/>
              </a:buClr>
              <a:buSzPts val="3600"/>
              <a:buFont typeface="Open Sans"/>
              <a:buNone/>
            </a:pPr>
            <a:endParaRPr sz="3600" b="1" i="0" u="none" strike="noStrike" cap="none" dirty="0">
              <a:solidFill>
                <a:schemeClr val="dk2"/>
              </a:solidFill>
              <a:latin typeface="Calibri" panose="020F0502020204030204" pitchFamily="34" charset="0"/>
              <a:ea typeface="Open Sans"/>
              <a:cs typeface="Open Sans"/>
              <a:sym typeface="Open Sans"/>
            </a:endParaRPr>
          </a:p>
        </p:txBody>
      </p:sp>
    </p:spTree>
  </p:cSld>
  <p:clrMapOvr>
    <a:masterClrMapping/>
  </p:clrMapOvr>
  <p:transition>
    <p:fade thruBlk="1"/>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26"/>
        <p:cNvGrpSpPr/>
        <p:nvPr/>
      </p:nvGrpSpPr>
      <p:grpSpPr>
        <a:xfrm>
          <a:off x="0" y="0"/>
          <a:ext cx="0" cy="0"/>
          <a:chOff x="0" y="0"/>
          <a:chExt cx="0" cy="0"/>
        </a:xfrm>
      </p:grpSpPr>
      <p:sp>
        <p:nvSpPr>
          <p:cNvPr id="127" name="Google Shape;127;p2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atin typeface="Calibri" panose="020F0502020204030204" pitchFamily="34"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128" name="Google Shape;128;p22"/>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atin typeface="Calibri" panose="020F0502020204030204" pitchFamily="34" charset="0"/>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
        <p:nvSpPr>
          <p:cNvPr id="129" name="Google Shape;129;p22"/>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GB" dirty="0"/>
          </a:p>
        </p:txBody>
      </p:sp>
      <p:sp>
        <p:nvSpPr>
          <p:cNvPr id="130" name="Google Shape;130;p22"/>
          <p:cNvSpPr txBox="1">
            <a:spLocks noGrp="1"/>
          </p:cNvSpPr>
          <p:nvPr>
            <p:ph type="ftr" idx="11"/>
          </p:nvPr>
        </p:nvSpPr>
        <p:spPr>
          <a:xfrm>
            <a:off x="4175787" y="6461781"/>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Calibri" panose="020F0502020204030204" pitchFamily="34" charset="0"/>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lang="en-GB" dirty="0"/>
          </a:p>
        </p:txBody>
      </p:sp>
      <p:sp>
        <p:nvSpPr>
          <p:cNvPr id="131" name="Google Shape;131;p2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68"/>
        <p:cNvGrpSpPr/>
        <p:nvPr/>
      </p:nvGrpSpPr>
      <p:grpSpPr>
        <a:xfrm>
          <a:off x="0" y="0"/>
          <a:ext cx="0" cy="0"/>
          <a:chOff x="0" y="0"/>
          <a:chExt cx="0" cy="0"/>
        </a:xfrm>
      </p:grpSpPr>
      <p:sp>
        <p:nvSpPr>
          <p:cNvPr id="169" name="Google Shape;169;p29"/>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GB" dirty="0"/>
          </a:p>
        </p:txBody>
      </p:sp>
      <p:sp>
        <p:nvSpPr>
          <p:cNvPr id="170" name="Google Shape;170;p2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71"/>
        <p:cNvGrpSpPr/>
        <p:nvPr/>
      </p:nvGrpSpPr>
      <p:grpSpPr>
        <a:xfrm>
          <a:off x="0" y="0"/>
          <a:ext cx="0" cy="0"/>
          <a:chOff x="0" y="0"/>
          <a:chExt cx="0" cy="0"/>
        </a:xfrm>
      </p:grpSpPr>
      <p:sp>
        <p:nvSpPr>
          <p:cNvPr id="172" name="Google Shape;172;p30"/>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atin typeface="Calibri" panose="020F0502020204030204" pitchFamily="34"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173" name="Google Shape;173;p30"/>
          <p:cNvSpPr txBox="1">
            <a:spLocks noGrp="1"/>
          </p:cNvSpPr>
          <p:nvPr>
            <p:ph type="body" idx="1"/>
          </p:nvPr>
        </p:nvSpPr>
        <p:spPr>
          <a:xfrm>
            <a:off x="4766733" y="273051"/>
            <a:ext cx="6815667" cy="517217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atin typeface="Calibri" panose="020F0502020204030204" pitchFamily="34" charset="0"/>
              </a:defRPr>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dirty="0"/>
          </a:p>
        </p:txBody>
      </p:sp>
      <p:sp>
        <p:nvSpPr>
          <p:cNvPr id="174" name="Google Shape;174;p30"/>
          <p:cNvSpPr txBox="1">
            <a:spLocks noGrp="1"/>
          </p:cNvSpPr>
          <p:nvPr>
            <p:ph type="body" idx="2"/>
          </p:nvPr>
        </p:nvSpPr>
        <p:spPr>
          <a:xfrm>
            <a:off x="609601" y="1435101"/>
            <a:ext cx="4011084" cy="4029891"/>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atin typeface="Calibri" panose="020F0502020204030204" pitchFamily="34" charset="0"/>
              </a:defRPr>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dirty="0"/>
          </a:p>
        </p:txBody>
      </p:sp>
      <p:sp>
        <p:nvSpPr>
          <p:cNvPr id="175" name="Google Shape;175;p30"/>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GB" dirty="0"/>
          </a:p>
        </p:txBody>
      </p:sp>
      <p:sp>
        <p:nvSpPr>
          <p:cNvPr id="176" name="Google Shape;176;p30"/>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77"/>
        <p:cNvGrpSpPr/>
        <p:nvPr/>
      </p:nvGrpSpPr>
      <p:grpSpPr>
        <a:xfrm>
          <a:off x="0" y="0"/>
          <a:ext cx="0" cy="0"/>
          <a:chOff x="0" y="0"/>
          <a:chExt cx="0" cy="0"/>
        </a:xfrm>
      </p:grpSpPr>
      <p:sp>
        <p:nvSpPr>
          <p:cNvPr id="178" name="Google Shape;178;p31"/>
          <p:cNvSpPr txBox="1">
            <a:spLocks noGrp="1"/>
          </p:cNvSpPr>
          <p:nvPr>
            <p:ph type="title"/>
          </p:nvPr>
        </p:nvSpPr>
        <p:spPr>
          <a:xfrm>
            <a:off x="2389717" y="4509120"/>
            <a:ext cx="73152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atin typeface="Calibri" panose="020F0502020204030204" pitchFamily="34"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179" name="Google Shape;179;p31"/>
          <p:cNvSpPr>
            <a:spLocks noGrp="1"/>
          </p:cNvSpPr>
          <p:nvPr>
            <p:ph type="pic" idx="2"/>
          </p:nvPr>
        </p:nvSpPr>
        <p:spPr>
          <a:xfrm>
            <a:off x="2389717" y="612776"/>
            <a:ext cx="7315200" cy="3824337"/>
          </a:xfrm>
          <a:prstGeom prst="rect">
            <a:avLst/>
          </a:prstGeom>
          <a:noFill/>
          <a:ln>
            <a:noFill/>
          </a:ln>
        </p:spPr>
      </p:sp>
      <p:sp>
        <p:nvSpPr>
          <p:cNvPr id="180" name="Google Shape;180;p31"/>
          <p:cNvSpPr txBox="1">
            <a:spLocks noGrp="1"/>
          </p:cNvSpPr>
          <p:nvPr>
            <p:ph type="body" idx="1"/>
          </p:nvPr>
        </p:nvSpPr>
        <p:spPr>
          <a:xfrm>
            <a:off x="2389717" y="5157192"/>
            <a:ext cx="7315200" cy="432048"/>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atin typeface="Calibri" panose="020F0502020204030204" pitchFamily="34" charset="0"/>
              </a:defRPr>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dirty="0"/>
          </a:p>
        </p:txBody>
      </p:sp>
      <p:sp>
        <p:nvSpPr>
          <p:cNvPr id="181" name="Google Shape;181;p31"/>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GB" dirty="0"/>
          </a:p>
        </p:txBody>
      </p:sp>
      <p:sp>
        <p:nvSpPr>
          <p:cNvPr id="182" name="Google Shape;182;p31"/>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83"/>
        <p:cNvGrpSpPr/>
        <p:nvPr/>
      </p:nvGrpSpPr>
      <p:grpSpPr>
        <a:xfrm>
          <a:off x="0" y="0"/>
          <a:ext cx="0" cy="0"/>
          <a:chOff x="0" y="0"/>
          <a:chExt cx="0" cy="0"/>
        </a:xfrm>
      </p:grpSpPr>
      <p:sp>
        <p:nvSpPr>
          <p:cNvPr id="184" name="Google Shape;184;p3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atin typeface="Calibri" panose="020F0502020204030204" pitchFamily="34"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185" name="Google Shape;185;p32"/>
          <p:cNvSpPr txBox="1">
            <a:spLocks noGrp="1"/>
          </p:cNvSpPr>
          <p:nvPr>
            <p:ph type="body" idx="1"/>
          </p:nvPr>
        </p:nvSpPr>
        <p:spPr>
          <a:xfrm rot="5400000">
            <a:off x="4137484" y="-1927683"/>
            <a:ext cx="3917032" cy="10972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atin typeface="Calibri" panose="020F0502020204030204" pitchFamily="34" charset="0"/>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
        <p:nvSpPr>
          <p:cNvPr id="186" name="Google Shape;186;p32"/>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GB" dirty="0"/>
          </a:p>
        </p:txBody>
      </p:sp>
      <p:sp>
        <p:nvSpPr>
          <p:cNvPr id="187" name="Google Shape;187;p3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88"/>
        <p:cNvGrpSpPr/>
        <p:nvPr/>
      </p:nvGrpSpPr>
      <p:grpSpPr>
        <a:xfrm>
          <a:off x="0" y="0"/>
          <a:ext cx="0" cy="0"/>
          <a:chOff x="0" y="0"/>
          <a:chExt cx="0" cy="0"/>
        </a:xfrm>
      </p:grpSpPr>
      <p:sp>
        <p:nvSpPr>
          <p:cNvPr id="189" name="Google Shape;189;p33"/>
          <p:cNvSpPr txBox="1">
            <a:spLocks noGrp="1"/>
          </p:cNvSpPr>
          <p:nvPr>
            <p:ph type="title"/>
          </p:nvPr>
        </p:nvSpPr>
        <p:spPr>
          <a:xfrm rot="5400000">
            <a:off x="7589503" y="1524336"/>
            <a:ext cx="5242594" cy="2743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atin typeface="Calibri" panose="020F0502020204030204" pitchFamily="34"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190" name="Google Shape;190;p33"/>
          <p:cNvSpPr txBox="1">
            <a:spLocks noGrp="1"/>
          </p:cNvSpPr>
          <p:nvPr>
            <p:ph type="body" idx="1"/>
          </p:nvPr>
        </p:nvSpPr>
        <p:spPr>
          <a:xfrm rot="5400000">
            <a:off x="2001503" y="-1117264"/>
            <a:ext cx="5242594" cy="80264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atin typeface="Calibri" panose="020F0502020204030204" pitchFamily="34" charset="0"/>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
        <p:nvSpPr>
          <p:cNvPr id="191" name="Google Shape;191;p33"/>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lang="en-GB" dirty="0"/>
          </a:p>
        </p:txBody>
      </p:sp>
      <p:sp>
        <p:nvSpPr>
          <p:cNvPr id="192" name="Google Shape;192;p33"/>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4.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image" Target="../media/image3.jp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theme" Target="../theme/theme2.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slideLayout" Target="../slideLayouts/slideLayout18.xml"/><Relationship Id="rId7" Type="http://schemas.openxmlformats.org/officeDocument/2006/relationships/theme" Target="../theme/theme3.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pic>
        <p:nvPicPr>
          <p:cNvPr id="10" name="Google Shape;10;p1"/>
          <p:cNvPicPr preferRelativeResize="0"/>
          <p:nvPr/>
        </p:nvPicPr>
        <p:blipFill rotWithShape="1">
          <a:blip r:embed="rId7">
            <a:alphaModFix/>
          </a:blip>
          <a:srcRect/>
          <a:stretch/>
        </p:blipFill>
        <p:spPr>
          <a:xfrm>
            <a:off x="0" y="0"/>
            <a:ext cx="12191999" cy="6857999"/>
          </a:xfrm>
          <a:prstGeom prst="rect">
            <a:avLst/>
          </a:prstGeom>
          <a:noFill/>
          <a:ln>
            <a:noFill/>
          </a:ln>
        </p:spPr>
      </p:pic>
      <p:sp>
        <p:nvSpPr>
          <p:cNvPr id="11" name="Google Shape;11;p1"/>
          <p:cNvSpPr txBox="1">
            <a:spLocks noGrp="1"/>
          </p:cNvSpPr>
          <p:nvPr>
            <p:ph type="title"/>
          </p:nvPr>
        </p:nvSpPr>
        <p:spPr>
          <a:xfrm>
            <a:off x="531200" y="239078"/>
            <a:ext cx="9759893" cy="553998"/>
          </a:xfrm>
          <a:prstGeom prst="rect">
            <a:avLst/>
          </a:prstGeom>
          <a:noFill/>
          <a:ln>
            <a:noFill/>
          </a:ln>
        </p:spPr>
        <p:txBody>
          <a:bodyPr spcFirstLastPara="1" wrap="square" lIns="0" tIns="0" rIns="0" bIns="0" anchor="t" anchorCtr="0">
            <a:spAutoFit/>
          </a:bodyPr>
          <a:lstStyle>
            <a:lvl1pPr marR="0" lvl="0" algn="l" rtl="0">
              <a:spcBef>
                <a:spcPts val="0"/>
              </a:spcBef>
              <a:spcAft>
                <a:spcPts val="0"/>
              </a:spcAft>
              <a:buSzPts val="1400"/>
              <a:buNone/>
              <a:defRPr sz="3600" b="0" i="0" u="none" strike="noStrike" cap="none">
                <a:solidFill>
                  <a:schemeClr val="lt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
          <p:cNvSpPr txBox="1">
            <a:spLocks noGrp="1"/>
          </p:cNvSpPr>
          <p:nvPr>
            <p:ph type="body" idx="1"/>
          </p:nvPr>
        </p:nvSpPr>
        <p:spPr>
          <a:xfrm>
            <a:off x="1987025" y="1496451"/>
            <a:ext cx="7883525" cy="3908425"/>
          </a:xfrm>
          <a:prstGeom prst="rect">
            <a:avLst/>
          </a:prstGeom>
          <a:noFill/>
          <a:ln>
            <a:noFill/>
          </a:ln>
        </p:spPr>
        <p:txBody>
          <a:bodyPr spcFirstLastPara="1" wrap="square" lIns="0" tIns="0" rIns="0" bIns="0" anchor="t" anchorCtr="0">
            <a:spAutoFit/>
          </a:bodyPr>
          <a:lstStyle>
            <a:lvl1pPr marL="457200" marR="0" lvl="0" indent="-228600" algn="l" rtl="0">
              <a:spcBef>
                <a:spcPts val="0"/>
              </a:spcBef>
              <a:spcAft>
                <a:spcPts val="0"/>
              </a:spcAft>
              <a:buSzPts val="1400"/>
              <a:buNone/>
              <a:defRPr sz="2400" b="0" i="0" u="none" strike="noStrike" cap="none">
                <a:solidFill>
                  <a:schemeClr val="lt1"/>
                </a:solidFill>
                <a:latin typeface="Calibri"/>
                <a:ea typeface="Calibri"/>
                <a:cs typeface="Calibri"/>
                <a:sym typeface="Calibri"/>
              </a:defRPr>
            </a:lvl1pPr>
            <a:lvl2pPr marL="914400" marR="0" lvl="1" indent="-228600" algn="l" rtl="0">
              <a:spcBef>
                <a:spcPts val="0"/>
              </a:spcBef>
              <a:spcAft>
                <a:spcPts val="0"/>
              </a:spcAft>
              <a:buSzPts val="1400"/>
              <a:buNone/>
              <a:defRPr sz="1800" b="0" i="0" u="none" strike="noStrike" cap="none">
                <a:latin typeface="Calibri"/>
                <a:ea typeface="Calibri"/>
                <a:cs typeface="Calibri"/>
                <a:sym typeface="Calibri"/>
              </a:defRPr>
            </a:lvl2pPr>
            <a:lvl3pPr marL="1371600" marR="0" lvl="2" indent="-228600" algn="l" rtl="0">
              <a:spcBef>
                <a:spcPts val="0"/>
              </a:spcBef>
              <a:spcAft>
                <a:spcPts val="0"/>
              </a:spcAft>
              <a:buSzPts val="1400"/>
              <a:buNone/>
              <a:defRPr sz="1800" b="0" i="0" u="none" strike="noStrike" cap="none">
                <a:latin typeface="Calibri"/>
                <a:ea typeface="Calibri"/>
                <a:cs typeface="Calibri"/>
                <a:sym typeface="Calibri"/>
              </a:defRPr>
            </a:lvl3pPr>
            <a:lvl4pPr marL="1828800" marR="0" lvl="3" indent="-228600" algn="l" rtl="0">
              <a:spcBef>
                <a:spcPts val="0"/>
              </a:spcBef>
              <a:spcAft>
                <a:spcPts val="0"/>
              </a:spcAft>
              <a:buSzPts val="1400"/>
              <a:buNone/>
              <a:defRPr sz="1800" b="0" i="0" u="none" strike="noStrike" cap="none">
                <a:latin typeface="Calibri"/>
                <a:ea typeface="Calibri"/>
                <a:cs typeface="Calibri"/>
                <a:sym typeface="Calibri"/>
              </a:defRPr>
            </a:lvl4pPr>
            <a:lvl5pPr marL="2286000" marR="0" lvl="4" indent="-228600" algn="l" rtl="0">
              <a:spcBef>
                <a:spcPts val="0"/>
              </a:spcBef>
              <a:spcAft>
                <a:spcPts val="0"/>
              </a:spcAft>
              <a:buSzPts val="1400"/>
              <a:buNone/>
              <a:defRPr sz="1800" b="0" i="0" u="none" strike="noStrike" cap="none">
                <a:latin typeface="Calibri"/>
                <a:ea typeface="Calibri"/>
                <a:cs typeface="Calibri"/>
                <a:sym typeface="Calibri"/>
              </a:defRPr>
            </a:lvl5pPr>
            <a:lvl6pPr marL="2743200" marR="0" lvl="5" indent="-228600" algn="l" rtl="0">
              <a:spcBef>
                <a:spcPts val="0"/>
              </a:spcBef>
              <a:spcAft>
                <a:spcPts val="0"/>
              </a:spcAft>
              <a:buSzPts val="1400"/>
              <a:buNone/>
              <a:defRPr sz="1800" b="0" i="0" u="none" strike="noStrike" cap="none">
                <a:latin typeface="Calibri"/>
                <a:ea typeface="Calibri"/>
                <a:cs typeface="Calibri"/>
                <a:sym typeface="Calibri"/>
              </a:defRPr>
            </a:lvl6pPr>
            <a:lvl7pPr marL="3200400" marR="0" lvl="6" indent="-228600" algn="l" rtl="0">
              <a:spcBef>
                <a:spcPts val="0"/>
              </a:spcBef>
              <a:spcAft>
                <a:spcPts val="0"/>
              </a:spcAft>
              <a:buSzPts val="1400"/>
              <a:buNone/>
              <a:defRPr sz="1800" b="0" i="0" u="none" strike="noStrike" cap="none">
                <a:latin typeface="Calibri"/>
                <a:ea typeface="Calibri"/>
                <a:cs typeface="Calibri"/>
                <a:sym typeface="Calibri"/>
              </a:defRPr>
            </a:lvl7pPr>
            <a:lvl8pPr marL="3657600" marR="0" lvl="7" indent="-228600" algn="l" rtl="0">
              <a:spcBef>
                <a:spcPts val="0"/>
              </a:spcBef>
              <a:spcAft>
                <a:spcPts val="0"/>
              </a:spcAft>
              <a:buSzPts val="1400"/>
              <a:buNone/>
              <a:defRPr sz="1800" b="0" i="0" u="none" strike="noStrike" cap="none">
                <a:latin typeface="Calibri"/>
                <a:ea typeface="Calibri"/>
                <a:cs typeface="Calibri"/>
                <a:sym typeface="Calibri"/>
              </a:defRPr>
            </a:lvl8pPr>
            <a:lvl9pPr marL="4114800" marR="0" lvl="8" indent="-228600" algn="l" rtl="0">
              <a:spcBef>
                <a:spcPts val="0"/>
              </a:spcBef>
              <a:spcAft>
                <a:spcPts val="0"/>
              </a:spcAft>
              <a:buSzPts val="1400"/>
              <a:buNone/>
              <a:defRPr sz="1800" b="0" i="0" u="none" strike="noStrike" cap="none">
                <a:latin typeface="Calibri"/>
                <a:ea typeface="Calibri"/>
                <a:cs typeface="Calibri"/>
                <a:sym typeface="Calibri"/>
              </a:defRPr>
            </a:lvl9pPr>
          </a:lstStyle>
          <a:p>
            <a:endParaRPr/>
          </a:p>
        </p:txBody>
      </p:sp>
      <p:sp>
        <p:nvSpPr>
          <p:cNvPr id="13" name="Google Shape;13;p1"/>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marR="0" lvl="0" algn="ctr" rtl="0">
              <a:spcBef>
                <a:spcPts val="0"/>
              </a:spcBef>
              <a:spcAft>
                <a:spcPts val="0"/>
              </a:spcAft>
              <a:buSzPts val="1400"/>
              <a:buNone/>
              <a:defRPr sz="18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marR="0" lvl="0" algn="l" rtl="0">
              <a:spcBef>
                <a:spcPts val="0"/>
              </a:spcBef>
              <a:spcAft>
                <a:spcPts val="0"/>
              </a:spcAft>
              <a:buSzPts val="1400"/>
              <a:buNone/>
              <a:defRPr sz="18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5" name="Google Shape;15;p1"/>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marR="0" lvl="0" indent="0" algn="r" rtl="0">
              <a:spcBef>
                <a:spcPts val="0"/>
              </a:spcBef>
              <a:buNone/>
              <a:defRPr sz="1800" b="0" i="0" u="none" strike="noStrike" cap="none">
                <a:solidFill>
                  <a:srgbClr val="888888"/>
                </a:solidFill>
                <a:latin typeface="Calibri"/>
                <a:ea typeface="Calibri"/>
                <a:cs typeface="Calibri"/>
                <a:sym typeface="Calibri"/>
              </a:defRPr>
            </a:lvl1pPr>
            <a:lvl2pPr marL="0" marR="0" lvl="1" indent="0" algn="r" rtl="0">
              <a:spcBef>
                <a:spcPts val="0"/>
              </a:spcBef>
              <a:buNone/>
              <a:defRPr sz="1800" b="0" i="0" u="none" strike="noStrike" cap="none">
                <a:solidFill>
                  <a:srgbClr val="888888"/>
                </a:solidFill>
                <a:latin typeface="Calibri"/>
                <a:ea typeface="Calibri"/>
                <a:cs typeface="Calibri"/>
                <a:sym typeface="Calibri"/>
              </a:defRPr>
            </a:lvl2pPr>
            <a:lvl3pPr marL="0" marR="0" lvl="2" indent="0" algn="r" rtl="0">
              <a:spcBef>
                <a:spcPts val="0"/>
              </a:spcBef>
              <a:buNone/>
              <a:defRPr sz="1800" b="0" i="0" u="none" strike="noStrike" cap="none">
                <a:solidFill>
                  <a:srgbClr val="888888"/>
                </a:solidFill>
                <a:latin typeface="Calibri"/>
                <a:ea typeface="Calibri"/>
                <a:cs typeface="Calibri"/>
                <a:sym typeface="Calibri"/>
              </a:defRPr>
            </a:lvl3pPr>
            <a:lvl4pPr marL="0" marR="0" lvl="3" indent="0" algn="r" rtl="0">
              <a:spcBef>
                <a:spcPts val="0"/>
              </a:spcBef>
              <a:buNone/>
              <a:defRPr sz="1800" b="0" i="0" u="none" strike="noStrike" cap="none">
                <a:solidFill>
                  <a:srgbClr val="888888"/>
                </a:solidFill>
                <a:latin typeface="Calibri"/>
                <a:ea typeface="Calibri"/>
                <a:cs typeface="Calibri"/>
                <a:sym typeface="Calibri"/>
              </a:defRPr>
            </a:lvl4pPr>
            <a:lvl5pPr marL="0" marR="0" lvl="4" indent="0" algn="r" rtl="0">
              <a:spcBef>
                <a:spcPts val="0"/>
              </a:spcBef>
              <a:buNone/>
              <a:defRPr sz="1800" b="0" i="0" u="none" strike="noStrike" cap="none">
                <a:solidFill>
                  <a:srgbClr val="888888"/>
                </a:solidFill>
                <a:latin typeface="Calibri"/>
                <a:ea typeface="Calibri"/>
                <a:cs typeface="Calibri"/>
                <a:sym typeface="Calibri"/>
              </a:defRPr>
            </a:lvl5pPr>
            <a:lvl6pPr marL="0" marR="0" lvl="5" indent="0" algn="r" rtl="0">
              <a:spcBef>
                <a:spcPts val="0"/>
              </a:spcBef>
              <a:buNone/>
              <a:defRPr sz="1800" b="0" i="0" u="none" strike="noStrike" cap="none">
                <a:solidFill>
                  <a:srgbClr val="888888"/>
                </a:solidFill>
                <a:latin typeface="Calibri"/>
                <a:ea typeface="Calibri"/>
                <a:cs typeface="Calibri"/>
                <a:sym typeface="Calibri"/>
              </a:defRPr>
            </a:lvl6pPr>
            <a:lvl7pPr marL="0" marR="0" lvl="6" indent="0" algn="r" rtl="0">
              <a:spcBef>
                <a:spcPts val="0"/>
              </a:spcBef>
              <a:buNone/>
              <a:defRPr sz="1800" b="0" i="0" u="none" strike="noStrike" cap="none">
                <a:solidFill>
                  <a:srgbClr val="888888"/>
                </a:solidFill>
                <a:latin typeface="Calibri"/>
                <a:ea typeface="Calibri"/>
                <a:cs typeface="Calibri"/>
                <a:sym typeface="Calibri"/>
              </a:defRPr>
            </a:lvl7pPr>
            <a:lvl8pPr marL="0" marR="0" lvl="7" indent="0" algn="r" rtl="0">
              <a:spcBef>
                <a:spcPts val="0"/>
              </a:spcBef>
              <a:buNone/>
              <a:defRPr sz="1800" b="0" i="0" u="none" strike="noStrike" cap="none">
                <a:solidFill>
                  <a:srgbClr val="888888"/>
                </a:solidFill>
                <a:latin typeface="Calibri"/>
                <a:ea typeface="Calibri"/>
                <a:cs typeface="Calibri"/>
                <a:sym typeface="Calibri"/>
              </a:defRPr>
            </a:lvl8pPr>
            <a:lvl9pPr marL="0" marR="0" lvl="8" indent="0" algn="r" rtl="0">
              <a:spcBef>
                <a:spcPts val="0"/>
              </a:spcBef>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Calibri" panose="020F0502020204030204" pitchFamily="34" charset="0"/>
          <a:ea typeface="Calibri" panose="020F0502020204030204" pitchFamily="34" charset="0"/>
          <a:cs typeface="Calibri" panose="020F0502020204030204" pitchFamily="34" charset="0"/>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12">
            <a:alphaModFix/>
          </a:blip>
          <a:stretch>
            <a:fillRect/>
          </a:stretch>
        </a:blipFill>
        <a:effectLst/>
      </p:bgPr>
    </p:bg>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Open Sans"/>
              <a:buNone/>
              <a:defRPr sz="4400" b="0" i="0" u="none" strike="noStrike" cap="none">
                <a:solidFill>
                  <a:schemeClr val="dk1"/>
                </a:solidFill>
                <a:latin typeface="Open Sans"/>
                <a:ea typeface="Open Sans"/>
                <a:cs typeface="Open Sans"/>
                <a:sym typeface="Open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dirty="0"/>
          </a:p>
        </p:txBody>
      </p:sp>
      <p:sp>
        <p:nvSpPr>
          <p:cNvPr id="51" name="Google Shape;51;p8"/>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dirty="0"/>
          </a:p>
        </p:txBody>
      </p:sp>
      <p:sp>
        <p:nvSpPr>
          <p:cNvPr id="52" name="Google Shape;52;p8"/>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Calibri" panose="020F0502020204030204" pitchFamily="34" charset="0"/>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lang="en-GB" dirty="0"/>
          </a:p>
        </p:txBody>
      </p:sp>
      <p:sp>
        <p:nvSpPr>
          <p:cNvPr id="53" name="Google Shape;53;p8"/>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panose="020F0502020204030204" pitchFamily="34" charset="0"/>
                <a:ea typeface="Open Sans"/>
                <a:cs typeface="Open Sans"/>
                <a:sym typeface="Open Sans"/>
              </a:defRPr>
            </a:lvl1pPr>
            <a:lvl2pPr marL="0" marR="0" lvl="1" indent="0" algn="r" rtl="0">
              <a:spcBef>
                <a:spcPts val="0"/>
              </a:spcBef>
              <a:buNone/>
              <a:defRPr sz="1200" b="0" i="0" u="none" strike="noStrike" cap="none">
                <a:solidFill>
                  <a:srgbClr val="888888"/>
                </a:solidFill>
                <a:latin typeface="Open Sans"/>
                <a:ea typeface="Open Sans"/>
                <a:cs typeface="Open Sans"/>
                <a:sym typeface="Open Sans"/>
              </a:defRPr>
            </a:lvl2pPr>
            <a:lvl3pPr marL="0" marR="0" lvl="2" indent="0" algn="r" rtl="0">
              <a:spcBef>
                <a:spcPts val="0"/>
              </a:spcBef>
              <a:buNone/>
              <a:defRPr sz="1200" b="0" i="0" u="none" strike="noStrike" cap="none">
                <a:solidFill>
                  <a:srgbClr val="888888"/>
                </a:solidFill>
                <a:latin typeface="Open Sans"/>
                <a:ea typeface="Open Sans"/>
                <a:cs typeface="Open Sans"/>
                <a:sym typeface="Open Sans"/>
              </a:defRPr>
            </a:lvl3pPr>
            <a:lvl4pPr marL="0" marR="0" lvl="3" indent="0" algn="r" rtl="0">
              <a:spcBef>
                <a:spcPts val="0"/>
              </a:spcBef>
              <a:buNone/>
              <a:defRPr sz="1200" b="0" i="0" u="none" strike="noStrike" cap="none">
                <a:solidFill>
                  <a:srgbClr val="888888"/>
                </a:solidFill>
                <a:latin typeface="Open Sans"/>
                <a:ea typeface="Open Sans"/>
                <a:cs typeface="Open Sans"/>
                <a:sym typeface="Open Sans"/>
              </a:defRPr>
            </a:lvl4pPr>
            <a:lvl5pPr marL="0" marR="0" lvl="4" indent="0" algn="r" rtl="0">
              <a:spcBef>
                <a:spcPts val="0"/>
              </a:spcBef>
              <a:buNone/>
              <a:defRPr sz="1200" b="0" i="0" u="none" strike="noStrike" cap="none">
                <a:solidFill>
                  <a:srgbClr val="888888"/>
                </a:solidFill>
                <a:latin typeface="Open Sans"/>
                <a:ea typeface="Open Sans"/>
                <a:cs typeface="Open Sans"/>
                <a:sym typeface="Open Sans"/>
              </a:defRPr>
            </a:lvl5pPr>
            <a:lvl6pPr marL="0" marR="0" lvl="5" indent="0" algn="r" rtl="0">
              <a:spcBef>
                <a:spcPts val="0"/>
              </a:spcBef>
              <a:buNone/>
              <a:defRPr sz="1200" b="0" i="0" u="none" strike="noStrike" cap="none">
                <a:solidFill>
                  <a:srgbClr val="888888"/>
                </a:solidFill>
                <a:latin typeface="Open Sans"/>
                <a:ea typeface="Open Sans"/>
                <a:cs typeface="Open Sans"/>
                <a:sym typeface="Open Sans"/>
              </a:defRPr>
            </a:lvl6pPr>
            <a:lvl7pPr marL="0" marR="0" lvl="6" indent="0" algn="r" rtl="0">
              <a:spcBef>
                <a:spcPts val="0"/>
              </a:spcBef>
              <a:buNone/>
              <a:defRPr sz="1200" b="0" i="0" u="none" strike="noStrike" cap="none">
                <a:solidFill>
                  <a:srgbClr val="888888"/>
                </a:solidFill>
                <a:latin typeface="Open Sans"/>
                <a:ea typeface="Open Sans"/>
                <a:cs typeface="Open Sans"/>
                <a:sym typeface="Open Sans"/>
              </a:defRPr>
            </a:lvl7pPr>
            <a:lvl8pPr marL="0" marR="0" lvl="7" indent="0" algn="r" rtl="0">
              <a:spcBef>
                <a:spcPts val="0"/>
              </a:spcBef>
              <a:buNone/>
              <a:defRPr sz="1200" b="0" i="0" u="none" strike="noStrike" cap="none">
                <a:solidFill>
                  <a:srgbClr val="888888"/>
                </a:solidFill>
                <a:latin typeface="Open Sans"/>
                <a:ea typeface="Open Sans"/>
                <a:cs typeface="Open Sans"/>
                <a:sym typeface="Open Sans"/>
              </a:defRPr>
            </a:lvl8pPr>
            <a:lvl9pPr marL="0" marR="0" lvl="8" indent="0" algn="r" rtl="0">
              <a:spcBef>
                <a:spcPts val="0"/>
              </a:spcBef>
              <a:buNone/>
              <a:defRPr sz="1200" b="0" i="0" u="none" strike="noStrike" cap="none">
                <a:solidFill>
                  <a:srgbClr val="888888"/>
                </a:solidFill>
                <a:latin typeface="Open Sans"/>
                <a:ea typeface="Open Sans"/>
                <a:cs typeface="Open Sans"/>
                <a:sym typeface="Open Sans"/>
              </a:defRPr>
            </a:lvl9pPr>
          </a:lstStyle>
          <a:p>
            <a:fld id="{00000000-1234-1234-1234-123412341234}" type="slidenum">
              <a:rPr lang="en-GB" smtClean="0"/>
              <a:pPr/>
              <a:t>‹#›</a:t>
            </a:fld>
            <a:endParaRPr lang="en-GB" dirty="0"/>
          </a:p>
        </p:txBody>
      </p:sp>
      <p:pic>
        <p:nvPicPr>
          <p:cNvPr id="54" name="Google Shape;54;p8"/>
          <p:cNvPicPr preferRelativeResize="0"/>
          <p:nvPr/>
        </p:nvPicPr>
        <p:blipFill rotWithShape="1">
          <a:blip r:embed="rId13">
            <a:alphaModFix/>
          </a:blip>
          <a:srcRect/>
          <a:stretch/>
        </p:blipFill>
        <p:spPr>
          <a:xfrm>
            <a:off x="11184661" y="5913368"/>
            <a:ext cx="864000" cy="828000"/>
          </a:xfrm>
          <a:prstGeom prst="rect">
            <a:avLst/>
          </a:prstGeom>
          <a:noFill/>
          <a:ln>
            <a:noFill/>
          </a:ln>
          <a:effectLst>
            <a:outerShdw blurRad="292100" dist="139700" dir="2700000" algn="tl" rotWithShape="0">
              <a:srgbClr val="333333">
                <a:alpha val="64705"/>
              </a:srgbClr>
            </a:outerShdw>
          </a:effectLst>
        </p:spPr>
      </p:pic>
    </p:spTree>
  </p:cSld>
  <p:clrMap bg1="lt1" tx1="dk1" bg2="dk2" tx2="lt2" accent1="accent1" accent2="accent2" accent3="accent3" accent4="accent4" accent5="accent5" accent6="accent6" hlink="hlink" folHlink="folHlink"/>
  <p:sldLayoutIdLst>
    <p:sldLayoutId id="2147483654"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badi" panose="020F0502020204030204" pitchFamily="34" charset="0"/>
          <a:ea typeface="Abadi" panose="020F0502020204030204" pitchFamily="34" charset="0"/>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badi" panose="020F0502020204030204" pitchFamily="34" charset="0"/>
          <a:ea typeface="Abadi" panose="020F0502020204030204" pitchFamily="34" charset="0"/>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a:blip r:embed="rId8">
            <a:alphaModFix/>
          </a:blip>
          <a:stretch>
            <a:fillRect/>
          </a:stretch>
        </a:blipFill>
        <a:effectLst/>
      </p:bgPr>
    </p:bg>
    <p:spTree>
      <p:nvGrpSpPr>
        <p:cNvPr id="1" name="Shape 121"/>
        <p:cNvGrpSpPr/>
        <p:nvPr/>
      </p:nvGrpSpPr>
      <p:grpSpPr>
        <a:xfrm>
          <a:off x="0" y="0"/>
          <a:ext cx="0" cy="0"/>
          <a:chOff x="0" y="0"/>
          <a:chExt cx="0" cy="0"/>
        </a:xfrm>
      </p:grpSpPr>
      <p:sp>
        <p:nvSpPr>
          <p:cNvPr id="122" name="Google Shape;122;p2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Open Sans"/>
              <a:buNone/>
              <a:defRPr sz="4400" b="0" i="0" u="none" strike="noStrike" cap="none">
                <a:solidFill>
                  <a:schemeClr val="dk1"/>
                </a:solidFill>
                <a:latin typeface="Open Sans"/>
                <a:ea typeface="Open Sans"/>
                <a:cs typeface="Open Sans"/>
                <a:sym typeface="Open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dirty="0"/>
          </a:p>
        </p:txBody>
      </p:sp>
      <p:sp>
        <p:nvSpPr>
          <p:cNvPr id="123" name="Google Shape;123;p21"/>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dirty="0"/>
          </a:p>
        </p:txBody>
      </p:sp>
      <p:sp>
        <p:nvSpPr>
          <p:cNvPr id="124" name="Google Shape;124;p21"/>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Calibri" panose="020F0502020204030204" pitchFamily="34" charset="0"/>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lang="en-GB" dirty="0"/>
          </a:p>
        </p:txBody>
      </p:sp>
      <p:sp>
        <p:nvSpPr>
          <p:cNvPr id="125" name="Google Shape;125;p21"/>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panose="020F0502020204030204" pitchFamily="34" charset="0"/>
                <a:ea typeface="Open Sans"/>
                <a:cs typeface="Open Sans"/>
                <a:sym typeface="Open Sans"/>
              </a:defRPr>
            </a:lvl1pPr>
            <a:lvl2pPr marL="0" marR="0" lvl="1" indent="0" algn="r" rtl="0">
              <a:spcBef>
                <a:spcPts val="0"/>
              </a:spcBef>
              <a:buNone/>
              <a:defRPr sz="1200" b="0" i="0" u="none" strike="noStrike" cap="none">
                <a:solidFill>
                  <a:srgbClr val="888888"/>
                </a:solidFill>
                <a:latin typeface="Open Sans"/>
                <a:ea typeface="Open Sans"/>
                <a:cs typeface="Open Sans"/>
                <a:sym typeface="Open Sans"/>
              </a:defRPr>
            </a:lvl2pPr>
            <a:lvl3pPr marL="0" marR="0" lvl="2" indent="0" algn="r" rtl="0">
              <a:spcBef>
                <a:spcPts val="0"/>
              </a:spcBef>
              <a:buNone/>
              <a:defRPr sz="1200" b="0" i="0" u="none" strike="noStrike" cap="none">
                <a:solidFill>
                  <a:srgbClr val="888888"/>
                </a:solidFill>
                <a:latin typeface="Open Sans"/>
                <a:ea typeface="Open Sans"/>
                <a:cs typeface="Open Sans"/>
                <a:sym typeface="Open Sans"/>
              </a:defRPr>
            </a:lvl3pPr>
            <a:lvl4pPr marL="0" marR="0" lvl="3" indent="0" algn="r" rtl="0">
              <a:spcBef>
                <a:spcPts val="0"/>
              </a:spcBef>
              <a:buNone/>
              <a:defRPr sz="1200" b="0" i="0" u="none" strike="noStrike" cap="none">
                <a:solidFill>
                  <a:srgbClr val="888888"/>
                </a:solidFill>
                <a:latin typeface="Open Sans"/>
                <a:ea typeface="Open Sans"/>
                <a:cs typeface="Open Sans"/>
                <a:sym typeface="Open Sans"/>
              </a:defRPr>
            </a:lvl4pPr>
            <a:lvl5pPr marL="0" marR="0" lvl="4" indent="0" algn="r" rtl="0">
              <a:spcBef>
                <a:spcPts val="0"/>
              </a:spcBef>
              <a:buNone/>
              <a:defRPr sz="1200" b="0" i="0" u="none" strike="noStrike" cap="none">
                <a:solidFill>
                  <a:srgbClr val="888888"/>
                </a:solidFill>
                <a:latin typeface="Open Sans"/>
                <a:ea typeface="Open Sans"/>
                <a:cs typeface="Open Sans"/>
                <a:sym typeface="Open Sans"/>
              </a:defRPr>
            </a:lvl5pPr>
            <a:lvl6pPr marL="0" marR="0" lvl="5" indent="0" algn="r" rtl="0">
              <a:spcBef>
                <a:spcPts val="0"/>
              </a:spcBef>
              <a:buNone/>
              <a:defRPr sz="1200" b="0" i="0" u="none" strike="noStrike" cap="none">
                <a:solidFill>
                  <a:srgbClr val="888888"/>
                </a:solidFill>
                <a:latin typeface="Open Sans"/>
                <a:ea typeface="Open Sans"/>
                <a:cs typeface="Open Sans"/>
                <a:sym typeface="Open Sans"/>
              </a:defRPr>
            </a:lvl6pPr>
            <a:lvl7pPr marL="0" marR="0" lvl="6" indent="0" algn="r" rtl="0">
              <a:spcBef>
                <a:spcPts val="0"/>
              </a:spcBef>
              <a:buNone/>
              <a:defRPr sz="1200" b="0" i="0" u="none" strike="noStrike" cap="none">
                <a:solidFill>
                  <a:srgbClr val="888888"/>
                </a:solidFill>
                <a:latin typeface="Open Sans"/>
                <a:ea typeface="Open Sans"/>
                <a:cs typeface="Open Sans"/>
                <a:sym typeface="Open Sans"/>
              </a:defRPr>
            </a:lvl7pPr>
            <a:lvl8pPr marL="0" marR="0" lvl="7" indent="0" algn="r" rtl="0">
              <a:spcBef>
                <a:spcPts val="0"/>
              </a:spcBef>
              <a:buNone/>
              <a:defRPr sz="1200" b="0" i="0" u="none" strike="noStrike" cap="none">
                <a:solidFill>
                  <a:srgbClr val="888888"/>
                </a:solidFill>
                <a:latin typeface="Open Sans"/>
                <a:ea typeface="Open Sans"/>
                <a:cs typeface="Open Sans"/>
                <a:sym typeface="Open Sans"/>
              </a:defRPr>
            </a:lvl8pPr>
            <a:lvl9pPr marL="0" marR="0" lvl="8" indent="0" algn="r" rtl="0">
              <a:spcBef>
                <a:spcPts val="0"/>
              </a:spcBef>
              <a:buNone/>
              <a:defRPr sz="1200" b="0" i="0" u="none" strike="noStrike" cap="none">
                <a:solidFill>
                  <a:srgbClr val="888888"/>
                </a:solidFill>
                <a:latin typeface="Open Sans"/>
                <a:ea typeface="Open Sans"/>
                <a:cs typeface="Open Sans"/>
                <a:sym typeface="Open Sans"/>
              </a:defRPr>
            </a:lvl9pPr>
          </a:lstStyle>
          <a:p>
            <a:fld id="{00000000-1234-1234-1234-123412341234}" type="slidenum">
              <a:rPr lang="en-GB" smtClean="0"/>
              <a:pPr/>
              <a:t>‹#›</a:t>
            </a:fld>
            <a:endParaRPr lang="en-GB" dirty="0"/>
          </a:p>
        </p:txBody>
      </p:sp>
    </p:spTree>
  </p:cSld>
  <p:clrMap bg1="lt1" tx1="dk1" bg2="dk2" tx2="lt2" accent1="accent1" accent2="accent2" accent3="accent3" accent4="accent4" accent5="accent5" accent6="accent6" hlink="hlink" folHlink="folHlink"/>
  <p:sldLayoutIdLst>
    <p:sldLayoutId id="2147483666" r:id="rId1"/>
    <p:sldLayoutId id="2147483673" r:id="rId2"/>
    <p:sldLayoutId id="2147483674" r:id="rId3"/>
    <p:sldLayoutId id="2147483675" r:id="rId4"/>
    <p:sldLayoutId id="2147483676" r:id="rId5"/>
    <p:sldLayoutId id="2147483677"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badi" panose="020F0502020204030204" pitchFamily="34" charset="0"/>
          <a:ea typeface="Abadi" panose="020F0502020204030204" pitchFamily="34" charset="0"/>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badi" panose="020F0502020204030204" pitchFamily="34" charset="0"/>
          <a:ea typeface="Abadi" panose="020F0502020204030204" pitchFamily="34" charset="0"/>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34"/>
          <p:cNvSpPr txBox="1">
            <a:spLocks noGrp="1"/>
          </p:cNvSpPr>
          <p:nvPr>
            <p:ph type="ctrTitle"/>
          </p:nvPr>
        </p:nvSpPr>
        <p:spPr>
          <a:xfrm>
            <a:off x="-1" y="1496291"/>
            <a:ext cx="5997039" cy="3447098"/>
          </a:xfrm>
          <a:prstGeom prst="rect">
            <a:avLst/>
          </a:prstGeom>
          <a:noFill/>
          <a:ln>
            <a:noFill/>
          </a:ln>
        </p:spPr>
        <p:txBody>
          <a:bodyPr spcFirstLastPara="1" wrap="square" lIns="0" tIns="0" rIns="0" bIns="0" anchor="t" anchorCtr="0">
            <a:spAutoFit/>
          </a:bodyPr>
          <a:lstStyle/>
          <a:p>
            <a:pPr lvl="0" algn="ctr"/>
            <a:r>
              <a:rPr lang="en-GB" sz="3200" b="1" dirty="0">
                <a:solidFill>
                  <a:srgbClr val="FFFF00"/>
                </a:solidFill>
                <a:latin typeface="Calibri" panose="020F0502020204030204" pitchFamily="34" charset="0"/>
                <a:ea typeface="Open Sans"/>
                <a:cs typeface="Open Sans"/>
                <a:sym typeface="Open Sans"/>
              </a:rPr>
              <a:t>Dissertation Module  (</a:t>
            </a:r>
            <a:r>
              <a:rPr lang="en-GB" sz="3200" dirty="0">
                <a:solidFill>
                  <a:srgbClr val="FFFF00"/>
                </a:solidFill>
                <a:latin typeface="Calibri" panose="020F0502020204030204" pitchFamily="34" charset="0"/>
                <a:ea typeface="Open Sans"/>
                <a:cs typeface="Open Sans"/>
                <a:sym typeface="Open Sans"/>
              </a:rPr>
              <a:t>LCMB7035</a:t>
            </a:r>
            <a:r>
              <a:rPr lang="en-GB" sz="3200" b="1" dirty="0">
                <a:solidFill>
                  <a:srgbClr val="FFFF00"/>
                </a:solidFill>
                <a:latin typeface="Calibri" panose="020F0502020204030204" pitchFamily="34" charset="0"/>
                <a:ea typeface="Open Sans"/>
                <a:cs typeface="Open Sans"/>
                <a:sym typeface="Open Sans"/>
              </a:rPr>
              <a:t>) Workshop 2</a:t>
            </a:r>
            <a:br>
              <a:rPr lang="en-GB" sz="3200" b="1" dirty="0">
                <a:solidFill>
                  <a:srgbClr val="FFFF00"/>
                </a:solidFill>
                <a:latin typeface="Calibri" panose="020F0502020204030204" pitchFamily="34" charset="0"/>
                <a:ea typeface="Open Sans"/>
                <a:cs typeface="Open Sans"/>
                <a:sym typeface="Open Sans"/>
              </a:rPr>
            </a:br>
            <a:br>
              <a:rPr lang="en-GB" sz="3200" b="1" dirty="0">
                <a:solidFill>
                  <a:srgbClr val="FFFF00"/>
                </a:solidFill>
                <a:latin typeface="Calibri" panose="020F0502020204030204" pitchFamily="34" charset="0"/>
                <a:ea typeface="Open Sans"/>
                <a:cs typeface="Open Sans"/>
                <a:sym typeface="Open Sans"/>
              </a:rPr>
            </a:br>
            <a:r>
              <a:rPr lang="en-GB" sz="3200" b="1" dirty="0">
                <a:solidFill>
                  <a:srgbClr val="FFFF00"/>
                </a:solidFill>
                <a:latin typeface="Calibri" panose="020F0502020204030204" pitchFamily="34" charset="0"/>
                <a:ea typeface="Open Sans"/>
                <a:cs typeface="Open Sans"/>
                <a:sym typeface="Open Sans"/>
              </a:rPr>
              <a:t>Refining research topic, aim and objectives, and</a:t>
            </a:r>
            <a:br>
              <a:rPr lang="en-GB" sz="3200" b="1" dirty="0">
                <a:solidFill>
                  <a:srgbClr val="FFFF00"/>
                </a:solidFill>
                <a:latin typeface="Calibri" panose="020F0502020204030204" pitchFamily="34" charset="0"/>
                <a:ea typeface="Open Sans"/>
                <a:cs typeface="Open Sans"/>
                <a:sym typeface="Open Sans"/>
              </a:rPr>
            </a:br>
            <a:r>
              <a:rPr lang="en-GB" sz="3200" b="1" dirty="0">
                <a:solidFill>
                  <a:srgbClr val="FFFF00"/>
                </a:solidFill>
                <a:latin typeface="Calibri" panose="020F0502020204030204" pitchFamily="34" charset="0"/>
                <a:ea typeface="Open Sans"/>
                <a:cs typeface="Open Sans"/>
                <a:sym typeface="Open Sans"/>
              </a:rPr>
              <a:t>developing a research proposal</a:t>
            </a:r>
            <a:br>
              <a:rPr lang="en-GB" sz="3200" b="1" dirty="0">
                <a:solidFill>
                  <a:srgbClr val="FFFF00"/>
                </a:solidFill>
                <a:latin typeface="Calibri" panose="020F0502020204030204" pitchFamily="34" charset="0"/>
                <a:ea typeface="Open Sans"/>
                <a:cs typeface="Open Sans"/>
                <a:sym typeface="Open Sans"/>
              </a:rPr>
            </a:br>
            <a:endParaRPr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35"/>
          <p:cNvSpPr txBox="1">
            <a:spLocks noGrp="1"/>
          </p:cNvSpPr>
          <p:nvPr>
            <p:ph type="title"/>
          </p:nvPr>
        </p:nvSpPr>
        <p:spPr>
          <a:xfrm>
            <a:off x="609600" y="274638"/>
            <a:ext cx="10972800" cy="677108"/>
          </a:xfrm>
          <a:prstGeom prst="rect">
            <a:avLst/>
          </a:prstGeom>
          <a:noFill/>
          <a:ln>
            <a:noFill/>
          </a:ln>
        </p:spPr>
        <p:txBody>
          <a:bodyPr spcFirstLastPara="1" wrap="square" lIns="0" tIns="0" rIns="0" bIns="0" anchor="t" anchorCtr="0">
            <a:spAutoFit/>
          </a:bodyPr>
          <a:lstStyle/>
          <a:p>
            <a:pPr lvl="0"/>
            <a:r>
              <a:rPr lang="en-GB" b="1" dirty="0"/>
              <a:t>Learning Objectives</a:t>
            </a:r>
            <a:endParaRPr dirty="0"/>
          </a:p>
        </p:txBody>
      </p:sp>
      <p:sp>
        <p:nvSpPr>
          <p:cNvPr id="2" name="Text Placeholder 1">
            <a:extLst>
              <a:ext uri="{FF2B5EF4-FFF2-40B4-BE49-F238E27FC236}">
                <a16:creationId xmlns:a16="http://schemas.microsoft.com/office/drawing/2014/main" id="{90BB8345-9D2C-BE95-34FA-818A587B35FF}"/>
              </a:ext>
            </a:extLst>
          </p:cNvPr>
          <p:cNvSpPr>
            <a:spLocks noGrp="1"/>
          </p:cNvSpPr>
          <p:nvPr>
            <p:ph type="body" idx="1"/>
          </p:nvPr>
        </p:nvSpPr>
        <p:spPr/>
        <p:txBody>
          <a:bodyPr/>
          <a:lstStyle/>
          <a:p>
            <a:pPr marL="114300" indent="0">
              <a:buNone/>
            </a:pPr>
            <a:r>
              <a:rPr lang="en-GB" dirty="0"/>
              <a:t>At the end of the session, you should be able to:</a:t>
            </a:r>
            <a:br>
              <a:rPr lang="en-GB" dirty="0"/>
            </a:br>
            <a:r>
              <a:rPr lang="en-GB" dirty="0"/>
              <a:t>1. Refine a research topic, aim and objectives</a:t>
            </a:r>
            <a:br>
              <a:rPr lang="en-GB" dirty="0"/>
            </a:br>
            <a:r>
              <a:rPr lang="en-GB" dirty="0"/>
              <a:t>2. Construct a feasible research question</a:t>
            </a:r>
            <a:br>
              <a:rPr lang="en-GB" dirty="0"/>
            </a:br>
            <a:r>
              <a:rPr lang="en-GB" dirty="0"/>
              <a:t>3. Formulate some research objectives</a:t>
            </a:r>
            <a:br>
              <a:rPr lang="en-GB" dirty="0"/>
            </a:br>
            <a:r>
              <a:rPr lang="en-GB" dirty="0"/>
              <a:t>4. Carry out a preliminary literature search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2"/>
                                        </p:tgtEl>
                                        <p:attrNameLst>
                                          <p:attrName>style.visibility</p:attrName>
                                        </p:attrNameLst>
                                      </p:cBhvr>
                                      <p:to>
                                        <p:strVal val="visible"/>
                                      </p:to>
                                    </p:set>
                                    <p:animEffect transition="in" filter="fade">
                                      <p:cBhvr>
                                        <p:cTn id="7" dur="2000"/>
                                        <p:tgtEl>
                                          <p:spTgt spid="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FB163440-29FB-ABBE-BED0-C36766DBCD38}"/>
            </a:ext>
          </a:extLst>
        </p:cNvPr>
        <p:cNvGrpSpPr/>
        <p:nvPr/>
      </p:nvGrpSpPr>
      <p:grpSpPr>
        <a:xfrm>
          <a:off x="0" y="0"/>
          <a:ext cx="0" cy="0"/>
          <a:chOff x="0" y="0"/>
          <a:chExt cx="0" cy="0"/>
        </a:xfrm>
      </p:grpSpPr>
      <p:sp>
        <p:nvSpPr>
          <p:cNvPr id="207" name="Google Shape;207;p36">
            <a:extLst>
              <a:ext uri="{FF2B5EF4-FFF2-40B4-BE49-F238E27FC236}">
                <a16:creationId xmlns:a16="http://schemas.microsoft.com/office/drawing/2014/main" id="{6B11B32A-CFC0-6F60-F7E1-DA21FEA47332}"/>
              </a:ext>
            </a:extLst>
          </p:cNvPr>
          <p:cNvSpPr txBox="1"/>
          <p:nvPr/>
        </p:nvSpPr>
        <p:spPr>
          <a:xfrm>
            <a:off x="868680" y="517104"/>
            <a:ext cx="10104120" cy="584735"/>
          </a:xfrm>
          <a:prstGeom prst="rect">
            <a:avLst/>
          </a:prstGeom>
          <a:noFill/>
          <a:ln>
            <a:noFill/>
          </a:ln>
        </p:spPr>
        <p:txBody>
          <a:bodyPr spcFirstLastPara="1" wrap="square" lIns="91425" tIns="45700" rIns="91425" bIns="45700" anchor="t" anchorCtr="0">
            <a:spAutoFit/>
          </a:bodyPr>
          <a:lstStyle/>
          <a:p>
            <a:pPr lvl="0" algn="ctr">
              <a:buSzPts val="3200"/>
            </a:pPr>
            <a:r>
              <a:rPr lang="en-GB" sz="3200" b="1" dirty="0">
                <a:latin typeface="Calibri" panose="020F0502020204030204" pitchFamily="34" charset="0"/>
                <a:ea typeface="Open Sans"/>
                <a:cs typeface="Open Sans"/>
                <a:sym typeface="Open Sans"/>
              </a:rPr>
              <a:t>Refining a Research Title</a:t>
            </a:r>
            <a:endParaRPr lang="en-GB" sz="3600" b="1" dirty="0">
              <a:latin typeface="Calibri" panose="020F0502020204030204" pitchFamily="34" charset="0"/>
              <a:ea typeface="Open Sans"/>
              <a:cs typeface="Open Sans"/>
              <a:sym typeface="Open Sans"/>
            </a:endParaRPr>
          </a:p>
        </p:txBody>
      </p:sp>
      <p:sp>
        <p:nvSpPr>
          <p:cNvPr id="208" name="Google Shape;208;p36">
            <a:extLst>
              <a:ext uri="{FF2B5EF4-FFF2-40B4-BE49-F238E27FC236}">
                <a16:creationId xmlns:a16="http://schemas.microsoft.com/office/drawing/2014/main" id="{8B9DDAD7-D6E7-C8D5-0DEC-C3133B24EABB}"/>
              </a:ext>
            </a:extLst>
          </p:cNvPr>
          <p:cNvSpPr txBox="1">
            <a:spLocks noGrp="1"/>
          </p:cNvSpPr>
          <p:nvPr>
            <p:ph type="body" idx="1"/>
          </p:nvPr>
        </p:nvSpPr>
        <p:spPr>
          <a:xfrm>
            <a:off x="306596" y="1101839"/>
            <a:ext cx="11578808" cy="4238647"/>
          </a:xfrm>
          <a:prstGeom prst="rect">
            <a:avLst/>
          </a:prstGeom>
          <a:noFill/>
          <a:ln>
            <a:noFill/>
          </a:ln>
        </p:spPr>
        <p:txBody>
          <a:bodyPr spcFirstLastPara="1" wrap="square" lIns="91425" tIns="45700" rIns="91425" bIns="45700" anchor="t" anchorCtr="0">
            <a:normAutofit/>
          </a:bodyPr>
          <a:lstStyle/>
          <a:p>
            <a:pPr marL="0" lvl="0" indent="0">
              <a:spcBef>
                <a:spcPts val="640"/>
              </a:spcBef>
              <a:buClr>
                <a:srgbClr val="0070C0"/>
              </a:buClr>
              <a:buSzPts val="3200"/>
              <a:buNone/>
            </a:pPr>
            <a:r>
              <a:rPr lang="en-US" dirty="0"/>
              <a:t>Having received feedback from the first meeting with your supervisor about your idea, identified and studied key literature on the topic, it is time to refine your research topic based on the research gaps you may have identified.</a:t>
            </a:r>
          </a:p>
          <a:p>
            <a:pPr marL="0" lvl="0" indent="0">
              <a:spcBef>
                <a:spcPts val="640"/>
              </a:spcBef>
              <a:buClr>
                <a:srgbClr val="0070C0"/>
              </a:buClr>
              <a:buSzPts val="3200"/>
              <a:buNone/>
            </a:pPr>
            <a:endParaRPr dirty="0"/>
          </a:p>
        </p:txBody>
      </p:sp>
    </p:spTree>
    <p:extLst>
      <p:ext uri="{BB962C8B-B14F-4D97-AF65-F5344CB8AC3E}">
        <p14:creationId xmlns:p14="http://schemas.microsoft.com/office/powerpoint/2010/main" val="1452247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08">
                                            <p:txEl>
                                              <p:pRg st="0" end="0"/>
                                            </p:txEl>
                                          </p:spTgt>
                                        </p:tgtEl>
                                        <p:attrNameLst>
                                          <p:attrName>style.visibility</p:attrName>
                                        </p:attrNameLst>
                                      </p:cBhvr>
                                      <p:to>
                                        <p:strVal val="visible"/>
                                      </p:to>
                                    </p:set>
                                    <p:anim calcmode="lin" valueType="num">
                                      <p:cBhvr additive="base">
                                        <p:cTn id="11"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D0D1786B-5F11-807E-01A9-D04CF10E7E64}"/>
            </a:ext>
          </a:extLst>
        </p:cNvPr>
        <p:cNvGrpSpPr/>
        <p:nvPr/>
      </p:nvGrpSpPr>
      <p:grpSpPr>
        <a:xfrm>
          <a:off x="0" y="0"/>
          <a:ext cx="0" cy="0"/>
          <a:chOff x="0" y="0"/>
          <a:chExt cx="0" cy="0"/>
        </a:xfrm>
      </p:grpSpPr>
      <p:sp>
        <p:nvSpPr>
          <p:cNvPr id="207" name="Google Shape;207;p36">
            <a:extLst>
              <a:ext uri="{FF2B5EF4-FFF2-40B4-BE49-F238E27FC236}">
                <a16:creationId xmlns:a16="http://schemas.microsoft.com/office/drawing/2014/main" id="{3F77D37D-9250-C7C6-A80C-FE84B577B15D}"/>
              </a:ext>
            </a:extLst>
          </p:cNvPr>
          <p:cNvSpPr txBox="1"/>
          <p:nvPr/>
        </p:nvSpPr>
        <p:spPr>
          <a:xfrm>
            <a:off x="868680" y="517104"/>
            <a:ext cx="10104120" cy="584735"/>
          </a:xfrm>
          <a:prstGeom prst="rect">
            <a:avLst/>
          </a:prstGeom>
          <a:noFill/>
          <a:ln>
            <a:noFill/>
          </a:ln>
        </p:spPr>
        <p:txBody>
          <a:bodyPr spcFirstLastPara="1" wrap="square" lIns="91425" tIns="45700" rIns="91425" bIns="45700" anchor="t" anchorCtr="0">
            <a:spAutoFit/>
          </a:bodyPr>
          <a:lstStyle/>
          <a:p>
            <a:pPr lvl="0" algn="ctr">
              <a:buSzPts val="3200"/>
            </a:pPr>
            <a:r>
              <a:rPr lang="en-GB" sz="3200" b="1" dirty="0">
                <a:latin typeface="Calibri" panose="020F0502020204030204" pitchFamily="34" charset="0"/>
                <a:ea typeface="Open Sans"/>
                <a:cs typeface="Open Sans"/>
                <a:sym typeface="Open Sans"/>
              </a:rPr>
              <a:t>Steps to Refining a Research Title</a:t>
            </a:r>
            <a:endParaRPr lang="en-GB" sz="3600" b="1" dirty="0">
              <a:latin typeface="Calibri" panose="020F0502020204030204" pitchFamily="34" charset="0"/>
              <a:ea typeface="Open Sans"/>
              <a:cs typeface="Open Sans"/>
              <a:sym typeface="Open Sans"/>
            </a:endParaRPr>
          </a:p>
        </p:txBody>
      </p:sp>
      <p:sp>
        <p:nvSpPr>
          <p:cNvPr id="208" name="Google Shape;208;p36">
            <a:extLst>
              <a:ext uri="{FF2B5EF4-FFF2-40B4-BE49-F238E27FC236}">
                <a16:creationId xmlns:a16="http://schemas.microsoft.com/office/drawing/2014/main" id="{8D653DC1-969E-2B0C-ACD6-40BB8667BE50}"/>
              </a:ext>
            </a:extLst>
          </p:cNvPr>
          <p:cNvSpPr txBox="1">
            <a:spLocks noGrp="1"/>
          </p:cNvSpPr>
          <p:nvPr>
            <p:ph type="body" idx="1"/>
          </p:nvPr>
        </p:nvSpPr>
        <p:spPr>
          <a:xfrm>
            <a:off x="306596" y="1101839"/>
            <a:ext cx="11578808" cy="4238647"/>
          </a:xfrm>
          <a:prstGeom prst="rect">
            <a:avLst/>
          </a:prstGeom>
          <a:noFill/>
          <a:ln>
            <a:noFill/>
          </a:ln>
        </p:spPr>
        <p:txBody>
          <a:bodyPr spcFirstLastPara="1" wrap="square" lIns="91425" tIns="45700" rIns="91425" bIns="45700" anchor="t" anchorCtr="0">
            <a:normAutofit lnSpcReduction="10000"/>
          </a:bodyPr>
          <a:lstStyle/>
          <a:p>
            <a:pPr marL="114300" indent="0">
              <a:buNone/>
            </a:pPr>
            <a:r>
              <a:rPr lang="en-GB" b="1" dirty="0"/>
              <a:t>1. Preliminary literature search and review</a:t>
            </a:r>
            <a:endParaRPr lang="en-GB" dirty="0"/>
          </a:p>
          <a:p>
            <a:pPr marL="114300" indent="0">
              <a:buNone/>
            </a:pPr>
            <a:r>
              <a:rPr lang="en-GB" dirty="0"/>
              <a:t>Identify a golden nugget (key literature or set of key literature) and undertake a thorough review of recent literature related to the topic while ensuring:</a:t>
            </a:r>
          </a:p>
          <a:p>
            <a:pPr lvl="1">
              <a:buFont typeface="Wingdings" pitchFamily="2" charset="2"/>
              <a:buChar char="Ø"/>
            </a:pPr>
            <a:r>
              <a:rPr lang="en-GB" sz="3200" dirty="0">
                <a:latin typeface="Calibri" panose="020F0502020204030204" pitchFamily="34" charset="0"/>
              </a:rPr>
              <a:t>Highly reputable journals (see ABS ranking, etc), and  </a:t>
            </a:r>
          </a:p>
          <a:p>
            <a:pPr lvl="1">
              <a:buFont typeface="Wingdings" pitchFamily="2" charset="2"/>
              <a:buChar char="Ø"/>
            </a:pPr>
            <a:r>
              <a:rPr lang="en-GB" sz="3200" dirty="0">
                <a:latin typeface="Calibri" panose="020F0502020204030204" pitchFamily="34" charset="0"/>
              </a:rPr>
              <a:t>Conference proceedings and seminal works</a:t>
            </a:r>
          </a:p>
          <a:p>
            <a:pPr marL="114300" indent="0">
              <a:buNone/>
            </a:pPr>
            <a:endParaRPr lang="en-GB" b="1" dirty="0"/>
          </a:p>
          <a:p>
            <a:pPr marL="114300" indent="0">
              <a:buNone/>
            </a:pPr>
            <a:r>
              <a:rPr lang="en-GB" dirty="0"/>
              <a:t>are covered to identify the current trends.</a:t>
            </a:r>
            <a:endParaRPr dirty="0"/>
          </a:p>
        </p:txBody>
      </p:sp>
    </p:spTree>
    <p:extLst>
      <p:ext uri="{BB962C8B-B14F-4D97-AF65-F5344CB8AC3E}">
        <p14:creationId xmlns:p14="http://schemas.microsoft.com/office/powerpoint/2010/main" val="4137464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08">
                                            <p:txEl>
                                              <p:pRg st="0" end="0"/>
                                            </p:txEl>
                                          </p:spTgt>
                                        </p:tgtEl>
                                        <p:attrNameLst>
                                          <p:attrName>style.visibility</p:attrName>
                                        </p:attrNameLst>
                                      </p:cBhvr>
                                      <p:to>
                                        <p:strVal val="visible"/>
                                      </p:to>
                                    </p:set>
                                    <p:anim calcmode="lin" valueType="num">
                                      <p:cBhvr additive="base">
                                        <p:cTn id="11"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8" fill="hold" nodeType="clickEffect">
                                  <p:stCondLst>
                                    <p:cond delay="0"/>
                                  </p:stCondLst>
                                  <p:childTnLst>
                                    <p:set>
                                      <p:cBhvr>
                                        <p:cTn id="15" dur="1" fill="hold">
                                          <p:stCondLst>
                                            <p:cond delay="0"/>
                                          </p:stCondLst>
                                        </p:cTn>
                                        <p:tgtEl>
                                          <p:spTgt spid="208">
                                            <p:txEl>
                                              <p:pRg st="1" end="1"/>
                                            </p:txEl>
                                          </p:spTgt>
                                        </p:tgtEl>
                                        <p:attrNameLst>
                                          <p:attrName>style.visibility</p:attrName>
                                        </p:attrNameLst>
                                      </p:cBhvr>
                                      <p:to>
                                        <p:strVal val="visible"/>
                                      </p:to>
                                    </p:set>
                                    <p:anim calcmode="lin" valueType="num">
                                      <p:cBhvr additive="base">
                                        <p:cTn id="16"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208">
                                            <p:txEl>
                                              <p:pRg st="2" end="2"/>
                                            </p:txEl>
                                          </p:spTgt>
                                        </p:tgtEl>
                                        <p:attrNameLst>
                                          <p:attrName>style.visibility</p:attrName>
                                        </p:attrNameLst>
                                      </p:cBhvr>
                                      <p:to>
                                        <p:strVal val="visible"/>
                                      </p:to>
                                    </p:set>
                                    <p:anim calcmode="lin" valueType="num">
                                      <p:cBhvr additive="base">
                                        <p:cTn id="21"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nodeType="clickEffect">
                                  <p:stCondLst>
                                    <p:cond delay="0"/>
                                  </p:stCondLst>
                                  <p:childTnLst>
                                    <p:set>
                                      <p:cBhvr>
                                        <p:cTn id="25" dur="1" fill="hold">
                                          <p:stCondLst>
                                            <p:cond delay="0"/>
                                          </p:stCondLst>
                                        </p:cTn>
                                        <p:tgtEl>
                                          <p:spTgt spid="208">
                                            <p:txEl>
                                              <p:pRg st="3" end="3"/>
                                            </p:txEl>
                                          </p:spTgt>
                                        </p:tgtEl>
                                        <p:attrNameLst>
                                          <p:attrName>style.visibility</p:attrName>
                                        </p:attrNameLst>
                                      </p:cBhvr>
                                      <p:to>
                                        <p:strVal val="visible"/>
                                      </p:to>
                                    </p:set>
                                    <p:anim calcmode="lin" valueType="num">
                                      <p:cBhvr additive="base">
                                        <p:cTn id="26"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08">
                                            <p:txEl>
                                              <p:pRg st="5" end="5"/>
                                            </p:txEl>
                                          </p:spTgt>
                                        </p:tgtEl>
                                        <p:attrNameLst>
                                          <p:attrName>style.visibility</p:attrName>
                                        </p:attrNameLst>
                                      </p:cBhvr>
                                      <p:to>
                                        <p:strVal val="visible"/>
                                      </p:to>
                                    </p:set>
                                    <p:anim calcmode="lin" valueType="num">
                                      <p:cBhvr additive="base">
                                        <p:cTn id="31" dur="500"/>
                                        <p:tgtEl>
                                          <p:spTgt spid="208">
                                            <p:txEl>
                                              <p:pRg st="5" end="5"/>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E8D23-56C5-ADE5-CDBF-2082989E3EFF}"/>
              </a:ext>
            </a:extLst>
          </p:cNvPr>
          <p:cNvSpPr>
            <a:spLocks noGrp="1"/>
          </p:cNvSpPr>
          <p:nvPr>
            <p:ph type="title"/>
          </p:nvPr>
        </p:nvSpPr>
        <p:spPr>
          <a:xfrm>
            <a:off x="609600" y="274638"/>
            <a:ext cx="10972800" cy="628611"/>
          </a:xfrm>
        </p:spPr>
        <p:txBody>
          <a:bodyPr>
            <a:normAutofit fontScale="90000"/>
          </a:bodyPr>
          <a:lstStyle/>
          <a:p>
            <a:pPr algn="l"/>
            <a:r>
              <a:rPr lang="en-GB" b="1" dirty="0"/>
              <a:t>What Comes First?</a:t>
            </a:r>
            <a:endParaRPr lang="en-GB" dirty="0"/>
          </a:p>
        </p:txBody>
      </p:sp>
      <p:sp>
        <p:nvSpPr>
          <p:cNvPr id="3" name="Text Placeholder 2">
            <a:extLst>
              <a:ext uri="{FF2B5EF4-FFF2-40B4-BE49-F238E27FC236}">
                <a16:creationId xmlns:a16="http://schemas.microsoft.com/office/drawing/2014/main" id="{F356FF91-C5EF-0A38-AC81-04F479946458}"/>
              </a:ext>
            </a:extLst>
          </p:cNvPr>
          <p:cNvSpPr>
            <a:spLocks noGrp="1"/>
          </p:cNvSpPr>
          <p:nvPr>
            <p:ph type="body" idx="1"/>
          </p:nvPr>
        </p:nvSpPr>
        <p:spPr>
          <a:xfrm>
            <a:off x="609600" y="903249"/>
            <a:ext cx="10972800" cy="4613984"/>
          </a:xfrm>
        </p:spPr>
        <p:txBody>
          <a:bodyPr>
            <a:normAutofit lnSpcReduction="10000"/>
          </a:bodyPr>
          <a:lstStyle/>
          <a:p>
            <a:r>
              <a:rPr lang="en-GB" b="1" dirty="0"/>
              <a:t>Typical Order</a:t>
            </a:r>
          </a:p>
          <a:p>
            <a:r>
              <a:rPr lang="en-GB" dirty="0"/>
              <a:t>Broad area of interest</a:t>
            </a:r>
            <a:br>
              <a:rPr lang="en-GB" dirty="0"/>
            </a:br>
            <a:r>
              <a:rPr lang="en-GB" i="1" dirty="0"/>
              <a:t>(e.g., ESG investing, employee wellbeing, AI in marketing)</a:t>
            </a:r>
            <a:endParaRPr lang="en-GB" dirty="0"/>
          </a:p>
          <a:p>
            <a:r>
              <a:rPr lang="en-GB" dirty="0"/>
              <a:t>Narrowed problem</a:t>
            </a:r>
          </a:p>
          <a:p>
            <a:r>
              <a:rPr lang="en-GB" dirty="0"/>
              <a:t>Clear research question</a:t>
            </a:r>
          </a:p>
          <a:p>
            <a:r>
              <a:rPr lang="en-GB" dirty="0"/>
              <a:t>Final dissertation title</a:t>
            </a:r>
          </a:p>
          <a:p>
            <a:r>
              <a:rPr lang="en-GB" dirty="0"/>
              <a:t>So technically:</a:t>
            </a:r>
          </a:p>
          <a:p>
            <a:r>
              <a:rPr lang="en-GB" dirty="0"/>
              <a:t>👉 The </a:t>
            </a:r>
            <a:r>
              <a:rPr lang="en-GB" b="1" dirty="0"/>
              <a:t>research question drives the dissertation</a:t>
            </a:r>
            <a:br>
              <a:rPr lang="en-GB" dirty="0"/>
            </a:br>
            <a:r>
              <a:rPr lang="en-GB" dirty="0"/>
              <a:t>👉 The </a:t>
            </a:r>
            <a:r>
              <a:rPr lang="en-GB" b="1" dirty="0"/>
              <a:t>title summarises the research question</a:t>
            </a:r>
            <a:endParaRPr lang="en-GB" dirty="0"/>
          </a:p>
          <a:p>
            <a:endParaRPr lang="en-GB" dirty="0"/>
          </a:p>
        </p:txBody>
      </p:sp>
      <p:sp>
        <p:nvSpPr>
          <p:cNvPr id="4" name="Slide Number Placeholder 3">
            <a:extLst>
              <a:ext uri="{FF2B5EF4-FFF2-40B4-BE49-F238E27FC236}">
                <a16:creationId xmlns:a16="http://schemas.microsoft.com/office/drawing/2014/main" id="{0FB08971-B999-4F5C-0555-ACFAEFF427BB}"/>
              </a:ext>
            </a:extLst>
          </p:cNvPr>
          <p:cNvSpPr>
            <a:spLocks noGrp="1"/>
          </p:cNvSpPr>
          <p:nvPr>
            <p:ph type="sldNum" idx="12"/>
          </p:nvPr>
        </p:nvSpPr>
        <p:spPr/>
        <p:txBody>
          <a:bodyPr/>
          <a:lstStyle/>
          <a:p>
            <a:fld id="{00000000-1234-1234-1234-123412341234}" type="slidenum">
              <a:rPr lang="en-GB" smtClean="0"/>
              <a:pPr/>
              <a:t>5</a:t>
            </a:fld>
            <a:endParaRPr lang="en-GB" dirty="0"/>
          </a:p>
        </p:txBody>
      </p:sp>
    </p:spTree>
    <p:extLst>
      <p:ext uri="{BB962C8B-B14F-4D97-AF65-F5344CB8AC3E}">
        <p14:creationId xmlns:p14="http://schemas.microsoft.com/office/powerpoint/2010/main" val="1432803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6000"/>
            <a:lum/>
          </a:blip>
          <a:srcRect/>
          <a:stretch>
            <a:fillRect t="-1000" b="-1000"/>
          </a:stretch>
        </a:blipFill>
        <a:effectLst/>
      </p:bgPr>
    </p:bg>
    <p:spTree>
      <p:nvGrpSpPr>
        <p:cNvPr id="1" name="Shape 248">
          <a:extLst>
            <a:ext uri="{FF2B5EF4-FFF2-40B4-BE49-F238E27FC236}">
              <a16:creationId xmlns:a16="http://schemas.microsoft.com/office/drawing/2014/main" id="{F784FDD3-E7FF-DDB8-F8FC-ED06B4E64B4A}"/>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84FA583F-6B7B-0875-E470-99F5A975B315}"/>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lvl="0">
              <a:buSzPts val="3200"/>
            </a:pPr>
            <a:r>
              <a:rPr lang="en-GB" sz="3600" b="1" dirty="0"/>
              <a:t>Steps to Refining a Research Title</a:t>
            </a:r>
            <a:endParaRPr lang="en-GB" sz="4000" b="1" dirty="0"/>
          </a:p>
        </p:txBody>
      </p:sp>
      <p:sp>
        <p:nvSpPr>
          <p:cNvPr id="250" name="Google Shape;250;p43">
            <a:extLst>
              <a:ext uri="{FF2B5EF4-FFF2-40B4-BE49-F238E27FC236}">
                <a16:creationId xmlns:a16="http://schemas.microsoft.com/office/drawing/2014/main" id="{A6957201-6CEB-F381-32DA-2C389D0CAE2A}"/>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dk1"/>
              </a:buClr>
              <a:buSzPts val="3200"/>
              <a:buNone/>
            </a:pPr>
            <a:endParaRPr dirty="0">
              <a:solidFill>
                <a:srgbClr val="191919"/>
              </a:solidFill>
              <a:sym typeface="Open Sans"/>
            </a:endParaRPr>
          </a:p>
          <a:p>
            <a:pPr marL="0" lvl="0" indent="0" algn="ctr" rtl="0">
              <a:spcBef>
                <a:spcPts val="640"/>
              </a:spcBef>
              <a:spcAft>
                <a:spcPts val="0"/>
              </a:spcAft>
              <a:buClr>
                <a:schemeClr val="dk1"/>
              </a:buClr>
              <a:buSzPts val="3200"/>
              <a:buNone/>
            </a:pPr>
            <a:endParaRPr dirty="0">
              <a:solidFill>
                <a:srgbClr val="191919"/>
              </a:solidFill>
              <a:sym typeface="Open Sans"/>
            </a:endParaRPr>
          </a:p>
        </p:txBody>
      </p:sp>
      <p:graphicFrame>
        <p:nvGraphicFramePr>
          <p:cNvPr id="5" name="Diagram 4">
            <a:extLst>
              <a:ext uri="{FF2B5EF4-FFF2-40B4-BE49-F238E27FC236}">
                <a16:creationId xmlns:a16="http://schemas.microsoft.com/office/drawing/2014/main" id="{1AE02089-4BC8-D84A-C63D-C7A4980F72EB}"/>
              </a:ext>
            </a:extLst>
          </p:cNvPr>
          <p:cNvGraphicFramePr/>
          <p:nvPr>
            <p:extLst>
              <p:ext uri="{D42A27DB-BD31-4B8C-83A1-F6EECF244321}">
                <p14:modId xmlns:p14="http://schemas.microsoft.com/office/powerpoint/2010/main" val="699345368"/>
              </p:ext>
            </p:extLst>
          </p:nvPr>
        </p:nvGraphicFramePr>
        <p:xfrm>
          <a:off x="2032000" y="1340767"/>
          <a:ext cx="8128000" cy="41764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Oval Callout 5">
            <a:extLst>
              <a:ext uri="{FF2B5EF4-FFF2-40B4-BE49-F238E27FC236}">
                <a16:creationId xmlns:a16="http://schemas.microsoft.com/office/drawing/2014/main" id="{3073A4A5-FADF-703E-2FCB-7E36BF9A0B4A}"/>
              </a:ext>
            </a:extLst>
          </p:cNvPr>
          <p:cNvSpPr/>
          <p:nvPr/>
        </p:nvSpPr>
        <p:spPr>
          <a:xfrm>
            <a:off x="8402637" y="1023916"/>
            <a:ext cx="3514725" cy="1862931"/>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Calibri" panose="020F0502020204030204" pitchFamily="34" charset="0"/>
              </a:rPr>
              <a:t>RGs are questions or problems that have not been previously addressed by existing research</a:t>
            </a:r>
          </a:p>
        </p:txBody>
      </p:sp>
    </p:spTree>
    <p:extLst>
      <p:ext uri="{BB962C8B-B14F-4D97-AF65-F5344CB8AC3E}">
        <p14:creationId xmlns:p14="http://schemas.microsoft.com/office/powerpoint/2010/main" val="3033135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40"/>
          <p:cNvSpPr txBox="1"/>
          <p:nvPr/>
        </p:nvSpPr>
        <p:spPr>
          <a:xfrm>
            <a:off x="1232520" y="59904"/>
            <a:ext cx="9144000" cy="584775"/>
          </a:xfrm>
          <a:prstGeom prst="rect">
            <a:avLst/>
          </a:prstGeom>
          <a:noFill/>
          <a:ln>
            <a:noFill/>
          </a:ln>
        </p:spPr>
        <p:txBody>
          <a:bodyPr spcFirstLastPara="1" wrap="square" lIns="91425" tIns="45700" rIns="91425" bIns="45700" anchor="t" anchorCtr="0">
            <a:spAutoFit/>
          </a:bodyPr>
          <a:lstStyle/>
          <a:p>
            <a:pPr lvl="0" algn="ctr">
              <a:buSzPts val="3200"/>
            </a:pPr>
            <a:r>
              <a:rPr lang="en-GB" sz="3200" b="1" dirty="0">
                <a:latin typeface="Calibri" panose="020F0502020204030204" pitchFamily="34" charset="0"/>
                <a:ea typeface="Open Sans"/>
                <a:cs typeface="Open Sans"/>
                <a:sym typeface="Open Sans"/>
              </a:rPr>
              <a:t>Steps to Refining a Research Title</a:t>
            </a:r>
            <a:endParaRPr lang="en-GB" sz="3600" b="1" dirty="0">
              <a:latin typeface="Calibri" panose="020F0502020204030204" pitchFamily="34" charset="0"/>
              <a:ea typeface="Open Sans"/>
              <a:cs typeface="Open Sans"/>
              <a:sym typeface="Open Sans"/>
            </a:endParaRPr>
          </a:p>
        </p:txBody>
      </p:sp>
      <p:sp>
        <p:nvSpPr>
          <p:cNvPr id="231" name="Google Shape;231;p40"/>
          <p:cNvSpPr txBox="1">
            <a:spLocks noGrp="1"/>
          </p:cNvSpPr>
          <p:nvPr>
            <p:ph type="body" idx="1"/>
          </p:nvPr>
        </p:nvSpPr>
        <p:spPr>
          <a:xfrm>
            <a:off x="165370" y="768485"/>
            <a:ext cx="11945566" cy="4893013"/>
          </a:xfrm>
          <a:prstGeom prst="rect">
            <a:avLst/>
          </a:prstGeom>
          <a:noFill/>
          <a:ln>
            <a:noFill/>
          </a:ln>
        </p:spPr>
        <p:txBody>
          <a:bodyPr spcFirstLastPara="1" wrap="square" lIns="91425" tIns="45700" rIns="91425" bIns="45700" anchor="t" anchorCtr="0">
            <a:normAutofit/>
          </a:bodyPr>
          <a:lstStyle/>
          <a:p>
            <a:pPr marL="114300" indent="0">
              <a:buNone/>
            </a:pPr>
            <a:r>
              <a:rPr lang="en-GB" sz="2400" b="1" dirty="0"/>
              <a:t>2. Look for gaps in your review</a:t>
            </a:r>
            <a:endParaRPr lang="en-GB" dirty="0"/>
          </a:p>
          <a:p>
            <a:pPr lvl="2">
              <a:buFont typeface="Wingdings" pitchFamily="2" charset="2"/>
              <a:buChar char="Ø"/>
            </a:pPr>
            <a:r>
              <a:rPr lang="en-GB" dirty="0">
                <a:latin typeface="Calibri" panose="020F0502020204030204" pitchFamily="34" charset="0"/>
              </a:rPr>
              <a:t>Theoretical gap: an underdeveloped or new theoretical perspective on the topic</a:t>
            </a:r>
          </a:p>
          <a:p>
            <a:pPr lvl="2">
              <a:buFont typeface="Wingdings" pitchFamily="2" charset="2"/>
              <a:buChar char="Ø"/>
            </a:pPr>
            <a:r>
              <a:rPr lang="en-GB" dirty="0">
                <a:latin typeface="Calibri" panose="020F0502020204030204" pitchFamily="34" charset="0"/>
              </a:rPr>
              <a:t>Empirical gap: A lack of empirical data or evidence related to a specific context or population</a:t>
            </a:r>
          </a:p>
          <a:p>
            <a:pPr lvl="2">
              <a:buFont typeface="Wingdings" pitchFamily="2" charset="2"/>
              <a:buChar char="Ø"/>
            </a:pPr>
            <a:r>
              <a:rPr lang="en-GB" dirty="0">
                <a:latin typeface="Calibri" panose="020F0502020204030204" pitchFamily="34" charset="0"/>
              </a:rPr>
              <a:t>Methodological gap: an underdeveloped or lack of specific methods or techniques</a:t>
            </a:r>
          </a:p>
          <a:p>
            <a:pPr lvl="2">
              <a:buFont typeface="Wingdings" pitchFamily="2" charset="2"/>
              <a:buChar char="Ø"/>
            </a:pPr>
            <a:r>
              <a:rPr lang="en-GB" dirty="0">
                <a:latin typeface="Calibri" panose="020F0502020204030204" pitchFamily="34" charset="0"/>
              </a:rPr>
              <a:t>Practical gap: vague or illogical implications for practices</a:t>
            </a:r>
          </a:p>
          <a:p>
            <a:pPr lvl="2">
              <a:buFont typeface="Wingdings" pitchFamily="2" charset="2"/>
              <a:buChar char="Ø"/>
            </a:pPr>
            <a:r>
              <a:rPr lang="en-GB" dirty="0">
                <a:latin typeface="Calibri" panose="020F0502020204030204" pitchFamily="34" charset="0"/>
              </a:rPr>
              <a:t>Temporal gap: Outdated studies or changing contexts not yet addressed</a:t>
            </a:r>
          </a:p>
          <a:p>
            <a:pPr lvl="2">
              <a:buFont typeface="Wingdings" pitchFamily="2" charset="2"/>
              <a:buChar char="Ø"/>
            </a:pPr>
            <a:endParaRPr lang="en-GB" dirty="0">
              <a:latin typeface="Calibri" panose="020F0502020204030204" pitchFamily="34" charset="0"/>
            </a:endParaRPr>
          </a:p>
          <a:p>
            <a:pPr marL="114300" indent="0">
              <a:buNone/>
            </a:pPr>
            <a:r>
              <a:rPr lang="en-GB" sz="2400" dirty="0"/>
              <a:t>3. </a:t>
            </a:r>
            <a:r>
              <a:rPr lang="en-GB" sz="2400" b="1" dirty="0"/>
              <a:t>Interrogate the literature with some critical questions</a:t>
            </a:r>
            <a:endParaRPr lang="en-GB" sz="2400" dirty="0"/>
          </a:p>
          <a:p>
            <a:pPr marL="114300" indent="0">
              <a:buNone/>
            </a:pPr>
            <a:r>
              <a:rPr lang="en-GB" sz="2400" dirty="0"/>
              <a:t>E.g. What areas remain unexplored (i.e. theories, methods, assumptions) within a specific population or context?</a:t>
            </a:r>
          </a:p>
          <a:p>
            <a:pPr marL="114300" indent="0">
              <a:buNone/>
            </a:pPr>
            <a:endParaRPr lang="en-GB" sz="2400" dirty="0"/>
          </a:p>
          <a:p>
            <a:pPr marL="342900" lvl="0" indent="-165100" algn="l" rtl="0">
              <a:spcBef>
                <a:spcPts val="560"/>
              </a:spcBef>
              <a:spcAft>
                <a:spcPts val="0"/>
              </a:spcAft>
              <a:buClr>
                <a:srgbClr val="0070C0"/>
              </a:buClr>
              <a:buSzPts val="2800"/>
              <a:buFont typeface="Noto Sans Symbols"/>
              <a:buNone/>
            </a:pPr>
            <a:endParaRPr sz="2400" dirty="0">
              <a:solidFill>
                <a:srgbClr val="111111"/>
              </a:solidFill>
              <a:latin typeface="Helvetica Neue"/>
              <a:ea typeface="Helvetica Neue"/>
              <a:cs typeface="Helvetica Neue"/>
              <a:sym typeface="Helvetica Neue"/>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31">
                                            <p:txEl>
                                              <p:pRg st="0" end="0"/>
                                            </p:txEl>
                                          </p:spTgt>
                                        </p:tgtEl>
                                        <p:attrNameLst>
                                          <p:attrName>style.visibility</p:attrName>
                                        </p:attrNameLst>
                                      </p:cBhvr>
                                      <p:to>
                                        <p:strVal val="visible"/>
                                      </p:to>
                                    </p:set>
                                    <p:anim calcmode="lin" valueType="num">
                                      <p:cBhvr additive="base">
                                        <p:cTn id="11" dur="500"/>
                                        <p:tgtEl>
                                          <p:spTgt spid="231">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8" fill="hold" nodeType="clickEffect">
                                  <p:stCondLst>
                                    <p:cond delay="0"/>
                                  </p:stCondLst>
                                  <p:childTnLst>
                                    <p:set>
                                      <p:cBhvr>
                                        <p:cTn id="15" dur="1" fill="hold">
                                          <p:stCondLst>
                                            <p:cond delay="0"/>
                                          </p:stCondLst>
                                        </p:cTn>
                                        <p:tgtEl>
                                          <p:spTgt spid="231">
                                            <p:txEl>
                                              <p:pRg st="2" end="2"/>
                                            </p:txEl>
                                          </p:spTgt>
                                        </p:tgtEl>
                                        <p:attrNameLst>
                                          <p:attrName>style.visibility</p:attrName>
                                        </p:attrNameLst>
                                      </p:cBhvr>
                                      <p:to>
                                        <p:strVal val="visible"/>
                                      </p:to>
                                    </p:set>
                                    <p:anim calcmode="lin" valueType="num">
                                      <p:cBhvr additive="base">
                                        <p:cTn id="16" dur="500"/>
                                        <p:tgtEl>
                                          <p:spTgt spid="231">
                                            <p:txEl>
                                              <p:pRg st="2" end="2"/>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2F7EBB2-84AB-5292-44AF-3605657F0AE4}"/>
              </a:ext>
            </a:extLst>
          </p:cNvPr>
          <p:cNvSpPr>
            <a:spLocks noGrp="1"/>
          </p:cNvSpPr>
          <p:nvPr>
            <p:ph type="sldNum" idx="12"/>
          </p:nvPr>
        </p:nvSpPr>
        <p:spPr/>
        <p:txBody>
          <a:bodyPr/>
          <a:lstStyle/>
          <a:p>
            <a:fld id="{00000000-1234-1234-1234-123412341234}" type="slidenum">
              <a:rPr lang="en-GB" smtClean="0"/>
              <a:pPr/>
              <a:t>8</a:t>
            </a:fld>
            <a:endParaRPr lang="en-GB" dirty="0"/>
          </a:p>
        </p:txBody>
      </p:sp>
      <p:graphicFrame>
        <p:nvGraphicFramePr>
          <p:cNvPr id="11" name="Table 10">
            <a:extLst>
              <a:ext uri="{FF2B5EF4-FFF2-40B4-BE49-F238E27FC236}">
                <a16:creationId xmlns:a16="http://schemas.microsoft.com/office/drawing/2014/main" id="{EED661C8-1039-C7E6-C0F2-809C46D59E89}"/>
              </a:ext>
            </a:extLst>
          </p:cNvPr>
          <p:cNvGraphicFramePr>
            <a:graphicFrameLocks noGrp="1"/>
          </p:cNvGraphicFramePr>
          <p:nvPr>
            <p:extLst>
              <p:ext uri="{D42A27DB-BD31-4B8C-83A1-F6EECF244321}">
                <p14:modId xmlns:p14="http://schemas.microsoft.com/office/powerpoint/2010/main" val="2147502796"/>
              </p:ext>
            </p:extLst>
          </p:nvPr>
        </p:nvGraphicFramePr>
        <p:xfrm>
          <a:off x="522514" y="707571"/>
          <a:ext cx="11353800" cy="4898568"/>
        </p:xfrm>
        <a:graphic>
          <a:graphicData uri="http://schemas.openxmlformats.org/drawingml/2006/table">
            <a:tbl>
              <a:tblPr/>
              <a:tblGrid>
                <a:gridCol w="5676900">
                  <a:extLst>
                    <a:ext uri="{9D8B030D-6E8A-4147-A177-3AD203B41FA5}">
                      <a16:colId xmlns:a16="http://schemas.microsoft.com/office/drawing/2014/main" val="1600347152"/>
                    </a:ext>
                  </a:extLst>
                </a:gridCol>
                <a:gridCol w="5676900">
                  <a:extLst>
                    <a:ext uri="{9D8B030D-6E8A-4147-A177-3AD203B41FA5}">
                      <a16:colId xmlns:a16="http://schemas.microsoft.com/office/drawing/2014/main" val="3120388355"/>
                    </a:ext>
                  </a:extLst>
                </a:gridCol>
              </a:tblGrid>
              <a:tr h="816428">
                <a:tc>
                  <a:txBody>
                    <a:bodyPr/>
                    <a:lstStyle/>
                    <a:p>
                      <a:pPr>
                        <a:buNone/>
                      </a:pPr>
                      <a:r>
                        <a:rPr lang="en-GB" sz="2800" b="1" dirty="0"/>
                        <a:t>Question</a:t>
                      </a:r>
                    </a:p>
                  </a:txBody>
                  <a:tcPr anchor="ctr">
                    <a:lnL>
                      <a:noFill/>
                    </a:lnL>
                    <a:lnR>
                      <a:noFill/>
                    </a:lnR>
                    <a:lnT>
                      <a:noFill/>
                    </a:lnT>
                    <a:lnB>
                      <a:noFill/>
                    </a:lnB>
                    <a:noFill/>
                  </a:tcPr>
                </a:tc>
                <a:tc>
                  <a:txBody>
                    <a:bodyPr/>
                    <a:lstStyle/>
                    <a:p>
                      <a:pPr>
                        <a:buNone/>
                      </a:pPr>
                      <a:r>
                        <a:rPr lang="en-GB" sz="2800" b="1" dirty="0"/>
                        <a:t>Gap Type</a:t>
                      </a:r>
                    </a:p>
                  </a:txBody>
                  <a:tcPr anchor="ctr">
                    <a:lnL>
                      <a:noFill/>
                    </a:lnL>
                    <a:lnR>
                      <a:noFill/>
                    </a:lnR>
                    <a:lnT>
                      <a:noFill/>
                    </a:lnT>
                    <a:lnB>
                      <a:noFill/>
                    </a:lnB>
                    <a:noFill/>
                  </a:tcPr>
                </a:tc>
                <a:extLst>
                  <a:ext uri="{0D108BD9-81ED-4DB2-BD59-A6C34878D82A}">
                    <a16:rowId xmlns:a16="http://schemas.microsoft.com/office/drawing/2014/main" val="1961348686"/>
                  </a:ext>
                </a:extLst>
              </a:tr>
              <a:tr h="816428">
                <a:tc>
                  <a:txBody>
                    <a:bodyPr/>
                    <a:lstStyle/>
                    <a:p>
                      <a:pPr>
                        <a:buNone/>
                      </a:pPr>
                      <a:r>
                        <a:rPr lang="en-GB" sz="2800" dirty="0"/>
                        <a:t>What is not known?</a:t>
                      </a:r>
                    </a:p>
                  </a:txBody>
                  <a:tcPr anchor="ctr">
                    <a:lnL>
                      <a:noFill/>
                    </a:lnL>
                    <a:lnR>
                      <a:noFill/>
                    </a:lnR>
                    <a:lnT>
                      <a:noFill/>
                    </a:lnT>
                    <a:lnB>
                      <a:noFill/>
                    </a:lnB>
                    <a:noFill/>
                  </a:tcPr>
                </a:tc>
                <a:tc>
                  <a:txBody>
                    <a:bodyPr/>
                    <a:lstStyle/>
                    <a:p>
                      <a:pPr>
                        <a:buNone/>
                      </a:pPr>
                      <a:r>
                        <a:rPr lang="en-GB" sz="2800"/>
                        <a:t>Knowledge gap</a:t>
                      </a:r>
                    </a:p>
                  </a:txBody>
                  <a:tcPr anchor="ctr">
                    <a:lnL>
                      <a:noFill/>
                    </a:lnL>
                    <a:lnR>
                      <a:noFill/>
                    </a:lnR>
                    <a:lnT>
                      <a:noFill/>
                    </a:lnT>
                    <a:lnB>
                      <a:noFill/>
                    </a:lnB>
                    <a:noFill/>
                  </a:tcPr>
                </a:tc>
                <a:extLst>
                  <a:ext uri="{0D108BD9-81ED-4DB2-BD59-A6C34878D82A}">
                    <a16:rowId xmlns:a16="http://schemas.microsoft.com/office/drawing/2014/main" val="869415689"/>
                  </a:ext>
                </a:extLst>
              </a:tr>
              <a:tr h="816428">
                <a:tc>
                  <a:txBody>
                    <a:bodyPr/>
                    <a:lstStyle/>
                    <a:p>
                      <a:pPr>
                        <a:buNone/>
                      </a:pPr>
                      <a:r>
                        <a:rPr lang="en-GB" sz="2800"/>
                        <a:t>Has it been tested?</a:t>
                      </a:r>
                    </a:p>
                  </a:txBody>
                  <a:tcPr anchor="ctr">
                    <a:lnL>
                      <a:noFill/>
                    </a:lnL>
                    <a:lnR>
                      <a:noFill/>
                    </a:lnR>
                    <a:lnT>
                      <a:noFill/>
                    </a:lnT>
                    <a:lnB>
                      <a:noFill/>
                    </a:lnB>
                    <a:noFill/>
                  </a:tcPr>
                </a:tc>
                <a:tc>
                  <a:txBody>
                    <a:bodyPr/>
                    <a:lstStyle/>
                    <a:p>
                      <a:pPr>
                        <a:buNone/>
                      </a:pPr>
                      <a:r>
                        <a:rPr lang="en-GB" sz="2800"/>
                        <a:t>Empirical gap</a:t>
                      </a:r>
                    </a:p>
                  </a:txBody>
                  <a:tcPr anchor="ctr">
                    <a:lnL>
                      <a:noFill/>
                    </a:lnL>
                    <a:lnR>
                      <a:noFill/>
                    </a:lnR>
                    <a:lnT>
                      <a:noFill/>
                    </a:lnT>
                    <a:lnB>
                      <a:noFill/>
                    </a:lnB>
                    <a:noFill/>
                  </a:tcPr>
                </a:tc>
                <a:extLst>
                  <a:ext uri="{0D108BD9-81ED-4DB2-BD59-A6C34878D82A}">
                    <a16:rowId xmlns:a16="http://schemas.microsoft.com/office/drawing/2014/main" val="3457847141"/>
                  </a:ext>
                </a:extLst>
              </a:tr>
              <a:tr h="816428">
                <a:tc>
                  <a:txBody>
                    <a:bodyPr/>
                    <a:lstStyle/>
                    <a:p>
                      <a:pPr>
                        <a:buNone/>
                      </a:pPr>
                      <a:r>
                        <a:rPr lang="en-GB" sz="2800" dirty="0"/>
                        <a:t>Is there enough data?</a:t>
                      </a:r>
                    </a:p>
                  </a:txBody>
                  <a:tcPr anchor="ctr">
                    <a:lnL>
                      <a:noFill/>
                    </a:lnL>
                    <a:lnR>
                      <a:noFill/>
                    </a:lnR>
                    <a:lnT>
                      <a:noFill/>
                    </a:lnT>
                    <a:lnB>
                      <a:noFill/>
                    </a:lnB>
                    <a:noFill/>
                  </a:tcPr>
                </a:tc>
                <a:tc>
                  <a:txBody>
                    <a:bodyPr/>
                    <a:lstStyle/>
                    <a:p>
                      <a:pPr>
                        <a:buNone/>
                      </a:pPr>
                      <a:r>
                        <a:rPr lang="en-GB" sz="2800" dirty="0"/>
                        <a:t>Data gap</a:t>
                      </a:r>
                    </a:p>
                  </a:txBody>
                  <a:tcPr anchor="ctr">
                    <a:lnL>
                      <a:noFill/>
                    </a:lnL>
                    <a:lnR>
                      <a:noFill/>
                    </a:lnR>
                    <a:lnT>
                      <a:noFill/>
                    </a:lnT>
                    <a:lnB>
                      <a:noFill/>
                    </a:lnB>
                    <a:noFill/>
                  </a:tcPr>
                </a:tc>
                <a:extLst>
                  <a:ext uri="{0D108BD9-81ED-4DB2-BD59-A6C34878D82A}">
                    <a16:rowId xmlns:a16="http://schemas.microsoft.com/office/drawing/2014/main" val="3950662167"/>
                  </a:ext>
                </a:extLst>
              </a:tr>
              <a:tr h="816428">
                <a:tc>
                  <a:txBody>
                    <a:bodyPr/>
                    <a:lstStyle/>
                    <a:p>
                      <a:pPr>
                        <a:buNone/>
                      </a:pPr>
                      <a:r>
                        <a:rPr lang="en-GB" sz="2800" dirty="0"/>
                        <a:t>Is the explanation clear?</a:t>
                      </a:r>
                    </a:p>
                  </a:txBody>
                  <a:tcPr anchor="ctr">
                    <a:lnL>
                      <a:noFill/>
                    </a:lnL>
                    <a:lnR>
                      <a:noFill/>
                    </a:lnR>
                    <a:lnT>
                      <a:noFill/>
                    </a:lnT>
                    <a:lnB>
                      <a:noFill/>
                    </a:lnB>
                    <a:noFill/>
                  </a:tcPr>
                </a:tc>
                <a:tc>
                  <a:txBody>
                    <a:bodyPr/>
                    <a:lstStyle/>
                    <a:p>
                      <a:pPr>
                        <a:buNone/>
                      </a:pPr>
                      <a:r>
                        <a:rPr lang="en-GB" sz="2800"/>
                        <a:t>Theoretical gap</a:t>
                      </a:r>
                    </a:p>
                  </a:txBody>
                  <a:tcPr anchor="ctr">
                    <a:lnL>
                      <a:noFill/>
                    </a:lnL>
                    <a:lnR>
                      <a:noFill/>
                    </a:lnR>
                    <a:lnT>
                      <a:noFill/>
                    </a:lnT>
                    <a:lnB>
                      <a:noFill/>
                    </a:lnB>
                    <a:noFill/>
                  </a:tcPr>
                </a:tc>
                <a:extLst>
                  <a:ext uri="{0D108BD9-81ED-4DB2-BD59-A6C34878D82A}">
                    <a16:rowId xmlns:a16="http://schemas.microsoft.com/office/drawing/2014/main" val="3776034355"/>
                  </a:ext>
                </a:extLst>
              </a:tr>
              <a:tr h="816428">
                <a:tc>
                  <a:txBody>
                    <a:bodyPr/>
                    <a:lstStyle/>
                    <a:p>
                      <a:pPr>
                        <a:buNone/>
                      </a:pPr>
                      <a:r>
                        <a:rPr lang="en-GB" sz="2800" dirty="0"/>
                        <a:t>Was it studied properly?</a:t>
                      </a:r>
                    </a:p>
                  </a:txBody>
                  <a:tcPr anchor="ctr">
                    <a:lnL>
                      <a:noFill/>
                    </a:lnL>
                    <a:lnR>
                      <a:noFill/>
                    </a:lnR>
                    <a:lnT>
                      <a:noFill/>
                    </a:lnT>
                    <a:lnB>
                      <a:noFill/>
                    </a:lnB>
                    <a:noFill/>
                  </a:tcPr>
                </a:tc>
                <a:tc>
                  <a:txBody>
                    <a:bodyPr/>
                    <a:lstStyle/>
                    <a:p>
                      <a:pPr>
                        <a:buNone/>
                      </a:pPr>
                      <a:r>
                        <a:rPr lang="en-GB" sz="2800" dirty="0"/>
                        <a:t>Methodological gap</a:t>
                      </a:r>
                    </a:p>
                  </a:txBody>
                  <a:tcPr anchor="ctr">
                    <a:lnL>
                      <a:noFill/>
                    </a:lnL>
                    <a:lnR>
                      <a:noFill/>
                    </a:lnR>
                    <a:lnT>
                      <a:noFill/>
                    </a:lnT>
                    <a:lnB>
                      <a:noFill/>
                    </a:lnB>
                    <a:noFill/>
                  </a:tcPr>
                </a:tc>
                <a:extLst>
                  <a:ext uri="{0D108BD9-81ED-4DB2-BD59-A6C34878D82A}">
                    <a16:rowId xmlns:a16="http://schemas.microsoft.com/office/drawing/2014/main" val="3422478001"/>
                  </a:ext>
                </a:extLst>
              </a:tr>
            </a:tbl>
          </a:graphicData>
        </a:graphic>
      </p:graphicFrame>
    </p:spTree>
    <p:extLst>
      <p:ext uri="{BB962C8B-B14F-4D97-AF65-F5344CB8AC3E}">
        <p14:creationId xmlns:p14="http://schemas.microsoft.com/office/powerpoint/2010/main" val="1811588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9">
          <a:extLst>
            <a:ext uri="{FF2B5EF4-FFF2-40B4-BE49-F238E27FC236}">
              <a16:creationId xmlns:a16="http://schemas.microsoft.com/office/drawing/2014/main" id="{CC916685-2D2D-CFC7-98A0-B1E6DEF7E8CA}"/>
            </a:ext>
          </a:extLst>
        </p:cNvPr>
        <p:cNvGrpSpPr/>
        <p:nvPr/>
      </p:nvGrpSpPr>
      <p:grpSpPr>
        <a:xfrm>
          <a:off x="0" y="0"/>
          <a:ext cx="0" cy="0"/>
          <a:chOff x="0" y="0"/>
          <a:chExt cx="0" cy="0"/>
        </a:xfrm>
      </p:grpSpPr>
      <p:sp>
        <p:nvSpPr>
          <p:cNvPr id="230" name="Google Shape;230;p40">
            <a:extLst>
              <a:ext uri="{FF2B5EF4-FFF2-40B4-BE49-F238E27FC236}">
                <a16:creationId xmlns:a16="http://schemas.microsoft.com/office/drawing/2014/main" id="{896A3B54-BBEC-16D2-BDB6-BA4E4D7AC807}"/>
              </a:ext>
            </a:extLst>
          </p:cNvPr>
          <p:cNvSpPr txBox="1"/>
          <p:nvPr/>
        </p:nvSpPr>
        <p:spPr>
          <a:xfrm>
            <a:off x="1232520" y="59904"/>
            <a:ext cx="9144000"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Open Sans"/>
              <a:buNone/>
            </a:pPr>
            <a:r>
              <a:rPr lang="en-GB" sz="3200" b="1" i="0" u="none" strike="noStrike" cap="none" dirty="0">
                <a:solidFill>
                  <a:srgbClr val="000000"/>
                </a:solidFill>
                <a:latin typeface="Calibri" panose="020F0502020204030204" pitchFamily="34" charset="0"/>
                <a:ea typeface="Open Sans"/>
                <a:cs typeface="Open Sans"/>
                <a:sym typeface="Open Sans"/>
              </a:rPr>
              <a:t>Some Tips on Topic Selection</a:t>
            </a:r>
            <a:endParaRPr sz="3600" b="1" i="0" u="none" strike="noStrike" cap="none" dirty="0">
              <a:solidFill>
                <a:srgbClr val="000000"/>
              </a:solidFill>
              <a:latin typeface="Calibri" panose="020F0502020204030204" pitchFamily="34" charset="0"/>
              <a:ea typeface="Open Sans"/>
              <a:cs typeface="Open Sans"/>
              <a:sym typeface="Open Sans"/>
            </a:endParaRPr>
          </a:p>
        </p:txBody>
      </p:sp>
      <p:sp>
        <p:nvSpPr>
          <p:cNvPr id="231" name="Google Shape;231;p40">
            <a:extLst>
              <a:ext uri="{FF2B5EF4-FFF2-40B4-BE49-F238E27FC236}">
                <a16:creationId xmlns:a16="http://schemas.microsoft.com/office/drawing/2014/main" id="{9447C61F-C052-8C07-0BB0-A513E1C2D8C3}"/>
              </a:ext>
            </a:extLst>
          </p:cNvPr>
          <p:cNvSpPr txBox="1">
            <a:spLocks noGrp="1"/>
          </p:cNvSpPr>
          <p:nvPr>
            <p:ph type="body" idx="1"/>
          </p:nvPr>
        </p:nvSpPr>
        <p:spPr>
          <a:xfrm>
            <a:off x="165370" y="768485"/>
            <a:ext cx="11945566" cy="4893013"/>
          </a:xfrm>
          <a:prstGeom prst="rect">
            <a:avLst/>
          </a:prstGeom>
          <a:noFill/>
          <a:ln>
            <a:noFill/>
          </a:ln>
        </p:spPr>
        <p:txBody>
          <a:bodyPr spcFirstLastPara="1" wrap="square" lIns="91425" tIns="45700" rIns="91425" bIns="45700" anchor="t" anchorCtr="0">
            <a:normAutofit/>
          </a:bodyPr>
          <a:lstStyle/>
          <a:p>
            <a:pPr marL="114300" indent="0">
              <a:buNone/>
            </a:pPr>
            <a:r>
              <a:rPr lang="en-GB" b="1" dirty="0"/>
              <a:t>4. Review the scope of the topic</a:t>
            </a:r>
            <a:r>
              <a:rPr lang="en-GB" dirty="0"/>
              <a:t> by specifying context, framework, and approach to establish some originality and feasibility.</a:t>
            </a:r>
          </a:p>
          <a:p>
            <a:pPr marL="571500" lvl="1" indent="0">
              <a:buNone/>
            </a:pPr>
            <a:r>
              <a:rPr lang="en-GB" sz="2400" b="1" dirty="0">
                <a:latin typeface="Calibri" panose="020F0502020204030204" pitchFamily="34" charset="0"/>
              </a:rPr>
              <a:t>“The impact of [X: variable/method] on [Y: outcome] in [Z: context], through the lens of [Theory/Framework].”</a:t>
            </a:r>
            <a:endParaRPr lang="en-GB" sz="2400" dirty="0">
              <a:latin typeface="Calibri" panose="020F0502020204030204" pitchFamily="34" charset="0"/>
            </a:endParaRPr>
          </a:p>
          <a:p>
            <a:pPr marL="114300" indent="0">
              <a:buNone/>
            </a:pPr>
            <a:r>
              <a:rPr lang="en-GB" sz="2800" dirty="0"/>
              <a:t>A specific example can be: “Investigating the role of AI-powered marketing tools in detecting sustainability-related products by customers in emerging economies: A legitimacy theory perspective.”</a:t>
            </a:r>
          </a:p>
          <a:p>
            <a:pPr marL="114300" indent="0">
              <a:buNone/>
            </a:pPr>
            <a:endParaRPr lang="en-US" sz="2800" dirty="0">
              <a:solidFill>
                <a:srgbClr val="111111"/>
              </a:solidFill>
              <a:latin typeface="Helvetica Neue"/>
              <a:ea typeface="Helvetica Neue"/>
              <a:cs typeface="Helvetica Neue"/>
              <a:sym typeface="Helvetica Neue"/>
            </a:endParaRPr>
          </a:p>
          <a:p>
            <a:pPr marL="114300" indent="0">
              <a:buNone/>
            </a:pPr>
            <a:r>
              <a:rPr lang="en-GB" sz="2800" b="1" dirty="0"/>
              <a:t>5. Validate with your supervisor during the next workshop</a:t>
            </a:r>
            <a:endParaRPr lang="en-GB" sz="2800" dirty="0"/>
          </a:p>
          <a:p>
            <a:pPr marL="114300" indent="0">
              <a:buNone/>
            </a:pPr>
            <a:endParaRPr sz="2800" dirty="0">
              <a:solidFill>
                <a:srgbClr val="111111"/>
              </a:solidFill>
              <a:latin typeface="Helvetica Neue"/>
              <a:ea typeface="Helvetica Neue"/>
              <a:cs typeface="Helvetica Neue"/>
              <a:sym typeface="Helvetica Neue"/>
            </a:endParaRPr>
          </a:p>
        </p:txBody>
      </p:sp>
    </p:spTree>
    <p:extLst>
      <p:ext uri="{BB962C8B-B14F-4D97-AF65-F5344CB8AC3E}">
        <p14:creationId xmlns:p14="http://schemas.microsoft.com/office/powerpoint/2010/main" val="1732982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31">
                                            <p:txEl>
                                              <p:pRg st="0" end="0"/>
                                            </p:txEl>
                                          </p:spTgt>
                                        </p:tgtEl>
                                        <p:attrNameLst>
                                          <p:attrName>style.visibility</p:attrName>
                                        </p:attrNameLst>
                                      </p:cBhvr>
                                      <p:to>
                                        <p:strVal val="visible"/>
                                      </p:to>
                                    </p:set>
                                    <p:anim calcmode="lin" valueType="num">
                                      <p:cBhvr additive="base">
                                        <p:cTn id="11" dur="500"/>
                                        <p:tgtEl>
                                          <p:spTgt spid="231">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8" fill="hold" nodeType="clickEffect">
                                  <p:stCondLst>
                                    <p:cond delay="0"/>
                                  </p:stCondLst>
                                  <p:childTnLst>
                                    <p:set>
                                      <p:cBhvr>
                                        <p:cTn id="15" dur="1" fill="hold">
                                          <p:stCondLst>
                                            <p:cond delay="0"/>
                                          </p:stCondLst>
                                        </p:cTn>
                                        <p:tgtEl>
                                          <p:spTgt spid="231">
                                            <p:txEl>
                                              <p:pRg st="1" end="1"/>
                                            </p:txEl>
                                          </p:spTgt>
                                        </p:tgtEl>
                                        <p:attrNameLst>
                                          <p:attrName>style.visibility</p:attrName>
                                        </p:attrNameLst>
                                      </p:cBhvr>
                                      <p:to>
                                        <p:strVal val="visible"/>
                                      </p:to>
                                    </p:set>
                                    <p:anim calcmode="lin" valueType="num">
                                      <p:cBhvr additive="base">
                                        <p:cTn id="16" dur="500"/>
                                        <p:tgtEl>
                                          <p:spTgt spid="231">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231">
                                            <p:txEl>
                                              <p:pRg st="2" end="2"/>
                                            </p:txEl>
                                          </p:spTgt>
                                        </p:tgtEl>
                                        <p:attrNameLst>
                                          <p:attrName>style.visibility</p:attrName>
                                        </p:attrNameLst>
                                      </p:cBhvr>
                                      <p:to>
                                        <p:strVal val="visible"/>
                                      </p:to>
                                    </p:set>
                                    <p:anim calcmode="lin" valueType="num">
                                      <p:cBhvr additive="base">
                                        <p:cTn id="21" dur="500"/>
                                        <p:tgtEl>
                                          <p:spTgt spid="231">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nodeType="clickEffect">
                                  <p:stCondLst>
                                    <p:cond delay="0"/>
                                  </p:stCondLst>
                                  <p:childTnLst>
                                    <p:set>
                                      <p:cBhvr>
                                        <p:cTn id="25" dur="1" fill="hold">
                                          <p:stCondLst>
                                            <p:cond delay="0"/>
                                          </p:stCondLst>
                                        </p:cTn>
                                        <p:tgtEl>
                                          <p:spTgt spid="231">
                                            <p:txEl>
                                              <p:pRg st="4" end="4"/>
                                            </p:txEl>
                                          </p:spTgt>
                                        </p:tgtEl>
                                        <p:attrNameLst>
                                          <p:attrName>style.visibility</p:attrName>
                                        </p:attrNameLst>
                                      </p:cBhvr>
                                      <p:to>
                                        <p:strVal val="visible"/>
                                      </p:to>
                                    </p:set>
                                    <p:anim calcmode="lin" valueType="num">
                                      <p:cBhvr additive="base">
                                        <p:cTn id="26" dur="500"/>
                                        <p:tgtEl>
                                          <p:spTgt spid="231">
                                            <p:txEl>
                                              <p:pRg st="4" end="4"/>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B7274AD6-0249-8D51-44D6-A8E3E1F3EEBC}"/>
            </a:ext>
          </a:extLst>
        </p:cNvPr>
        <p:cNvGrpSpPr/>
        <p:nvPr/>
      </p:nvGrpSpPr>
      <p:grpSpPr>
        <a:xfrm>
          <a:off x="0" y="0"/>
          <a:ext cx="0" cy="0"/>
          <a:chOff x="0" y="0"/>
          <a:chExt cx="0" cy="0"/>
        </a:xfrm>
      </p:grpSpPr>
      <p:sp>
        <p:nvSpPr>
          <p:cNvPr id="207" name="Google Shape;207;p36">
            <a:extLst>
              <a:ext uri="{FF2B5EF4-FFF2-40B4-BE49-F238E27FC236}">
                <a16:creationId xmlns:a16="http://schemas.microsoft.com/office/drawing/2014/main" id="{3DCA5273-AB52-C2BE-EAAE-3E03B5D578DB}"/>
              </a:ext>
            </a:extLst>
          </p:cNvPr>
          <p:cNvSpPr txBox="1"/>
          <p:nvPr/>
        </p:nvSpPr>
        <p:spPr>
          <a:xfrm>
            <a:off x="868680" y="517104"/>
            <a:ext cx="10104120" cy="64629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Open Sans"/>
              <a:buNone/>
            </a:pPr>
            <a:r>
              <a:rPr lang="en-US" sz="3600" b="1" i="0" u="none" strike="noStrike" cap="none" dirty="0">
                <a:solidFill>
                  <a:srgbClr val="000000"/>
                </a:solidFill>
                <a:latin typeface="Calibri" panose="020F0502020204030204" pitchFamily="34" charset="0"/>
                <a:ea typeface="Open Sans"/>
                <a:cs typeface="Open Sans"/>
                <a:sym typeface="Open Sans"/>
              </a:rPr>
              <a:t>Activity</a:t>
            </a:r>
            <a:endParaRPr sz="3600" b="1" i="0" u="none" strike="noStrike" cap="none" dirty="0">
              <a:solidFill>
                <a:srgbClr val="000000"/>
              </a:solidFill>
              <a:latin typeface="Calibri" panose="020F0502020204030204" pitchFamily="34" charset="0"/>
              <a:ea typeface="Open Sans"/>
              <a:cs typeface="Open Sans"/>
              <a:sym typeface="Open Sans"/>
            </a:endParaRPr>
          </a:p>
        </p:txBody>
      </p:sp>
      <p:sp>
        <p:nvSpPr>
          <p:cNvPr id="208" name="Google Shape;208;p36">
            <a:extLst>
              <a:ext uri="{FF2B5EF4-FFF2-40B4-BE49-F238E27FC236}">
                <a16:creationId xmlns:a16="http://schemas.microsoft.com/office/drawing/2014/main" id="{B4977030-6B41-61CA-4B66-ABEAE0040B5E}"/>
              </a:ext>
            </a:extLst>
          </p:cNvPr>
          <p:cNvSpPr txBox="1">
            <a:spLocks noGrp="1"/>
          </p:cNvSpPr>
          <p:nvPr>
            <p:ph type="body" idx="1"/>
          </p:nvPr>
        </p:nvSpPr>
        <p:spPr>
          <a:xfrm>
            <a:off x="306596" y="1577340"/>
            <a:ext cx="11578808" cy="3763146"/>
          </a:xfrm>
          <a:prstGeom prst="rect">
            <a:avLst/>
          </a:prstGeom>
          <a:noFill/>
          <a:ln>
            <a:noFill/>
          </a:ln>
        </p:spPr>
        <p:txBody>
          <a:bodyPr spcFirstLastPara="1" wrap="square" lIns="91425" tIns="45700" rIns="91425" bIns="45700" anchor="t" anchorCtr="0">
            <a:normAutofit lnSpcReduction="10000"/>
          </a:bodyPr>
          <a:lstStyle/>
          <a:p>
            <a:pPr lvl="0" indent="-457200" algn="l" rtl="0">
              <a:spcBef>
                <a:spcPts val="0"/>
              </a:spcBef>
              <a:spcAft>
                <a:spcPts val="0"/>
              </a:spcAft>
              <a:buClr>
                <a:srgbClr val="0070C0"/>
              </a:buClr>
              <a:buSzPts val="3200"/>
              <a:buFont typeface="Arial" panose="020B0604020202020204" pitchFamily="34" charset="0"/>
              <a:buChar char="•"/>
            </a:pPr>
            <a:r>
              <a:rPr lang="en-US" dirty="0"/>
              <a:t>Think about your general area of interest</a:t>
            </a:r>
          </a:p>
          <a:p>
            <a:pPr lvl="0" indent="-457200" algn="l" rtl="0">
              <a:spcBef>
                <a:spcPts val="0"/>
              </a:spcBef>
              <a:spcAft>
                <a:spcPts val="0"/>
              </a:spcAft>
              <a:buClr>
                <a:srgbClr val="0070C0"/>
              </a:buClr>
              <a:buSzPts val="3200"/>
              <a:buFont typeface="Arial" panose="020B0604020202020204" pitchFamily="34" charset="0"/>
              <a:buChar char="•"/>
            </a:pPr>
            <a:r>
              <a:rPr lang="en-US" dirty="0"/>
              <a:t>Add a specific variable to help you understand the area better (Note: a good topic may have two key variables of interest)</a:t>
            </a:r>
          </a:p>
          <a:p>
            <a:pPr lvl="0" indent="-457200">
              <a:spcBef>
                <a:spcPts val="0"/>
              </a:spcBef>
              <a:buClr>
                <a:srgbClr val="0070C0"/>
              </a:buClr>
              <a:buSzPts val="3200"/>
              <a:buFont typeface="Arial" panose="020B0604020202020204" pitchFamily="34" charset="0"/>
              <a:buChar char="•"/>
            </a:pPr>
            <a:r>
              <a:rPr lang="en-US" dirty="0"/>
              <a:t>Ask questions…. When? Who? Where? What? (Note: the more you add to a generic title, the more specific it becomes)</a:t>
            </a:r>
          </a:p>
          <a:p>
            <a:pPr lvl="0" indent="-457200" algn="l" rtl="0">
              <a:spcBef>
                <a:spcPts val="0"/>
              </a:spcBef>
              <a:spcAft>
                <a:spcPts val="0"/>
              </a:spcAft>
              <a:buClr>
                <a:srgbClr val="0070C0"/>
              </a:buClr>
              <a:buSzPts val="3200"/>
              <a:buFont typeface="Arial" panose="020B0604020202020204" pitchFamily="34" charset="0"/>
              <a:buChar char="•"/>
            </a:pPr>
            <a:r>
              <a:rPr lang="en-US" dirty="0"/>
              <a:t>What have you come up with?</a:t>
            </a:r>
          </a:p>
          <a:p>
            <a:pPr lvl="0" indent="-457200" algn="l" rtl="0">
              <a:spcBef>
                <a:spcPts val="0"/>
              </a:spcBef>
              <a:spcAft>
                <a:spcPts val="0"/>
              </a:spcAft>
              <a:buClr>
                <a:srgbClr val="0070C0"/>
              </a:buClr>
              <a:buSzPts val="3200"/>
              <a:buFont typeface="Arial" panose="020B0604020202020204" pitchFamily="34" charset="0"/>
              <a:buChar char="•"/>
            </a:pPr>
            <a:r>
              <a:rPr lang="en-US" dirty="0"/>
              <a:t>Discuss with your peer (next to you)</a:t>
            </a:r>
          </a:p>
          <a:p>
            <a:pPr lvl="0" indent="-457200">
              <a:spcBef>
                <a:spcPts val="0"/>
              </a:spcBef>
              <a:buClr>
                <a:srgbClr val="0070C0"/>
              </a:buClr>
              <a:buSzPts val="3200"/>
              <a:buFont typeface="Arial" panose="020B0604020202020204" pitchFamily="34" charset="0"/>
              <a:buChar char="•"/>
            </a:pPr>
            <a:r>
              <a:rPr lang="en-US" dirty="0"/>
              <a:t>Prepare to share the feedback you gave your peer with the class</a:t>
            </a:r>
            <a:endParaRPr dirty="0"/>
          </a:p>
        </p:txBody>
      </p:sp>
    </p:spTree>
    <p:extLst>
      <p:ext uri="{BB962C8B-B14F-4D97-AF65-F5344CB8AC3E}">
        <p14:creationId xmlns:p14="http://schemas.microsoft.com/office/powerpoint/2010/main" val="2041633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08">
                                            <p:txEl>
                                              <p:pRg st="0" end="0"/>
                                            </p:txEl>
                                          </p:spTgt>
                                        </p:tgtEl>
                                        <p:attrNameLst>
                                          <p:attrName>style.visibility</p:attrName>
                                        </p:attrNameLst>
                                      </p:cBhvr>
                                      <p:to>
                                        <p:strVal val="visible"/>
                                      </p:to>
                                    </p:set>
                                    <p:anim calcmode="lin" valueType="num">
                                      <p:cBhvr additive="base">
                                        <p:cTn id="11"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8" fill="hold" nodeType="clickEffect">
                                  <p:stCondLst>
                                    <p:cond delay="0"/>
                                  </p:stCondLst>
                                  <p:childTnLst>
                                    <p:set>
                                      <p:cBhvr>
                                        <p:cTn id="15" dur="1" fill="hold">
                                          <p:stCondLst>
                                            <p:cond delay="0"/>
                                          </p:stCondLst>
                                        </p:cTn>
                                        <p:tgtEl>
                                          <p:spTgt spid="208">
                                            <p:txEl>
                                              <p:pRg st="1" end="1"/>
                                            </p:txEl>
                                          </p:spTgt>
                                        </p:tgtEl>
                                        <p:attrNameLst>
                                          <p:attrName>style.visibility</p:attrName>
                                        </p:attrNameLst>
                                      </p:cBhvr>
                                      <p:to>
                                        <p:strVal val="visible"/>
                                      </p:to>
                                    </p:set>
                                    <p:anim calcmode="lin" valueType="num">
                                      <p:cBhvr additive="base">
                                        <p:cTn id="16"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208">
                                            <p:txEl>
                                              <p:pRg st="2" end="2"/>
                                            </p:txEl>
                                          </p:spTgt>
                                        </p:tgtEl>
                                        <p:attrNameLst>
                                          <p:attrName>style.visibility</p:attrName>
                                        </p:attrNameLst>
                                      </p:cBhvr>
                                      <p:to>
                                        <p:strVal val="visible"/>
                                      </p:to>
                                    </p:set>
                                    <p:anim calcmode="lin" valueType="num">
                                      <p:cBhvr additive="base">
                                        <p:cTn id="21"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nodeType="clickEffect">
                                  <p:stCondLst>
                                    <p:cond delay="0"/>
                                  </p:stCondLst>
                                  <p:childTnLst>
                                    <p:set>
                                      <p:cBhvr>
                                        <p:cTn id="25" dur="1" fill="hold">
                                          <p:stCondLst>
                                            <p:cond delay="0"/>
                                          </p:stCondLst>
                                        </p:cTn>
                                        <p:tgtEl>
                                          <p:spTgt spid="208">
                                            <p:txEl>
                                              <p:pRg st="3" end="3"/>
                                            </p:txEl>
                                          </p:spTgt>
                                        </p:tgtEl>
                                        <p:attrNameLst>
                                          <p:attrName>style.visibility</p:attrName>
                                        </p:attrNameLst>
                                      </p:cBhvr>
                                      <p:to>
                                        <p:strVal val="visible"/>
                                      </p:to>
                                    </p:set>
                                    <p:anim calcmode="lin" valueType="num">
                                      <p:cBhvr additive="base">
                                        <p:cTn id="26"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08">
                                            <p:txEl>
                                              <p:pRg st="4" end="4"/>
                                            </p:txEl>
                                          </p:spTgt>
                                        </p:tgtEl>
                                        <p:attrNameLst>
                                          <p:attrName>style.visibility</p:attrName>
                                        </p:attrNameLst>
                                      </p:cBhvr>
                                      <p:to>
                                        <p:strVal val="visible"/>
                                      </p:to>
                                    </p:set>
                                    <p:anim calcmode="lin" valueType="num">
                                      <p:cBhvr additive="base">
                                        <p:cTn id="31" dur="500"/>
                                        <p:tgtEl>
                                          <p:spTgt spid="208">
                                            <p:txEl>
                                              <p:pRg st="4" end="4"/>
                                            </p:txEl>
                                          </p:spTgt>
                                        </p:tgtEl>
                                        <p:attrNameLst>
                                          <p:attrName>ppt_x</p:attrName>
                                        </p:attrNameLst>
                                      </p:cBhvr>
                                      <p:tavLst>
                                        <p:tav tm="0">
                                          <p:val>
                                            <p:strVal val="#ppt_x-1"/>
                                          </p:val>
                                        </p:tav>
                                        <p:tav tm="100000">
                                          <p:val>
                                            <p:strVal val="#ppt_x"/>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8" fill="hold" nodeType="clickEffect">
                                  <p:stCondLst>
                                    <p:cond delay="0"/>
                                  </p:stCondLst>
                                  <p:childTnLst>
                                    <p:set>
                                      <p:cBhvr>
                                        <p:cTn id="35" dur="1" fill="hold">
                                          <p:stCondLst>
                                            <p:cond delay="0"/>
                                          </p:stCondLst>
                                        </p:cTn>
                                        <p:tgtEl>
                                          <p:spTgt spid="208">
                                            <p:txEl>
                                              <p:pRg st="5" end="5"/>
                                            </p:txEl>
                                          </p:spTgt>
                                        </p:tgtEl>
                                        <p:attrNameLst>
                                          <p:attrName>style.visibility</p:attrName>
                                        </p:attrNameLst>
                                      </p:cBhvr>
                                      <p:to>
                                        <p:strVal val="visible"/>
                                      </p:to>
                                    </p:set>
                                    <p:anim calcmode="lin" valueType="num">
                                      <p:cBhvr additive="base">
                                        <p:cTn id="36" dur="500"/>
                                        <p:tgtEl>
                                          <p:spTgt spid="208">
                                            <p:txEl>
                                              <p:pRg st="5" end="5"/>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37"/>
          <p:cNvSpPr txBox="1"/>
          <p:nvPr/>
        </p:nvSpPr>
        <p:spPr>
          <a:xfrm>
            <a:off x="1368357" y="149275"/>
            <a:ext cx="9090249" cy="52322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Open Sans"/>
              <a:buNone/>
            </a:pPr>
            <a:r>
              <a:rPr lang="en-GB" sz="2800" b="1" i="0" u="none" strike="noStrike" cap="none" dirty="0">
                <a:solidFill>
                  <a:srgbClr val="000000"/>
                </a:solidFill>
                <a:latin typeface="Calibri" panose="020F0502020204030204" pitchFamily="34" charset="0"/>
                <a:ea typeface="Open Sans"/>
                <a:cs typeface="Open Sans"/>
                <a:sym typeface="Open Sans"/>
              </a:rPr>
              <a:t>Research Question</a:t>
            </a:r>
            <a:endParaRPr dirty="0">
              <a:latin typeface="Calibri" panose="020F0502020204030204" pitchFamily="34" charset="0"/>
              <a:cs typeface="Calibri" panose="020F0502020204030204" pitchFamily="34" charset="0"/>
            </a:endParaRPr>
          </a:p>
        </p:txBody>
      </p:sp>
      <p:sp>
        <p:nvSpPr>
          <p:cNvPr id="214" name="Google Shape;214;p37"/>
          <p:cNvSpPr txBox="1">
            <a:spLocks noGrp="1"/>
          </p:cNvSpPr>
          <p:nvPr>
            <p:ph type="body" idx="1"/>
          </p:nvPr>
        </p:nvSpPr>
        <p:spPr>
          <a:xfrm>
            <a:off x="0" y="933856"/>
            <a:ext cx="12081753" cy="4756826"/>
          </a:xfrm>
          <a:prstGeom prst="rect">
            <a:avLst/>
          </a:prstGeom>
          <a:noFill/>
          <a:ln>
            <a:noFill/>
          </a:ln>
        </p:spPr>
        <p:txBody>
          <a:bodyPr spcFirstLastPara="1" wrap="square" lIns="91425" tIns="45700" rIns="91425" bIns="45700" anchor="t" anchorCtr="0">
            <a:normAutofit/>
          </a:bodyPr>
          <a:lstStyle/>
          <a:p>
            <a:pPr indent="-457200">
              <a:spcBef>
                <a:spcPts val="0"/>
              </a:spcBef>
              <a:buClr>
                <a:srgbClr val="0070C0"/>
              </a:buClr>
              <a:buSzPts val="2700"/>
              <a:buFont typeface="Arial" panose="020B0604020202020204" pitchFamily="34" charset="0"/>
              <a:buChar char="•"/>
            </a:pPr>
            <a:r>
              <a:rPr lang="en-US" dirty="0"/>
              <a:t>A research question refers to a </a:t>
            </a:r>
            <a:r>
              <a:rPr lang="en-US" b="1" dirty="0"/>
              <a:t>central question </a:t>
            </a:r>
            <a:r>
              <a:rPr lang="en-US" dirty="0"/>
              <a:t>that a study aims to answer at the end of the research (</a:t>
            </a:r>
            <a:r>
              <a:rPr lang="en-GB" b="0" i="0" dirty="0">
                <a:solidFill>
                  <a:srgbClr val="222222"/>
                </a:solidFill>
                <a:effectLst/>
              </a:rPr>
              <a:t>Mattick et al., 2018)</a:t>
            </a:r>
          </a:p>
          <a:p>
            <a:pPr indent="-457200">
              <a:spcBef>
                <a:spcPts val="0"/>
              </a:spcBef>
              <a:buClr>
                <a:srgbClr val="0070C0"/>
              </a:buClr>
              <a:buSzPts val="2700"/>
              <a:buFont typeface="Arial" panose="020B0604020202020204" pitchFamily="34" charset="0"/>
              <a:buChar char="•"/>
            </a:pPr>
            <a:r>
              <a:rPr lang="en-GB" dirty="0">
                <a:solidFill>
                  <a:srgbClr val="191919"/>
                </a:solidFill>
              </a:rPr>
              <a:t>A r</a:t>
            </a:r>
            <a:r>
              <a:rPr kumimoji="0" lang="en-GB" sz="3200" b="0" i="0" u="none" strike="noStrike" kern="0" cap="none" spc="0" normalizeH="0" baseline="0" noProof="0" dirty="0" err="1">
                <a:ln>
                  <a:noFill/>
                </a:ln>
                <a:solidFill>
                  <a:srgbClr val="191919"/>
                </a:solidFill>
                <a:effectLst/>
                <a:uLnTx/>
                <a:uFillTx/>
                <a:sym typeface="Open Sans"/>
              </a:rPr>
              <a:t>esearch</a:t>
            </a:r>
            <a:r>
              <a:rPr kumimoji="0" lang="en-GB" sz="3200" b="0" i="0" u="none" strike="noStrike" kern="0" cap="none" spc="0" normalizeH="0" baseline="0" noProof="0" dirty="0">
                <a:ln>
                  <a:noFill/>
                </a:ln>
                <a:solidFill>
                  <a:srgbClr val="191919"/>
                </a:solidFill>
                <a:effectLst/>
                <a:uLnTx/>
                <a:uFillTx/>
                <a:sym typeface="Open Sans"/>
              </a:rPr>
              <a:t> question often addresses an issue or a problem, which, through analysis and interpretation of data, is answered</a:t>
            </a:r>
            <a:endParaRPr lang="en-US" dirty="0"/>
          </a:p>
          <a:p>
            <a:pPr lvl="1" indent="-457200">
              <a:spcBef>
                <a:spcPts val="0"/>
              </a:spcBef>
              <a:buClr>
                <a:srgbClr val="0070C0"/>
              </a:buClr>
              <a:buSzPts val="2700"/>
              <a:buFont typeface="Wingdings" pitchFamily="2" charset="2"/>
              <a:buChar char="v"/>
            </a:pPr>
            <a:r>
              <a:rPr lang="en-US" dirty="0">
                <a:latin typeface="Calibri" panose="020F0502020204030204" pitchFamily="34" charset="0"/>
              </a:rPr>
              <a:t>It helps in providing a clear focus for the research project</a:t>
            </a:r>
          </a:p>
          <a:p>
            <a:pPr lvl="1" indent="-457200">
              <a:spcBef>
                <a:spcPts val="0"/>
              </a:spcBef>
              <a:buClr>
                <a:srgbClr val="0070C0"/>
              </a:buClr>
              <a:buSzPts val="2700"/>
              <a:buFont typeface="Wingdings" pitchFamily="2" charset="2"/>
              <a:buChar char="v"/>
            </a:pPr>
            <a:r>
              <a:rPr lang="en-GB" dirty="0">
                <a:latin typeface="Calibri" panose="020F0502020204030204" pitchFamily="34" charset="0"/>
              </a:rPr>
              <a:t>It is often shaped by researchers’ preferred methodological tools</a:t>
            </a:r>
            <a:endParaRPr lang="en-US" dirty="0">
              <a:latin typeface="Calibri" panose="020F0502020204030204" pitchFamily="34" charset="0"/>
            </a:endParaRPr>
          </a:p>
          <a:p>
            <a:pPr lvl="1" indent="-457200">
              <a:spcBef>
                <a:spcPts val="0"/>
              </a:spcBef>
              <a:buClr>
                <a:srgbClr val="0070C0"/>
              </a:buClr>
              <a:buSzPts val="2700"/>
              <a:buFont typeface="Wingdings" pitchFamily="2" charset="2"/>
              <a:buChar char="v"/>
            </a:pPr>
            <a:r>
              <a:rPr lang="en-US" dirty="0">
                <a:latin typeface="Calibri" panose="020F0502020204030204" pitchFamily="34" charset="0"/>
              </a:rPr>
              <a:t>It should be clear, concise, specific, and complex (i.e. avoid simple yes/no answers) </a:t>
            </a:r>
          </a:p>
          <a:p>
            <a:pPr lvl="1" indent="-457200">
              <a:spcBef>
                <a:spcPts val="0"/>
              </a:spcBef>
              <a:buClr>
                <a:srgbClr val="0070C0"/>
              </a:buClr>
              <a:buSzPts val="2700"/>
              <a:buFont typeface="Wingdings" pitchFamily="2" charset="2"/>
              <a:buChar char="v"/>
            </a:pPr>
            <a:r>
              <a:rPr lang="en-US" dirty="0">
                <a:latin typeface="Calibri" panose="020F0502020204030204" pitchFamily="34" charset="0"/>
              </a:rPr>
              <a:t>It remains in the mind of the researcher throughout to guide the entire research process </a:t>
            </a:r>
            <a:endParaRPr dirty="0">
              <a:latin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2">
          <a:extLst>
            <a:ext uri="{FF2B5EF4-FFF2-40B4-BE49-F238E27FC236}">
              <a16:creationId xmlns:a16="http://schemas.microsoft.com/office/drawing/2014/main" id="{5675F9BE-4945-6AA7-8CEA-FC87486B4A04}"/>
            </a:ext>
          </a:extLst>
        </p:cNvPr>
        <p:cNvGrpSpPr/>
        <p:nvPr/>
      </p:nvGrpSpPr>
      <p:grpSpPr>
        <a:xfrm>
          <a:off x="0" y="0"/>
          <a:ext cx="0" cy="0"/>
          <a:chOff x="0" y="0"/>
          <a:chExt cx="0" cy="0"/>
        </a:xfrm>
      </p:grpSpPr>
      <p:sp>
        <p:nvSpPr>
          <p:cNvPr id="213" name="Google Shape;213;p37">
            <a:extLst>
              <a:ext uri="{FF2B5EF4-FFF2-40B4-BE49-F238E27FC236}">
                <a16:creationId xmlns:a16="http://schemas.microsoft.com/office/drawing/2014/main" id="{26183CBB-DAAE-2B63-31C3-10FA68E3EA71}"/>
              </a:ext>
            </a:extLst>
          </p:cNvPr>
          <p:cNvSpPr txBox="1"/>
          <p:nvPr/>
        </p:nvSpPr>
        <p:spPr>
          <a:xfrm>
            <a:off x="1368357" y="149275"/>
            <a:ext cx="9090249" cy="52322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Open Sans"/>
              <a:buNone/>
            </a:pPr>
            <a:r>
              <a:rPr lang="en-GB" sz="2800" b="1" i="0" u="none" strike="noStrike" cap="none" dirty="0">
                <a:solidFill>
                  <a:srgbClr val="000000"/>
                </a:solidFill>
                <a:latin typeface="Calibri" panose="020F0502020204030204" pitchFamily="34" charset="0"/>
                <a:ea typeface="Open Sans"/>
                <a:cs typeface="Open Sans"/>
                <a:sym typeface="Open Sans"/>
              </a:rPr>
              <a:t>Qualities of a Good Research Question</a:t>
            </a:r>
            <a:endParaRPr dirty="0">
              <a:latin typeface="Calibri" panose="020F0502020204030204" pitchFamily="34" charset="0"/>
              <a:cs typeface="Calibri" panose="020F0502020204030204" pitchFamily="34" charset="0"/>
            </a:endParaRPr>
          </a:p>
        </p:txBody>
      </p:sp>
      <p:sp>
        <p:nvSpPr>
          <p:cNvPr id="214" name="Google Shape;214;p37">
            <a:extLst>
              <a:ext uri="{FF2B5EF4-FFF2-40B4-BE49-F238E27FC236}">
                <a16:creationId xmlns:a16="http://schemas.microsoft.com/office/drawing/2014/main" id="{9748FA88-36EA-272F-23B2-870B509341BE}"/>
              </a:ext>
            </a:extLst>
          </p:cNvPr>
          <p:cNvSpPr txBox="1">
            <a:spLocks noGrp="1"/>
          </p:cNvSpPr>
          <p:nvPr>
            <p:ph type="body" idx="1"/>
          </p:nvPr>
        </p:nvSpPr>
        <p:spPr>
          <a:xfrm>
            <a:off x="0" y="933856"/>
            <a:ext cx="12081753" cy="4756826"/>
          </a:xfrm>
          <a:prstGeom prst="rect">
            <a:avLst/>
          </a:prstGeom>
          <a:noFill/>
          <a:ln>
            <a:noFill/>
          </a:ln>
        </p:spPr>
        <p:txBody>
          <a:bodyPr spcFirstLastPara="1" wrap="square" lIns="91425" tIns="45700" rIns="91425" bIns="45700" anchor="t" anchorCtr="0">
            <a:normAutofit fontScale="70000" lnSpcReduction="20000"/>
          </a:bodyPr>
          <a:lstStyle/>
          <a:p>
            <a:pPr algn="l">
              <a:buFont typeface="Arial" panose="020B0604020202020204" pitchFamily="34" charset="0"/>
              <a:buChar char="•"/>
            </a:pPr>
            <a:r>
              <a:rPr lang="en-GB" b="1" i="0" dirty="0">
                <a:solidFill>
                  <a:schemeClr val="tx1"/>
                </a:solidFill>
                <a:effectLst/>
              </a:rPr>
              <a:t>Clear and focused.</a:t>
            </a:r>
            <a:r>
              <a:rPr lang="en-GB" b="0" i="0" dirty="0">
                <a:solidFill>
                  <a:schemeClr val="tx1"/>
                </a:solidFill>
                <a:effectLst/>
              </a:rPr>
              <a:t> In other words, the question should clearly state what the writer needs to do.</a:t>
            </a:r>
          </a:p>
          <a:p>
            <a:pPr algn="l">
              <a:buFont typeface="Arial" panose="020B0604020202020204" pitchFamily="34" charset="0"/>
              <a:buChar char="•"/>
            </a:pPr>
            <a:r>
              <a:rPr lang="en-GB" b="1" i="0" dirty="0">
                <a:solidFill>
                  <a:schemeClr val="tx1"/>
                </a:solidFill>
                <a:effectLst/>
              </a:rPr>
              <a:t>Not too broad and not too narrow.</a:t>
            </a:r>
            <a:r>
              <a:rPr lang="en-GB" b="0" i="0" dirty="0">
                <a:solidFill>
                  <a:schemeClr val="tx1"/>
                </a:solidFill>
                <a:effectLst/>
              </a:rPr>
              <a:t> The question should have an appropriate scope. If the question is too broad it will not be possible to answer it thoroughly within the word limit. If it is too narrow you will not have enough to write about and you will struggle to develop a strong argument (see the activity below for examples).</a:t>
            </a:r>
          </a:p>
          <a:p>
            <a:pPr algn="l">
              <a:buFont typeface="Arial" panose="020B0604020202020204" pitchFamily="34" charset="0"/>
              <a:buChar char="•"/>
            </a:pPr>
            <a:r>
              <a:rPr lang="en-GB" b="1" i="0" dirty="0">
                <a:solidFill>
                  <a:schemeClr val="tx1"/>
                </a:solidFill>
                <a:effectLst/>
              </a:rPr>
              <a:t>Not too easy to answer.</a:t>
            </a:r>
            <a:r>
              <a:rPr lang="en-GB" b="0" i="0" dirty="0">
                <a:solidFill>
                  <a:schemeClr val="tx1"/>
                </a:solidFill>
                <a:effectLst/>
              </a:rPr>
              <a:t> For example, the question should require more than a simple yes or no answer.</a:t>
            </a:r>
          </a:p>
          <a:p>
            <a:pPr algn="l">
              <a:buFont typeface="Arial" panose="020B0604020202020204" pitchFamily="34" charset="0"/>
              <a:buChar char="•"/>
            </a:pPr>
            <a:r>
              <a:rPr lang="en-GB" b="1" i="0" dirty="0">
                <a:solidFill>
                  <a:schemeClr val="tx1"/>
                </a:solidFill>
                <a:effectLst/>
              </a:rPr>
              <a:t>Not too difficult to answer.</a:t>
            </a:r>
            <a:r>
              <a:rPr lang="en-GB" b="0" i="0" dirty="0">
                <a:solidFill>
                  <a:schemeClr val="tx1"/>
                </a:solidFill>
                <a:effectLst/>
              </a:rPr>
              <a:t> You must be able to answer the question thoroughly within the given timeframe and word limit.</a:t>
            </a:r>
          </a:p>
          <a:p>
            <a:pPr algn="l">
              <a:buFont typeface="Arial" panose="020B0604020202020204" pitchFamily="34" charset="0"/>
              <a:buChar char="•"/>
            </a:pPr>
            <a:r>
              <a:rPr lang="en-GB" b="1" i="0" dirty="0">
                <a:solidFill>
                  <a:schemeClr val="tx1"/>
                </a:solidFill>
                <a:effectLst/>
              </a:rPr>
              <a:t>Researchable.</a:t>
            </a:r>
            <a:r>
              <a:rPr lang="en-GB" b="0" i="0" dirty="0">
                <a:solidFill>
                  <a:schemeClr val="tx1"/>
                </a:solidFill>
                <a:effectLst/>
              </a:rPr>
              <a:t> You must have access to a suitable amount of quality research materials, such as academic books and refereed journal articles.</a:t>
            </a:r>
          </a:p>
          <a:p>
            <a:pPr algn="l">
              <a:buFont typeface="Arial" panose="020B0604020202020204" pitchFamily="34" charset="0"/>
              <a:buChar char="•"/>
            </a:pPr>
            <a:r>
              <a:rPr lang="en-GB" b="1" i="0" dirty="0">
                <a:solidFill>
                  <a:schemeClr val="tx1"/>
                </a:solidFill>
                <a:effectLst/>
              </a:rPr>
              <a:t>Analytical rather than descriptive.</a:t>
            </a:r>
            <a:r>
              <a:rPr lang="en-GB" b="0" i="0" dirty="0">
                <a:solidFill>
                  <a:schemeClr val="tx1"/>
                </a:solidFill>
                <a:effectLst/>
              </a:rPr>
              <a:t> In other words, your research question should allow you to produce an analysis of an issue or problem rather than a simple description of it (more on this below).</a:t>
            </a:r>
          </a:p>
          <a:p>
            <a:pPr marL="0" marR="0" lvl="0" indent="0" algn="ctr" rtl="0">
              <a:lnSpc>
                <a:spcPct val="100000"/>
              </a:lnSpc>
              <a:spcBef>
                <a:spcPts val="0"/>
              </a:spcBef>
              <a:spcAft>
                <a:spcPts val="0"/>
              </a:spcAft>
              <a:buClr>
                <a:srgbClr val="0070C0"/>
              </a:buClr>
              <a:buSzPts val="2700"/>
              <a:buNone/>
            </a:pPr>
            <a:endParaRPr dirty="0">
              <a:solidFill>
                <a:schemeClr val="tx1"/>
              </a:solidFill>
            </a:endParaRPr>
          </a:p>
        </p:txBody>
      </p:sp>
    </p:spTree>
    <p:extLst>
      <p:ext uri="{BB962C8B-B14F-4D97-AF65-F5344CB8AC3E}">
        <p14:creationId xmlns:p14="http://schemas.microsoft.com/office/powerpoint/2010/main" val="322965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42"/>
          <p:cNvSpPr txBox="1"/>
          <p:nvPr/>
        </p:nvSpPr>
        <p:spPr>
          <a:xfrm>
            <a:off x="1232520" y="59904"/>
            <a:ext cx="9144000" cy="58473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Open Sans"/>
              <a:buNone/>
            </a:pPr>
            <a:r>
              <a:rPr lang="en-GB" sz="3200" b="1" i="0" u="none" strike="noStrike" cap="none" dirty="0">
                <a:solidFill>
                  <a:srgbClr val="000000"/>
                </a:solidFill>
                <a:latin typeface="Calibri" panose="020F0502020204030204" pitchFamily="34" charset="0"/>
                <a:ea typeface="Open Sans"/>
                <a:cs typeface="Open Sans"/>
                <a:sym typeface="Open Sans"/>
              </a:rPr>
              <a:t>Elements of Research Question Development</a:t>
            </a:r>
            <a:endParaRPr sz="3600" b="1" i="0" u="none" strike="noStrike" cap="none" dirty="0">
              <a:solidFill>
                <a:srgbClr val="000000"/>
              </a:solidFill>
              <a:latin typeface="Calibri" panose="020F0502020204030204" pitchFamily="34" charset="0"/>
              <a:ea typeface="Open Sans"/>
              <a:cs typeface="Open Sans"/>
              <a:sym typeface="Open Sans"/>
            </a:endParaRPr>
          </a:p>
        </p:txBody>
      </p:sp>
      <p:sp>
        <p:nvSpPr>
          <p:cNvPr id="244" name="Google Shape;244;p42"/>
          <p:cNvSpPr txBox="1">
            <a:spLocks noGrp="1"/>
          </p:cNvSpPr>
          <p:nvPr>
            <p:ph type="body" idx="1"/>
          </p:nvPr>
        </p:nvSpPr>
        <p:spPr>
          <a:xfrm>
            <a:off x="2032000" y="1325880"/>
            <a:ext cx="8344520" cy="4014606"/>
          </a:xfrm>
          <a:prstGeom prst="rect">
            <a:avLst/>
          </a:prstGeom>
          <a:noFill/>
          <a:ln>
            <a:noFill/>
          </a:ln>
        </p:spPr>
        <p:txBody>
          <a:bodyPr spcFirstLastPara="1" wrap="square" lIns="91425" tIns="45700" rIns="91425" bIns="45700" anchor="t" anchorCtr="0">
            <a:normAutofit/>
          </a:bodyPr>
          <a:lstStyle/>
          <a:p>
            <a:pPr marL="342900" lvl="0" indent="-139700" algn="l" rtl="0">
              <a:spcBef>
                <a:spcPts val="640"/>
              </a:spcBef>
              <a:spcAft>
                <a:spcPts val="0"/>
              </a:spcAft>
              <a:buClr>
                <a:srgbClr val="0070C0"/>
              </a:buClr>
              <a:buSzPts val="3200"/>
              <a:buFont typeface="Noto Sans Symbols"/>
              <a:buNone/>
            </a:pPr>
            <a:endParaRPr dirty="0"/>
          </a:p>
        </p:txBody>
      </p:sp>
      <p:graphicFrame>
        <p:nvGraphicFramePr>
          <p:cNvPr id="2" name="Diagram 1">
            <a:extLst>
              <a:ext uri="{FF2B5EF4-FFF2-40B4-BE49-F238E27FC236}">
                <a16:creationId xmlns:a16="http://schemas.microsoft.com/office/drawing/2014/main" id="{8E3AD07C-36B9-E2A4-D5EE-0C8ECC89310A}"/>
              </a:ext>
            </a:extLst>
          </p:cNvPr>
          <p:cNvGraphicFramePr/>
          <p:nvPr>
            <p:extLst>
              <p:ext uri="{D42A27DB-BD31-4B8C-83A1-F6EECF244321}">
                <p14:modId xmlns:p14="http://schemas.microsoft.com/office/powerpoint/2010/main" val="3014001780"/>
              </p:ext>
            </p:extLst>
          </p:nvPr>
        </p:nvGraphicFramePr>
        <p:xfrm>
          <a:off x="1016000" y="1137082"/>
          <a:ext cx="9144000" cy="5001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5E31AFF3-A958-9F51-5873-2489A42F6C1E}"/>
              </a:ext>
            </a:extLst>
          </p:cNvPr>
          <p:cNvSpPr/>
          <p:nvPr/>
        </p:nvSpPr>
        <p:spPr>
          <a:xfrm>
            <a:off x="7806350" y="1325880"/>
            <a:ext cx="3097870" cy="5257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Calibri" panose="020F0502020204030204" pitchFamily="34" charset="0"/>
              </a:rPr>
              <a:t>Adapted from Mattick et al. (2018)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sp>
        <p:nvSpPr>
          <p:cNvPr id="347" name="Google Shape;347;p53"/>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lnSpcReduction="10000"/>
          </a:bodyPr>
          <a:lstStyle/>
          <a:p>
            <a:pPr marL="342900" lvl="0" indent="-342900" algn="l" rtl="0">
              <a:spcBef>
                <a:spcPts val="0"/>
              </a:spcBef>
              <a:spcAft>
                <a:spcPts val="0"/>
              </a:spcAft>
              <a:buClr>
                <a:schemeClr val="dk1"/>
              </a:buClr>
              <a:buSzPts val="3200"/>
              <a:buChar char="•"/>
            </a:pPr>
            <a:r>
              <a:rPr lang="en-GB" dirty="0">
                <a:solidFill>
                  <a:schemeClr val="tx1"/>
                </a:solidFill>
              </a:rPr>
              <a:t>Literature review</a:t>
            </a:r>
            <a:endParaRPr dirty="0">
              <a:solidFill>
                <a:schemeClr val="tx1"/>
              </a:solidFill>
            </a:endParaRPr>
          </a:p>
          <a:p>
            <a:pPr marL="342900" lvl="0" indent="-342900" algn="l" rtl="0">
              <a:spcBef>
                <a:spcPts val="640"/>
              </a:spcBef>
              <a:spcAft>
                <a:spcPts val="0"/>
              </a:spcAft>
              <a:buClr>
                <a:schemeClr val="dk1"/>
              </a:buClr>
              <a:buSzPts val="3200"/>
              <a:buChar char="•"/>
            </a:pPr>
            <a:r>
              <a:rPr lang="en-GB" dirty="0">
                <a:solidFill>
                  <a:schemeClr val="tx1"/>
                </a:solidFill>
              </a:rPr>
              <a:t>Concepts and theories</a:t>
            </a:r>
            <a:endParaRPr dirty="0">
              <a:solidFill>
                <a:schemeClr val="tx1"/>
              </a:solidFill>
            </a:endParaRPr>
          </a:p>
          <a:p>
            <a:pPr marL="342900" lvl="0" indent="-342900" algn="l" rtl="0">
              <a:spcBef>
                <a:spcPts val="640"/>
              </a:spcBef>
              <a:spcAft>
                <a:spcPts val="0"/>
              </a:spcAft>
              <a:buClr>
                <a:schemeClr val="dk1"/>
              </a:buClr>
              <a:buSzPts val="3200"/>
              <a:buChar char="•"/>
            </a:pPr>
            <a:r>
              <a:rPr lang="en-GB" dirty="0">
                <a:solidFill>
                  <a:schemeClr val="tx1"/>
                </a:solidFill>
              </a:rPr>
              <a:t>Research questions</a:t>
            </a:r>
            <a:endParaRPr dirty="0">
              <a:solidFill>
                <a:schemeClr val="tx1"/>
              </a:solidFill>
            </a:endParaRPr>
          </a:p>
          <a:p>
            <a:pPr marL="342900" lvl="0" indent="-342900" algn="l" rtl="0">
              <a:spcBef>
                <a:spcPts val="640"/>
              </a:spcBef>
              <a:spcAft>
                <a:spcPts val="0"/>
              </a:spcAft>
              <a:buClr>
                <a:schemeClr val="dk1"/>
              </a:buClr>
              <a:buSzPts val="3200"/>
              <a:buChar char="•"/>
            </a:pPr>
            <a:r>
              <a:rPr lang="en-GB" dirty="0">
                <a:solidFill>
                  <a:schemeClr val="tx1"/>
                </a:solidFill>
              </a:rPr>
              <a:t>Sampling</a:t>
            </a:r>
            <a:endParaRPr dirty="0">
              <a:solidFill>
                <a:schemeClr val="tx1"/>
              </a:solidFill>
            </a:endParaRPr>
          </a:p>
          <a:p>
            <a:pPr marL="342900" lvl="0" indent="-342900" algn="l" rtl="0">
              <a:spcBef>
                <a:spcPts val="640"/>
              </a:spcBef>
              <a:spcAft>
                <a:spcPts val="0"/>
              </a:spcAft>
              <a:buClr>
                <a:schemeClr val="dk1"/>
              </a:buClr>
              <a:buSzPts val="3200"/>
              <a:buChar char="•"/>
            </a:pPr>
            <a:r>
              <a:rPr lang="en-GB" dirty="0">
                <a:solidFill>
                  <a:schemeClr val="tx1"/>
                </a:solidFill>
              </a:rPr>
              <a:t>Data collection</a:t>
            </a:r>
            <a:endParaRPr dirty="0">
              <a:solidFill>
                <a:schemeClr val="tx1"/>
              </a:solidFill>
            </a:endParaRPr>
          </a:p>
          <a:p>
            <a:pPr marL="342900" lvl="0" indent="-342900" algn="l" rtl="0">
              <a:spcBef>
                <a:spcPts val="640"/>
              </a:spcBef>
              <a:spcAft>
                <a:spcPts val="0"/>
              </a:spcAft>
              <a:buClr>
                <a:schemeClr val="dk1"/>
              </a:buClr>
              <a:buSzPts val="3200"/>
              <a:buChar char="•"/>
            </a:pPr>
            <a:r>
              <a:rPr lang="en-GB" dirty="0">
                <a:solidFill>
                  <a:schemeClr val="tx1"/>
                </a:solidFill>
              </a:rPr>
              <a:t>Data analysis</a:t>
            </a:r>
            <a:endParaRPr dirty="0">
              <a:solidFill>
                <a:schemeClr val="tx1"/>
              </a:solidFill>
            </a:endParaRPr>
          </a:p>
          <a:p>
            <a:pPr marL="342900" lvl="0" indent="-342900" algn="l" rtl="0">
              <a:spcBef>
                <a:spcPts val="640"/>
              </a:spcBef>
              <a:spcAft>
                <a:spcPts val="0"/>
              </a:spcAft>
              <a:buClr>
                <a:schemeClr val="dk1"/>
              </a:buClr>
              <a:buSzPts val="3200"/>
              <a:buChar char="•"/>
            </a:pPr>
            <a:r>
              <a:rPr lang="en-GB" dirty="0">
                <a:solidFill>
                  <a:schemeClr val="tx1"/>
                </a:solidFill>
              </a:rPr>
              <a:t>Writing up the research</a:t>
            </a:r>
            <a:endParaRPr dirty="0">
              <a:solidFill>
                <a:schemeClr val="tx1"/>
              </a:solidFill>
            </a:endParaRPr>
          </a:p>
        </p:txBody>
      </p:sp>
      <p:sp>
        <p:nvSpPr>
          <p:cNvPr id="348" name="Google Shape;348;p53"/>
          <p:cNvSpPr txBox="1">
            <a:spLocks noGrp="1"/>
          </p:cNvSpPr>
          <p:nvPr>
            <p:ph type="title"/>
          </p:nvPr>
        </p:nvSpPr>
        <p:spPr>
          <a:xfrm>
            <a:off x="1730376" y="233364"/>
            <a:ext cx="8570913" cy="987425"/>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dk1"/>
              </a:buClr>
              <a:buSzPts val="4400"/>
              <a:buFont typeface="Open Sans"/>
              <a:buNone/>
            </a:pPr>
            <a:r>
              <a:rPr lang="en-GB" dirty="0"/>
              <a:t>Elements of the research process</a:t>
            </a: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2">
          <a:extLst>
            <a:ext uri="{FF2B5EF4-FFF2-40B4-BE49-F238E27FC236}">
              <a16:creationId xmlns:a16="http://schemas.microsoft.com/office/drawing/2014/main" id="{CD1BC939-2FC4-7455-736B-14CD5AFAF88D}"/>
            </a:ext>
          </a:extLst>
        </p:cNvPr>
        <p:cNvGrpSpPr/>
        <p:nvPr/>
      </p:nvGrpSpPr>
      <p:grpSpPr>
        <a:xfrm>
          <a:off x="0" y="0"/>
          <a:ext cx="0" cy="0"/>
          <a:chOff x="0" y="0"/>
          <a:chExt cx="0" cy="0"/>
        </a:xfrm>
      </p:grpSpPr>
      <p:sp>
        <p:nvSpPr>
          <p:cNvPr id="213" name="Google Shape;213;p37">
            <a:extLst>
              <a:ext uri="{FF2B5EF4-FFF2-40B4-BE49-F238E27FC236}">
                <a16:creationId xmlns:a16="http://schemas.microsoft.com/office/drawing/2014/main" id="{F473BAAD-4887-FAD7-7D25-B0D3D211B31F}"/>
              </a:ext>
            </a:extLst>
          </p:cNvPr>
          <p:cNvSpPr txBox="1"/>
          <p:nvPr/>
        </p:nvSpPr>
        <p:spPr>
          <a:xfrm>
            <a:off x="1368357" y="149275"/>
            <a:ext cx="9090249" cy="52322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Open Sans"/>
              <a:buNone/>
            </a:pPr>
            <a:r>
              <a:rPr lang="en-GB" sz="2800" b="1" i="0" u="none" strike="noStrike" cap="none" dirty="0">
                <a:solidFill>
                  <a:srgbClr val="000000"/>
                </a:solidFill>
                <a:latin typeface="Calibri" panose="020F0502020204030204" pitchFamily="34" charset="0"/>
                <a:ea typeface="Open Sans"/>
                <a:cs typeface="Open Sans"/>
                <a:sym typeface="Open Sans"/>
              </a:rPr>
              <a:t>Examples of Research Questions</a:t>
            </a:r>
            <a:endParaRPr dirty="0">
              <a:latin typeface="Calibri" panose="020F0502020204030204" pitchFamily="34" charset="0"/>
              <a:cs typeface="Calibri" panose="020F0502020204030204" pitchFamily="34" charset="0"/>
            </a:endParaRPr>
          </a:p>
        </p:txBody>
      </p:sp>
      <p:sp>
        <p:nvSpPr>
          <p:cNvPr id="214" name="Google Shape;214;p37">
            <a:extLst>
              <a:ext uri="{FF2B5EF4-FFF2-40B4-BE49-F238E27FC236}">
                <a16:creationId xmlns:a16="http://schemas.microsoft.com/office/drawing/2014/main" id="{75A8BF2C-B543-A080-68A9-1A7208AB12B7}"/>
              </a:ext>
            </a:extLst>
          </p:cNvPr>
          <p:cNvSpPr txBox="1">
            <a:spLocks noGrp="1"/>
          </p:cNvSpPr>
          <p:nvPr>
            <p:ph type="body" idx="1"/>
          </p:nvPr>
        </p:nvSpPr>
        <p:spPr>
          <a:xfrm>
            <a:off x="0" y="933856"/>
            <a:ext cx="12081753" cy="4756826"/>
          </a:xfrm>
          <a:prstGeom prst="rect">
            <a:avLst/>
          </a:prstGeom>
          <a:noFill/>
          <a:ln>
            <a:noFill/>
          </a:ln>
        </p:spPr>
        <p:txBody>
          <a:bodyPr spcFirstLastPara="1" wrap="square" lIns="91425" tIns="45700" rIns="91425" bIns="45700" anchor="t" anchorCtr="0">
            <a:normAutofit/>
          </a:bodyPr>
          <a:lstStyle/>
          <a:p>
            <a:pPr marL="0" marR="0" lvl="0" indent="0" algn="ctr" rtl="0">
              <a:lnSpc>
                <a:spcPct val="100000"/>
              </a:lnSpc>
              <a:spcBef>
                <a:spcPts val="0"/>
              </a:spcBef>
              <a:spcAft>
                <a:spcPts val="0"/>
              </a:spcAft>
              <a:buClr>
                <a:srgbClr val="0070C0"/>
              </a:buClr>
              <a:buSzPts val="2700"/>
              <a:buNone/>
            </a:pPr>
            <a:endParaRPr lang="en-GB" dirty="0"/>
          </a:p>
          <a:p>
            <a:pPr marL="0" marR="0" lvl="0" indent="0" algn="ctr" rtl="0">
              <a:lnSpc>
                <a:spcPct val="100000"/>
              </a:lnSpc>
              <a:spcBef>
                <a:spcPts val="0"/>
              </a:spcBef>
              <a:spcAft>
                <a:spcPts val="0"/>
              </a:spcAft>
              <a:buClr>
                <a:srgbClr val="0070C0"/>
              </a:buClr>
              <a:buSzPts val="2700"/>
              <a:buNone/>
            </a:pPr>
            <a:endParaRPr lang="en-GB" dirty="0"/>
          </a:p>
          <a:p>
            <a:pPr marL="0" marR="0" lvl="0" indent="0" algn="ctr" rtl="0">
              <a:lnSpc>
                <a:spcPct val="100000"/>
              </a:lnSpc>
              <a:spcBef>
                <a:spcPts val="0"/>
              </a:spcBef>
              <a:spcAft>
                <a:spcPts val="0"/>
              </a:spcAft>
              <a:buClr>
                <a:srgbClr val="0070C0"/>
              </a:buClr>
              <a:buSzPts val="2700"/>
              <a:buNone/>
            </a:pPr>
            <a:endParaRPr lang="en-GB" dirty="0"/>
          </a:p>
          <a:p>
            <a:pPr marL="0" marR="0" lvl="0" indent="0" algn="ctr" rtl="0">
              <a:lnSpc>
                <a:spcPct val="100000"/>
              </a:lnSpc>
              <a:spcBef>
                <a:spcPts val="0"/>
              </a:spcBef>
              <a:spcAft>
                <a:spcPts val="0"/>
              </a:spcAft>
              <a:buClr>
                <a:srgbClr val="0070C0"/>
              </a:buClr>
              <a:buSzPts val="2700"/>
              <a:buNone/>
            </a:pPr>
            <a:endParaRPr lang="en-GB" dirty="0"/>
          </a:p>
          <a:p>
            <a:pPr marL="0" marR="0" lvl="0" indent="0" algn="ctr" rtl="0">
              <a:lnSpc>
                <a:spcPct val="100000"/>
              </a:lnSpc>
              <a:spcBef>
                <a:spcPts val="0"/>
              </a:spcBef>
              <a:spcAft>
                <a:spcPts val="0"/>
              </a:spcAft>
              <a:buClr>
                <a:srgbClr val="0070C0"/>
              </a:buClr>
              <a:buSzPts val="2700"/>
              <a:buNone/>
            </a:pPr>
            <a:endParaRPr lang="en-GB" dirty="0"/>
          </a:p>
        </p:txBody>
      </p:sp>
      <p:graphicFrame>
        <p:nvGraphicFramePr>
          <p:cNvPr id="2" name="Table 1">
            <a:extLst>
              <a:ext uri="{FF2B5EF4-FFF2-40B4-BE49-F238E27FC236}">
                <a16:creationId xmlns:a16="http://schemas.microsoft.com/office/drawing/2014/main" id="{F20670A2-360B-DDEF-76AA-62B5D008529C}"/>
              </a:ext>
            </a:extLst>
          </p:cNvPr>
          <p:cNvGraphicFramePr>
            <a:graphicFrameLocks noGrp="1"/>
          </p:cNvGraphicFramePr>
          <p:nvPr>
            <p:extLst>
              <p:ext uri="{D42A27DB-BD31-4B8C-83A1-F6EECF244321}">
                <p14:modId xmlns:p14="http://schemas.microsoft.com/office/powerpoint/2010/main" val="1991322543"/>
              </p:ext>
            </p:extLst>
          </p:nvPr>
        </p:nvGraphicFramePr>
        <p:xfrm>
          <a:off x="617220" y="719666"/>
          <a:ext cx="11087100" cy="4495863"/>
        </p:xfrm>
        <a:graphic>
          <a:graphicData uri="http://schemas.openxmlformats.org/drawingml/2006/table">
            <a:tbl>
              <a:tblPr firstRow="1" bandRow="1">
                <a:tableStyleId>{5C22544A-7EE6-4342-B048-85BDC9FD1C3A}</a:tableStyleId>
              </a:tblPr>
              <a:tblGrid>
                <a:gridCol w="4640580">
                  <a:extLst>
                    <a:ext uri="{9D8B030D-6E8A-4147-A177-3AD203B41FA5}">
                      <a16:colId xmlns:a16="http://schemas.microsoft.com/office/drawing/2014/main" val="1656904602"/>
                    </a:ext>
                  </a:extLst>
                </a:gridCol>
                <a:gridCol w="1828800">
                  <a:extLst>
                    <a:ext uri="{9D8B030D-6E8A-4147-A177-3AD203B41FA5}">
                      <a16:colId xmlns:a16="http://schemas.microsoft.com/office/drawing/2014/main" val="2486262827"/>
                    </a:ext>
                  </a:extLst>
                </a:gridCol>
                <a:gridCol w="4617720">
                  <a:extLst>
                    <a:ext uri="{9D8B030D-6E8A-4147-A177-3AD203B41FA5}">
                      <a16:colId xmlns:a16="http://schemas.microsoft.com/office/drawing/2014/main" val="3899309769"/>
                    </a:ext>
                  </a:extLst>
                </a:gridCol>
              </a:tblGrid>
              <a:tr h="726461">
                <a:tc>
                  <a:txBody>
                    <a:bodyPr/>
                    <a:lstStyle/>
                    <a:p>
                      <a:r>
                        <a:rPr lang="en-GB" sz="2000" dirty="0">
                          <a:latin typeface="Calibri" panose="020F0502020204030204" pitchFamily="34" charset="0"/>
                        </a:rPr>
                        <a:t>Question</a:t>
                      </a:r>
                    </a:p>
                  </a:txBody>
                  <a:tcPr/>
                </a:tc>
                <a:tc>
                  <a:txBody>
                    <a:bodyPr/>
                    <a:lstStyle/>
                    <a:p>
                      <a:r>
                        <a:rPr lang="en-GB" sz="2000" dirty="0">
                          <a:latin typeface="Calibri" panose="020F0502020204030204" pitchFamily="34" charset="0"/>
                        </a:rPr>
                        <a:t>Source</a:t>
                      </a:r>
                    </a:p>
                  </a:txBody>
                  <a:tcPr/>
                </a:tc>
                <a:tc>
                  <a:txBody>
                    <a:bodyPr/>
                    <a:lstStyle/>
                    <a:p>
                      <a:r>
                        <a:rPr lang="en-GB" sz="2000" dirty="0">
                          <a:latin typeface="Calibri" panose="020F0502020204030204" pitchFamily="34" charset="0"/>
                        </a:rPr>
                        <a:t>Significance</a:t>
                      </a:r>
                    </a:p>
                  </a:txBody>
                  <a:tcPr/>
                </a:tc>
                <a:extLst>
                  <a:ext uri="{0D108BD9-81ED-4DB2-BD59-A6C34878D82A}">
                    <a16:rowId xmlns:a16="http://schemas.microsoft.com/office/drawing/2014/main" val="3004146648"/>
                  </a:ext>
                </a:extLst>
              </a:tr>
              <a:tr h="1068473">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2000" dirty="0">
                          <a:latin typeface="Calibri" panose="020F0502020204030204" pitchFamily="34" charset="0"/>
                        </a:rPr>
                        <a:t>What interactional structures are used in feedback sequences during general practice bedside teaching encounters? </a:t>
                      </a:r>
                    </a:p>
                  </a:txBody>
                  <a:tcPr/>
                </a:tc>
                <a:tc>
                  <a:txBody>
                    <a:bodyPr/>
                    <a:lstStyle/>
                    <a:p>
                      <a:r>
                        <a:rPr lang="en-GB" sz="2000" dirty="0">
                          <a:latin typeface="Calibri" panose="020F0502020204030204" pitchFamily="34" charset="0"/>
                        </a:rPr>
                        <a:t>Rizan et al. (2014). </a:t>
                      </a:r>
                    </a:p>
                  </a:txBody>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2000" dirty="0">
                          <a:latin typeface="Calibri" panose="020F0502020204030204" pitchFamily="34" charset="0"/>
                        </a:rPr>
                        <a:t>The importance of this research question for clinical education is clear. This is a question that is probably better suited to data in the form of words. </a:t>
                      </a:r>
                    </a:p>
                  </a:txBody>
                  <a:tcPr/>
                </a:tc>
                <a:extLst>
                  <a:ext uri="{0D108BD9-81ED-4DB2-BD59-A6C34878D82A}">
                    <a16:rowId xmlns:a16="http://schemas.microsoft.com/office/drawing/2014/main" val="3505984681"/>
                  </a:ext>
                </a:extLst>
              </a:tr>
              <a:tr h="726461">
                <a:tc>
                  <a:txBody>
                    <a:bodyPr/>
                    <a:lstStyle/>
                    <a:p>
                      <a:r>
                        <a:rPr lang="en-GB" sz="2000" dirty="0">
                          <a:solidFill>
                            <a:schemeClr val="accent6">
                              <a:lumMod val="75000"/>
                            </a:schemeClr>
                          </a:solidFill>
                          <a:latin typeface="Calibri" panose="020F0502020204030204" pitchFamily="34" charset="0"/>
                        </a:rPr>
                        <a:t>Activity by student</a:t>
                      </a:r>
                    </a:p>
                  </a:txBody>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2000">
                          <a:solidFill>
                            <a:schemeClr val="accent6">
                              <a:lumMod val="75000"/>
                            </a:schemeClr>
                          </a:solidFill>
                          <a:latin typeface="Calibri" panose="020F0502020204030204" pitchFamily="34" charset="0"/>
                        </a:rPr>
                        <a:t>Activity by student</a:t>
                      </a:r>
                    </a:p>
                    <a:p>
                      <a:endParaRPr lang="en-GB" sz="2000" dirty="0">
                        <a:solidFill>
                          <a:schemeClr val="accent6">
                            <a:lumMod val="75000"/>
                          </a:schemeClr>
                        </a:solidFill>
                      </a:endParaRPr>
                    </a:p>
                  </a:txBody>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2000">
                          <a:solidFill>
                            <a:schemeClr val="accent6">
                              <a:lumMod val="75000"/>
                            </a:schemeClr>
                          </a:solidFill>
                          <a:latin typeface="Calibri" panose="020F0502020204030204" pitchFamily="34" charset="0"/>
                        </a:rPr>
                        <a:t>Activity by student</a:t>
                      </a:r>
                    </a:p>
                    <a:p>
                      <a:endParaRPr lang="en-GB" sz="2000" dirty="0">
                        <a:solidFill>
                          <a:schemeClr val="accent6">
                            <a:lumMod val="75000"/>
                          </a:schemeClr>
                        </a:solidFill>
                      </a:endParaRPr>
                    </a:p>
                  </a:txBody>
                  <a:tcPr/>
                </a:tc>
                <a:extLst>
                  <a:ext uri="{0D108BD9-81ED-4DB2-BD59-A6C34878D82A}">
                    <a16:rowId xmlns:a16="http://schemas.microsoft.com/office/drawing/2014/main" val="28306716"/>
                  </a:ext>
                </a:extLst>
              </a:tr>
              <a:tr h="726461">
                <a:tc>
                  <a:txBody>
                    <a:bodyPr/>
                    <a:lstStyle/>
                    <a:p>
                      <a:r>
                        <a:rPr lang="en-GB" sz="2000">
                          <a:solidFill>
                            <a:schemeClr val="accent6">
                              <a:lumMod val="75000"/>
                            </a:schemeClr>
                          </a:solidFill>
                          <a:latin typeface="Calibri" panose="020F0502020204030204" pitchFamily="34" charset="0"/>
                        </a:rPr>
                        <a:t>Activity by student</a:t>
                      </a:r>
                      <a:endParaRPr lang="en-GB" sz="2000" dirty="0">
                        <a:solidFill>
                          <a:schemeClr val="accent6">
                            <a:lumMod val="75000"/>
                          </a:schemeClr>
                        </a:solidFill>
                      </a:endParaRPr>
                    </a:p>
                  </a:txBody>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2000">
                          <a:solidFill>
                            <a:schemeClr val="accent6">
                              <a:lumMod val="75000"/>
                            </a:schemeClr>
                          </a:solidFill>
                          <a:latin typeface="Calibri" panose="020F0502020204030204" pitchFamily="34" charset="0"/>
                        </a:rPr>
                        <a:t>Activity by student</a:t>
                      </a:r>
                      <a:endParaRPr lang="en-GB" sz="2000" dirty="0">
                        <a:solidFill>
                          <a:schemeClr val="accent6">
                            <a:lumMod val="75000"/>
                          </a:schemeClr>
                        </a:solidFill>
                      </a:endParaRPr>
                    </a:p>
                  </a:txBody>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2000">
                          <a:solidFill>
                            <a:schemeClr val="accent6">
                              <a:lumMod val="75000"/>
                            </a:schemeClr>
                          </a:solidFill>
                          <a:latin typeface="Calibri" panose="020F0502020204030204" pitchFamily="34" charset="0"/>
                        </a:rPr>
                        <a:t>Activity by student</a:t>
                      </a:r>
                      <a:endParaRPr lang="en-GB" sz="2000" dirty="0">
                        <a:solidFill>
                          <a:schemeClr val="accent6">
                            <a:lumMod val="75000"/>
                          </a:schemeClr>
                        </a:solidFill>
                      </a:endParaRPr>
                    </a:p>
                  </a:txBody>
                  <a:tcPr/>
                </a:tc>
                <a:extLst>
                  <a:ext uri="{0D108BD9-81ED-4DB2-BD59-A6C34878D82A}">
                    <a16:rowId xmlns:a16="http://schemas.microsoft.com/office/drawing/2014/main" val="723561315"/>
                  </a:ext>
                </a:extLst>
              </a:tr>
              <a:tr h="726461">
                <a:tc>
                  <a:txBody>
                    <a:bodyPr/>
                    <a:lstStyle/>
                    <a:p>
                      <a:r>
                        <a:rPr lang="en-GB" sz="2000">
                          <a:solidFill>
                            <a:schemeClr val="accent6">
                              <a:lumMod val="75000"/>
                            </a:schemeClr>
                          </a:solidFill>
                          <a:latin typeface="Calibri" panose="020F0502020204030204" pitchFamily="34" charset="0"/>
                        </a:rPr>
                        <a:t>Activity by student</a:t>
                      </a:r>
                      <a:endParaRPr lang="en-GB" sz="2000" dirty="0">
                        <a:solidFill>
                          <a:schemeClr val="accent6">
                            <a:lumMod val="75000"/>
                          </a:schemeClr>
                        </a:solidFill>
                      </a:endParaRPr>
                    </a:p>
                  </a:txBody>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2000">
                          <a:solidFill>
                            <a:schemeClr val="accent6">
                              <a:lumMod val="75000"/>
                            </a:schemeClr>
                          </a:solidFill>
                          <a:latin typeface="Calibri" panose="020F0502020204030204" pitchFamily="34" charset="0"/>
                        </a:rPr>
                        <a:t>Activity by student</a:t>
                      </a:r>
                      <a:endParaRPr lang="en-GB" sz="2000" dirty="0">
                        <a:solidFill>
                          <a:schemeClr val="accent6">
                            <a:lumMod val="75000"/>
                          </a:schemeClr>
                        </a:solidFill>
                      </a:endParaRPr>
                    </a:p>
                  </a:txBody>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2000" dirty="0">
                          <a:solidFill>
                            <a:schemeClr val="accent6">
                              <a:lumMod val="75000"/>
                            </a:schemeClr>
                          </a:solidFill>
                          <a:latin typeface="Calibri" panose="020F0502020204030204" pitchFamily="34" charset="0"/>
                        </a:rPr>
                        <a:t>Activity by student</a:t>
                      </a:r>
                    </a:p>
                  </a:txBody>
                  <a:tcPr/>
                </a:tc>
                <a:extLst>
                  <a:ext uri="{0D108BD9-81ED-4DB2-BD59-A6C34878D82A}">
                    <a16:rowId xmlns:a16="http://schemas.microsoft.com/office/drawing/2014/main" val="3665568124"/>
                  </a:ext>
                </a:extLst>
              </a:tr>
            </a:tbl>
          </a:graphicData>
        </a:graphic>
      </p:graphicFrame>
    </p:spTree>
    <p:extLst>
      <p:ext uri="{BB962C8B-B14F-4D97-AF65-F5344CB8AC3E}">
        <p14:creationId xmlns:p14="http://schemas.microsoft.com/office/powerpoint/2010/main" val="2365645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F7BE282-EEED-844D-BBCB-8152E76337A4}"/>
              </a:ext>
            </a:extLst>
          </p:cNvPr>
          <p:cNvSpPr>
            <a:spLocks noGrp="1"/>
          </p:cNvSpPr>
          <p:nvPr>
            <p:ph type="title"/>
          </p:nvPr>
        </p:nvSpPr>
        <p:spPr>
          <a:solidFill>
            <a:schemeClr val="accent2"/>
          </a:solidFill>
        </p:spPr>
        <p:txBody>
          <a:bodyPr/>
          <a:lstStyle/>
          <a:p>
            <a:r>
              <a:rPr lang="en-US" dirty="0"/>
              <a:t>Activity</a:t>
            </a:r>
            <a:endParaRPr lang="en-GB" dirty="0"/>
          </a:p>
        </p:txBody>
      </p:sp>
      <p:sp>
        <p:nvSpPr>
          <p:cNvPr id="5" name="Text Placeholder 4">
            <a:extLst>
              <a:ext uri="{FF2B5EF4-FFF2-40B4-BE49-F238E27FC236}">
                <a16:creationId xmlns:a16="http://schemas.microsoft.com/office/drawing/2014/main" id="{5F501269-7DF5-DD4E-2757-E1E0427EEDA6}"/>
              </a:ext>
            </a:extLst>
          </p:cNvPr>
          <p:cNvSpPr>
            <a:spLocks noGrp="1"/>
          </p:cNvSpPr>
          <p:nvPr>
            <p:ph type="body" idx="1"/>
          </p:nvPr>
        </p:nvSpPr>
        <p:spPr/>
        <p:txBody>
          <a:bodyPr/>
          <a:lstStyle/>
          <a:p>
            <a:r>
              <a:rPr lang="en-US" dirty="0"/>
              <a:t>Individual task</a:t>
            </a:r>
          </a:p>
          <a:p>
            <a:r>
              <a:rPr lang="en-US" dirty="0"/>
              <a:t>Identify question, source and significance of one research.</a:t>
            </a:r>
            <a:endParaRPr lang="en-GB" dirty="0"/>
          </a:p>
        </p:txBody>
      </p:sp>
    </p:spTree>
    <p:extLst>
      <p:ext uri="{BB962C8B-B14F-4D97-AF65-F5344CB8AC3E}">
        <p14:creationId xmlns:p14="http://schemas.microsoft.com/office/powerpoint/2010/main" val="326944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43BDFDBB-F1AD-05EF-36C7-60828A969766}"/>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62ED0F1A-C803-FF18-961D-7CE24963F006}"/>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Open Sans"/>
              <a:buNone/>
            </a:pPr>
            <a:r>
              <a:rPr lang="en-GB" sz="3600" b="1" dirty="0"/>
              <a:t>Research Questions</a:t>
            </a:r>
            <a:endParaRPr dirty="0"/>
          </a:p>
        </p:txBody>
      </p:sp>
      <p:sp>
        <p:nvSpPr>
          <p:cNvPr id="250" name="Google Shape;250;p43">
            <a:extLst>
              <a:ext uri="{FF2B5EF4-FFF2-40B4-BE49-F238E27FC236}">
                <a16:creationId xmlns:a16="http://schemas.microsoft.com/office/drawing/2014/main" id="{AE567AFE-81B9-0DFF-5E5B-E15489A8039E}"/>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a:defRPr/>
            </a:pPr>
            <a:r>
              <a:rPr lang="en-GB" sz="3200" dirty="0"/>
              <a:t>To what extent is/has …? </a:t>
            </a:r>
          </a:p>
          <a:p>
            <a:pPr>
              <a:defRPr/>
            </a:pPr>
            <a:r>
              <a:rPr lang="en-GB" sz="3200" dirty="0"/>
              <a:t>What is the nature of …? </a:t>
            </a:r>
          </a:p>
          <a:p>
            <a:pPr>
              <a:defRPr/>
            </a:pPr>
            <a:r>
              <a:rPr lang="en-GB" sz="3200" dirty="0"/>
              <a:t>What is the association between … ? </a:t>
            </a:r>
          </a:p>
          <a:p>
            <a:pPr>
              <a:defRPr/>
            </a:pPr>
            <a:r>
              <a:rPr lang="en-GB" dirty="0"/>
              <a:t>What is the impact of …? </a:t>
            </a:r>
            <a:endParaRPr lang="en-GB" sz="3200" dirty="0"/>
          </a:p>
          <a:p>
            <a:pPr>
              <a:defRPr/>
            </a:pPr>
            <a:r>
              <a:rPr lang="en-GB" sz="3200" dirty="0"/>
              <a:t>What is the effectiveness of …? </a:t>
            </a:r>
          </a:p>
          <a:p>
            <a:pPr>
              <a:defRPr/>
            </a:pPr>
            <a:r>
              <a:rPr lang="en-GB" sz="3200" dirty="0"/>
              <a:t>What are the changes brought about by …? </a:t>
            </a:r>
          </a:p>
          <a:p>
            <a:pPr>
              <a:defRPr/>
            </a:pPr>
            <a:r>
              <a:rPr lang="en-GB" sz="3200" dirty="0"/>
              <a:t>……? </a:t>
            </a:r>
          </a:p>
          <a:p>
            <a:pPr indent="-457200" algn="ctr">
              <a:spcBef>
                <a:spcPts val="0"/>
              </a:spcBef>
              <a:buSzPts val="3200"/>
            </a:pPr>
            <a:endParaRPr dirty="0">
              <a:solidFill>
                <a:srgbClr val="191919"/>
              </a:solidFill>
              <a:sym typeface="Open Sans"/>
            </a:endParaRPr>
          </a:p>
          <a:p>
            <a:pPr indent="-457200" algn="ctr">
              <a:spcBef>
                <a:spcPts val="640"/>
              </a:spcBef>
              <a:buSzPts val="3200"/>
            </a:pPr>
            <a:endParaRPr dirty="0">
              <a:solidFill>
                <a:srgbClr val="191919"/>
              </a:solidFill>
              <a:sym typeface="Open Sans"/>
            </a:endParaRPr>
          </a:p>
        </p:txBody>
      </p:sp>
    </p:spTree>
    <p:extLst>
      <p:ext uri="{BB962C8B-B14F-4D97-AF65-F5344CB8AC3E}">
        <p14:creationId xmlns:p14="http://schemas.microsoft.com/office/powerpoint/2010/main" val="1505283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22F03ADF-5469-4FE9-F94D-9735A9742E56}"/>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BCC848ED-52EC-77EF-157E-AA403BE585B0}"/>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Open Sans"/>
              <a:buNone/>
            </a:pPr>
            <a:r>
              <a:rPr lang="en-GB" sz="3600" b="1" dirty="0"/>
              <a:t>Activity</a:t>
            </a:r>
            <a:endParaRPr dirty="0"/>
          </a:p>
        </p:txBody>
      </p:sp>
      <p:sp>
        <p:nvSpPr>
          <p:cNvPr id="250" name="Google Shape;250;p43">
            <a:extLst>
              <a:ext uri="{FF2B5EF4-FFF2-40B4-BE49-F238E27FC236}">
                <a16:creationId xmlns:a16="http://schemas.microsoft.com/office/drawing/2014/main" id="{A4221C9E-69E6-CA8E-3980-185D4517E661}"/>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0" indent="0">
              <a:buFontTx/>
              <a:buNone/>
              <a:defRPr/>
            </a:pPr>
            <a:r>
              <a:rPr lang="en-GB" dirty="0"/>
              <a:t>Explore the following document and identify more examples of bad research questions. Be prepared to discuss in the class in a group of 3 each.</a:t>
            </a:r>
          </a:p>
          <a:p>
            <a:pPr marL="0" indent="0">
              <a:buFontTx/>
              <a:buNone/>
              <a:defRPr/>
            </a:pPr>
            <a:endParaRPr lang="en-GB" dirty="0"/>
          </a:p>
          <a:p>
            <a:pPr marL="0" indent="0">
              <a:buFontTx/>
              <a:buNone/>
              <a:defRPr/>
            </a:pPr>
            <a:r>
              <a:rPr lang="en-GB" i="1" u="sng" dirty="0">
                <a:solidFill>
                  <a:srgbClr val="0000FF"/>
                </a:solidFill>
              </a:rPr>
              <a:t>http://</a:t>
            </a:r>
            <a:r>
              <a:rPr lang="en-GB" i="1" u="sng" dirty="0" err="1">
                <a:solidFill>
                  <a:srgbClr val="0000FF"/>
                </a:solidFill>
              </a:rPr>
              <a:t>www.iuj.ac.jp</a:t>
            </a:r>
            <a:r>
              <a:rPr lang="en-GB" i="1" u="sng" dirty="0">
                <a:solidFill>
                  <a:srgbClr val="0000FF"/>
                </a:solidFill>
              </a:rPr>
              <a:t>/faculty/kucc625/writing/</a:t>
            </a:r>
            <a:r>
              <a:rPr lang="en-GB" i="1" u="sng" dirty="0" err="1">
                <a:solidFill>
                  <a:srgbClr val="0000FF"/>
                </a:solidFill>
              </a:rPr>
              <a:t>bad_question.pdf</a:t>
            </a:r>
            <a:r>
              <a:rPr lang="en-GB" dirty="0"/>
              <a:t> </a:t>
            </a:r>
          </a:p>
          <a:p>
            <a:endParaRPr lang="en-GB" dirty="0"/>
          </a:p>
        </p:txBody>
      </p:sp>
    </p:spTree>
    <p:extLst>
      <p:ext uri="{BB962C8B-B14F-4D97-AF65-F5344CB8AC3E}">
        <p14:creationId xmlns:p14="http://schemas.microsoft.com/office/powerpoint/2010/main" val="3295381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085E1EFA-767B-6A08-8B99-D8EE2D752D2D}"/>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2704E286-9C92-1A0A-2B4F-CE6D890A76C6}"/>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Open Sans"/>
              <a:buNone/>
            </a:pPr>
            <a:r>
              <a:rPr lang="en-GB" sz="3600" b="1" dirty="0"/>
              <a:t>Research Objectives</a:t>
            </a:r>
            <a:endParaRPr dirty="0"/>
          </a:p>
        </p:txBody>
      </p:sp>
      <p:sp>
        <p:nvSpPr>
          <p:cNvPr id="250" name="Google Shape;250;p43">
            <a:extLst>
              <a:ext uri="{FF2B5EF4-FFF2-40B4-BE49-F238E27FC236}">
                <a16:creationId xmlns:a16="http://schemas.microsoft.com/office/drawing/2014/main" id="{C16ED338-D6B0-DA2B-A2F7-ABCD56A52BCF}"/>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77500" lnSpcReduction="20000"/>
          </a:bodyPr>
          <a:lstStyle/>
          <a:p>
            <a:pPr marL="0" indent="0">
              <a:buFontTx/>
              <a:buNone/>
              <a:defRPr/>
            </a:pPr>
            <a:r>
              <a:rPr lang="en-GB" dirty="0"/>
              <a:t>	</a:t>
            </a:r>
            <a:r>
              <a:rPr lang="en-GB" b="1" dirty="0"/>
              <a:t>Writing clear research objectives</a:t>
            </a:r>
          </a:p>
          <a:p>
            <a:pPr marL="0" indent="0">
              <a:buFontTx/>
              <a:buNone/>
              <a:defRPr/>
            </a:pPr>
            <a:endParaRPr lang="en-GB" b="1" dirty="0"/>
          </a:p>
          <a:p>
            <a:pPr marL="114300" indent="0">
              <a:buNone/>
              <a:defRPr/>
            </a:pPr>
            <a:r>
              <a:rPr lang="en-GB" dirty="0"/>
              <a:t>Define clearly research questions at the beginning of the research process, bearing in mind the scope and divisions such as “descriptive, evaluative and/or explanatory”</a:t>
            </a:r>
          </a:p>
          <a:p>
            <a:pPr>
              <a:buFont typeface="Arial" panose="020B0604020202020204" pitchFamily="34" charset="0"/>
              <a:buChar char="•"/>
              <a:defRPr/>
            </a:pPr>
            <a:endParaRPr lang="en-GB" dirty="0"/>
          </a:p>
          <a:p>
            <a:pPr>
              <a:buFont typeface="Arial" panose="020B0604020202020204" pitchFamily="34" charset="0"/>
              <a:buChar char="•"/>
              <a:defRPr/>
            </a:pPr>
            <a:r>
              <a:rPr lang="en-GB" dirty="0"/>
              <a:t>Consider writing a research question based on the theory</a:t>
            </a:r>
          </a:p>
          <a:p>
            <a:pPr>
              <a:buFont typeface="Arial" panose="020B0604020202020204" pitchFamily="34" charset="0"/>
              <a:buChar char="•"/>
              <a:defRPr/>
            </a:pPr>
            <a:endParaRPr lang="en-GB" dirty="0"/>
          </a:p>
          <a:p>
            <a:pPr>
              <a:buFont typeface="Arial" panose="020B0604020202020204" pitchFamily="34" charset="0"/>
              <a:buChar char="•"/>
              <a:defRPr/>
            </a:pPr>
            <a:r>
              <a:rPr lang="en-GB" dirty="0"/>
              <a:t>Check your examining body’s preferences for stated objectives </a:t>
            </a:r>
          </a:p>
          <a:p>
            <a:pPr marL="0" indent="0">
              <a:buFontTx/>
              <a:buNone/>
              <a:defRPr/>
            </a:pPr>
            <a:endParaRPr lang="en-GB" dirty="0"/>
          </a:p>
          <a:p>
            <a:pPr>
              <a:defRPr/>
            </a:pPr>
            <a:r>
              <a:rPr lang="en-GB" dirty="0"/>
              <a:t>Use a general focus question to achieve precise objectives </a:t>
            </a:r>
          </a:p>
          <a:p>
            <a:pPr>
              <a:defRPr/>
            </a:pPr>
            <a:endParaRPr lang="en-GB" dirty="0">
              <a:highlight>
                <a:srgbClr val="FFFF00"/>
              </a:highlight>
            </a:endParaRPr>
          </a:p>
          <a:p>
            <a:endParaRPr lang="en-GB" dirty="0">
              <a:highlight>
                <a:srgbClr val="FFFF00"/>
              </a:highlight>
            </a:endParaRPr>
          </a:p>
          <a:p>
            <a:pPr marL="0" lvl="0" indent="0" algn="ctr" rtl="0">
              <a:spcBef>
                <a:spcPts val="0"/>
              </a:spcBef>
              <a:spcAft>
                <a:spcPts val="0"/>
              </a:spcAft>
              <a:buClr>
                <a:schemeClr val="dk1"/>
              </a:buClr>
              <a:buSzPts val="3200"/>
              <a:buNone/>
            </a:pPr>
            <a:endParaRPr dirty="0">
              <a:solidFill>
                <a:srgbClr val="191919"/>
              </a:solidFill>
              <a:highlight>
                <a:srgbClr val="FFFF00"/>
              </a:highlight>
              <a:sym typeface="Open Sans"/>
            </a:endParaRPr>
          </a:p>
          <a:p>
            <a:pPr marL="0" lvl="0" indent="0" algn="ctr" rtl="0">
              <a:spcBef>
                <a:spcPts val="640"/>
              </a:spcBef>
              <a:spcAft>
                <a:spcPts val="0"/>
              </a:spcAft>
              <a:buClr>
                <a:schemeClr val="dk1"/>
              </a:buClr>
              <a:buSzPts val="3200"/>
              <a:buNone/>
            </a:pPr>
            <a:endParaRPr dirty="0">
              <a:solidFill>
                <a:srgbClr val="191919"/>
              </a:solidFill>
              <a:highlight>
                <a:srgbClr val="FFFF00"/>
              </a:highlight>
              <a:sym typeface="Open Sans"/>
            </a:endParaRPr>
          </a:p>
        </p:txBody>
      </p:sp>
    </p:spTree>
    <p:extLst>
      <p:ext uri="{BB962C8B-B14F-4D97-AF65-F5344CB8AC3E}">
        <p14:creationId xmlns:p14="http://schemas.microsoft.com/office/powerpoint/2010/main" val="829608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152367E5-5661-76B5-6958-3838CFEDD781}"/>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27D9E333-BF78-C04B-1B40-A6B9F65C16AF}"/>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Open Sans"/>
              <a:buNone/>
            </a:pPr>
            <a:r>
              <a:rPr lang="en-GB" sz="3600" b="1" dirty="0"/>
              <a:t>Research Objectives</a:t>
            </a:r>
            <a:endParaRPr dirty="0"/>
          </a:p>
        </p:txBody>
      </p:sp>
      <p:sp>
        <p:nvSpPr>
          <p:cNvPr id="250" name="Google Shape;250;p43">
            <a:extLst>
              <a:ext uri="{FF2B5EF4-FFF2-40B4-BE49-F238E27FC236}">
                <a16:creationId xmlns:a16="http://schemas.microsoft.com/office/drawing/2014/main" id="{C1856B7B-B53D-92B7-52D7-13CD81F21BFB}"/>
              </a:ext>
            </a:extLst>
          </p:cNvPr>
          <p:cNvSpPr txBox="1">
            <a:spLocks noGrp="1"/>
          </p:cNvSpPr>
          <p:nvPr>
            <p:ph type="body" idx="1"/>
          </p:nvPr>
        </p:nvSpPr>
        <p:spPr>
          <a:xfrm>
            <a:off x="609600" y="1165860"/>
            <a:ext cx="10972800" cy="4351373"/>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chemeClr val="tx1"/>
                </a:solidFill>
                <a:effectLst/>
                <a:uLnTx/>
                <a:uFillTx/>
                <a:ea typeface="+mn-ea"/>
                <a:cs typeface="+mn-cs"/>
              </a:rPr>
              <a:t>Include </a:t>
            </a:r>
            <a:r>
              <a:rPr kumimoji="0" lang="en-GB" sz="2400" b="1" i="0" u="none" strike="noStrike" kern="0" cap="none" spc="0" normalizeH="0" baseline="0" noProof="0" dirty="0">
                <a:ln>
                  <a:noFill/>
                </a:ln>
                <a:solidFill>
                  <a:schemeClr val="tx1"/>
                </a:solidFill>
                <a:effectLst/>
                <a:uLnTx/>
                <a:uFillTx/>
                <a:ea typeface="+mn-ea"/>
                <a:cs typeface="+mn-cs"/>
              </a:rPr>
              <a:t>SMART</a:t>
            </a:r>
            <a:r>
              <a:rPr kumimoji="0" lang="en-GB" sz="2400" b="0" i="0" u="none" strike="noStrike" kern="0" cap="none" spc="0" normalizeH="0" baseline="0" noProof="0" dirty="0">
                <a:ln>
                  <a:noFill/>
                </a:ln>
                <a:solidFill>
                  <a:schemeClr val="tx1"/>
                </a:solidFill>
                <a:effectLst/>
                <a:uLnTx/>
                <a:uFillTx/>
                <a:ea typeface="+mn-ea"/>
                <a:cs typeface="+mn-cs"/>
              </a:rPr>
              <a:t> personal objectives </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GB" sz="2400" b="1" i="0" u="none" strike="noStrike" kern="0" cap="none" spc="0" normalizeH="0" baseline="0" noProof="0" dirty="0">
                <a:ln>
                  <a:noFill/>
                </a:ln>
                <a:solidFill>
                  <a:schemeClr val="tx1"/>
                </a:solidFill>
                <a:effectLst/>
                <a:uLnTx/>
                <a:uFillTx/>
                <a:ea typeface="+mn-ea"/>
                <a:cs typeface="+mn-cs"/>
              </a:rPr>
              <a:t>S</a:t>
            </a:r>
            <a:r>
              <a:rPr kumimoji="0" lang="en-GB" sz="2400" b="0" i="0" u="none" strike="noStrike" kern="0" cap="none" spc="0" normalizeH="0" baseline="0" noProof="0" dirty="0">
                <a:ln>
                  <a:noFill/>
                </a:ln>
                <a:solidFill>
                  <a:schemeClr val="tx1"/>
                </a:solidFill>
                <a:effectLst/>
                <a:uLnTx/>
                <a:uFillTx/>
                <a:ea typeface="+mn-ea"/>
                <a:cs typeface="+mn-cs"/>
              </a:rPr>
              <a:t>pecific: What exactly do you expect to achieve from undertaking the project? </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GB" sz="2400" b="1" i="0" u="none" strike="noStrike" kern="0" cap="none" spc="0" normalizeH="0" baseline="0" noProof="0" dirty="0">
                <a:ln>
                  <a:noFill/>
                </a:ln>
                <a:solidFill>
                  <a:schemeClr val="tx1"/>
                </a:solidFill>
                <a:effectLst/>
                <a:uLnTx/>
                <a:uFillTx/>
                <a:ea typeface="+mn-ea"/>
                <a:cs typeface="+mn-cs"/>
              </a:rPr>
              <a:t>M</a:t>
            </a:r>
            <a:r>
              <a:rPr kumimoji="0" lang="en-GB" sz="2400" b="0" i="0" u="none" strike="noStrike" kern="0" cap="none" spc="0" normalizeH="0" baseline="0" noProof="0" dirty="0">
                <a:ln>
                  <a:noFill/>
                </a:ln>
                <a:solidFill>
                  <a:schemeClr val="tx1"/>
                </a:solidFill>
                <a:effectLst/>
                <a:uLnTx/>
                <a:uFillTx/>
                <a:ea typeface="+mn-ea"/>
                <a:cs typeface="+mn-cs"/>
              </a:rPr>
              <a:t>easurable: What measures will you use to determine whether you have achieved your objectives?(Secured a career-level first job for example) </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GB" sz="2400" b="1" i="0" u="none" strike="noStrike" kern="0" cap="none" spc="0" normalizeH="0" baseline="0" noProof="0" dirty="0">
                <a:ln>
                  <a:noFill/>
                </a:ln>
                <a:solidFill>
                  <a:schemeClr val="tx1"/>
                </a:solidFill>
                <a:effectLst/>
                <a:uLnTx/>
                <a:uFillTx/>
                <a:ea typeface="+mn-ea"/>
                <a:cs typeface="+mn-cs"/>
              </a:rPr>
              <a:t>A</a:t>
            </a:r>
            <a:r>
              <a:rPr kumimoji="0" lang="en-GB" sz="2400" b="0" i="0" u="none" strike="noStrike" kern="0" cap="none" spc="0" normalizeH="0" baseline="0" noProof="0" dirty="0">
                <a:ln>
                  <a:noFill/>
                </a:ln>
                <a:solidFill>
                  <a:schemeClr val="tx1"/>
                </a:solidFill>
                <a:effectLst/>
                <a:uLnTx/>
                <a:uFillTx/>
                <a:ea typeface="+mn-ea"/>
                <a:cs typeface="+mn-cs"/>
              </a:rPr>
              <a:t>chievable: Are the targets you have set for yourself achievable given all the possible constraints (coverage of prior literature, data availability, etc.)? </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GB" sz="2400" b="1" i="0" u="none" strike="noStrike" kern="0" cap="none" spc="0" normalizeH="0" baseline="0" noProof="0" dirty="0">
                <a:ln>
                  <a:noFill/>
                </a:ln>
                <a:solidFill>
                  <a:schemeClr val="tx1"/>
                </a:solidFill>
                <a:effectLst/>
                <a:uLnTx/>
                <a:uFillTx/>
                <a:ea typeface="+mn-ea"/>
                <a:cs typeface="+mn-cs"/>
              </a:rPr>
              <a:t>R</a:t>
            </a:r>
            <a:r>
              <a:rPr kumimoji="0" lang="en-GB" sz="2400" b="0" i="0" u="none" strike="noStrike" kern="0" cap="none" spc="0" normalizeH="0" baseline="0" noProof="0" dirty="0">
                <a:ln>
                  <a:noFill/>
                </a:ln>
                <a:solidFill>
                  <a:schemeClr val="tx1"/>
                </a:solidFill>
                <a:effectLst/>
                <a:uLnTx/>
                <a:uFillTx/>
                <a:ea typeface="+mn-ea"/>
                <a:cs typeface="+mn-cs"/>
              </a:rPr>
              <a:t>ealistic: Given all other demands, will you have the time and energy to complete the project on time? </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GB" sz="2400" b="1" i="0" u="none" strike="noStrike" kern="0" cap="none" spc="0" normalizeH="0" baseline="0" noProof="0" dirty="0">
                <a:ln>
                  <a:noFill/>
                </a:ln>
                <a:solidFill>
                  <a:schemeClr val="tx1"/>
                </a:solidFill>
                <a:effectLst/>
                <a:uLnTx/>
                <a:uFillTx/>
                <a:ea typeface="+mn-ea"/>
                <a:cs typeface="+mn-cs"/>
              </a:rPr>
              <a:t>T</a:t>
            </a:r>
            <a:r>
              <a:rPr kumimoji="0" lang="en-GB" sz="2400" b="0" i="0" u="none" strike="noStrike" kern="0" cap="none" spc="0" normalizeH="0" baseline="0" noProof="0" dirty="0">
                <a:ln>
                  <a:noFill/>
                </a:ln>
                <a:solidFill>
                  <a:schemeClr val="tx1"/>
                </a:solidFill>
                <a:effectLst/>
                <a:uLnTx/>
                <a:uFillTx/>
                <a:ea typeface="+mn-ea"/>
                <a:cs typeface="+mn-cs"/>
              </a:rPr>
              <a:t>imely: Will you have time to accomplish all your objectives?</a:t>
            </a:r>
            <a:endParaRPr lang="en-GB" sz="2400" dirty="0">
              <a:solidFill>
                <a:schemeClr val="tx1"/>
              </a:solidFill>
            </a:endParaRPr>
          </a:p>
        </p:txBody>
      </p:sp>
    </p:spTree>
    <p:extLst>
      <p:ext uri="{BB962C8B-B14F-4D97-AF65-F5344CB8AC3E}">
        <p14:creationId xmlns:p14="http://schemas.microsoft.com/office/powerpoint/2010/main" val="3664437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95B7404-CB6E-C612-C4DC-DB8729C9C41A}"/>
              </a:ext>
            </a:extLst>
          </p:cNvPr>
          <p:cNvSpPr>
            <a:spLocks noGrp="1"/>
          </p:cNvSpPr>
          <p:nvPr>
            <p:ph type="body" idx="1"/>
          </p:nvPr>
        </p:nvSpPr>
        <p:spPr>
          <a:xfrm>
            <a:off x="609600" y="200722"/>
            <a:ext cx="10972800" cy="5564457"/>
          </a:xfrm>
        </p:spPr>
        <p:txBody>
          <a:bodyPr>
            <a:normAutofit lnSpcReduction="10000"/>
          </a:bodyPr>
          <a:lstStyle/>
          <a:p>
            <a:pPr marL="114300" indent="0">
              <a:buNone/>
            </a:pPr>
            <a:r>
              <a:rPr lang="en-GB" b="1" dirty="0"/>
              <a:t>Research Title</a:t>
            </a:r>
          </a:p>
          <a:p>
            <a:r>
              <a:rPr lang="en-GB" dirty="0"/>
              <a:t>Transformational Leadership and Employee Job Satisfaction in UK Retail SMEs</a:t>
            </a:r>
          </a:p>
          <a:p>
            <a:pPr marL="114300" indent="0">
              <a:buNone/>
            </a:pPr>
            <a:r>
              <a:rPr lang="en-GB" b="1" dirty="0"/>
              <a:t>Research Objectives (Broad Aims)</a:t>
            </a:r>
          </a:p>
          <a:p>
            <a:pPr marL="628650" indent="-514350">
              <a:buFont typeface="+mj-lt"/>
              <a:buAutoNum type="arabicPeriod"/>
            </a:pPr>
            <a:r>
              <a:rPr lang="en-GB" dirty="0"/>
              <a:t>To examine the literature on transformational leadership and job satisfaction.</a:t>
            </a:r>
          </a:p>
          <a:p>
            <a:pPr marL="628650" indent="-514350">
              <a:buFont typeface="+mj-lt"/>
              <a:buAutoNum type="arabicPeriod"/>
            </a:pPr>
            <a:r>
              <a:rPr lang="en-GB" dirty="0"/>
              <a:t>To measure levels of transformational leadership in selected UK retail SMEs.</a:t>
            </a:r>
          </a:p>
          <a:p>
            <a:pPr marL="628650" indent="-514350">
              <a:buFont typeface="+mj-lt"/>
              <a:buAutoNum type="arabicPeriod"/>
            </a:pPr>
            <a:r>
              <a:rPr lang="en-GB" dirty="0"/>
              <a:t>To assess employee job satisfaction levels.</a:t>
            </a:r>
          </a:p>
          <a:p>
            <a:pPr marL="628650" indent="-514350">
              <a:buFont typeface="+mj-lt"/>
              <a:buAutoNum type="arabicPeriod"/>
            </a:pPr>
            <a:r>
              <a:rPr lang="en-GB" dirty="0"/>
              <a:t>To analyse the relationship between transformational leadership and job satisfaction.</a:t>
            </a:r>
          </a:p>
          <a:p>
            <a:endParaRPr lang="en-GB" dirty="0"/>
          </a:p>
        </p:txBody>
      </p:sp>
    </p:spTree>
    <p:extLst>
      <p:ext uri="{BB962C8B-B14F-4D97-AF65-F5344CB8AC3E}">
        <p14:creationId xmlns:p14="http://schemas.microsoft.com/office/powerpoint/2010/main" val="3591319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4257996-A140-841C-A514-CA6661B44646}"/>
              </a:ext>
            </a:extLst>
          </p:cNvPr>
          <p:cNvSpPr>
            <a:spLocks noGrp="1"/>
          </p:cNvSpPr>
          <p:nvPr>
            <p:ph type="body" idx="1"/>
          </p:nvPr>
        </p:nvSpPr>
        <p:spPr>
          <a:xfrm>
            <a:off x="609600" y="914400"/>
            <a:ext cx="10972800" cy="4602833"/>
          </a:xfrm>
        </p:spPr>
        <p:txBody>
          <a:bodyPr>
            <a:normAutofit lnSpcReduction="10000"/>
          </a:bodyPr>
          <a:lstStyle/>
          <a:p>
            <a:pPr marL="114300" indent="0">
              <a:buNone/>
            </a:pPr>
            <a:r>
              <a:rPr lang="en-GB" b="1" dirty="0"/>
              <a:t>Converted into Research Questions</a:t>
            </a:r>
          </a:p>
          <a:p>
            <a:r>
              <a:rPr lang="en-GB" dirty="0"/>
              <a:t>RQ1: What does existing literature suggest about the relationship between transformational leadership and job satisfaction?</a:t>
            </a:r>
          </a:p>
          <a:p>
            <a:r>
              <a:rPr lang="en-GB" dirty="0"/>
              <a:t>RQ2: What are the levels of transformational leadership in selected UK retail SMEs?</a:t>
            </a:r>
          </a:p>
          <a:p>
            <a:r>
              <a:rPr lang="en-GB" dirty="0"/>
              <a:t>RQ3: What are the levels of employee job satisfaction?</a:t>
            </a:r>
          </a:p>
          <a:p>
            <a:r>
              <a:rPr lang="en-GB" dirty="0"/>
              <a:t>RQ4: What is the relationship between transformational leadership and job satisfaction in UK retail SMEs?</a:t>
            </a:r>
          </a:p>
        </p:txBody>
      </p:sp>
    </p:spTree>
    <p:extLst>
      <p:ext uri="{BB962C8B-B14F-4D97-AF65-F5344CB8AC3E}">
        <p14:creationId xmlns:p14="http://schemas.microsoft.com/office/powerpoint/2010/main" val="32168483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122D1-E688-B73F-338E-72C8FE19A9D6}"/>
              </a:ext>
            </a:extLst>
          </p:cNvPr>
          <p:cNvSpPr>
            <a:spLocks noGrp="1"/>
          </p:cNvSpPr>
          <p:nvPr>
            <p:ph type="title"/>
          </p:nvPr>
        </p:nvSpPr>
        <p:spPr>
          <a:xfrm>
            <a:off x="609600" y="274637"/>
            <a:ext cx="10972800" cy="4222411"/>
          </a:xfrm>
        </p:spPr>
        <p:txBody>
          <a:bodyPr>
            <a:normAutofit/>
          </a:bodyPr>
          <a:lstStyle/>
          <a:p>
            <a:r>
              <a:rPr lang="en-GB" dirty="0"/>
              <a:t>Which type of data collection is required to answer each research objective?</a:t>
            </a:r>
          </a:p>
        </p:txBody>
      </p:sp>
    </p:spTree>
    <p:extLst>
      <p:ext uri="{BB962C8B-B14F-4D97-AF65-F5344CB8AC3E}">
        <p14:creationId xmlns:p14="http://schemas.microsoft.com/office/powerpoint/2010/main" val="41589127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1154C8E-AA1D-9793-C748-ADD2D6169C51}"/>
              </a:ext>
            </a:extLst>
          </p:cNvPr>
          <p:cNvSpPr>
            <a:spLocks noGrp="1"/>
          </p:cNvSpPr>
          <p:nvPr>
            <p:ph type="body" idx="1"/>
          </p:nvPr>
        </p:nvSpPr>
        <p:spPr>
          <a:xfrm>
            <a:off x="609600" y="0"/>
            <a:ext cx="10972800" cy="6011056"/>
          </a:xfrm>
        </p:spPr>
        <p:txBody>
          <a:bodyPr>
            <a:normAutofit fontScale="77500" lnSpcReduction="20000"/>
          </a:bodyPr>
          <a:lstStyle/>
          <a:p>
            <a:pPr marL="114300" indent="0">
              <a:buNone/>
            </a:pPr>
            <a:r>
              <a:rPr lang="en-GB" b="1" dirty="0"/>
              <a:t>Objective 1 – Literature Review</a:t>
            </a:r>
          </a:p>
          <a:p>
            <a:r>
              <a:rPr lang="en-GB" dirty="0"/>
              <a:t>❌ No primary research needed</a:t>
            </a:r>
            <a:br>
              <a:rPr lang="en-GB" dirty="0"/>
            </a:br>
            <a:r>
              <a:rPr lang="en-GB" dirty="0"/>
              <a:t>This is purely secondary research.</a:t>
            </a:r>
          </a:p>
          <a:p>
            <a:pPr marL="114300" indent="0">
              <a:buNone/>
            </a:pPr>
            <a:endParaRPr lang="en-GB" dirty="0"/>
          </a:p>
          <a:p>
            <a:pPr marL="114300" indent="0">
              <a:buNone/>
            </a:pPr>
            <a:r>
              <a:rPr lang="en-GB" b="1" dirty="0"/>
              <a:t>Objective 2 – Measure Leadership</a:t>
            </a:r>
          </a:p>
          <a:p>
            <a:r>
              <a:rPr lang="en-GB" dirty="0"/>
              <a:t>✅ Requires primary research</a:t>
            </a:r>
            <a:br>
              <a:rPr lang="en-GB" dirty="0"/>
            </a:br>
            <a:r>
              <a:rPr lang="en-GB" dirty="0"/>
              <a:t>Students must collect survey or interview data.</a:t>
            </a:r>
          </a:p>
          <a:p>
            <a:br>
              <a:rPr lang="en-GB" dirty="0"/>
            </a:br>
            <a:endParaRPr lang="en-GB" dirty="0"/>
          </a:p>
          <a:p>
            <a:pPr marL="114300" indent="0">
              <a:buNone/>
            </a:pPr>
            <a:r>
              <a:rPr lang="en-GB" b="1" dirty="0"/>
              <a:t>Objective 3 – Assess Job Satisfaction</a:t>
            </a:r>
          </a:p>
          <a:p>
            <a:r>
              <a:rPr lang="en-GB" dirty="0"/>
              <a:t>✅ Requires primary research</a:t>
            </a:r>
            <a:br>
              <a:rPr lang="en-GB" dirty="0"/>
            </a:br>
            <a:r>
              <a:rPr lang="en-GB" dirty="0"/>
              <a:t>Again, requires data collection.</a:t>
            </a:r>
          </a:p>
          <a:p>
            <a:pPr marL="114300" indent="0">
              <a:buNone/>
            </a:pPr>
            <a:endParaRPr lang="en-GB" b="1" dirty="0"/>
          </a:p>
          <a:p>
            <a:pPr marL="114300" indent="0">
              <a:buNone/>
            </a:pPr>
            <a:r>
              <a:rPr lang="en-GB" b="1" dirty="0"/>
              <a:t>Objective 4 – Analyse Relationship</a:t>
            </a:r>
          </a:p>
          <a:p>
            <a:r>
              <a:rPr lang="en-GB" dirty="0"/>
              <a:t>⚠ This depends on 2 &amp; 3</a:t>
            </a:r>
            <a:br>
              <a:rPr lang="en-GB" dirty="0"/>
            </a:br>
            <a:r>
              <a:rPr lang="en-GB" dirty="0"/>
              <a:t>This is not separate data collection.</a:t>
            </a:r>
            <a:br>
              <a:rPr lang="en-GB" dirty="0"/>
            </a:br>
            <a:r>
              <a:rPr lang="en-GB" dirty="0"/>
              <a:t>It uses the data already collected in Objectives 2 and 3.</a:t>
            </a:r>
          </a:p>
          <a:p>
            <a:endParaRPr lang="en-GB" dirty="0"/>
          </a:p>
        </p:txBody>
      </p:sp>
    </p:spTree>
    <p:extLst>
      <p:ext uri="{BB962C8B-B14F-4D97-AF65-F5344CB8AC3E}">
        <p14:creationId xmlns:p14="http://schemas.microsoft.com/office/powerpoint/2010/main" val="17017918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54">
          <a:extLst>
            <a:ext uri="{FF2B5EF4-FFF2-40B4-BE49-F238E27FC236}">
              <a16:creationId xmlns:a16="http://schemas.microsoft.com/office/drawing/2014/main" id="{6183D66C-F7E3-984B-0D16-429B004FE883}"/>
            </a:ext>
          </a:extLst>
        </p:cNvPr>
        <p:cNvGrpSpPr/>
        <p:nvPr/>
      </p:nvGrpSpPr>
      <p:grpSpPr>
        <a:xfrm>
          <a:off x="0" y="0"/>
          <a:ext cx="0" cy="0"/>
          <a:chOff x="0" y="0"/>
          <a:chExt cx="0" cy="0"/>
        </a:xfrm>
      </p:grpSpPr>
      <p:sp>
        <p:nvSpPr>
          <p:cNvPr id="255" name="Google Shape;255;p44">
            <a:extLst>
              <a:ext uri="{FF2B5EF4-FFF2-40B4-BE49-F238E27FC236}">
                <a16:creationId xmlns:a16="http://schemas.microsoft.com/office/drawing/2014/main" id="{368DA8F2-A160-1570-3F4B-26DEAC201BEE}"/>
              </a:ext>
            </a:extLst>
          </p:cNvPr>
          <p:cNvSpPr txBox="1">
            <a:spLocks noGrp="1"/>
          </p:cNvSpPr>
          <p:nvPr>
            <p:ph type="title"/>
          </p:nvPr>
        </p:nvSpPr>
        <p:spPr>
          <a:xfrm>
            <a:off x="1828800" y="337850"/>
            <a:ext cx="8534400" cy="792089"/>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3200"/>
              <a:buFont typeface="Open Sans"/>
              <a:buNone/>
            </a:pPr>
            <a:r>
              <a:rPr lang="en-GB" sz="3200" b="1" dirty="0"/>
              <a:t>References</a:t>
            </a:r>
            <a:endParaRPr sz="3200" b="1" dirty="0"/>
          </a:p>
        </p:txBody>
      </p:sp>
      <p:sp>
        <p:nvSpPr>
          <p:cNvPr id="256" name="Google Shape;256;p44">
            <a:extLst>
              <a:ext uri="{FF2B5EF4-FFF2-40B4-BE49-F238E27FC236}">
                <a16:creationId xmlns:a16="http://schemas.microsoft.com/office/drawing/2014/main" id="{F30D3504-9947-785E-784B-FB54DDE3B580}"/>
              </a:ext>
            </a:extLst>
          </p:cNvPr>
          <p:cNvSpPr txBox="1">
            <a:spLocks noGrp="1"/>
          </p:cNvSpPr>
          <p:nvPr>
            <p:ph type="body" idx="1"/>
          </p:nvPr>
        </p:nvSpPr>
        <p:spPr>
          <a:xfrm>
            <a:off x="414528" y="1239582"/>
            <a:ext cx="11777472" cy="4709699"/>
          </a:xfrm>
          <a:prstGeom prst="rect">
            <a:avLst/>
          </a:prstGeom>
          <a:noFill/>
          <a:ln>
            <a:noFill/>
          </a:ln>
        </p:spPr>
        <p:txBody>
          <a:bodyPr spcFirstLastPara="1" wrap="square" lIns="91425" tIns="45700" rIns="91425" bIns="45700" anchor="t" anchorCtr="0">
            <a:noAutofit/>
          </a:bodyPr>
          <a:lstStyle/>
          <a:p>
            <a:pPr marL="342900" lvl="0" indent="-139700" rtl="0">
              <a:spcBef>
                <a:spcPts val="0"/>
              </a:spcBef>
              <a:spcAft>
                <a:spcPts val="0"/>
              </a:spcAft>
              <a:buClr>
                <a:srgbClr val="0070C0"/>
              </a:buClr>
              <a:buSzPts val="3200"/>
              <a:buFont typeface="Noto Sans Symbols"/>
              <a:buNone/>
            </a:pPr>
            <a:r>
              <a:rPr lang="en-GB" sz="2800" b="0" i="0" dirty="0">
                <a:solidFill>
                  <a:srgbClr val="222222"/>
                </a:solidFill>
                <a:effectLst/>
              </a:rPr>
              <a:t>Mattick, K., Johnston, J. and de la Croix, A., (2018). How to… write a good research question. </a:t>
            </a:r>
            <a:r>
              <a:rPr lang="en-GB" sz="2800" b="0" i="1" dirty="0">
                <a:solidFill>
                  <a:srgbClr val="222222"/>
                </a:solidFill>
                <a:effectLst/>
              </a:rPr>
              <a:t>The clinical teacher</a:t>
            </a:r>
            <a:r>
              <a:rPr lang="en-GB" sz="2800" b="0" i="0" dirty="0">
                <a:solidFill>
                  <a:srgbClr val="222222"/>
                </a:solidFill>
                <a:effectLst/>
              </a:rPr>
              <a:t>, </a:t>
            </a:r>
            <a:r>
              <a:rPr lang="en-GB" sz="2800" b="0" i="1" dirty="0">
                <a:solidFill>
                  <a:srgbClr val="222222"/>
                </a:solidFill>
                <a:effectLst/>
              </a:rPr>
              <a:t>15</a:t>
            </a:r>
            <a:r>
              <a:rPr lang="en-GB" sz="2800" b="0" i="0" dirty="0">
                <a:solidFill>
                  <a:srgbClr val="222222"/>
                </a:solidFill>
                <a:effectLst/>
              </a:rPr>
              <a:t>(2), pp.104-108.</a:t>
            </a:r>
            <a:endParaRPr sz="2800" dirty="0"/>
          </a:p>
          <a:p>
            <a:pPr marL="342900" lvl="0" indent="-139700" rtl="0">
              <a:spcBef>
                <a:spcPts val="640"/>
              </a:spcBef>
              <a:spcAft>
                <a:spcPts val="0"/>
              </a:spcAft>
              <a:buClr>
                <a:srgbClr val="0070C0"/>
              </a:buClr>
              <a:buSzPts val="3200"/>
              <a:buFont typeface="Noto Sans Symbols"/>
              <a:buNone/>
            </a:pPr>
            <a:r>
              <a:rPr lang="en-GB" sz="2800" dirty="0"/>
              <a:t>Rizan, C., Elsey, C., Lemon, T., Grant, A., </a:t>
            </a:r>
            <a:r>
              <a:rPr lang="en-GB" sz="2800" dirty="0" err="1"/>
              <a:t>Monrouxe</a:t>
            </a:r>
            <a:r>
              <a:rPr lang="en-GB" sz="2800" dirty="0"/>
              <a:t>, L. V. (2014). Feedback in action within bedside teaching encounters: a video </a:t>
            </a:r>
            <a:r>
              <a:rPr lang="en-GB" sz="2800" dirty="0" err="1"/>
              <a:t>ethonographic</a:t>
            </a:r>
            <a:r>
              <a:rPr lang="en-GB" sz="2800" dirty="0"/>
              <a:t> study . Medical Education 48 ( 9 ): 902 – 920 . </a:t>
            </a:r>
            <a:endParaRPr sz="2800" dirty="0"/>
          </a:p>
          <a:p>
            <a:pPr marL="342900" lvl="0" indent="-228600" rtl="0">
              <a:spcBef>
                <a:spcPts val="360"/>
              </a:spcBef>
              <a:spcAft>
                <a:spcPts val="0"/>
              </a:spcAft>
              <a:buClr>
                <a:srgbClr val="0070C0"/>
              </a:buClr>
              <a:buSzPts val="1800"/>
              <a:buFont typeface="Noto Sans Symbols"/>
              <a:buNone/>
            </a:pPr>
            <a:endParaRPr sz="1600" dirty="0"/>
          </a:p>
        </p:txBody>
      </p:sp>
    </p:spTree>
    <p:extLst>
      <p:ext uri="{BB962C8B-B14F-4D97-AF65-F5344CB8AC3E}">
        <p14:creationId xmlns:p14="http://schemas.microsoft.com/office/powerpoint/2010/main" val="3491636125"/>
      </p:ext>
    </p:extLst>
  </p:cSld>
  <p:clrMapOvr>
    <a:masterClrMapping/>
  </p:clrMapOvr>
  <mc:AlternateContent xmlns:mc="http://schemas.openxmlformats.org/markup-compatibility/2006" xmlns:p14="http://schemas.microsoft.com/office/powerpoint/2010/main">
    <mc:Choice Requires="p14">
      <p:transition spd="slow" p14:dur="1200">
        <p:fade thruBlk="1"/>
      </p:transition>
    </mc:Choice>
    <mc:Fallback xmlns="">
      <p:transition spd="slow">
        <p:fade thruBlk="1"/>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pic>
        <p:nvPicPr>
          <p:cNvPr id="219" name="Google Shape;219;p38" descr="Yellow question mark"/>
          <p:cNvPicPr preferRelativeResize="0"/>
          <p:nvPr/>
        </p:nvPicPr>
        <p:blipFill rotWithShape="1">
          <a:blip r:embed="rId3">
            <a:alphaModFix/>
          </a:blip>
          <a:srcRect t="11844" b="28658"/>
          <a:stretch/>
        </p:blipFill>
        <p:spPr>
          <a:xfrm>
            <a:off x="138260" y="930897"/>
            <a:ext cx="11720660" cy="4536649"/>
          </a:xfrm>
          <a:prstGeom prst="rect">
            <a:avLst/>
          </a:prstGeom>
          <a:noFill/>
          <a:ln>
            <a:noFill/>
          </a:ln>
        </p:spPr>
      </p:pic>
      <p:sp>
        <p:nvSpPr>
          <p:cNvPr id="220" name="Google Shape;220;p38"/>
          <p:cNvSpPr txBox="1">
            <a:spLocks noGrp="1"/>
          </p:cNvSpPr>
          <p:nvPr>
            <p:ph type="title"/>
          </p:nvPr>
        </p:nvSpPr>
        <p:spPr>
          <a:xfrm>
            <a:off x="468198" y="142662"/>
            <a:ext cx="10972800" cy="668042"/>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Open Sans"/>
              <a:buNone/>
            </a:pPr>
            <a:r>
              <a:rPr lang="en-GB" sz="3600" b="1" dirty="0"/>
              <a:t>QUESTIONS</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1_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1433</TotalTime>
  <Words>2127</Words>
  <Application>Microsoft Office PowerPoint</Application>
  <PresentationFormat>Widescreen</PresentationFormat>
  <Paragraphs>228</Paragraphs>
  <Slides>26</Slides>
  <Notes>24</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26</vt:i4>
      </vt:variant>
    </vt:vector>
  </HeadingPairs>
  <TitlesOfParts>
    <vt:vector size="37" baseType="lpstr">
      <vt:lpstr>Wingdings</vt:lpstr>
      <vt:lpstr>Times New Roman</vt:lpstr>
      <vt:lpstr>Arial</vt:lpstr>
      <vt:lpstr>Calibri</vt:lpstr>
      <vt:lpstr>Abadi</vt:lpstr>
      <vt:lpstr>Noto Sans Symbols</vt:lpstr>
      <vt:lpstr>Open Sans</vt:lpstr>
      <vt:lpstr>Helvetica Neue</vt:lpstr>
      <vt:lpstr>1_Office Theme</vt:lpstr>
      <vt:lpstr>1_20140311PresentationUWTSDTemplate</vt:lpstr>
      <vt:lpstr>20140311PresentationUWTSDTemplate</vt:lpstr>
      <vt:lpstr>Dissertation Module  (LCMB7035) Workshop 2  Refining research topic, aim and objectives, and developing a research proposal </vt:lpstr>
      <vt:lpstr>Learning Objectives</vt:lpstr>
      <vt:lpstr>PowerPoint Presentation</vt:lpstr>
      <vt:lpstr>PowerPoint Presentation</vt:lpstr>
      <vt:lpstr>What Comes First?</vt:lpstr>
      <vt:lpstr>Steps to Refining a Research Title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Elements of the research process</vt:lpstr>
      <vt:lpstr>PowerPoint Presentation</vt:lpstr>
      <vt:lpstr>Activity</vt:lpstr>
      <vt:lpstr>Research Questions</vt:lpstr>
      <vt:lpstr>Activity</vt:lpstr>
      <vt:lpstr>Research Objectives</vt:lpstr>
      <vt:lpstr>Research Objectives</vt:lpstr>
      <vt:lpstr>PowerPoint Presentation</vt:lpstr>
      <vt:lpstr>PowerPoint Presentation</vt:lpstr>
      <vt:lpstr>Which type of data collection is required to answer each research objective?</vt:lpstr>
      <vt:lpstr>PowerPoint Presentation</vt:lpstr>
      <vt:lpstr>References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Balendran Kandasamy</cp:lastModifiedBy>
  <cp:revision>15</cp:revision>
  <dcterms:modified xsi:type="dcterms:W3CDTF">2026-03-02T11:49:00Z</dcterms:modified>
</cp:coreProperties>
</file>